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330" r:id="rId2"/>
    <p:sldId id="257" r:id="rId3"/>
    <p:sldId id="258" r:id="rId4"/>
    <p:sldId id="259" r:id="rId5"/>
    <p:sldId id="261" r:id="rId6"/>
    <p:sldId id="262" r:id="rId7"/>
    <p:sldId id="356" r:id="rId8"/>
    <p:sldId id="263" r:id="rId9"/>
    <p:sldId id="277" r:id="rId10"/>
    <p:sldId id="323" r:id="rId11"/>
    <p:sldId id="337" r:id="rId12"/>
    <p:sldId id="359" r:id="rId13"/>
    <p:sldId id="351" r:id="rId14"/>
    <p:sldId id="352" r:id="rId15"/>
    <p:sldId id="353" r:id="rId16"/>
    <p:sldId id="367" r:id="rId17"/>
    <p:sldId id="360" r:id="rId18"/>
    <p:sldId id="357" r:id="rId19"/>
    <p:sldId id="358" r:id="rId20"/>
    <p:sldId id="354" r:id="rId21"/>
    <p:sldId id="361" r:id="rId22"/>
    <p:sldId id="363" r:id="rId23"/>
    <p:sldId id="364" r:id="rId24"/>
    <p:sldId id="365" r:id="rId25"/>
    <p:sldId id="366" r:id="rId26"/>
    <p:sldId id="368" r:id="rId27"/>
    <p:sldId id="369" r:id="rId28"/>
    <p:sldId id="370" r:id="rId29"/>
    <p:sldId id="36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52858"/>
    <a:srgbClr val="660066"/>
    <a:srgbClr val="FF7C80"/>
    <a:srgbClr val="BB5B76"/>
    <a:srgbClr val="CC99FF"/>
    <a:srgbClr val="FF9999"/>
    <a:srgbClr val="AE689A"/>
    <a:srgbClr val="8AA472"/>
    <a:srgbClr val="789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8430" autoAdjust="0"/>
  </p:normalViewPr>
  <p:slideViewPr>
    <p:cSldViewPr showGuides="1">
      <p:cViewPr varScale="1">
        <p:scale>
          <a:sx n="88" d="100"/>
          <a:sy n="88" d="100"/>
        </p:scale>
        <p:origin x="18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Pyo Myong" userId="6d46815e5d05d0c8" providerId="LiveId" clId="{F50876D3-9570-4CF1-B8A0-70AF639A7040}"/>
    <pc:docChg chg="modSld">
      <pc:chgData name="JunPyo Myong" userId="6d46815e5d05d0c8" providerId="LiveId" clId="{F50876D3-9570-4CF1-B8A0-70AF639A7040}" dt="2018-02-14T11:39:38.171" v="320" actId="20577"/>
      <pc:docMkLst>
        <pc:docMk/>
      </pc:docMkLst>
      <pc:sldChg chg="addSp modSp">
        <pc:chgData name="JunPyo Myong" userId="6d46815e5d05d0c8" providerId="LiveId" clId="{F50876D3-9570-4CF1-B8A0-70AF639A7040}" dt="2018-02-14T11:37:06.720" v="109" actId="404"/>
        <pc:sldMkLst>
          <pc:docMk/>
          <pc:sldMk cId="0" sldId="330"/>
        </pc:sldMkLst>
        <pc:spChg chg="add mod">
          <ac:chgData name="JunPyo Myong" userId="6d46815e5d05d0c8" providerId="LiveId" clId="{F50876D3-9570-4CF1-B8A0-70AF639A7040}" dt="2018-02-14T11:37:06.720" v="109" actId="404"/>
          <ac:spMkLst>
            <pc:docMk/>
            <pc:sldMk cId="0" sldId="330"/>
            <ac:spMk id="3" creationId="{9FB169FF-EA5C-4F55-BBD5-52CAEA43C24C}"/>
          </ac:spMkLst>
        </pc:spChg>
      </pc:sldChg>
      <pc:sldChg chg="modSp">
        <pc:chgData name="JunPyo Myong" userId="6d46815e5d05d0c8" providerId="LiveId" clId="{F50876D3-9570-4CF1-B8A0-70AF639A7040}" dt="2018-02-14T11:37:56.195" v="127" actId="20577"/>
        <pc:sldMkLst>
          <pc:docMk/>
          <pc:sldMk cId="1628481852" sldId="357"/>
        </pc:sldMkLst>
        <pc:spChg chg="mod">
          <ac:chgData name="JunPyo Myong" userId="6d46815e5d05d0c8" providerId="LiveId" clId="{F50876D3-9570-4CF1-B8A0-70AF639A7040}" dt="2018-02-14T11:37:56.195" v="127" actId="20577"/>
          <ac:spMkLst>
            <pc:docMk/>
            <pc:sldMk cId="1628481852" sldId="357"/>
            <ac:spMk id="2" creationId="{00000000-0000-0000-0000-000000000000}"/>
          </ac:spMkLst>
        </pc:spChg>
      </pc:sldChg>
      <pc:sldChg chg="modSp">
        <pc:chgData name="JunPyo Myong" userId="6d46815e5d05d0c8" providerId="LiveId" clId="{F50876D3-9570-4CF1-B8A0-70AF639A7040}" dt="2018-02-14T11:39:38.171" v="320" actId="20577"/>
        <pc:sldMkLst>
          <pc:docMk/>
          <pc:sldMk cId="1694825951" sldId="362"/>
        </pc:sldMkLst>
        <pc:spChg chg="mod">
          <ac:chgData name="JunPyo Myong" userId="6d46815e5d05d0c8" providerId="LiveId" clId="{F50876D3-9570-4CF1-B8A0-70AF639A7040}" dt="2018-02-14T11:39:38.171" v="320" actId="20577"/>
          <ac:spMkLst>
            <pc:docMk/>
            <pc:sldMk cId="1694825951" sldId="362"/>
            <ac:spMk id="3" creationId="{E2C262A3-DF96-4A02-8C2E-9CFD192C8793}"/>
          </ac:spMkLst>
        </pc:spChg>
      </pc:sldChg>
      <pc:sldChg chg="modSp">
        <pc:chgData name="JunPyo Myong" userId="6d46815e5d05d0c8" providerId="LiveId" clId="{F50876D3-9570-4CF1-B8A0-70AF639A7040}" dt="2018-02-14T11:37:50.094" v="125"/>
        <pc:sldMkLst>
          <pc:docMk/>
          <pc:sldMk cId="572723489" sldId="367"/>
        </pc:sldMkLst>
        <pc:spChg chg="mod">
          <ac:chgData name="JunPyo Myong" userId="6d46815e5d05d0c8" providerId="LiveId" clId="{F50876D3-9570-4CF1-B8A0-70AF639A7040}" dt="2018-02-14T11:37:50.094" v="125"/>
          <ac:spMkLst>
            <pc:docMk/>
            <pc:sldMk cId="572723489" sldId="367"/>
            <ac:spMk id="2" creationId="{B1CEBE96-DC8F-4C24-90F4-B43ACDD062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B265C-4296-4C4D-9CC6-B3F5D85BB33C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F4CF-7820-4824-B1F1-84A07CC2E2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29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32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3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E0A0-EB44-4974-AD84-B0AA8302D812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22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2576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E0A0-EB44-4974-AD84-B0AA8302D81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91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E0A0-EB44-4974-AD84-B0AA8302D81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445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E0A0-EB44-4974-AD84-B0AA8302D81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5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32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30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F4CF-7820-4824-B1F1-84A07CC2E29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1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1508F5-136D-46AA-AC70-0D892290F6A2}" type="datetimeFigureOut">
              <a:rPr lang="ko-KR" altLang="en-US" smtClean="0"/>
              <a:pPr/>
              <a:t>2018-02-14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FF7784-2DC3-4747-B73B-38DE9B7D96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142873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3200" b="1" dirty="0"/>
              <a:t>영상의학 보고체계를 통해 </a:t>
            </a:r>
            <a:r>
              <a:rPr lang="ko-KR" altLang="ko-KR" sz="3200" b="1" dirty="0" err="1"/>
              <a:t>환경성석면피해구제</a:t>
            </a:r>
            <a:r>
              <a:rPr lang="ko-KR" altLang="ko-KR" sz="3200" b="1" dirty="0"/>
              <a:t> 승인 받은 폐암 </a:t>
            </a:r>
            <a:r>
              <a:rPr lang="ko-KR" altLang="en-US" sz="3200" b="1" dirty="0"/>
              <a:t>증례</a:t>
            </a:r>
            <a:endParaRPr lang="ko-KR" altLang="ko-KR" sz="32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FB169FF-EA5C-4F55-BBD5-52CAEA43C24C}"/>
              </a:ext>
            </a:extLst>
          </p:cNvPr>
          <p:cNvSpPr/>
          <p:nvPr/>
        </p:nvSpPr>
        <p:spPr>
          <a:xfrm>
            <a:off x="395536" y="443711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/>
              <a:t>가톨릭대학교 의과대학 직업환경의학교실</a:t>
            </a:r>
            <a:endParaRPr lang="en-US" altLang="ko-KR" sz="2400" b="1" dirty="0"/>
          </a:p>
          <a:p>
            <a:pPr algn="ctr"/>
            <a:r>
              <a:rPr lang="ko-KR" altLang="en-US" sz="2400" b="1" dirty="0" err="1"/>
              <a:t>명준표</a:t>
            </a:r>
            <a:endParaRPr lang="ko-KR" altLang="ko-K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Initial Problems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3200" dirty="0">
                <a:latin typeface="Arial" pitchFamily="34" charset="0"/>
                <a:cs typeface="Arial" pitchFamily="34" charset="0"/>
              </a:rPr>
              <a:t>#1. Consolidation and nodules on </a:t>
            </a:r>
            <a:r>
              <a:rPr lang="en-US" altLang="ko-KR" sz="3200" dirty="0" err="1">
                <a:latin typeface="Arial" pitchFamily="34" charset="0"/>
                <a:cs typeface="Arial" pitchFamily="34" charset="0"/>
              </a:rPr>
              <a:t>BLLf</a:t>
            </a:r>
            <a:endParaRPr lang="en-US" altLang="ko-KR" sz="3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ko-KR" sz="3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ko-KR" sz="3200" dirty="0">
                <a:latin typeface="Arial" pitchFamily="34" charset="0"/>
                <a:cs typeface="Arial" pitchFamily="34" charset="0"/>
              </a:rPr>
              <a:t>#2. Rt. Pleural effusion</a:t>
            </a: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altLang="ko-KR" sz="2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buNone/>
            </a:pPr>
            <a:endParaRPr lang="en-US" altLang="ko-KR" sz="2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buNone/>
            </a:pPr>
            <a:endParaRPr lang="en-US" altLang="ko-KR" sz="24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Chest CT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0" b="8506"/>
          <a:stretch/>
        </p:blipFill>
        <p:spPr bwMode="auto">
          <a:xfrm>
            <a:off x="3203848" y="2571956"/>
            <a:ext cx="31683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8" b="8596"/>
          <a:stretch/>
        </p:blipFill>
        <p:spPr bwMode="auto">
          <a:xfrm>
            <a:off x="107504" y="1219200"/>
            <a:ext cx="31683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9091"/>
          <a:stretch/>
        </p:blipFill>
        <p:spPr bwMode="auto">
          <a:xfrm>
            <a:off x="5822314" y="4077072"/>
            <a:ext cx="31683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DAAF36-0C78-47D8-BFCA-332E6D51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11" y="116632"/>
            <a:ext cx="8229600" cy="990600"/>
          </a:xfrm>
        </p:spPr>
        <p:txBody>
          <a:bodyPr/>
          <a:lstStyle/>
          <a:p>
            <a:r>
              <a:rPr lang="en-US" altLang="ko-KR" dirty="0"/>
              <a:t>Pleural plaques</a:t>
            </a:r>
            <a:endParaRPr lang="ko-KR" altLang="en-US" dirty="0"/>
          </a:p>
        </p:txBody>
      </p:sp>
      <p:pic>
        <p:nvPicPr>
          <p:cNvPr id="5" name="내용 개체 틀 4" descr="개체, 실내, 병이(가) 표시된 사진&#10;&#10;높은 신뢰도로 생성된 설명">
            <a:extLst>
              <a:ext uri="{FF2B5EF4-FFF2-40B4-BE49-F238E27FC236}">
                <a16:creationId xmlns:a16="http://schemas.microsoft.com/office/drawing/2014/main" id="{4260488B-CB13-4736-80C2-E24CDDCDD5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5159" r="9715" b="14875"/>
          <a:stretch/>
        </p:blipFill>
        <p:spPr>
          <a:xfrm>
            <a:off x="4554633" y="1278682"/>
            <a:ext cx="4132167" cy="4003037"/>
          </a:xfrm>
        </p:spPr>
      </p:pic>
      <p:pic>
        <p:nvPicPr>
          <p:cNvPr id="7" name="그림 6" descr="사진, 하얀색, 책, 텍스트이(가) 표시된 사진&#10;&#10;높은 신뢰도로 생성된 설명">
            <a:extLst>
              <a:ext uri="{FF2B5EF4-FFF2-40B4-BE49-F238E27FC236}">
                <a16:creationId xmlns:a16="http://schemas.microsoft.com/office/drawing/2014/main" id="{865FBBF7-C78A-49D8-A005-6983E4980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19238" r="4406" b="12052"/>
          <a:stretch/>
        </p:blipFill>
        <p:spPr>
          <a:xfrm>
            <a:off x="395536" y="3502550"/>
            <a:ext cx="3903506" cy="2880320"/>
          </a:xfrm>
          <a:prstGeom prst="rect">
            <a:avLst/>
          </a:prstGeom>
        </p:spPr>
      </p:pic>
      <p:pic>
        <p:nvPicPr>
          <p:cNvPr id="9" name="그림 8" descr="안경이(가) 표시된 사진&#10;&#10;높은 신뢰도로 생성된 설명">
            <a:extLst>
              <a:ext uri="{FF2B5EF4-FFF2-40B4-BE49-F238E27FC236}">
                <a16:creationId xmlns:a16="http://schemas.microsoft.com/office/drawing/2014/main" id="{44F780F3-DB27-4730-A307-71EE5CD35C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19326" r="4685" b="11963"/>
          <a:stretch/>
        </p:blipFill>
        <p:spPr>
          <a:xfrm>
            <a:off x="395536" y="332656"/>
            <a:ext cx="3903506" cy="2947545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6BC9AB18-CBFB-4E91-856F-94EE783511DD}"/>
              </a:ext>
            </a:extLst>
          </p:cNvPr>
          <p:cNvSpPr/>
          <p:nvPr/>
        </p:nvSpPr>
        <p:spPr>
          <a:xfrm rot="16742706">
            <a:off x="1708381" y="2691381"/>
            <a:ext cx="279374" cy="165248"/>
          </a:xfrm>
          <a:prstGeom prst="rightArrow">
            <a:avLst>
              <a:gd name="adj1" fmla="val 50000"/>
              <a:gd name="adj2" fmla="val 693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E76D059-3F5F-43D2-B0D3-D57AF64A97FA}"/>
              </a:ext>
            </a:extLst>
          </p:cNvPr>
          <p:cNvSpPr/>
          <p:nvPr/>
        </p:nvSpPr>
        <p:spPr>
          <a:xfrm rot="16742706">
            <a:off x="3009189" y="2741617"/>
            <a:ext cx="279374" cy="165248"/>
          </a:xfrm>
          <a:prstGeom prst="rightArrow">
            <a:avLst>
              <a:gd name="adj1" fmla="val 50000"/>
              <a:gd name="adj2" fmla="val 693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36046F9-4F1F-4806-B4C2-423641B95437}"/>
              </a:ext>
            </a:extLst>
          </p:cNvPr>
          <p:cNvSpPr/>
          <p:nvPr/>
        </p:nvSpPr>
        <p:spPr>
          <a:xfrm rot="16742706">
            <a:off x="7704222" y="4709146"/>
            <a:ext cx="279374" cy="165248"/>
          </a:xfrm>
          <a:prstGeom prst="rightArrow">
            <a:avLst>
              <a:gd name="adj1" fmla="val 50000"/>
              <a:gd name="adj2" fmla="val 693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557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PET 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56792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" y="1340768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57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병리학적 소견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Brnochial</a:t>
            </a:r>
            <a:r>
              <a:rPr lang="en-US" altLang="ko-KR" dirty="0"/>
              <a:t> washing fluid.(07.12)</a:t>
            </a:r>
          </a:p>
          <a:p>
            <a:pPr lvl="1"/>
            <a:r>
              <a:rPr lang="en-US" altLang="ko-KR" dirty="0"/>
              <a:t>Atypical cells  With a few atypical cells with enlarged nucleus and plenty cytoplasm, suggesting  Reactive change</a:t>
            </a:r>
          </a:p>
          <a:p>
            <a:r>
              <a:rPr lang="en-US" altLang="ko-KR" dirty="0" err="1"/>
              <a:t>Brnochial</a:t>
            </a:r>
            <a:r>
              <a:rPr lang="en-US" altLang="ko-KR" dirty="0"/>
              <a:t> washing fluid.(07.17, 07.19, 07.20, 07.22)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b="1" u="sng" dirty="0"/>
              <a:t>Malignancy  suggestive of Adenocarcinoma.</a:t>
            </a:r>
          </a:p>
          <a:p>
            <a:r>
              <a:rPr lang="en-US" altLang="ko-KR" dirty="0"/>
              <a:t>Lung biopsy (07.12)</a:t>
            </a:r>
          </a:p>
          <a:p>
            <a:pPr lvl="1"/>
            <a:r>
              <a:rPr lang="en-US" altLang="ko-KR" dirty="0"/>
              <a:t> 1. Lung, right upper lobe, needle biopsy(#1);  Pleural fibrosis.</a:t>
            </a:r>
          </a:p>
          <a:p>
            <a:pPr lvl="1"/>
            <a:r>
              <a:rPr lang="en-US" altLang="ko-KR" dirty="0"/>
              <a:t> 2. Lung, right upper lobe, needle biopsy(#2);  Unremarkable.</a:t>
            </a:r>
          </a:p>
          <a:p>
            <a:pPr lvl="1"/>
            <a:r>
              <a:rPr lang="en-US" altLang="ko-KR" dirty="0"/>
              <a:t> 3. Lung, right upper lobe, needle biopsy(#3);  Unremarkable.</a:t>
            </a:r>
          </a:p>
          <a:p>
            <a:pPr lvl="1"/>
            <a:r>
              <a:rPr lang="en-US" altLang="ko-KR" dirty="0"/>
              <a:t> 4. Lung, right upper lobe, needle biopsy(#4);  A nest of atypical cells.</a:t>
            </a:r>
          </a:p>
        </p:txBody>
      </p:sp>
    </p:spTree>
    <p:extLst>
      <p:ext uri="{BB962C8B-B14F-4D97-AF65-F5344CB8AC3E}">
        <p14:creationId xmlns:p14="http://schemas.microsoft.com/office/powerpoint/2010/main" val="354498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EBE96-DC8F-4C24-90F4-B43ACDD0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원내 석면 관련질환</a:t>
            </a:r>
            <a:r>
              <a:rPr lang="en-US" altLang="ko-KR" dirty="0"/>
              <a:t>(</a:t>
            </a:r>
            <a:r>
              <a:rPr lang="ko-KR" altLang="en-US" dirty="0"/>
              <a:t>폐암</a:t>
            </a:r>
            <a:r>
              <a:rPr lang="en-US" altLang="ko-KR" dirty="0"/>
              <a:t>)</a:t>
            </a:r>
            <a:r>
              <a:rPr lang="ko-KR" altLang="en-US" dirty="0"/>
              <a:t> 전달 프로세스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85CAFA-8FA3-4F26-8F04-22B95E9562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0531E1-D15D-4BF2-8FC4-39017E3A0528}"/>
              </a:ext>
            </a:extLst>
          </p:cNvPr>
          <p:cNvGrpSpPr/>
          <p:nvPr/>
        </p:nvGrpSpPr>
        <p:grpSpPr>
          <a:xfrm>
            <a:off x="899592" y="1219200"/>
            <a:ext cx="6985000" cy="5292725"/>
            <a:chOff x="900113" y="1382713"/>
            <a:chExt cx="6985000" cy="5292725"/>
          </a:xfrm>
        </p:grpSpPr>
        <p:pic>
          <p:nvPicPr>
            <p:cNvPr id="4" name="_x252308304" descr="EMB00001c4020b6">
              <a:extLst>
                <a:ext uri="{FF2B5EF4-FFF2-40B4-BE49-F238E27FC236}">
                  <a16:creationId xmlns:a16="http://schemas.microsoft.com/office/drawing/2014/main" id="{81FEF64B-E953-4950-BE90-1FC88112F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382713"/>
              <a:ext cx="6985000" cy="529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A22503B-896E-44CF-9CB0-B3A808F4C502}"/>
                </a:ext>
              </a:extLst>
            </p:cNvPr>
            <p:cNvSpPr/>
            <p:nvPr/>
          </p:nvSpPr>
          <p:spPr>
            <a:xfrm>
              <a:off x="3275856" y="1412776"/>
              <a:ext cx="302433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026" name="Picture 2" descr="가톨릭대학교 서울성모병원">
              <a:extLst>
                <a:ext uri="{FF2B5EF4-FFF2-40B4-BE49-F238E27FC236}">
                  <a16:creationId xmlns:a16="http://schemas.microsoft.com/office/drawing/2014/main" id="{1F7791A3-E183-4348-861B-37A8C1BE3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267" y="1515070"/>
              <a:ext cx="3316390" cy="47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272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F41EB4-4C52-4509-B856-AD70E216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ko-KR" altLang="en-US" dirty="0"/>
              <a:t>영상의학과 </a:t>
            </a:r>
            <a:r>
              <a:rPr lang="en-US" altLang="ko-KR" dirty="0"/>
              <a:t>reading &amp; recommendation </a:t>
            </a:r>
            <a:r>
              <a:rPr lang="en-US" altLang="ko-KR" sz="2400" dirty="0"/>
              <a:t>2017.07.01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96C043-B27E-40B5-AAD5-6DAB07FCA5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ko-KR" dirty="0"/>
              <a:t>1. An about 3.6 cm sized, subpleural, </a:t>
            </a:r>
            <a:r>
              <a:rPr lang="en-US" altLang="ko-KR" dirty="0" err="1"/>
              <a:t>spiculated</a:t>
            </a:r>
            <a:r>
              <a:rPr lang="en-US" altLang="ko-KR" dirty="0"/>
              <a:t>, enhancing mass in the lateral segment of RML with internal air bubbles and adjacent pleural </a:t>
            </a:r>
            <a:r>
              <a:rPr lang="en-US" altLang="ko-KR" dirty="0" err="1"/>
              <a:t>thicekening</a:t>
            </a:r>
            <a:r>
              <a:rPr lang="en-US" altLang="ko-KR" dirty="0"/>
              <a:t>.    Multiple nodular pleural thickening along </a:t>
            </a:r>
            <a:r>
              <a:rPr lang="en-US" altLang="ko-KR" dirty="0" err="1"/>
              <a:t>Rt</a:t>
            </a:r>
            <a:r>
              <a:rPr lang="en-US" altLang="ko-KR" dirty="0"/>
              <a:t> major and minor fissures and small amount of </a:t>
            </a:r>
            <a:r>
              <a:rPr lang="en-US" altLang="ko-KR" dirty="0" err="1"/>
              <a:t>Rt</a:t>
            </a:r>
            <a:r>
              <a:rPr lang="en-US" altLang="ko-KR" dirty="0"/>
              <a:t> pleural effusion.-&gt; </a:t>
            </a:r>
            <a:r>
              <a:rPr lang="en-US" altLang="ko-KR" dirty="0" err="1"/>
              <a:t>Probabaly</a:t>
            </a:r>
            <a:r>
              <a:rPr lang="en-US" altLang="ko-KR" dirty="0"/>
              <a:t>, lung cancer with pleural metastasis.</a:t>
            </a:r>
          </a:p>
          <a:p>
            <a:pPr>
              <a:lnSpc>
                <a:spcPct val="160000"/>
              </a:lnSpc>
            </a:pPr>
            <a:r>
              <a:rPr lang="en-US" altLang="ko-KR" dirty="0"/>
              <a:t>2. Mildly enlarged subcarinal LN (6-52).-&gt; Indeterminate LN (R/O N2).</a:t>
            </a:r>
          </a:p>
          <a:p>
            <a:pPr>
              <a:lnSpc>
                <a:spcPct val="160000"/>
              </a:lnSpc>
            </a:pPr>
            <a:r>
              <a:rPr lang="en-US" altLang="ko-KR" dirty="0"/>
              <a:t>3. Mild and smooth pleural thickening with multiple calcified pleural plaques (including diaphragmatic pleura) in both </a:t>
            </a:r>
            <a:r>
              <a:rPr lang="en-US" altLang="ko-KR" dirty="0" err="1"/>
              <a:t>hemithraces</a:t>
            </a:r>
            <a:r>
              <a:rPr lang="en-US" altLang="ko-KR" dirty="0"/>
              <a:t>.    </a:t>
            </a:r>
            <a:r>
              <a:rPr lang="en-US" altLang="ko-KR" b="1" u="sng" dirty="0"/>
              <a:t>Mild subpleural reticulations and GGOs in both lungs, with lower lobe </a:t>
            </a:r>
            <a:r>
              <a:rPr lang="en-US" altLang="ko-KR" b="1" u="sng" dirty="0" err="1"/>
              <a:t>predominancy</a:t>
            </a:r>
            <a:r>
              <a:rPr lang="en-US" altLang="ko-KR" b="1" u="sng" dirty="0"/>
              <a:t>, suggestive of interstitial lung fibrosis.-&gt; R/O asbestosis-related pleural and pulmonary disease.</a:t>
            </a:r>
          </a:p>
          <a:p>
            <a:pPr>
              <a:lnSpc>
                <a:spcPct val="160000"/>
              </a:lnSpc>
            </a:pPr>
            <a:r>
              <a:rPr lang="en-US" altLang="ko-KR" dirty="0"/>
              <a:t>4. Underlying diffuse centrilobular and </a:t>
            </a:r>
            <a:r>
              <a:rPr lang="en-US" altLang="ko-KR" dirty="0" err="1"/>
              <a:t>paraseptal</a:t>
            </a:r>
            <a:r>
              <a:rPr lang="en-US" altLang="ko-KR" dirty="0"/>
              <a:t> emphysema in both lungs.5. A 1.5 cm sized, enhancing nodule in Lt adrenal gland (6-109).-&gt; R/O adrenal adenoma or metastasis.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C090A-4DFA-43C4-B29A-65D2818195F3}"/>
              </a:ext>
            </a:extLst>
          </p:cNvPr>
          <p:cNvSpPr txBox="1"/>
          <p:nvPr/>
        </p:nvSpPr>
        <p:spPr>
          <a:xfrm>
            <a:off x="611560" y="6306604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REC) </a:t>
            </a:r>
            <a:r>
              <a:rPr lang="ko-KR" altLang="en-US" dirty="0"/>
              <a:t>직업환경의학과 </a:t>
            </a:r>
            <a:r>
              <a:rPr lang="en-US" altLang="ko-KR" sz="2200" dirty="0"/>
              <a:t>consultation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5250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직업환경의학과 상세 직업 </a:t>
            </a:r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&amp; </a:t>
            </a:r>
            <a:r>
              <a:rPr lang="ko-KR" altLang="en-US" b="1" dirty="0" err="1">
                <a:solidFill>
                  <a:schemeClr val="accent2"/>
                </a:solidFill>
                <a:latin typeface="+mn-ea"/>
              </a:rPr>
              <a:t>환경력</a:t>
            </a:r>
            <a:r>
              <a:rPr lang="ko-KR" altLang="en-US" b="1" dirty="0">
                <a:solidFill>
                  <a:schemeClr val="accent2"/>
                </a:solidFill>
                <a:latin typeface="+mn-ea"/>
              </a:rPr>
              <a:t> 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Occupation </a:t>
            </a:r>
            <a:r>
              <a:rPr lang="en-US" altLang="ko-KR" sz="3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Hx</a:t>
            </a:r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1970</a:t>
            </a:r>
            <a:r>
              <a:rPr lang="ko-KR" altLang="en-US" dirty="0"/>
              <a:t>년도 </a:t>
            </a:r>
            <a:r>
              <a:rPr lang="ko-KR" altLang="en-US" dirty="0" err="1"/>
              <a:t>군제대</a:t>
            </a:r>
            <a:r>
              <a:rPr lang="ko-KR" altLang="en-US" dirty="0"/>
              <a:t> 이후 각종 공장 설비 중에 필요한 열처리로</a:t>
            </a:r>
            <a:r>
              <a:rPr lang="en-US" altLang="ko-KR" dirty="0"/>
              <a:t>(</a:t>
            </a:r>
            <a:r>
              <a:rPr lang="ko-KR" altLang="en-US" dirty="0" err="1"/>
              <a:t>路</a:t>
            </a:r>
            <a:r>
              <a:rPr lang="en-US" altLang="ko-KR" dirty="0"/>
              <a:t>)</a:t>
            </a:r>
            <a:r>
              <a:rPr lang="ko-KR" altLang="en-US" dirty="0"/>
              <a:t>를 설계하고 설치</a:t>
            </a:r>
            <a:r>
              <a:rPr lang="en-US" altLang="ko-KR" dirty="0"/>
              <a:t>, </a:t>
            </a:r>
            <a:r>
              <a:rPr lang="ko-KR" altLang="en-US" dirty="0"/>
              <a:t>유지</a:t>
            </a:r>
            <a:r>
              <a:rPr lang="en-US" altLang="ko-KR" dirty="0"/>
              <a:t>, </a:t>
            </a:r>
            <a:r>
              <a:rPr lang="ko-KR" altLang="en-US" dirty="0"/>
              <a:t>보수 </a:t>
            </a:r>
            <a:r>
              <a:rPr lang="en-US" altLang="ko-KR" dirty="0"/>
              <a:t>,</a:t>
            </a:r>
            <a:r>
              <a:rPr lang="ko-KR" altLang="en-US" dirty="0"/>
              <a:t>점검</a:t>
            </a:r>
            <a:r>
              <a:rPr lang="en-US" altLang="ko-KR" dirty="0"/>
              <a:t>, </a:t>
            </a:r>
            <a:r>
              <a:rPr lang="ko-KR" altLang="en-US" dirty="0"/>
              <a:t>해체하는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ko-KR" altLang="en-US" dirty="0" err="1"/>
              <a:t>열처리로를</a:t>
            </a:r>
            <a:r>
              <a:rPr lang="ko-KR" altLang="en-US" dirty="0"/>
              <a:t> 설치하는 데 있어 사용하는 단열재에는 석면이 함유되어 있었음</a:t>
            </a:r>
            <a:r>
              <a:rPr lang="en-US" altLang="ko-KR" dirty="0"/>
              <a:t>. </a:t>
            </a:r>
            <a:r>
              <a:rPr lang="ko-KR" altLang="en-US" dirty="0"/>
              <a:t>각종 공장에서 열처리로 설치를 </a:t>
            </a:r>
            <a:r>
              <a:rPr lang="ko-KR" altLang="en-US" dirty="0" err="1"/>
              <a:t>의뢰받으면</a:t>
            </a:r>
            <a:r>
              <a:rPr lang="ko-KR" altLang="en-US" dirty="0"/>
              <a:t> 설계부터 설치 및 유지 보수하는 작업을 총괄 지휘 감독하는 역할을 수행하였으며 그 과정에서 </a:t>
            </a:r>
            <a:r>
              <a:rPr lang="ko-KR" altLang="en-US" dirty="0" err="1"/>
              <a:t>노후된</a:t>
            </a:r>
            <a:r>
              <a:rPr lang="ko-KR" altLang="en-US" dirty="0"/>
              <a:t> 설비를 철거하고 새로운 설비를 시공</a:t>
            </a:r>
            <a:r>
              <a:rPr lang="en-US" altLang="ko-KR" dirty="0"/>
              <a:t>, </a:t>
            </a:r>
            <a:r>
              <a:rPr lang="ko-KR" altLang="en-US" dirty="0"/>
              <a:t>운영하는 과정에서 항상 </a:t>
            </a:r>
            <a:r>
              <a:rPr lang="ko-KR" altLang="en-US" dirty="0" err="1"/>
              <a:t>수주받은</a:t>
            </a:r>
            <a:r>
              <a:rPr lang="ko-KR" altLang="en-US" dirty="0"/>
              <a:t> 공장의 현장을 방문하였음</a:t>
            </a:r>
            <a:r>
              <a:rPr lang="en-US" altLang="ko-KR" dirty="0"/>
              <a:t>. 1973~1978: </a:t>
            </a:r>
            <a:r>
              <a:rPr lang="ko-KR" altLang="en-US" dirty="0" err="1"/>
              <a:t>한일로공업주식회사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1978~1983: </a:t>
            </a:r>
            <a:r>
              <a:rPr lang="ko-KR" altLang="en-US" dirty="0"/>
              <a:t>비슷한 업종에 종사함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1985~2009: </a:t>
            </a:r>
            <a:r>
              <a:rPr lang="ko-KR" altLang="en-US" dirty="0"/>
              <a:t>한국</a:t>
            </a:r>
            <a:r>
              <a:rPr lang="en-US" altLang="ko-KR" dirty="0"/>
              <a:t>A/S</a:t>
            </a:r>
            <a:r>
              <a:rPr lang="ko-KR" altLang="en-US" dirty="0" err="1"/>
              <a:t>로공업주식회사</a:t>
            </a:r>
            <a:r>
              <a:rPr lang="ko-KR" altLang="en-US" dirty="0"/>
              <a:t> 운영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2009~</a:t>
            </a:r>
            <a:r>
              <a:rPr lang="ko-KR" altLang="en-US" dirty="0"/>
              <a:t>현재</a:t>
            </a:r>
            <a:r>
              <a:rPr lang="en-US" altLang="ko-KR" dirty="0"/>
              <a:t>: </a:t>
            </a:r>
            <a:r>
              <a:rPr lang="ko-KR" altLang="en-US" dirty="0"/>
              <a:t>퇴직상태임 </a:t>
            </a:r>
          </a:p>
        </p:txBody>
      </p:sp>
    </p:spTree>
    <p:extLst>
      <p:ext uri="{BB962C8B-B14F-4D97-AF65-F5344CB8AC3E}">
        <p14:creationId xmlns:p14="http://schemas.microsoft.com/office/powerpoint/2010/main" val="162848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solidFill>
                  <a:schemeClr val="accent2"/>
                </a:solidFill>
                <a:latin typeface="+mn-ea"/>
              </a:rPr>
              <a:t>과거력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ko-KR" altLang="en-US" sz="3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거주력</a:t>
            </a:r>
            <a:endParaRPr lang="en-US" altLang="ko-KR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1948~1968 </a:t>
            </a:r>
            <a:r>
              <a:rPr lang="ko-KR" altLang="en-US" dirty="0"/>
              <a:t>화성 </a:t>
            </a:r>
            <a:r>
              <a:rPr lang="ko-KR" altLang="en-US" dirty="0" err="1"/>
              <a:t>조암리</a:t>
            </a:r>
            <a:r>
              <a:rPr lang="ko-KR" altLang="en-US" dirty="0"/>
              <a:t> </a:t>
            </a:r>
            <a:r>
              <a:rPr lang="ko-KR" altLang="en-US" dirty="0" err="1"/>
              <a:t>장자터</a:t>
            </a:r>
            <a:r>
              <a:rPr lang="en-US" altLang="ko-KR" dirty="0"/>
              <a:t>, </a:t>
            </a:r>
            <a:r>
              <a:rPr lang="ko-KR" altLang="en-US" dirty="0"/>
              <a:t>대로변 옆의 초가집</a:t>
            </a:r>
            <a:r>
              <a:rPr lang="en-US" altLang="ko-KR" dirty="0"/>
              <a:t>, </a:t>
            </a:r>
            <a:r>
              <a:rPr lang="ko-KR" altLang="en-US" dirty="0"/>
              <a:t>슬레이트 지붕이나 집안 내부 수리 등은 없었음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1968~1970 </a:t>
            </a:r>
            <a:r>
              <a:rPr lang="ko-KR" altLang="en-US" dirty="0"/>
              <a:t>김포에서 해병대로 </a:t>
            </a:r>
            <a:r>
              <a:rPr lang="ko-KR" altLang="en-US" dirty="0" err="1"/>
              <a:t>군생활함</a:t>
            </a:r>
            <a:r>
              <a:rPr lang="en-US" altLang="ko-KR" dirty="0"/>
              <a:t>. </a:t>
            </a:r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1970~1975 </a:t>
            </a:r>
            <a:r>
              <a:rPr lang="ko-KR" altLang="en-US" dirty="0"/>
              <a:t>서울 홍제동</a:t>
            </a:r>
            <a:r>
              <a:rPr lang="en-US" altLang="ko-KR" dirty="0"/>
              <a:t>, </a:t>
            </a:r>
            <a:r>
              <a:rPr lang="ko-KR" altLang="en-US" dirty="0"/>
              <a:t>서대문</a:t>
            </a:r>
            <a:r>
              <a:rPr lang="en-US" altLang="ko-KR" dirty="0"/>
              <a:t>, </a:t>
            </a:r>
            <a:r>
              <a:rPr lang="ko-KR" altLang="en-US" dirty="0"/>
              <a:t>정릉 인근의 일반 주택에서 거주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1976~1977 </a:t>
            </a:r>
            <a:r>
              <a:rPr lang="ko-KR" altLang="en-US" dirty="0"/>
              <a:t>서울 개봉동 아파트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1978~1982 </a:t>
            </a:r>
            <a:r>
              <a:rPr lang="ko-KR" altLang="en-US" dirty="0"/>
              <a:t>고척동 아파트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1982~1984 </a:t>
            </a:r>
            <a:r>
              <a:rPr lang="ko-KR" altLang="en-US" dirty="0"/>
              <a:t>시흥 아파트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1984~1988 </a:t>
            </a:r>
            <a:r>
              <a:rPr lang="ko-KR" altLang="en-US" dirty="0"/>
              <a:t>구로구청 인근의 아파트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1988~2001 </a:t>
            </a:r>
            <a:r>
              <a:rPr lang="ko-KR" altLang="en-US" dirty="0" err="1"/>
              <a:t>반포미도아파트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lnSpc>
                <a:spcPct val="160000"/>
              </a:lnSpc>
              <a:buFont typeface="Wingdings" pitchFamily="2" charset="2"/>
              <a:buChar char="u"/>
            </a:pPr>
            <a:r>
              <a:rPr lang="en-US" altLang="ko-KR" dirty="0"/>
              <a:t>2001~</a:t>
            </a:r>
            <a:r>
              <a:rPr lang="ko-KR" altLang="en-US" dirty="0"/>
              <a:t>현재 잠원동 아파트</a:t>
            </a:r>
          </a:p>
        </p:txBody>
      </p:sp>
    </p:spTree>
    <p:extLst>
      <p:ext uri="{BB962C8B-B14F-4D97-AF65-F5344CB8AC3E}">
        <p14:creationId xmlns:p14="http://schemas.microsoft.com/office/powerpoint/2010/main" val="400846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  <a:noFill/>
        </p:spPr>
        <p:txBody>
          <a:bodyPr>
            <a:normAutofit/>
          </a:bodyPr>
          <a:lstStyle/>
          <a:p>
            <a:br>
              <a:rPr lang="en-US" altLang="ko-KR" dirty="0"/>
            </a:br>
            <a:endParaRPr lang="ko-KR" altLang="en-US" sz="2400" dirty="0">
              <a:solidFill>
                <a:schemeClr val="tx1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401080" cy="3942406"/>
          </a:xfrm>
        </p:spPr>
        <p:txBody>
          <a:bodyPr/>
          <a:lstStyle/>
          <a:p>
            <a:pPr>
              <a:buNone/>
            </a:pPr>
            <a:r>
              <a:rPr lang="ko-KR" altLang="en-US" sz="3200" b="1" dirty="0">
                <a:solidFill>
                  <a:schemeClr val="accent2"/>
                </a:solidFill>
                <a:latin typeface="+mn-ea"/>
              </a:rPr>
              <a:t>현 병력</a:t>
            </a:r>
            <a:endParaRPr lang="en-US" altLang="ko-KR" sz="3200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/>
              <a:t>     69</a:t>
            </a:r>
            <a:r>
              <a:rPr lang="en-US" altLang="ko-KR" sz="2400" dirty="0">
                <a:latin typeface="+mn-ea"/>
                <a:cs typeface="Arial Unicode MS" pitchFamily="50" charset="-127"/>
              </a:rPr>
              <a:t>/M, </a:t>
            </a:r>
            <a:r>
              <a:rPr lang="ko-KR" altLang="ko-KR" sz="2400" dirty="0"/>
              <a:t>평소 당뇨</a:t>
            </a:r>
            <a:r>
              <a:rPr lang="en-US" altLang="ko-KR" sz="2400" dirty="0"/>
              <a:t>, </a:t>
            </a:r>
            <a:r>
              <a:rPr lang="ko-KR" altLang="ko-KR" sz="2400" dirty="0"/>
              <a:t>고혈압</a:t>
            </a:r>
            <a:r>
              <a:rPr lang="en-US" altLang="ko-KR" sz="2400" dirty="0"/>
              <a:t>, </a:t>
            </a:r>
            <a:r>
              <a:rPr lang="ko-KR" altLang="ko-KR" sz="2400" dirty="0"/>
              <a:t>협심증으로 약물 치료 중이며</a:t>
            </a:r>
            <a:r>
              <a:rPr lang="en-US" altLang="ko-KR" sz="2400" dirty="0"/>
              <a:t>, </a:t>
            </a:r>
            <a:r>
              <a:rPr lang="ko-KR" altLang="ko-KR" sz="2400" dirty="0" err="1"/>
              <a:t>뇌경색으로</a:t>
            </a:r>
            <a:r>
              <a:rPr lang="ko-KR" altLang="ko-KR" sz="2400" dirty="0"/>
              <a:t> 신경과 입원 치료 및 </a:t>
            </a:r>
            <a:r>
              <a:rPr lang="ko-KR" altLang="ko-KR" sz="2400" dirty="0" err="1"/>
              <a:t>퇴원후</a:t>
            </a:r>
            <a:r>
              <a:rPr lang="ko-KR" altLang="ko-KR" sz="2400" dirty="0"/>
              <a:t> </a:t>
            </a:r>
            <a:r>
              <a:rPr lang="ko-KR" altLang="ko-KR" sz="2400" dirty="0" err="1"/>
              <a:t>추시한</a:t>
            </a:r>
            <a:r>
              <a:rPr lang="ko-KR" altLang="ko-KR" sz="2400" dirty="0"/>
              <a:t> 외래 진료 시 흉부 엑스선사진 상 우측 </a:t>
            </a:r>
            <a:r>
              <a:rPr lang="ko-KR" altLang="ko-KR" sz="2400" dirty="0" err="1"/>
              <a:t>폐결절</a:t>
            </a:r>
            <a:r>
              <a:rPr lang="en-US" altLang="ko-KR" sz="2400" dirty="0"/>
              <a:t>, </a:t>
            </a:r>
            <a:r>
              <a:rPr lang="ko-KR" altLang="ko-KR" sz="2400" dirty="0"/>
              <a:t>양측 폐하부의 음영</a:t>
            </a:r>
            <a:r>
              <a:rPr lang="en-US" altLang="ko-KR" sz="2400" dirty="0"/>
              <a:t> </a:t>
            </a:r>
            <a:r>
              <a:rPr lang="ko-KR" altLang="ko-KR" sz="2400" dirty="0" err="1"/>
              <a:t>증가관찰되어</a:t>
            </a:r>
            <a:r>
              <a:rPr lang="en-US" altLang="ko-KR" sz="2400" dirty="0"/>
              <a:t> </a:t>
            </a:r>
            <a:r>
              <a:rPr lang="ko-KR" altLang="en-US" sz="2400" dirty="0"/>
              <a:t>호흡기 내과 내원함</a:t>
            </a:r>
            <a:r>
              <a:rPr lang="en-US" altLang="ko-KR" sz="2400" dirty="0"/>
              <a:t>.</a:t>
            </a:r>
            <a:r>
              <a:rPr lang="ko-KR" altLang="ko-KR" sz="2400" dirty="0"/>
              <a:t> </a:t>
            </a:r>
            <a:endParaRPr lang="ko-KR" altLang="en-US" sz="2400" dirty="0">
              <a:latin typeface="+mn-ea"/>
              <a:cs typeface="Arial Unicode MS" pitchFamily="50" charset="-127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57950" y="214290"/>
            <a:ext cx="2357438" cy="52322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r>
              <a:rPr kumimoji="0" lang="ko-KR" altLang="en-US" sz="1400" dirty="0"/>
              <a:t>환자이름</a:t>
            </a:r>
            <a:r>
              <a:rPr kumimoji="0" lang="en-US" altLang="ko-KR" sz="1400" dirty="0"/>
              <a:t>: </a:t>
            </a:r>
            <a:r>
              <a:rPr kumimoji="0" lang="ko-KR" altLang="en-US" sz="1400" dirty="0"/>
              <a:t>정</a:t>
            </a:r>
            <a:r>
              <a:rPr kumimoji="0" lang="en-US" altLang="ko-KR" sz="1400" dirty="0"/>
              <a:t>O</a:t>
            </a:r>
            <a:r>
              <a:rPr kumimoji="0" lang="ko-KR" altLang="en-US" sz="1400" dirty="0"/>
              <a:t>교 </a:t>
            </a:r>
            <a:r>
              <a:rPr kumimoji="0" lang="en-US" altLang="ko-KR" sz="1400" dirty="0"/>
              <a:t>(M/69)</a:t>
            </a:r>
            <a:br>
              <a:rPr kumimoji="0" lang="en-US" altLang="ko-KR" sz="1400" dirty="0"/>
            </a:br>
            <a:endParaRPr kumimoji="0" lang="ko-KR" alt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보상 경과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환자의 경우 직업적 노출력이 높음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산재 대상자임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하지만 소속사업장 폐쇄로 인한 산업재해보상보험법 대상자 제외됨 확인함</a:t>
            </a:r>
            <a:endParaRPr lang="en-US" altLang="ko-KR" dirty="0"/>
          </a:p>
          <a:p>
            <a:r>
              <a:rPr lang="ko-KR" altLang="en-US" dirty="0" err="1"/>
              <a:t>환경성</a:t>
            </a:r>
            <a:r>
              <a:rPr lang="ko-KR" altLang="en-US" dirty="0"/>
              <a:t> 석면피해구제법 대상자격 파악</a:t>
            </a:r>
            <a:endParaRPr lang="en-US" altLang="ko-KR" dirty="0"/>
          </a:p>
          <a:p>
            <a:pPr lvl="1"/>
            <a:r>
              <a:rPr lang="ko-KR" altLang="en-US" dirty="0"/>
              <a:t>국립환경공단 </a:t>
            </a:r>
            <a:r>
              <a:rPr lang="ko-KR" altLang="en-US" dirty="0" err="1"/>
              <a:t>환경성석면피해구제</a:t>
            </a:r>
            <a:r>
              <a:rPr lang="ko-KR" altLang="en-US" dirty="0"/>
              <a:t> 신청 안내</a:t>
            </a:r>
            <a:endParaRPr lang="en-US" altLang="ko-KR" dirty="0"/>
          </a:p>
          <a:p>
            <a:pPr lvl="1"/>
            <a:r>
              <a:rPr lang="ko-KR" altLang="en-US" dirty="0"/>
              <a:t>구제 신청이후</a:t>
            </a:r>
            <a:r>
              <a:rPr lang="en-US" altLang="ko-KR" dirty="0"/>
              <a:t>, </a:t>
            </a:r>
            <a:r>
              <a:rPr lang="ko-KR" altLang="en-US" dirty="0" err="1"/>
              <a:t>환경성석면피해구제</a:t>
            </a:r>
            <a:r>
              <a:rPr lang="ko-KR" altLang="en-US" dirty="0"/>
              <a:t> 승인됨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237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2F5078-CD4C-48DD-8796-0C5BE24F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석면피해구제제도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5E6887-96A4-4523-BFBB-D4704FD542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6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5696" y="963502"/>
            <a:ext cx="8886825" cy="4950317"/>
            <a:chOff x="207595" y="141668"/>
            <a:chExt cx="11849100" cy="6600422"/>
          </a:xfrm>
        </p:grpSpPr>
        <p:pic>
          <p:nvPicPr>
            <p:cNvPr id="27651" name="Picture 20" descr="2-2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t="13472" r="1250" b="15695"/>
            <a:stretch>
              <a:fillRect/>
            </a:stretch>
          </p:blipFill>
          <p:spPr bwMode="auto">
            <a:xfrm>
              <a:off x="207595" y="141668"/>
              <a:ext cx="11849100" cy="66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2" name="Text Box 9"/>
            <p:cNvSpPr txBox="1">
              <a:spLocks noChangeArrowheads="1"/>
            </p:cNvSpPr>
            <p:nvPr/>
          </p:nvSpPr>
          <p:spPr bwMode="auto">
            <a:xfrm>
              <a:off x="812802" y="430773"/>
              <a:ext cx="7200900" cy="4616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lang="en-US" altLang="ko-KR" sz="1650" dirty="0">
                  <a:solidFill>
                    <a:prstClr val="white"/>
                  </a:solidFill>
                  <a:latin typeface="Arial" pitchFamily="34" charset="0"/>
                  <a:ea typeface="HY헤드라인M" pitchFamily="18" charset="-127"/>
                </a:rPr>
                <a:t>1. </a:t>
              </a:r>
              <a:r>
                <a:rPr lang="ko-KR" altLang="en-US" sz="1650" dirty="0">
                  <a:solidFill>
                    <a:prstClr val="white"/>
                  </a:solidFill>
                  <a:latin typeface="Arial" pitchFamily="34" charset="0"/>
                  <a:ea typeface="HY헤드라인M" pitchFamily="18" charset="-127"/>
                </a:rPr>
                <a:t>개요 </a:t>
              </a:r>
              <a:r>
                <a:rPr lang="en-US" altLang="ko-KR" sz="1650" dirty="0">
                  <a:solidFill>
                    <a:prstClr val="white"/>
                  </a:solidFill>
                  <a:latin typeface="Arial" pitchFamily="34" charset="0"/>
                  <a:ea typeface="HY헤드라인M" pitchFamily="18" charset="-127"/>
                </a:rPr>
                <a:t>– </a:t>
              </a:r>
              <a:r>
                <a:rPr lang="ko-KR" altLang="en-US" sz="1650" dirty="0">
                  <a:solidFill>
                    <a:prstClr val="white"/>
                  </a:solidFill>
                  <a:latin typeface="Arial" pitchFamily="34" charset="0"/>
                  <a:ea typeface="HY헤드라인M" pitchFamily="18" charset="-127"/>
                </a:rPr>
                <a:t>제도 소개</a:t>
              </a:r>
            </a:p>
          </p:txBody>
        </p:sp>
      </p:grpSp>
      <p:pic>
        <p:nvPicPr>
          <p:cNvPr id="27654" name="Picture 18" descr="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4994673"/>
            <a:ext cx="3290887" cy="10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777505" y="1708570"/>
            <a:ext cx="5640478" cy="247307"/>
            <a:chOff x="1263649" y="2153390"/>
            <a:chExt cx="7520637" cy="329742"/>
          </a:xfrm>
        </p:grpSpPr>
        <p:sp>
          <p:nvSpPr>
            <p:cNvPr id="12" name="AutoShape 15"/>
            <p:cNvSpPr>
              <a:spLocks noChangeArrowheads="1"/>
            </p:cNvSpPr>
            <p:nvPr/>
          </p:nvSpPr>
          <p:spPr bwMode="gray">
            <a:xfrm>
              <a:off x="1263649" y="2162457"/>
              <a:ext cx="7520637" cy="3206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1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lang="ko-KR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Rectangle 48"/>
            <p:cNvSpPr>
              <a:spLocks noChangeArrowheads="1"/>
            </p:cNvSpPr>
            <p:nvPr/>
          </p:nvSpPr>
          <p:spPr bwMode="gray">
            <a:xfrm>
              <a:off x="1447646" y="2153390"/>
              <a:ext cx="3994150" cy="30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/>
            <a:p>
              <a:pPr latinLnBrk="1"/>
              <a:r>
                <a:rPr lang="ko-KR" altLang="en-US" sz="1500" b="1" dirty="0">
                  <a:solidFill>
                    <a:srgbClr val="FFFFFF"/>
                  </a:solidFill>
                  <a:cs typeface="Arial" charset="0"/>
                </a:rPr>
                <a:t>추진배경 및 현황</a:t>
              </a:r>
              <a:endParaRPr lang="en-US" altLang="ko-KR" sz="15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941307" y="1964325"/>
            <a:ext cx="7728032" cy="8523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ts val="2025"/>
              </a:lnSpc>
              <a:buFontTx/>
              <a:buChar char="-"/>
              <a:defRPr/>
            </a:pPr>
            <a:r>
              <a:rPr lang="ko-KR" altLang="en-US" sz="1313" b="1" dirty="0">
                <a:solidFill>
                  <a:prstClr val="black"/>
                </a:solidFill>
              </a:rPr>
              <a:t>근로자는 </a:t>
            </a:r>
            <a:r>
              <a:rPr lang="en-US" altLang="ko-KR" sz="1313" b="1" dirty="0">
                <a:solidFill>
                  <a:prstClr val="black"/>
                </a:solidFill>
              </a:rPr>
              <a:t>「</a:t>
            </a:r>
            <a:r>
              <a:rPr lang="ko-KR" altLang="en-US" sz="1313" b="1" dirty="0">
                <a:solidFill>
                  <a:prstClr val="black"/>
                </a:solidFill>
              </a:rPr>
              <a:t>산업재해보상보험법」에 따라 산재보상을 받을 수 있지만 석면광산이나 석면공장 주변 거주주민 등 </a:t>
            </a:r>
            <a:r>
              <a:rPr lang="ko-KR" altLang="en-US" sz="1313" b="1" dirty="0" err="1">
                <a:solidFill>
                  <a:srgbClr val="C00000"/>
                </a:solidFill>
              </a:rPr>
              <a:t>환경성</a:t>
            </a:r>
            <a:r>
              <a:rPr lang="ko-KR" altLang="en-US" sz="1313" b="1" dirty="0">
                <a:solidFill>
                  <a:srgbClr val="C00000"/>
                </a:solidFill>
              </a:rPr>
              <a:t> 석면노출로 인한 건강피해자는 마땅한 보상과 지원을 받지 못해왔기 때문에</a:t>
            </a:r>
            <a:endParaRPr lang="en-US" altLang="ko-KR" sz="1313" b="1" dirty="0">
              <a:solidFill>
                <a:srgbClr val="C00000"/>
              </a:solidFill>
            </a:endParaRPr>
          </a:p>
          <a:p>
            <a:pPr marL="214313" indent="-214313">
              <a:lnSpc>
                <a:spcPts val="2025"/>
              </a:lnSpc>
              <a:buFontTx/>
              <a:buChar char="-"/>
              <a:defRPr/>
            </a:pPr>
            <a:r>
              <a:rPr lang="ko-KR" altLang="en-US" sz="1313" b="1" dirty="0">
                <a:solidFill>
                  <a:srgbClr val="C00000"/>
                </a:solidFill>
              </a:rPr>
              <a:t>「석면피해구제법」을 제정하여 석면건강피해자 및 유족에게 구제급여</a:t>
            </a:r>
            <a:r>
              <a:rPr lang="ko-KR" altLang="en-US" sz="1313" b="1" dirty="0">
                <a:solidFill>
                  <a:prstClr val="black"/>
                </a:solidFill>
              </a:rPr>
              <a:t>를</a:t>
            </a:r>
            <a:r>
              <a:rPr lang="ko-KR" altLang="en-US" sz="1313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ko-KR" altLang="en-US" sz="1313" b="1" dirty="0">
                <a:solidFill>
                  <a:prstClr val="black"/>
                </a:solidFill>
              </a:rPr>
              <a:t>지급</a:t>
            </a:r>
            <a:endParaRPr lang="en-US" altLang="ko-KR" sz="1313" b="1" dirty="0">
              <a:solidFill>
                <a:prstClr val="black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775548" y="2805869"/>
            <a:ext cx="6101502" cy="323165"/>
            <a:chOff x="1305498" y="2222914"/>
            <a:chExt cx="5651895" cy="430886"/>
          </a:xfrm>
        </p:grpSpPr>
        <p:sp>
          <p:nvSpPr>
            <p:cNvPr id="16" name="AutoShape 18"/>
            <p:cNvSpPr>
              <a:spLocks noChangeArrowheads="1"/>
            </p:cNvSpPr>
            <p:nvPr/>
          </p:nvSpPr>
          <p:spPr bwMode="gray">
            <a:xfrm>
              <a:off x="1305498" y="2245933"/>
              <a:ext cx="5313619" cy="361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ABABAB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lang="ko-KR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gray">
            <a:xfrm>
              <a:off x="1577629" y="2222914"/>
              <a:ext cx="537976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atinLnBrk="1"/>
              <a:r>
                <a:rPr lang="ko-KR" altLang="en-US" sz="1500" b="1" dirty="0">
                  <a:solidFill>
                    <a:srgbClr val="FFFFFF"/>
                  </a:solidFill>
                  <a:cs typeface="Arial" charset="0"/>
                </a:rPr>
                <a:t>법적 근거 </a:t>
              </a:r>
              <a:r>
                <a:rPr lang="en-US" altLang="ko-KR" sz="1500" b="1" dirty="0">
                  <a:solidFill>
                    <a:srgbClr val="FFFFFF"/>
                  </a:solidFill>
                  <a:cs typeface="Arial" charset="0"/>
                </a:rPr>
                <a:t>: </a:t>
              </a:r>
              <a:r>
                <a:rPr lang="ko-KR" altLang="en-US" sz="1500" b="1" dirty="0">
                  <a:solidFill>
                    <a:srgbClr val="FFFFFF"/>
                  </a:solidFill>
                  <a:cs typeface="Arial" charset="0"/>
                </a:rPr>
                <a:t>석면피해구제법</a:t>
              </a:r>
              <a:r>
                <a:rPr lang="en-US" altLang="ko-KR" sz="1500" b="1" dirty="0">
                  <a:solidFill>
                    <a:srgbClr val="FFFFFF"/>
                  </a:solidFill>
                  <a:cs typeface="Arial" charset="0"/>
                </a:rPr>
                <a:t>(2011.01.01. </a:t>
              </a:r>
              <a:r>
                <a:rPr lang="ko-KR" altLang="en-US" sz="1500" b="1" dirty="0">
                  <a:solidFill>
                    <a:srgbClr val="FFFFFF"/>
                  </a:solidFill>
                  <a:cs typeface="Arial" charset="0"/>
                </a:rPr>
                <a:t>시행</a:t>
              </a:r>
              <a:r>
                <a:rPr lang="en-US" altLang="ko-KR" sz="1500" b="1" dirty="0">
                  <a:solidFill>
                    <a:srgbClr val="FFFFFF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92398" y="3741691"/>
            <a:ext cx="5671061" cy="323165"/>
            <a:chOff x="1305499" y="2197514"/>
            <a:chExt cx="7561414" cy="430887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1305499" y="2245934"/>
              <a:ext cx="7561414" cy="3206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lang="ko-KR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21" name="Rectangle 48"/>
            <p:cNvSpPr>
              <a:spLocks noChangeArrowheads="1"/>
            </p:cNvSpPr>
            <p:nvPr/>
          </p:nvSpPr>
          <p:spPr bwMode="gray">
            <a:xfrm>
              <a:off x="1577630" y="2197514"/>
              <a:ext cx="3994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atinLnBrk="1"/>
              <a:r>
                <a:rPr lang="ko-KR" altLang="en-US" sz="1500" b="1" dirty="0">
                  <a:solidFill>
                    <a:srgbClr val="FFFFFF"/>
                  </a:solidFill>
                  <a:cs typeface="Arial" charset="0"/>
                </a:rPr>
                <a:t>구제대상 질병</a:t>
              </a:r>
              <a:endParaRPr lang="en-US" altLang="ko-KR" sz="15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1" name="직사각형 30"/>
          <p:cNvSpPr>
            <a:spLocks noChangeArrowheads="1"/>
          </p:cNvSpPr>
          <p:nvPr/>
        </p:nvSpPr>
        <p:spPr bwMode="auto">
          <a:xfrm>
            <a:off x="910204" y="3121673"/>
            <a:ext cx="7759135" cy="6094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ts val="2025"/>
              </a:lnSpc>
              <a:buFontTx/>
              <a:buChar char="-"/>
              <a:defRPr/>
            </a:pPr>
            <a:r>
              <a:rPr lang="ko-KR" altLang="en-US" sz="1313" b="1" dirty="0">
                <a:solidFill>
                  <a:prstClr val="black"/>
                </a:solidFill>
              </a:rPr>
              <a:t>목적</a:t>
            </a:r>
            <a:r>
              <a:rPr lang="en-US" altLang="ko-KR" sz="1313" b="1" dirty="0">
                <a:solidFill>
                  <a:prstClr val="black"/>
                </a:solidFill>
              </a:rPr>
              <a:t>(</a:t>
            </a:r>
            <a:r>
              <a:rPr lang="ko-KR" altLang="en-US" sz="1313" b="1" dirty="0">
                <a:solidFill>
                  <a:prstClr val="black"/>
                </a:solidFill>
              </a:rPr>
              <a:t>법 제</a:t>
            </a:r>
            <a:r>
              <a:rPr lang="en-US" altLang="ko-KR" sz="1313" b="1" dirty="0">
                <a:solidFill>
                  <a:prstClr val="black"/>
                </a:solidFill>
              </a:rPr>
              <a:t>1</a:t>
            </a:r>
            <a:r>
              <a:rPr lang="ko-KR" altLang="en-US" sz="1313" b="1" dirty="0">
                <a:solidFill>
                  <a:prstClr val="black"/>
                </a:solidFill>
              </a:rPr>
              <a:t>조</a:t>
            </a:r>
            <a:r>
              <a:rPr lang="en-US" altLang="ko-KR" sz="1313" b="1" dirty="0">
                <a:solidFill>
                  <a:prstClr val="black"/>
                </a:solidFill>
              </a:rPr>
              <a:t>)</a:t>
            </a:r>
            <a:r>
              <a:rPr lang="ko-KR" altLang="en-US" sz="1313" b="1" dirty="0">
                <a:solidFill>
                  <a:prstClr val="black"/>
                </a:solidFill>
              </a:rPr>
              <a:t> 국내에서 </a:t>
            </a:r>
            <a:r>
              <a:rPr lang="ko-KR" altLang="en-US" sz="1313" b="1" dirty="0" err="1">
                <a:solidFill>
                  <a:prstClr val="black"/>
                </a:solidFill>
              </a:rPr>
              <a:t>환경성</a:t>
            </a:r>
            <a:r>
              <a:rPr lang="ko-KR" altLang="en-US" sz="1313" b="1" dirty="0">
                <a:solidFill>
                  <a:prstClr val="black"/>
                </a:solidFill>
              </a:rPr>
              <a:t> 석면 노출로 인한 건강피해자 및 유족에게 급여를 지급하기 위한 조치를 강구함으로써 </a:t>
            </a:r>
            <a:r>
              <a:rPr lang="ko-KR" altLang="en-US" sz="1313" b="1" dirty="0">
                <a:solidFill>
                  <a:srgbClr val="C00000"/>
                </a:solidFill>
              </a:rPr>
              <a:t>석면으로 인한 건강피해를 신속하고 공정하게 구제</a:t>
            </a:r>
            <a:r>
              <a:rPr lang="ko-KR" altLang="en-US" sz="1313" b="1" dirty="0">
                <a:solidFill>
                  <a:prstClr val="black"/>
                </a:solidFill>
              </a:rPr>
              <a:t>하는</a:t>
            </a:r>
            <a:r>
              <a:rPr lang="ko-KR" altLang="en-US" sz="1313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ko-KR" altLang="en-US" sz="1313" b="1" dirty="0">
                <a:solidFill>
                  <a:prstClr val="black"/>
                </a:solidFill>
              </a:rPr>
              <a:t>것을 목적으로 함</a:t>
            </a:r>
            <a:endParaRPr lang="en-US" altLang="ko-KR" sz="1313" b="1" dirty="0">
              <a:solidFill>
                <a:prstClr val="black"/>
              </a:solidFill>
            </a:endParaRP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893878" y="4030615"/>
            <a:ext cx="7868782" cy="397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ts val="2025"/>
              </a:lnSpc>
              <a:buFontTx/>
              <a:buChar char="-"/>
              <a:defRPr/>
            </a:pPr>
            <a:r>
              <a:rPr lang="ko-KR" altLang="en-US" sz="1313" b="1" dirty="0" err="1">
                <a:solidFill>
                  <a:prstClr val="black"/>
                </a:solidFill>
              </a:rPr>
              <a:t>원발성</a:t>
            </a:r>
            <a:r>
              <a:rPr lang="ko-KR" altLang="en-US" sz="1313" b="1" dirty="0">
                <a:solidFill>
                  <a:prstClr val="black"/>
                </a:solidFill>
              </a:rPr>
              <a:t> </a:t>
            </a:r>
            <a:r>
              <a:rPr lang="ko-KR" altLang="en-US" sz="1313" b="1" dirty="0" err="1">
                <a:solidFill>
                  <a:prstClr val="black"/>
                </a:solidFill>
              </a:rPr>
              <a:t>악성중피종</a:t>
            </a:r>
            <a:r>
              <a:rPr lang="en-US" altLang="ko-KR" sz="1313" b="1" dirty="0">
                <a:solidFill>
                  <a:prstClr val="black"/>
                </a:solidFill>
              </a:rPr>
              <a:t>, </a:t>
            </a:r>
            <a:r>
              <a:rPr lang="ko-KR" altLang="en-US" sz="1313" b="1" dirty="0" err="1">
                <a:solidFill>
                  <a:prstClr val="black"/>
                </a:solidFill>
              </a:rPr>
              <a:t>원발성</a:t>
            </a:r>
            <a:r>
              <a:rPr lang="ko-KR" altLang="en-US" sz="1313" b="1" dirty="0">
                <a:solidFill>
                  <a:prstClr val="black"/>
                </a:solidFill>
              </a:rPr>
              <a:t> 폐암</a:t>
            </a:r>
            <a:r>
              <a:rPr lang="en-US" altLang="ko-KR" sz="1313" b="1" dirty="0">
                <a:solidFill>
                  <a:prstClr val="black"/>
                </a:solidFill>
              </a:rPr>
              <a:t>, </a:t>
            </a:r>
            <a:r>
              <a:rPr lang="ko-KR" altLang="en-US" sz="1313" b="1" dirty="0" err="1">
                <a:solidFill>
                  <a:prstClr val="black"/>
                </a:solidFill>
              </a:rPr>
              <a:t>석면폐증</a:t>
            </a:r>
            <a:r>
              <a:rPr lang="en-US" altLang="ko-KR" sz="1313" b="1" dirty="0">
                <a:solidFill>
                  <a:prstClr val="black"/>
                </a:solidFill>
              </a:rPr>
              <a:t>, </a:t>
            </a:r>
            <a:r>
              <a:rPr lang="ko-KR" altLang="en-US" sz="1313" b="1" dirty="0" err="1">
                <a:solidFill>
                  <a:prstClr val="black"/>
                </a:solidFill>
              </a:rPr>
              <a:t>미만성</a:t>
            </a:r>
            <a:r>
              <a:rPr lang="ko-KR" altLang="en-US" sz="1313" b="1" dirty="0">
                <a:solidFill>
                  <a:prstClr val="black"/>
                </a:solidFill>
              </a:rPr>
              <a:t> 흉막비후</a:t>
            </a:r>
            <a:endParaRPr lang="en-US" altLang="ko-KR" sz="1313" b="1" dirty="0">
              <a:solidFill>
                <a:prstClr val="black"/>
              </a:solidFill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800336" y="4386526"/>
            <a:ext cx="5671061" cy="323165"/>
            <a:chOff x="1305499" y="2197514"/>
            <a:chExt cx="7561414" cy="430887"/>
          </a:xfrm>
        </p:grpSpPr>
        <p:sp>
          <p:nvSpPr>
            <p:cNvPr id="34" name="AutoShape 18"/>
            <p:cNvSpPr>
              <a:spLocks noChangeArrowheads="1"/>
            </p:cNvSpPr>
            <p:nvPr/>
          </p:nvSpPr>
          <p:spPr bwMode="gray">
            <a:xfrm>
              <a:off x="1305499" y="2245934"/>
              <a:ext cx="7561414" cy="3206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lang="ko-KR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gray">
            <a:xfrm>
              <a:off x="1577630" y="2197514"/>
              <a:ext cx="3994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atinLnBrk="1"/>
              <a:r>
                <a:rPr lang="ko-KR" altLang="en-US" sz="1500" b="1" dirty="0">
                  <a:solidFill>
                    <a:srgbClr val="FFFFFF"/>
                  </a:solidFill>
                  <a:cs typeface="Arial" charset="0"/>
                </a:rPr>
                <a:t>구제급여 종류</a:t>
              </a:r>
              <a:endParaRPr lang="en-US" altLang="ko-KR" sz="15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6" name="직사각형 35"/>
          <p:cNvSpPr>
            <a:spLocks noChangeArrowheads="1"/>
          </p:cNvSpPr>
          <p:nvPr/>
        </p:nvSpPr>
        <p:spPr bwMode="auto">
          <a:xfrm>
            <a:off x="899323" y="4689190"/>
            <a:ext cx="7868782" cy="397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ts val="2025"/>
              </a:lnSpc>
              <a:buFontTx/>
              <a:buChar char="-"/>
              <a:defRPr/>
            </a:pPr>
            <a:r>
              <a:rPr lang="ko-KR" altLang="en-US" sz="1313" b="1" dirty="0">
                <a:solidFill>
                  <a:prstClr val="black"/>
                </a:solidFill>
              </a:rPr>
              <a:t>요양급여</a:t>
            </a:r>
            <a:r>
              <a:rPr lang="en-US" altLang="ko-KR" sz="1313" b="1" dirty="0">
                <a:solidFill>
                  <a:prstClr val="black"/>
                </a:solidFill>
              </a:rPr>
              <a:t>, </a:t>
            </a:r>
            <a:r>
              <a:rPr lang="ko-KR" altLang="en-US" sz="1313" b="1" dirty="0">
                <a:solidFill>
                  <a:prstClr val="black"/>
                </a:solidFill>
              </a:rPr>
              <a:t>요양생활수당</a:t>
            </a:r>
            <a:r>
              <a:rPr lang="en-US" altLang="ko-KR" sz="1313" b="1" dirty="0">
                <a:solidFill>
                  <a:prstClr val="black"/>
                </a:solidFill>
              </a:rPr>
              <a:t>, </a:t>
            </a:r>
            <a:r>
              <a:rPr lang="ko-KR" altLang="en-US" sz="1313" b="1" dirty="0" err="1">
                <a:solidFill>
                  <a:prstClr val="black"/>
                </a:solidFill>
              </a:rPr>
              <a:t>장의비</a:t>
            </a:r>
            <a:r>
              <a:rPr lang="en-US" altLang="ko-KR" sz="1313" b="1" dirty="0">
                <a:solidFill>
                  <a:prstClr val="black"/>
                </a:solidFill>
              </a:rPr>
              <a:t>, </a:t>
            </a:r>
            <a:r>
              <a:rPr lang="ko-KR" altLang="en-US" sz="1313" b="1" dirty="0" err="1">
                <a:solidFill>
                  <a:prstClr val="black"/>
                </a:solidFill>
              </a:rPr>
              <a:t>구제급여조정금</a:t>
            </a:r>
            <a:r>
              <a:rPr lang="en-US" altLang="ko-KR" sz="1313" b="1" dirty="0">
                <a:solidFill>
                  <a:prstClr val="black"/>
                </a:solidFill>
              </a:rPr>
              <a:t>, </a:t>
            </a:r>
            <a:r>
              <a:rPr lang="ko-KR" altLang="en-US" sz="1313" b="1" dirty="0">
                <a:solidFill>
                  <a:prstClr val="black"/>
                </a:solidFill>
              </a:rPr>
              <a:t>특별유족조의금 및 </a:t>
            </a:r>
            <a:r>
              <a:rPr lang="ko-KR" altLang="en-US" sz="1313" b="1" dirty="0" err="1">
                <a:solidFill>
                  <a:prstClr val="black"/>
                </a:solidFill>
              </a:rPr>
              <a:t>특별장의비</a:t>
            </a:r>
            <a:endParaRPr lang="en-US" altLang="ko-KR" sz="1313" b="1" dirty="0">
              <a:solidFill>
                <a:prstClr val="black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792820" y="5013244"/>
            <a:ext cx="5671061" cy="323165"/>
            <a:chOff x="1305499" y="2197514"/>
            <a:chExt cx="7561414" cy="430887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gray">
            <a:xfrm>
              <a:off x="1305499" y="2245934"/>
              <a:ext cx="7561414" cy="3206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lang="ko-KR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gray">
            <a:xfrm>
              <a:off x="1577630" y="2197514"/>
              <a:ext cx="39941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atinLnBrk="1"/>
              <a:r>
                <a:rPr lang="ko-KR" altLang="en-US" sz="1500" b="1" dirty="0">
                  <a:solidFill>
                    <a:srgbClr val="FFFFFF"/>
                  </a:solidFill>
                  <a:cs typeface="Arial" charset="0"/>
                </a:rPr>
                <a:t>재원 </a:t>
              </a:r>
              <a:r>
                <a:rPr lang="en-US" altLang="ko-KR" sz="1500" b="1" dirty="0">
                  <a:solidFill>
                    <a:srgbClr val="FFFFFF"/>
                  </a:solidFill>
                  <a:cs typeface="Arial" charset="0"/>
                </a:rPr>
                <a:t>: </a:t>
              </a:r>
              <a:r>
                <a:rPr lang="ko-KR" altLang="en-US" sz="1500" b="1" dirty="0">
                  <a:solidFill>
                    <a:srgbClr val="FFFFFF"/>
                  </a:solidFill>
                  <a:cs typeface="Arial" charset="0"/>
                </a:rPr>
                <a:t>석면피해구제기금</a:t>
              </a:r>
              <a:endParaRPr lang="en-US" altLang="ko-KR" sz="15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직사각형 39"/>
          <p:cNvSpPr>
            <a:spLocks noChangeArrowheads="1"/>
          </p:cNvSpPr>
          <p:nvPr/>
        </p:nvSpPr>
        <p:spPr bwMode="auto">
          <a:xfrm>
            <a:off x="915503" y="5314506"/>
            <a:ext cx="7868782" cy="397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ts val="2025"/>
              </a:lnSpc>
              <a:buFontTx/>
              <a:buChar char="-"/>
              <a:defRPr/>
            </a:pPr>
            <a:r>
              <a:rPr lang="ko-KR" altLang="en-US" sz="1313" b="1" dirty="0">
                <a:solidFill>
                  <a:srgbClr val="007DDA"/>
                </a:solidFill>
              </a:rPr>
              <a:t>공유책임의 원칙에 </a:t>
            </a:r>
            <a:r>
              <a:rPr lang="ko-KR" altLang="en-US" sz="1313" b="1" dirty="0">
                <a:solidFill>
                  <a:prstClr val="black"/>
                </a:solidFill>
              </a:rPr>
              <a:t>따라 국가 및 산업체가 재원 부담하여 </a:t>
            </a:r>
            <a:r>
              <a:rPr lang="ko-KR" altLang="en-US" sz="1313" b="1" dirty="0">
                <a:solidFill>
                  <a:srgbClr val="C00000"/>
                </a:solidFill>
              </a:rPr>
              <a:t>연간 </a:t>
            </a:r>
            <a:r>
              <a:rPr lang="en-US" altLang="ko-KR" sz="1313" b="1" dirty="0">
                <a:solidFill>
                  <a:srgbClr val="C00000"/>
                </a:solidFill>
              </a:rPr>
              <a:t>150</a:t>
            </a:r>
            <a:r>
              <a:rPr lang="ko-KR" altLang="en-US" sz="1313" b="1" dirty="0">
                <a:solidFill>
                  <a:srgbClr val="C00000"/>
                </a:solidFill>
              </a:rPr>
              <a:t>억 규모로 </a:t>
            </a:r>
            <a:r>
              <a:rPr lang="ko-KR" altLang="en-US" sz="1313" b="1" dirty="0">
                <a:solidFill>
                  <a:prstClr val="black"/>
                </a:solidFill>
              </a:rPr>
              <a:t>기금 조성</a:t>
            </a:r>
            <a:endParaRPr lang="en-US" altLang="ko-KR" sz="1313" b="1" dirty="0">
              <a:solidFill>
                <a:prstClr val="black"/>
              </a:solidFill>
            </a:endParaRPr>
          </a:p>
        </p:txBody>
      </p:sp>
      <p:pic>
        <p:nvPicPr>
          <p:cNvPr id="27" name="Picture 20" descr="0523-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851297"/>
            <a:ext cx="8001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1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0" descr="2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3472" r="1250" b="15695"/>
          <a:stretch>
            <a:fillRect/>
          </a:stretch>
        </p:blipFill>
        <p:spPr bwMode="auto">
          <a:xfrm>
            <a:off x="155696" y="1017615"/>
            <a:ext cx="8886825" cy="49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609601" y="1228130"/>
            <a:ext cx="5400675" cy="3462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1. </a:t>
            </a:r>
            <a:r>
              <a:rPr lang="ko-KR" altLang="en-US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석면피해</a:t>
            </a: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(</a:t>
            </a:r>
            <a:r>
              <a:rPr lang="ko-KR" altLang="en-US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특별유족</a:t>
            </a: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)</a:t>
            </a:r>
            <a:r>
              <a:rPr lang="ko-KR" altLang="en-US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인정기준</a:t>
            </a:r>
          </a:p>
        </p:txBody>
      </p:sp>
      <p:pic>
        <p:nvPicPr>
          <p:cNvPr id="27654" name="Picture 18" descr="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4" y="4994673"/>
            <a:ext cx="3290887" cy="10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0" descr="0523-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851297"/>
            <a:ext cx="8001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15"/>
          <p:cNvSpPr>
            <a:spLocks noChangeArrowheads="1"/>
          </p:cNvSpPr>
          <p:nvPr/>
        </p:nvSpPr>
        <p:spPr bwMode="gray">
          <a:xfrm>
            <a:off x="792699" y="1823028"/>
            <a:ext cx="6902053" cy="265355"/>
          </a:xfrm>
          <a:prstGeom prst="roundRect">
            <a:avLst>
              <a:gd name="adj" fmla="val 50000"/>
            </a:avLst>
          </a:prstGeom>
          <a:gradFill rotWithShape="1">
            <a:gsLst>
              <a:gs pos="51000">
                <a:srgbClr val="F3A875"/>
              </a:gs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 sz="1350"/>
          </a:p>
        </p:txBody>
      </p:sp>
      <p:sp>
        <p:nvSpPr>
          <p:cNvPr id="107" name="Rectangle 48"/>
          <p:cNvSpPr>
            <a:spLocks noChangeArrowheads="1"/>
          </p:cNvSpPr>
          <p:nvPr/>
        </p:nvSpPr>
        <p:spPr bwMode="gray">
          <a:xfrm>
            <a:off x="944321" y="1851830"/>
            <a:ext cx="54891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/>
          <a:p>
            <a:pPr algn="l" eaLnBrk="1" hangingPunct="1"/>
            <a:r>
              <a:rPr lang="ko-KR" altLang="en-US" sz="15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석면피해 인정기준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(</a:t>
            </a:r>
            <a:r>
              <a:rPr lang="ko-KR" altLang="en-US" sz="15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법 시행령 별표 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1)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14548"/>
              </p:ext>
            </p:extLst>
          </p:nvPr>
        </p:nvGraphicFramePr>
        <p:xfrm>
          <a:off x="842889" y="2279486"/>
          <a:ext cx="7729612" cy="321822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9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4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석면질환</a:t>
                      </a:r>
                    </a:p>
                  </a:txBody>
                  <a:tcPr marL="18311" marR="18311" marT="5063" marB="50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인정기준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원발성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악성중피종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8311" marR="18311" marT="5063" marB="50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 다음 어느 하나에 해당하는 경우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가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조직병리학적 검사 또는 세포병리학적 검사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통하여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원발성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악성중피종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으로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인정되는 경우</a:t>
                      </a:r>
                    </a:p>
                    <a:p>
                      <a:pPr marL="0" marR="0" indent="-4394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나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임상적 판단과 영상의학적 판단을 통하여 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원발성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악성중피종으로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인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정되는 경우</a:t>
                      </a:r>
                      <a:endParaRPr lang="en-US" altLang="ko-KR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-4394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   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조직병리학적 검사와 세포병리학적 검사를 할 수 없는  경우만 해당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6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원발성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폐암</a:t>
                      </a:r>
                    </a:p>
                  </a:txBody>
                  <a:tcPr marL="18311" marR="18311" marT="5063" marB="506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indent="-4699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 </a:t>
                      </a:r>
                      <a:r>
                        <a:rPr lang="ko-KR" altLang="en-US" sz="900" u="sng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다음 각 목의 요건을 모두 충족하는 경우로서 석면 노출로부터 발병까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지의 잠복기간</a:t>
                      </a:r>
                      <a:r>
                        <a:rPr lang="en-US" altLang="ko-KR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900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노출력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등을 고려하여 석면 노출과 발병 간의 인과관계가 인정되는 경우에만 인정</a:t>
                      </a:r>
                    </a:p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가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다음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1)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및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2)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어느 하나를 통하여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원발성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폐암으로 진단되는 경우</a:t>
                      </a:r>
                    </a:p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1)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조직병리학적 검사 또는 세포병리학적 검사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2) 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임상적 판단과 영상의학적 판단</a:t>
                      </a:r>
                      <a:r>
                        <a:rPr lang="en-US" altLang="ko-KR" sz="900" kern="0" spc="-4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조직병리학적 검사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와 세포병리학적 검사를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할 수 없는 경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우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나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의학적 판단 등이 다음 </a:t>
                      </a:r>
                      <a:r>
                        <a:rPr lang="en-US" altLang="ko-KR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1)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부터 </a:t>
                      </a:r>
                      <a:r>
                        <a:rPr lang="en-US" altLang="ko-KR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3)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까지의 어느 하나에 해당하는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경우</a:t>
                      </a:r>
                    </a:p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1) </a:t>
                      </a:r>
                      <a:r>
                        <a:rPr lang="ko-KR" altLang="en-US" sz="900" b="1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석면폐증</a:t>
                      </a:r>
                      <a:r>
                        <a:rPr lang="ko-KR" altLang="en-US" sz="900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병형판정기준에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따른 </a:t>
                      </a:r>
                      <a:r>
                        <a:rPr lang="ko-KR" altLang="en-US" sz="900" b="1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병형</a:t>
                      </a:r>
                      <a:r>
                        <a:rPr lang="ko-KR" altLang="en-US" sz="900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진행형 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또는 </a:t>
                      </a:r>
                      <a:r>
                        <a:rPr lang="ko-KR" altLang="en-US" sz="900" b="1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초기형</a:t>
                      </a:r>
                      <a:r>
                        <a:rPr lang="ko-KR" altLang="en-US" sz="900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경우</a:t>
                      </a:r>
                    </a:p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2)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석면이 원인이 되어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u="sng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흉막반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있는 경우</a:t>
                      </a:r>
                    </a:p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3</a:t>
                      </a:r>
                      <a:r>
                        <a:rPr lang="en-US" altLang="ko-KR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다음 가</a:t>
                      </a:r>
                      <a:r>
                        <a:rPr lang="en-US" altLang="ko-KR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부터 라</a:t>
                      </a:r>
                      <a:r>
                        <a:rPr lang="en-US" altLang="ko-KR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900" u="sng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까지의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어느 하나에 해당하는 경우</a:t>
                      </a:r>
                    </a:p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  가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건조폐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중량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1g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당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석면소체가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5,000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 이상 있는 경우</a:t>
                      </a:r>
                    </a:p>
                    <a:p>
                      <a:pPr marL="0" marR="0" indent="-74295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  나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건조폐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중량 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1g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당 길이 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㎛ 이상인 석면섬유가 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5,000,000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 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상 있는 경우</a:t>
                      </a:r>
                    </a:p>
                    <a:p>
                      <a:pPr marL="0" marR="0" indent="-74295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  다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900" kern="0" spc="-5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건조폐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중량 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1g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당 길이 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㎛ 이상인 석면섬유가 </a:t>
                      </a:r>
                      <a:r>
                        <a:rPr lang="en-US" altLang="ko-KR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2,000,000</a:t>
                      </a:r>
                      <a:r>
                        <a:rPr lang="ko-KR" altLang="en-US" sz="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 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상 있는 경우</a:t>
                      </a:r>
                    </a:p>
                    <a:p>
                      <a:pPr marL="0" marR="0" indent="-74295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  라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기관지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폐포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세정액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㎖당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석면소체가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 이상 있는 경우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035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0" descr="2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3472" r="1250" b="15695"/>
          <a:stretch>
            <a:fillRect/>
          </a:stretch>
        </p:blipFill>
        <p:spPr bwMode="auto">
          <a:xfrm>
            <a:off x="155696" y="1017615"/>
            <a:ext cx="8886825" cy="49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609601" y="1228130"/>
            <a:ext cx="5400675" cy="3462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1. </a:t>
            </a:r>
            <a:r>
              <a:rPr lang="ko-KR" altLang="en-US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석면피해</a:t>
            </a: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(</a:t>
            </a:r>
            <a:r>
              <a:rPr lang="ko-KR" altLang="en-US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특별유족</a:t>
            </a: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)</a:t>
            </a:r>
            <a:r>
              <a:rPr lang="ko-KR" altLang="en-US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인정기준</a:t>
            </a:r>
          </a:p>
        </p:txBody>
      </p:sp>
      <p:pic>
        <p:nvPicPr>
          <p:cNvPr id="27654" name="Picture 18" descr="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4" y="4994673"/>
            <a:ext cx="3290887" cy="10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0" descr="0523-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851297"/>
            <a:ext cx="8001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15"/>
          <p:cNvSpPr>
            <a:spLocks noChangeArrowheads="1"/>
          </p:cNvSpPr>
          <p:nvPr/>
        </p:nvSpPr>
        <p:spPr bwMode="gray">
          <a:xfrm>
            <a:off x="792699" y="1823028"/>
            <a:ext cx="6902053" cy="265355"/>
          </a:xfrm>
          <a:prstGeom prst="roundRect">
            <a:avLst>
              <a:gd name="adj" fmla="val 50000"/>
            </a:avLst>
          </a:prstGeom>
          <a:gradFill rotWithShape="1">
            <a:gsLst>
              <a:gs pos="51000">
                <a:srgbClr val="F3A875"/>
              </a:gs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 sz="1350"/>
          </a:p>
        </p:txBody>
      </p:sp>
      <p:sp>
        <p:nvSpPr>
          <p:cNvPr id="107" name="Rectangle 48"/>
          <p:cNvSpPr>
            <a:spLocks noChangeArrowheads="1"/>
          </p:cNvSpPr>
          <p:nvPr/>
        </p:nvSpPr>
        <p:spPr bwMode="gray">
          <a:xfrm>
            <a:off x="944321" y="1851830"/>
            <a:ext cx="54891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/>
          <a:p>
            <a:pPr algn="l" eaLnBrk="1" hangingPunct="1"/>
            <a:r>
              <a:rPr lang="ko-KR" altLang="en-US" sz="15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석면피해 인정기준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(</a:t>
            </a:r>
            <a:r>
              <a:rPr lang="ko-KR" altLang="en-US" sz="15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법 시행령 별표 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1)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944321" y="2289243"/>
          <a:ext cx="7509482" cy="33144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7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78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석면질환</a:t>
                      </a:r>
                    </a:p>
                  </a:txBody>
                  <a:tcPr marL="18311" marR="18311" marT="5063" marB="506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인정기준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8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미만성</a:t>
                      </a:r>
                      <a:endParaRPr lang="en-US" altLang="ko-KR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흉막비후</a:t>
                      </a:r>
                    </a:p>
                  </a:txBody>
                  <a:tcPr marL="18311" marR="18311" marT="5063" marB="506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 latinLnBrk="1"/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24414" marR="24414" marT="6750" marB="6750" anchor="ctr"/>
                </a:tc>
                <a:tc>
                  <a:txBody>
                    <a:bodyPr/>
                    <a:lstStyle/>
                    <a:p>
                      <a:pPr marL="263525" indent="-263525" fontAlgn="base" latinLnBrk="1"/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 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다음 각 목의 요건을 모두 충족하는 경우로서 석면 노출로부터 발병까지의 잠복기간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노출력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등을 고려하여 석면 노출과 발병 간의 인과관계가 인정되는 경우에만 인정한다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 </a:t>
                      </a:r>
                    </a:p>
                    <a:p>
                      <a:pPr fontAlgn="base" latinLnBrk="1"/>
                      <a:endParaRPr lang="ko-KR" altLang="en-US" sz="200" kern="120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352425" indent="-352425" fontAlgn="base" latinLnBrk="1"/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 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연속되는 컴퓨터 단층촬영 사진의 상에서 흉벽 부분의 길이가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5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㎝ 이상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상하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(</a:t>
                      </a:r>
                      <a:r>
                        <a:rPr lang="en-US" altLang="ko-KR" sz="900" kern="1200" dirty="0" err="1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craniocaudal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방향의 길이가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8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㎝ 이상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두께가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3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㎜ 이상인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미만성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흉막비후로 진단되는 경우</a:t>
                      </a:r>
                    </a:p>
                    <a:p>
                      <a:pPr fontAlgn="base" latinLnBrk="1"/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 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폐기능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장해단계가 고도장해인 경우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8311" marR="18311" marT="5063" marB="5063" anchor="ctr"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50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석면폐증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8311" marR="18311" marT="5063" marB="506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3622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석면폐증의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병형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과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폐기능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장해단계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에 따라 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급으로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구분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8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8311" marR="18311" marT="5063" marB="506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indent="-4699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 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다음의 어느 하나에 해당하는 경우로서 석면 노출로부터 발병까지의 잠복기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노출력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등을 고려하여 석면 노출과 발병간의 인과관계가 인정되는 경우</a:t>
                      </a:r>
                    </a:p>
                    <a:p>
                      <a:pPr marL="0" marR="0" indent="-29718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-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석면폐증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병형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진행형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또는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초기형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이고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폐기능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장해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단계가 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고도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장해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 경우</a:t>
                      </a:r>
                    </a:p>
                    <a:p>
                      <a:pPr marL="0" marR="0" indent="-29718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-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석면폐증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병형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진행형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이고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폐기능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장해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단계가 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경도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장해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 경우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indent="-4699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 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다음 어느 하나에 해당하는 경우로서 석면 노출로부터 발병까지의 잠복기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노출력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등을 고려하여 석면 노출과 발병간의 인과관계가 인정되는 경우</a:t>
                      </a:r>
                    </a:p>
                    <a:p>
                      <a:pPr marL="0" marR="0" indent="-29718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-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석면폐증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병형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진행형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이고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폐기능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장해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단계가 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정상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 경우</a:t>
                      </a:r>
                    </a:p>
                    <a:p>
                      <a:pPr marL="0" marR="0" indent="-29718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-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석면폐증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병형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초기형</a:t>
                      </a:r>
                      <a:r>
                        <a:rPr lang="ko-KR" altLang="en-US" sz="900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이고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-2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폐기능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장해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단계가 </a:t>
                      </a:r>
                      <a:r>
                        <a:rPr lang="ko-KR" altLang="en-US" sz="900" b="1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경도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장해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 경우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indent="-4699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석면폐증의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병형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초기형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이고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폐기능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장해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단계가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정상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 경우로서 </a:t>
                      </a:r>
                      <a:r>
                        <a:rPr lang="ko-KR" altLang="en-US" sz="900" kern="0" spc="-4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석면 노출로부터 발병까지의 잠복기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노출력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등을 고려하여 석면 노출과 발병간의 인과관계가 인정되는 경우</a:t>
                      </a:r>
                    </a:p>
                  </a:txBody>
                  <a:tcPr marL="18311" marR="18311" marT="5063" marB="506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46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0" descr="2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3472" r="1250" b="15695"/>
          <a:stretch>
            <a:fillRect/>
          </a:stretch>
        </p:blipFill>
        <p:spPr bwMode="auto">
          <a:xfrm>
            <a:off x="99434" y="815690"/>
            <a:ext cx="8886825" cy="52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609601" y="1081996"/>
            <a:ext cx="5400675" cy="34624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2. </a:t>
            </a:r>
            <a:r>
              <a:rPr lang="ko-KR" altLang="en-US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주요내용 </a:t>
            </a: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- </a:t>
            </a:r>
            <a:r>
              <a:rPr lang="ko-KR" altLang="en-US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운영체계</a:t>
            </a:r>
            <a:r>
              <a:rPr lang="en-US" altLang="ko-KR" sz="16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</a:t>
            </a:r>
            <a:endParaRPr lang="ko-KR" altLang="en-US" sz="165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pic>
        <p:nvPicPr>
          <p:cNvPr id="8198" name="Picture 18" descr="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4" y="4994673"/>
            <a:ext cx="3290887" cy="10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709447" y="2038129"/>
            <a:ext cx="1964531" cy="337261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929059" y="2031635"/>
            <a:ext cx="5406904" cy="3386897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35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4" name="그룹 23"/>
          <p:cNvGrpSpPr>
            <a:grpSpLocks/>
          </p:cNvGrpSpPr>
          <p:nvPr/>
        </p:nvGrpSpPr>
        <p:grpSpPr bwMode="auto">
          <a:xfrm>
            <a:off x="2938608" y="2313272"/>
            <a:ext cx="5397354" cy="3029013"/>
            <a:chOff x="3132974" y="2166764"/>
            <a:chExt cx="5990531" cy="4039350"/>
          </a:xfrm>
        </p:grpSpPr>
        <p:sp>
          <p:nvSpPr>
            <p:cNvPr id="25" name="직사각형 24"/>
            <p:cNvSpPr/>
            <p:nvPr/>
          </p:nvSpPr>
          <p:spPr>
            <a:xfrm>
              <a:off x="5470004" y="3356992"/>
              <a:ext cx="1152128" cy="4320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5388760" y="3398726"/>
              <a:ext cx="1296144" cy="3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한국환경공단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559673" y="3356992"/>
              <a:ext cx="1232710" cy="4320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>
              <a:off x="7637456" y="3295751"/>
              <a:ext cx="1080119" cy="55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석면피해</a:t>
              </a:r>
              <a:endParaRPr lang="en-US" altLang="ko-KR" sz="105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판정위원회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620084" y="3328592"/>
              <a:ext cx="1201848" cy="43204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3588916" y="3375833"/>
              <a:ext cx="1296144" cy="3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지방자치단체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622010" y="2303424"/>
              <a:ext cx="1152128" cy="43204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TextBox 17"/>
            <p:cNvSpPr txBox="1">
              <a:spLocks noChangeArrowheads="1"/>
            </p:cNvSpPr>
            <p:nvPr/>
          </p:nvSpPr>
          <p:spPr bwMode="auto">
            <a:xfrm>
              <a:off x="7626481" y="2359292"/>
              <a:ext cx="1107828" cy="33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환 경 부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362272" y="5321252"/>
              <a:ext cx="1474203" cy="43204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7476557" y="5245039"/>
              <a:ext cx="1296144" cy="55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석면피해구제</a:t>
              </a:r>
              <a:endParaRPr lang="en-US" altLang="ko-KR" sz="105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재심사위원회</a:t>
              </a:r>
            </a:p>
          </p:txBody>
        </p:sp>
        <p:sp>
          <p:nvSpPr>
            <p:cNvPr id="35" name="다이아몬드 34"/>
            <p:cNvSpPr/>
            <p:nvPr/>
          </p:nvSpPr>
          <p:spPr>
            <a:xfrm>
              <a:off x="5586312" y="4293096"/>
              <a:ext cx="936104" cy="648072"/>
            </a:xfrm>
            <a:prstGeom prst="diamond">
              <a:avLst/>
            </a:prstGeom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5721092" y="4346631"/>
              <a:ext cx="648071" cy="55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1050">
                  <a:latin typeface="HY견고딕" pitchFamily="18" charset="-127"/>
                  <a:ea typeface="HY견고딕" pitchFamily="18" charset="-127"/>
                </a:rPr>
                <a:t>인정</a:t>
              </a:r>
              <a:endParaRPr lang="en-US" altLang="ko-KR" sz="1050">
                <a:latin typeface="HY견고딕" pitchFamily="18" charset="-127"/>
                <a:ea typeface="HY견고딕" pitchFamily="18" charset="-127"/>
              </a:endParaRPr>
            </a:p>
            <a:p>
              <a:pPr algn="ctr" eaLnBrk="1" hangingPunct="1"/>
              <a:r>
                <a:rPr lang="ko-KR" altLang="en-US" sz="1050">
                  <a:latin typeface="HY견고딕" pitchFamily="18" charset="-127"/>
                  <a:ea typeface="HY견고딕" pitchFamily="18" charset="-127"/>
                </a:rPr>
                <a:t>여부</a:t>
              </a:r>
            </a:p>
          </p:txBody>
        </p:sp>
        <p:cxnSp>
          <p:nvCxnSpPr>
            <p:cNvPr id="37" name="직선 화살표 연결선 36"/>
            <p:cNvCxnSpPr/>
            <p:nvPr/>
          </p:nvCxnSpPr>
          <p:spPr>
            <a:xfrm rot="5400000">
              <a:off x="3836796" y="3036063"/>
              <a:ext cx="584296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4821786" y="3573520"/>
              <a:ext cx="647606" cy="1587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6686041" y="3503802"/>
              <a:ext cx="871251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6666128" y="3633855"/>
              <a:ext cx="871251" cy="1587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 rot="16200000" flipH="1">
              <a:off x="5793117" y="4030795"/>
              <a:ext cx="503320" cy="1587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hape 32"/>
            <p:cNvCxnSpPr/>
            <p:nvPr/>
          </p:nvCxnSpPr>
          <p:spPr>
            <a:xfrm rot="5400000" flipH="1">
              <a:off x="3655563" y="2541051"/>
              <a:ext cx="2413396" cy="2385664"/>
            </a:xfrm>
            <a:prstGeom prst="bentConnector4">
              <a:avLst>
                <a:gd name="adj1" fmla="val -15499"/>
                <a:gd name="adj2" fmla="val 109587"/>
              </a:avLst>
            </a:prstGeom>
            <a:ln w="1905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35"/>
            <p:cNvCxnSpPr/>
            <p:nvPr/>
          </p:nvCxnSpPr>
          <p:spPr>
            <a:xfrm>
              <a:off x="4821786" y="2527185"/>
              <a:ext cx="1223783" cy="830399"/>
            </a:xfrm>
            <a:prstGeom prst="bentConnector2">
              <a:avLst/>
            </a:prstGeom>
            <a:ln w="19050">
              <a:prstDash val="sysDash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hape 36"/>
            <p:cNvCxnSpPr/>
            <p:nvPr/>
          </p:nvCxnSpPr>
          <p:spPr>
            <a:xfrm rot="16200000" flipH="1">
              <a:off x="6843076" y="3207817"/>
              <a:ext cx="619227" cy="1782503"/>
            </a:xfrm>
            <a:prstGeom prst="bentConnector3">
              <a:avLst>
                <a:gd name="adj1" fmla="val 50000"/>
              </a:avLst>
            </a:prstGeom>
            <a:ln w="19050">
              <a:prstDash val="sysDash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 flipH="1">
              <a:off x="6544702" y="4619133"/>
              <a:ext cx="1028391" cy="1587"/>
            </a:xfrm>
            <a:prstGeom prst="straightConnector1">
              <a:avLst/>
            </a:prstGeom>
            <a:ln w="19050">
              <a:prstDash val="sysDash"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>
            <a:xfrm>
              <a:off x="4733743" y="2420806"/>
              <a:ext cx="2851210" cy="1587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ot"/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 flipH="1" flipV="1">
              <a:off x="6263874" y="4790355"/>
              <a:ext cx="1098398" cy="746921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ot"/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hape 50"/>
            <p:cNvCxnSpPr/>
            <p:nvPr/>
          </p:nvCxnSpPr>
          <p:spPr>
            <a:xfrm rot="10800000">
              <a:off x="4245608" y="3760876"/>
              <a:ext cx="1341242" cy="855803"/>
            </a:xfrm>
            <a:prstGeom prst="bentConnector2">
              <a:avLst/>
            </a:prstGeom>
            <a:ln w="1905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 rot="16200000" flipV="1">
              <a:off x="4026474" y="3038444"/>
              <a:ext cx="585884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57"/>
            <p:cNvSpPr txBox="1">
              <a:spLocks noChangeArrowheads="1"/>
            </p:cNvSpPr>
            <p:nvPr/>
          </p:nvSpPr>
          <p:spPr bwMode="auto">
            <a:xfrm>
              <a:off x="3476579" y="2795786"/>
              <a:ext cx="760514" cy="49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① 인정</a:t>
              </a:r>
              <a:endParaRPr lang="en-US" altLang="ko-KR" sz="900" dirty="0">
                <a:latin typeface="HY견고딕" pitchFamily="18" charset="-127"/>
                <a:ea typeface="HY견고딕" pitchFamily="18" charset="-127"/>
              </a:endParaRPr>
            </a:p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    신청</a:t>
              </a:r>
            </a:p>
          </p:txBody>
        </p:sp>
        <p:sp>
          <p:nvSpPr>
            <p:cNvPr id="63" name="TextBox 58"/>
            <p:cNvSpPr txBox="1">
              <a:spLocks noChangeArrowheads="1"/>
            </p:cNvSpPr>
            <p:nvPr/>
          </p:nvSpPr>
          <p:spPr bwMode="auto">
            <a:xfrm>
              <a:off x="4245867" y="2819028"/>
              <a:ext cx="1080669" cy="49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⑥ 구제급여</a:t>
              </a:r>
              <a:endParaRPr lang="en-US" altLang="ko-KR" sz="900" dirty="0">
                <a:latin typeface="HY견고딕" pitchFamily="18" charset="-127"/>
                <a:ea typeface="HY견고딕" pitchFamily="18" charset="-127"/>
              </a:endParaRPr>
            </a:p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    지급</a:t>
              </a:r>
            </a:p>
          </p:txBody>
        </p:sp>
        <p:sp>
          <p:nvSpPr>
            <p:cNvPr id="64" name="TextBox 59"/>
            <p:cNvSpPr txBox="1">
              <a:spLocks noChangeArrowheads="1"/>
            </p:cNvSpPr>
            <p:nvPr/>
          </p:nvSpPr>
          <p:spPr bwMode="auto">
            <a:xfrm>
              <a:off x="4780374" y="3302413"/>
              <a:ext cx="764919" cy="30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② 제출</a:t>
              </a:r>
            </a:p>
          </p:txBody>
        </p:sp>
        <p:sp>
          <p:nvSpPr>
            <p:cNvPr id="65" name="TextBox 60"/>
            <p:cNvSpPr txBox="1">
              <a:spLocks noChangeArrowheads="1"/>
            </p:cNvSpPr>
            <p:nvPr/>
          </p:nvSpPr>
          <p:spPr bwMode="auto">
            <a:xfrm>
              <a:off x="6561929" y="3223119"/>
              <a:ext cx="1054914" cy="30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③ 심의의뢰</a:t>
              </a:r>
            </a:p>
          </p:txBody>
        </p:sp>
        <p:sp>
          <p:nvSpPr>
            <p:cNvPr id="66" name="TextBox 61"/>
            <p:cNvSpPr txBox="1">
              <a:spLocks noChangeArrowheads="1"/>
            </p:cNvSpPr>
            <p:nvPr/>
          </p:nvSpPr>
          <p:spPr bwMode="auto">
            <a:xfrm>
              <a:off x="6593557" y="3652928"/>
              <a:ext cx="1030532" cy="30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④ 심의결과</a:t>
              </a:r>
            </a:p>
          </p:txBody>
        </p:sp>
        <p:sp>
          <p:nvSpPr>
            <p:cNvPr id="67" name="TextBox 62"/>
            <p:cNvSpPr txBox="1">
              <a:spLocks noChangeArrowheads="1"/>
            </p:cNvSpPr>
            <p:nvPr/>
          </p:nvSpPr>
          <p:spPr bwMode="auto">
            <a:xfrm>
              <a:off x="5748511" y="3861049"/>
              <a:ext cx="288032" cy="30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⑤</a:t>
              </a:r>
            </a:p>
          </p:txBody>
        </p:sp>
        <p:sp>
          <p:nvSpPr>
            <p:cNvPr id="68" name="TextBox 35"/>
            <p:cNvSpPr txBox="1"/>
            <p:nvPr/>
          </p:nvSpPr>
          <p:spPr>
            <a:xfrm>
              <a:off x="3132974" y="3510009"/>
              <a:ext cx="358681" cy="150360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900" spc="225" dirty="0">
                  <a:latin typeface="HY견고딕" pitchFamily="18" charset="-127"/>
                  <a:ea typeface="HY견고딕" pitchFamily="18" charset="-127"/>
                </a:rPr>
                <a:t>⑥불인정통보</a:t>
              </a:r>
            </a:p>
          </p:txBody>
        </p:sp>
        <p:sp>
          <p:nvSpPr>
            <p:cNvPr id="69" name="TextBox 65"/>
            <p:cNvSpPr txBox="1">
              <a:spLocks noChangeArrowheads="1"/>
            </p:cNvSpPr>
            <p:nvPr/>
          </p:nvSpPr>
          <p:spPr bwMode="auto">
            <a:xfrm>
              <a:off x="5407667" y="2564904"/>
              <a:ext cx="899161" cy="49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⑦ 심사</a:t>
              </a:r>
              <a:endParaRPr lang="en-US" altLang="ko-KR" sz="900" dirty="0">
                <a:latin typeface="HY견고딕" pitchFamily="18" charset="-127"/>
                <a:ea typeface="HY견고딕" pitchFamily="18" charset="-127"/>
              </a:endParaRPr>
            </a:p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    청구</a:t>
              </a:r>
            </a:p>
          </p:txBody>
        </p:sp>
        <p:sp>
          <p:nvSpPr>
            <p:cNvPr id="70" name="TextBox 66"/>
            <p:cNvSpPr txBox="1">
              <a:spLocks noChangeArrowheads="1"/>
            </p:cNvSpPr>
            <p:nvPr/>
          </p:nvSpPr>
          <p:spPr bwMode="auto">
            <a:xfrm>
              <a:off x="6468591" y="4090308"/>
              <a:ext cx="1241591" cy="30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⑧ 심사의뢰</a:t>
              </a:r>
            </a:p>
          </p:txBody>
        </p:sp>
        <p:sp>
          <p:nvSpPr>
            <p:cNvPr id="71" name="TextBox 67"/>
            <p:cNvSpPr txBox="1">
              <a:spLocks noChangeArrowheads="1"/>
            </p:cNvSpPr>
            <p:nvPr/>
          </p:nvSpPr>
          <p:spPr bwMode="auto">
            <a:xfrm>
              <a:off x="4192909" y="3964994"/>
              <a:ext cx="1330052" cy="49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⑥ 구제급여</a:t>
              </a:r>
              <a:endParaRPr lang="en-US" altLang="ko-KR" sz="900" dirty="0">
                <a:latin typeface="HY견고딕" pitchFamily="18" charset="-127"/>
                <a:ea typeface="HY견고딕" pitchFamily="18" charset="-127"/>
              </a:endParaRPr>
            </a:p>
            <a:p>
              <a:pPr eaLnBrk="1" hangingPunct="1"/>
              <a:r>
                <a:rPr lang="en-US" altLang="ko-KR" sz="900" dirty="0">
                  <a:latin typeface="HY견고딕" pitchFamily="18" charset="-127"/>
                  <a:ea typeface="HY견고딕" pitchFamily="18" charset="-127"/>
                </a:rPr>
                <a:t>    (</a:t>
              </a: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기금</a:t>
              </a:r>
              <a:r>
                <a:rPr lang="en-US" altLang="ko-KR" sz="900" dirty="0">
                  <a:latin typeface="HY견고딕" pitchFamily="18" charset="-127"/>
                  <a:ea typeface="HY견고딕" pitchFamily="18" charset="-127"/>
                </a:rPr>
                <a:t>)</a:t>
              </a: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지급</a:t>
              </a:r>
            </a:p>
          </p:txBody>
        </p:sp>
        <p:sp>
          <p:nvSpPr>
            <p:cNvPr id="72" name="TextBox 39"/>
            <p:cNvSpPr txBox="1"/>
            <p:nvPr/>
          </p:nvSpPr>
          <p:spPr>
            <a:xfrm>
              <a:off x="5072574" y="4384866"/>
              <a:ext cx="721465" cy="307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900" dirty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</a:rPr>
                <a:t>[</a:t>
              </a:r>
              <a:r>
                <a:rPr lang="ko-KR" altLang="en-US" sz="900" dirty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</a:rPr>
                <a:t>인정</a:t>
              </a:r>
              <a:r>
                <a:rPr lang="en-US" altLang="ko-KR" sz="900" dirty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</a:rPr>
                <a:t>]</a:t>
              </a:r>
              <a:endParaRPr lang="ko-KR" altLang="en-US" sz="9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TextBox 40"/>
            <p:cNvSpPr txBox="1"/>
            <p:nvPr/>
          </p:nvSpPr>
          <p:spPr>
            <a:xfrm>
              <a:off x="5301863" y="4979096"/>
              <a:ext cx="934901" cy="307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9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[</a:t>
              </a:r>
              <a:r>
                <a:rPr lang="ko-KR" altLang="en-US" sz="9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불인정</a:t>
              </a:r>
              <a:r>
                <a:rPr lang="en-US" altLang="ko-KR" sz="9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]</a:t>
              </a:r>
              <a:endParaRPr lang="ko-KR" altLang="en-US" sz="9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TextBox 70"/>
            <p:cNvSpPr txBox="1">
              <a:spLocks noChangeArrowheads="1"/>
            </p:cNvSpPr>
            <p:nvPr/>
          </p:nvSpPr>
          <p:spPr bwMode="auto">
            <a:xfrm>
              <a:off x="5522961" y="2166764"/>
              <a:ext cx="1161943" cy="30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⑨ 재심사청구</a:t>
              </a:r>
            </a:p>
          </p:txBody>
        </p:sp>
        <p:sp>
          <p:nvSpPr>
            <p:cNvPr id="75" name="TextBox 42"/>
            <p:cNvSpPr txBox="1"/>
            <p:nvPr/>
          </p:nvSpPr>
          <p:spPr>
            <a:xfrm>
              <a:off x="8764824" y="3500483"/>
              <a:ext cx="358681" cy="1422526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900" spc="225" dirty="0">
                  <a:latin typeface="HY견고딕" pitchFamily="18" charset="-127"/>
                  <a:ea typeface="HY견고딕" pitchFamily="18" charset="-127"/>
                </a:rPr>
                <a:t>⑩재심사의뢰</a:t>
              </a:r>
            </a:p>
          </p:txBody>
        </p:sp>
        <p:sp>
          <p:nvSpPr>
            <p:cNvPr id="76" name="TextBox 43"/>
            <p:cNvSpPr txBox="1"/>
            <p:nvPr/>
          </p:nvSpPr>
          <p:spPr>
            <a:xfrm>
              <a:off x="3472608" y="5473485"/>
              <a:ext cx="2114243" cy="7326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sysDash"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①</a:t>
              </a:r>
              <a:r>
                <a:rPr lang="en-US" altLang="ko-KR" sz="900" dirty="0">
                  <a:latin typeface="HY견고딕" pitchFamily="18" charset="-127"/>
                  <a:ea typeface="HY견고딕" pitchFamily="18" charset="-127"/>
                </a:rPr>
                <a:t>~</a:t>
              </a: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⑥ </a:t>
              </a:r>
              <a:r>
                <a:rPr lang="en-US" altLang="ko-KR" sz="900" dirty="0">
                  <a:latin typeface="HY견고딕" pitchFamily="18" charset="-127"/>
                  <a:ea typeface="HY견고딕" pitchFamily="18" charset="-127"/>
                </a:rPr>
                <a:t>: </a:t>
              </a: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석면피해인정신청</a:t>
              </a:r>
              <a:endParaRPr lang="en-US" altLang="ko-KR" sz="900" dirty="0">
                <a:latin typeface="HY견고딕" pitchFamily="18" charset="-127"/>
                <a:ea typeface="HY견고딕" pitchFamily="18" charset="-127"/>
              </a:endParaRPr>
            </a:p>
            <a:p>
              <a:pPr>
                <a:lnSpc>
                  <a:spcPct val="110000"/>
                </a:lnSpc>
                <a:defRPr/>
              </a:pP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⑦</a:t>
              </a:r>
              <a:r>
                <a:rPr lang="en-US" altLang="ko-KR" sz="900" dirty="0">
                  <a:latin typeface="HY견고딕" pitchFamily="18" charset="-127"/>
                  <a:ea typeface="HY견고딕" pitchFamily="18" charset="-127"/>
                </a:rPr>
                <a:t>~</a:t>
              </a: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⑧ </a:t>
              </a:r>
              <a:r>
                <a:rPr lang="en-US" altLang="ko-KR" sz="900" dirty="0">
                  <a:latin typeface="HY견고딕" pitchFamily="18" charset="-127"/>
                  <a:ea typeface="HY견고딕" pitchFamily="18" charset="-127"/>
                </a:rPr>
                <a:t>: </a:t>
              </a: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심사청구</a:t>
              </a:r>
              <a:endParaRPr lang="en-US" altLang="ko-KR" sz="900" dirty="0">
                <a:latin typeface="HY견고딕" pitchFamily="18" charset="-127"/>
                <a:ea typeface="HY견고딕" pitchFamily="18" charset="-127"/>
              </a:endParaRPr>
            </a:p>
            <a:p>
              <a:pPr>
                <a:lnSpc>
                  <a:spcPct val="110000"/>
                </a:lnSpc>
                <a:defRPr/>
              </a:pP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⑨</a:t>
              </a:r>
              <a:r>
                <a:rPr lang="en-US" altLang="ko-KR" sz="900" dirty="0">
                  <a:latin typeface="HY견고딕" pitchFamily="18" charset="-127"/>
                  <a:ea typeface="HY견고딕" pitchFamily="18" charset="-127"/>
                </a:rPr>
                <a:t>~</a:t>
              </a: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⑩ </a:t>
              </a:r>
              <a:r>
                <a:rPr lang="en-US" altLang="ko-KR" sz="900" dirty="0">
                  <a:latin typeface="HY견고딕" pitchFamily="18" charset="-127"/>
                  <a:ea typeface="HY견고딕" pitchFamily="18" charset="-127"/>
                </a:rPr>
                <a:t>: </a:t>
              </a:r>
              <a:r>
                <a:rPr lang="ko-KR" altLang="en-US" sz="900" dirty="0">
                  <a:latin typeface="HY견고딕" pitchFamily="18" charset="-127"/>
                  <a:ea typeface="HY견고딕" pitchFamily="18" charset="-127"/>
                </a:rPr>
                <a:t>재심사청구</a:t>
              </a: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3669804" y="2311244"/>
              <a:ext cx="1152128" cy="4320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TextBox 7"/>
            <p:cNvSpPr txBox="1">
              <a:spLocks noChangeArrowheads="1"/>
            </p:cNvSpPr>
            <p:nvPr/>
          </p:nvSpPr>
          <p:spPr bwMode="auto">
            <a:xfrm>
              <a:off x="3683899" y="2238321"/>
              <a:ext cx="1152128" cy="55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피 해 자</a:t>
              </a:r>
              <a:endParaRPr lang="en-US" altLang="ko-KR" sz="105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특별유족</a:t>
              </a: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7561548" y="4447631"/>
              <a:ext cx="1220446" cy="4320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35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TextBox 13"/>
            <p:cNvSpPr txBox="1">
              <a:spLocks noChangeArrowheads="1"/>
            </p:cNvSpPr>
            <p:nvPr/>
          </p:nvSpPr>
          <p:spPr bwMode="auto">
            <a:xfrm>
              <a:off x="7510100" y="4377034"/>
              <a:ext cx="1277672" cy="55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석면피해구제</a:t>
              </a:r>
              <a:endParaRPr lang="en-US" altLang="ko-KR" sz="105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 eaLnBrk="1" hangingPunct="1"/>
              <a:r>
                <a:rPr lang="ko-KR" altLang="en-US" sz="105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심사위원회</a:t>
              </a:r>
            </a:p>
          </p:txBody>
        </p:sp>
      </p:grpSp>
      <p:sp>
        <p:nvSpPr>
          <p:cNvPr id="81" name="AutoShape 11"/>
          <p:cNvSpPr>
            <a:spLocks noChangeArrowheads="1"/>
          </p:cNvSpPr>
          <p:nvPr/>
        </p:nvSpPr>
        <p:spPr bwMode="auto">
          <a:xfrm>
            <a:off x="4135611" y="1832583"/>
            <a:ext cx="1801415" cy="3238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3344D"/>
              </a:gs>
              <a:gs pos="100000">
                <a:srgbClr val="297695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35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 계 도</a:t>
            </a:r>
            <a:endParaRPr lang="en-US" altLang="ko-KR" sz="135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AutoShape 11"/>
          <p:cNvSpPr>
            <a:spLocks noChangeArrowheads="1"/>
          </p:cNvSpPr>
          <p:nvPr/>
        </p:nvSpPr>
        <p:spPr bwMode="auto">
          <a:xfrm>
            <a:off x="872563" y="1861916"/>
            <a:ext cx="1600308" cy="3238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3344D"/>
              </a:gs>
              <a:gs pos="100000">
                <a:srgbClr val="297695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35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 체계</a:t>
            </a:r>
            <a:endParaRPr lang="en-US" altLang="ko-KR" sz="135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TextBox 80"/>
          <p:cNvSpPr txBox="1">
            <a:spLocks noChangeArrowheads="1"/>
          </p:cNvSpPr>
          <p:nvPr/>
        </p:nvSpPr>
        <p:spPr bwMode="auto">
          <a:xfrm>
            <a:off x="870181" y="2416748"/>
            <a:ext cx="1565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관리주체 </a:t>
            </a: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환경부</a:t>
            </a:r>
          </a:p>
        </p:txBody>
      </p:sp>
      <p:sp>
        <p:nvSpPr>
          <p:cNvPr id="84" name="TextBox 81"/>
          <p:cNvSpPr txBox="1">
            <a:spLocks noChangeArrowheads="1"/>
          </p:cNvSpPr>
          <p:nvPr/>
        </p:nvSpPr>
        <p:spPr bwMode="auto">
          <a:xfrm>
            <a:off x="764215" y="2633225"/>
            <a:ext cx="210621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석면피해구제정책 총괄</a:t>
            </a:r>
          </a:p>
        </p:txBody>
      </p:sp>
      <p:pic>
        <p:nvPicPr>
          <p:cNvPr id="85" name="Picture 239" descr="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6" y="3049832"/>
            <a:ext cx="1666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3"/>
          <p:cNvSpPr txBox="1">
            <a:spLocks noChangeArrowheads="1"/>
          </p:cNvSpPr>
          <p:nvPr/>
        </p:nvSpPr>
        <p:spPr bwMode="auto">
          <a:xfrm>
            <a:off x="870181" y="2958077"/>
            <a:ext cx="1565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구제사무 전담기관 </a:t>
            </a: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한국환경공단</a:t>
            </a:r>
          </a:p>
        </p:txBody>
      </p:sp>
      <p:sp>
        <p:nvSpPr>
          <p:cNvPr id="87" name="TextBox 84"/>
          <p:cNvSpPr txBox="1">
            <a:spLocks noChangeArrowheads="1"/>
          </p:cNvSpPr>
          <p:nvPr/>
        </p:nvSpPr>
        <p:spPr bwMode="auto">
          <a:xfrm>
            <a:off x="733042" y="3375345"/>
            <a:ext cx="20297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석면피해판정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구제심사위원회 </a:t>
            </a: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구제급여 지급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석면피해 구제기금 운용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제도 홍보 등</a:t>
            </a:r>
          </a:p>
        </p:txBody>
      </p:sp>
      <p:sp>
        <p:nvSpPr>
          <p:cNvPr id="88" name="TextBox 85"/>
          <p:cNvSpPr txBox="1">
            <a:spLocks noChangeArrowheads="1"/>
          </p:cNvSpPr>
          <p:nvPr/>
        </p:nvSpPr>
        <p:spPr bwMode="auto">
          <a:xfrm>
            <a:off x="855394" y="4228987"/>
            <a:ext cx="1565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구제사무 집행기관 </a:t>
            </a: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관할 지방자치단체</a:t>
            </a:r>
          </a:p>
        </p:txBody>
      </p:sp>
      <p:sp>
        <p:nvSpPr>
          <p:cNvPr id="89" name="TextBox 86"/>
          <p:cNvSpPr txBox="1">
            <a:spLocks noChangeArrowheads="1"/>
          </p:cNvSpPr>
          <p:nvPr/>
        </p:nvSpPr>
        <p:spPr bwMode="auto">
          <a:xfrm>
            <a:off x="764215" y="4678750"/>
            <a:ext cx="1836509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석면피해인정신청 접수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5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구제급여 지급 신청 접수 </a:t>
            </a: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급여지급 등</a:t>
            </a:r>
          </a:p>
        </p:txBody>
      </p:sp>
      <p:cxnSp>
        <p:nvCxnSpPr>
          <p:cNvPr id="90" name="꺾인 연결선 89"/>
          <p:cNvCxnSpPr>
            <a:stCxn id="31" idx="3"/>
            <a:endCxn id="33" idx="3"/>
          </p:cNvCxnSpPr>
          <p:nvPr/>
        </p:nvCxnSpPr>
        <p:spPr bwMode="auto">
          <a:xfrm>
            <a:off x="8021189" y="2577742"/>
            <a:ext cx="56165" cy="2262998"/>
          </a:xfrm>
          <a:prstGeom prst="bentConnector3">
            <a:avLst>
              <a:gd name="adj1" fmla="val 405260"/>
            </a:avLst>
          </a:prstGeom>
          <a:solidFill>
            <a:schemeClr val="accent1"/>
          </a:solidFill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6" name="Picture 12" descr="Gre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6" y="2494222"/>
            <a:ext cx="160916" cy="1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2" descr="Gre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6" y="3000838"/>
            <a:ext cx="160916" cy="1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2" descr="Gre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5" y="4280642"/>
            <a:ext cx="160916" cy="1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0" descr="0523-8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851297"/>
            <a:ext cx="8001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28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376B1-DC26-43CA-A24D-B8CFB3FF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구제급여의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CB4C6-84DE-41EE-BA04-C8B0F694A6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2F47E8F-B74D-4068-AF77-FEEB7A90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43000"/>
            <a:ext cx="9144000" cy="78075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1C67923-5EA1-4917-AB7B-9D90E28D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64904"/>
            <a:ext cx="8748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29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831C25-1A33-4700-AF2A-DB231A3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42F4B-CA41-4585-92F5-39A9D94624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1C36ED-9EF9-47E9-BBAA-D911FCE6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" y="1143000"/>
            <a:ext cx="9144000" cy="69197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27A193E-C78D-457A-8FF6-E15E658B5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3" y="2154493"/>
            <a:ext cx="9144000" cy="38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6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4B73BE-9A18-4D6A-80ED-0024B8F4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DA08DE-1D19-416A-8365-785C449F50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044F20-1455-4092-8BEE-017F4AA3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" y="1143000"/>
            <a:ext cx="9144000" cy="74616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6758146-2935-4F12-99ED-7F72B0F62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890"/>
            <a:ext cx="9144000" cy="36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31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B5D2A5-AABC-4D7A-AE69-A2CA79E3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C262A3-DF96-4A02-8C2E-9CFD192C87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/>
              <a:t>medical001@catholic.ac.kr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82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solidFill>
                  <a:schemeClr val="accent2"/>
                </a:solidFill>
                <a:latin typeface="+mn-ea"/>
                <a:ea typeface="+mn-ea"/>
              </a:rPr>
              <a:t>과거력</a:t>
            </a:r>
            <a:r>
              <a:rPr lang="ko-KR" altLang="en-US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2400" b="1" dirty="0">
                <a:latin typeface="+mn-ea"/>
                <a:cs typeface="Arial Unicode MS" pitchFamily="50" charset="-127"/>
              </a:rPr>
              <a:t>DM/HTN/Tb/Hepatitis (+ /+ /- /-)</a:t>
            </a:r>
            <a:r>
              <a:rPr lang="en-US" altLang="ko-KR" sz="2800" b="1" dirty="0">
                <a:latin typeface="+mn-ea"/>
                <a:cs typeface="Arial Unicode MS" pitchFamily="50" charset="-127"/>
              </a:rPr>
              <a:t> </a:t>
            </a:r>
          </a:p>
          <a:p>
            <a:pPr>
              <a:buFont typeface="Wingdings" pitchFamily="2" charset="2"/>
              <a:buChar char="u"/>
            </a:pPr>
            <a:r>
              <a:rPr lang="en-US" altLang="ko-KR" sz="2400" b="1" dirty="0" err="1">
                <a:latin typeface="+mn-ea"/>
                <a:cs typeface="Arial" pitchFamily="34" charset="0"/>
              </a:rPr>
              <a:t>OPHx</a:t>
            </a:r>
            <a:r>
              <a:rPr lang="ko-KR" altLang="en-US" sz="2400" b="1" dirty="0">
                <a:latin typeface="+mn-ea"/>
                <a:cs typeface="Arial" pitchFamily="34" charset="0"/>
              </a:rPr>
              <a:t> </a:t>
            </a:r>
            <a:r>
              <a:rPr lang="en-US" altLang="ko-KR" sz="2400" b="1" dirty="0">
                <a:latin typeface="+mn-ea"/>
                <a:cs typeface="Arial" pitchFamily="34" charset="0"/>
              </a:rPr>
              <a:t>(+) Lt. hand </a:t>
            </a:r>
            <a:r>
              <a:rPr lang="ko-KR" altLang="en-US" sz="2400" b="1" dirty="0">
                <a:latin typeface="+mn-ea"/>
                <a:cs typeface="Arial" pitchFamily="34" charset="0"/>
              </a:rPr>
              <a:t>일하면서 다침 </a:t>
            </a:r>
            <a:r>
              <a:rPr lang="en-US" altLang="ko-KR" sz="2400" b="1" dirty="0">
                <a:latin typeface="+mn-ea"/>
                <a:cs typeface="Arial" pitchFamily="34" charset="0"/>
              </a:rPr>
              <a:t>(1984) </a:t>
            </a:r>
            <a:r>
              <a:rPr lang="ko-KR" altLang="en-US" sz="2400" b="1" dirty="0" err="1">
                <a:latin typeface="+mn-ea"/>
                <a:cs typeface="Arial" pitchFamily="34" charset="0"/>
              </a:rPr>
              <a:t>피판이식술</a:t>
            </a:r>
            <a:endParaRPr lang="ko-KR" altLang="en-US" sz="2400" b="1" dirty="0"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400" dirty="0"/>
              <a:t>variant angina(1998, 1999 AMI episode) </a:t>
            </a:r>
          </a:p>
          <a:p>
            <a:pPr>
              <a:buFont typeface="Wingdings" pitchFamily="2" charset="2"/>
              <a:buChar char="u"/>
            </a:pPr>
            <a:r>
              <a:rPr lang="en-US" altLang="ko-KR" sz="2400" dirty="0"/>
              <a:t>arachnoid hemorrhage(1997) </a:t>
            </a:r>
            <a:br>
              <a:rPr lang="en-US" altLang="ko-KR" sz="2400" dirty="0">
                <a:latin typeface="Arial" pitchFamily="34" charset="0"/>
                <a:cs typeface="Arial" pitchFamily="34" charset="0"/>
              </a:rPr>
            </a:b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o-KR" altLang="en-US" sz="3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사회력</a:t>
            </a:r>
            <a:endParaRPr lang="en-US" altLang="ko-KR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/>
              <a:t>Alcohol</a:t>
            </a:r>
            <a:r>
              <a:rPr lang="ko-KR" altLang="en-US" b="1" dirty="0"/>
              <a:t> </a:t>
            </a:r>
            <a:r>
              <a:rPr lang="en-US" altLang="ko-KR" dirty="0"/>
              <a:t>(+) social                 </a:t>
            </a:r>
          </a:p>
          <a:p>
            <a:pPr>
              <a:buFont typeface="Wingdings" pitchFamily="2" charset="2"/>
              <a:buChar char="u"/>
            </a:pPr>
            <a:r>
              <a:rPr lang="en-US" altLang="ko-KR" b="1" dirty="0"/>
              <a:t>Smoke</a:t>
            </a:r>
            <a:r>
              <a:rPr lang="ko-KR" altLang="en-US" b="1" dirty="0"/>
              <a:t> </a:t>
            </a:r>
            <a:r>
              <a:rPr lang="en-US" altLang="ko-KR" b="1" dirty="0"/>
              <a:t>(+) </a:t>
            </a:r>
            <a:r>
              <a:rPr lang="en-US" altLang="ko-KR" dirty="0"/>
              <a:t>ex. smoker 1</a:t>
            </a:r>
            <a:r>
              <a:rPr lang="ko-KR" altLang="en-US" dirty="0"/>
              <a:t>갑* </a:t>
            </a:r>
            <a:r>
              <a:rPr lang="en-US" altLang="ko-KR" dirty="0"/>
              <a:t>30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두 달 전 </a:t>
            </a:r>
            <a:r>
              <a:rPr lang="en-US" altLang="ko-KR" dirty="0"/>
              <a:t>stop </a:t>
            </a:r>
            <a:endParaRPr lang="en-US" altLang="ko-KR" b="1" dirty="0"/>
          </a:p>
          <a:p>
            <a:pPr>
              <a:buNone/>
            </a:pPr>
            <a:r>
              <a:rPr lang="en-US" altLang="ko-KR" b="1" dirty="0"/>
              <a:t> 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o-KR" altLang="en-US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가족력</a:t>
            </a:r>
            <a:endParaRPr lang="en-US" altLang="ko-KR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400" dirty="0"/>
              <a:t>2014</a:t>
            </a:r>
            <a:r>
              <a:rPr lang="ko-KR" altLang="en-US" sz="2400" dirty="0"/>
              <a:t>년</a:t>
            </a:r>
            <a:r>
              <a:rPr lang="en-US" altLang="ko-KR" sz="2400" dirty="0"/>
              <a:t>: </a:t>
            </a:r>
            <a:r>
              <a:rPr lang="ko-KR" altLang="en-US" sz="2400" dirty="0"/>
              <a:t>셋째 형님 폐암으로 사망 </a:t>
            </a:r>
            <a:endParaRPr lang="en-US" altLang="ko-KR" sz="2400" dirty="0"/>
          </a:p>
          <a:p>
            <a:pPr>
              <a:buFont typeface="Wingdings" pitchFamily="2" charset="2"/>
              <a:buChar char="u"/>
            </a:pPr>
            <a:r>
              <a:rPr lang="en-US" altLang="ko-KR" sz="2400" dirty="0"/>
              <a:t>2016</a:t>
            </a:r>
            <a:r>
              <a:rPr lang="ko-KR" altLang="en-US" sz="2400" dirty="0"/>
              <a:t>년</a:t>
            </a:r>
            <a:r>
              <a:rPr lang="en-US" altLang="ko-KR" sz="2400" dirty="0"/>
              <a:t>: </a:t>
            </a:r>
            <a:r>
              <a:rPr lang="ko-KR" altLang="en-US" sz="2400" dirty="0"/>
              <a:t>둘째 형님 폐암으로 사망</a:t>
            </a:r>
            <a:endParaRPr lang="ko-KR" altLang="en-US" sz="24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ko-KR" altLang="en-US" b="1">
                <a:solidFill>
                  <a:schemeClr val="accent2"/>
                </a:solidFill>
                <a:latin typeface="+mn-ea"/>
                <a:ea typeface="+mn-ea"/>
              </a:rPr>
              <a:t>계통문진</a:t>
            </a:r>
            <a:endParaRPr lang="ko-KR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686800" cy="5526376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General  </a:t>
            </a:r>
            <a:r>
              <a:rPr lang="en-US" altLang="ko-KR" sz="3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Febrile sensation(-)  Chill(-)  Fatigue(</a:t>
            </a:r>
            <a:r>
              <a:rPr lang="en-US" altLang="ko-KR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)   </a:t>
            </a:r>
          </a:p>
          <a:p>
            <a:pPr marL="457200" indent="-457200">
              <a:buNone/>
            </a:pPr>
            <a:r>
              <a:rPr lang="en-US" altLang="ko-KR" sz="1900" dirty="0">
                <a:latin typeface="Arial" pitchFamily="34" charset="0"/>
                <a:cs typeface="Arial" pitchFamily="34" charset="0"/>
              </a:rPr>
              <a:t>                                                    Headache(-)</a:t>
            </a:r>
          </a:p>
          <a:p>
            <a:pPr>
              <a:buNone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Skin </a:t>
            </a:r>
            <a:r>
              <a:rPr lang="en-US" altLang="ko-KR" sz="3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Rash(-)  Itching(-) Jaundice(-) 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 	</a:t>
            </a:r>
          </a:p>
          <a:p>
            <a:pPr>
              <a:buNone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Cardiac</a:t>
            </a:r>
            <a:r>
              <a:rPr lang="en-US" altLang="ko-KR" sz="3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Chest Pain(-)  Palpitations(-)  </a:t>
            </a:r>
          </a:p>
          <a:p>
            <a:pPr>
              <a:buNone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Respiratory </a:t>
            </a:r>
            <a:r>
              <a:rPr lang="en-US" altLang="ko-KR" sz="3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Cough(-) Sputum(-) Dyspnea(-) Hemoptysis (-)</a:t>
            </a:r>
          </a:p>
          <a:p>
            <a:pPr>
              <a:buNone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Gastrointestinal</a:t>
            </a:r>
            <a:r>
              <a:rPr lang="en-US" altLang="ko-KR" sz="3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Anorexia(-) Nausea(</a:t>
            </a:r>
            <a:r>
              <a:rPr lang="en-US" altLang="ko-KR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) Vomiting(-) Diarrhea(</a:t>
            </a:r>
            <a:r>
              <a:rPr lang="en-US" altLang="ko-KR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Genitourinary</a:t>
            </a:r>
            <a:r>
              <a:rPr lang="en-US" altLang="ko-KR" sz="3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Flank pain(-)  Dysuria(-)  Urgency(-)</a:t>
            </a:r>
          </a:p>
          <a:p>
            <a:pPr>
              <a:buNone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Nervous</a:t>
            </a:r>
            <a:r>
              <a:rPr lang="en-US" altLang="ko-KR" sz="38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                </a:t>
            </a:r>
            <a:r>
              <a:rPr lang="en-US" altLang="ko-KR" sz="19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Dizziness(-) Sensory loss(-)  </a:t>
            </a:r>
          </a:p>
          <a:p>
            <a:pPr>
              <a:buNone/>
            </a:pPr>
            <a:r>
              <a:rPr lang="en-US" altLang="ko-KR" sz="19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                              Motor weakness(-)   </a:t>
            </a:r>
          </a:p>
          <a:p>
            <a:pPr>
              <a:buNone/>
            </a:pP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ko-KR" altLang="en-US" b="1" dirty="0">
                <a:solidFill>
                  <a:schemeClr val="accent2"/>
                </a:solidFill>
                <a:latin typeface="+mn-ea"/>
                <a:ea typeface="+mn-ea"/>
              </a:rPr>
              <a:t>신체검진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Vital sign      </a:t>
            </a:r>
            <a:r>
              <a:rPr lang="en-US" altLang="ko-KR" sz="18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149/90 mmHg – 60 /min – 20 /min – 36.7 </a:t>
            </a:r>
            <a:r>
              <a:rPr lang="ko-KR" altLang="en-US" sz="18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℃</a:t>
            </a:r>
            <a:endParaRPr lang="en-US" altLang="ko-KR" sz="1800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buNone/>
            </a:pPr>
            <a:r>
              <a:rPr lang="en-US" altLang="ko-KR" sz="18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      Height  : 169 cm  Weight  : 60.8 kg</a:t>
            </a:r>
            <a:endParaRPr lang="en-US" altLang="ko-KR" sz="1800" baseline="30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buNone/>
            </a:pPr>
            <a:endParaRPr lang="en-US" altLang="ko-KR" sz="1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buNone/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General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            Alert mentality   </a:t>
            </a:r>
          </a:p>
          <a:p>
            <a:pPr>
              <a:buNone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                             Not-ill looking appearance</a:t>
            </a:r>
          </a:p>
          <a:p>
            <a:pPr>
              <a:buNone/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Skin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                   Rash (-)  </a:t>
            </a:r>
            <a:r>
              <a:rPr lang="en-US" altLang="ko-KR" sz="1800" dirty="0" err="1">
                <a:latin typeface="Arial" pitchFamily="34" charset="0"/>
                <a:cs typeface="Arial" pitchFamily="34" charset="0"/>
              </a:rPr>
              <a:t>Striae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 (-)  </a:t>
            </a: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Pigmentation(-)  </a:t>
            </a:r>
            <a:r>
              <a:rPr lang="en-US" altLang="ko-KR" sz="1800" dirty="0" err="1">
                <a:latin typeface="Arial" pitchFamily="34" charset="0"/>
                <a:ea typeface="맑은 고딕" pitchFamily="50" charset="-127"/>
                <a:cs typeface="Arial" pitchFamily="34" charset="0"/>
              </a:rPr>
              <a:t>Petechiae</a:t>
            </a: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(-) Cyanosis(-)</a:t>
            </a: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Chest </a:t>
            </a: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  Clear breathing sound s </a:t>
            </a:r>
            <a:r>
              <a:rPr lang="en-US" altLang="ko-KR" sz="1800" dirty="0" err="1">
                <a:latin typeface="Arial" pitchFamily="34" charset="0"/>
                <a:ea typeface="맑은 고딕" pitchFamily="50" charset="-127"/>
                <a:cs typeface="Arial" pitchFamily="34" charset="0"/>
              </a:rPr>
              <a:t>rale</a:t>
            </a:r>
            <a:endParaRPr lang="en-US" altLang="ko-KR" sz="18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>
              <a:buNone/>
            </a:pP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                 Regular heart beat s murmur</a:t>
            </a:r>
          </a:p>
          <a:p>
            <a:pPr>
              <a:buNone/>
            </a:pP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Abdomen</a:t>
            </a:r>
            <a:r>
              <a:rPr lang="ko-KR" altLang="en-US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      </a:t>
            </a: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Soft &amp; flat abdomen     </a:t>
            </a:r>
          </a:p>
          <a:p>
            <a:pPr>
              <a:buNone/>
            </a:pP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			Td/</a:t>
            </a:r>
            <a:r>
              <a:rPr lang="en-US" altLang="ko-KR" sz="1800" dirty="0" err="1">
                <a:latin typeface="Arial" pitchFamily="34" charset="0"/>
                <a:ea typeface="맑은 고딕" pitchFamily="50" charset="-127"/>
                <a:cs typeface="Arial" pitchFamily="34" charset="0"/>
              </a:rPr>
              <a:t>rTd</a:t>
            </a: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(-/-)</a:t>
            </a:r>
          </a:p>
          <a:p>
            <a:pPr>
              <a:buNone/>
            </a:pPr>
            <a:r>
              <a:rPr lang="en-US" altLang="ko-KR" sz="24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Back&amp;Ext</a:t>
            </a:r>
            <a:r>
              <a:rPr lang="en-US" altLang="ko-KR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    </a:t>
            </a: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CVA Td (-/-)  Pitting edema (-)  </a:t>
            </a:r>
            <a:r>
              <a:rPr lang="en-US" altLang="ko-KR" sz="1800" dirty="0" err="1">
                <a:latin typeface="Arial" pitchFamily="34" charset="0"/>
                <a:ea typeface="맑은 고딕" pitchFamily="50" charset="-127"/>
                <a:cs typeface="Arial" pitchFamily="34" charset="0"/>
              </a:rPr>
              <a:t>Telangiectasis</a:t>
            </a:r>
            <a:r>
              <a:rPr lang="en-US" altLang="ko-KR" sz="18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(-)  Clubbing (-)</a:t>
            </a:r>
          </a:p>
          <a:p>
            <a:pPr>
              <a:buNone/>
            </a:pPr>
            <a:endParaRPr lang="en-US" altLang="ko-KR" sz="18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Initial lab finding(2017.07.11)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143536"/>
          </a:xfrm>
          <a:noFill/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CBC </a:t>
            </a:r>
          </a:p>
          <a:p>
            <a:pPr lvl="1">
              <a:buNone/>
            </a:pP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8730 /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15.0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g/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– 43.9% – </a:t>
            </a: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185,000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seg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71.0%)</a:t>
            </a:r>
          </a:p>
          <a:p>
            <a:pPr lvl="1">
              <a:buNone/>
            </a:pPr>
            <a:r>
              <a:rPr lang="en-US" altLang="ko-KR" sz="1900" dirty="0">
                <a:latin typeface="Arial" pitchFamily="34" charset="0"/>
                <a:cs typeface="Arial" pitchFamily="34" charset="0"/>
              </a:rPr>
              <a:t>PT / INR  12.9 sec / 1.10%      </a:t>
            </a:r>
            <a:r>
              <a:rPr lang="en-US" altLang="ko-KR" sz="1900" dirty="0" err="1">
                <a:latin typeface="Arial" pitchFamily="34" charset="0"/>
                <a:cs typeface="Arial" pitchFamily="34" charset="0"/>
              </a:rPr>
              <a:t>aPTT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  27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.9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sec</a:t>
            </a: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Chemistry </a:t>
            </a:r>
          </a:p>
          <a:p>
            <a:pPr lvl="1">
              <a:buNone/>
            </a:pP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TB                  0.54 mg/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BUN/ Cr         25.1/1.07 mg/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</a:t>
            </a:r>
            <a:endParaRPr lang="en-US" altLang="ko-KR" sz="1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Prot/ 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Alb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7.3 / 4.2 g/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     Ca/ P/ Mg      9.3 / 3.7 / 2.3 mg/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</a:t>
            </a:r>
            <a:endParaRPr lang="en-US" altLang="ko-KR" sz="1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/</a:t>
            </a:r>
            <a:r>
              <a:rPr lang="en-US" altLang="ko-K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140 / </a:t>
            </a:r>
            <a:r>
              <a:rPr lang="en-US" altLang="ko-K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4.1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/ 103 </a:t>
            </a:r>
            <a:r>
              <a:rPr lang="en-US" altLang="ko-KR" sz="19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mEq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/L        AST/ALT        27 / 22 IU/L	   </a:t>
            </a:r>
          </a:p>
          <a:p>
            <a:pPr lvl="1">
              <a:buNone/>
            </a:pPr>
            <a:r>
              <a:rPr lang="en-US" altLang="ko-K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ESR	             7  mm/hr</a:t>
            </a:r>
          </a:p>
          <a:p>
            <a:pPr lvl="1">
              <a:buNone/>
            </a:pPr>
            <a:r>
              <a:rPr lang="en-US" altLang="ko-K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Uric acid         4.3 mg/</a:t>
            </a:r>
            <a:r>
              <a:rPr lang="en-US" altLang="ko-KR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altLang="ko-KR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          CRP              0.92 mg/</a:t>
            </a:r>
            <a:r>
              <a:rPr lang="en-US" altLang="ko-KR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dL</a:t>
            </a:r>
            <a:endParaRPr lang="en-US" altLang="ko-KR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Urine analysis</a:t>
            </a:r>
          </a:p>
          <a:p>
            <a:pPr lvl="1">
              <a:buNone/>
            </a:pPr>
            <a:r>
              <a:rPr lang="en-US" altLang="ko-KR" sz="1900" dirty="0">
                <a:latin typeface="Arial" pitchFamily="34" charset="0"/>
                <a:cs typeface="Arial" pitchFamily="34" charset="0"/>
              </a:rPr>
              <a:t>pH  5.5	</a:t>
            </a:r>
            <a:r>
              <a:rPr lang="en-US" altLang="ko-KR" sz="1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S.G  </a:t>
            </a:r>
            <a:r>
              <a:rPr lang="en-US" altLang="ko-K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1.023</a:t>
            </a:r>
          </a:p>
          <a:p>
            <a:pPr lvl="1">
              <a:buNone/>
            </a:pPr>
            <a:r>
              <a:rPr lang="en-US" altLang="ko-KR" sz="1900" b="1" dirty="0">
                <a:latin typeface="Arial" pitchFamily="34" charset="0"/>
                <a:cs typeface="Arial" pitchFamily="34" charset="0"/>
              </a:rPr>
              <a:t>Glucose  3+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altLang="ko-KR" sz="1900" dirty="0" err="1">
                <a:latin typeface="Arial" pitchFamily="34" charset="0"/>
                <a:cs typeface="Arial" pitchFamily="34" charset="0"/>
              </a:rPr>
              <a:t>uribilinogen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  trace / </a:t>
            </a:r>
            <a:r>
              <a:rPr lang="en-US" altLang="ko-K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Ketone  - /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protein  trace</a:t>
            </a:r>
          </a:p>
          <a:p>
            <a:pPr lvl="1">
              <a:buNone/>
            </a:pPr>
            <a:r>
              <a:rPr lang="en-US" altLang="ko-KR" sz="1900" dirty="0">
                <a:latin typeface="Arial" pitchFamily="34" charset="0"/>
                <a:cs typeface="Arial" pitchFamily="34" charset="0"/>
              </a:rPr>
              <a:t>RBC / WBC	100</a:t>
            </a:r>
            <a:r>
              <a:rPr lang="ko-KR" altLang="en-US" sz="1900" dirty="0">
                <a:latin typeface="Arial" pitchFamily="34" charset="0"/>
                <a:cs typeface="Arial" pitchFamily="34" charset="0"/>
              </a:rPr>
              <a:t>이상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/ 1~3</a:t>
            </a:r>
          </a:p>
          <a:p>
            <a:pPr>
              <a:buFont typeface="Wingdings" pitchFamily="2" charset="2"/>
              <a:buChar char="u"/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Tumor marker</a:t>
            </a:r>
          </a:p>
          <a:p>
            <a:pPr lvl="1">
              <a:buNone/>
            </a:pPr>
            <a:r>
              <a:rPr lang="en-US" altLang="ko-KR" sz="1900" b="1" dirty="0">
                <a:latin typeface="Arial" pitchFamily="34" charset="0"/>
                <a:cs typeface="Arial" pitchFamily="34" charset="0"/>
              </a:rPr>
              <a:t>CEA 62.51 </a:t>
            </a:r>
            <a:r>
              <a:rPr lang="en-US" altLang="ko-KR" sz="1900" b="1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altLang="ko-KR" sz="1900" b="1" dirty="0">
                <a:latin typeface="Arial" pitchFamily="34" charset="0"/>
                <a:cs typeface="Arial" pitchFamily="34" charset="0"/>
              </a:rPr>
              <a:t>/ml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( </a:t>
            </a:r>
            <a:r>
              <a:rPr lang="ko-KR" altLang="en-US" sz="1900" dirty="0">
                <a:latin typeface="Arial" pitchFamily="34" charset="0"/>
                <a:cs typeface="Arial" pitchFamily="34" charset="0"/>
              </a:rPr>
              <a:t>정상 참고치  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smoker 5 </a:t>
            </a:r>
            <a:r>
              <a:rPr lang="en-US" altLang="ko-KR" sz="19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/ml</a:t>
            </a:r>
            <a:r>
              <a:rPr lang="ko-KR" altLang="en-US" sz="1900" dirty="0">
                <a:latin typeface="Arial" pitchFamily="34" charset="0"/>
                <a:cs typeface="Arial" pitchFamily="34" charset="0"/>
              </a:rPr>
              <a:t>이하</a:t>
            </a:r>
            <a:r>
              <a:rPr lang="en-US" altLang="ko-KR" sz="19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None/>
            </a:pPr>
            <a:endParaRPr lang="en-US" altLang="ko-KR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Pleural fluid (2017.07.11)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ADA 44.8 IU/L </a:t>
            </a:r>
          </a:p>
          <a:p>
            <a:r>
              <a:rPr lang="en-US" altLang="ko-KR" dirty="0"/>
              <a:t>Pro BNP 142.2 </a:t>
            </a:r>
            <a:r>
              <a:rPr lang="en-US" altLang="ko-KR" dirty="0" err="1"/>
              <a:t>pg</a:t>
            </a:r>
            <a:r>
              <a:rPr lang="en-US" altLang="ko-KR" dirty="0"/>
              <a:t>/ml</a:t>
            </a:r>
          </a:p>
          <a:p>
            <a:r>
              <a:rPr lang="en-US" altLang="ko-KR" dirty="0"/>
              <a:t>Protein 5.5 g/dl / </a:t>
            </a:r>
            <a:r>
              <a:rPr lang="en-US" altLang="ko-KR" dirty="0" err="1"/>
              <a:t>Glu</a:t>
            </a:r>
            <a:r>
              <a:rPr lang="en-US" altLang="ko-KR" dirty="0"/>
              <a:t> 161 mg/dl / LDH 1081 U/L</a:t>
            </a:r>
          </a:p>
          <a:p>
            <a:r>
              <a:rPr lang="en-US" altLang="ko-KR" b="1" dirty="0"/>
              <a:t>CEA 321.74 </a:t>
            </a:r>
            <a:r>
              <a:rPr lang="en-US" altLang="ko-KR" b="1" dirty="0" err="1"/>
              <a:t>ng</a:t>
            </a:r>
            <a:r>
              <a:rPr lang="en-US" altLang="ko-KR" b="1" dirty="0"/>
              <a:t>/ml (7.21)</a:t>
            </a:r>
          </a:p>
        </p:txBody>
      </p:sp>
    </p:spTree>
    <p:extLst>
      <p:ext uri="{BB962C8B-B14F-4D97-AF65-F5344CB8AC3E}">
        <p14:creationId xmlns:p14="http://schemas.microsoft.com/office/powerpoint/2010/main" val="428326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Chest X-ray 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510F7E8-65A9-4370-8BCE-BE1FAFEC2557}"/>
              </a:ext>
            </a:extLst>
          </p:cNvPr>
          <p:cNvGrpSpPr/>
          <p:nvPr/>
        </p:nvGrpSpPr>
        <p:grpSpPr>
          <a:xfrm>
            <a:off x="1259632" y="1196752"/>
            <a:ext cx="6768752" cy="6581215"/>
            <a:chOff x="1835696" y="1429033"/>
            <a:chExt cx="4642650" cy="467379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429033"/>
              <a:ext cx="4642650" cy="4673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직선 화살표 연결선 4"/>
            <p:cNvCxnSpPr/>
            <p:nvPr/>
          </p:nvCxnSpPr>
          <p:spPr>
            <a:xfrm>
              <a:off x="2033256" y="3474557"/>
              <a:ext cx="585554" cy="400496"/>
            </a:xfrm>
            <a:prstGeom prst="straightConnector1">
              <a:avLst/>
            </a:prstGeom>
            <a:ln w="6350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  <a:latin typeface="+mn-ea"/>
              </a:rPr>
              <a:t>Initial EKG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23975"/>
            <a:ext cx="88677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3076</TotalTime>
  <Words>1515</Words>
  <Application>Microsoft Office PowerPoint</Application>
  <PresentationFormat>화면 슬라이드 쇼(4:3)</PresentationFormat>
  <Paragraphs>249</Paragraphs>
  <Slides>29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0" baseType="lpstr">
      <vt:lpstr>Arial Unicode MS</vt:lpstr>
      <vt:lpstr>HY견고딕</vt:lpstr>
      <vt:lpstr>HY헤드라인M</vt:lpstr>
      <vt:lpstr>돋움</vt:lpstr>
      <vt:lpstr>맑은 고딕</vt:lpstr>
      <vt:lpstr>Arial</vt:lpstr>
      <vt:lpstr>Bookman Old Style</vt:lpstr>
      <vt:lpstr>Gill Sans MT</vt:lpstr>
      <vt:lpstr>Wingdings</vt:lpstr>
      <vt:lpstr>Wingdings 3</vt:lpstr>
      <vt:lpstr>원본</vt:lpstr>
      <vt:lpstr>PowerPoint 프레젠테이션</vt:lpstr>
      <vt:lpstr> </vt:lpstr>
      <vt:lpstr>과거력 </vt:lpstr>
      <vt:lpstr>계통문진</vt:lpstr>
      <vt:lpstr>신체검진</vt:lpstr>
      <vt:lpstr>Initial lab finding(2017.07.11)</vt:lpstr>
      <vt:lpstr>Pleural fluid (2017.07.11)</vt:lpstr>
      <vt:lpstr>Chest X-ray </vt:lpstr>
      <vt:lpstr>Initial EKG</vt:lpstr>
      <vt:lpstr>Initial Problems</vt:lpstr>
      <vt:lpstr>Chest CT</vt:lpstr>
      <vt:lpstr>Pleural plaques</vt:lpstr>
      <vt:lpstr>PET CT</vt:lpstr>
      <vt:lpstr>PowerPoint 프레젠테이션</vt:lpstr>
      <vt:lpstr>병리학적 소견</vt:lpstr>
      <vt:lpstr>원내 석면 관련질환(폐암) 전달 프로세스</vt:lpstr>
      <vt:lpstr>영상의학과 reading &amp; recommendation 2017.07.01</vt:lpstr>
      <vt:lpstr>직업환경의학과 상세 직업 &amp; 환경력 평가</vt:lpstr>
      <vt:lpstr>과거력</vt:lpstr>
      <vt:lpstr>보상 경과</vt:lpstr>
      <vt:lpstr>석면피해구제제도</vt:lpstr>
      <vt:lpstr>PowerPoint 프레젠테이션</vt:lpstr>
      <vt:lpstr>PowerPoint 프레젠테이션</vt:lpstr>
      <vt:lpstr>PowerPoint 프레젠테이션</vt:lpstr>
      <vt:lpstr>PowerPoint 프레젠테이션</vt:lpstr>
      <vt:lpstr>구제급여의 종류</vt:lpstr>
      <vt:lpstr>PowerPoint 프레젠테이션</vt:lpstr>
      <vt:lpstr>PowerPoint 프레젠테이션</vt:lpstr>
      <vt:lpstr>감사합니다.</vt:lpstr>
    </vt:vector>
  </TitlesOfParts>
  <Company>경희의료원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Methimazole induced agranulocytosis – case 1</dc:title>
  <dc:creator>ocsuser</dc:creator>
  <cp:lastModifiedBy>JunPyo Myong</cp:lastModifiedBy>
  <cp:revision>472</cp:revision>
  <dcterms:created xsi:type="dcterms:W3CDTF">2013-07-09T11:59:23Z</dcterms:created>
  <dcterms:modified xsi:type="dcterms:W3CDTF">2018-02-14T11:39:38Z</dcterms:modified>
</cp:coreProperties>
</file>