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7" r:id="rId2"/>
  </p:sldMasterIdLst>
  <p:notesMasterIdLst>
    <p:notesMasterId r:id="rId60"/>
  </p:notesMasterIdLst>
  <p:sldIdLst>
    <p:sldId id="256" r:id="rId3"/>
    <p:sldId id="493" r:id="rId4"/>
    <p:sldId id="494" r:id="rId5"/>
    <p:sldId id="495" r:id="rId6"/>
    <p:sldId id="496" r:id="rId7"/>
    <p:sldId id="497" r:id="rId8"/>
    <p:sldId id="501" r:id="rId9"/>
    <p:sldId id="498" r:id="rId10"/>
    <p:sldId id="500" r:id="rId11"/>
    <p:sldId id="503" r:id="rId12"/>
    <p:sldId id="504" r:id="rId13"/>
    <p:sldId id="505" r:id="rId14"/>
    <p:sldId id="506" r:id="rId15"/>
    <p:sldId id="507" r:id="rId16"/>
    <p:sldId id="508" r:id="rId17"/>
    <p:sldId id="509" r:id="rId18"/>
    <p:sldId id="510" r:id="rId19"/>
    <p:sldId id="511" r:id="rId20"/>
    <p:sldId id="512" r:id="rId21"/>
    <p:sldId id="513" r:id="rId22"/>
    <p:sldId id="514" r:id="rId23"/>
    <p:sldId id="515" r:id="rId24"/>
    <p:sldId id="516" r:id="rId25"/>
    <p:sldId id="517" r:id="rId26"/>
    <p:sldId id="518" r:id="rId27"/>
    <p:sldId id="519" r:id="rId28"/>
    <p:sldId id="520" r:id="rId29"/>
    <p:sldId id="521" r:id="rId30"/>
    <p:sldId id="522" r:id="rId31"/>
    <p:sldId id="523" r:id="rId32"/>
    <p:sldId id="524" r:id="rId33"/>
    <p:sldId id="525" r:id="rId34"/>
    <p:sldId id="526" r:id="rId35"/>
    <p:sldId id="527" r:id="rId36"/>
    <p:sldId id="528" r:id="rId37"/>
    <p:sldId id="529" r:id="rId38"/>
    <p:sldId id="530" r:id="rId39"/>
    <p:sldId id="531" r:id="rId40"/>
    <p:sldId id="532" r:id="rId41"/>
    <p:sldId id="533" r:id="rId42"/>
    <p:sldId id="534" r:id="rId43"/>
    <p:sldId id="535" r:id="rId44"/>
    <p:sldId id="536" r:id="rId45"/>
    <p:sldId id="537" r:id="rId46"/>
    <p:sldId id="538" r:id="rId47"/>
    <p:sldId id="539" r:id="rId48"/>
    <p:sldId id="540" r:id="rId49"/>
    <p:sldId id="541" r:id="rId50"/>
    <p:sldId id="542" r:id="rId51"/>
    <p:sldId id="543" r:id="rId52"/>
    <p:sldId id="544" r:id="rId53"/>
    <p:sldId id="545" r:id="rId54"/>
    <p:sldId id="546" r:id="rId55"/>
    <p:sldId id="547" r:id="rId56"/>
    <p:sldId id="548" r:id="rId57"/>
    <p:sldId id="549" r:id="rId58"/>
    <p:sldId id="550" r:id="rId59"/>
  </p:sldIdLst>
  <p:sldSz cx="9144000" cy="6858000" type="screen4x3"/>
  <p:notesSz cx="6858000" cy="9144000"/>
  <p:custDataLst>
    <p:tags r:id="rId61"/>
  </p:custData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0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B7C2D9"/>
    <a:srgbClr val="FF0000"/>
    <a:srgbClr val="CCCCFF"/>
    <a:srgbClr val="FF7C80"/>
    <a:srgbClr val="009900"/>
    <a:srgbClr val="00FF00"/>
    <a:srgbClr val="9900FF"/>
    <a:srgbClr val="CC99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3908" autoAdjust="0"/>
  </p:normalViewPr>
  <p:slideViewPr>
    <p:cSldViewPr snapToObjects="1">
      <p:cViewPr varScale="1">
        <p:scale>
          <a:sx n="109" d="100"/>
          <a:sy n="109" d="100"/>
        </p:scale>
        <p:origin x="1770" y="108"/>
      </p:cViewPr>
      <p:guideLst>
        <p:guide orient="horz" pos="2160"/>
        <p:guide pos="2880"/>
        <p:guide orient="horz" pos="40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59" d="100"/>
          <a:sy n="59" d="100"/>
        </p:scale>
        <p:origin x="-2497" y="-51"/>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76110D-DCEA-4F94-AE22-B6740C45CACF}" type="datetimeFigureOut">
              <a:rPr lang="ko-KR" altLang="en-US" smtClean="0"/>
              <a:pPr/>
              <a:t>2016-10-20</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777AB2-9A47-4475-AC6F-08CF68EACE8F}" type="slidenum">
              <a:rPr lang="ko-KR" altLang="en-US" smtClean="0"/>
              <a:pPr/>
              <a:t>‹#›</a:t>
            </a:fld>
            <a:endParaRPr lang="ko-KR" altLang="en-US"/>
          </a:p>
        </p:txBody>
      </p:sp>
    </p:spTree>
    <p:extLst>
      <p:ext uri="{BB962C8B-B14F-4D97-AF65-F5344CB8AC3E}">
        <p14:creationId xmlns:p14="http://schemas.microsoft.com/office/powerpoint/2010/main" val="2910186865"/>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1</a:t>
            </a:fld>
            <a:endParaRPr lang="ko-KR" altLang="en-US" dirty="0"/>
          </a:p>
        </p:txBody>
      </p:sp>
    </p:spTree>
    <p:extLst>
      <p:ext uri="{BB962C8B-B14F-4D97-AF65-F5344CB8AC3E}">
        <p14:creationId xmlns:p14="http://schemas.microsoft.com/office/powerpoint/2010/main" val="1735925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smtClean="0"/>
              <a:t>과거력상</a:t>
            </a:r>
            <a:endParaRPr lang="en-US" altLang="ko-KR" dirty="0" smtClean="0"/>
          </a:p>
          <a:p>
            <a:r>
              <a:rPr lang="ko-KR" altLang="en-US" dirty="0" smtClean="0"/>
              <a:t>만성질환은 없으나 </a:t>
            </a:r>
            <a:endParaRPr lang="en-US" altLang="ko-KR" dirty="0" smtClean="0"/>
          </a:p>
          <a:p>
            <a:r>
              <a:rPr lang="ko-KR" altLang="en-US" dirty="0" smtClean="0"/>
              <a:t>올해 </a:t>
            </a:r>
            <a:r>
              <a:rPr lang="en-US" altLang="ko-KR" dirty="0" smtClean="0"/>
              <a:t>7</a:t>
            </a:r>
            <a:r>
              <a:rPr lang="ko-KR" altLang="en-US" smtClean="0"/>
              <a:t>월해 비중격수술과 오른쪽 잠복고환 수술한 적 있으며</a:t>
            </a:r>
            <a:r>
              <a:rPr lang="en-US" altLang="ko-KR" dirty="0" smtClean="0"/>
              <a:t>, </a:t>
            </a:r>
          </a:p>
          <a:p>
            <a:r>
              <a:rPr lang="ko-KR" altLang="en-US" dirty="0" smtClean="0"/>
              <a:t>학생으로 담배는 </a:t>
            </a:r>
            <a:r>
              <a:rPr lang="ko-KR" altLang="en-US" dirty="0" err="1" smtClean="0"/>
              <a:t>안피우지만</a:t>
            </a:r>
            <a:r>
              <a:rPr lang="ko-KR" altLang="en-US" dirty="0" smtClean="0"/>
              <a:t> 아버지가 집에서 담배를 피워 간접흡연에는 노출되어 있는 상태</a:t>
            </a:r>
            <a:endParaRPr lang="en-US" altLang="ko-KR" dirty="0" smtClean="0"/>
          </a:p>
          <a:p>
            <a:r>
              <a:rPr lang="ko-KR" altLang="en-US" dirty="0" smtClean="0"/>
              <a:t>가족력은 특이사항 없고</a:t>
            </a:r>
            <a:r>
              <a:rPr lang="en-US" altLang="ko-KR" dirty="0" smtClean="0"/>
              <a:t>, </a:t>
            </a:r>
            <a:r>
              <a:rPr lang="ko-KR" altLang="en-US" smtClean="0"/>
              <a:t>유사 증상을 보이는 사람도 없었습니다</a:t>
            </a:r>
            <a:r>
              <a:rPr lang="en-US" altLang="ko-KR" dirty="0" smtClean="0"/>
              <a:t>.</a:t>
            </a:r>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12</a:t>
            </a:fld>
            <a:endParaRPr lang="ko-KR" altLang="en-US"/>
          </a:p>
        </p:txBody>
      </p:sp>
    </p:spTree>
    <p:extLst>
      <p:ext uri="{BB962C8B-B14F-4D97-AF65-F5344CB8AC3E}">
        <p14:creationId xmlns:p14="http://schemas.microsoft.com/office/powerpoint/2010/main" val="4196743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dirty="0" err="1" smtClean="0"/>
              <a:t>심박동은</a:t>
            </a:r>
            <a:r>
              <a:rPr lang="ko-KR" altLang="ko-KR" dirty="0" smtClean="0"/>
              <a:t> 규칙적이었고 가슴청진상 </a:t>
            </a:r>
            <a:r>
              <a:rPr lang="ko-KR" altLang="ko-KR" dirty="0" err="1" smtClean="0"/>
              <a:t>심잡음은</a:t>
            </a:r>
            <a:r>
              <a:rPr lang="ko-KR" altLang="ko-KR" dirty="0" smtClean="0"/>
              <a:t> 들리지 않았으나 </a:t>
            </a:r>
            <a:r>
              <a:rPr lang="ko-KR" altLang="ko-KR" dirty="0" err="1" smtClean="0"/>
              <a:t>우폐야의</a:t>
            </a:r>
            <a:r>
              <a:rPr lang="ko-KR" altLang="ko-KR" dirty="0" smtClean="0"/>
              <a:t> 호흡음이 감소되어 있었다</a:t>
            </a:r>
            <a:r>
              <a:rPr lang="en-US" altLang="ko-KR" dirty="0" smtClean="0"/>
              <a:t>.</a:t>
            </a:r>
            <a:endParaRPr lang="ko-KR" altLang="ko-KR" smtClean="0"/>
          </a:p>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14</a:t>
            </a:fld>
            <a:endParaRPr lang="ko-KR" altLang="en-US"/>
          </a:p>
        </p:txBody>
      </p:sp>
    </p:spTree>
    <p:extLst>
      <p:ext uri="{BB962C8B-B14F-4D97-AF65-F5344CB8AC3E}">
        <p14:creationId xmlns:p14="http://schemas.microsoft.com/office/powerpoint/2010/main" val="3754804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ko-KR" b="1" dirty="0" smtClean="0"/>
              <a:t>검사 소견</a:t>
            </a:r>
            <a:r>
              <a:rPr lang="en-US" altLang="ko-KR" dirty="0" smtClean="0"/>
              <a:t>: </a:t>
            </a:r>
            <a:r>
              <a:rPr lang="ko-KR" altLang="ko-KR" smtClean="0"/>
              <a:t>백혈구</a:t>
            </a:r>
            <a:r>
              <a:rPr lang="en-US" altLang="ko-KR" dirty="0" smtClean="0"/>
              <a:t> 6,920/mm3, (</a:t>
            </a:r>
            <a:r>
              <a:rPr lang="ko-KR" altLang="ko-KR" smtClean="0"/>
              <a:t>중성구</a:t>
            </a:r>
            <a:r>
              <a:rPr lang="en-US" altLang="ko-KR" dirty="0" smtClean="0"/>
              <a:t>: 58 %, </a:t>
            </a:r>
            <a:r>
              <a:rPr lang="ko-KR" altLang="ko-KR" smtClean="0"/>
              <a:t>림프구 </a:t>
            </a:r>
            <a:r>
              <a:rPr lang="en-US" altLang="ko-KR" dirty="0" smtClean="0"/>
              <a:t>28%, </a:t>
            </a:r>
            <a:r>
              <a:rPr lang="ko-KR" altLang="ko-KR" smtClean="0"/>
              <a:t>호산구</a:t>
            </a:r>
            <a:r>
              <a:rPr lang="en-US" altLang="ko-KR" dirty="0" smtClean="0"/>
              <a:t> 0.2% )  </a:t>
            </a:r>
            <a:r>
              <a:rPr lang="ko-KR" altLang="ko-KR" smtClean="0"/>
              <a:t>혈색소</a:t>
            </a:r>
            <a:r>
              <a:rPr lang="en-US" altLang="ko-KR" dirty="0" smtClean="0"/>
              <a:t> 14.3 </a:t>
            </a:r>
            <a:endParaRPr lang="ko-KR" altLang="ko-KR" smtClean="0"/>
          </a:p>
          <a:p>
            <a:r>
              <a:rPr lang="en-US" altLang="ko-KR" dirty="0" smtClean="0"/>
              <a:t>g/</a:t>
            </a:r>
            <a:r>
              <a:rPr lang="en-US" altLang="ko-KR" dirty="0" err="1" smtClean="0"/>
              <a:t>dL</a:t>
            </a:r>
            <a:r>
              <a:rPr lang="en-US" altLang="ko-KR" dirty="0" smtClean="0"/>
              <a:t>, </a:t>
            </a:r>
            <a:r>
              <a:rPr lang="ko-KR" altLang="ko-KR" smtClean="0"/>
              <a:t>혈소판 </a:t>
            </a:r>
            <a:r>
              <a:rPr lang="en-US" altLang="ko-KR" dirty="0" smtClean="0"/>
              <a:t>287,000/mm3</a:t>
            </a:r>
            <a:r>
              <a:rPr lang="ko-KR" altLang="ko-KR" smtClean="0"/>
              <a:t>였으며</a:t>
            </a:r>
            <a:r>
              <a:rPr lang="en-US" altLang="ko-KR" dirty="0" smtClean="0"/>
              <a:t>, </a:t>
            </a:r>
            <a:r>
              <a:rPr lang="ko-KR" altLang="ko-KR" smtClean="0"/>
              <a:t>일반 화학 검사에서는</a:t>
            </a:r>
            <a:r>
              <a:rPr lang="en-US" altLang="ko-KR" dirty="0" smtClean="0"/>
              <a:t> Protein 7.6 g/</a:t>
            </a:r>
            <a:r>
              <a:rPr lang="en-US" altLang="ko-KR" dirty="0" err="1" smtClean="0"/>
              <a:t>dL</a:t>
            </a:r>
            <a:r>
              <a:rPr lang="en-US" altLang="ko-KR" dirty="0" smtClean="0"/>
              <a:t>, Albumin 4.6 g/</a:t>
            </a:r>
            <a:r>
              <a:rPr lang="en-US" altLang="ko-KR" dirty="0" err="1" smtClean="0"/>
              <a:t>dL</a:t>
            </a:r>
            <a:r>
              <a:rPr lang="en-US" altLang="ko-KR" dirty="0" smtClean="0"/>
              <a:t>, BUN/Cr 10/0.7 </a:t>
            </a:r>
            <a:r>
              <a:rPr lang="ko-KR" altLang="ko-KR" smtClean="0"/>
              <a:t>로 모두 정상범위였다</a:t>
            </a:r>
            <a:r>
              <a:rPr lang="en-US" altLang="ko-KR" dirty="0" smtClean="0"/>
              <a:t>. C</a:t>
            </a:r>
            <a:r>
              <a:rPr lang="ko-KR" altLang="ko-KR" smtClean="0"/>
              <a:t>반응단백</a:t>
            </a:r>
            <a:r>
              <a:rPr lang="en-US" altLang="ko-KR" dirty="0" smtClean="0"/>
              <a:t> 0.3 mg/</a:t>
            </a:r>
            <a:r>
              <a:rPr lang="en-US" altLang="ko-KR" dirty="0" err="1" smtClean="0"/>
              <a:t>dL</a:t>
            </a:r>
            <a:r>
              <a:rPr lang="en-US" altLang="ko-KR" dirty="0" smtClean="0"/>
              <a:t> </a:t>
            </a:r>
            <a:r>
              <a:rPr lang="ko-KR" altLang="ko-KR" smtClean="0"/>
              <a:t>이하</a:t>
            </a:r>
            <a:r>
              <a:rPr lang="en-US" altLang="ko-KR" dirty="0" smtClean="0"/>
              <a:t>, </a:t>
            </a:r>
            <a:r>
              <a:rPr lang="ko-KR" altLang="ko-KR" smtClean="0"/>
              <a:t>항핵항체</a:t>
            </a:r>
            <a:r>
              <a:rPr lang="en-US" altLang="ko-KR" dirty="0" smtClean="0"/>
              <a:t>, </a:t>
            </a:r>
            <a:r>
              <a:rPr lang="ko-KR" altLang="ko-KR" smtClean="0"/>
              <a:t>항중성구 세포질 항체 모두 음성이었다</a:t>
            </a:r>
            <a:r>
              <a:rPr lang="en-US" altLang="ko-KR" dirty="0" smtClean="0"/>
              <a:t>. </a:t>
            </a:r>
            <a:r>
              <a:rPr lang="ko-KR" altLang="ko-KR" smtClean="0"/>
              <a:t>동맥혈 가스분석에서 특이소견은 없었다</a:t>
            </a:r>
            <a:r>
              <a:rPr lang="en-US" altLang="ko-KR" dirty="0" smtClean="0"/>
              <a:t>.</a:t>
            </a:r>
            <a:endParaRPr lang="ko-KR" altLang="ko-KR" smtClean="0"/>
          </a:p>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15</a:t>
            </a:fld>
            <a:endParaRPr lang="ko-KR" altLang="en-US"/>
          </a:p>
        </p:txBody>
      </p:sp>
    </p:spTree>
    <p:extLst>
      <p:ext uri="{BB962C8B-B14F-4D97-AF65-F5344CB8AC3E}">
        <p14:creationId xmlns:p14="http://schemas.microsoft.com/office/powerpoint/2010/main" val="74852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err="1" smtClean="0"/>
              <a:t>Subpleural</a:t>
            </a:r>
            <a:r>
              <a:rPr lang="en-US" altLang="ko-KR" dirty="0" smtClean="0"/>
              <a:t> reticulation and GGO in BLLFs.</a:t>
            </a:r>
          </a:p>
          <a:p>
            <a:r>
              <a:rPr lang="en-US" altLang="ko-KR" dirty="0" smtClean="0"/>
              <a:t>  suggestive of interstitial lung disease.</a:t>
            </a:r>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16</a:t>
            </a:fld>
            <a:endParaRPr lang="ko-KR" altLang="en-US"/>
          </a:p>
        </p:txBody>
      </p:sp>
    </p:spTree>
    <p:extLst>
      <p:ext uri="{BB962C8B-B14F-4D97-AF65-F5344CB8AC3E}">
        <p14:creationId xmlns:p14="http://schemas.microsoft.com/office/powerpoint/2010/main" val="1511542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HR 52</a:t>
            </a:r>
          </a:p>
          <a:p>
            <a:r>
              <a:rPr lang="en-US" altLang="ko-KR" smtClean="0"/>
              <a:t>V1 V1</a:t>
            </a:r>
            <a:r>
              <a:rPr lang="en-US" altLang="ko-KR" dirty="0" smtClean="0"/>
              <a:t>2</a:t>
            </a:r>
            <a:r>
              <a:rPr lang="en-US" altLang="ko-KR" smtClean="0"/>
              <a:t>QRS </a:t>
            </a:r>
            <a:r>
              <a:rPr lang="en-US" altLang="ko-KR" dirty="0" smtClean="0"/>
              <a:t>amplitude </a:t>
            </a:r>
            <a:r>
              <a:rPr lang="ko-KR" altLang="en-US" smtClean="0"/>
              <a:t>낮다</a:t>
            </a:r>
          </a:p>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17</a:t>
            </a:fld>
            <a:endParaRPr lang="ko-KR" altLang="en-US"/>
          </a:p>
        </p:txBody>
      </p:sp>
    </p:spTree>
    <p:extLst>
      <p:ext uri="{BB962C8B-B14F-4D97-AF65-F5344CB8AC3E}">
        <p14:creationId xmlns:p14="http://schemas.microsoft.com/office/powerpoint/2010/main" val="2327610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REFERRAL TO THORACIC SURGEONS</a:t>
            </a:r>
          </a:p>
          <a:p>
            <a:r>
              <a:rPr lang="en-US" altLang="ko-KR" sz="1200" b="0" i="0" u="none" strike="noStrike" kern="1200" baseline="0" dirty="0" smtClean="0">
                <a:solidFill>
                  <a:schemeClr val="tx1"/>
                </a:solidFill>
                <a:latin typeface="+mn-lt"/>
                <a:ea typeface="+mn-ea"/>
                <a:cs typeface="+mn-cs"/>
              </a:rPr>
              <a:t>&lt; In cases of persistent air leak or failure of the lung to </a:t>
            </a:r>
            <a:r>
              <a:rPr lang="en-US" altLang="ko-KR" sz="1200" b="0" i="0" u="none" strike="noStrike" kern="1200" baseline="0" dirty="0" err="1" smtClean="0">
                <a:solidFill>
                  <a:schemeClr val="tx1"/>
                </a:solidFill>
                <a:latin typeface="+mn-lt"/>
                <a:ea typeface="+mn-ea"/>
                <a:cs typeface="+mn-cs"/>
              </a:rPr>
              <a:t>reexpand</a:t>
            </a:r>
            <a:r>
              <a:rPr lang="en-US" altLang="ko-KR" sz="1200" b="0" i="0" u="none" strike="noStrike" kern="1200" baseline="0" dirty="0" smtClean="0">
                <a:solidFill>
                  <a:schemeClr val="tx1"/>
                </a:solidFill>
                <a:latin typeface="+mn-lt"/>
                <a:ea typeface="+mn-ea"/>
                <a:cs typeface="+mn-cs"/>
              </a:rPr>
              <a:t>,</a:t>
            </a:r>
          </a:p>
          <a:p>
            <a:r>
              <a:rPr lang="en-US" altLang="ko-KR" sz="1200" b="0" i="0" u="none" strike="noStrike" kern="1200" baseline="0" dirty="0" smtClean="0">
                <a:solidFill>
                  <a:schemeClr val="tx1"/>
                </a:solidFill>
                <a:latin typeface="+mn-lt"/>
                <a:ea typeface="+mn-ea"/>
                <a:cs typeface="+mn-cs"/>
              </a:rPr>
              <a:t>an early (3e5 days) thoracic surgical opinion</a:t>
            </a:r>
          </a:p>
          <a:p>
            <a:r>
              <a:rPr lang="en-US" altLang="ko-KR" sz="1200" b="0" i="0" u="none" strike="noStrike" kern="1200" baseline="0" dirty="0" smtClean="0">
                <a:solidFill>
                  <a:schemeClr val="tx1"/>
                </a:solidFill>
                <a:latin typeface="+mn-lt"/>
                <a:ea typeface="+mn-ea"/>
                <a:cs typeface="+mn-cs"/>
              </a:rPr>
              <a:t>should be sought. (C)</a:t>
            </a:r>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18</a:t>
            </a:fld>
            <a:endParaRPr lang="ko-KR" altLang="en-US"/>
          </a:p>
        </p:txBody>
      </p:sp>
    </p:spTree>
    <p:extLst>
      <p:ext uri="{BB962C8B-B14F-4D97-AF65-F5344CB8AC3E}">
        <p14:creationId xmlns:p14="http://schemas.microsoft.com/office/powerpoint/2010/main" val="1698644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전과이유</a:t>
            </a:r>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20</a:t>
            </a:fld>
            <a:endParaRPr lang="ko-KR" altLang="en-US"/>
          </a:p>
        </p:txBody>
      </p:sp>
    </p:spTree>
    <p:extLst>
      <p:ext uri="{BB962C8B-B14F-4D97-AF65-F5344CB8AC3E}">
        <p14:creationId xmlns:p14="http://schemas.microsoft.com/office/powerpoint/2010/main" val="4130271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Broncho</a:t>
            </a:r>
            <a:r>
              <a:rPr lang="ko-KR" altLang="en-US" smtClean="0"/>
              <a:t>한 이유</a:t>
            </a:r>
            <a:endParaRPr lang="en-US" altLang="ko-KR" dirty="0" smtClean="0"/>
          </a:p>
          <a:p>
            <a:r>
              <a:rPr lang="ko-KR" altLang="en-US" dirty="0" smtClean="0"/>
              <a:t>젊은 남자</a:t>
            </a:r>
            <a:r>
              <a:rPr lang="en-US" altLang="ko-KR" dirty="0" smtClean="0"/>
              <a:t>, </a:t>
            </a:r>
            <a:r>
              <a:rPr lang="ko-KR" altLang="en-US" smtClean="0"/>
              <a:t>반복적</a:t>
            </a:r>
            <a:r>
              <a:rPr lang="en-US" altLang="ko-KR" dirty="0" smtClean="0"/>
              <a:t>, CR</a:t>
            </a:r>
            <a:r>
              <a:rPr lang="ko-KR" altLang="en-US" smtClean="0"/>
              <a:t>소견 </a:t>
            </a:r>
            <a:endParaRPr lang="en-US" altLang="ko-KR" dirty="0" smtClean="0"/>
          </a:p>
          <a:p>
            <a:endParaRPr lang="en-US" altLang="ko-KR" dirty="0" smtClean="0"/>
          </a:p>
          <a:p>
            <a:pPr latinLnBrk="1"/>
            <a:r>
              <a:rPr lang="en-US" altLang="ko-KR" sz="1200" kern="1200" dirty="0" smtClean="0">
                <a:solidFill>
                  <a:schemeClr val="tx1"/>
                </a:solidFill>
                <a:effectLst/>
                <a:latin typeface="+mn-lt"/>
                <a:ea typeface="+mn-ea"/>
                <a:cs typeface="+mn-cs"/>
              </a:rPr>
              <a:t>PW infestation </a:t>
            </a:r>
            <a:r>
              <a:rPr lang="ko-KR" altLang="ko-KR" sz="1200" kern="1200" smtClean="0">
                <a:solidFill>
                  <a:schemeClr val="tx1"/>
                </a:solidFill>
                <a:effectLst/>
                <a:latin typeface="+mn-lt"/>
                <a:ea typeface="+mn-ea"/>
                <a:cs typeface="+mn-cs"/>
              </a:rPr>
              <a:t>및 </a:t>
            </a:r>
            <a:r>
              <a:rPr lang="en-US" altLang="ko-KR" sz="1200" b="1" kern="1200" dirty="0" smtClean="0">
                <a:solidFill>
                  <a:schemeClr val="tx1"/>
                </a:solidFill>
                <a:effectLst/>
                <a:latin typeface="+mn-lt"/>
                <a:ea typeface="+mn-ea"/>
                <a:cs typeface="+mn-cs"/>
              </a:rPr>
              <a:t>eosinophilic pneumonia</a:t>
            </a:r>
            <a:r>
              <a:rPr lang="ko-KR" altLang="ko-KR" sz="1200" kern="1200" smtClean="0">
                <a:solidFill>
                  <a:schemeClr val="tx1"/>
                </a:solidFill>
                <a:effectLst/>
                <a:latin typeface="+mn-lt"/>
                <a:ea typeface="+mn-ea"/>
                <a:cs typeface="+mn-cs"/>
              </a:rPr>
              <a:t>은 왜 의심하였는지</a:t>
            </a:r>
            <a:r>
              <a:rPr lang="en-US" altLang="ko-KR" sz="1200" kern="1200" dirty="0" smtClean="0">
                <a:solidFill>
                  <a:schemeClr val="tx1"/>
                </a:solidFill>
                <a:effectLst/>
                <a:latin typeface="+mn-lt"/>
                <a:ea typeface="+mn-ea"/>
                <a:cs typeface="+mn-cs"/>
              </a:rPr>
              <a:t> (f/u CBC</a:t>
            </a:r>
            <a:r>
              <a:rPr lang="ko-KR" altLang="ko-KR" sz="1200" kern="1200" smtClean="0">
                <a:solidFill>
                  <a:schemeClr val="tx1"/>
                </a:solidFill>
                <a:effectLst/>
                <a:latin typeface="+mn-lt"/>
                <a:ea typeface="+mn-ea"/>
                <a:cs typeface="+mn-cs"/>
              </a:rPr>
              <a:t>상 </a:t>
            </a:r>
            <a:r>
              <a:rPr lang="en-US" altLang="ko-KR" sz="1200" kern="1200" dirty="0" smtClean="0">
                <a:solidFill>
                  <a:schemeClr val="tx1"/>
                </a:solidFill>
                <a:effectLst/>
                <a:latin typeface="+mn-lt"/>
                <a:ea typeface="+mn-ea"/>
                <a:cs typeface="+mn-cs"/>
              </a:rPr>
              <a:t>Eosinophil</a:t>
            </a:r>
            <a:r>
              <a:rPr lang="ko-KR" altLang="ko-KR" sz="1200" kern="1200" smtClean="0">
                <a:solidFill>
                  <a:schemeClr val="tx1"/>
                </a:solidFill>
                <a:effectLst/>
                <a:latin typeface="+mn-lt"/>
                <a:ea typeface="+mn-ea"/>
                <a:cs typeface="+mn-cs"/>
              </a:rPr>
              <a:t>증가</a:t>
            </a:r>
            <a:r>
              <a:rPr lang="en-US" altLang="ko-KR" sz="1200" kern="1200" dirty="0" smtClean="0">
                <a:solidFill>
                  <a:schemeClr val="tx1"/>
                </a:solidFill>
                <a:effectLst/>
                <a:latin typeface="+mn-lt"/>
                <a:ea typeface="+mn-ea"/>
                <a:cs typeface="+mn-cs"/>
              </a:rPr>
              <a:t>) </a:t>
            </a:r>
            <a:r>
              <a:rPr lang="ko-KR" altLang="ko-KR" sz="1200" kern="1200" smtClean="0">
                <a:solidFill>
                  <a:schemeClr val="tx1"/>
                </a:solidFill>
                <a:effectLst/>
                <a:latin typeface="+mn-lt"/>
                <a:ea typeface="+mn-ea"/>
                <a:cs typeface="+mn-cs"/>
              </a:rPr>
              <a:t>설명 꼭 합시다</a:t>
            </a:r>
            <a:r>
              <a:rPr lang="en-US" altLang="ko-KR" sz="1200" kern="1200" dirty="0" smtClean="0">
                <a:solidFill>
                  <a:schemeClr val="tx1"/>
                </a:solidFill>
                <a:effectLst/>
                <a:latin typeface="+mn-lt"/>
                <a:ea typeface="+mn-ea"/>
                <a:cs typeface="+mn-cs"/>
              </a:rPr>
              <a:t>.</a:t>
            </a:r>
          </a:p>
          <a:p>
            <a:pPr latinLnBrk="1"/>
            <a:endParaRPr lang="ko-KR" altLang="ko-KR" sz="1200" kern="1200" dirty="0" smtClean="0">
              <a:solidFill>
                <a:schemeClr val="tx1"/>
              </a:solidFill>
              <a:effectLst/>
              <a:latin typeface="+mn-lt"/>
              <a:ea typeface="+mn-ea"/>
              <a:cs typeface="+mn-cs"/>
            </a:endParaRPr>
          </a:p>
          <a:p>
            <a:pPr latinLnBrk="1"/>
            <a:r>
              <a:rPr lang="en-US" altLang="ko-KR" sz="1200" kern="1200" dirty="0" smtClean="0">
                <a:solidFill>
                  <a:schemeClr val="tx1"/>
                </a:solidFill>
                <a:effectLst/>
                <a:latin typeface="+mn-lt"/>
                <a:ea typeface="+mn-ea"/>
                <a:cs typeface="+mn-cs"/>
              </a:rPr>
              <a:t>Bronchoscopy</a:t>
            </a:r>
            <a:r>
              <a:rPr lang="ko-KR" altLang="ko-KR" sz="1200" kern="1200" smtClean="0">
                <a:solidFill>
                  <a:schemeClr val="tx1"/>
                </a:solidFill>
                <a:effectLst/>
                <a:latin typeface="+mn-lt"/>
                <a:ea typeface="+mn-ea"/>
                <a:cs typeface="+mn-cs"/>
              </a:rPr>
              <a:t>한 이유 </a:t>
            </a:r>
            <a:r>
              <a:rPr lang="en-US" altLang="ko-KR" sz="1200" b="1" u="sng" kern="1200" dirty="0" smtClean="0">
                <a:solidFill>
                  <a:schemeClr val="tx1"/>
                </a:solidFill>
                <a:effectLst/>
                <a:latin typeface="+mn-lt"/>
                <a:ea typeface="+mn-ea"/>
                <a:cs typeface="+mn-cs"/>
              </a:rPr>
              <a:t>(</a:t>
            </a:r>
            <a:r>
              <a:rPr lang="ko-KR" altLang="ko-KR" sz="1200" b="1" u="sng" kern="1200" smtClean="0">
                <a:solidFill>
                  <a:schemeClr val="tx1"/>
                </a:solidFill>
                <a:effectLst/>
                <a:latin typeface="+mn-lt"/>
                <a:ea typeface="+mn-ea"/>
                <a:cs typeface="+mn-cs"/>
              </a:rPr>
              <a:t>기관지내부를 관찰하기 위한 목적이 아니라</a:t>
            </a:r>
            <a:r>
              <a:rPr lang="en-US" altLang="ko-KR" sz="1200" b="1" u="sng" kern="1200" dirty="0" smtClean="0">
                <a:solidFill>
                  <a:schemeClr val="tx1"/>
                </a:solidFill>
                <a:effectLst/>
                <a:latin typeface="+mn-lt"/>
                <a:ea typeface="+mn-ea"/>
                <a:cs typeface="+mn-cs"/>
              </a:rPr>
              <a:t> BAL </a:t>
            </a:r>
            <a:r>
              <a:rPr lang="ko-KR" altLang="ko-KR" sz="1200" b="1" u="sng" kern="1200" smtClean="0">
                <a:solidFill>
                  <a:schemeClr val="tx1"/>
                </a:solidFill>
                <a:effectLst/>
                <a:latin typeface="+mn-lt"/>
                <a:ea typeface="+mn-ea"/>
                <a:cs typeface="+mn-cs"/>
              </a:rPr>
              <a:t>을 시행하기 위함</a:t>
            </a:r>
            <a:r>
              <a:rPr lang="en-US" altLang="ko-KR" sz="1200" b="1" u="sng" kern="1200" dirty="0" smtClean="0">
                <a:solidFill>
                  <a:schemeClr val="tx1"/>
                </a:solidFill>
                <a:effectLst/>
                <a:latin typeface="+mn-lt"/>
                <a:ea typeface="+mn-ea"/>
                <a:cs typeface="+mn-cs"/>
              </a:rPr>
              <a:t>!)</a:t>
            </a:r>
            <a:endParaRPr lang="ko-KR" altLang="ko-KR" sz="1200" kern="1200" smtClean="0">
              <a:solidFill>
                <a:schemeClr val="tx1"/>
              </a:solidFill>
              <a:effectLst/>
              <a:latin typeface="+mn-lt"/>
              <a:ea typeface="+mn-ea"/>
              <a:cs typeface="+mn-cs"/>
            </a:endParaRPr>
          </a:p>
          <a:p>
            <a:pPr lvl="0" latinLnBrk="1"/>
            <a:r>
              <a:rPr lang="ko-KR" altLang="ko-KR" sz="1200" kern="1200" dirty="0" smtClean="0">
                <a:solidFill>
                  <a:schemeClr val="tx1"/>
                </a:solidFill>
                <a:effectLst/>
                <a:latin typeface="+mn-lt"/>
                <a:ea typeface="+mn-ea"/>
                <a:cs typeface="+mn-cs"/>
              </a:rPr>
              <a:t>추정진단</a:t>
            </a:r>
            <a:r>
              <a:rPr lang="en-US" altLang="ko-KR" sz="1200" kern="1200" dirty="0" smtClean="0">
                <a:solidFill>
                  <a:schemeClr val="tx1"/>
                </a:solidFill>
                <a:effectLst/>
                <a:latin typeface="+mn-lt"/>
                <a:ea typeface="+mn-ea"/>
                <a:cs typeface="+mn-cs"/>
              </a:rPr>
              <a:t> 1</a:t>
            </a:r>
            <a:r>
              <a:rPr lang="ko-KR" altLang="ko-KR" sz="1200" kern="1200" smtClean="0">
                <a:solidFill>
                  <a:schemeClr val="tx1"/>
                </a:solidFill>
                <a:effectLst/>
                <a:latin typeface="+mn-lt"/>
                <a:ea typeface="+mn-ea"/>
                <a:cs typeface="+mn-cs"/>
              </a:rPr>
              <a:t>에 대해</a:t>
            </a:r>
            <a:r>
              <a:rPr lang="en-US" altLang="ko-KR" sz="1200" kern="1200" dirty="0" smtClean="0">
                <a:solidFill>
                  <a:schemeClr val="tx1"/>
                </a:solidFill>
                <a:effectLst/>
                <a:latin typeface="+mn-lt"/>
                <a:ea typeface="+mn-ea"/>
                <a:cs typeface="+mn-cs"/>
              </a:rPr>
              <a:t>; PLCH</a:t>
            </a:r>
            <a:r>
              <a:rPr lang="ko-KR" altLang="ko-KR" sz="1200" kern="1200" smtClean="0">
                <a:solidFill>
                  <a:schemeClr val="tx1"/>
                </a:solidFill>
                <a:effectLst/>
                <a:latin typeface="+mn-lt"/>
                <a:ea typeface="+mn-ea"/>
                <a:cs typeface="+mn-cs"/>
              </a:rPr>
              <a:t>의 진단시</a:t>
            </a:r>
            <a:r>
              <a:rPr lang="en-US" altLang="ko-KR" sz="1200" kern="1200" dirty="0" smtClean="0">
                <a:solidFill>
                  <a:schemeClr val="tx1"/>
                </a:solidFill>
                <a:effectLst/>
                <a:latin typeface="+mn-lt"/>
                <a:ea typeface="+mn-ea"/>
                <a:cs typeface="+mn-cs"/>
              </a:rPr>
              <a:t> BAL fluid</a:t>
            </a:r>
            <a:r>
              <a:rPr lang="ko-KR" altLang="ko-KR" sz="1200" kern="1200" smtClean="0">
                <a:solidFill>
                  <a:schemeClr val="tx1"/>
                </a:solidFill>
                <a:effectLst/>
                <a:latin typeface="+mn-lt"/>
                <a:ea typeface="+mn-ea"/>
                <a:cs typeface="+mn-cs"/>
              </a:rPr>
              <a:t>에서</a:t>
            </a:r>
            <a:r>
              <a:rPr lang="en-US" altLang="ko-KR" sz="1200" kern="1200" dirty="0" smtClean="0">
                <a:solidFill>
                  <a:schemeClr val="tx1"/>
                </a:solidFill>
                <a:effectLst/>
                <a:latin typeface="+mn-lt"/>
                <a:ea typeface="+mn-ea"/>
                <a:cs typeface="+mn-cs"/>
              </a:rPr>
              <a:t> CD1a(+) cell</a:t>
            </a:r>
            <a:r>
              <a:rPr lang="ko-KR" altLang="ko-KR" sz="1200" kern="1200" smtClean="0">
                <a:solidFill>
                  <a:schemeClr val="tx1"/>
                </a:solidFill>
                <a:effectLst/>
                <a:latin typeface="+mn-lt"/>
                <a:ea typeface="+mn-ea"/>
                <a:cs typeface="+mn-cs"/>
              </a:rPr>
              <a:t>이</a:t>
            </a:r>
            <a:r>
              <a:rPr lang="en-US" altLang="ko-KR" sz="1200" kern="1200" dirty="0" smtClean="0">
                <a:solidFill>
                  <a:schemeClr val="tx1"/>
                </a:solidFill>
                <a:effectLst/>
                <a:latin typeface="+mn-lt"/>
                <a:ea typeface="+mn-ea"/>
                <a:cs typeface="+mn-cs"/>
              </a:rPr>
              <a:t> 5%</a:t>
            </a:r>
            <a:r>
              <a:rPr lang="ko-KR" altLang="ko-KR" sz="1200" kern="1200" smtClean="0">
                <a:solidFill>
                  <a:schemeClr val="tx1"/>
                </a:solidFill>
                <a:effectLst/>
                <a:latin typeface="+mn-lt"/>
                <a:ea typeface="+mn-ea"/>
                <a:cs typeface="+mn-cs"/>
              </a:rPr>
              <a:t>이상이면</a:t>
            </a:r>
            <a:r>
              <a:rPr lang="en-US" altLang="ko-KR" sz="1200" kern="1200" dirty="0" smtClean="0">
                <a:solidFill>
                  <a:schemeClr val="tx1"/>
                </a:solidFill>
                <a:effectLst/>
                <a:latin typeface="+mn-lt"/>
                <a:ea typeface="+mn-ea"/>
                <a:cs typeface="+mn-cs"/>
              </a:rPr>
              <a:t> PLCH</a:t>
            </a:r>
            <a:r>
              <a:rPr lang="ko-KR" altLang="ko-KR" sz="1200" kern="1200" smtClean="0">
                <a:solidFill>
                  <a:schemeClr val="tx1"/>
                </a:solidFill>
                <a:effectLst/>
                <a:latin typeface="+mn-lt"/>
                <a:ea typeface="+mn-ea"/>
                <a:cs typeface="+mn-cs"/>
              </a:rPr>
              <a:t>를 의심할수 있고</a:t>
            </a:r>
          </a:p>
          <a:p>
            <a:pPr lvl="0" latinLnBrk="1"/>
            <a:r>
              <a:rPr lang="ko-KR" altLang="ko-KR" sz="1200" kern="1200" dirty="0" smtClean="0">
                <a:solidFill>
                  <a:schemeClr val="tx1"/>
                </a:solidFill>
                <a:effectLst/>
                <a:latin typeface="+mn-lt"/>
                <a:ea typeface="+mn-ea"/>
                <a:cs typeface="+mn-cs"/>
              </a:rPr>
              <a:t>추정진단</a:t>
            </a:r>
            <a:r>
              <a:rPr lang="en-US" altLang="ko-KR" sz="1200" kern="1200" dirty="0" smtClean="0">
                <a:solidFill>
                  <a:schemeClr val="tx1"/>
                </a:solidFill>
                <a:effectLst/>
                <a:latin typeface="+mn-lt"/>
                <a:ea typeface="+mn-ea"/>
                <a:cs typeface="+mn-cs"/>
              </a:rPr>
              <a:t> 2,3 </a:t>
            </a:r>
            <a:r>
              <a:rPr lang="ko-KR" altLang="ko-KR" sz="1200" kern="1200" smtClean="0">
                <a:solidFill>
                  <a:schemeClr val="tx1"/>
                </a:solidFill>
                <a:effectLst/>
                <a:latin typeface="+mn-lt"/>
                <a:ea typeface="+mn-ea"/>
                <a:cs typeface="+mn-cs"/>
              </a:rPr>
              <a:t>에 대해</a:t>
            </a:r>
            <a:r>
              <a:rPr lang="en-US" altLang="ko-KR" sz="1200" kern="1200" dirty="0" smtClean="0">
                <a:solidFill>
                  <a:schemeClr val="tx1"/>
                </a:solidFill>
                <a:effectLst/>
                <a:latin typeface="+mn-lt"/>
                <a:ea typeface="+mn-ea"/>
                <a:cs typeface="+mn-cs"/>
              </a:rPr>
              <a:t> BAL fluid </a:t>
            </a:r>
            <a:r>
              <a:rPr lang="ko-KR" altLang="ko-KR" sz="1200" kern="1200" smtClean="0">
                <a:solidFill>
                  <a:schemeClr val="tx1"/>
                </a:solidFill>
                <a:effectLst/>
                <a:latin typeface="+mn-lt"/>
                <a:ea typeface="+mn-ea"/>
                <a:cs typeface="+mn-cs"/>
              </a:rPr>
              <a:t>상</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Eosinophlia</a:t>
            </a:r>
            <a:r>
              <a:rPr lang="en-US" altLang="ko-KR" sz="1200" kern="1200" dirty="0" smtClean="0">
                <a:solidFill>
                  <a:schemeClr val="tx1"/>
                </a:solidFill>
                <a:effectLst/>
                <a:latin typeface="+mn-lt"/>
                <a:ea typeface="+mn-ea"/>
                <a:cs typeface="+mn-cs"/>
              </a:rPr>
              <a:t> </a:t>
            </a:r>
            <a:r>
              <a:rPr lang="ko-KR" altLang="ko-KR" sz="1200" kern="1200" smtClean="0">
                <a:solidFill>
                  <a:schemeClr val="tx1"/>
                </a:solidFill>
                <a:effectLst/>
                <a:latin typeface="+mn-lt"/>
                <a:ea typeface="+mn-ea"/>
                <a:cs typeface="+mn-cs"/>
              </a:rPr>
              <a:t>또는</a:t>
            </a:r>
            <a:r>
              <a:rPr lang="en-US" altLang="ko-KR" sz="1200" kern="1200" dirty="0" smtClean="0">
                <a:solidFill>
                  <a:schemeClr val="tx1"/>
                </a:solidFill>
                <a:effectLst/>
                <a:latin typeface="+mn-lt"/>
                <a:ea typeface="+mn-ea"/>
                <a:cs typeface="+mn-cs"/>
              </a:rPr>
              <a:t> parasite egg</a:t>
            </a:r>
            <a:r>
              <a:rPr lang="ko-KR" altLang="ko-KR" sz="1200" kern="1200" smtClean="0">
                <a:solidFill>
                  <a:schemeClr val="tx1"/>
                </a:solidFill>
                <a:effectLst/>
                <a:latin typeface="+mn-lt"/>
                <a:ea typeface="+mn-ea"/>
                <a:cs typeface="+mn-cs"/>
              </a:rPr>
              <a:t>등이 관찰되는지 확인하기 위함</a:t>
            </a:r>
            <a:r>
              <a:rPr lang="en-US" altLang="ko-KR" sz="1200" kern="1200" dirty="0" smtClean="0">
                <a:solidFill>
                  <a:schemeClr val="tx1"/>
                </a:solidFill>
                <a:effectLst/>
                <a:latin typeface="+mn-lt"/>
                <a:ea typeface="+mn-ea"/>
                <a:cs typeface="+mn-cs"/>
              </a:rPr>
              <a:t>.</a:t>
            </a:r>
            <a:endParaRPr lang="ko-KR" altLang="ko-KR" sz="1200" kern="1200" smtClean="0">
              <a:solidFill>
                <a:schemeClr val="tx1"/>
              </a:solidFill>
              <a:effectLst/>
              <a:latin typeface="+mn-lt"/>
              <a:ea typeface="+mn-ea"/>
              <a:cs typeface="+mn-cs"/>
            </a:endParaRPr>
          </a:p>
          <a:p>
            <a:pPr latinLnBrk="1"/>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25</a:t>
            </a:fld>
            <a:endParaRPr lang="ko-KR" altLang="en-US"/>
          </a:p>
        </p:txBody>
      </p:sp>
    </p:spTree>
    <p:extLst>
      <p:ext uri="{BB962C8B-B14F-4D97-AF65-F5344CB8AC3E}">
        <p14:creationId xmlns:p14="http://schemas.microsoft.com/office/powerpoint/2010/main" val="3886006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Broncho</a:t>
            </a:r>
            <a:r>
              <a:rPr lang="ko-KR" altLang="en-US" dirty="0" smtClean="0"/>
              <a:t>한 이유</a:t>
            </a:r>
            <a:endParaRPr lang="en-US" altLang="ko-KR" dirty="0" smtClean="0"/>
          </a:p>
          <a:p>
            <a:r>
              <a:rPr lang="ko-KR" altLang="en-US" dirty="0" smtClean="0"/>
              <a:t>젊은 남자</a:t>
            </a:r>
            <a:r>
              <a:rPr lang="en-US" altLang="ko-KR" dirty="0" smtClean="0"/>
              <a:t>, </a:t>
            </a:r>
            <a:r>
              <a:rPr lang="ko-KR" altLang="en-US" dirty="0" smtClean="0"/>
              <a:t>반복적</a:t>
            </a:r>
            <a:r>
              <a:rPr lang="en-US" altLang="ko-KR" dirty="0" smtClean="0"/>
              <a:t>, CR</a:t>
            </a:r>
            <a:r>
              <a:rPr lang="ko-KR" altLang="en-US" dirty="0" smtClean="0"/>
              <a:t>소견 </a:t>
            </a:r>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26</a:t>
            </a:fld>
            <a:endParaRPr lang="ko-KR" altLang="en-US"/>
          </a:p>
        </p:txBody>
      </p:sp>
    </p:spTree>
    <p:extLst>
      <p:ext uri="{BB962C8B-B14F-4D97-AF65-F5344CB8AC3E}">
        <p14:creationId xmlns:p14="http://schemas.microsoft.com/office/powerpoint/2010/main" val="1209877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정상 </a:t>
            </a:r>
            <a:r>
              <a:rPr lang="en-US" altLang="ko-KR" dirty="0" smtClean="0"/>
              <a:t>BALF </a:t>
            </a:r>
            <a:r>
              <a:rPr lang="ko-KR" altLang="en-US" dirty="0" smtClean="0"/>
              <a:t>조성</a:t>
            </a:r>
            <a:endParaRPr lang="en-US" altLang="ko-KR" dirty="0" smtClean="0"/>
          </a:p>
          <a:p>
            <a:r>
              <a:rPr lang="en-US" altLang="ko-KR" dirty="0" smtClean="0"/>
              <a:t>Macrophage</a:t>
            </a:r>
            <a:r>
              <a:rPr lang="en-US" altLang="ko-KR" baseline="0" dirty="0" smtClean="0"/>
              <a:t> &gt;85%</a:t>
            </a:r>
          </a:p>
          <a:p>
            <a:r>
              <a:rPr lang="en-US" altLang="ko-KR" baseline="0" dirty="0" err="1" smtClean="0"/>
              <a:t>Lympho</a:t>
            </a:r>
            <a:r>
              <a:rPr lang="en-US" altLang="ko-KR" baseline="0" dirty="0" smtClean="0"/>
              <a:t> 10-15(CD4+/CD8+ =0.9~2.5%)</a:t>
            </a:r>
          </a:p>
          <a:p>
            <a:r>
              <a:rPr lang="en-US" altLang="ko-KR" baseline="0" dirty="0" smtClean="0"/>
              <a:t>Neutrophil</a:t>
            </a:r>
            <a:r>
              <a:rPr lang="ko-KR" altLang="en-US" baseline="0" dirty="0" smtClean="0"/>
              <a:t> </a:t>
            </a:r>
            <a:r>
              <a:rPr lang="en-US" altLang="ko-KR" baseline="0" dirty="0" smtClean="0"/>
              <a:t>&lt;3% : airway </a:t>
            </a:r>
            <a:r>
              <a:rPr lang="en-US" altLang="ko-KR" baseline="0" dirty="0" err="1" smtClean="0"/>
              <a:t>imflammation</a:t>
            </a:r>
            <a:r>
              <a:rPr lang="en-US" altLang="ko-KR" baseline="0" dirty="0" smtClean="0"/>
              <a:t> </a:t>
            </a:r>
            <a:r>
              <a:rPr lang="ko-KR" altLang="en-US" baseline="0" dirty="0" smtClean="0"/>
              <a:t>가능성</a:t>
            </a:r>
            <a:endParaRPr lang="en-US" altLang="ko-KR" baseline="0" dirty="0" smtClean="0"/>
          </a:p>
          <a:p>
            <a:r>
              <a:rPr lang="en-US" altLang="ko-KR" baseline="0" dirty="0" err="1" smtClean="0"/>
              <a:t>Eosino</a:t>
            </a:r>
            <a:r>
              <a:rPr lang="en-US" altLang="ko-KR" baseline="0" dirty="0" smtClean="0"/>
              <a:t> &lt;1%</a:t>
            </a:r>
          </a:p>
          <a:p>
            <a:r>
              <a:rPr lang="en-US" altLang="ko-KR" baseline="0" dirty="0" smtClean="0"/>
              <a:t>Epithelial &lt;5%</a:t>
            </a:r>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27</a:t>
            </a:fld>
            <a:endParaRPr lang="ko-KR" altLang="en-US"/>
          </a:p>
        </p:txBody>
      </p:sp>
    </p:spTree>
    <p:extLst>
      <p:ext uri="{BB962C8B-B14F-4D97-AF65-F5344CB8AC3E}">
        <p14:creationId xmlns:p14="http://schemas.microsoft.com/office/powerpoint/2010/main" val="34636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mtClean="0"/>
              <a:t>A</a:t>
            </a:r>
            <a:r>
              <a:rPr lang="en-US" altLang="ko-KR" baseline="0" smtClean="0"/>
              <a:t> : HRCT - </a:t>
            </a:r>
            <a:r>
              <a:rPr lang="en-US" altLang="ko-KR" smtClean="0"/>
              <a:t>diffuse centrilobular ground-glass opacities</a:t>
            </a:r>
          </a:p>
          <a:p>
            <a:r>
              <a:rPr lang="en-US" altLang="ko-KR" smtClean="0"/>
              <a:t>B : CT angiography - marked dilatation of the main pulmonary artery (diameter, 36 mm)</a:t>
            </a:r>
            <a:endParaRPr lang="ko-KR" altLang="en-US"/>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4</a:t>
            </a:fld>
            <a:endParaRPr lang="ko-KR" altLang="en-US"/>
          </a:p>
        </p:txBody>
      </p:sp>
    </p:spTree>
    <p:extLst>
      <p:ext uri="{BB962C8B-B14F-4D97-AF65-F5344CB8AC3E}">
        <p14:creationId xmlns:p14="http://schemas.microsoft.com/office/powerpoint/2010/main" val="1904562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28</a:t>
            </a:fld>
            <a:endParaRPr lang="ko-KR" altLang="en-US"/>
          </a:p>
        </p:txBody>
      </p:sp>
    </p:spTree>
    <p:extLst>
      <p:ext uri="{BB962C8B-B14F-4D97-AF65-F5344CB8AC3E}">
        <p14:creationId xmlns:p14="http://schemas.microsoft.com/office/powerpoint/2010/main" val="1593455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575CB9DC-6E7E-4CDE-AD5D-1011AAD6DCCB}" type="slidenum">
              <a:rPr lang="ko-KR" altLang="en-US" smtClean="0"/>
              <a:t>40</a:t>
            </a:fld>
            <a:endParaRPr lang="ko-KR" altLang="en-US"/>
          </a:p>
        </p:txBody>
      </p:sp>
    </p:spTree>
    <p:extLst>
      <p:ext uri="{BB962C8B-B14F-4D97-AF65-F5344CB8AC3E}">
        <p14:creationId xmlns:p14="http://schemas.microsoft.com/office/powerpoint/2010/main" val="2529166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baseline="0" dirty="0" smtClean="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49</a:t>
            </a:fld>
            <a:endParaRPr lang="ko-KR" altLang="en-US"/>
          </a:p>
        </p:txBody>
      </p:sp>
    </p:spTree>
    <p:extLst>
      <p:ext uri="{BB962C8B-B14F-4D97-AF65-F5344CB8AC3E}">
        <p14:creationId xmlns:p14="http://schemas.microsoft.com/office/powerpoint/2010/main" val="1379851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vl="2"/>
            <a:r>
              <a:rPr lang="en-US" altLang="ko-KR" dirty="0" smtClean="0"/>
              <a:t>a rare cause of pulmonary hypertension characterized by extensive proliferation of pulmonary capillaries within alveolar </a:t>
            </a:r>
            <a:r>
              <a:rPr lang="en-US" altLang="ko-KR" dirty="0" err="1" smtClean="0"/>
              <a:t>septae</a:t>
            </a:r>
            <a:endParaRPr lang="en-US" altLang="ko-KR" dirty="0" smtClean="0"/>
          </a:p>
          <a:p>
            <a:pPr lvl="2"/>
            <a:endParaRPr lang="en-US" altLang="ko-KR" dirty="0" smtClean="0"/>
          </a:p>
          <a:p>
            <a:pPr lvl="2"/>
            <a:r>
              <a:rPr lang="en-US" altLang="ko-KR" dirty="0" smtClean="0"/>
              <a:t>First described by </a:t>
            </a:r>
            <a:r>
              <a:rPr lang="en-US" altLang="ko-KR" dirty="0" err="1" smtClean="0"/>
              <a:t>Wagenvoort</a:t>
            </a:r>
            <a:r>
              <a:rPr lang="en-US" altLang="ko-KR" dirty="0" smtClean="0"/>
              <a:t> et al in1978, fewer than 100 cases have been reported</a:t>
            </a:r>
          </a:p>
          <a:p>
            <a:pPr lvl="2"/>
            <a:endParaRPr lang="en-US" altLang="ko-KR" dirty="0" smtClean="0"/>
          </a:p>
          <a:p>
            <a:pPr lvl="2"/>
            <a:r>
              <a:rPr lang="en-US" altLang="ko-KR" dirty="0" smtClean="0"/>
              <a:t>The clinical and radiographic features can be nonspecific, making histology the only reliable means of diagnosis</a:t>
            </a:r>
            <a:endParaRPr lang="ko-KR" altLang="en-US" dirty="0" smtClean="0"/>
          </a:p>
          <a:p>
            <a:pPr lvl="2">
              <a:buFontTx/>
              <a:buChar char="-"/>
            </a:pPr>
            <a:r>
              <a:rPr lang="en-US" altLang="ko-KR" dirty="0" smtClean="0"/>
              <a:t>progressive dyspnea (m/c), cough, chest pain, fatigue, hemoptysis</a:t>
            </a:r>
          </a:p>
          <a:p>
            <a:pPr lvl="2">
              <a:buFontTx/>
              <a:buChar char="-"/>
            </a:pPr>
            <a:r>
              <a:rPr lang="en-US" altLang="ko-KR" dirty="0" smtClean="0"/>
              <a:t>age : from infancy to 71 years</a:t>
            </a:r>
          </a:p>
          <a:p>
            <a:pPr lvl="2">
              <a:buFontTx/>
              <a:buChar char="-"/>
            </a:pPr>
            <a:r>
              <a:rPr lang="en-US" altLang="ko-KR" dirty="0" smtClean="0"/>
              <a:t>PFT : normal FVC, FEV</a:t>
            </a:r>
            <a:r>
              <a:rPr lang="en-US" altLang="ko-KR" baseline="-25000" dirty="0" smtClean="0"/>
              <a:t>1</a:t>
            </a:r>
            <a:r>
              <a:rPr lang="en-US" altLang="ko-KR" dirty="0" smtClean="0"/>
              <a:t> w/ markedly reduced diffusion capacity</a:t>
            </a:r>
          </a:p>
          <a:p>
            <a:pPr lvl="2">
              <a:buFontTx/>
              <a:buChar char="-"/>
            </a:pPr>
            <a:r>
              <a:rPr lang="en-US" altLang="ko-KR" dirty="0" smtClean="0"/>
              <a:t>right heart catheterization : pressure elevated </a:t>
            </a:r>
            <a:r>
              <a:rPr lang="en-US" altLang="ko-KR" dirty="0" smtClean="0">
                <a:sym typeface="Wingdings" pitchFamily="2" charset="2"/>
              </a:rPr>
              <a:t> </a:t>
            </a:r>
            <a:r>
              <a:rPr lang="en-US" altLang="ko-KR" dirty="0" smtClean="0"/>
              <a:t>pulmonary hypertension</a:t>
            </a:r>
          </a:p>
          <a:p>
            <a:pPr lvl="2">
              <a:buFontTx/>
              <a:buChar char="-"/>
            </a:pPr>
            <a:r>
              <a:rPr lang="en-US" altLang="ko-KR" dirty="0" smtClean="0"/>
              <a:t>alveolar lavage : increased hemosiderin-laden macrophages</a:t>
            </a:r>
          </a:p>
          <a:p>
            <a:pPr lvl="2">
              <a:buFont typeface="Wingdings" pitchFamily="2" charset="2"/>
              <a:buNone/>
            </a:pPr>
            <a:endParaRPr lang="en-US" altLang="ko-KR" dirty="0" smtClean="0">
              <a:solidFill>
                <a:srgbClr val="FF0000"/>
              </a:solidFill>
            </a:endParaRPr>
          </a:p>
          <a:p>
            <a:pPr lvl="2">
              <a:buFont typeface="Wingdings" pitchFamily="2" charset="2"/>
              <a:buNone/>
            </a:pPr>
            <a:r>
              <a:rPr lang="ko-KR" altLang="en-US" dirty="0" smtClean="0">
                <a:solidFill>
                  <a:srgbClr val="FF0000"/>
                </a:solidFill>
              </a:rPr>
              <a:t>치료는</a:t>
            </a:r>
            <a:endParaRPr lang="en-US" altLang="ko-KR" dirty="0" smtClean="0">
              <a:solidFill>
                <a:srgbClr val="FF0000"/>
              </a:solidFill>
            </a:endParaRPr>
          </a:p>
          <a:p>
            <a:pPr lvl="2">
              <a:buFont typeface="Wingdings" pitchFamily="2" charset="2"/>
              <a:buNone/>
            </a:pPr>
            <a:r>
              <a:rPr lang="en-US" altLang="ko-KR" dirty="0" smtClean="0">
                <a:solidFill>
                  <a:srgbClr val="FF0000"/>
                </a:solidFill>
              </a:rPr>
              <a:t>Lung transplantation : only definitive treatment</a:t>
            </a:r>
          </a:p>
          <a:p>
            <a:r>
              <a:rPr lang="ko-KR" altLang="en-US" dirty="0" err="1" smtClean="0"/>
              <a:t>에코안했었는데</a:t>
            </a:r>
            <a:endParaRPr lang="en-US" altLang="ko-KR" dirty="0" smtClean="0"/>
          </a:p>
          <a:p>
            <a:r>
              <a:rPr lang="en-US" altLang="ko-KR" dirty="0" err="1" smtClean="0"/>
              <a:t>Pul</a:t>
            </a:r>
            <a:r>
              <a:rPr lang="en-US" altLang="ko-KR" dirty="0" smtClean="0"/>
              <a:t> HTN </a:t>
            </a:r>
            <a:r>
              <a:rPr lang="ko-KR" altLang="en-US" dirty="0" smtClean="0"/>
              <a:t>확인</a:t>
            </a:r>
            <a:r>
              <a:rPr lang="en-US" altLang="ko-KR" dirty="0" smtClean="0"/>
              <a:t>: normal</a:t>
            </a:r>
          </a:p>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50</a:t>
            </a:fld>
            <a:endParaRPr lang="ko-KR" altLang="en-US"/>
          </a:p>
        </p:txBody>
      </p:sp>
    </p:spTree>
    <p:extLst>
      <p:ext uri="{BB962C8B-B14F-4D97-AF65-F5344CB8AC3E}">
        <p14:creationId xmlns:p14="http://schemas.microsoft.com/office/powerpoint/2010/main" val="2373665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1" kern="1200" dirty="0" smtClean="0">
                <a:solidFill>
                  <a:schemeClr val="tx1"/>
                </a:solidFill>
                <a:effectLst/>
                <a:latin typeface="+mn-lt"/>
                <a:ea typeface="+mn-ea"/>
                <a:cs typeface="+mn-cs"/>
              </a:rPr>
              <a:t>TTE</a:t>
            </a:r>
            <a:r>
              <a:rPr lang="ko-KR" altLang="ko-KR" sz="1200" b="1" kern="1200" smtClean="0">
                <a:solidFill>
                  <a:schemeClr val="tx1"/>
                </a:solidFill>
                <a:effectLst/>
                <a:latin typeface="+mn-lt"/>
                <a:ea typeface="+mn-ea"/>
                <a:cs typeface="+mn-cs"/>
              </a:rPr>
              <a:t>를 왜 시행하였는지 설명후</a:t>
            </a:r>
            <a:r>
              <a:rPr lang="en-US" altLang="ko-KR" sz="1200" kern="1200" dirty="0" smtClean="0">
                <a:solidFill>
                  <a:schemeClr val="tx1"/>
                </a:solidFill>
                <a:effectLst/>
                <a:latin typeface="+mn-lt"/>
                <a:ea typeface="+mn-ea"/>
                <a:cs typeface="+mn-cs"/>
              </a:rPr>
              <a:t> </a:t>
            </a:r>
            <a:r>
              <a:rPr lang="ko-KR" altLang="ko-KR" sz="1200" kern="1200" smtClean="0">
                <a:solidFill>
                  <a:schemeClr val="tx1"/>
                </a:solidFill>
                <a:effectLst/>
                <a:latin typeface="+mn-lt"/>
                <a:ea typeface="+mn-ea"/>
                <a:cs typeface="+mn-cs"/>
              </a:rPr>
              <a:t>슬라이드 발표합니다</a:t>
            </a:r>
            <a:r>
              <a:rPr lang="en-US" altLang="ko-KR" sz="1200" kern="1200" dirty="0" smtClean="0">
                <a:solidFill>
                  <a:schemeClr val="tx1"/>
                </a:solidFill>
                <a:effectLst/>
                <a:latin typeface="+mn-lt"/>
                <a:ea typeface="+mn-ea"/>
                <a:cs typeface="+mn-cs"/>
              </a:rPr>
              <a:t>.</a:t>
            </a:r>
            <a:endParaRPr lang="ko-KR" altLang="ko-KR" sz="1200" kern="120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51</a:t>
            </a:fld>
            <a:endParaRPr lang="ko-KR" altLang="en-US"/>
          </a:p>
        </p:txBody>
      </p:sp>
    </p:spTree>
    <p:extLst>
      <p:ext uri="{BB962C8B-B14F-4D97-AF65-F5344CB8AC3E}">
        <p14:creationId xmlns:p14="http://schemas.microsoft.com/office/powerpoint/2010/main" val="3496348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Diffuse capacity </a:t>
            </a:r>
            <a:r>
              <a:rPr lang="ko-KR" altLang="en-US" smtClean="0"/>
              <a:t>떨어짐</a:t>
            </a:r>
            <a:endParaRPr lang="en-US" altLang="ko-KR"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“PFT </a:t>
            </a:r>
            <a:r>
              <a:rPr lang="ko-KR" altLang="ko-KR" sz="1200" kern="1200" smtClean="0">
                <a:solidFill>
                  <a:schemeClr val="tx1"/>
                </a:solidFill>
                <a:effectLst/>
                <a:latin typeface="+mn-lt"/>
                <a:ea typeface="+mn-ea"/>
                <a:cs typeface="+mn-cs"/>
              </a:rPr>
              <a:t>상</a:t>
            </a:r>
            <a:r>
              <a:rPr lang="en-US" altLang="ko-KR" sz="1200" kern="1200" dirty="0" smtClean="0">
                <a:solidFill>
                  <a:schemeClr val="tx1"/>
                </a:solidFill>
                <a:effectLst/>
                <a:latin typeface="+mn-lt"/>
                <a:ea typeface="+mn-ea"/>
                <a:cs typeface="+mn-cs"/>
              </a:rPr>
              <a:t> FVC 78%</a:t>
            </a:r>
            <a:r>
              <a:rPr lang="ko-KR" altLang="ko-KR" sz="1200" kern="1200" smtClean="0">
                <a:solidFill>
                  <a:schemeClr val="tx1"/>
                </a:solidFill>
                <a:effectLst/>
                <a:latin typeface="+mn-lt"/>
                <a:ea typeface="+mn-ea"/>
                <a:cs typeface="+mn-cs"/>
              </a:rPr>
              <a:t>로</a:t>
            </a:r>
            <a:r>
              <a:rPr lang="en-US" altLang="ko-KR" sz="1200" kern="1200" dirty="0" smtClean="0">
                <a:solidFill>
                  <a:schemeClr val="tx1"/>
                </a:solidFill>
                <a:effectLst/>
                <a:latin typeface="+mn-lt"/>
                <a:ea typeface="+mn-ea"/>
                <a:cs typeface="+mn-cs"/>
              </a:rPr>
              <a:t> restrictive pattern</a:t>
            </a:r>
            <a:r>
              <a:rPr lang="ko-KR" altLang="ko-KR" sz="1200" kern="1200" smtClean="0">
                <a:solidFill>
                  <a:schemeClr val="tx1"/>
                </a:solidFill>
                <a:effectLst/>
                <a:latin typeface="+mn-lt"/>
                <a:ea typeface="+mn-ea"/>
                <a:cs typeface="+mn-cs"/>
              </a:rPr>
              <a:t>의 </a:t>
            </a:r>
            <a:r>
              <a:rPr lang="en-US" altLang="ko-KR" sz="1200" kern="1200" dirty="0" smtClean="0">
                <a:solidFill>
                  <a:schemeClr val="tx1"/>
                </a:solidFill>
                <a:effectLst/>
                <a:latin typeface="+mn-lt"/>
                <a:ea typeface="+mn-ea"/>
                <a:cs typeface="+mn-cs"/>
              </a:rPr>
              <a:t>ventilator defect</a:t>
            </a:r>
            <a:r>
              <a:rPr lang="ko-KR" altLang="ko-KR" sz="1200" kern="1200" smtClean="0">
                <a:solidFill>
                  <a:schemeClr val="tx1"/>
                </a:solidFill>
                <a:effectLst/>
                <a:latin typeface="+mn-lt"/>
                <a:ea typeface="+mn-ea"/>
                <a:cs typeface="+mn-cs"/>
              </a:rPr>
              <a:t>관찰되었고</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DLco</a:t>
            </a:r>
            <a:r>
              <a:rPr lang="ko-KR" altLang="ko-KR" sz="1200" kern="1200" smtClean="0">
                <a:solidFill>
                  <a:schemeClr val="tx1"/>
                </a:solidFill>
                <a:effectLst/>
                <a:latin typeface="+mn-lt"/>
                <a:ea typeface="+mn-ea"/>
                <a:cs typeface="+mn-cs"/>
              </a:rPr>
              <a:t>또한</a:t>
            </a:r>
            <a:r>
              <a:rPr lang="en-US" altLang="ko-KR" sz="1200" kern="1200" dirty="0" smtClean="0">
                <a:solidFill>
                  <a:schemeClr val="tx1"/>
                </a:solidFill>
                <a:effectLst/>
                <a:latin typeface="+mn-lt"/>
                <a:ea typeface="+mn-ea"/>
                <a:cs typeface="+mn-cs"/>
              </a:rPr>
              <a:t> 57% </a:t>
            </a:r>
            <a:r>
              <a:rPr lang="ko-KR" altLang="ko-KR" sz="1200" kern="1200" smtClean="0">
                <a:solidFill>
                  <a:schemeClr val="tx1"/>
                </a:solidFill>
                <a:effectLst/>
                <a:latin typeface="+mn-lt"/>
                <a:ea typeface="+mn-ea"/>
                <a:cs typeface="+mn-cs"/>
              </a:rPr>
              <a:t>로 감소한 소견보였습니다</a:t>
            </a:r>
            <a:r>
              <a:rPr lang="en-US" altLang="ko-KR" sz="1200" kern="1200" dirty="0" smtClean="0">
                <a:solidFill>
                  <a:schemeClr val="tx1"/>
                </a:solidFill>
                <a:effectLst/>
                <a:latin typeface="+mn-lt"/>
                <a:ea typeface="+mn-ea"/>
                <a:cs typeface="+mn-cs"/>
              </a:rPr>
              <a:t>.”</a:t>
            </a:r>
            <a:endParaRPr lang="ko-KR" altLang="ko-KR" sz="1200" kern="120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52</a:t>
            </a:fld>
            <a:endParaRPr lang="ko-KR" altLang="en-US"/>
          </a:p>
        </p:txBody>
      </p:sp>
    </p:spTree>
    <p:extLst>
      <p:ext uri="{BB962C8B-B14F-4D97-AF65-F5344CB8AC3E}">
        <p14:creationId xmlns:p14="http://schemas.microsoft.com/office/powerpoint/2010/main" val="121031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Connective</a:t>
            </a:r>
            <a:r>
              <a:rPr lang="en-US" altLang="ko-KR" baseline="0" dirty="0" smtClean="0"/>
              <a:t> tissue </a:t>
            </a:r>
            <a:r>
              <a:rPr lang="en-US" altLang="ko-KR" baseline="0" dirty="0" err="1" smtClean="0"/>
              <a:t>dz</a:t>
            </a:r>
            <a:r>
              <a:rPr lang="ko-KR" altLang="en-US" baseline="0" dirty="0" smtClean="0"/>
              <a:t>와도 관련 있어서 </a:t>
            </a:r>
            <a:r>
              <a:rPr lang="en-US" altLang="ko-KR" baseline="0" dirty="0" smtClean="0"/>
              <a:t>autoimmune </a:t>
            </a:r>
            <a:r>
              <a:rPr lang="ko-KR" altLang="en-US" baseline="0" smtClean="0"/>
              <a:t>검사도 해봤다</a:t>
            </a:r>
            <a:endParaRPr lang="en-US" altLang="ko-KR" baseline="0" dirty="0" smtClean="0"/>
          </a:p>
          <a:p>
            <a:endParaRPr lang="en-US" altLang="ko-KR" baseline="0" dirty="0" smtClean="0"/>
          </a:p>
          <a:p>
            <a:endParaRPr lang="en-US" altLang="ko-KR" baseline="0" dirty="0" smtClean="0"/>
          </a:p>
          <a:p>
            <a:endParaRPr lang="en-US" altLang="ko-KR" baseline="0" dirty="0" smtClean="0"/>
          </a:p>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53</a:t>
            </a:fld>
            <a:endParaRPr lang="ko-KR" altLang="en-US"/>
          </a:p>
        </p:txBody>
      </p:sp>
    </p:spTree>
    <p:extLst>
      <p:ext uri="{BB962C8B-B14F-4D97-AF65-F5344CB8AC3E}">
        <p14:creationId xmlns:p14="http://schemas.microsoft.com/office/powerpoint/2010/main" val="3173707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진단 후 경과 설명</a:t>
            </a:r>
            <a:r>
              <a:rPr lang="en-US" altLang="ko-KR" dirty="0" smtClean="0"/>
              <a:t>HD 27</a:t>
            </a:r>
            <a:r>
              <a:rPr lang="ko-KR" altLang="en-US" dirty="0" smtClean="0"/>
              <a:t>일째</a:t>
            </a:r>
            <a:r>
              <a:rPr lang="en-US" altLang="ko-KR" dirty="0" smtClean="0"/>
              <a:t>(8/30)</a:t>
            </a:r>
            <a:r>
              <a:rPr lang="ko-KR" altLang="en-US" dirty="0" smtClean="0"/>
              <a:t> </a:t>
            </a:r>
            <a:r>
              <a:rPr lang="en-US" altLang="ko-KR" dirty="0" err="1" smtClean="0"/>
              <a:t>airleak</a:t>
            </a:r>
            <a:r>
              <a:rPr lang="en-US" altLang="ko-KR" dirty="0" smtClean="0"/>
              <a:t> </a:t>
            </a:r>
            <a:r>
              <a:rPr lang="ko-KR" altLang="en-US" dirty="0" smtClean="0"/>
              <a:t>호전되어 </a:t>
            </a:r>
            <a:r>
              <a:rPr lang="en-US" altLang="ko-KR" dirty="0" smtClean="0"/>
              <a:t>tube remove</a:t>
            </a:r>
            <a:r>
              <a:rPr lang="ko-KR" altLang="en-US" dirty="0" smtClean="0"/>
              <a:t>후 퇴원함</a:t>
            </a:r>
            <a:endParaRPr lang="en-US" altLang="ko-KR" dirty="0" smtClean="0"/>
          </a:p>
          <a:p>
            <a:r>
              <a:rPr lang="en-US" altLang="ko-KR" dirty="0" smtClean="0"/>
              <a:t>PCH</a:t>
            </a:r>
            <a:r>
              <a:rPr lang="ko-KR" altLang="en-US" dirty="0" smtClean="0"/>
              <a:t>이나 </a:t>
            </a:r>
            <a:r>
              <a:rPr lang="en-US" altLang="ko-KR" dirty="0" smtClean="0"/>
              <a:t>PTH</a:t>
            </a:r>
            <a:r>
              <a:rPr lang="ko-KR" altLang="en-US" dirty="0" smtClean="0"/>
              <a:t>은 없어서 외래서 경과관찰 </a:t>
            </a:r>
            <a:r>
              <a:rPr lang="ko-KR" altLang="en-US" dirty="0" err="1" smtClean="0"/>
              <a:t>하기로함</a:t>
            </a:r>
            <a:endParaRPr lang="en-US" altLang="ko-KR" dirty="0" smtClean="0"/>
          </a:p>
          <a:p>
            <a:r>
              <a:rPr lang="en-US" altLang="ko-KR" dirty="0" smtClean="0"/>
              <a:t>Op</a:t>
            </a:r>
            <a:r>
              <a:rPr lang="ko-KR" altLang="en-US" dirty="0" smtClean="0"/>
              <a:t>후 </a:t>
            </a:r>
            <a:r>
              <a:rPr lang="en-US" altLang="ko-KR" dirty="0" smtClean="0"/>
              <a:t>CXR</a:t>
            </a:r>
            <a:r>
              <a:rPr lang="ko-KR" altLang="en-US" dirty="0" smtClean="0"/>
              <a:t>및 </a:t>
            </a:r>
            <a:r>
              <a:rPr lang="ko-KR" altLang="en-US" smtClean="0"/>
              <a:t>마지막 </a:t>
            </a:r>
            <a:r>
              <a:rPr lang="en-US" altLang="ko-KR" dirty="0" smtClean="0"/>
              <a:t>CXR</a:t>
            </a:r>
          </a:p>
          <a:p>
            <a:endParaRPr lang="en-US" altLang="ko-KR" dirty="0" smtClean="0"/>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54</a:t>
            </a:fld>
            <a:endParaRPr lang="ko-KR" altLang="en-US"/>
          </a:p>
        </p:txBody>
      </p:sp>
    </p:spTree>
    <p:extLst>
      <p:ext uri="{BB962C8B-B14F-4D97-AF65-F5344CB8AC3E}">
        <p14:creationId xmlns:p14="http://schemas.microsoft.com/office/powerpoint/2010/main" val="3544497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55</a:t>
            </a:fld>
            <a:endParaRPr lang="ko-KR" altLang="en-US"/>
          </a:p>
        </p:txBody>
      </p:sp>
    </p:spTree>
    <p:extLst>
      <p:ext uri="{BB962C8B-B14F-4D97-AF65-F5344CB8AC3E}">
        <p14:creationId xmlns:p14="http://schemas.microsoft.com/office/powerpoint/2010/main" val="270225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228600" indent="-228600">
              <a:buAutoNum type="arabicPeriod"/>
            </a:pPr>
            <a:r>
              <a:rPr lang="en-US" altLang="ko-KR" sz="1200" b="0" i="0" u="none" strike="noStrike" kern="1200" baseline="0" dirty="0" smtClean="0">
                <a:solidFill>
                  <a:schemeClr val="tx1"/>
                </a:solidFill>
                <a:latin typeface="+mn-lt"/>
                <a:ea typeface="+mn-ea"/>
                <a:cs typeface="+mn-cs"/>
              </a:rPr>
              <a:t>exuberant septal capillary proliferation</a:t>
            </a:r>
          </a:p>
          <a:p>
            <a:pPr marL="228600" indent="-228600">
              <a:buAutoNum type="arabicPeriod"/>
            </a:pPr>
            <a:r>
              <a:rPr lang="en-US" altLang="ko-KR" sz="1200" b="0" i="0" u="none" strike="noStrike" kern="1200" baseline="0" dirty="0" smtClean="0">
                <a:solidFill>
                  <a:schemeClr val="tx1"/>
                </a:solidFill>
                <a:latin typeface="+mn-lt"/>
                <a:ea typeface="+mn-ea"/>
                <a:cs typeface="+mn-cs"/>
              </a:rPr>
              <a:t>Septum </a:t>
            </a:r>
            <a:r>
              <a:rPr lang="ko-KR" altLang="en-US" sz="1200" b="0" i="0" u="none" strike="noStrike" kern="1200" baseline="0" dirty="0" smtClean="0">
                <a:solidFill>
                  <a:schemeClr val="tx1"/>
                </a:solidFill>
                <a:latin typeface="+mn-lt"/>
                <a:ea typeface="+mn-ea"/>
                <a:cs typeface="+mn-cs"/>
              </a:rPr>
              <a:t>의 </a:t>
            </a:r>
            <a:r>
              <a:rPr lang="en-US" altLang="ko-KR" sz="1200" b="0" i="0" u="none" strike="noStrike" kern="1200" baseline="0" dirty="0" smtClean="0">
                <a:solidFill>
                  <a:schemeClr val="tx1"/>
                </a:solidFill>
                <a:latin typeface="+mn-lt"/>
                <a:ea typeface="+mn-ea"/>
                <a:cs typeface="+mn-cs"/>
              </a:rPr>
              <a:t>congestion</a:t>
            </a:r>
          </a:p>
          <a:p>
            <a:pPr marL="228600" indent="-228600">
              <a:buAutoNum type="arabicPeriod"/>
            </a:pPr>
            <a:r>
              <a:rPr lang="en-US" altLang="ko-KR" sz="1200" b="0" i="0" u="none" strike="noStrike" kern="1200" baseline="0" dirty="0" smtClean="0">
                <a:solidFill>
                  <a:schemeClr val="tx1"/>
                </a:solidFill>
                <a:latin typeface="+mn-lt"/>
                <a:ea typeface="+mn-ea"/>
                <a:cs typeface="+mn-cs"/>
              </a:rPr>
              <a:t>Septum</a:t>
            </a:r>
            <a:r>
              <a:rPr lang="ko-KR" altLang="en-US" sz="1200" b="0" i="0" u="none" strike="noStrike" kern="1200" baseline="0" dirty="0" smtClean="0">
                <a:solidFill>
                  <a:schemeClr val="tx1"/>
                </a:solidFill>
                <a:latin typeface="+mn-lt"/>
                <a:ea typeface="+mn-ea"/>
                <a:cs typeface="+mn-cs"/>
              </a:rPr>
              <a:t>의 </a:t>
            </a:r>
            <a:r>
              <a:rPr lang="en-US" altLang="ko-KR" sz="1200" b="0" i="0" u="none" strike="noStrike" kern="1200" baseline="0" dirty="0" smtClean="0">
                <a:solidFill>
                  <a:schemeClr val="tx1"/>
                </a:solidFill>
                <a:latin typeface="+mn-lt"/>
                <a:ea typeface="+mn-ea"/>
                <a:cs typeface="+mn-cs"/>
              </a:rPr>
              <a:t>more than 4 layers of capillary</a:t>
            </a:r>
          </a:p>
          <a:p>
            <a:pPr marL="228600" indent="-228600">
              <a:buAutoNum type="arabicPeriod"/>
            </a:pPr>
            <a:r>
              <a:rPr lang="en-US" altLang="ko-KR" sz="1200" b="0" i="0" u="none" strike="noStrike" kern="1200" baseline="0" dirty="0" smtClean="0">
                <a:solidFill>
                  <a:schemeClr val="tx1"/>
                </a:solidFill>
                <a:latin typeface="+mn-lt"/>
                <a:ea typeface="+mn-ea"/>
                <a:cs typeface="+mn-cs"/>
              </a:rPr>
              <a:t>Arteriole</a:t>
            </a:r>
            <a:r>
              <a:rPr lang="ko-KR" altLang="en-US" sz="1200" b="0" i="0" u="none" strike="noStrike" kern="1200" baseline="0" dirty="0" smtClean="0">
                <a:solidFill>
                  <a:schemeClr val="tx1"/>
                </a:solidFill>
                <a:latin typeface="+mn-lt"/>
                <a:ea typeface="+mn-ea"/>
                <a:cs typeface="+mn-cs"/>
              </a:rPr>
              <a:t>의 </a:t>
            </a:r>
            <a:r>
              <a:rPr lang="en-US" altLang="ko-KR" sz="1200" b="0" i="0" u="none" strike="noStrike" kern="1200" baseline="0" dirty="0" smtClean="0">
                <a:solidFill>
                  <a:schemeClr val="tx1"/>
                </a:solidFill>
                <a:latin typeface="+mn-lt"/>
                <a:ea typeface="+mn-ea"/>
                <a:cs typeface="+mn-cs"/>
              </a:rPr>
              <a:t>hypertrophy and luminal </a:t>
            </a:r>
            <a:r>
              <a:rPr lang="en-US" altLang="ko-KR" sz="1200" b="0" i="0" u="none" strike="noStrike" kern="1200" baseline="0" dirty="0" err="1" smtClean="0">
                <a:solidFill>
                  <a:schemeClr val="tx1"/>
                </a:solidFill>
                <a:latin typeface="+mn-lt"/>
                <a:ea typeface="+mn-ea"/>
                <a:cs typeface="+mn-cs"/>
              </a:rPr>
              <a:t>marrowing</a:t>
            </a:r>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5</a:t>
            </a:fld>
            <a:endParaRPr lang="ko-KR" altLang="en-US"/>
          </a:p>
        </p:txBody>
      </p:sp>
    </p:spTree>
    <p:extLst>
      <p:ext uri="{BB962C8B-B14F-4D97-AF65-F5344CB8AC3E}">
        <p14:creationId xmlns:p14="http://schemas.microsoft.com/office/powerpoint/2010/main" val="190456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6</a:t>
            </a:fld>
            <a:endParaRPr lang="ko-KR" altLang="en-US"/>
          </a:p>
        </p:txBody>
      </p:sp>
    </p:spTree>
    <p:extLst>
      <p:ext uri="{BB962C8B-B14F-4D97-AF65-F5344CB8AC3E}">
        <p14:creationId xmlns:p14="http://schemas.microsoft.com/office/powerpoint/2010/main" val="1904562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D. Intimal and medial hypertrophy</a:t>
            </a:r>
          </a:p>
          <a:p>
            <a:r>
              <a:rPr lang="en-US" altLang="ko-KR" sz="1200" b="0" i="0" u="none" strike="noStrike" kern="1200" baseline="0" dirty="0" smtClean="0">
                <a:solidFill>
                  <a:schemeClr val="tx1"/>
                </a:solidFill>
                <a:latin typeface="+mn-lt"/>
                <a:ea typeface="+mn-ea"/>
                <a:cs typeface="+mn-cs"/>
              </a:rPr>
              <a:t>E. Stenosis of </a:t>
            </a:r>
            <a:r>
              <a:rPr lang="en-US" altLang="ko-KR" sz="1200" b="0" i="0" u="none" strike="noStrike" kern="1200" baseline="0" dirty="0" err="1" smtClean="0">
                <a:solidFill>
                  <a:schemeClr val="tx1"/>
                </a:solidFill>
                <a:latin typeface="+mn-lt"/>
                <a:ea typeface="+mn-ea"/>
                <a:cs typeface="+mn-cs"/>
              </a:rPr>
              <a:t>pul.arteriole</a:t>
            </a:r>
            <a:r>
              <a:rPr lang="en-US" altLang="ko-KR" sz="1200" b="0" i="0" u="none" strike="noStrike" kern="1200" baseline="0" dirty="0" smtClean="0">
                <a:solidFill>
                  <a:schemeClr val="tx1"/>
                </a:solidFill>
                <a:latin typeface="+mn-lt"/>
                <a:ea typeface="+mn-ea"/>
                <a:cs typeface="+mn-cs"/>
              </a:rPr>
              <a:t> w/o capillary proliferation or </a:t>
            </a:r>
            <a:r>
              <a:rPr lang="en-US" altLang="ko-KR" sz="1200" b="0" i="0" u="none" strike="noStrike" kern="1200" baseline="0" dirty="0" err="1" smtClean="0">
                <a:solidFill>
                  <a:schemeClr val="tx1"/>
                </a:solidFill>
                <a:latin typeface="+mn-lt"/>
                <a:ea typeface="+mn-ea"/>
                <a:cs typeface="+mn-cs"/>
              </a:rPr>
              <a:t>deficienct</a:t>
            </a:r>
            <a:endParaRPr lang="en-US" altLang="ko-KR" sz="1200" b="0" i="0" u="none" strike="noStrike" kern="1200" baseline="0" dirty="0" smtClean="0">
              <a:solidFill>
                <a:schemeClr val="tx1"/>
              </a:solidFill>
              <a:latin typeface="+mn-lt"/>
              <a:ea typeface="+mn-ea"/>
              <a:cs typeface="+mn-cs"/>
            </a:endParaRPr>
          </a:p>
          <a:p>
            <a:r>
              <a:rPr lang="en-US" altLang="ko-KR" dirty="0" smtClean="0"/>
              <a:t>F: capillary</a:t>
            </a:r>
            <a:r>
              <a:rPr lang="en-US" altLang="ko-KR" baseline="0" dirty="0" smtClean="0"/>
              <a:t> proliferation</a:t>
            </a:r>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7</a:t>
            </a:fld>
            <a:endParaRPr lang="ko-KR" altLang="en-US"/>
          </a:p>
        </p:txBody>
      </p:sp>
    </p:spTree>
    <p:extLst>
      <p:ext uri="{BB962C8B-B14F-4D97-AF65-F5344CB8AC3E}">
        <p14:creationId xmlns:p14="http://schemas.microsoft.com/office/powerpoint/2010/main" val="3454178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8</a:t>
            </a:fld>
            <a:endParaRPr lang="ko-KR" altLang="en-US"/>
          </a:p>
        </p:txBody>
      </p:sp>
    </p:spTree>
    <p:extLst>
      <p:ext uri="{BB962C8B-B14F-4D97-AF65-F5344CB8AC3E}">
        <p14:creationId xmlns:p14="http://schemas.microsoft.com/office/powerpoint/2010/main" val="1904562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9</a:t>
            </a:fld>
            <a:endParaRPr lang="ko-KR" altLang="en-US"/>
          </a:p>
        </p:txBody>
      </p:sp>
    </p:spTree>
    <p:extLst>
      <p:ext uri="{BB962C8B-B14F-4D97-AF65-F5344CB8AC3E}">
        <p14:creationId xmlns:p14="http://schemas.microsoft.com/office/powerpoint/2010/main" val="1904562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10</a:t>
            </a:fld>
            <a:endParaRPr lang="ko-KR" altLang="en-US"/>
          </a:p>
        </p:txBody>
      </p:sp>
    </p:spTree>
    <p:extLst>
      <p:ext uri="{BB962C8B-B14F-4D97-AF65-F5344CB8AC3E}">
        <p14:creationId xmlns:p14="http://schemas.microsoft.com/office/powerpoint/2010/main" val="3868687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9777AB2-9A47-4475-AC6F-08CF68EACE8F}" type="slidenum">
              <a:rPr lang="ko-KR" altLang="en-US" smtClean="0"/>
              <a:pPr/>
              <a:t>11</a:t>
            </a:fld>
            <a:endParaRPr lang="ko-KR" altLang="en-US"/>
          </a:p>
        </p:txBody>
      </p:sp>
    </p:spTree>
    <p:extLst>
      <p:ext uri="{BB962C8B-B14F-4D97-AF65-F5344CB8AC3E}">
        <p14:creationId xmlns:p14="http://schemas.microsoft.com/office/powerpoint/2010/main" val="3028003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2" name="doc id"/>
          <p:cNvSpPr>
            <a:spLocks noGrp="1" noChangeArrowheads="1"/>
          </p:cNvSpPr>
          <p:nvPr>
            <p:ph type="ftr" sz="quarter" idx="10"/>
          </p:nvPr>
        </p:nvSpPr>
        <p:spPr/>
        <p:txBody>
          <a:bodyPr/>
          <a:lstStyle>
            <a:lvl1pPr algn="l" latinLnBrk="1">
              <a:defRPr kumimoji="1" b="1"/>
            </a:lvl1pPr>
          </a:lstStyle>
          <a:p>
            <a:endParaRPr lang="ko-KR" altLang="en-US"/>
          </a:p>
        </p:txBody>
      </p:sp>
      <p:sp>
        <p:nvSpPr>
          <p:cNvPr id="3" name="Rectangle 6"/>
          <p:cNvSpPr>
            <a:spLocks noGrp="1" noChangeArrowheads="1"/>
          </p:cNvSpPr>
          <p:nvPr>
            <p:ph type="sldNum" sz="quarter" idx="11"/>
          </p:nvPr>
        </p:nvSpPr>
        <p:spPr>
          <a:xfrm>
            <a:off x="8435975" y="6489700"/>
            <a:ext cx="728663" cy="365125"/>
          </a:xfrm>
        </p:spPr>
        <p:txBody>
          <a:bodyPr/>
          <a:lstStyle>
            <a:lvl1pPr latinLnBrk="1">
              <a:defRPr kumimoji="1" sz="1200" b="1">
                <a:solidFill>
                  <a:srgbClr val="000000">
                    <a:lumMod val="75000"/>
                    <a:lumOff val="25000"/>
                  </a:srgbClr>
                </a:solidFill>
                <a:latin typeface="휴먼모음T" pitchFamily="18" charset="-127"/>
                <a:ea typeface="휴먼모음T" pitchFamily="18" charset="-127"/>
              </a:defRPr>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85800" y="1371600"/>
            <a:ext cx="3886200" cy="4937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724400" y="1371600"/>
            <a:ext cx="3886200" cy="4937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6"/>
          <p:cNvSpPr>
            <a:spLocks noGrp="1" noChangeArrowheads="1"/>
          </p:cNvSpPr>
          <p:nvPr>
            <p:ph type="dt" sz="half" idx="10"/>
          </p:nvPr>
        </p:nvSpPr>
        <p:spPr>
          <a:xfrm>
            <a:off x="1692275" y="6453188"/>
            <a:ext cx="1905000" cy="312737"/>
          </a:xfrm>
          <a:prstGeom prst="rect">
            <a:avLst/>
          </a:prstGeom>
        </p:spPr>
        <p:txBody>
          <a:bodyPr/>
          <a:lstStyle>
            <a:lvl1pPr algn="r" latinLnBrk="0">
              <a:defRPr kumimoji="0" b="0">
                <a:solidFill>
                  <a:srgbClr val="000000"/>
                </a:solidFill>
                <a:latin typeface="HY견고딕" pitchFamily="18" charset="-127"/>
                <a:ea typeface="HY견고딕" pitchFamily="18" charset="-127"/>
              </a:defRPr>
            </a:lvl1pPr>
          </a:lstStyle>
          <a:p>
            <a:endParaRPr lang="ko-KR" altLang="en-US"/>
          </a:p>
        </p:txBody>
      </p:sp>
      <p:sp>
        <p:nvSpPr>
          <p:cNvPr id="6" name="Rectangle 7"/>
          <p:cNvSpPr>
            <a:spLocks noGrp="1" noChangeArrowheads="1"/>
          </p:cNvSpPr>
          <p:nvPr>
            <p:ph type="sldNum" sz="quarter" idx="11"/>
          </p:nvPr>
        </p:nvSpPr>
        <p:spPr/>
        <p:txBody>
          <a:bodyPr/>
          <a:lstStyle>
            <a:lvl1pPr latinLnBrk="1">
              <a:defRPr kumimoji="1" b="1"/>
            </a:lvl1pPr>
          </a:lstStyle>
          <a:p>
            <a:fld id="{A516E367-7F82-4B6D-89D7-F4C81C255C87}" type="slidenum">
              <a:rPr lang="ko-KR" altLang="en-US" smtClean="0"/>
              <a:pPr/>
              <a:t>‹#›</a:t>
            </a:fld>
            <a:endParaRPr lang="ko-KR" altLang="en-US"/>
          </a:p>
        </p:txBody>
      </p:sp>
      <p:sp>
        <p:nvSpPr>
          <p:cNvPr id="7" name="Rectangle 11"/>
          <p:cNvSpPr>
            <a:spLocks noGrp="1" noChangeArrowheads="1"/>
          </p:cNvSpPr>
          <p:nvPr>
            <p:ph type="ftr" sz="quarter" idx="12"/>
          </p:nvPr>
        </p:nvSpPr>
        <p:spPr/>
        <p:txBody>
          <a:bodyPr/>
          <a:lstStyle>
            <a:lvl1pPr algn="l" latinLnBrk="1">
              <a:defRPr kumimoji="1" b="1"/>
            </a:lvl1pPr>
          </a:lstStyle>
          <a:p>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제목 슬라이드">
    <p:spTree>
      <p:nvGrpSpPr>
        <p:cNvPr id="1" name=""/>
        <p:cNvGrpSpPr/>
        <p:nvPr/>
      </p:nvGrpSpPr>
      <p:grpSpPr>
        <a:xfrm>
          <a:off x="0" y="0"/>
          <a:ext cx="0" cy="0"/>
          <a:chOff x="0" y="0"/>
          <a:chExt cx="0" cy="0"/>
        </a:xfrm>
      </p:grpSpPr>
      <p:sp>
        <p:nvSpPr>
          <p:cNvPr id="4" name="Rectangle 2"/>
          <p:cNvSpPr>
            <a:spLocks noChangeArrowheads="1"/>
          </p:cNvSpPr>
          <p:nvPr/>
        </p:nvSpPr>
        <p:spPr bwMode="white">
          <a:xfrm>
            <a:off x="0" y="0"/>
            <a:ext cx="9144000" cy="4292600"/>
          </a:xfrm>
          <a:prstGeom prst="rect">
            <a:avLst/>
          </a:prstGeom>
          <a:gradFill rotWithShape="0">
            <a:gsLst>
              <a:gs pos="0">
                <a:schemeClr val="accent2">
                  <a:gamma/>
                  <a:shade val="46275"/>
                  <a:invGamma/>
                </a:schemeClr>
              </a:gs>
              <a:gs pos="100000">
                <a:schemeClr val="accent2"/>
              </a:gs>
            </a:gsLst>
            <a:lin ang="0" scaled="1"/>
          </a:gradFill>
          <a:ln w="9525">
            <a:noFill/>
            <a:miter lim="800000"/>
            <a:headEnd/>
            <a:tailEnd/>
          </a:ln>
          <a:effectLst/>
        </p:spPr>
        <p:txBody>
          <a:bodyPr wrap="none" anchor="ctr"/>
          <a:lstStyle/>
          <a:p>
            <a:pPr algn="ctr" latinLnBrk="0">
              <a:defRPr/>
            </a:pPr>
            <a:endParaRPr kumimoji="0" lang="ko-KR" altLang="ko-KR" sz="2400" b="0">
              <a:solidFill>
                <a:srgbClr val="000000"/>
              </a:solidFill>
              <a:latin typeface="굴림" pitchFamily="50" charset="-127"/>
              <a:ea typeface="HY견고딕" pitchFamily="18" charset="-127"/>
            </a:endParaRPr>
          </a:p>
        </p:txBody>
      </p:sp>
      <p:pic>
        <p:nvPicPr>
          <p:cNvPr id="5" name="Picture 3" descr="cut out main bldg2"/>
          <p:cNvPicPr>
            <a:picLocks noChangeAspect="1" noChangeArrowheads="1"/>
          </p:cNvPicPr>
          <p:nvPr/>
        </p:nvPicPr>
        <p:blipFill>
          <a:blip r:embed="rId2" cstate="print"/>
          <a:srcRect/>
          <a:stretch>
            <a:fillRect/>
          </a:stretch>
        </p:blipFill>
        <p:spPr bwMode="auto">
          <a:xfrm>
            <a:off x="0" y="1628775"/>
            <a:ext cx="9144000" cy="2660650"/>
          </a:xfrm>
          <a:prstGeom prst="rect">
            <a:avLst/>
          </a:prstGeom>
          <a:noFill/>
          <a:ln w="9525">
            <a:noFill/>
            <a:miter lim="800000"/>
            <a:headEnd/>
            <a:tailEnd/>
          </a:ln>
        </p:spPr>
      </p:pic>
      <p:sp>
        <p:nvSpPr>
          <p:cNvPr id="6" name="Rectangle 6"/>
          <p:cNvSpPr>
            <a:spLocks noChangeArrowheads="1"/>
          </p:cNvSpPr>
          <p:nvPr/>
        </p:nvSpPr>
        <p:spPr bwMode="ltGray">
          <a:xfrm>
            <a:off x="0" y="4292600"/>
            <a:ext cx="9144000" cy="152400"/>
          </a:xfrm>
          <a:prstGeom prst="rect">
            <a:avLst/>
          </a:prstGeom>
          <a:gradFill rotWithShape="0">
            <a:gsLst>
              <a:gs pos="0">
                <a:schemeClr val="accent2"/>
              </a:gs>
              <a:gs pos="100000">
                <a:schemeClr val="tx1"/>
              </a:gs>
            </a:gsLst>
            <a:lin ang="0" scaled="1"/>
          </a:gradFill>
          <a:ln w="9525">
            <a:noFill/>
            <a:miter lim="800000"/>
            <a:headEnd/>
            <a:tailEnd/>
          </a:ln>
        </p:spPr>
        <p:txBody>
          <a:bodyPr wrap="none" anchor="ctr"/>
          <a:lstStyle/>
          <a:p>
            <a:pPr algn="r" latinLnBrk="0"/>
            <a:endParaRPr kumimoji="0" lang="ko-KR" altLang="en-US" sz="3200" b="0">
              <a:solidFill>
                <a:srgbClr val="000000"/>
              </a:solidFill>
              <a:latin typeface="HY견고딕" pitchFamily="18" charset="-127"/>
              <a:ea typeface="HY견고딕" pitchFamily="18" charset="-127"/>
            </a:endParaRPr>
          </a:p>
        </p:txBody>
      </p:sp>
      <p:pic>
        <p:nvPicPr>
          <p:cNvPr id="7" name="Picture 9" descr="logo_03"/>
          <p:cNvPicPr>
            <a:picLocks noChangeAspect="1" noChangeArrowheads="1"/>
          </p:cNvPicPr>
          <p:nvPr/>
        </p:nvPicPr>
        <p:blipFill>
          <a:blip r:embed="rId3" cstate="print"/>
          <a:srcRect/>
          <a:stretch>
            <a:fillRect/>
          </a:stretch>
        </p:blipFill>
        <p:spPr bwMode="auto">
          <a:xfrm>
            <a:off x="3490913" y="5876925"/>
            <a:ext cx="2160587" cy="574675"/>
          </a:xfrm>
          <a:prstGeom prst="rect">
            <a:avLst/>
          </a:prstGeom>
          <a:noFill/>
          <a:ln w="9525">
            <a:noFill/>
            <a:miter lim="800000"/>
            <a:headEnd/>
            <a:tailEnd/>
          </a:ln>
        </p:spPr>
      </p:pic>
      <p:sp>
        <p:nvSpPr>
          <p:cNvPr id="711687" name="Rectangle 7"/>
          <p:cNvSpPr>
            <a:spLocks noGrp="1" noChangeArrowheads="1"/>
          </p:cNvSpPr>
          <p:nvPr>
            <p:ph type="ctrTitle"/>
          </p:nvPr>
        </p:nvSpPr>
        <p:spPr>
          <a:xfrm>
            <a:off x="468313" y="1412875"/>
            <a:ext cx="8207375" cy="1152525"/>
          </a:xfrm>
        </p:spPr>
        <p:txBody>
          <a:bodyPr/>
          <a:lstStyle>
            <a:lvl1pPr algn="ctr">
              <a:defRPr sz="4000"/>
            </a:lvl1pPr>
          </a:lstStyle>
          <a:p>
            <a:r>
              <a:rPr lang="ko-KR" altLang="en-US" smtClean="0"/>
              <a:t>마스터 제목 스타일 편집</a:t>
            </a:r>
            <a:endParaRPr lang="ko-KR" altLang="en-US"/>
          </a:p>
        </p:txBody>
      </p:sp>
      <p:sp>
        <p:nvSpPr>
          <p:cNvPr id="711688" name="Rectangle 8"/>
          <p:cNvSpPr>
            <a:spLocks noGrp="1" noChangeArrowheads="1"/>
          </p:cNvSpPr>
          <p:nvPr>
            <p:ph type="subTitle" idx="1"/>
          </p:nvPr>
        </p:nvSpPr>
        <p:spPr>
          <a:xfrm>
            <a:off x="2103438" y="4868863"/>
            <a:ext cx="4937125" cy="508000"/>
          </a:xfrm>
          <a:prstGeom prst="rect">
            <a:avLst/>
          </a:prstGeom>
        </p:spPr>
        <p:txBody>
          <a:bodyPr/>
          <a:lstStyle>
            <a:lvl1pPr marL="0" indent="0" algn="ctr">
              <a:buFont typeface="Wingdings" pitchFamily="2" charset="2"/>
              <a:buNone/>
              <a:defRPr sz="1800" b="1"/>
            </a:lvl1pPr>
          </a:lstStyle>
          <a:p>
            <a:r>
              <a:rPr lang="ko-KR" altLang="en-US" smtClean="0"/>
              <a:t>마스터 부제목 스타일 편집</a:t>
            </a:r>
            <a:endParaRPr lang="ko-KR" altLang="en-US"/>
          </a:p>
        </p:txBody>
      </p:sp>
      <p:sp>
        <p:nvSpPr>
          <p:cNvPr id="8" name="Rectangle 4"/>
          <p:cNvSpPr>
            <a:spLocks noGrp="1" noChangeArrowheads="1"/>
          </p:cNvSpPr>
          <p:nvPr>
            <p:ph type="dt" sz="half" idx="10"/>
          </p:nvPr>
        </p:nvSpPr>
        <p:spPr>
          <a:xfrm>
            <a:off x="179388" y="6381750"/>
            <a:ext cx="1905000" cy="323850"/>
          </a:xfrm>
          <a:prstGeom prst="rect">
            <a:avLst/>
          </a:prstGeom>
        </p:spPr>
        <p:txBody>
          <a:bodyPr/>
          <a:lstStyle>
            <a:lvl1pPr algn="r" latinLnBrk="0">
              <a:defRPr kumimoji="0" b="0">
                <a:solidFill>
                  <a:srgbClr val="000000"/>
                </a:solidFill>
                <a:latin typeface="Arial" charset="0"/>
                <a:ea typeface="굴림" pitchFamily="50" charset="-127"/>
              </a:defRPr>
            </a:lvl1pPr>
          </a:lstStyle>
          <a:p>
            <a:endParaRPr lang="ko-KR" altLang="en-US"/>
          </a:p>
        </p:txBody>
      </p:sp>
      <p:sp>
        <p:nvSpPr>
          <p:cNvPr id="9" name="Rectangle 5"/>
          <p:cNvSpPr>
            <a:spLocks noGrp="1" noChangeArrowheads="1"/>
          </p:cNvSpPr>
          <p:nvPr>
            <p:ph type="sldNum" sz="quarter" idx="11"/>
          </p:nvPr>
        </p:nvSpPr>
        <p:spPr>
          <a:xfrm>
            <a:off x="3619500" y="6500048"/>
            <a:ext cx="1905000" cy="323850"/>
          </a:xfrm>
        </p:spPr>
        <p:txBody>
          <a:bodyPr/>
          <a:lstStyle>
            <a:lvl1pPr algn="ctr" latinLnBrk="1">
              <a:defRPr kumimoji="1" b="0">
                <a:solidFill>
                  <a:srgbClr val="000000"/>
                </a:solidFill>
              </a:defRPr>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e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305999"/>
            <a:ext cx="8318530" cy="802800"/>
          </a:xfrm>
          <a:prstGeom prst="rect">
            <a:avLst/>
          </a:prstGeom>
        </p:spPr>
        <p:txBody>
          <a:bodyPr tIns="126000" anchor="t"/>
          <a:lstStyle>
            <a:lvl1pPr>
              <a:lnSpc>
                <a:spcPct val="75000"/>
              </a:lnSpc>
              <a:defRPr>
                <a:solidFill>
                  <a:schemeClr val="accent4"/>
                </a:solidFill>
              </a:defRPr>
            </a:lvl1pPr>
          </a:lstStyle>
          <a:p>
            <a:r>
              <a:rPr lang="ko-KR" altLang="en-US" noProof="0" smtClean="0"/>
              <a:t>마스터 제목 스타일 편집</a:t>
            </a:r>
            <a:endParaRPr lang="en-US" noProof="0" dirty="0"/>
          </a:p>
        </p:txBody>
      </p:sp>
      <p:sp>
        <p:nvSpPr>
          <p:cNvPr id="10" name="Textplatzhalter 9" descr="Subtitle"/>
          <p:cNvSpPr>
            <a:spLocks noGrp="1"/>
          </p:cNvSpPr>
          <p:nvPr>
            <p:ph type="body" sz="quarter" idx="10"/>
          </p:nvPr>
        </p:nvSpPr>
        <p:spPr>
          <a:xfrm>
            <a:off x="540000" y="738554"/>
            <a:ext cx="8311392" cy="367571"/>
          </a:xfrm>
          <a:prstGeom prst="rect">
            <a:avLst/>
          </a:prstGeom>
        </p:spPr>
        <p:txBody>
          <a:bodyPr anchor="b" anchorCtr="0">
            <a:noAutofit/>
          </a:bodyPr>
          <a:lstStyle>
            <a:lvl1pPr marL="0" indent="0">
              <a:lnSpc>
                <a:spcPct val="95000"/>
              </a:lnSpc>
              <a:buNone/>
              <a:defRPr sz="2000" b="0" i="1">
                <a:solidFill>
                  <a:schemeClr val="tx1"/>
                </a:solidFill>
              </a:defRPr>
            </a:lvl1pPr>
          </a:lstStyle>
          <a:p>
            <a:pPr lvl="0"/>
            <a:r>
              <a:rPr lang="ko-KR" altLang="en-US" noProof="0" smtClean="0"/>
              <a:t>마스터 텍스트 스타일을 편집합니다</a:t>
            </a:r>
          </a:p>
        </p:txBody>
      </p:sp>
      <p:sp>
        <p:nvSpPr>
          <p:cNvPr id="9" name="Content Placeholder 2"/>
          <p:cNvSpPr>
            <a:spLocks noGrp="1"/>
          </p:cNvSpPr>
          <p:nvPr>
            <p:ph idx="1"/>
          </p:nvPr>
        </p:nvSpPr>
        <p:spPr>
          <a:xfrm>
            <a:off x="523875" y="1346200"/>
            <a:ext cx="8334405" cy="4940320"/>
          </a:xfrm>
          <a:prstGeom prst="rect">
            <a:avLst/>
          </a:prstGeo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de-CH" dirty="0"/>
          </a:p>
        </p:txBody>
      </p:sp>
      <p:sp>
        <p:nvSpPr>
          <p:cNvPr id="5" name="Slide Number Placeholder 5"/>
          <p:cNvSpPr>
            <a:spLocks noGrp="1"/>
          </p:cNvSpPr>
          <p:nvPr>
            <p:ph type="sldNum" sz="quarter" idx="11"/>
          </p:nvPr>
        </p:nvSpPr>
        <p:spPr>
          <a:xfrm>
            <a:off x="241300" y="6464300"/>
            <a:ext cx="400050" cy="247650"/>
          </a:xfrm>
        </p:spPr>
        <p:txBody>
          <a:bodyPr/>
          <a:lstStyle>
            <a:lvl1pPr latinLnBrk="1">
              <a:defRPr kumimoji="1" sz="900" b="1" baseline="0">
                <a:solidFill>
                  <a:srgbClr val="7F7F7F"/>
                </a:solidFill>
              </a:defRPr>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제목 슬라이드">
    <p:spTree>
      <p:nvGrpSpPr>
        <p:cNvPr id="1" name=""/>
        <p:cNvGrpSpPr/>
        <p:nvPr/>
      </p:nvGrpSpPr>
      <p:grpSpPr>
        <a:xfrm>
          <a:off x="0" y="0"/>
          <a:ext cx="0" cy="0"/>
          <a:chOff x="0" y="0"/>
          <a:chExt cx="0" cy="0"/>
        </a:xfrm>
      </p:grpSpPr>
      <p:grpSp>
        <p:nvGrpSpPr>
          <p:cNvPr id="2" name="McK Title Elements"/>
          <p:cNvGrpSpPr>
            <a:grpSpLocks/>
          </p:cNvGrpSpPr>
          <p:nvPr/>
        </p:nvGrpSpPr>
        <p:grpSpPr bwMode="auto">
          <a:xfrm>
            <a:off x="2693988" y="2182813"/>
            <a:ext cx="5129212" cy="4602162"/>
            <a:chOff x="1663" y="1348"/>
            <a:chExt cx="3167" cy="2841"/>
          </a:xfrm>
        </p:grpSpPr>
        <p:sp>
          <p:nvSpPr>
            <p:cNvPr id="3" name="McK Confidential" hidden="1"/>
            <p:cNvSpPr txBox="1">
              <a:spLocks noChangeArrowheads="1"/>
            </p:cNvSpPr>
            <p:nvPr/>
          </p:nvSpPr>
          <p:spPr bwMode="auto">
            <a:xfrm>
              <a:off x="1663" y="1348"/>
              <a:ext cx="9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000" b="1">
                  <a:solidFill>
                    <a:schemeClr val="tx1"/>
                  </a:solidFill>
                  <a:latin typeface="Arial" charset="0"/>
                  <a:ea typeface="HY중고딕" pitchFamily="18" charset="-127"/>
                </a:defRPr>
              </a:lvl1pPr>
              <a:lvl2pPr marL="742950" indent="-285750" eaLnBrk="0" hangingPunct="0">
                <a:defRPr kumimoji="1" sz="2000" b="1">
                  <a:solidFill>
                    <a:schemeClr val="tx1"/>
                  </a:solidFill>
                  <a:latin typeface="Arial" charset="0"/>
                  <a:ea typeface="HY중고딕" pitchFamily="18" charset="-127"/>
                </a:defRPr>
              </a:lvl2pPr>
              <a:lvl3pPr marL="1143000" indent="-228600" eaLnBrk="0" hangingPunct="0">
                <a:defRPr kumimoji="1" sz="2000" b="1">
                  <a:solidFill>
                    <a:schemeClr val="tx1"/>
                  </a:solidFill>
                  <a:latin typeface="Arial" charset="0"/>
                  <a:ea typeface="HY중고딕" pitchFamily="18" charset="-127"/>
                </a:defRPr>
              </a:lvl3pPr>
              <a:lvl4pPr marL="1600200" indent="-228600" eaLnBrk="0" hangingPunct="0">
                <a:defRPr kumimoji="1" sz="2000" b="1">
                  <a:solidFill>
                    <a:schemeClr val="tx1"/>
                  </a:solidFill>
                  <a:latin typeface="Arial" charset="0"/>
                  <a:ea typeface="HY중고딕" pitchFamily="18" charset="-127"/>
                </a:defRPr>
              </a:lvl4pPr>
              <a:lvl5pPr marL="2057400" indent="-228600" eaLnBrk="0" hangingPunct="0">
                <a:defRPr kumimoji="1" sz="2000" b="1">
                  <a:solidFill>
                    <a:schemeClr val="tx1"/>
                  </a:solidFill>
                  <a:latin typeface="Arial" charset="0"/>
                  <a:ea typeface="HY중고딕" pitchFamily="18" charset="-127"/>
                </a:defRPr>
              </a:lvl5pPr>
              <a:lvl6pPr marL="2514600" indent="-228600" eaLnBrk="0" fontAlgn="base" hangingPunct="0">
                <a:spcBef>
                  <a:spcPct val="0"/>
                </a:spcBef>
                <a:spcAft>
                  <a:spcPct val="0"/>
                </a:spcAft>
                <a:defRPr kumimoji="1" sz="2000" b="1">
                  <a:solidFill>
                    <a:schemeClr val="tx1"/>
                  </a:solidFill>
                  <a:latin typeface="Arial" charset="0"/>
                  <a:ea typeface="HY중고딕" pitchFamily="18" charset="-127"/>
                </a:defRPr>
              </a:lvl6pPr>
              <a:lvl7pPr marL="2971800" indent="-228600" eaLnBrk="0" fontAlgn="base" hangingPunct="0">
                <a:spcBef>
                  <a:spcPct val="0"/>
                </a:spcBef>
                <a:spcAft>
                  <a:spcPct val="0"/>
                </a:spcAft>
                <a:defRPr kumimoji="1" sz="2000" b="1">
                  <a:solidFill>
                    <a:schemeClr val="tx1"/>
                  </a:solidFill>
                  <a:latin typeface="Arial" charset="0"/>
                  <a:ea typeface="HY중고딕" pitchFamily="18" charset="-127"/>
                </a:defRPr>
              </a:lvl7pPr>
              <a:lvl8pPr marL="3429000" indent="-228600" eaLnBrk="0" fontAlgn="base" hangingPunct="0">
                <a:spcBef>
                  <a:spcPct val="0"/>
                </a:spcBef>
                <a:spcAft>
                  <a:spcPct val="0"/>
                </a:spcAft>
                <a:defRPr kumimoji="1" sz="2000" b="1">
                  <a:solidFill>
                    <a:schemeClr val="tx1"/>
                  </a:solidFill>
                  <a:latin typeface="Arial" charset="0"/>
                  <a:ea typeface="HY중고딕" pitchFamily="18" charset="-127"/>
                </a:defRPr>
              </a:lvl8pPr>
              <a:lvl9pPr marL="3886200" indent="-228600" eaLnBrk="0" fontAlgn="base" hangingPunct="0">
                <a:spcBef>
                  <a:spcPct val="0"/>
                </a:spcBef>
                <a:spcAft>
                  <a:spcPct val="0"/>
                </a:spcAft>
                <a:defRPr kumimoji="1" sz="2000" b="1">
                  <a:solidFill>
                    <a:schemeClr val="tx1"/>
                  </a:solidFill>
                  <a:latin typeface="Arial" charset="0"/>
                  <a:ea typeface="HY중고딕" pitchFamily="18" charset="-127"/>
                </a:defRPr>
              </a:lvl9pPr>
            </a:lstStyle>
            <a:p>
              <a:pPr eaLnBrk="1" latinLnBrk="0" hangingPunct="1">
                <a:defRPr/>
              </a:pPr>
              <a:r>
                <a:rPr kumimoji="0" lang="en-US" altLang="ko-KR" sz="1400" b="0" smtClean="0">
                  <a:solidFill>
                    <a:srgbClr val="000000"/>
                  </a:solidFill>
                  <a:ea typeface="굴림" charset="-127"/>
                </a:rPr>
                <a:t>CONFIDENTIAL</a:t>
              </a:r>
            </a:p>
          </p:txBody>
        </p:sp>
        <p:sp>
          <p:nvSpPr>
            <p:cNvPr id="4" name="McK Document" hidden="1"/>
            <p:cNvSpPr txBox="1">
              <a:spLocks noChangeArrowheads="1"/>
            </p:cNvSpPr>
            <p:nvPr/>
          </p:nvSpPr>
          <p:spPr bwMode="auto">
            <a:xfrm>
              <a:off x="1663" y="3047"/>
              <a:ext cx="3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kumimoji="1" sz="2000" b="1">
                  <a:solidFill>
                    <a:schemeClr val="tx1"/>
                  </a:solidFill>
                  <a:latin typeface="Arial" charset="0"/>
                  <a:ea typeface="HY중고딕" pitchFamily="18" charset="-127"/>
                </a:defRPr>
              </a:lvl1pPr>
              <a:lvl2pPr marL="742950" indent="-285750" eaLnBrk="0" hangingPunct="0">
                <a:defRPr kumimoji="1" sz="2000" b="1">
                  <a:solidFill>
                    <a:schemeClr val="tx1"/>
                  </a:solidFill>
                  <a:latin typeface="Arial" charset="0"/>
                  <a:ea typeface="HY중고딕" pitchFamily="18" charset="-127"/>
                </a:defRPr>
              </a:lvl2pPr>
              <a:lvl3pPr marL="1143000" indent="-228600" eaLnBrk="0" hangingPunct="0">
                <a:defRPr kumimoji="1" sz="2000" b="1">
                  <a:solidFill>
                    <a:schemeClr val="tx1"/>
                  </a:solidFill>
                  <a:latin typeface="Arial" charset="0"/>
                  <a:ea typeface="HY중고딕" pitchFamily="18" charset="-127"/>
                </a:defRPr>
              </a:lvl3pPr>
              <a:lvl4pPr marL="1600200" indent="-228600" eaLnBrk="0" hangingPunct="0">
                <a:defRPr kumimoji="1" sz="2000" b="1">
                  <a:solidFill>
                    <a:schemeClr val="tx1"/>
                  </a:solidFill>
                  <a:latin typeface="Arial" charset="0"/>
                  <a:ea typeface="HY중고딕" pitchFamily="18" charset="-127"/>
                </a:defRPr>
              </a:lvl4pPr>
              <a:lvl5pPr marL="2057400" indent="-228600" eaLnBrk="0" hangingPunct="0">
                <a:defRPr kumimoji="1" sz="2000" b="1">
                  <a:solidFill>
                    <a:schemeClr val="tx1"/>
                  </a:solidFill>
                  <a:latin typeface="Arial" charset="0"/>
                  <a:ea typeface="HY중고딕" pitchFamily="18" charset="-127"/>
                </a:defRPr>
              </a:lvl5pPr>
              <a:lvl6pPr marL="2514600" indent="-228600" eaLnBrk="0" fontAlgn="base" hangingPunct="0">
                <a:spcBef>
                  <a:spcPct val="0"/>
                </a:spcBef>
                <a:spcAft>
                  <a:spcPct val="0"/>
                </a:spcAft>
                <a:defRPr kumimoji="1" sz="2000" b="1">
                  <a:solidFill>
                    <a:schemeClr val="tx1"/>
                  </a:solidFill>
                  <a:latin typeface="Arial" charset="0"/>
                  <a:ea typeface="HY중고딕" pitchFamily="18" charset="-127"/>
                </a:defRPr>
              </a:lvl6pPr>
              <a:lvl7pPr marL="2971800" indent="-228600" eaLnBrk="0" fontAlgn="base" hangingPunct="0">
                <a:spcBef>
                  <a:spcPct val="0"/>
                </a:spcBef>
                <a:spcAft>
                  <a:spcPct val="0"/>
                </a:spcAft>
                <a:defRPr kumimoji="1" sz="2000" b="1">
                  <a:solidFill>
                    <a:schemeClr val="tx1"/>
                  </a:solidFill>
                  <a:latin typeface="Arial" charset="0"/>
                  <a:ea typeface="HY중고딕" pitchFamily="18" charset="-127"/>
                </a:defRPr>
              </a:lvl7pPr>
              <a:lvl8pPr marL="3429000" indent="-228600" eaLnBrk="0" fontAlgn="base" hangingPunct="0">
                <a:spcBef>
                  <a:spcPct val="0"/>
                </a:spcBef>
                <a:spcAft>
                  <a:spcPct val="0"/>
                </a:spcAft>
                <a:defRPr kumimoji="1" sz="2000" b="1">
                  <a:solidFill>
                    <a:schemeClr val="tx1"/>
                  </a:solidFill>
                  <a:latin typeface="Arial" charset="0"/>
                  <a:ea typeface="HY중고딕" pitchFamily="18" charset="-127"/>
                </a:defRPr>
              </a:lvl8pPr>
              <a:lvl9pPr marL="3886200" indent="-228600" eaLnBrk="0" fontAlgn="base" hangingPunct="0">
                <a:spcBef>
                  <a:spcPct val="0"/>
                </a:spcBef>
                <a:spcAft>
                  <a:spcPct val="0"/>
                </a:spcAft>
                <a:defRPr kumimoji="1" sz="2000" b="1">
                  <a:solidFill>
                    <a:schemeClr val="tx1"/>
                  </a:solidFill>
                  <a:latin typeface="Arial" charset="0"/>
                  <a:ea typeface="HY중고딕" pitchFamily="18" charset="-127"/>
                </a:defRPr>
              </a:lvl9pPr>
            </a:lstStyle>
            <a:p>
              <a:pPr eaLnBrk="1" latinLnBrk="0" hangingPunct="1">
                <a:defRPr/>
              </a:pPr>
              <a:r>
                <a:rPr kumimoji="0" lang="en-US" altLang="ko-KR" sz="1400" b="0" smtClean="0">
                  <a:solidFill>
                    <a:srgbClr val="000000"/>
                  </a:solidFill>
                  <a:ea typeface="굴림" charset="-127"/>
                </a:rPr>
                <a:t>Document</a:t>
              </a:r>
            </a:p>
          </p:txBody>
        </p:sp>
        <p:sp>
          <p:nvSpPr>
            <p:cNvPr id="5" name="McK Date" hidden="1"/>
            <p:cNvSpPr txBox="1">
              <a:spLocks noChangeArrowheads="1"/>
            </p:cNvSpPr>
            <p:nvPr/>
          </p:nvSpPr>
          <p:spPr bwMode="auto">
            <a:xfrm>
              <a:off x="1663" y="3216"/>
              <a:ext cx="316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000" b="1">
                  <a:solidFill>
                    <a:schemeClr val="tx1"/>
                  </a:solidFill>
                  <a:latin typeface="Arial" charset="0"/>
                  <a:ea typeface="HY중고딕" pitchFamily="18" charset="-127"/>
                </a:defRPr>
              </a:lvl1pPr>
              <a:lvl2pPr marL="742950" indent="-285750" eaLnBrk="0" hangingPunct="0">
                <a:defRPr kumimoji="1" sz="2000" b="1">
                  <a:solidFill>
                    <a:schemeClr val="tx1"/>
                  </a:solidFill>
                  <a:latin typeface="Arial" charset="0"/>
                  <a:ea typeface="HY중고딕" pitchFamily="18" charset="-127"/>
                </a:defRPr>
              </a:lvl2pPr>
              <a:lvl3pPr marL="1143000" indent="-228600" eaLnBrk="0" hangingPunct="0">
                <a:defRPr kumimoji="1" sz="2000" b="1">
                  <a:solidFill>
                    <a:schemeClr val="tx1"/>
                  </a:solidFill>
                  <a:latin typeface="Arial" charset="0"/>
                  <a:ea typeface="HY중고딕" pitchFamily="18" charset="-127"/>
                </a:defRPr>
              </a:lvl3pPr>
              <a:lvl4pPr marL="1600200" indent="-228600" eaLnBrk="0" hangingPunct="0">
                <a:defRPr kumimoji="1" sz="2000" b="1">
                  <a:solidFill>
                    <a:schemeClr val="tx1"/>
                  </a:solidFill>
                  <a:latin typeface="Arial" charset="0"/>
                  <a:ea typeface="HY중고딕" pitchFamily="18" charset="-127"/>
                </a:defRPr>
              </a:lvl4pPr>
              <a:lvl5pPr marL="2057400" indent="-228600" eaLnBrk="0" hangingPunct="0">
                <a:defRPr kumimoji="1" sz="2000" b="1">
                  <a:solidFill>
                    <a:schemeClr val="tx1"/>
                  </a:solidFill>
                  <a:latin typeface="Arial" charset="0"/>
                  <a:ea typeface="HY중고딕" pitchFamily="18" charset="-127"/>
                </a:defRPr>
              </a:lvl5pPr>
              <a:lvl6pPr marL="2514600" indent="-228600" eaLnBrk="0" fontAlgn="base" hangingPunct="0">
                <a:spcBef>
                  <a:spcPct val="0"/>
                </a:spcBef>
                <a:spcAft>
                  <a:spcPct val="0"/>
                </a:spcAft>
                <a:defRPr kumimoji="1" sz="2000" b="1">
                  <a:solidFill>
                    <a:schemeClr val="tx1"/>
                  </a:solidFill>
                  <a:latin typeface="Arial" charset="0"/>
                  <a:ea typeface="HY중고딕" pitchFamily="18" charset="-127"/>
                </a:defRPr>
              </a:lvl6pPr>
              <a:lvl7pPr marL="2971800" indent="-228600" eaLnBrk="0" fontAlgn="base" hangingPunct="0">
                <a:spcBef>
                  <a:spcPct val="0"/>
                </a:spcBef>
                <a:spcAft>
                  <a:spcPct val="0"/>
                </a:spcAft>
                <a:defRPr kumimoji="1" sz="2000" b="1">
                  <a:solidFill>
                    <a:schemeClr val="tx1"/>
                  </a:solidFill>
                  <a:latin typeface="Arial" charset="0"/>
                  <a:ea typeface="HY중고딕" pitchFamily="18" charset="-127"/>
                </a:defRPr>
              </a:lvl7pPr>
              <a:lvl8pPr marL="3429000" indent="-228600" eaLnBrk="0" fontAlgn="base" hangingPunct="0">
                <a:spcBef>
                  <a:spcPct val="0"/>
                </a:spcBef>
                <a:spcAft>
                  <a:spcPct val="0"/>
                </a:spcAft>
                <a:defRPr kumimoji="1" sz="2000" b="1">
                  <a:solidFill>
                    <a:schemeClr val="tx1"/>
                  </a:solidFill>
                  <a:latin typeface="Arial" charset="0"/>
                  <a:ea typeface="HY중고딕" pitchFamily="18" charset="-127"/>
                </a:defRPr>
              </a:lvl8pPr>
              <a:lvl9pPr marL="3886200" indent="-228600" eaLnBrk="0" fontAlgn="base" hangingPunct="0">
                <a:spcBef>
                  <a:spcPct val="0"/>
                </a:spcBef>
                <a:spcAft>
                  <a:spcPct val="0"/>
                </a:spcAft>
                <a:defRPr kumimoji="1" sz="2000" b="1">
                  <a:solidFill>
                    <a:schemeClr val="tx1"/>
                  </a:solidFill>
                  <a:latin typeface="Arial" charset="0"/>
                  <a:ea typeface="HY중고딕" pitchFamily="18" charset="-127"/>
                </a:defRPr>
              </a:lvl9pPr>
            </a:lstStyle>
            <a:p>
              <a:pPr eaLnBrk="1" latinLnBrk="0" hangingPunct="1">
                <a:defRPr/>
              </a:pPr>
              <a:r>
                <a:rPr kumimoji="0" lang="en-US" altLang="ko-KR" sz="1400" b="0" smtClean="0">
                  <a:solidFill>
                    <a:srgbClr val="000000"/>
                  </a:solidFill>
                  <a:ea typeface="굴림" charset="-127"/>
                </a:rPr>
                <a:t>Date</a:t>
              </a:r>
            </a:p>
          </p:txBody>
        </p:sp>
        <p:sp>
          <p:nvSpPr>
            <p:cNvPr id="6" name="McK Disclaimer" hidden="1"/>
            <p:cNvSpPr>
              <a:spLocks noChangeArrowheads="1"/>
            </p:cNvSpPr>
            <p:nvPr>
              <p:custDataLst>
                <p:tags r:id="rId1"/>
              </p:custDataLst>
            </p:nvPr>
          </p:nvSpPr>
          <p:spPr bwMode="auto">
            <a:xfrm>
              <a:off x="1663" y="3753"/>
              <a:ext cx="2303" cy="436"/>
            </a:xfrm>
            <a:prstGeom prst="rect">
              <a:avLst/>
            </a:prstGeom>
            <a:noFill/>
            <a:ln w="9525">
              <a:noFill/>
              <a:miter lim="800000"/>
              <a:headEnd/>
              <a:tailEnd/>
            </a:ln>
          </p:spPr>
          <p:txBody>
            <a:bodyPr lIns="0" tIns="0" rIns="0" bIns="0" anchor="b">
              <a:spAutoFit/>
            </a:bodyPr>
            <a:lstStyle/>
            <a:p>
              <a:pPr defTabSz="819150" eaLnBrk="0" latinLnBrk="0" hangingPunct="0"/>
              <a:r>
                <a:rPr kumimoji="0" lang="en-US" altLang="ko-KR" sz="900" b="0">
                  <a:solidFill>
                    <a:srgbClr val="000000"/>
                  </a:solidFill>
                  <a:ea typeface="굴림" charset="-127"/>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7" name="doc id"/>
          <p:cNvSpPr>
            <a:spLocks noGrp="1" noChangeArrowheads="1"/>
          </p:cNvSpPr>
          <p:nvPr>
            <p:ph type="ftr" sz="quarter" idx="10"/>
          </p:nvPr>
        </p:nvSpPr>
        <p:spPr/>
        <p:txBody>
          <a:bodyPr/>
          <a:lstStyle>
            <a:lvl1pPr algn="l" latinLnBrk="1">
              <a:defRPr kumimoji="1" b="1"/>
            </a:lvl1pPr>
          </a:lstStyle>
          <a:p>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제목 및 내용">
    <p:spTree>
      <p:nvGrpSpPr>
        <p:cNvPr id="1" name=""/>
        <p:cNvGrpSpPr/>
        <p:nvPr/>
      </p:nvGrpSpPr>
      <p:grpSpPr>
        <a:xfrm>
          <a:off x="0" y="0"/>
          <a:ext cx="0" cy="0"/>
          <a:chOff x="0" y="0"/>
          <a:chExt cx="0" cy="0"/>
        </a:xfrm>
      </p:grpSpPr>
      <p:sp>
        <p:nvSpPr>
          <p:cNvPr id="2" name="doc id"/>
          <p:cNvSpPr>
            <a:spLocks noGrp="1" noChangeArrowheads="1"/>
          </p:cNvSpPr>
          <p:nvPr>
            <p:ph type="ftr" sz="quarter" idx="10"/>
          </p:nvPr>
        </p:nvSpPr>
        <p:spPr/>
        <p:txBody>
          <a:bodyPr/>
          <a:lstStyle>
            <a:lvl1pPr algn="l" latinLnBrk="1">
              <a:defRPr kumimoji="1" b="1"/>
            </a:lvl1pPr>
          </a:lstStyle>
          <a:p>
            <a:endParaRPr lang="ko-KR" altLang="en-US"/>
          </a:p>
        </p:txBody>
      </p:sp>
      <p:sp>
        <p:nvSpPr>
          <p:cNvPr id="3" name="Rectangle 6"/>
          <p:cNvSpPr>
            <a:spLocks noGrp="1" noChangeArrowheads="1"/>
          </p:cNvSpPr>
          <p:nvPr>
            <p:ph type="sldNum" sz="quarter" idx="11"/>
          </p:nvPr>
        </p:nvSpPr>
        <p:spPr/>
        <p:txBody>
          <a:bodyPr/>
          <a:lstStyle>
            <a:lvl1pPr latinLnBrk="1">
              <a:defRPr kumimoji="1" sz="1200" b="1">
                <a:solidFill>
                  <a:srgbClr val="FFFFFF">
                    <a:lumMod val="50000"/>
                  </a:srgbClr>
                </a:solidFill>
                <a:latin typeface="휴먼모음T" pitchFamily="18" charset="-127"/>
                <a:ea typeface="휴먼모음T" pitchFamily="18" charset="-127"/>
              </a:defRPr>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구역 머리글">
    <p:spTree>
      <p:nvGrpSpPr>
        <p:cNvPr id="1" name=""/>
        <p:cNvGrpSpPr/>
        <p:nvPr/>
      </p:nvGrpSpPr>
      <p:grpSpPr>
        <a:xfrm>
          <a:off x="0" y="0"/>
          <a:ext cx="0" cy="0"/>
          <a:chOff x="0" y="0"/>
          <a:chExt cx="0" cy="0"/>
        </a:xfrm>
      </p:grpSpPr>
      <p:sp>
        <p:nvSpPr>
          <p:cNvPr id="2" name="doc id"/>
          <p:cNvSpPr>
            <a:spLocks noGrp="1" noChangeArrowheads="1"/>
          </p:cNvSpPr>
          <p:nvPr>
            <p:ph type="ftr" sz="quarter" idx="10"/>
          </p:nvPr>
        </p:nvSpPr>
        <p:spPr/>
        <p:txBody>
          <a:bodyPr/>
          <a:lstStyle>
            <a:lvl1pPr algn="l" latinLnBrk="1">
              <a:defRPr kumimoji="1" b="1"/>
            </a:lvl1pPr>
          </a:lstStyle>
          <a:p>
            <a:endParaRPr lang="ko-KR" altLang="en-US"/>
          </a:p>
        </p:txBody>
      </p:sp>
      <p:sp>
        <p:nvSpPr>
          <p:cNvPr id="3" name="Rectangle 6"/>
          <p:cNvSpPr>
            <a:spLocks noGrp="1" noChangeArrowheads="1"/>
          </p:cNvSpPr>
          <p:nvPr>
            <p:ph type="sldNum" sz="quarter" idx="11"/>
          </p:nvPr>
        </p:nvSpPr>
        <p:spPr>
          <a:xfrm>
            <a:off x="8486775" y="6489700"/>
            <a:ext cx="728663" cy="365125"/>
          </a:xfrm>
        </p:spPr>
        <p:txBody>
          <a:bodyPr/>
          <a:lstStyle>
            <a:lvl1pPr latinLnBrk="1">
              <a:defRPr kumimoji="1" sz="1200" b="1">
                <a:solidFill>
                  <a:srgbClr val="FFFFFF">
                    <a:lumMod val="50000"/>
                  </a:srgbClr>
                </a:solidFill>
                <a:latin typeface="휴먼모음T" pitchFamily="18" charset="-127"/>
                <a:ea typeface="휴먼모음T" pitchFamily="18" charset="-127"/>
              </a:defRPr>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콘텐츠 2개">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latinLnBrk="1">
              <a:defRPr kumimoji="1" sz="1200" b="1">
                <a:solidFill>
                  <a:srgbClr val="FFFFFF">
                    <a:lumMod val="50000"/>
                  </a:srgbClr>
                </a:solidFill>
                <a:latin typeface="휴먼모음T" pitchFamily="18" charset="-127"/>
                <a:ea typeface="휴먼모음T" pitchFamily="18" charset="-127"/>
              </a:defRPr>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비교">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latinLnBrk="1">
              <a:defRPr kumimoji="1" sz="1200" b="1">
                <a:solidFill>
                  <a:srgbClr val="FFFFFF">
                    <a:lumMod val="50000"/>
                  </a:srgbClr>
                </a:solidFill>
                <a:latin typeface="휴먼모음T" pitchFamily="18" charset="-127"/>
                <a:ea typeface="휴먼모음T" pitchFamily="18" charset="-127"/>
              </a:defRPr>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e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305999"/>
            <a:ext cx="8318530" cy="802800"/>
          </a:xfrm>
          <a:prstGeom prst="rect">
            <a:avLst/>
          </a:prstGeom>
        </p:spPr>
        <p:txBody>
          <a:bodyPr tIns="126000" anchor="t"/>
          <a:lstStyle>
            <a:lvl1pPr>
              <a:lnSpc>
                <a:spcPct val="75000"/>
              </a:lnSpc>
              <a:defRPr>
                <a:solidFill>
                  <a:schemeClr val="accent4"/>
                </a:solidFill>
              </a:defRPr>
            </a:lvl1pPr>
          </a:lstStyle>
          <a:p>
            <a:r>
              <a:rPr lang="ko-KR" altLang="en-US" noProof="0" smtClean="0"/>
              <a:t>마스터 제목 스타일 편집</a:t>
            </a:r>
            <a:endParaRPr lang="en-US" noProof="0" dirty="0"/>
          </a:p>
        </p:txBody>
      </p:sp>
      <p:sp>
        <p:nvSpPr>
          <p:cNvPr id="10" name="Textplatzhalter 9" descr="Subtitle"/>
          <p:cNvSpPr>
            <a:spLocks noGrp="1"/>
          </p:cNvSpPr>
          <p:nvPr>
            <p:ph type="body" sz="quarter" idx="10"/>
          </p:nvPr>
        </p:nvSpPr>
        <p:spPr>
          <a:xfrm>
            <a:off x="540000" y="738554"/>
            <a:ext cx="8311392" cy="367571"/>
          </a:xfrm>
          <a:prstGeom prst="rect">
            <a:avLst/>
          </a:prstGeom>
        </p:spPr>
        <p:txBody>
          <a:bodyPr anchor="b" anchorCtr="0">
            <a:noAutofit/>
          </a:bodyPr>
          <a:lstStyle>
            <a:lvl1pPr marL="0" indent="0">
              <a:lnSpc>
                <a:spcPct val="95000"/>
              </a:lnSpc>
              <a:buNone/>
              <a:defRPr sz="2000" b="0" i="1">
                <a:solidFill>
                  <a:schemeClr val="tx1"/>
                </a:solidFill>
              </a:defRPr>
            </a:lvl1pPr>
          </a:lstStyle>
          <a:p>
            <a:pPr lvl="0"/>
            <a:r>
              <a:rPr lang="ko-KR" altLang="en-US" noProof="0" smtClean="0"/>
              <a:t>마스터 텍스트 스타일을 편집합니다</a:t>
            </a:r>
          </a:p>
        </p:txBody>
      </p:sp>
      <p:sp>
        <p:nvSpPr>
          <p:cNvPr id="9" name="Content Placeholder 2"/>
          <p:cNvSpPr>
            <a:spLocks noGrp="1"/>
          </p:cNvSpPr>
          <p:nvPr>
            <p:ph idx="1"/>
          </p:nvPr>
        </p:nvSpPr>
        <p:spPr>
          <a:xfrm>
            <a:off x="523875" y="1346200"/>
            <a:ext cx="8334405" cy="4940320"/>
          </a:xfrm>
          <a:prstGeom prst="rect">
            <a:avLst/>
          </a:prstGeo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de-CH" dirty="0"/>
          </a:p>
        </p:txBody>
      </p:sp>
      <p:sp>
        <p:nvSpPr>
          <p:cNvPr id="5" name="Slide Number Placeholder 5"/>
          <p:cNvSpPr>
            <a:spLocks noGrp="1"/>
          </p:cNvSpPr>
          <p:nvPr>
            <p:ph type="sldNum" sz="quarter" idx="11"/>
          </p:nvPr>
        </p:nvSpPr>
        <p:spPr>
          <a:xfrm>
            <a:off x="241300" y="6464300"/>
            <a:ext cx="400050" cy="247650"/>
          </a:xfrm>
        </p:spPr>
        <p:txBody>
          <a:bodyPr/>
          <a:lstStyle>
            <a:lvl1pPr latinLnBrk="1">
              <a:defRPr kumimoji="1" sz="900" b="1" baseline="0">
                <a:solidFill>
                  <a:srgbClr val="7F7F7F"/>
                </a:solidFill>
              </a:defRPr>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endParaRPr lang="ko-KR" altLang="en-US"/>
          </a:p>
        </p:txBody>
      </p:sp>
      <p:sp>
        <p:nvSpPr>
          <p:cNvPr id="5" name="Rectangle 5"/>
          <p:cNvSpPr>
            <a:spLocks noGrp="1" noChangeArrowheads="1"/>
          </p:cNvSpPr>
          <p:nvPr>
            <p:ph type="ftr" sz="quarter" idx="11"/>
          </p:nvPr>
        </p:nvSpPr>
        <p:spPr>
          <a:ln/>
        </p:spPr>
        <p:txBody>
          <a:bodyPr/>
          <a:lstStyle>
            <a:lvl1pPr>
              <a:defRPr/>
            </a:lvl1pPr>
          </a:lstStyle>
          <a:p>
            <a:endParaRPr lang="ko-KR" altLang="en-US"/>
          </a:p>
        </p:txBody>
      </p:sp>
      <p:sp>
        <p:nvSpPr>
          <p:cNvPr id="6" name="Rectangle 6"/>
          <p:cNvSpPr>
            <a:spLocks noGrp="1" noChangeArrowheads="1"/>
          </p:cNvSpPr>
          <p:nvPr>
            <p:ph type="sldNum" sz="quarter" idx="12"/>
          </p:nvPr>
        </p:nvSpPr>
        <p:spPr>
          <a:ln/>
        </p:spPr>
        <p:txBody>
          <a:bodyPr/>
          <a:lstStyle>
            <a:lvl1pPr>
              <a:defRPr/>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6795" y="1121067"/>
            <a:ext cx="3008044" cy="314028"/>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4988" y="273744"/>
            <a:ext cx="5112217" cy="5852138"/>
          </a:xfrm>
          <a:prstGeom prst="rect">
            <a:avLst/>
          </a:prstGeom>
        </p:spPr>
        <p:txBody>
          <a:bodyPr lIns="93236" tIns="46619" rIns="93236" bIns="46619"/>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6795" y="1435094"/>
            <a:ext cx="3008044" cy="4690781"/>
          </a:xfrm>
          <a:prstGeom prst="rect">
            <a:avLst/>
          </a:prstGeom>
        </p:spPr>
        <p:txBody>
          <a:bodyPr lIns="93236" tIns="46619" rIns="93236" bIns="46619"/>
          <a:lstStyle>
            <a:lvl1pPr marL="0" indent="0">
              <a:buNone/>
              <a:defRPr sz="1400"/>
            </a:lvl1pPr>
            <a:lvl2pPr marL="466181" indent="0">
              <a:buNone/>
              <a:defRPr sz="1200"/>
            </a:lvl2pPr>
            <a:lvl3pPr marL="932369" indent="0">
              <a:buNone/>
              <a:defRPr sz="1000"/>
            </a:lvl3pPr>
            <a:lvl4pPr marL="1398555" indent="0">
              <a:buNone/>
              <a:defRPr sz="900"/>
            </a:lvl4pPr>
            <a:lvl5pPr marL="1864738" indent="0">
              <a:buNone/>
              <a:defRPr sz="900"/>
            </a:lvl5pPr>
            <a:lvl6pPr marL="2330924" indent="0">
              <a:buNone/>
              <a:defRPr sz="900"/>
            </a:lvl6pPr>
            <a:lvl7pPr marL="2797106" indent="0">
              <a:buNone/>
              <a:defRPr sz="900"/>
            </a:lvl7pPr>
            <a:lvl8pPr marL="3263291" indent="0">
              <a:buNone/>
              <a:defRPr sz="900"/>
            </a:lvl8pPr>
            <a:lvl9pPr marL="3729478" indent="0">
              <a:buNone/>
              <a:defRPr sz="900"/>
            </a:lvl9pPr>
          </a:lstStyle>
          <a:p>
            <a:pPr lvl="0"/>
            <a:r>
              <a:rPr lang="ko-KR" altLang="en-US" smtClean="0"/>
              <a:t>마스터 텍스트 스타일을 편집합니다</a:t>
            </a:r>
          </a:p>
        </p:txBody>
      </p:sp>
      <p:sp>
        <p:nvSpPr>
          <p:cNvPr id="5" name="doc id"/>
          <p:cNvSpPr>
            <a:spLocks noGrp="1" noChangeArrowheads="1"/>
          </p:cNvSpPr>
          <p:nvPr>
            <p:ph type="ftr" sz="quarter" idx="10"/>
          </p:nvPr>
        </p:nvSpPr>
        <p:spPr/>
        <p:txBody>
          <a:bodyPr/>
          <a:lstStyle>
            <a:lvl1pPr algn="l" latinLnBrk="1">
              <a:defRPr kumimoji="1" b="1"/>
            </a:lvl1pPr>
          </a:lstStyle>
          <a:p>
            <a:endParaRPr lang="ko-KR" altLang="en-US"/>
          </a:p>
        </p:txBody>
      </p:sp>
      <p:sp>
        <p:nvSpPr>
          <p:cNvPr id="6" name="Rectangle 3"/>
          <p:cNvSpPr>
            <a:spLocks noGrp="1" noChangeArrowheads="1"/>
          </p:cNvSpPr>
          <p:nvPr>
            <p:ph type="sldNum" sz="quarter" idx="11"/>
          </p:nvPr>
        </p:nvSpPr>
        <p:spPr>
          <a:xfrm>
            <a:off x="7010400" y="6559550"/>
            <a:ext cx="1905000" cy="155575"/>
          </a:xfrm>
        </p:spPr>
        <p:txBody>
          <a:bodyPr/>
          <a:lstStyle>
            <a:lvl1pPr latinLnBrk="1">
              <a:defRPr kumimoji="1" b="1"/>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endParaRPr lang="ko-KR" altLang="en-US"/>
          </a:p>
        </p:txBody>
      </p:sp>
      <p:sp>
        <p:nvSpPr>
          <p:cNvPr id="5" name="Rectangle 5"/>
          <p:cNvSpPr>
            <a:spLocks noGrp="1" noChangeArrowheads="1"/>
          </p:cNvSpPr>
          <p:nvPr>
            <p:ph type="ftr" sz="quarter" idx="11"/>
          </p:nvPr>
        </p:nvSpPr>
        <p:spPr>
          <a:ln/>
        </p:spPr>
        <p:txBody>
          <a:bodyPr/>
          <a:lstStyle>
            <a:lvl1pPr>
              <a:defRPr/>
            </a:lvl1pPr>
          </a:lstStyle>
          <a:p>
            <a:endParaRPr lang="ko-KR" altLang="en-US"/>
          </a:p>
        </p:txBody>
      </p:sp>
      <p:sp>
        <p:nvSpPr>
          <p:cNvPr id="6" name="Rectangle 6"/>
          <p:cNvSpPr>
            <a:spLocks noGrp="1" noChangeArrowheads="1"/>
          </p:cNvSpPr>
          <p:nvPr>
            <p:ph type="sldNum" sz="quarter" idx="12"/>
          </p:nvPr>
        </p:nvSpPr>
        <p:spPr>
          <a:ln/>
        </p:spPr>
        <p:txBody>
          <a:bodyPr/>
          <a:lstStyle>
            <a:lvl1pPr>
              <a:defRPr/>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endParaRPr lang="ko-KR" altLang="en-US"/>
          </a:p>
        </p:txBody>
      </p:sp>
      <p:sp>
        <p:nvSpPr>
          <p:cNvPr id="5" name="Rectangle 5"/>
          <p:cNvSpPr>
            <a:spLocks noGrp="1" noChangeArrowheads="1"/>
          </p:cNvSpPr>
          <p:nvPr>
            <p:ph type="ftr" sz="quarter" idx="11"/>
          </p:nvPr>
        </p:nvSpPr>
        <p:spPr>
          <a:ln/>
        </p:spPr>
        <p:txBody>
          <a:bodyPr/>
          <a:lstStyle>
            <a:lvl1pPr>
              <a:defRPr/>
            </a:lvl1pPr>
          </a:lstStyle>
          <a:p>
            <a:endParaRPr lang="ko-KR" altLang="en-US"/>
          </a:p>
        </p:txBody>
      </p:sp>
      <p:sp>
        <p:nvSpPr>
          <p:cNvPr id="6" name="Rectangle 6"/>
          <p:cNvSpPr>
            <a:spLocks noGrp="1" noChangeArrowheads="1"/>
          </p:cNvSpPr>
          <p:nvPr>
            <p:ph type="sldNum" sz="quarter" idx="12"/>
          </p:nvPr>
        </p:nvSpPr>
        <p:spPr>
          <a:ln/>
        </p:spPr>
        <p:txBody>
          <a:bodyPr/>
          <a:lstStyle>
            <a:lvl1pPr>
              <a:defRPr/>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endParaRPr lang="ko-KR" altLang="en-US"/>
          </a:p>
        </p:txBody>
      </p:sp>
      <p:sp>
        <p:nvSpPr>
          <p:cNvPr id="6" name="Rectangle 5"/>
          <p:cNvSpPr>
            <a:spLocks noGrp="1" noChangeArrowheads="1"/>
          </p:cNvSpPr>
          <p:nvPr>
            <p:ph type="ftr" sz="quarter" idx="11"/>
          </p:nvPr>
        </p:nvSpPr>
        <p:spPr>
          <a:ln/>
        </p:spPr>
        <p:txBody>
          <a:bodyPr/>
          <a:lstStyle>
            <a:lvl1pPr>
              <a:defRPr/>
            </a:lvl1pPr>
          </a:lstStyle>
          <a:p>
            <a:endParaRPr lang="ko-KR" altLang="en-US"/>
          </a:p>
        </p:txBody>
      </p:sp>
      <p:sp>
        <p:nvSpPr>
          <p:cNvPr id="7" name="Rectangle 6"/>
          <p:cNvSpPr>
            <a:spLocks noGrp="1" noChangeArrowheads="1"/>
          </p:cNvSpPr>
          <p:nvPr>
            <p:ph type="sldNum" sz="quarter" idx="12"/>
          </p:nvPr>
        </p:nvSpPr>
        <p:spPr>
          <a:ln/>
        </p:spPr>
        <p:txBody>
          <a:bodyPr/>
          <a:lstStyle>
            <a:lvl1pPr>
              <a:defRPr/>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endParaRPr lang="ko-KR" altLang="en-US"/>
          </a:p>
        </p:txBody>
      </p:sp>
      <p:sp>
        <p:nvSpPr>
          <p:cNvPr id="8" name="Rectangle 5"/>
          <p:cNvSpPr>
            <a:spLocks noGrp="1" noChangeArrowheads="1"/>
          </p:cNvSpPr>
          <p:nvPr>
            <p:ph type="ftr" sz="quarter" idx="11"/>
          </p:nvPr>
        </p:nvSpPr>
        <p:spPr>
          <a:ln/>
        </p:spPr>
        <p:txBody>
          <a:bodyPr/>
          <a:lstStyle>
            <a:lvl1pPr>
              <a:defRPr/>
            </a:lvl1pPr>
          </a:lstStyle>
          <a:p>
            <a:endParaRPr lang="ko-KR" altLang="en-US"/>
          </a:p>
        </p:txBody>
      </p:sp>
      <p:sp>
        <p:nvSpPr>
          <p:cNvPr id="9" name="Rectangle 6"/>
          <p:cNvSpPr>
            <a:spLocks noGrp="1" noChangeArrowheads="1"/>
          </p:cNvSpPr>
          <p:nvPr>
            <p:ph type="sldNum" sz="quarter" idx="12"/>
          </p:nvPr>
        </p:nvSpPr>
        <p:spPr>
          <a:ln/>
        </p:spPr>
        <p:txBody>
          <a:bodyPr/>
          <a:lstStyle>
            <a:lvl1pPr>
              <a:defRPr/>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p:txBody>
          <a:bodyPr/>
          <a:lstStyle>
            <a:lvl1pPr>
              <a:defRPr/>
            </a:lvl1pPr>
          </a:lstStyle>
          <a:p>
            <a:endParaRPr lang="ko-KR" altLang="en-US"/>
          </a:p>
        </p:txBody>
      </p:sp>
      <p:sp>
        <p:nvSpPr>
          <p:cNvPr id="4" name="Rectangle 5"/>
          <p:cNvSpPr>
            <a:spLocks noGrp="1" noChangeArrowheads="1"/>
          </p:cNvSpPr>
          <p:nvPr>
            <p:ph type="ftr" sz="quarter" idx="11"/>
          </p:nvPr>
        </p:nvSpPr>
        <p:spPr/>
        <p:txBody>
          <a:bodyPr/>
          <a:lstStyle>
            <a:lvl1pPr algn="ctr" latinLnBrk="1">
              <a:defRPr kumimoji="1"/>
            </a:lvl1pPr>
          </a:lstStyle>
          <a:p>
            <a:endParaRPr lang="ko-KR" altLang="en-US"/>
          </a:p>
        </p:txBody>
      </p:sp>
      <p:sp>
        <p:nvSpPr>
          <p:cNvPr id="5" name="Rectangle 6"/>
          <p:cNvSpPr>
            <a:spLocks noGrp="1" noChangeArrowheads="1"/>
          </p:cNvSpPr>
          <p:nvPr>
            <p:ph type="sldNum" sz="quarter" idx="12"/>
          </p:nvPr>
        </p:nvSpPr>
        <p:spPr/>
        <p:txBody>
          <a:bodyPr/>
          <a:lstStyle>
            <a:lvl1pPr latinLnBrk="1">
              <a:defRPr kumimoji="1">
                <a:solidFill>
                  <a:schemeClr val="tx1"/>
                </a:solidFill>
              </a:defRPr>
            </a:lvl1pPr>
          </a:lstStyle>
          <a:p>
            <a:pPr>
              <a:defRPr/>
            </a:pPr>
            <a:fld id="{E5429372-C252-484C-9AB0-D7C3055DE258}" type="slidenum">
              <a:rPr lang="en-US" altLang="ko-KR"/>
              <a:pPr>
                <a:defRPr/>
              </a:pPr>
              <a:t>‹#›</a:t>
            </a:fld>
            <a:endParaRPr lang="en-US" altLang="ko-KR"/>
          </a:p>
        </p:txBody>
      </p:sp>
      <p:sp>
        <p:nvSpPr>
          <p:cNvPr id="6" name="Rectangle 6"/>
          <p:cNvSpPr>
            <a:spLocks noGrp="1" noChangeArrowheads="1"/>
          </p:cNvSpPr>
          <p:nvPr>
            <p:ph type="sldNum" sz="quarter" idx="13"/>
          </p:nvPr>
        </p:nvSpPr>
        <p:spPr>
          <a:xfrm>
            <a:off x="8435975" y="6489700"/>
            <a:ext cx="728663" cy="365125"/>
          </a:xfrm>
        </p:spPr>
        <p:txBody>
          <a:bodyPr/>
          <a:lstStyle>
            <a:lvl1pPr algn="l" latinLnBrk="1">
              <a:defRPr kumimoji="1" sz="1200">
                <a:solidFill>
                  <a:srgbClr val="000000">
                    <a:lumMod val="75000"/>
                    <a:lumOff val="25000"/>
                  </a:srgbClr>
                </a:solidFill>
                <a:latin typeface="휴먼모음T" pitchFamily="18" charset="-127"/>
                <a:ea typeface="휴먼모음T" pitchFamily="18" charset="-127"/>
              </a:defRPr>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ko-KR" altLang="en-US"/>
          </a:p>
        </p:txBody>
      </p:sp>
      <p:sp>
        <p:nvSpPr>
          <p:cNvPr id="3" name="Rectangle 5"/>
          <p:cNvSpPr>
            <a:spLocks noGrp="1" noChangeArrowheads="1"/>
          </p:cNvSpPr>
          <p:nvPr>
            <p:ph type="ftr" sz="quarter" idx="11"/>
          </p:nvPr>
        </p:nvSpPr>
        <p:spPr/>
        <p:txBody>
          <a:bodyPr/>
          <a:lstStyle>
            <a:lvl1pPr algn="ctr" latinLnBrk="1">
              <a:defRPr kumimoji="1"/>
            </a:lvl1pPr>
          </a:lstStyle>
          <a:p>
            <a:endParaRPr lang="ko-KR" altLang="en-US"/>
          </a:p>
        </p:txBody>
      </p:sp>
      <p:sp>
        <p:nvSpPr>
          <p:cNvPr id="4" name="Rectangle 6"/>
          <p:cNvSpPr>
            <a:spLocks noGrp="1" noChangeArrowheads="1"/>
          </p:cNvSpPr>
          <p:nvPr>
            <p:ph type="sldNum" sz="quarter" idx="12"/>
          </p:nvPr>
        </p:nvSpPr>
        <p:spPr/>
        <p:txBody>
          <a:bodyPr/>
          <a:lstStyle>
            <a:lvl1pPr latinLnBrk="1">
              <a:defRPr kumimoji="1">
                <a:solidFill>
                  <a:schemeClr val="tx1"/>
                </a:solidFill>
              </a:defRPr>
            </a:lvl1pPr>
          </a:lstStyle>
          <a:p>
            <a:pPr>
              <a:defRPr/>
            </a:pPr>
            <a:fld id="{37564DA3-675D-4BE3-8827-70832A85F801}" type="slidenum">
              <a:rPr lang="en-US" altLang="ko-KR"/>
              <a:pPr>
                <a:defRPr/>
              </a:pPr>
              <a:t>‹#›</a:t>
            </a:fld>
            <a:endParaRPr lang="en-US" altLang="ko-KR"/>
          </a:p>
        </p:txBody>
      </p:sp>
      <p:sp>
        <p:nvSpPr>
          <p:cNvPr id="5" name="Rectangle 6"/>
          <p:cNvSpPr>
            <a:spLocks noGrp="1" noChangeArrowheads="1"/>
          </p:cNvSpPr>
          <p:nvPr>
            <p:ph type="sldNum" sz="quarter" idx="13"/>
          </p:nvPr>
        </p:nvSpPr>
        <p:spPr>
          <a:xfrm>
            <a:off x="8435975" y="6489700"/>
            <a:ext cx="728663" cy="365125"/>
          </a:xfrm>
        </p:spPr>
        <p:txBody>
          <a:bodyPr/>
          <a:lstStyle>
            <a:lvl1pPr algn="l" latinLnBrk="1">
              <a:defRPr kumimoji="1" sz="1200">
                <a:solidFill>
                  <a:srgbClr val="000000">
                    <a:lumMod val="75000"/>
                    <a:lumOff val="25000"/>
                  </a:srgbClr>
                </a:solidFill>
                <a:latin typeface="휴먼모음T" pitchFamily="18" charset="-127"/>
                <a:ea typeface="휴먼모음T" pitchFamily="18" charset="-127"/>
              </a:defRPr>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p:txBody>
          <a:bodyPr/>
          <a:lstStyle>
            <a:lvl1pPr>
              <a:defRPr/>
            </a:lvl1pPr>
          </a:lstStyle>
          <a:p>
            <a:endParaRPr lang="ko-KR" altLang="en-US"/>
          </a:p>
        </p:txBody>
      </p:sp>
      <p:sp>
        <p:nvSpPr>
          <p:cNvPr id="6" name="Rectangle 5"/>
          <p:cNvSpPr>
            <a:spLocks noGrp="1" noChangeArrowheads="1"/>
          </p:cNvSpPr>
          <p:nvPr>
            <p:ph type="ftr" sz="quarter" idx="11"/>
          </p:nvPr>
        </p:nvSpPr>
        <p:spPr/>
        <p:txBody>
          <a:bodyPr/>
          <a:lstStyle>
            <a:lvl1pPr algn="ctr" latinLnBrk="1">
              <a:defRPr kumimoji="1"/>
            </a:lvl1pPr>
          </a:lstStyle>
          <a:p>
            <a:endParaRPr lang="ko-KR" altLang="en-US"/>
          </a:p>
        </p:txBody>
      </p:sp>
      <p:sp>
        <p:nvSpPr>
          <p:cNvPr id="7" name="Rectangle 6"/>
          <p:cNvSpPr>
            <a:spLocks noGrp="1" noChangeArrowheads="1"/>
          </p:cNvSpPr>
          <p:nvPr>
            <p:ph type="sldNum" sz="quarter" idx="12"/>
          </p:nvPr>
        </p:nvSpPr>
        <p:spPr/>
        <p:txBody>
          <a:bodyPr/>
          <a:lstStyle>
            <a:lvl1pPr latinLnBrk="1">
              <a:defRPr kumimoji="1"/>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smtClean="0"/>
              <a:t>그림을 추가하려면 아이콘을 클릭하십시오</a:t>
            </a:r>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p:txBody>
          <a:bodyPr/>
          <a:lstStyle>
            <a:lvl1pPr>
              <a:defRPr/>
            </a:lvl1pPr>
          </a:lstStyle>
          <a:p>
            <a:endParaRPr lang="ko-KR" altLang="en-US"/>
          </a:p>
        </p:txBody>
      </p:sp>
      <p:sp>
        <p:nvSpPr>
          <p:cNvPr id="6" name="Rectangle 5"/>
          <p:cNvSpPr>
            <a:spLocks noGrp="1" noChangeArrowheads="1"/>
          </p:cNvSpPr>
          <p:nvPr>
            <p:ph type="ftr" sz="quarter" idx="11"/>
          </p:nvPr>
        </p:nvSpPr>
        <p:spPr/>
        <p:txBody>
          <a:bodyPr/>
          <a:lstStyle>
            <a:lvl1pPr algn="ctr" latinLnBrk="1">
              <a:defRPr kumimoji="1"/>
            </a:lvl1pPr>
          </a:lstStyle>
          <a:p>
            <a:endParaRPr lang="ko-KR" altLang="en-US"/>
          </a:p>
        </p:txBody>
      </p:sp>
      <p:sp>
        <p:nvSpPr>
          <p:cNvPr id="7" name="Rectangle 6"/>
          <p:cNvSpPr>
            <a:spLocks noGrp="1" noChangeArrowheads="1"/>
          </p:cNvSpPr>
          <p:nvPr>
            <p:ph type="sldNum" sz="quarter" idx="12"/>
          </p:nvPr>
        </p:nvSpPr>
        <p:spPr/>
        <p:txBody>
          <a:bodyPr/>
          <a:lstStyle>
            <a:lvl1pPr latinLnBrk="1">
              <a:defRPr kumimoji="1"/>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p:txBody>
          <a:bodyPr/>
          <a:lstStyle>
            <a:lvl1pPr>
              <a:defRPr/>
            </a:lvl1pPr>
          </a:lstStyle>
          <a:p>
            <a:endParaRPr lang="ko-KR" altLang="en-US"/>
          </a:p>
        </p:txBody>
      </p:sp>
      <p:sp>
        <p:nvSpPr>
          <p:cNvPr id="5" name="Rectangle 5"/>
          <p:cNvSpPr>
            <a:spLocks noGrp="1" noChangeArrowheads="1"/>
          </p:cNvSpPr>
          <p:nvPr>
            <p:ph type="ftr" sz="quarter" idx="11"/>
          </p:nvPr>
        </p:nvSpPr>
        <p:spPr/>
        <p:txBody>
          <a:bodyPr/>
          <a:lstStyle>
            <a:lvl1pPr algn="ctr" latinLnBrk="1">
              <a:defRPr kumimoji="1"/>
            </a:lvl1pPr>
          </a:lstStyle>
          <a:p>
            <a:endParaRPr lang="ko-KR" altLang="en-US"/>
          </a:p>
        </p:txBody>
      </p:sp>
      <p:sp>
        <p:nvSpPr>
          <p:cNvPr id="6" name="Rectangle 6"/>
          <p:cNvSpPr>
            <a:spLocks noGrp="1" noChangeArrowheads="1"/>
          </p:cNvSpPr>
          <p:nvPr>
            <p:ph type="sldNum" sz="quarter" idx="12"/>
          </p:nvPr>
        </p:nvSpPr>
        <p:spPr/>
        <p:txBody>
          <a:bodyPr/>
          <a:lstStyle>
            <a:lvl1pPr latinLnBrk="1">
              <a:defRPr kumimoji="1"/>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p:txBody>
          <a:bodyPr/>
          <a:lstStyle>
            <a:lvl1pPr>
              <a:defRPr/>
            </a:lvl1pPr>
          </a:lstStyle>
          <a:p>
            <a:endParaRPr lang="ko-KR" altLang="en-US"/>
          </a:p>
        </p:txBody>
      </p:sp>
      <p:sp>
        <p:nvSpPr>
          <p:cNvPr id="5" name="Rectangle 5"/>
          <p:cNvSpPr>
            <a:spLocks noGrp="1" noChangeArrowheads="1"/>
          </p:cNvSpPr>
          <p:nvPr>
            <p:ph type="ftr" sz="quarter" idx="11"/>
          </p:nvPr>
        </p:nvSpPr>
        <p:spPr/>
        <p:txBody>
          <a:bodyPr/>
          <a:lstStyle>
            <a:lvl1pPr algn="ctr" latinLnBrk="1">
              <a:defRPr kumimoji="1"/>
            </a:lvl1pPr>
          </a:lstStyle>
          <a:p>
            <a:endParaRPr lang="ko-KR" altLang="en-US"/>
          </a:p>
        </p:txBody>
      </p:sp>
      <p:sp>
        <p:nvSpPr>
          <p:cNvPr id="6" name="Rectangle 6"/>
          <p:cNvSpPr>
            <a:spLocks noGrp="1" noChangeArrowheads="1"/>
          </p:cNvSpPr>
          <p:nvPr>
            <p:ph type="sldNum" sz="quarter" idx="12"/>
          </p:nvPr>
        </p:nvSpPr>
        <p:spPr/>
        <p:txBody>
          <a:bodyPr/>
          <a:lstStyle>
            <a:lvl1pPr latinLnBrk="1">
              <a:defRPr kumimoji="1"/>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1544" y="5053811"/>
            <a:ext cx="5486400" cy="31402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1544" y="612264"/>
            <a:ext cx="5486400" cy="4115772"/>
          </a:xfrm>
          <a:prstGeom prst="rect">
            <a:avLst/>
          </a:prstGeom>
        </p:spPr>
        <p:txBody>
          <a:bodyPr lIns="93236" tIns="46619" rIns="93236" bIns="46619"/>
          <a:lstStyle>
            <a:lvl1pPr marL="0" indent="0">
              <a:buNone/>
              <a:defRPr sz="3300"/>
            </a:lvl1pPr>
            <a:lvl2pPr marL="466181" indent="0">
              <a:buNone/>
              <a:defRPr sz="2900"/>
            </a:lvl2pPr>
            <a:lvl3pPr marL="932369" indent="0">
              <a:buNone/>
              <a:defRPr sz="2400"/>
            </a:lvl3pPr>
            <a:lvl4pPr marL="1398555" indent="0">
              <a:buNone/>
              <a:defRPr sz="2000"/>
            </a:lvl4pPr>
            <a:lvl5pPr marL="1864738" indent="0">
              <a:buNone/>
              <a:defRPr sz="2000"/>
            </a:lvl5pPr>
            <a:lvl6pPr marL="2330924" indent="0">
              <a:buNone/>
              <a:defRPr sz="2000"/>
            </a:lvl6pPr>
            <a:lvl7pPr marL="2797106" indent="0">
              <a:buNone/>
              <a:defRPr sz="2000"/>
            </a:lvl7pPr>
            <a:lvl8pPr marL="3263291" indent="0">
              <a:buNone/>
              <a:defRPr sz="2000"/>
            </a:lvl8pPr>
            <a:lvl9pPr marL="3729478" indent="0">
              <a:buNone/>
              <a:defRPr sz="2000"/>
            </a:lvl9pPr>
          </a:lstStyle>
          <a:p>
            <a:pPr lvl="0"/>
            <a:r>
              <a:rPr lang="ko-KR" altLang="en-US" noProof="0" smtClean="0"/>
              <a:t>그림을 추가하려면 아이콘을 클릭하십시오</a:t>
            </a:r>
          </a:p>
        </p:txBody>
      </p:sp>
      <p:sp>
        <p:nvSpPr>
          <p:cNvPr id="4" name="텍스트 개체 틀 3"/>
          <p:cNvSpPr>
            <a:spLocks noGrp="1"/>
          </p:cNvSpPr>
          <p:nvPr>
            <p:ph type="body" sz="half" idx="2"/>
          </p:nvPr>
        </p:nvSpPr>
        <p:spPr>
          <a:xfrm>
            <a:off x="1791544" y="5367835"/>
            <a:ext cx="5486400" cy="805014"/>
          </a:xfrm>
          <a:prstGeom prst="rect">
            <a:avLst/>
          </a:prstGeom>
        </p:spPr>
        <p:txBody>
          <a:bodyPr lIns="93236" tIns="46619" rIns="93236" bIns="46619"/>
          <a:lstStyle>
            <a:lvl1pPr marL="0" indent="0">
              <a:buNone/>
              <a:defRPr sz="1400"/>
            </a:lvl1pPr>
            <a:lvl2pPr marL="466181" indent="0">
              <a:buNone/>
              <a:defRPr sz="1200"/>
            </a:lvl2pPr>
            <a:lvl3pPr marL="932369" indent="0">
              <a:buNone/>
              <a:defRPr sz="1000"/>
            </a:lvl3pPr>
            <a:lvl4pPr marL="1398555" indent="0">
              <a:buNone/>
              <a:defRPr sz="900"/>
            </a:lvl4pPr>
            <a:lvl5pPr marL="1864738" indent="0">
              <a:buNone/>
              <a:defRPr sz="900"/>
            </a:lvl5pPr>
            <a:lvl6pPr marL="2330924" indent="0">
              <a:buNone/>
              <a:defRPr sz="900"/>
            </a:lvl6pPr>
            <a:lvl7pPr marL="2797106" indent="0">
              <a:buNone/>
              <a:defRPr sz="900"/>
            </a:lvl7pPr>
            <a:lvl8pPr marL="3263291" indent="0">
              <a:buNone/>
              <a:defRPr sz="900"/>
            </a:lvl8pPr>
            <a:lvl9pPr marL="3729478" indent="0">
              <a:buNone/>
              <a:defRPr sz="900"/>
            </a:lvl9pPr>
          </a:lstStyle>
          <a:p>
            <a:pPr lvl="0"/>
            <a:r>
              <a:rPr lang="ko-KR" altLang="en-US" smtClean="0"/>
              <a:t>마스터 텍스트 스타일을 편집합니다</a:t>
            </a:r>
          </a:p>
        </p:txBody>
      </p:sp>
      <p:sp>
        <p:nvSpPr>
          <p:cNvPr id="5" name="doc id"/>
          <p:cNvSpPr>
            <a:spLocks noGrp="1" noChangeArrowheads="1"/>
          </p:cNvSpPr>
          <p:nvPr>
            <p:ph type="ftr" sz="quarter" idx="10"/>
          </p:nvPr>
        </p:nvSpPr>
        <p:spPr/>
        <p:txBody>
          <a:bodyPr/>
          <a:lstStyle>
            <a:lvl1pPr algn="l" latinLnBrk="1">
              <a:defRPr kumimoji="1" b="1"/>
            </a:lvl1pPr>
          </a:lstStyle>
          <a:p>
            <a:endParaRPr lang="ko-KR" altLang="en-US"/>
          </a:p>
        </p:txBody>
      </p:sp>
      <p:sp>
        <p:nvSpPr>
          <p:cNvPr id="6" name="Rectangle 3"/>
          <p:cNvSpPr>
            <a:spLocks noGrp="1" noChangeArrowheads="1"/>
          </p:cNvSpPr>
          <p:nvPr>
            <p:ph type="sldNum" sz="quarter" idx="11"/>
          </p:nvPr>
        </p:nvSpPr>
        <p:spPr>
          <a:xfrm>
            <a:off x="7010400" y="6559550"/>
            <a:ext cx="1905000" cy="155575"/>
          </a:xfrm>
        </p:spPr>
        <p:txBody>
          <a:bodyPr/>
          <a:lstStyle>
            <a:lvl1pPr latinLnBrk="1">
              <a:defRPr kumimoji="1" b="1"/>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제목 슬라이드">
    <p:spTree>
      <p:nvGrpSpPr>
        <p:cNvPr id="1" name=""/>
        <p:cNvGrpSpPr/>
        <p:nvPr/>
      </p:nvGrpSpPr>
      <p:grpSpPr>
        <a:xfrm>
          <a:off x="0" y="0"/>
          <a:ext cx="0" cy="0"/>
          <a:chOff x="0" y="0"/>
          <a:chExt cx="0" cy="0"/>
        </a:xfrm>
      </p:grpSpPr>
      <p:grpSp>
        <p:nvGrpSpPr>
          <p:cNvPr id="2" name="McK Title Elements"/>
          <p:cNvGrpSpPr>
            <a:grpSpLocks/>
          </p:cNvGrpSpPr>
          <p:nvPr/>
        </p:nvGrpSpPr>
        <p:grpSpPr bwMode="auto">
          <a:xfrm>
            <a:off x="2693988" y="2182813"/>
            <a:ext cx="5129212" cy="4602162"/>
            <a:chOff x="1663" y="1348"/>
            <a:chExt cx="3167" cy="2841"/>
          </a:xfrm>
        </p:grpSpPr>
        <p:sp>
          <p:nvSpPr>
            <p:cNvPr id="3" name="McK Confidential" hidden="1"/>
            <p:cNvSpPr txBox="1">
              <a:spLocks noChangeArrowheads="1"/>
            </p:cNvSpPr>
            <p:nvPr/>
          </p:nvSpPr>
          <p:spPr bwMode="auto">
            <a:xfrm>
              <a:off x="1663" y="1348"/>
              <a:ext cx="9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000" b="1">
                  <a:solidFill>
                    <a:schemeClr val="tx1"/>
                  </a:solidFill>
                  <a:latin typeface="Arial" charset="0"/>
                  <a:ea typeface="HY중고딕" pitchFamily="18" charset="-127"/>
                </a:defRPr>
              </a:lvl1pPr>
              <a:lvl2pPr marL="742950" indent="-285750" eaLnBrk="0" hangingPunct="0">
                <a:defRPr kumimoji="1" sz="2000" b="1">
                  <a:solidFill>
                    <a:schemeClr val="tx1"/>
                  </a:solidFill>
                  <a:latin typeface="Arial" charset="0"/>
                  <a:ea typeface="HY중고딕" pitchFamily="18" charset="-127"/>
                </a:defRPr>
              </a:lvl2pPr>
              <a:lvl3pPr marL="1143000" indent="-228600" eaLnBrk="0" hangingPunct="0">
                <a:defRPr kumimoji="1" sz="2000" b="1">
                  <a:solidFill>
                    <a:schemeClr val="tx1"/>
                  </a:solidFill>
                  <a:latin typeface="Arial" charset="0"/>
                  <a:ea typeface="HY중고딕" pitchFamily="18" charset="-127"/>
                </a:defRPr>
              </a:lvl3pPr>
              <a:lvl4pPr marL="1600200" indent="-228600" eaLnBrk="0" hangingPunct="0">
                <a:defRPr kumimoji="1" sz="2000" b="1">
                  <a:solidFill>
                    <a:schemeClr val="tx1"/>
                  </a:solidFill>
                  <a:latin typeface="Arial" charset="0"/>
                  <a:ea typeface="HY중고딕" pitchFamily="18" charset="-127"/>
                </a:defRPr>
              </a:lvl4pPr>
              <a:lvl5pPr marL="2057400" indent="-228600" eaLnBrk="0" hangingPunct="0">
                <a:defRPr kumimoji="1" sz="2000" b="1">
                  <a:solidFill>
                    <a:schemeClr val="tx1"/>
                  </a:solidFill>
                  <a:latin typeface="Arial" charset="0"/>
                  <a:ea typeface="HY중고딕" pitchFamily="18" charset="-127"/>
                </a:defRPr>
              </a:lvl5pPr>
              <a:lvl6pPr marL="2514600" indent="-228600" eaLnBrk="0" fontAlgn="base" hangingPunct="0">
                <a:spcBef>
                  <a:spcPct val="0"/>
                </a:spcBef>
                <a:spcAft>
                  <a:spcPct val="0"/>
                </a:spcAft>
                <a:defRPr kumimoji="1" sz="2000" b="1">
                  <a:solidFill>
                    <a:schemeClr val="tx1"/>
                  </a:solidFill>
                  <a:latin typeface="Arial" charset="0"/>
                  <a:ea typeface="HY중고딕" pitchFamily="18" charset="-127"/>
                </a:defRPr>
              </a:lvl6pPr>
              <a:lvl7pPr marL="2971800" indent="-228600" eaLnBrk="0" fontAlgn="base" hangingPunct="0">
                <a:spcBef>
                  <a:spcPct val="0"/>
                </a:spcBef>
                <a:spcAft>
                  <a:spcPct val="0"/>
                </a:spcAft>
                <a:defRPr kumimoji="1" sz="2000" b="1">
                  <a:solidFill>
                    <a:schemeClr val="tx1"/>
                  </a:solidFill>
                  <a:latin typeface="Arial" charset="0"/>
                  <a:ea typeface="HY중고딕" pitchFamily="18" charset="-127"/>
                </a:defRPr>
              </a:lvl7pPr>
              <a:lvl8pPr marL="3429000" indent="-228600" eaLnBrk="0" fontAlgn="base" hangingPunct="0">
                <a:spcBef>
                  <a:spcPct val="0"/>
                </a:spcBef>
                <a:spcAft>
                  <a:spcPct val="0"/>
                </a:spcAft>
                <a:defRPr kumimoji="1" sz="2000" b="1">
                  <a:solidFill>
                    <a:schemeClr val="tx1"/>
                  </a:solidFill>
                  <a:latin typeface="Arial" charset="0"/>
                  <a:ea typeface="HY중고딕" pitchFamily="18" charset="-127"/>
                </a:defRPr>
              </a:lvl8pPr>
              <a:lvl9pPr marL="3886200" indent="-228600" eaLnBrk="0" fontAlgn="base" hangingPunct="0">
                <a:spcBef>
                  <a:spcPct val="0"/>
                </a:spcBef>
                <a:spcAft>
                  <a:spcPct val="0"/>
                </a:spcAft>
                <a:defRPr kumimoji="1" sz="2000" b="1">
                  <a:solidFill>
                    <a:schemeClr val="tx1"/>
                  </a:solidFill>
                  <a:latin typeface="Arial" charset="0"/>
                  <a:ea typeface="HY중고딕" pitchFamily="18" charset="-127"/>
                </a:defRPr>
              </a:lvl9pPr>
            </a:lstStyle>
            <a:p>
              <a:pPr eaLnBrk="1" latinLnBrk="0" hangingPunct="1">
                <a:defRPr/>
              </a:pPr>
              <a:r>
                <a:rPr kumimoji="0" lang="en-US" altLang="ko-KR" sz="1400" b="0" smtClean="0">
                  <a:solidFill>
                    <a:srgbClr val="000000"/>
                  </a:solidFill>
                  <a:ea typeface="굴림" charset="-127"/>
                </a:rPr>
                <a:t>CONFIDENTIAL</a:t>
              </a:r>
            </a:p>
          </p:txBody>
        </p:sp>
        <p:sp>
          <p:nvSpPr>
            <p:cNvPr id="4" name="McK Document" hidden="1"/>
            <p:cNvSpPr txBox="1">
              <a:spLocks noChangeArrowheads="1"/>
            </p:cNvSpPr>
            <p:nvPr/>
          </p:nvSpPr>
          <p:spPr bwMode="auto">
            <a:xfrm>
              <a:off x="1663" y="3047"/>
              <a:ext cx="3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kumimoji="1" sz="2000" b="1">
                  <a:solidFill>
                    <a:schemeClr val="tx1"/>
                  </a:solidFill>
                  <a:latin typeface="Arial" charset="0"/>
                  <a:ea typeface="HY중고딕" pitchFamily="18" charset="-127"/>
                </a:defRPr>
              </a:lvl1pPr>
              <a:lvl2pPr marL="742950" indent="-285750" eaLnBrk="0" hangingPunct="0">
                <a:defRPr kumimoji="1" sz="2000" b="1">
                  <a:solidFill>
                    <a:schemeClr val="tx1"/>
                  </a:solidFill>
                  <a:latin typeface="Arial" charset="0"/>
                  <a:ea typeface="HY중고딕" pitchFamily="18" charset="-127"/>
                </a:defRPr>
              </a:lvl2pPr>
              <a:lvl3pPr marL="1143000" indent="-228600" eaLnBrk="0" hangingPunct="0">
                <a:defRPr kumimoji="1" sz="2000" b="1">
                  <a:solidFill>
                    <a:schemeClr val="tx1"/>
                  </a:solidFill>
                  <a:latin typeface="Arial" charset="0"/>
                  <a:ea typeface="HY중고딕" pitchFamily="18" charset="-127"/>
                </a:defRPr>
              </a:lvl3pPr>
              <a:lvl4pPr marL="1600200" indent="-228600" eaLnBrk="0" hangingPunct="0">
                <a:defRPr kumimoji="1" sz="2000" b="1">
                  <a:solidFill>
                    <a:schemeClr val="tx1"/>
                  </a:solidFill>
                  <a:latin typeface="Arial" charset="0"/>
                  <a:ea typeface="HY중고딕" pitchFamily="18" charset="-127"/>
                </a:defRPr>
              </a:lvl4pPr>
              <a:lvl5pPr marL="2057400" indent="-228600" eaLnBrk="0" hangingPunct="0">
                <a:defRPr kumimoji="1" sz="2000" b="1">
                  <a:solidFill>
                    <a:schemeClr val="tx1"/>
                  </a:solidFill>
                  <a:latin typeface="Arial" charset="0"/>
                  <a:ea typeface="HY중고딕" pitchFamily="18" charset="-127"/>
                </a:defRPr>
              </a:lvl5pPr>
              <a:lvl6pPr marL="2514600" indent="-228600" eaLnBrk="0" fontAlgn="base" hangingPunct="0">
                <a:spcBef>
                  <a:spcPct val="0"/>
                </a:spcBef>
                <a:spcAft>
                  <a:spcPct val="0"/>
                </a:spcAft>
                <a:defRPr kumimoji="1" sz="2000" b="1">
                  <a:solidFill>
                    <a:schemeClr val="tx1"/>
                  </a:solidFill>
                  <a:latin typeface="Arial" charset="0"/>
                  <a:ea typeface="HY중고딕" pitchFamily="18" charset="-127"/>
                </a:defRPr>
              </a:lvl6pPr>
              <a:lvl7pPr marL="2971800" indent="-228600" eaLnBrk="0" fontAlgn="base" hangingPunct="0">
                <a:spcBef>
                  <a:spcPct val="0"/>
                </a:spcBef>
                <a:spcAft>
                  <a:spcPct val="0"/>
                </a:spcAft>
                <a:defRPr kumimoji="1" sz="2000" b="1">
                  <a:solidFill>
                    <a:schemeClr val="tx1"/>
                  </a:solidFill>
                  <a:latin typeface="Arial" charset="0"/>
                  <a:ea typeface="HY중고딕" pitchFamily="18" charset="-127"/>
                </a:defRPr>
              </a:lvl7pPr>
              <a:lvl8pPr marL="3429000" indent="-228600" eaLnBrk="0" fontAlgn="base" hangingPunct="0">
                <a:spcBef>
                  <a:spcPct val="0"/>
                </a:spcBef>
                <a:spcAft>
                  <a:spcPct val="0"/>
                </a:spcAft>
                <a:defRPr kumimoji="1" sz="2000" b="1">
                  <a:solidFill>
                    <a:schemeClr val="tx1"/>
                  </a:solidFill>
                  <a:latin typeface="Arial" charset="0"/>
                  <a:ea typeface="HY중고딕" pitchFamily="18" charset="-127"/>
                </a:defRPr>
              </a:lvl8pPr>
              <a:lvl9pPr marL="3886200" indent="-228600" eaLnBrk="0" fontAlgn="base" hangingPunct="0">
                <a:spcBef>
                  <a:spcPct val="0"/>
                </a:spcBef>
                <a:spcAft>
                  <a:spcPct val="0"/>
                </a:spcAft>
                <a:defRPr kumimoji="1" sz="2000" b="1">
                  <a:solidFill>
                    <a:schemeClr val="tx1"/>
                  </a:solidFill>
                  <a:latin typeface="Arial" charset="0"/>
                  <a:ea typeface="HY중고딕" pitchFamily="18" charset="-127"/>
                </a:defRPr>
              </a:lvl9pPr>
            </a:lstStyle>
            <a:p>
              <a:pPr eaLnBrk="1" latinLnBrk="0" hangingPunct="1">
                <a:defRPr/>
              </a:pPr>
              <a:r>
                <a:rPr kumimoji="0" lang="en-US" altLang="ko-KR" sz="1400" b="0" smtClean="0">
                  <a:solidFill>
                    <a:srgbClr val="000000"/>
                  </a:solidFill>
                  <a:ea typeface="굴림" charset="-127"/>
                </a:rPr>
                <a:t>Document</a:t>
              </a:r>
            </a:p>
          </p:txBody>
        </p:sp>
        <p:sp>
          <p:nvSpPr>
            <p:cNvPr id="5" name="McK Date" hidden="1"/>
            <p:cNvSpPr txBox="1">
              <a:spLocks noChangeArrowheads="1"/>
            </p:cNvSpPr>
            <p:nvPr/>
          </p:nvSpPr>
          <p:spPr bwMode="auto">
            <a:xfrm>
              <a:off x="1663" y="3216"/>
              <a:ext cx="316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2000" b="1">
                  <a:solidFill>
                    <a:schemeClr val="tx1"/>
                  </a:solidFill>
                  <a:latin typeface="Arial" charset="0"/>
                  <a:ea typeface="HY중고딕" pitchFamily="18" charset="-127"/>
                </a:defRPr>
              </a:lvl1pPr>
              <a:lvl2pPr marL="742950" indent="-285750" eaLnBrk="0" hangingPunct="0">
                <a:defRPr kumimoji="1" sz="2000" b="1">
                  <a:solidFill>
                    <a:schemeClr val="tx1"/>
                  </a:solidFill>
                  <a:latin typeface="Arial" charset="0"/>
                  <a:ea typeface="HY중고딕" pitchFamily="18" charset="-127"/>
                </a:defRPr>
              </a:lvl2pPr>
              <a:lvl3pPr marL="1143000" indent="-228600" eaLnBrk="0" hangingPunct="0">
                <a:defRPr kumimoji="1" sz="2000" b="1">
                  <a:solidFill>
                    <a:schemeClr val="tx1"/>
                  </a:solidFill>
                  <a:latin typeface="Arial" charset="0"/>
                  <a:ea typeface="HY중고딕" pitchFamily="18" charset="-127"/>
                </a:defRPr>
              </a:lvl3pPr>
              <a:lvl4pPr marL="1600200" indent="-228600" eaLnBrk="0" hangingPunct="0">
                <a:defRPr kumimoji="1" sz="2000" b="1">
                  <a:solidFill>
                    <a:schemeClr val="tx1"/>
                  </a:solidFill>
                  <a:latin typeface="Arial" charset="0"/>
                  <a:ea typeface="HY중고딕" pitchFamily="18" charset="-127"/>
                </a:defRPr>
              </a:lvl4pPr>
              <a:lvl5pPr marL="2057400" indent="-228600" eaLnBrk="0" hangingPunct="0">
                <a:defRPr kumimoji="1" sz="2000" b="1">
                  <a:solidFill>
                    <a:schemeClr val="tx1"/>
                  </a:solidFill>
                  <a:latin typeface="Arial" charset="0"/>
                  <a:ea typeface="HY중고딕" pitchFamily="18" charset="-127"/>
                </a:defRPr>
              </a:lvl5pPr>
              <a:lvl6pPr marL="2514600" indent="-228600" eaLnBrk="0" fontAlgn="base" hangingPunct="0">
                <a:spcBef>
                  <a:spcPct val="0"/>
                </a:spcBef>
                <a:spcAft>
                  <a:spcPct val="0"/>
                </a:spcAft>
                <a:defRPr kumimoji="1" sz="2000" b="1">
                  <a:solidFill>
                    <a:schemeClr val="tx1"/>
                  </a:solidFill>
                  <a:latin typeface="Arial" charset="0"/>
                  <a:ea typeface="HY중고딕" pitchFamily="18" charset="-127"/>
                </a:defRPr>
              </a:lvl6pPr>
              <a:lvl7pPr marL="2971800" indent="-228600" eaLnBrk="0" fontAlgn="base" hangingPunct="0">
                <a:spcBef>
                  <a:spcPct val="0"/>
                </a:spcBef>
                <a:spcAft>
                  <a:spcPct val="0"/>
                </a:spcAft>
                <a:defRPr kumimoji="1" sz="2000" b="1">
                  <a:solidFill>
                    <a:schemeClr val="tx1"/>
                  </a:solidFill>
                  <a:latin typeface="Arial" charset="0"/>
                  <a:ea typeface="HY중고딕" pitchFamily="18" charset="-127"/>
                </a:defRPr>
              </a:lvl7pPr>
              <a:lvl8pPr marL="3429000" indent="-228600" eaLnBrk="0" fontAlgn="base" hangingPunct="0">
                <a:spcBef>
                  <a:spcPct val="0"/>
                </a:spcBef>
                <a:spcAft>
                  <a:spcPct val="0"/>
                </a:spcAft>
                <a:defRPr kumimoji="1" sz="2000" b="1">
                  <a:solidFill>
                    <a:schemeClr val="tx1"/>
                  </a:solidFill>
                  <a:latin typeface="Arial" charset="0"/>
                  <a:ea typeface="HY중고딕" pitchFamily="18" charset="-127"/>
                </a:defRPr>
              </a:lvl8pPr>
              <a:lvl9pPr marL="3886200" indent="-228600" eaLnBrk="0" fontAlgn="base" hangingPunct="0">
                <a:spcBef>
                  <a:spcPct val="0"/>
                </a:spcBef>
                <a:spcAft>
                  <a:spcPct val="0"/>
                </a:spcAft>
                <a:defRPr kumimoji="1" sz="2000" b="1">
                  <a:solidFill>
                    <a:schemeClr val="tx1"/>
                  </a:solidFill>
                  <a:latin typeface="Arial" charset="0"/>
                  <a:ea typeface="HY중고딕" pitchFamily="18" charset="-127"/>
                </a:defRPr>
              </a:lvl9pPr>
            </a:lstStyle>
            <a:p>
              <a:pPr eaLnBrk="1" latinLnBrk="0" hangingPunct="1">
                <a:defRPr/>
              </a:pPr>
              <a:r>
                <a:rPr kumimoji="0" lang="en-US" altLang="ko-KR" sz="1400" b="0" smtClean="0">
                  <a:solidFill>
                    <a:srgbClr val="000000"/>
                  </a:solidFill>
                  <a:ea typeface="굴림" charset="-127"/>
                </a:rPr>
                <a:t>Date</a:t>
              </a:r>
            </a:p>
          </p:txBody>
        </p:sp>
        <p:sp>
          <p:nvSpPr>
            <p:cNvPr id="6" name="McK Disclaimer" hidden="1"/>
            <p:cNvSpPr>
              <a:spLocks noChangeArrowheads="1"/>
            </p:cNvSpPr>
            <p:nvPr>
              <p:custDataLst>
                <p:tags r:id="rId1"/>
              </p:custDataLst>
            </p:nvPr>
          </p:nvSpPr>
          <p:spPr bwMode="auto">
            <a:xfrm>
              <a:off x="1663" y="3753"/>
              <a:ext cx="2303" cy="436"/>
            </a:xfrm>
            <a:prstGeom prst="rect">
              <a:avLst/>
            </a:prstGeom>
            <a:noFill/>
            <a:ln w="9525">
              <a:noFill/>
              <a:miter lim="800000"/>
              <a:headEnd/>
              <a:tailEnd/>
            </a:ln>
          </p:spPr>
          <p:txBody>
            <a:bodyPr lIns="0" tIns="0" rIns="0" bIns="0" anchor="b">
              <a:spAutoFit/>
            </a:bodyPr>
            <a:lstStyle/>
            <a:p>
              <a:pPr defTabSz="819150" eaLnBrk="0" latinLnBrk="0" hangingPunct="0"/>
              <a:r>
                <a:rPr kumimoji="0" lang="en-US" altLang="ko-KR" sz="900" b="0">
                  <a:solidFill>
                    <a:srgbClr val="000000"/>
                  </a:solidFill>
                  <a:ea typeface="굴림" charset="-127"/>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7" name="doc id"/>
          <p:cNvSpPr>
            <a:spLocks noGrp="1" noChangeArrowheads="1"/>
          </p:cNvSpPr>
          <p:nvPr>
            <p:ph type="ftr" sz="quarter" idx="10"/>
          </p:nvPr>
        </p:nvSpPr>
        <p:spPr>
          <a:xfrm>
            <a:off x="8915400" y="36513"/>
            <a:ext cx="0" cy="127000"/>
          </a:xfrm>
        </p:spPr>
        <p:txBody>
          <a:bodyPr/>
          <a:lstStyle>
            <a:lvl1pPr algn="ctr" latinLnBrk="1">
              <a:defRPr kumimoji="1"/>
            </a:lvl1pPr>
          </a:lstStyle>
          <a:p>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제목 및 내용">
    <p:spTree>
      <p:nvGrpSpPr>
        <p:cNvPr id="1" name=""/>
        <p:cNvGrpSpPr/>
        <p:nvPr/>
      </p:nvGrpSpPr>
      <p:grpSpPr>
        <a:xfrm>
          <a:off x="0" y="0"/>
          <a:ext cx="0" cy="0"/>
          <a:chOff x="0" y="0"/>
          <a:chExt cx="0" cy="0"/>
        </a:xfrm>
      </p:grpSpPr>
      <p:sp>
        <p:nvSpPr>
          <p:cNvPr id="2" name="doc id"/>
          <p:cNvSpPr>
            <a:spLocks noGrp="1" noChangeArrowheads="1"/>
          </p:cNvSpPr>
          <p:nvPr>
            <p:ph type="ftr" sz="quarter" idx="10"/>
          </p:nvPr>
        </p:nvSpPr>
        <p:spPr/>
        <p:txBody>
          <a:bodyPr/>
          <a:lstStyle>
            <a:lvl1pPr algn="ctr" latinLnBrk="1">
              <a:defRPr kumimoji="1"/>
            </a:lvl1pPr>
          </a:lstStyle>
          <a:p>
            <a:endParaRPr lang="ko-KR" altLang="en-US"/>
          </a:p>
        </p:txBody>
      </p:sp>
      <p:sp>
        <p:nvSpPr>
          <p:cNvPr id="3" name="Rectangle 6"/>
          <p:cNvSpPr>
            <a:spLocks noGrp="1" noChangeArrowheads="1"/>
          </p:cNvSpPr>
          <p:nvPr>
            <p:ph type="sldNum" sz="quarter" idx="11"/>
          </p:nvPr>
        </p:nvSpPr>
        <p:spPr>
          <a:xfrm>
            <a:off x="8501063" y="6489700"/>
            <a:ext cx="728662" cy="365125"/>
          </a:xfrm>
        </p:spPr>
        <p:txBody>
          <a:bodyPr/>
          <a:lstStyle>
            <a:lvl1pPr algn="l" latinLnBrk="1">
              <a:defRPr kumimoji="1" sz="1200">
                <a:solidFill>
                  <a:srgbClr val="FFFFFF">
                    <a:lumMod val="50000"/>
                  </a:srgbClr>
                </a:solidFill>
                <a:latin typeface="휴먼모음T" pitchFamily="18" charset="-127"/>
                <a:ea typeface="휴먼모음T" pitchFamily="18" charset="-127"/>
              </a:defRPr>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구역 머리글">
    <p:spTree>
      <p:nvGrpSpPr>
        <p:cNvPr id="1" name=""/>
        <p:cNvGrpSpPr/>
        <p:nvPr/>
      </p:nvGrpSpPr>
      <p:grpSpPr>
        <a:xfrm>
          <a:off x="0" y="0"/>
          <a:ext cx="0" cy="0"/>
          <a:chOff x="0" y="0"/>
          <a:chExt cx="0" cy="0"/>
        </a:xfrm>
      </p:grpSpPr>
      <p:sp>
        <p:nvSpPr>
          <p:cNvPr id="2" name="doc id"/>
          <p:cNvSpPr>
            <a:spLocks noGrp="1" noChangeArrowheads="1"/>
          </p:cNvSpPr>
          <p:nvPr>
            <p:ph type="ftr" sz="quarter" idx="10"/>
          </p:nvPr>
        </p:nvSpPr>
        <p:spPr/>
        <p:txBody>
          <a:bodyPr/>
          <a:lstStyle>
            <a:lvl1pPr algn="ctr" latinLnBrk="1">
              <a:defRPr kumimoji="1"/>
            </a:lvl1pPr>
          </a:lstStyle>
          <a:p>
            <a:endParaRPr lang="ko-KR" altLang="en-US"/>
          </a:p>
        </p:txBody>
      </p:sp>
      <p:sp>
        <p:nvSpPr>
          <p:cNvPr id="3" name="Rectangle 6"/>
          <p:cNvSpPr>
            <a:spLocks noGrp="1" noChangeArrowheads="1"/>
          </p:cNvSpPr>
          <p:nvPr>
            <p:ph type="sldNum" sz="quarter" idx="11"/>
          </p:nvPr>
        </p:nvSpPr>
        <p:spPr>
          <a:xfrm>
            <a:off x="8486775" y="6489700"/>
            <a:ext cx="728663" cy="365125"/>
          </a:xfrm>
        </p:spPr>
        <p:txBody>
          <a:bodyPr/>
          <a:lstStyle>
            <a:lvl1pPr algn="l" latinLnBrk="1">
              <a:defRPr kumimoji="1" sz="1200">
                <a:solidFill>
                  <a:srgbClr val="FFFFFF">
                    <a:lumMod val="50000"/>
                  </a:srgbClr>
                </a:solidFill>
                <a:latin typeface="휴먼모음T" pitchFamily="18" charset="-127"/>
                <a:ea typeface="휴먼모음T" pitchFamily="18" charset="-127"/>
              </a:defRPr>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콘텐츠 2개">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8501063" y="6489700"/>
            <a:ext cx="728662" cy="365125"/>
          </a:xfrm>
        </p:spPr>
        <p:txBody>
          <a:bodyPr/>
          <a:lstStyle>
            <a:lvl1pPr algn="l" latinLnBrk="1">
              <a:defRPr kumimoji="1" sz="1200">
                <a:solidFill>
                  <a:srgbClr val="FFFFFF">
                    <a:lumMod val="50000"/>
                  </a:srgbClr>
                </a:solidFill>
                <a:latin typeface="휴먼모음T" pitchFamily="18" charset="-127"/>
                <a:ea typeface="휴먼모음T" pitchFamily="18" charset="-127"/>
              </a:defRPr>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비교">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8501063" y="6489700"/>
            <a:ext cx="728662" cy="365125"/>
          </a:xfrm>
        </p:spPr>
        <p:txBody>
          <a:bodyPr/>
          <a:lstStyle>
            <a:lvl1pPr algn="l" latinLnBrk="1">
              <a:defRPr kumimoji="1" sz="1200">
                <a:solidFill>
                  <a:srgbClr val="FFFFFF">
                    <a:lumMod val="50000"/>
                  </a:srgbClr>
                </a:solidFill>
                <a:latin typeface="휴먼모음T" pitchFamily="18" charset="-127"/>
                <a:ea typeface="휴먼모음T" pitchFamily="18" charset="-127"/>
              </a:defRPr>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e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305999"/>
            <a:ext cx="8318530" cy="802800"/>
          </a:xfrm>
          <a:prstGeom prst="rect">
            <a:avLst/>
          </a:prstGeom>
        </p:spPr>
        <p:txBody>
          <a:bodyPr tIns="126000" anchor="t"/>
          <a:lstStyle>
            <a:lvl1pPr>
              <a:lnSpc>
                <a:spcPct val="75000"/>
              </a:lnSpc>
              <a:defRPr>
                <a:solidFill>
                  <a:schemeClr val="accent4"/>
                </a:solidFill>
              </a:defRPr>
            </a:lvl1pPr>
          </a:lstStyle>
          <a:p>
            <a:r>
              <a:rPr lang="ko-KR" altLang="en-US" noProof="0" smtClean="0"/>
              <a:t>마스터 제목 스타일 편집</a:t>
            </a:r>
            <a:endParaRPr lang="en-US" noProof="0" dirty="0"/>
          </a:p>
        </p:txBody>
      </p:sp>
      <p:sp>
        <p:nvSpPr>
          <p:cNvPr id="10" name="Textplatzhalter 9" descr="Subtitle"/>
          <p:cNvSpPr>
            <a:spLocks noGrp="1"/>
          </p:cNvSpPr>
          <p:nvPr>
            <p:ph type="body" sz="quarter" idx="10"/>
          </p:nvPr>
        </p:nvSpPr>
        <p:spPr>
          <a:xfrm>
            <a:off x="540000" y="738554"/>
            <a:ext cx="8311392" cy="367571"/>
          </a:xfrm>
          <a:prstGeom prst="rect">
            <a:avLst/>
          </a:prstGeom>
        </p:spPr>
        <p:txBody>
          <a:bodyPr anchor="b">
            <a:noAutofit/>
          </a:bodyPr>
          <a:lstStyle>
            <a:lvl1pPr marL="0" indent="0">
              <a:lnSpc>
                <a:spcPct val="95000"/>
              </a:lnSpc>
              <a:buNone/>
              <a:defRPr sz="2000" b="0" i="1">
                <a:solidFill>
                  <a:schemeClr val="tx1"/>
                </a:solidFill>
              </a:defRPr>
            </a:lvl1pPr>
          </a:lstStyle>
          <a:p>
            <a:pPr lvl="0"/>
            <a:r>
              <a:rPr lang="ko-KR" altLang="en-US" noProof="0" smtClean="0"/>
              <a:t>마스터 텍스트 스타일을 편집합니다</a:t>
            </a:r>
          </a:p>
        </p:txBody>
      </p:sp>
      <p:sp>
        <p:nvSpPr>
          <p:cNvPr id="9" name="Content Placeholder 2"/>
          <p:cNvSpPr>
            <a:spLocks noGrp="1"/>
          </p:cNvSpPr>
          <p:nvPr>
            <p:ph idx="1"/>
          </p:nvPr>
        </p:nvSpPr>
        <p:spPr>
          <a:xfrm>
            <a:off x="523875" y="1346200"/>
            <a:ext cx="8334405" cy="4940320"/>
          </a:xfrm>
          <a:prstGeom prst="rect">
            <a:avLst/>
          </a:prstGeo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de-CH" dirty="0"/>
          </a:p>
        </p:txBody>
      </p:sp>
      <p:sp>
        <p:nvSpPr>
          <p:cNvPr id="5" name="Slide Number Placeholder 5"/>
          <p:cNvSpPr>
            <a:spLocks noGrp="1"/>
          </p:cNvSpPr>
          <p:nvPr>
            <p:ph type="sldNum" sz="quarter" idx="11"/>
          </p:nvPr>
        </p:nvSpPr>
        <p:spPr>
          <a:xfrm>
            <a:off x="241300" y="6464300"/>
            <a:ext cx="400050" cy="247650"/>
          </a:xfrm>
        </p:spPr>
        <p:txBody>
          <a:bodyPr/>
          <a:lstStyle>
            <a:lvl1pPr latinLnBrk="1">
              <a:defRPr kumimoji="1" sz="900" baseline="0">
                <a:solidFill>
                  <a:srgbClr val="7F7F7F"/>
                </a:solidFill>
              </a:defRPr>
            </a:lvl1pPr>
          </a:lstStyle>
          <a:p>
            <a:fld id="{BF10DE72-1EA0-4EB3-9D46-D5D6EDF1C45C}"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6795" y="1600315"/>
            <a:ext cx="8230410" cy="4525567"/>
          </a:xfrm>
          <a:prstGeom prst="rect">
            <a:avLst/>
          </a:prstGeom>
        </p:spPr>
        <p:txBody>
          <a:bodyPr vert="eaVert" lIns="93236" tIns="46619" rIns="93236" bIns="46619"/>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doc id"/>
          <p:cNvSpPr>
            <a:spLocks noGrp="1" noChangeArrowheads="1"/>
          </p:cNvSpPr>
          <p:nvPr>
            <p:ph type="ftr" sz="quarter" idx="10"/>
          </p:nvPr>
        </p:nvSpPr>
        <p:spPr/>
        <p:txBody>
          <a:bodyPr/>
          <a:lstStyle>
            <a:lvl1pPr algn="l" latinLnBrk="1">
              <a:defRPr kumimoji="1" b="1"/>
            </a:lvl1pPr>
          </a:lstStyle>
          <a:p>
            <a:endParaRPr lang="ko-KR" altLang="en-US"/>
          </a:p>
        </p:txBody>
      </p:sp>
      <p:sp>
        <p:nvSpPr>
          <p:cNvPr id="5" name="Rectangle 3"/>
          <p:cNvSpPr>
            <a:spLocks noGrp="1" noChangeArrowheads="1"/>
          </p:cNvSpPr>
          <p:nvPr>
            <p:ph type="sldNum" sz="quarter" idx="11"/>
          </p:nvPr>
        </p:nvSpPr>
        <p:spPr>
          <a:xfrm>
            <a:off x="7010400" y="6559550"/>
            <a:ext cx="1905000" cy="155575"/>
          </a:xfrm>
        </p:spPr>
        <p:txBody>
          <a:bodyPr/>
          <a:lstStyle>
            <a:lvl1pPr latinLnBrk="1">
              <a:defRPr kumimoji="1" b="1"/>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7697878" y="234868"/>
            <a:ext cx="292388" cy="5891012"/>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338547" y="234868"/>
            <a:ext cx="6278502" cy="5891012"/>
          </a:xfrm>
          <a:prstGeom prst="rect">
            <a:avLst/>
          </a:prstGeom>
        </p:spPr>
        <p:txBody>
          <a:bodyPr vert="eaVert" lIns="93236" tIns="46619" rIns="93236" bIns="46619"/>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doc id"/>
          <p:cNvSpPr>
            <a:spLocks noGrp="1" noChangeArrowheads="1"/>
          </p:cNvSpPr>
          <p:nvPr>
            <p:ph type="ftr" sz="quarter" idx="10"/>
          </p:nvPr>
        </p:nvSpPr>
        <p:spPr/>
        <p:txBody>
          <a:bodyPr/>
          <a:lstStyle>
            <a:lvl1pPr algn="l" latinLnBrk="1">
              <a:defRPr kumimoji="1" b="1"/>
            </a:lvl1pPr>
          </a:lstStyle>
          <a:p>
            <a:endParaRPr lang="ko-KR" altLang="en-US"/>
          </a:p>
        </p:txBody>
      </p:sp>
      <p:sp>
        <p:nvSpPr>
          <p:cNvPr id="5" name="Rectangle 3"/>
          <p:cNvSpPr>
            <a:spLocks noGrp="1" noChangeArrowheads="1"/>
          </p:cNvSpPr>
          <p:nvPr>
            <p:ph type="sldNum" sz="quarter" idx="11"/>
          </p:nvPr>
        </p:nvSpPr>
        <p:spPr>
          <a:xfrm>
            <a:off x="7010400" y="6559550"/>
            <a:ext cx="1905000" cy="155575"/>
          </a:xfrm>
        </p:spPr>
        <p:txBody>
          <a:bodyPr/>
          <a:lstStyle>
            <a:lvl1pPr latinLnBrk="1">
              <a:defRPr kumimoji="1" b="1"/>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338547" y="234868"/>
            <a:ext cx="8577055" cy="5891012"/>
          </a:xfrm>
          <a:prstGeom prst="rect">
            <a:avLst/>
          </a:prstGeom>
        </p:spPr>
        <p:txBody>
          <a:bodyPr lIns="93236" tIns="46619" rIns="93236" bIns="46619"/>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3" name="doc id"/>
          <p:cNvSpPr>
            <a:spLocks noGrp="1" noChangeArrowheads="1"/>
          </p:cNvSpPr>
          <p:nvPr>
            <p:ph type="ftr" sz="quarter" idx="10"/>
          </p:nvPr>
        </p:nvSpPr>
        <p:spPr/>
        <p:txBody>
          <a:bodyPr/>
          <a:lstStyle>
            <a:lvl1pPr algn="l" latinLnBrk="1">
              <a:defRPr kumimoji="1" b="1"/>
            </a:lvl1pPr>
          </a:lstStyle>
          <a:p>
            <a:endParaRPr lang="ko-KR" altLang="en-US"/>
          </a:p>
        </p:txBody>
      </p:sp>
      <p:sp>
        <p:nvSpPr>
          <p:cNvPr id="4" name="Rectangle 3"/>
          <p:cNvSpPr>
            <a:spLocks noGrp="1" noChangeArrowheads="1"/>
          </p:cNvSpPr>
          <p:nvPr>
            <p:ph type="sldNum" sz="quarter" idx="11"/>
          </p:nvPr>
        </p:nvSpPr>
        <p:spPr>
          <a:xfrm>
            <a:off x="7010400" y="6559550"/>
            <a:ext cx="1905000" cy="155575"/>
          </a:xfrm>
        </p:spPr>
        <p:txBody>
          <a:bodyPr/>
          <a:lstStyle>
            <a:lvl1pPr latinLnBrk="1">
              <a:defRPr kumimoji="1" b="1"/>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338547" y="233098"/>
            <a:ext cx="8577055" cy="298327"/>
          </a:xfrm>
        </p:spPr>
        <p:txBody>
          <a:bodyPr/>
          <a:lstStyle/>
          <a:p>
            <a:r>
              <a:rPr lang="ko-KR" altLang="en-US" smtClean="0"/>
              <a:t>마스터 제목 스타일 편집</a:t>
            </a:r>
            <a:endParaRPr lang="ko-KR" altLang="en-US"/>
          </a:p>
        </p:txBody>
      </p:sp>
      <p:sp>
        <p:nvSpPr>
          <p:cNvPr id="3" name="표 개체 틀 2"/>
          <p:cNvSpPr>
            <a:spLocks noGrp="1"/>
          </p:cNvSpPr>
          <p:nvPr>
            <p:ph type="tbl" idx="1"/>
          </p:nvPr>
        </p:nvSpPr>
        <p:spPr>
          <a:xfrm>
            <a:off x="456795" y="1600315"/>
            <a:ext cx="8230410" cy="4525567"/>
          </a:xfrm>
          <a:prstGeom prst="rect">
            <a:avLst/>
          </a:prstGeom>
        </p:spPr>
        <p:txBody>
          <a:bodyPr lIns="93236" tIns="46619" rIns="93236" bIns="46619"/>
          <a:lstStyle/>
          <a:p>
            <a:pPr lvl="0"/>
            <a:r>
              <a:rPr lang="ko-KR" altLang="en-US" noProof="0" smtClean="0"/>
              <a:t>표를 추가하려면 아이콘을 클릭하십시오</a:t>
            </a:r>
          </a:p>
        </p:txBody>
      </p:sp>
      <p:sp>
        <p:nvSpPr>
          <p:cNvPr id="4" name="doc id"/>
          <p:cNvSpPr>
            <a:spLocks noGrp="1" noChangeArrowheads="1"/>
          </p:cNvSpPr>
          <p:nvPr>
            <p:ph type="ftr" sz="quarter" idx="10"/>
          </p:nvPr>
        </p:nvSpPr>
        <p:spPr/>
        <p:txBody>
          <a:bodyPr/>
          <a:lstStyle>
            <a:lvl1pPr algn="l" latinLnBrk="1">
              <a:defRPr kumimoji="1" b="1"/>
            </a:lvl1pPr>
          </a:lstStyle>
          <a:p>
            <a:endParaRPr lang="ko-KR" altLang="en-US"/>
          </a:p>
        </p:txBody>
      </p:sp>
      <p:sp>
        <p:nvSpPr>
          <p:cNvPr id="5" name="Rectangle 3"/>
          <p:cNvSpPr>
            <a:spLocks noGrp="1" noChangeArrowheads="1"/>
          </p:cNvSpPr>
          <p:nvPr>
            <p:ph type="sldNum" sz="quarter" idx="11"/>
          </p:nvPr>
        </p:nvSpPr>
        <p:spPr>
          <a:xfrm>
            <a:off x="7010400" y="6559550"/>
            <a:ext cx="1905000" cy="155575"/>
          </a:xfrm>
        </p:spPr>
        <p:txBody>
          <a:bodyPr/>
          <a:lstStyle>
            <a:lvl1pPr latinLnBrk="1">
              <a:defRPr kumimoji="1" b="1"/>
            </a:lvl1pPr>
          </a:lstStyle>
          <a:p>
            <a:fld id="{A516E367-7F82-4B6D-89D7-F4C81C255C87}"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AndClipArt" preserve="1">
  <p:cSld name="제목, 텍스트 및 클립 아트">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ko-KR" altLang="en-US" smtClean="0"/>
              <a:t>마스터 제목 스타일 편집</a:t>
            </a:r>
            <a:endParaRPr lang="en-US"/>
          </a:p>
        </p:txBody>
      </p:sp>
      <p:sp>
        <p:nvSpPr>
          <p:cNvPr id="3" name="Text Placeholder 2"/>
          <p:cNvSpPr>
            <a:spLocks noGrp="1"/>
          </p:cNvSpPr>
          <p:nvPr>
            <p:ph type="body" sz="half" idx="1"/>
          </p:nvPr>
        </p:nvSpPr>
        <p:spPr>
          <a:xfrm>
            <a:off x="1117600" y="1981200"/>
            <a:ext cx="3378200" cy="4114800"/>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ClipArt Placeholder 3"/>
          <p:cNvSpPr>
            <a:spLocks noGrp="1"/>
          </p:cNvSpPr>
          <p:nvPr>
            <p:ph type="clipArt" sz="half" idx="2"/>
          </p:nvPr>
        </p:nvSpPr>
        <p:spPr>
          <a:xfrm>
            <a:off x="4648200" y="1981200"/>
            <a:ext cx="3378200" cy="4114800"/>
          </a:xfrm>
          <a:prstGeom prst="rect">
            <a:avLst/>
          </a:prstGeom>
        </p:spPr>
        <p:txBody>
          <a:bodyPr/>
          <a:lstStyle/>
          <a:p>
            <a:pPr lvl="0"/>
            <a:r>
              <a:rPr lang="ko-KR" altLang="en-US" noProof="0" smtClean="0"/>
              <a:t>클립 아트를 추가하려면 아이콘을 클릭하십시오</a:t>
            </a:r>
            <a:endParaRPr lang="en-US" noProof="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제목 및 내용">
    <p:spTree>
      <p:nvGrpSpPr>
        <p:cNvPr id="1" name=""/>
        <p:cNvGrpSpPr/>
        <p:nvPr/>
      </p:nvGrpSpPr>
      <p:grpSpPr>
        <a:xfrm>
          <a:off x="0" y="0"/>
          <a:ext cx="0" cy="0"/>
          <a:chOff x="0" y="0"/>
          <a:chExt cx="0" cy="0"/>
        </a:xfrm>
      </p:grpSpPr>
      <p:sp>
        <p:nvSpPr>
          <p:cNvPr id="4" name="Rectangle 5"/>
          <p:cNvSpPr>
            <a:spLocks noGrp="1" noChangeArrowheads="1"/>
          </p:cNvSpPr>
          <p:nvPr>
            <p:ph type="sldNum" sz="quarter" idx="11"/>
          </p:nvPr>
        </p:nvSpPr>
        <p:spPr>
          <a:xfrm>
            <a:off x="3619500" y="6496813"/>
            <a:ext cx="1905000" cy="323850"/>
          </a:xfrm>
        </p:spPr>
        <p:txBody>
          <a:bodyPr/>
          <a:lstStyle>
            <a:lvl1pPr algn="ctr" latinLnBrk="1">
              <a:defRPr kumimoji="1" b="0">
                <a:solidFill>
                  <a:srgbClr val="000000"/>
                </a:solidFill>
              </a:defRPr>
            </a:lvl1pPr>
          </a:lstStyle>
          <a:p>
            <a:fld id="{A516E367-7F82-4B6D-89D7-F4C81C255C87}" type="slidenum">
              <a:rPr lang="ko-KR" altLang="en-US" smtClean="0"/>
              <a:pPr/>
              <a:t>‹#›</a:t>
            </a:fld>
            <a:endParaRPr lang="ko-KR" altLang="en-US" dirty="0"/>
          </a:p>
        </p:txBody>
      </p:sp>
      <p:sp>
        <p:nvSpPr>
          <p:cNvPr id="2" name="Title 1"/>
          <p:cNvSpPr>
            <a:spLocks noGrp="1"/>
          </p:cNvSpPr>
          <p:nvPr>
            <p:ph type="title"/>
          </p:nvPr>
        </p:nvSpPr>
        <p:spPr>
          <a:xfrm>
            <a:off x="338547" y="320488"/>
            <a:ext cx="8577055" cy="430887"/>
          </a:xfrm>
        </p:spPr>
        <p:txBody>
          <a:bodyPr/>
          <a:lstStyle>
            <a:lvl1pPr>
              <a:defRPr sz="2800" b="1">
                <a:effectLst/>
                <a:latin typeface="맑은 고딕" pitchFamily="50" charset="-127"/>
                <a:ea typeface="맑은 고딕" pitchFamily="50" charset="-127"/>
              </a:defRPr>
            </a:lvl1pPr>
          </a:lstStyle>
          <a:p>
            <a:r>
              <a:rPr lang="ko-KR" altLang="en-US" dirty="0" smtClean="0"/>
              <a:t>마스터 제목 스타일 편집</a:t>
            </a:r>
            <a:endParaRPr lang="en-US" dirty="0"/>
          </a:p>
        </p:txBody>
      </p:sp>
      <p:sp>
        <p:nvSpPr>
          <p:cNvPr id="3" name="Content Placeholder 2"/>
          <p:cNvSpPr>
            <a:spLocks noGrp="1"/>
          </p:cNvSpPr>
          <p:nvPr>
            <p:ph idx="1"/>
          </p:nvPr>
        </p:nvSpPr>
        <p:spPr>
          <a:xfrm>
            <a:off x="339114" y="1017346"/>
            <a:ext cx="8489992" cy="5480343"/>
          </a:xfrm>
          <a:prstGeom prst="rect">
            <a:avLst/>
          </a:prstGeom>
        </p:spPr>
        <p:txBody>
          <a:bodyPr/>
          <a:lstStyle>
            <a:lvl1pPr marL="266700" indent="-266700" algn="l">
              <a:lnSpc>
                <a:spcPct val="120000"/>
              </a:lnSpc>
              <a:spcBef>
                <a:spcPts val="0"/>
              </a:spcBef>
              <a:defRPr sz="2000" b="1"/>
            </a:lvl1pPr>
            <a:lvl2pPr>
              <a:spcBef>
                <a:spcPts val="600"/>
              </a:spcBef>
              <a:defRPr/>
            </a:lvl2pPr>
            <a:lvl3pPr marL="447675" indent="-266700" algn="l">
              <a:lnSpc>
                <a:spcPct val="120000"/>
              </a:lnSpc>
              <a:defRPr sz="1800"/>
            </a:lvl3pPr>
            <a:lvl4pPr algn="l">
              <a:lnSpc>
                <a:spcPct val="120000"/>
              </a:lnSpc>
              <a:defRPr/>
            </a:lvl4pPr>
            <a:lvl5pPr algn="l">
              <a:lnSpc>
                <a:spcPct val="120000"/>
              </a:lnSpc>
              <a:defRPr/>
            </a:lvl5pPr>
          </a:lstStyle>
          <a:p>
            <a:pPr lvl="0"/>
            <a:r>
              <a:rPr lang="ko-KR" altLang="en-US" dirty="0" smtClean="0"/>
              <a:t>마스터 텍스트 스타일을 편집합니다</a:t>
            </a:r>
          </a:p>
          <a:p>
            <a:pPr lvl="2"/>
            <a:r>
              <a:rPr lang="ko-KR" altLang="en-US" dirty="0" smtClean="0"/>
              <a:t>둘째 수준</a:t>
            </a:r>
          </a:p>
          <a:p>
            <a:pPr lvl="3"/>
            <a:r>
              <a:rPr lang="ko-KR" altLang="en-US" dirty="0" smtClean="0"/>
              <a:t>셋째 수준</a:t>
            </a:r>
          </a:p>
          <a:p>
            <a:pPr lvl="4"/>
            <a:r>
              <a:rPr lang="ko-KR" altLang="en-US" dirty="0" smtClean="0"/>
              <a:t>넷째 수준</a:t>
            </a:r>
          </a:p>
          <a:p>
            <a:pPr lvl="4"/>
            <a:r>
              <a:rPr lang="ko-KR" altLang="en-US" dirty="0" smtClean="0"/>
              <a:t>다섯째 수준</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4099074" name="doc id"/>
          <p:cNvSpPr>
            <a:spLocks noGrp="1" noChangeArrowheads="1"/>
          </p:cNvSpPr>
          <p:nvPr>
            <p:ph type="ftr" sz="quarter" idx="3"/>
          </p:nvPr>
        </p:nvSpPr>
        <p:spPr bwMode="auto">
          <a:xfrm>
            <a:off x="8915400" y="36513"/>
            <a:ext cx="0" cy="127000"/>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latinLnBrk="0">
              <a:defRPr kumimoji="0" sz="800" b="0">
                <a:solidFill>
                  <a:srgbClr val="000000"/>
                </a:solidFill>
                <a:latin typeface="Arial" charset="0"/>
                <a:ea typeface="굴림" charset="-127"/>
              </a:defRPr>
            </a:lvl1pPr>
          </a:lstStyle>
          <a:p>
            <a:endParaRPr lang="ko-KR" altLang="en-US" dirty="0"/>
          </a:p>
        </p:txBody>
      </p:sp>
      <p:sp>
        <p:nvSpPr>
          <p:cNvPr id="2051" name="Rectangle 4"/>
          <p:cNvSpPr>
            <a:spLocks noGrp="1" noChangeArrowheads="1"/>
          </p:cNvSpPr>
          <p:nvPr>
            <p:ph type="title"/>
          </p:nvPr>
        </p:nvSpPr>
        <p:spPr bwMode="auto">
          <a:xfrm>
            <a:off x="338138" y="233363"/>
            <a:ext cx="8577262" cy="298450"/>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ko-KR" altLang="en-US" smtClean="0"/>
              <a:t>마스터 제목 스타일 편집</a:t>
            </a:r>
            <a:endParaRPr lang="en-US" altLang="ko-KR" smtClean="0"/>
          </a:p>
        </p:txBody>
      </p:sp>
      <p:grpSp>
        <p:nvGrpSpPr>
          <p:cNvPr id="2" name="McK Slide Elements"/>
          <p:cNvGrpSpPr>
            <a:grpSpLocks/>
          </p:cNvGrpSpPr>
          <p:nvPr/>
        </p:nvGrpSpPr>
        <p:grpSpPr bwMode="auto">
          <a:xfrm>
            <a:off x="125413" y="542925"/>
            <a:ext cx="8793162" cy="6288088"/>
            <a:chOff x="77" y="335"/>
            <a:chExt cx="5429" cy="3882"/>
          </a:xfrm>
        </p:grpSpPr>
        <p:sp>
          <p:nvSpPr>
            <p:cNvPr id="2059" name="McK Measure" hidden="1"/>
            <p:cNvSpPr txBox="1">
              <a:spLocks noChangeArrowheads="1"/>
            </p:cNvSpPr>
            <p:nvPr userDrawn="1"/>
          </p:nvSpPr>
          <p:spPr bwMode="auto">
            <a:xfrm>
              <a:off x="77" y="335"/>
              <a:ext cx="542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eaLnBrk="0" hangingPunct="0">
                <a:defRPr kumimoji="1" sz="2000" b="1">
                  <a:solidFill>
                    <a:schemeClr val="tx1"/>
                  </a:solidFill>
                  <a:latin typeface="Arial" charset="0"/>
                  <a:ea typeface="HY중고딕" pitchFamily="18" charset="-127"/>
                </a:defRPr>
              </a:lvl1pPr>
              <a:lvl2pPr marL="742950" indent="-285750" defTabSz="912813" eaLnBrk="0" hangingPunct="0">
                <a:defRPr kumimoji="1" sz="2000" b="1">
                  <a:solidFill>
                    <a:schemeClr val="tx1"/>
                  </a:solidFill>
                  <a:latin typeface="Arial" charset="0"/>
                  <a:ea typeface="HY중고딕" pitchFamily="18" charset="-127"/>
                </a:defRPr>
              </a:lvl2pPr>
              <a:lvl3pPr marL="1143000" indent="-228600" defTabSz="912813" eaLnBrk="0" hangingPunct="0">
                <a:defRPr kumimoji="1" sz="2000" b="1">
                  <a:solidFill>
                    <a:schemeClr val="tx1"/>
                  </a:solidFill>
                  <a:latin typeface="Arial" charset="0"/>
                  <a:ea typeface="HY중고딕" pitchFamily="18" charset="-127"/>
                </a:defRPr>
              </a:lvl3pPr>
              <a:lvl4pPr marL="1600200" indent="-228600" defTabSz="912813" eaLnBrk="0" hangingPunct="0">
                <a:defRPr kumimoji="1" sz="2000" b="1">
                  <a:solidFill>
                    <a:schemeClr val="tx1"/>
                  </a:solidFill>
                  <a:latin typeface="Arial" charset="0"/>
                  <a:ea typeface="HY중고딕" pitchFamily="18" charset="-127"/>
                </a:defRPr>
              </a:lvl4pPr>
              <a:lvl5pPr marL="2057400" indent="-228600" defTabSz="912813" eaLnBrk="0" hangingPunct="0">
                <a:defRPr kumimoji="1" sz="2000" b="1">
                  <a:solidFill>
                    <a:schemeClr val="tx1"/>
                  </a:solidFill>
                  <a:latin typeface="Arial" charset="0"/>
                  <a:ea typeface="HY중고딕" pitchFamily="18" charset="-127"/>
                </a:defRPr>
              </a:lvl5pPr>
              <a:lvl6pPr marL="2514600" indent="-228600" defTabSz="912813" eaLnBrk="0" fontAlgn="base" hangingPunct="0">
                <a:spcBef>
                  <a:spcPct val="0"/>
                </a:spcBef>
                <a:spcAft>
                  <a:spcPct val="0"/>
                </a:spcAft>
                <a:defRPr kumimoji="1" sz="2000" b="1">
                  <a:solidFill>
                    <a:schemeClr val="tx1"/>
                  </a:solidFill>
                  <a:latin typeface="Arial" charset="0"/>
                  <a:ea typeface="HY중고딕" pitchFamily="18" charset="-127"/>
                </a:defRPr>
              </a:lvl6pPr>
              <a:lvl7pPr marL="2971800" indent="-228600" defTabSz="912813" eaLnBrk="0" fontAlgn="base" hangingPunct="0">
                <a:spcBef>
                  <a:spcPct val="0"/>
                </a:spcBef>
                <a:spcAft>
                  <a:spcPct val="0"/>
                </a:spcAft>
                <a:defRPr kumimoji="1" sz="2000" b="1">
                  <a:solidFill>
                    <a:schemeClr val="tx1"/>
                  </a:solidFill>
                  <a:latin typeface="Arial" charset="0"/>
                  <a:ea typeface="HY중고딕" pitchFamily="18" charset="-127"/>
                </a:defRPr>
              </a:lvl7pPr>
              <a:lvl8pPr marL="3429000" indent="-228600" defTabSz="912813" eaLnBrk="0" fontAlgn="base" hangingPunct="0">
                <a:spcBef>
                  <a:spcPct val="0"/>
                </a:spcBef>
                <a:spcAft>
                  <a:spcPct val="0"/>
                </a:spcAft>
                <a:defRPr kumimoji="1" sz="2000" b="1">
                  <a:solidFill>
                    <a:schemeClr val="tx1"/>
                  </a:solidFill>
                  <a:latin typeface="Arial" charset="0"/>
                  <a:ea typeface="HY중고딕" pitchFamily="18" charset="-127"/>
                </a:defRPr>
              </a:lvl8pPr>
              <a:lvl9pPr marL="3886200" indent="-228600" defTabSz="912813" eaLnBrk="0" fontAlgn="base" hangingPunct="0">
                <a:spcBef>
                  <a:spcPct val="0"/>
                </a:spcBef>
                <a:spcAft>
                  <a:spcPct val="0"/>
                </a:spcAft>
                <a:defRPr kumimoji="1" sz="2000" b="1">
                  <a:solidFill>
                    <a:schemeClr val="tx1"/>
                  </a:solidFill>
                  <a:latin typeface="Arial" charset="0"/>
                  <a:ea typeface="HY중고딕" pitchFamily="18" charset="-127"/>
                </a:defRPr>
              </a:lvl9pPr>
            </a:lstStyle>
            <a:p>
              <a:pPr eaLnBrk="1" latinLnBrk="0" hangingPunct="1">
                <a:defRPr/>
              </a:pPr>
              <a:r>
                <a:rPr kumimoji="0" lang="en-US" altLang="ko-KR" sz="1600" b="0" dirty="0" smtClean="0">
                  <a:solidFill>
                    <a:srgbClr val="000000"/>
                  </a:solidFill>
                  <a:ea typeface="굴림" charset="-127"/>
                </a:rPr>
                <a:t>Unit of measure</a:t>
              </a:r>
            </a:p>
          </p:txBody>
        </p:sp>
        <p:sp>
          <p:nvSpPr>
            <p:cNvPr id="2060" name="McK Footnote" hidden="1"/>
            <p:cNvSpPr txBox="1">
              <a:spLocks noChangeArrowheads="1"/>
            </p:cNvSpPr>
            <p:nvPr userDrawn="1"/>
          </p:nvSpPr>
          <p:spPr bwMode="auto">
            <a:xfrm>
              <a:off x="79" y="3961"/>
              <a:ext cx="5145"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585788" indent="-585788" defTabSz="912813" eaLnBrk="0" hangingPunct="0">
                <a:tabLst>
                  <a:tab pos="542925" algn="r"/>
                </a:tabLst>
                <a:defRPr kumimoji="1" sz="2000" b="1">
                  <a:solidFill>
                    <a:schemeClr val="tx1"/>
                  </a:solidFill>
                  <a:latin typeface="Arial" charset="0"/>
                  <a:ea typeface="HY중고딕" pitchFamily="18" charset="-127"/>
                </a:defRPr>
              </a:lvl1pPr>
              <a:lvl2pPr marL="742950" indent="-285750" defTabSz="912813" eaLnBrk="0" hangingPunct="0">
                <a:tabLst>
                  <a:tab pos="542925" algn="r"/>
                </a:tabLst>
                <a:defRPr kumimoji="1" sz="2000" b="1">
                  <a:solidFill>
                    <a:schemeClr val="tx1"/>
                  </a:solidFill>
                  <a:latin typeface="Arial" charset="0"/>
                  <a:ea typeface="HY중고딕" pitchFamily="18" charset="-127"/>
                </a:defRPr>
              </a:lvl2pPr>
              <a:lvl3pPr marL="1143000" indent="-228600" defTabSz="912813" eaLnBrk="0" hangingPunct="0">
                <a:tabLst>
                  <a:tab pos="542925" algn="r"/>
                </a:tabLst>
                <a:defRPr kumimoji="1" sz="2000" b="1">
                  <a:solidFill>
                    <a:schemeClr val="tx1"/>
                  </a:solidFill>
                  <a:latin typeface="Arial" charset="0"/>
                  <a:ea typeface="HY중고딕" pitchFamily="18" charset="-127"/>
                </a:defRPr>
              </a:lvl3pPr>
              <a:lvl4pPr marL="1600200" indent="-228600" defTabSz="912813" eaLnBrk="0" hangingPunct="0">
                <a:tabLst>
                  <a:tab pos="542925" algn="r"/>
                </a:tabLst>
                <a:defRPr kumimoji="1" sz="2000" b="1">
                  <a:solidFill>
                    <a:schemeClr val="tx1"/>
                  </a:solidFill>
                  <a:latin typeface="Arial" charset="0"/>
                  <a:ea typeface="HY중고딕" pitchFamily="18" charset="-127"/>
                </a:defRPr>
              </a:lvl4pPr>
              <a:lvl5pPr marL="2057400" indent="-228600" defTabSz="912813" eaLnBrk="0" hangingPunct="0">
                <a:tabLst>
                  <a:tab pos="542925" algn="r"/>
                </a:tabLst>
                <a:defRPr kumimoji="1" sz="2000" b="1">
                  <a:solidFill>
                    <a:schemeClr val="tx1"/>
                  </a:solidFill>
                  <a:latin typeface="Arial" charset="0"/>
                  <a:ea typeface="HY중고딕" pitchFamily="18" charset="-127"/>
                </a:defRPr>
              </a:lvl5pPr>
              <a:lvl6pPr marL="2514600" indent="-228600" defTabSz="912813" eaLnBrk="0" fontAlgn="base" hangingPunct="0">
                <a:spcBef>
                  <a:spcPct val="0"/>
                </a:spcBef>
                <a:spcAft>
                  <a:spcPct val="0"/>
                </a:spcAft>
                <a:tabLst>
                  <a:tab pos="542925" algn="r"/>
                </a:tabLst>
                <a:defRPr kumimoji="1" sz="2000" b="1">
                  <a:solidFill>
                    <a:schemeClr val="tx1"/>
                  </a:solidFill>
                  <a:latin typeface="Arial" charset="0"/>
                  <a:ea typeface="HY중고딕" pitchFamily="18" charset="-127"/>
                </a:defRPr>
              </a:lvl6pPr>
              <a:lvl7pPr marL="2971800" indent="-228600" defTabSz="912813" eaLnBrk="0" fontAlgn="base" hangingPunct="0">
                <a:spcBef>
                  <a:spcPct val="0"/>
                </a:spcBef>
                <a:spcAft>
                  <a:spcPct val="0"/>
                </a:spcAft>
                <a:tabLst>
                  <a:tab pos="542925" algn="r"/>
                </a:tabLst>
                <a:defRPr kumimoji="1" sz="2000" b="1">
                  <a:solidFill>
                    <a:schemeClr val="tx1"/>
                  </a:solidFill>
                  <a:latin typeface="Arial" charset="0"/>
                  <a:ea typeface="HY중고딕" pitchFamily="18" charset="-127"/>
                </a:defRPr>
              </a:lvl7pPr>
              <a:lvl8pPr marL="3429000" indent="-228600" defTabSz="912813" eaLnBrk="0" fontAlgn="base" hangingPunct="0">
                <a:spcBef>
                  <a:spcPct val="0"/>
                </a:spcBef>
                <a:spcAft>
                  <a:spcPct val="0"/>
                </a:spcAft>
                <a:tabLst>
                  <a:tab pos="542925" algn="r"/>
                </a:tabLst>
                <a:defRPr kumimoji="1" sz="2000" b="1">
                  <a:solidFill>
                    <a:schemeClr val="tx1"/>
                  </a:solidFill>
                  <a:latin typeface="Arial" charset="0"/>
                  <a:ea typeface="HY중고딕" pitchFamily="18" charset="-127"/>
                </a:defRPr>
              </a:lvl8pPr>
              <a:lvl9pPr marL="3886200" indent="-228600" defTabSz="912813" eaLnBrk="0" fontAlgn="base" hangingPunct="0">
                <a:spcBef>
                  <a:spcPct val="0"/>
                </a:spcBef>
                <a:spcAft>
                  <a:spcPct val="0"/>
                </a:spcAft>
                <a:tabLst>
                  <a:tab pos="542925" algn="r"/>
                </a:tabLst>
                <a:defRPr kumimoji="1" sz="2000" b="1">
                  <a:solidFill>
                    <a:schemeClr val="tx1"/>
                  </a:solidFill>
                  <a:latin typeface="Arial" charset="0"/>
                  <a:ea typeface="HY중고딕" pitchFamily="18" charset="-127"/>
                </a:defRPr>
              </a:lvl9pPr>
            </a:lstStyle>
            <a:p>
              <a:pPr eaLnBrk="1" latinLnBrk="0" hangingPunct="1">
                <a:defRPr/>
              </a:pPr>
              <a:r>
                <a:rPr kumimoji="0" lang="ko-KR" altLang="en-US" sz="1200" b="0" dirty="0" smtClean="0">
                  <a:solidFill>
                    <a:srgbClr val="000000"/>
                  </a:solidFill>
                  <a:ea typeface="굴림" charset="-127"/>
                </a:rPr>
                <a:t>	*	</a:t>
              </a:r>
              <a:r>
                <a:rPr kumimoji="0" lang="en-US" altLang="ko-KR" sz="1200" b="0" dirty="0" smtClean="0">
                  <a:solidFill>
                    <a:srgbClr val="000000"/>
                  </a:solidFill>
                  <a:ea typeface="굴림" charset="-127"/>
                </a:rPr>
                <a:t>Footnote</a:t>
              </a:r>
            </a:p>
            <a:p>
              <a:pPr eaLnBrk="1" latinLnBrk="0" hangingPunct="1">
                <a:spcBef>
                  <a:spcPct val="20000"/>
                </a:spcBef>
                <a:defRPr/>
              </a:pPr>
              <a:r>
                <a:rPr kumimoji="0" lang="en-US" altLang="ko-KR" sz="1200" b="0" dirty="0" smtClean="0">
                  <a:solidFill>
                    <a:srgbClr val="000000"/>
                  </a:solidFill>
                  <a:ea typeface="굴림" charset="-127"/>
                </a:rPr>
                <a:t>Source:		Source</a:t>
              </a:r>
            </a:p>
          </p:txBody>
        </p:sp>
      </p:grpSp>
      <p:sp>
        <p:nvSpPr>
          <p:cNvPr id="10" name="직사각형 9"/>
          <p:cNvSpPr/>
          <p:nvPr/>
        </p:nvSpPr>
        <p:spPr>
          <a:xfrm>
            <a:off x="0" y="0"/>
            <a:ext cx="9144000" cy="804863"/>
          </a:xfrm>
          <a:prstGeom prst="rect">
            <a:avLst/>
          </a:prstGeom>
          <a:solidFill>
            <a:srgbClr val="C2E7F0"/>
          </a:solidFill>
          <a:ln>
            <a:noFill/>
          </a:ln>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anchor="ctr"/>
          <a:lstStyle/>
          <a:p>
            <a:pPr algn="ctr" fontAlgn="auto" latinLnBrk="0">
              <a:spcBef>
                <a:spcPts val="0"/>
              </a:spcBef>
              <a:spcAft>
                <a:spcPts val="0"/>
              </a:spcAft>
              <a:defRPr/>
            </a:pPr>
            <a:endParaRPr kumimoji="0" lang="ko-KR" altLang="en-US" b="0" dirty="0">
              <a:solidFill>
                <a:srgbClr val="FFFFFF"/>
              </a:solidFill>
            </a:endParaRPr>
          </a:p>
        </p:txBody>
      </p:sp>
      <p:sp>
        <p:nvSpPr>
          <p:cNvPr id="11" name="직사각형 10"/>
          <p:cNvSpPr/>
          <p:nvPr/>
        </p:nvSpPr>
        <p:spPr>
          <a:xfrm>
            <a:off x="0" y="827088"/>
            <a:ext cx="9144000" cy="5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anchor="ctr"/>
          <a:lstStyle/>
          <a:p>
            <a:pPr algn="ctr" fontAlgn="auto" latinLnBrk="0">
              <a:spcBef>
                <a:spcPts val="0"/>
              </a:spcBef>
              <a:spcAft>
                <a:spcPts val="0"/>
              </a:spcAft>
              <a:defRPr/>
            </a:pPr>
            <a:endParaRPr kumimoji="0" lang="ko-KR" altLang="en-US" b="0" dirty="0">
              <a:solidFill>
                <a:srgbClr val="FFFFFF"/>
              </a:solidFill>
            </a:endParaRPr>
          </a:p>
        </p:txBody>
      </p:sp>
      <p:pic>
        <p:nvPicPr>
          <p:cNvPr id="2055" name="그림 9" descr="Untitled-2.gif"/>
          <p:cNvPicPr>
            <a:picLocks noChangeAspect="1"/>
          </p:cNvPicPr>
          <p:nvPr/>
        </p:nvPicPr>
        <p:blipFill>
          <a:blip r:embed="rId20" cstate="print"/>
          <a:srcRect/>
          <a:stretch>
            <a:fillRect/>
          </a:stretch>
        </p:blipFill>
        <p:spPr bwMode="auto">
          <a:xfrm>
            <a:off x="8362950" y="146050"/>
            <a:ext cx="544513" cy="544513"/>
          </a:xfrm>
          <a:prstGeom prst="rect">
            <a:avLst/>
          </a:prstGeom>
          <a:noFill/>
          <a:ln w="9525">
            <a:noFill/>
            <a:miter lim="800000"/>
            <a:headEnd/>
            <a:tailEnd/>
          </a:ln>
        </p:spPr>
      </p:pic>
      <p:sp>
        <p:nvSpPr>
          <p:cNvPr id="2056" name="TextBox 12"/>
          <p:cNvSpPr txBox="1">
            <a:spLocks noChangeArrowheads="1"/>
          </p:cNvSpPr>
          <p:nvPr/>
        </p:nvSpPr>
        <p:spPr bwMode="auto">
          <a:xfrm>
            <a:off x="5300663" y="450850"/>
            <a:ext cx="29892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6" tIns="46648" rIns="93296" bIns="46648">
            <a:spAutoFit/>
          </a:bodyPr>
          <a:lstStyle>
            <a:lvl1pPr eaLnBrk="0" hangingPunct="0">
              <a:defRPr kumimoji="1" sz="2000" b="1">
                <a:solidFill>
                  <a:schemeClr val="tx1"/>
                </a:solidFill>
                <a:latin typeface="Arial" charset="0"/>
                <a:ea typeface="HY중고딕" pitchFamily="18" charset="-127"/>
              </a:defRPr>
            </a:lvl1pPr>
            <a:lvl2pPr marL="742950" indent="-285750" eaLnBrk="0" hangingPunct="0">
              <a:defRPr kumimoji="1" sz="2000" b="1">
                <a:solidFill>
                  <a:schemeClr val="tx1"/>
                </a:solidFill>
                <a:latin typeface="Arial" charset="0"/>
                <a:ea typeface="HY중고딕" pitchFamily="18" charset="-127"/>
              </a:defRPr>
            </a:lvl2pPr>
            <a:lvl3pPr marL="1143000" indent="-228600" eaLnBrk="0" hangingPunct="0">
              <a:defRPr kumimoji="1" sz="2000" b="1">
                <a:solidFill>
                  <a:schemeClr val="tx1"/>
                </a:solidFill>
                <a:latin typeface="Arial" charset="0"/>
                <a:ea typeface="HY중고딕" pitchFamily="18" charset="-127"/>
              </a:defRPr>
            </a:lvl3pPr>
            <a:lvl4pPr marL="1600200" indent="-228600" eaLnBrk="0" hangingPunct="0">
              <a:defRPr kumimoji="1" sz="2000" b="1">
                <a:solidFill>
                  <a:schemeClr val="tx1"/>
                </a:solidFill>
                <a:latin typeface="Arial" charset="0"/>
                <a:ea typeface="HY중고딕" pitchFamily="18" charset="-127"/>
              </a:defRPr>
            </a:lvl4pPr>
            <a:lvl5pPr marL="2057400" indent="-228600" eaLnBrk="0" hangingPunct="0">
              <a:defRPr kumimoji="1" sz="2000" b="1">
                <a:solidFill>
                  <a:schemeClr val="tx1"/>
                </a:solidFill>
                <a:latin typeface="Arial" charset="0"/>
                <a:ea typeface="HY중고딕" pitchFamily="18" charset="-127"/>
              </a:defRPr>
            </a:lvl5pPr>
            <a:lvl6pPr marL="2514600" indent="-228600" eaLnBrk="0" fontAlgn="base" hangingPunct="0">
              <a:spcBef>
                <a:spcPct val="0"/>
              </a:spcBef>
              <a:spcAft>
                <a:spcPct val="0"/>
              </a:spcAft>
              <a:defRPr kumimoji="1" sz="2000" b="1">
                <a:solidFill>
                  <a:schemeClr val="tx1"/>
                </a:solidFill>
                <a:latin typeface="Arial" charset="0"/>
                <a:ea typeface="HY중고딕" pitchFamily="18" charset="-127"/>
              </a:defRPr>
            </a:lvl6pPr>
            <a:lvl7pPr marL="2971800" indent="-228600" eaLnBrk="0" fontAlgn="base" hangingPunct="0">
              <a:spcBef>
                <a:spcPct val="0"/>
              </a:spcBef>
              <a:spcAft>
                <a:spcPct val="0"/>
              </a:spcAft>
              <a:defRPr kumimoji="1" sz="2000" b="1">
                <a:solidFill>
                  <a:schemeClr val="tx1"/>
                </a:solidFill>
                <a:latin typeface="Arial" charset="0"/>
                <a:ea typeface="HY중고딕" pitchFamily="18" charset="-127"/>
              </a:defRPr>
            </a:lvl7pPr>
            <a:lvl8pPr marL="3429000" indent="-228600" eaLnBrk="0" fontAlgn="base" hangingPunct="0">
              <a:spcBef>
                <a:spcPct val="0"/>
              </a:spcBef>
              <a:spcAft>
                <a:spcPct val="0"/>
              </a:spcAft>
              <a:defRPr kumimoji="1" sz="2000" b="1">
                <a:solidFill>
                  <a:schemeClr val="tx1"/>
                </a:solidFill>
                <a:latin typeface="Arial" charset="0"/>
                <a:ea typeface="HY중고딕" pitchFamily="18" charset="-127"/>
              </a:defRPr>
            </a:lvl8pPr>
            <a:lvl9pPr marL="3886200" indent="-228600" eaLnBrk="0" fontAlgn="base" hangingPunct="0">
              <a:spcBef>
                <a:spcPct val="0"/>
              </a:spcBef>
              <a:spcAft>
                <a:spcPct val="0"/>
              </a:spcAft>
              <a:defRPr kumimoji="1" sz="2000" b="1">
                <a:solidFill>
                  <a:schemeClr val="tx1"/>
                </a:solidFill>
                <a:latin typeface="Arial" charset="0"/>
                <a:ea typeface="HY중고딕" pitchFamily="18" charset="-127"/>
              </a:defRPr>
            </a:lvl9pPr>
          </a:lstStyle>
          <a:p>
            <a:pPr algn="r" eaLnBrk="1" latinLnBrk="0" hangingPunct="1">
              <a:defRPr/>
            </a:pPr>
            <a:r>
              <a:rPr kumimoji="0" lang="en-US" altLang="ko-KR" sz="1200" b="0" dirty="0" smtClean="0">
                <a:solidFill>
                  <a:srgbClr val="00B0F0"/>
                </a:solidFill>
                <a:latin typeface="Chaparral Pro" pitchFamily="18" charset="0"/>
                <a:ea typeface="맑은 고딕" pitchFamily="50" charset="-127"/>
              </a:rPr>
              <a:t>Towards  Global  Eminence</a:t>
            </a:r>
            <a:endParaRPr kumimoji="0" lang="ko-KR" altLang="en-US" sz="1200" b="0" dirty="0" smtClean="0">
              <a:solidFill>
                <a:srgbClr val="00B0F0"/>
              </a:solidFill>
              <a:latin typeface="Chaparral Pro" pitchFamily="18" charset="0"/>
              <a:ea typeface="맑은 고딕" pitchFamily="50" charset="-127"/>
            </a:endParaRPr>
          </a:p>
        </p:txBody>
      </p:sp>
      <p:sp>
        <p:nvSpPr>
          <p:cNvPr id="15" name="Rectangle 6"/>
          <p:cNvSpPr>
            <a:spLocks noGrp="1" noChangeArrowheads="1"/>
          </p:cNvSpPr>
          <p:nvPr>
            <p:ph type="sldNum" sz="quarter" idx="4"/>
          </p:nvPr>
        </p:nvSpPr>
        <p:spPr>
          <a:xfrm>
            <a:off x="8501063" y="6489700"/>
            <a:ext cx="728662" cy="365125"/>
          </a:xfrm>
          <a:prstGeom prst="rect">
            <a:avLst/>
          </a:prstGeom>
        </p:spPr>
        <p:txBody>
          <a:bodyPr lIns="93296" tIns="46648" rIns="93296" bIns="46648"/>
          <a:lstStyle>
            <a:lvl1pPr latinLnBrk="0">
              <a:defRPr kumimoji="0" sz="1200" b="0">
                <a:solidFill>
                  <a:srgbClr val="FFFFFF">
                    <a:lumMod val="50000"/>
                  </a:srgbClr>
                </a:solidFill>
                <a:latin typeface="휴먼모음T" pitchFamily="18" charset="-127"/>
                <a:ea typeface="휴먼모음T" pitchFamily="18" charset="-127"/>
              </a:defRPr>
            </a:lvl1pPr>
          </a:lstStyle>
          <a:p>
            <a:fld id="{A516E367-7F82-4B6D-89D7-F4C81C255C87}" type="slidenum">
              <a:rPr lang="ko-KR" altLang="en-US" smtClean="0"/>
              <a:pPr/>
              <a:t>‹#›</a:t>
            </a:fld>
            <a:endParaRPr lang="ko-KR" altLang="en-US" dirty="0"/>
          </a:p>
        </p:txBody>
      </p:sp>
      <p:sp>
        <p:nvSpPr>
          <p:cNvPr id="16" name="TextBox 15"/>
          <p:cNvSpPr txBox="1"/>
          <p:nvPr/>
        </p:nvSpPr>
        <p:spPr>
          <a:xfrm>
            <a:off x="5143500" y="6500813"/>
            <a:ext cx="3571875" cy="254000"/>
          </a:xfrm>
          <a:prstGeom prst="rect">
            <a:avLst/>
          </a:prstGeom>
          <a:noFill/>
        </p:spPr>
        <p:txBody>
          <a:bodyPr>
            <a:spAutoFit/>
          </a:bodyPr>
          <a:lstStyle/>
          <a:p>
            <a:pPr algn="r" fontAlgn="auto" latinLnBrk="0">
              <a:spcBef>
                <a:spcPts val="0"/>
              </a:spcBef>
              <a:spcAft>
                <a:spcPts val="0"/>
              </a:spcAft>
              <a:defRPr/>
            </a:pPr>
            <a:r>
              <a:rPr kumimoji="0" lang="en-US" altLang="ko-KR" sz="1050" b="0" dirty="0">
                <a:solidFill>
                  <a:srgbClr val="00B0F0"/>
                </a:solidFill>
                <a:latin typeface="Chaparral Pro" pitchFamily="18" charset="0"/>
                <a:ea typeface="굴림"/>
              </a:rPr>
              <a:t>K  Y  U  N  G     H  E  </a:t>
            </a:r>
            <a:r>
              <a:rPr kumimoji="0" lang="en-US" altLang="ko-KR" sz="1050" b="0" dirty="0" err="1">
                <a:solidFill>
                  <a:srgbClr val="00B0F0"/>
                </a:solidFill>
                <a:latin typeface="Chaparral Pro" pitchFamily="18" charset="0"/>
                <a:ea typeface="굴림"/>
              </a:rPr>
              <a:t>E</a:t>
            </a:r>
            <a:r>
              <a:rPr kumimoji="0" lang="en-US" altLang="ko-KR" sz="1050" b="0" dirty="0">
                <a:solidFill>
                  <a:srgbClr val="00B0F0"/>
                </a:solidFill>
                <a:latin typeface="Chaparral Pro" pitchFamily="18" charset="0"/>
                <a:ea typeface="굴림"/>
              </a:rPr>
              <a:t>     U  N  I  V  E  R  S  I  T  Y</a:t>
            </a:r>
            <a:endParaRPr kumimoji="0" lang="ko-KR" altLang="en-US" sz="1050" b="0" dirty="0">
              <a:solidFill>
                <a:srgbClr val="00B0F0"/>
              </a:solidFill>
              <a:latin typeface="Chaparral Pro" pitchFamily="18" charset="0"/>
              <a:ea typeface="굴림"/>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2813" rtl="0" eaLnBrk="1" fontAlgn="base" latinLnBrk="1" hangingPunct="1">
        <a:spcBef>
          <a:spcPct val="0"/>
        </a:spcBef>
        <a:spcAft>
          <a:spcPct val="0"/>
        </a:spcAft>
        <a:defRPr kumimoji="1" sz="1900" b="1">
          <a:solidFill>
            <a:schemeClr val="tx2"/>
          </a:solidFill>
          <a:latin typeface="+mj-lt"/>
          <a:ea typeface="+mj-ea"/>
          <a:cs typeface="+mj-cs"/>
        </a:defRPr>
      </a:lvl1pPr>
      <a:lvl2pPr algn="l" defTabSz="912813" rtl="0" eaLnBrk="1" fontAlgn="base" latinLnBrk="1" hangingPunct="1">
        <a:spcBef>
          <a:spcPct val="0"/>
        </a:spcBef>
        <a:spcAft>
          <a:spcPct val="0"/>
        </a:spcAft>
        <a:defRPr kumimoji="1" sz="1900" b="1">
          <a:solidFill>
            <a:schemeClr val="tx2"/>
          </a:solidFill>
          <a:latin typeface="굴림" charset="-127"/>
          <a:ea typeface="굴림" charset="-127"/>
        </a:defRPr>
      </a:lvl2pPr>
      <a:lvl3pPr algn="l" defTabSz="912813" rtl="0" eaLnBrk="1" fontAlgn="base" latinLnBrk="1" hangingPunct="1">
        <a:spcBef>
          <a:spcPct val="0"/>
        </a:spcBef>
        <a:spcAft>
          <a:spcPct val="0"/>
        </a:spcAft>
        <a:defRPr kumimoji="1" sz="1900" b="1">
          <a:solidFill>
            <a:schemeClr val="tx2"/>
          </a:solidFill>
          <a:latin typeface="굴림" charset="-127"/>
          <a:ea typeface="굴림" charset="-127"/>
        </a:defRPr>
      </a:lvl3pPr>
      <a:lvl4pPr algn="l" defTabSz="912813" rtl="0" eaLnBrk="1" fontAlgn="base" latinLnBrk="1" hangingPunct="1">
        <a:spcBef>
          <a:spcPct val="0"/>
        </a:spcBef>
        <a:spcAft>
          <a:spcPct val="0"/>
        </a:spcAft>
        <a:defRPr kumimoji="1" sz="1900" b="1">
          <a:solidFill>
            <a:schemeClr val="tx2"/>
          </a:solidFill>
          <a:latin typeface="굴림" charset="-127"/>
          <a:ea typeface="굴림" charset="-127"/>
        </a:defRPr>
      </a:lvl4pPr>
      <a:lvl5pPr algn="l" defTabSz="912813" rtl="0" eaLnBrk="1" fontAlgn="base" latinLnBrk="1" hangingPunct="1">
        <a:spcBef>
          <a:spcPct val="0"/>
        </a:spcBef>
        <a:spcAft>
          <a:spcPct val="0"/>
        </a:spcAft>
        <a:defRPr kumimoji="1" sz="1900" b="1">
          <a:solidFill>
            <a:schemeClr val="tx2"/>
          </a:solidFill>
          <a:latin typeface="굴림" charset="-127"/>
          <a:ea typeface="굴림" charset="-127"/>
        </a:defRPr>
      </a:lvl5pPr>
      <a:lvl6pPr marL="466181" algn="l" defTabSz="912944" rtl="0" eaLnBrk="1" fontAlgn="base" latinLnBrk="1" hangingPunct="1">
        <a:spcBef>
          <a:spcPct val="0"/>
        </a:spcBef>
        <a:spcAft>
          <a:spcPct val="0"/>
        </a:spcAft>
        <a:defRPr kumimoji="1" sz="1900" b="1">
          <a:solidFill>
            <a:schemeClr val="tx2"/>
          </a:solidFill>
          <a:latin typeface="굴림" charset="-127"/>
          <a:ea typeface="굴림" charset="-127"/>
        </a:defRPr>
      </a:lvl6pPr>
      <a:lvl7pPr marL="932369" algn="l" defTabSz="912944" rtl="0" eaLnBrk="1" fontAlgn="base" latinLnBrk="1" hangingPunct="1">
        <a:spcBef>
          <a:spcPct val="0"/>
        </a:spcBef>
        <a:spcAft>
          <a:spcPct val="0"/>
        </a:spcAft>
        <a:defRPr kumimoji="1" sz="1900" b="1">
          <a:solidFill>
            <a:schemeClr val="tx2"/>
          </a:solidFill>
          <a:latin typeface="굴림" charset="-127"/>
          <a:ea typeface="굴림" charset="-127"/>
        </a:defRPr>
      </a:lvl7pPr>
      <a:lvl8pPr marL="1398555" algn="l" defTabSz="912944" rtl="0" eaLnBrk="1" fontAlgn="base" latinLnBrk="1" hangingPunct="1">
        <a:spcBef>
          <a:spcPct val="0"/>
        </a:spcBef>
        <a:spcAft>
          <a:spcPct val="0"/>
        </a:spcAft>
        <a:defRPr kumimoji="1" sz="1900" b="1">
          <a:solidFill>
            <a:schemeClr val="tx2"/>
          </a:solidFill>
          <a:latin typeface="굴림" charset="-127"/>
          <a:ea typeface="굴림" charset="-127"/>
        </a:defRPr>
      </a:lvl8pPr>
      <a:lvl9pPr marL="1864738" algn="l" defTabSz="912944" rtl="0" eaLnBrk="1" fontAlgn="base" latinLnBrk="1" hangingPunct="1">
        <a:spcBef>
          <a:spcPct val="0"/>
        </a:spcBef>
        <a:spcAft>
          <a:spcPct val="0"/>
        </a:spcAft>
        <a:defRPr kumimoji="1" sz="1900" b="1">
          <a:solidFill>
            <a:schemeClr val="tx2"/>
          </a:solidFill>
          <a:latin typeface="굴림" charset="-127"/>
          <a:ea typeface="굴림" charset="-127"/>
        </a:defRPr>
      </a:lvl9pPr>
    </p:titleStyle>
    <p:bodyStyle>
      <a:lvl1pPr marL="349250" indent="-349250" algn="l" defTabSz="912813" rtl="0" eaLnBrk="1" fontAlgn="base" latinLnBrk="1" hangingPunct="1">
        <a:spcBef>
          <a:spcPct val="0"/>
        </a:spcBef>
        <a:spcAft>
          <a:spcPct val="0"/>
        </a:spcAft>
        <a:buSzPct val="120000"/>
        <a:buChar char="•"/>
        <a:defRPr kumimoji="1" sz="1600">
          <a:solidFill>
            <a:schemeClr val="tx1"/>
          </a:solidFill>
          <a:latin typeface="+mn-lt"/>
          <a:ea typeface="+mn-ea"/>
          <a:cs typeface="+mn-cs"/>
        </a:defRPr>
      </a:lvl1pPr>
      <a:lvl2pPr marL="146050" indent="-144463" algn="l" defTabSz="912813" rtl="0" eaLnBrk="1" fontAlgn="base" latinLnBrk="1" hangingPunct="1">
        <a:spcBef>
          <a:spcPct val="0"/>
        </a:spcBef>
        <a:spcAft>
          <a:spcPct val="0"/>
        </a:spcAft>
        <a:buSzPct val="120000"/>
        <a:buChar char="•"/>
        <a:defRPr kumimoji="1" sz="1600">
          <a:solidFill>
            <a:schemeClr val="tx1"/>
          </a:solidFill>
          <a:latin typeface="+mn-lt"/>
          <a:ea typeface="+mn-ea"/>
        </a:defRPr>
      </a:lvl2pPr>
      <a:lvl3pPr marL="300038" indent="-150813" algn="l" defTabSz="912813" rtl="0" eaLnBrk="1" fontAlgn="base" latinLnBrk="1" hangingPunct="1">
        <a:spcBef>
          <a:spcPct val="0"/>
        </a:spcBef>
        <a:spcAft>
          <a:spcPct val="0"/>
        </a:spcAft>
        <a:buChar char="–"/>
        <a:defRPr kumimoji="1" sz="1600">
          <a:solidFill>
            <a:schemeClr val="tx1"/>
          </a:solidFill>
          <a:latin typeface="+mn-lt"/>
          <a:ea typeface="+mn-ea"/>
        </a:defRPr>
      </a:lvl3pPr>
      <a:lvl4pPr marL="439738" indent="-136525" algn="l" defTabSz="912813" rtl="0" eaLnBrk="1" fontAlgn="base" latinLnBrk="1" hangingPunct="1">
        <a:spcBef>
          <a:spcPct val="0"/>
        </a:spcBef>
        <a:spcAft>
          <a:spcPct val="0"/>
        </a:spcAft>
        <a:buSzPct val="89000"/>
        <a:buChar char="•"/>
        <a:defRPr kumimoji="1" sz="1600">
          <a:solidFill>
            <a:schemeClr val="tx1"/>
          </a:solidFill>
          <a:latin typeface="+mn-lt"/>
          <a:ea typeface="+mn-ea"/>
        </a:defRPr>
      </a:lvl4pPr>
      <a:lvl5pPr marL="593725" indent="-150813" algn="l" defTabSz="912813" rtl="0" eaLnBrk="1" fontAlgn="base" latinLnBrk="1" hangingPunct="1">
        <a:spcBef>
          <a:spcPct val="0"/>
        </a:spcBef>
        <a:spcAft>
          <a:spcPct val="0"/>
        </a:spcAft>
        <a:buSzPct val="75000"/>
        <a:buChar char="–"/>
        <a:defRPr kumimoji="1" sz="1600">
          <a:solidFill>
            <a:schemeClr val="tx1"/>
          </a:solidFill>
          <a:latin typeface="+mn-lt"/>
          <a:ea typeface="+mn-ea"/>
        </a:defRPr>
      </a:lvl5pPr>
      <a:lvl6pPr marL="1060248"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6pPr>
      <a:lvl7pPr marL="1526430"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7pPr>
      <a:lvl8pPr marL="1992616"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8pPr>
      <a:lvl9pPr marL="2458802"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9pPr>
    </p:bodyStyle>
    <p:otherStyle>
      <a:defPPr>
        <a:defRPr lang="ko-KR"/>
      </a:defPPr>
      <a:lvl1pPr marL="0" algn="l" defTabSz="932369" rtl="0" eaLnBrk="1" latinLnBrk="1" hangingPunct="1">
        <a:defRPr sz="1800" kern="1200">
          <a:solidFill>
            <a:schemeClr val="tx1"/>
          </a:solidFill>
          <a:latin typeface="+mn-lt"/>
          <a:ea typeface="+mn-ea"/>
          <a:cs typeface="+mn-cs"/>
        </a:defRPr>
      </a:lvl1pPr>
      <a:lvl2pPr marL="466181" algn="l" defTabSz="932369" rtl="0" eaLnBrk="1" latinLnBrk="1" hangingPunct="1">
        <a:defRPr sz="1800" kern="1200">
          <a:solidFill>
            <a:schemeClr val="tx1"/>
          </a:solidFill>
          <a:latin typeface="+mn-lt"/>
          <a:ea typeface="+mn-ea"/>
          <a:cs typeface="+mn-cs"/>
        </a:defRPr>
      </a:lvl2pPr>
      <a:lvl3pPr marL="932369" algn="l" defTabSz="932369" rtl="0" eaLnBrk="1" latinLnBrk="1" hangingPunct="1">
        <a:defRPr sz="1800" kern="1200">
          <a:solidFill>
            <a:schemeClr val="tx1"/>
          </a:solidFill>
          <a:latin typeface="+mn-lt"/>
          <a:ea typeface="+mn-ea"/>
          <a:cs typeface="+mn-cs"/>
        </a:defRPr>
      </a:lvl3pPr>
      <a:lvl4pPr marL="1398555" algn="l" defTabSz="932369" rtl="0" eaLnBrk="1" latinLnBrk="1" hangingPunct="1">
        <a:defRPr sz="1800" kern="1200">
          <a:solidFill>
            <a:schemeClr val="tx1"/>
          </a:solidFill>
          <a:latin typeface="+mn-lt"/>
          <a:ea typeface="+mn-ea"/>
          <a:cs typeface="+mn-cs"/>
        </a:defRPr>
      </a:lvl4pPr>
      <a:lvl5pPr marL="1864738" algn="l" defTabSz="932369" rtl="0" eaLnBrk="1" latinLnBrk="1" hangingPunct="1">
        <a:defRPr sz="1800" kern="1200">
          <a:solidFill>
            <a:schemeClr val="tx1"/>
          </a:solidFill>
          <a:latin typeface="+mn-lt"/>
          <a:ea typeface="+mn-ea"/>
          <a:cs typeface="+mn-cs"/>
        </a:defRPr>
      </a:lvl5pPr>
      <a:lvl6pPr marL="2330924" algn="l" defTabSz="932369" rtl="0" eaLnBrk="1" latinLnBrk="1" hangingPunct="1">
        <a:defRPr sz="1800" kern="1200">
          <a:solidFill>
            <a:schemeClr val="tx1"/>
          </a:solidFill>
          <a:latin typeface="+mn-lt"/>
          <a:ea typeface="+mn-ea"/>
          <a:cs typeface="+mn-cs"/>
        </a:defRPr>
      </a:lvl6pPr>
      <a:lvl7pPr marL="2797106" algn="l" defTabSz="932369" rtl="0" eaLnBrk="1" latinLnBrk="1" hangingPunct="1">
        <a:defRPr sz="1800" kern="1200">
          <a:solidFill>
            <a:schemeClr val="tx1"/>
          </a:solidFill>
          <a:latin typeface="+mn-lt"/>
          <a:ea typeface="+mn-ea"/>
          <a:cs typeface="+mn-cs"/>
        </a:defRPr>
      </a:lvl7pPr>
      <a:lvl8pPr marL="3263291" algn="l" defTabSz="932369" rtl="0" eaLnBrk="1" latinLnBrk="1" hangingPunct="1">
        <a:defRPr sz="1800" kern="1200">
          <a:solidFill>
            <a:schemeClr val="tx1"/>
          </a:solidFill>
          <a:latin typeface="+mn-lt"/>
          <a:ea typeface="+mn-ea"/>
          <a:cs typeface="+mn-cs"/>
        </a:defRPr>
      </a:lvl8pPr>
      <a:lvl9pPr marL="3729478" algn="l" defTabSz="932369"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ea typeface="+mn-ea"/>
              </a:defRPr>
            </a:lvl1pPr>
          </a:lstStyle>
          <a:p>
            <a:endParaRPr lang="ko-KR" alt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latinLnBrk="0">
              <a:defRPr kumimoji="0" sz="1400" b="0">
                <a:latin typeface="+mn-lt"/>
                <a:ea typeface="+mn-ea"/>
              </a:defRPr>
            </a:lvl1pPr>
          </a:lstStyle>
          <a:p>
            <a:endParaRPr lang="ko-KR" alt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latinLnBrk="0">
              <a:defRPr kumimoji="0" sz="1400" b="0">
                <a:solidFill>
                  <a:srgbClr val="FFFFFF">
                    <a:lumMod val="50000"/>
                  </a:srgbClr>
                </a:solidFill>
                <a:latin typeface="+mn-lt"/>
                <a:ea typeface="+mn-ea"/>
              </a:defRPr>
            </a:lvl1pPr>
          </a:lstStyle>
          <a:p>
            <a:fld id="{BF10DE72-1EA0-4EB3-9D46-D5D6EDF1C45C}"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eaLnBrk="1" fontAlgn="base" latinLnBrk="1" hangingPunct="1">
        <a:spcBef>
          <a:spcPct val="0"/>
        </a:spcBef>
        <a:spcAft>
          <a:spcPct val="0"/>
        </a:spcAft>
        <a:defRPr kumimoji="1" sz="4400">
          <a:solidFill>
            <a:schemeClr val="tx2"/>
          </a:solidFill>
          <a:latin typeface="+mj-lt"/>
          <a:ea typeface="+mj-ea"/>
          <a:cs typeface="+mj-cs"/>
        </a:defRPr>
      </a:lvl1pPr>
      <a:lvl2pPr algn="ctr" rtl="0" eaLnBrk="1" fontAlgn="base" latinLnBrk="1" hangingPunct="1">
        <a:spcBef>
          <a:spcPct val="0"/>
        </a:spcBef>
        <a:spcAft>
          <a:spcPct val="0"/>
        </a:spcAft>
        <a:defRPr kumimoji="1" sz="4400">
          <a:solidFill>
            <a:schemeClr val="tx2"/>
          </a:solidFill>
          <a:latin typeface="굴림" pitchFamily="50" charset="-127"/>
          <a:ea typeface="굴림" pitchFamily="50" charset="-127"/>
        </a:defRPr>
      </a:lvl2pPr>
      <a:lvl3pPr algn="ctr" rtl="0" eaLnBrk="1" fontAlgn="base" latinLnBrk="1" hangingPunct="1">
        <a:spcBef>
          <a:spcPct val="0"/>
        </a:spcBef>
        <a:spcAft>
          <a:spcPct val="0"/>
        </a:spcAft>
        <a:defRPr kumimoji="1" sz="4400">
          <a:solidFill>
            <a:schemeClr val="tx2"/>
          </a:solidFill>
          <a:latin typeface="굴림" pitchFamily="50" charset="-127"/>
          <a:ea typeface="굴림" pitchFamily="50" charset="-127"/>
        </a:defRPr>
      </a:lvl3pPr>
      <a:lvl4pPr algn="ctr" rtl="0" eaLnBrk="1" fontAlgn="base" latinLnBrk="1" hangingPunct="1">
        <a:spcBef>
          <a:spcPct val="0"/>
        </a:spcBef>
        <a:spcAft>
          <a:spcPct val="0"/>
        </a:spcAft>
        <a:defRPr kumimoji="1" sz="4400">
          <a:solidFill>
            <a:schemeClr val="tx2"/>
          </a:solidFill>
          <a:latin typeface="굴림" pitchFamily="50" charset="-127"/>
          <a:ea typeface="굴림" pitchFamily="50" charset="-127"/>
        </a:defRPr>
      </a:lvl4pPr>
      <a:lvl5pPr algn="ctr" rtl="0" eaLnBrk="1" fontAlgn="base" latinLnBrk="1" hangingPunct="1">
        <a:spcBef>
          <a:spcPct val="0"/>
        </a:spcBef>
        <a:spcAft>
          <a:spcPct val="0"/>
        </a:spcAft>
        <a:defRPr kumimoji="1" sz="4400">
          <a:solidFill>
            <a:schemeClr val="tx2"/>
          </a:solidFill>
          <a:latin typeface="굴림" pitchFamily="50" charset="-127"/>
          <a:ea typeface="굴림" pitchFamily="50" charset="-127"/>
        </a:defRPr>
      </a:lvl5pPr>
      <a:lvl6pPr marL="457200" algn="ctr" rtl="0" eaLnBrk="1" fontAlgn="base" latinLnBrk="1" hangingPunct="1">
        <a:spcBef>
          <a:spcPct val="0"/>
        </a:spcBef>
        <a:spcAft>
          <a:spcPct val="0"/>
        </a:spcAft>
        <a:defRPr kumimoji="1" sz="4400">
          <a:solidFill>
            <a:schemeClr val="tx2"/>
          </a:solidFill>
          <a:latin typeface="굴림" pitchFamily="50" charset="-127"/>
          <a:ea typeface="굴림" pitchFamily="50" charset="-127"/>
        </a:defRPr>
      </a:lvl6pPr>
      <a:lvl7pPr marL="914400" algn="ctr" rtl="0" eaLnBrk="1" fontAlgn="base" latinLnBrk="1" hangingPunct="1">
        <a:spcBef>
          <a:spcPct val="0"/>
        </a:spcBef>
        <a:spcAft>
          <a:spcPct val="0"/>
        </a:spcAft>
        <a:defRPr kumimoji="1" sz="4400">
          <a:solidFill>
            <a:schemeClr val="tx2"/>
          </a:solidFill>
          <a:latin typeface="굴림" pitchFamily="50" charset="-127"/>
          <a:ea typeface="굴림" pitchFamily="50" charset="-127"/>
        </a:defRPr>
      </a:lvl7pPr>
      <a:lvl8pPr marL="1371600" algn="ctr" rtl="0" eaLnBrk="1" fontAlgn="base" latinLnBrk="1" hangingPunct="1">
        <a:spcBef>
          <a:spcPct val="0"/>
        </a:spcBef>
        <a:spcAft>
          <a:spcPct val="0"/>
        </a:spcAft>
        <a:defRPr kumimoji="1" sz="4400">
          <a:solidFill>
            <a:schemeClr val="tx2"/>
          </a:solidFill>
          <a:latin typeface="굴림" pitchFamily="50" charset="-127"/>
          <a:ea typeface="굴림" pitchFamily="50" charset="-127"/>
        </a:defRPr>
      </a:lvl8pPr>
      <a:lvl9pPr marL="1828800" algn="ctr" rtl="0" eaLnBrk="1" fontAlgn="base" latinLnBrk="1" hangingPunct="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1" fontAlgn="base" latinLnBrk="1"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latinLnBrk="1" hangingPunct="1">
        <a:spcBef>
          <a:spcPct val="20000"/>
        </a:spcBef>
        <a:spcAft>
          <a:spcPct val="0"/>
        </a:spcAft>
        <a:buChar char="–"/>
        <a:defRPr kumimoji="1" sz="2800">
          <a:solidFill>
            <a:schemeClr val="tx1"/>
          </a:solidFill>
          <a:latin typeface="+mn-lt"/>
          <a:ea typeface="+mn-ea"/>
        </a:defRPr>
      </a:lvl2pPr>
      <a:lvl3pPr marL="1143000" indent="-228600" algn="l" rtl="0" eaLnBrk="1" fontAlgn="base" latinLnBrk="1" hangingPunct="1">
        <a:spcBef>
          <a:spcPct val="20000"/>
        </a:spcBef>
        <a:spcAft>
          <a:spcPct val="0"/>
        </a:spcAft>
        <a:buChar char="•"/>
        <a:defRPr kumimoji="1" sz="2400">
          <a:solidFill>
            <a:schemeClr val="tx1"/>
          </a:solidFill>
          <a:latin typeface="+mn-lt"/>
          <a:ea typeface="+mn-ea"/>
        </a:defRPr>
      </a:lvl3pPr>
      <a:lvl4pPr marL="1600200" indent="-228600" algn="l" rtl="0" eaLnBrk="1" fontAlgn="base" latinLnBrk="1" hangingPunct="1">
        <a:spcBef>
          <a:spcPct val="20000"/>
        </a:spcBef>
        <a:spcAft>
          <a:spcPct val="0"/>
        </a:spcAft>
        <a:buChar char="–"/>
        <a:defRPr kumimoji="1" sz="2000">
          <a:solidFill>
            <a:schemeClr val="tx1"/>
          </a:solidFill>
          <a:latin typeface="+mn-lt"/>
          <a:ea typeface="+mn-ea"/>
        </a:defRPr>
      </a:lvl4pPr>
      <a:lvl5pPr marL="2057400" indent="-228600" algn="l" rtl="0" eaLnBrk="1" fontAlgn="base" latinLnBrk="1" hangingPunct="1">
        <a:spcBef>
          <a:spcPct val="20000"/>
        </a:spcBef>
        <a:spcAft>
          <a:spcPct val="0"/>
        </a:spcAft>
        <a:buChar char="»"/>
        <a:defRPr kumimoji="1" sz="2000">
          <a:solidFill>
            <a:schemeClr val="tx1"/>
          </a:solidFill>
          <a:latin typeface="+mn-lt"/>
          <a:ea typeface="+mn-ea"/>
        </a:defRPr>
      </a:lvl5pPr>
      <a:lvl6pPr marL="2514600" indent="-228600" algn="l" rtl="0" eaLnBrk="1" fontAlgn="base" latinLnBrk="1" hangingPunct="1">
        <a:spcBef>
          <a:spcPct val="20000"/>
        </a:spcBef>
        <a:spcAft>
          <a:spcPct val="0"/>
        </a:spcAft>
        <a:buChar char="»"/>
        <a:defRPr kumimoji="1" sz="2000">
          <a:solidFill>
            <a:schemeClr val="tx1"/>
          </a:solidFill>
          <a:latin typeface="+mn-lt"/>
          <a:ea typeface="+mn-ea"/>
        </a:defRPr>
      </a:lvl6pPr>
      <a:lvl7pPr marL="2971800" indent="-228600" algn="l" rtl="0" eaLnBrk="1" fontAlgn="base" latinLnBrk="1" hangingPunct="1">
        <a:spcBef>
          <a:spcPct val="20000"/>
        </a:spcBef>
        <a:spcAft>
          <a:spcPct val="0"/>
        </a:spcAft>
        <a:buChar char="»"/>
        <a:defRPr kumimoji="1" sz="2000">
          <a:solidFill>
            <a:schemeClr val="tx1"/>
          </a:solidFill>
          <a:latin typeface="+mn-lt"/>
          <a:ea typeface="+mn-ea"/>
        </a:defRPr>
      </a:lvl7pPr>
      <a:lvl8pPr marL="3429000" indent="-228600" algn="l" rtl="0" eaLnBrk="1" fontAlgn="base" latinLnBrk="1" hangingPunct="1">
        <a:spcBef>
          <a:spcPct val="20000"/>
        </a:spcBef>
        <a:spcAft>
          <a:spcPct val="0"/>
        </a:spcAft>
        <a:buChar char="»"/>
        <a:defRPr kumimoji="1" sz="2000">
          <a:solidFill>
            <a:schemeClr val="tx1"/>
          </a:solidFill>
          <a:latin typeface="+mn-lt"/>
          <a:ea typeface="+mn-ea"/>
        </a:defRPr>
      </a:lvl8pPr>
      <a:lvl9pPr marL="3886200" indent="-228600" algn="l" rtl="0" eaLnBrk="1" fontAlgn="base" latinLnBrk="1" hangingPunct="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9.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9.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1.jpg"/></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9.xm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jpg"/><Relationship Id="rId1" Type="http://schemas.openxmlformats.org/officeDocument/2006/relationships/slideLayout" Target="../slideLayouts/slideLayout9.xml"/><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0" y="2113611"/>
            <a:ext cx="9144000" cy="2113613"/>
          </a:xfrm>
          <a:solidFill>
            <a:schemeClr val="tx1">
              <a:alpha val="36000"/>
            </a:schemeClr>
          </a:solidFill>
        </p:spPr>
        <p:txBody>
          <a:bodyPr>
            <a:noAutofit/>
          </a:bodyPr>
          <a:lstStyle/>
          <a:p>
            <a:r>
              <a:rPr lang="en-US" altLang="ko-KR" sz="3600" dirty="0" smtClean="0">
                <a:solidFill>
                  <a:schemeClr val="bg1"/>
                </a:solidFill>
                <a:latin typeface="Franklin Gothic Medium Cond" pitchFamily="34" charset="0"/>
                <a:ea typeface="맑은 고딕" pitchFamily="50" charset="-127"/>
              </a:rPr>
              <a:t>Pulmonary Capillary </a:t>
            </a:r>
            <a:r>
              <a:rPr lang="en-US" altLang="ko-KR" sz="3600" dirty="0" err="1" smtClean="0">
                <a:solidFill>
                  <a:schemeClr val="bg1"/>
                </a:solidFill>
                <a:latin typeface="Franklin Gothic Medium Cond" pitchFamily="34" charset="0"/>
                <a:ea typeface="맑은 고딕" pitchFamily="50" charset="-127"/>
              </a:rPr>
              <a:t>Hemangiomatosis</a:t>
            </a:r>
            <a:endParaRPr lang="en-US" altLang="ko-KR" sz="3600" dirty="0">
              <a:solidFill>
                <a:schemeClr val="bg1"/>
              </a:solidFill>
              <a:latin typeface="Franklin Gothic Medium Cond" pitchFamily="34" charset="0"/>
              <a:ea typeface="맑은 고딕" pitchFamily="50" charset="-12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2438400"/>
            <a:ext cx="6858000" cy="990600"/>
          </a:xfrm>
        </p:spPr>
        <p:txBody>
          <a:bodyPr>
            <a:noAutofit/>
          </a:bodyPr>
          <a:lstStyle/>
          <a:p>
            <a:r>
              <a:rPr lang="en-US" altLang="ko-KR" sz="4000" dirty="0" smtClean="0">
                <a:solidFill>
                  <a:schemeClr val="bg1"/>
                </a:solidFill>
                <a:latin typeface="맑은 고딕" pitchFamily="50" charset="-127"/>
                <a:ea typeface="맑은 고딕" pitchFamily="50" charset="-127"/>
              </a:rPr>
              <a:t> </a:t>
            </a:r>
            <a:r>
              <a:rPr lang="ko-KR" altLang="en-US" sz="4000" dirty="0" smtClean="0">
                <a:solidFill>
                  <a:schemeClr val="bg1"/>
                </a:solidFill>
              </a:rPr>
              <a:t>재발하는 </a:t>
            </a:r>
            <a:r>
              <a:rPr lang="ko-KR" altLang="en-US" sz="4000" dirty="0" err="1" smtClean="0">
                <a:solidFill>
                  <a:schemeClr val="bg1"/>
                </a:solidFill>
              </a:rPr>
              <a:t>기흉으로</a:t>
            </a:r>
            <a:r>
              <a:rPr lang="ko-KR" altLang="en-US" sz="4000" dirty="0" smtClean="0">
                <a:solidFill>
                  <a:schemeClr val="bg1"/>
                </a:solidFill>
              </a:rPr>
              <a:t> 내원한 </a:t>
            </a:r>
            <a:r>
              <a:rPr lang="en-US" altLang="ko-KR" sz="4000" dirty="0" smtClean="0">
                <a:solidFill>
                  <a:schemeClr val="bg1"/>
                </a:solidFill>
              </a:rPr>
              <a:t>18</a:t>
            </a:r>
            <a:r>
              <a:rPr lang="ko-KR" altLang="en-US" sz="4000" dirty="0" smtClean="0">
                <a:solidFill>
                  <a:schemeClr val="bg1"/>
                </a:solidFill>
              </a:rPr>
              <a:t>세 남자</a:t>
            </a:r>
            <a:endParaRPr lang="ko-KR" altLang="en-US" sz="4000" b="1" dirty="0">
              <a:solidFill>
                <a:schemeClr val="bg1"/>
              </a:solidFill>
              <a:latin typeface="맑은 고딕" pitchFamily="50" charset="-127"/>
              <a:ea typeface="맑은 고딕" pitchFamily="50" charset="-127"/>
            </a:endParaRPr>
          </a:p>
        </p:txBody>
      </p:sp>
      <p:sp>
        <p:nvSpPr>
          <p:cNvPr id="4" name="직사각형 3"/>
          <p:cNvSpPr/>
          <p:nvPr/>
        </p:nvSpPr>
        <p:spPr bwMode="auto">
          <a:xfrm>
            <a:off x="3284738" y="5663953"/>
            <a:ext cx="2388093" cy="834501"/>
          </a:xfrm>
          <a:prstGeom prst="rect">
            <a:avLst/>
          </a:prstGeom>
          <a:solidFill>
            <a:schemeClr val="bg1"/>
          </a:solidFill>
          <a:ln w="12700"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dirty="0" smtClean="0">
              <a:ln>
                <a:noFill/>
              </a:ln>
              <a:solidFill>
                <a:schemeClr val="tx1"/>
              </a:solidFill>
              <a:effectLst/>
              <a:latin typeface="HY견고딕" pitchFamily="18" charset="-127"/>
              <a:ea typeface="HY견고딕" pitchFamily="18" charset="-127"/>
            </a:endParaRPr>
          </a:p>
        </p:txBody>
      </p:sp>
      <p:sp>
        <p:nvSpPr>
          <p:cNvPr id="5" name="부제목 2"/>
          <p:cNvSpPr txBox="1">
            <a:spLocks/>
          </p:cNvSpPr>
          <p:nvPr/>
        </p:nvSpPr>
        <p:spPr>
          <a:xfrm>
            <a:off x="1757681" y="5703547"/>
            <a:ext cx="7035800" cy="508000"/>
          </a:xfrm>
          <a:prstGeom prst="rect">
            <a:avLst/>
          </a:prstGeom>
        </p:spPr>
        <p:txBody>
          <a:bodyPr>
            <a:noAutofit/>
          </a:bodyPr>
          <a:lstStyle>
            <a:lvl1pPr marL="0" indent="0" algn="ctr" defTabSz="912813" rtl="0" eaLnBrk="1" fontAlgn="base" latinLnBrk="1" hangingPunct="1">
              <a:spcBef>
                <a:spcPct val="0"/>
              </a:spcBef>
              <a:spcAft>
                <a:spcPct val="0"/>
              </a:spcAft>
              <a:buSzPct val="120000"/>
              <a:buFont typeface="Wingdings" pitchFamily="2" charset="2"/>
              <a:buNone/>
              <a:defRPr kumimoji="1" sz="1800" b="1">
                <a:solidFill>
                  <a:schemeClr val="tx1"/>
                </a:solidFill>
                <a:latin typeface="+mn-lt"/>
                <a:ea typeface="+mn-ea"/>
                <a:cs typeface="+mn-cs"/>
              </a:defRPr>
            </a:lvl1pPr>
            <a:lvl2pPr marL="146050" indent="-144463" algn="l" defTabSz="912813" rtl="0" eaLnBrk="1" fontAlgn="base" latinLnBrk="1" hangingPunct="1">
              <a:spcBef>
                <a:spcPct val="0"/>
              </a:spcBef>
              <a:spcAft>
                <a:spcPct val="0"/>
              </a:spcAft>
              <a:buSzPct val="120000"/>
              <a:buChar char="•"/>
              <a:defRPr kumimoji="1" sz="1600">
                <a:solidFill>
                  <a:schemeClr val="tx1"/>
                </a:solidFill>
                <a:latin typeface="+mn-lt"/>
                <a:ea typeface="+mn-ea"/>
              </a:defRPr>
            </a:lvl2pPr>
            <a:lvl3pPr marL="300038" indent="-150813" algn="l" defTabSz="912813" rtl="0" eaLnBrk="1" fontAlgn="base" latinLnBrk="1" hangingPunct="1">
              <a:spcBef>
                <a:spcPct val="0"/>
              </a:spcBef>
              <a:spcAft>
                <a:spcPct val="0"/>
              </a:spcAft>
              <a:buChar char="–"/>
              <a:defRPr kumimoji="1" sz="1600">
                <a:solidFill>
                  <a:schemeClr val="tx1"/>
                </a:solidFill>
                <a:latin typeface="+mn-lt"/>
                <a:ea typeface="+mn-ea"/>
              </a:defRPr>
            </a:lvl3pPr>
            <a:lvl4pPr marL="439738" indent="-136525" algn="l" defTabSz="912813" rtl="0" eaLnBrk="1" fontAlgn="base" latinLnBrk="1" hangingPunct="1">
              <a:spcBef>
                <a:spcPct val="0"/>
              </a:spcBef>
              <a:spcAft>
                <a:spcPct val="0"/>
              </a:spcAft>
              <a:buSzPct val="89000"/>
              <a:buChar char="•"/>
              <a:defRPr kumimoji="1" sz="1600">
                <a:solidFill>
                  <a:schemeClr val="tx1"/>
                </a:solidFill>
                <a:latin typeface="+mn-lt"/>
                <a:ea typeface="+mn-ea"/>
              </a:defRPr>
            </a:lvl4pPr>
            <a:lvl5pPr marL="593725" indent="-150813" algn="l" defTabSz="912813" rtl="0" eaLnBrk="1" fontAlgn="base" latinLnBrk="1" hangingPunct="1">
              <a:spcBef>
                <a:spcPct val="0"/>
              </a:spcBef>
              <a:spcAft>
                <a:spcPct val="0"/>
              </a:spcAft>
              <a:buSzPct val="75000"/>
              <a:buChar char="–"/>
              <a:defRPr kumimoji="1" sz="1600">
                <a:solidFill>
                  <a:schemeClr val="tx1"/>
                </a:solidFill>
                <a:latin typeface="+mn-lt"/>
                <a:ea typeface="+mn-ea"/>
              </a:defRPr>
            </a:lvl5pPr>
            <a:lvl6pPr marL="1060248"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6pPr>
            <a:lvl7pPr marL="1526430"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7pPr>
            <a:lvl8pPr marL="1992616"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8pPr>
            <a:lvl9pPr marL="2458802"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9pPr>
          </a:lstStyle>
          <a:p>
            <a:pPr algn="r"/>
            <a:endParaRPr lang="ko-KR" altLang="en-US" sz="2000" dirty="0"/>
          </a:p>
        </p:txBody>
      </p:sp>
    </p:spTree>
    <p:extLst>
      <p:ext uri="{BB962C8B-B14F-4D97-AF65-F5344CB8AC3E}">
        <p14:creationId xmlns:p14="http://schemas.microsoft.com/office/powerpoint/2010/main" val="263306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Patient </a:t>
            </a:r>
            <a:r>
              <a:rPr lang="en-US" altLang="ko-KR" dirty="0"/>
              <a:t>information</a:t>
            </a:r>
            <a:endParaRPr lang="ko-KR" altLang="en-US" dirty="0"/>
          </a:p>
        </p:txBody>
      </p:sp>
      <p:sp>
        <p:nvSpPr>
          <p:cNvPr id="3" name="내용 개체 틀 2"/>
          <p:cNvSpPr>
            <a:spLocks noGrp="1"/>
          </p:cNvSpPr>
          <p:nvPr>
            <p:ph idx="1"/>
          </p:nvPr>
        </p:nvSpPr>
        <p:spPr>
          <a:solidFill>
            <a:schemeClr val="accent2"/>
          </a:solidFill>
        </p:spPr>
        <p:txBody>
          <a:bodyPr/>
          <a:lstStyle/>
          <a:p>
            <a:pPr marL="0" indent="0">
              <a:buNone/>
            </a:pPr>
            <a:endParaRPr lang="en-US" altLang="ko-KR" dirty="0" smtClean="0"/>
          </a:p>
          <a:p>
            <a:pPr marL="0" indent="0">
              <a:buNone/>
            </a:pPr>
            <a:endParaRPr lang="en-US" altLang="ko-KR" dirty="0"/>
          </a:p>
          <a:p>
            <a:r>
              <a:rPr lang="en-US" altLang="ko-KR" b="1" dirty="0" smtClean="0"/>
              <a:t>Chief complaint</a:t>
            </a:r>
          </a:p>
          <a:p>
            <a:pPr marL="0" indent="0">
              <a:buNone/>
            </a:pPr>
            <a:r>
              <a:rPr lang="en-US" altLang="ko-KR" dirty="0"/>
              <a:t> </a:t>
            </a:r>
            <a:r>
              <a:rPr lang="en-US" altLang="ko-KR" dirty="0" smtClean="0"/>
              <a:t>Dyspnea                               onset) 3 days ago</a:t>
            </a:r>
          </a:p>
          <a:p>
            <a:pPr marL="0" indent="0">
              <a:buNone/>
            </a:pPr>
            <a:endParaRPr lang="en-US" altLang="ko-KR" dirty="0" smtClean="0"/>
          </a:p>
          <a:p>
            <a:r>
              <a:rPr lang="en-US" altLang="ko-KR" b="1" dirty="0" smtClean="0"/>
              <a:t>Present illness</a:t>
            </a:r>
          </a:p>
          <a:p>
            <a:pPr marL="0" indent="0">
              <a:buNone/>
            </a:pPr>
            <a:r>
              <a:rPr lang="en-US" altLang="ko-KR" dirty="0" smtClean="0"/>
              <a:t>2015</a:t>
            </a:r>
            <a:r>
              <a:rPr lang="ko-KR" altLang="en-US" dirty="0" smtClean="0"/>
              <a:t>년</a:t>
            </a:r>
            <a:r>
              <a:rPr lang="en-US" altLang="ko-KR" dirty="0" smtClean="0"/>
              <a:t> 12</a:t>
            </a:r>
            <a:r>
              <a:rPr lang="ko-KR" altLang="en-US" dirty="0" smtClean="0"/>
              <a:t>월 및 </a:t>
            </a:r>
            <a:r>
              <a:rPr lang="en-US" altLang="ko-KR" dirty="0"/>
              <a:t>2016</a:t>
            </a:r>
            <a:r>
              <a:rPr lang="ko-KR" altLang="en-US" dirty="0"/>
              <a:t>년</a:t>
            </a:r>
            <a:r>
              <a:rPr lang="en-US" altLang="ko-KR" dirty="0"/>
              <a:t> 5</a:t>
            </a:r>
            <a:r>
              <a:rPr lang="ko-KR" altLang="en-US" dirty="0" smtClean="0"/>
              <a:t>월 </a:t>
            </a:r>
            <a:r>
              <a:rPr lang="en-US" altLang="ko-KR" dirty="0" smtClean="0"/>
              <a:t>spontaneous pneumothorax </a:t>
            </a:r>
            <a:r>
              <a:rPr lang="ko-KR" altLang="en-US" dirty="0" err="1"/>
              <a:t>로</a:t>
            </a:r>
            <a:r>
              <a:rPr lang="ko-KR" altLang="en-US" dirty="0" err="1" smtClean="0"/>
              <a:t>로</a:t>
            </a:r>
            <a:r>
              <a:rPr lang="ko-KR" altLang="en-US" dirty="0" smtClean="0"/>
              <a:t> 본원 </a:t>
            </a:r>
            <a:r>
              <a:rPr lang="en-US" altLang="ko-KR" dirty="0" smtClean="0"/>
              <a:t>TS </a:t>
            </a:r>
            <a:r>
              <a:rPr lang="ko-KR" altLang="en-US" dirty="0" smtClean="0"/>
              <a:t>입원하여 </a:t>
            </a:r>
            <a:r>
              <a:rPr lang="en-US" altLang="ko-KR" dirty="0" smtClean="0"/>
              <a:t>tube </a:t>
            </a:r>
            <a:r>
              <a:rPr lang="en-US" altLang="ko-KR" dirty="0" err="1" smtClean="0"/>
              <a:t>thoracostomy</a:t>
            </a:r>
            <a:r>
              <a:rPr lang="ko-KR" altLang="en-US" dirty="0" smtClean="0"/>
              <a:t>시행 후 호전되어 퇴원하였던 자로 </a:t>
            </a:r>
            <a:r>
              <a:rPr lang="en-US" altLang="ko-KR" dirty="0" smtClean="0"/>
              <a:t>3</a:t>
            </a:r>
            <a:r>
              <a:rPr lang="ko-KR" altLang="en-US" dirty="0" smtClean="0"/>
              <a:t>일 전부터 숨차는 증상 있어 </a:t>
            </a:r>
            <a:r>
              <a:rPr lang="en-US" altLang="ko-KR" dirty="0"/>
              <a:t>2016.8.4 </a:t>
            </a:r>
            <a:r>
              <a:rPr lang="ko-KR" altLang="en-US" dirty="0" smtClean="0"/>
              <a:t>응급실 내원함</a:t>
            </a:r>
            <a:r>
              <a:rPr lang="en-US" altLang="ko-KR" dirty="0" smtClean="0"/>
              <a:t>.</a:t>
            </a:r>
          </a:p>
        </p:txBody>
      </p:sp>
    </p:spTree>
    <p:extLst>
      <p:ext uri="{BB962C8B-B14F-4D97-AF65-F5344CB8AC3E}">
        <p14:creationId xmlns:p14="http://schemas.microsoft.com/office/powerpoint/2010/main" val="111344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en-US" altLang="ko-KR" b="1" dirty="0" smtClean="0"/>
              <a:t>Past medical </a:t>
            </a:r>
            <a:r>
              <a:rPr lang="en-US" altLang="ko-KR" b="1" dirty="0" err="1" smtClean="0"/>
              <a:t>Hx</a:t>
            </a:r>
            <a:r>
              <a:rPr lang="en-US" altLang="ko-KR" b="1" dirty="0" smtClean="0"/>
              <a:t>.</a:t>
            </a:r>
          </a:p>
          <a:p>
            <a:pPr marL="0" indent="0">
              <a:buNone/>
            </a:pPr>
            <a:r>
              <a:rPr lang="en-US" altLang="ko-KR" sz="2000" dirty="0" smtClean="0"/>
              <a:t>      DM/HTN/TB/Hepatitis</a:t>
            </a:r>
            <a:r>
              <a:rPr lang="en-US" altLang="ko-KR" sz="2000" dirty="0"/>
              <a:t>(-/-/-/-)</a:t>
            </a:r>
          </a:p>
          <a:p>
            <a:pPr marL="0" indent="0">
              <a:buNone/>
            </a:pPr>
            <a:r>
              <a:rPr lang="en-US" altLang="ko-KR" sz="2000" dirty="0"/>
              <a:t>      OP </a:t>
            </a:r>
            <a:r>
              <a:rPr lang="en-US" altLang="ko-KR" sz="2000" dirty="0" err="1"/>
              <a:t>Hx</a:t>
            </a:r>
            <a:r>
              <a:rPr lang="en-US" altLang="ko-KR" sz="2000" dirty="0"/>
              <a:t>(+)</a:t>
            </a:r>
          </a:p>
          <a:p>
            <a:pPr marL="0" indent="0">
              <a:buNone/>
            </a:pPr>
            <a:r>
              <a:rPr lang="en-US" altLang="ko-KR" sz="2000" dirty="0"/>
              <a:t>           s/p </a:t>
            </a:r>
            <a:r>
              <a:rPr lang="en-US" altLang="ko-KR" sz="2000" dirty="0" err="1" smtClean="0"/>
              <a:t>septoplasty</a:t>
            </a:r>
            <a:r>
              <a:rPr lang="en-US" altLang="ko-KR" sz="2000" dirty="0" smtClean="0"/>
              <a:t> d/t nasal septal deviation </a:t>
            </a:r>
            <a:endParaRPr lang="en-US" altLang="ko-KR" sz="2000" dirty="0"/>
          </a:p>
          <a:p>
            <a:pPr marL="0" indent="0">
              <a:buNone/>
            </a:pPr>
            <a:r>
              <a:rPr lang="en-US" altLang="ko-KR" sz="2000" dirty="0"/>
              <a:t>           s/p </a:t>
            </a:r>
            <a:r>
              <a:rPr lang="en-US" altLang="ko-KR" sz="2000" dirty="0" err="1" smtClean="0"/>
              <a:t>orchiopexy</a:t>
            </a:r>
            <a:r>
              <a:rPr lang="en-US" altLang="ko-KR" sz="2000" dirty="0"/>
              <a:t>, Rt. d/t undescended </a:t>
            </a:r>
            <a:r>
              <a:rPr lang="en-US" altLang="ko-KR" sz="2000" dirty="0" smtClean="0"/>
              <a:t>testis(2016.7.26.)</a:t>
            </a:r>
            <a:endParaRPr lang="en-US" altLang="ko-KR" sz="2000" dirty="0"/>
          </a:p>
          <a:p>
            <a:pPr marL="0" indent="0">
              <a:buNone/>
            </a:pPr>
            <a:r>
              <a:rPr lang="en-US" altLang="ko-KR" sz="2000" dirty="0"/>
              <a:t>      Medication </a:t>
            </a:r>
            <a:r>
              <a:rPr lang="en-US" altLang="ko-KR" sz="2000" dirty="0" err="1" smtClean="0"/>
              <a:t>Hx</a:t>
            </a:r>
            <a:r>
              <a:rPr lang="en-US" altLang="ko-KR" sz="2000" dirty="0" smtClean="0"/>
              <a:t> (-)</a:t>
            </a:r>
            <a:endParaRPr lang="en-US" altLang="ko-KR" sz="2000" dirty="0"/>
          </a:p>
          <a:p>
            <a:pPr marL="180975" lvl="2" indent="0">
              <a:buNone/>
            </a:pPr>
            <a:endParaRPr lang="en-US" altLang="ko-KR" dirty="0" smtClean="0"/>
          </a:p>
          <a:p>
            <a:r>
              <a:rPr lang="en-US" altLang="ko-KR" b="1" dirty="0" smtClean="0"/>
              <a:t>Personal </a:t>
            </a:r>
            <a:r>
              <a:rPr lang="en-US" altLang="ko-KR" b="1" dirty="0" err="1" smtClean="0"/>
              <a:t>Hx</a:t>
            </a:r>
            <a:r>
              <a:rPr lang="en-US" altLang="ko-KR" b="1" dirty="0"/>
              <a:t>.</a:t>
            </a:r>
          </a:p>
          <a:p>
            <a:pPr marL="0" indent="0">
              <a:buNone/>
            </a:pPr>
            <a:r>
              <a:rPr lang="en-US" altLang="ko-KR" sz="2000" dirty="0" smtClean="0"/>
              <a:t>      Alcohol (-)</a:t>
            </a:r>
          </a:p>
          <a:p>
            <a:pPr marL="0" indent="0">
              <a:buNone/>
            </a:pPr>
            <a:r>
              <a:rPr lang="en-US" altLang="ko-KR" sz="2000" dirty="0" smtClean="0"/>
              <a:t>      Smoking(-): second-hand smoke exposure(+)</a:t>
            </a:r>
          </a:p>
          <a:p>
            <a:pPr marL="0" indent="0">
              <a:buNone/>
            </a:pPr>
            <a:r>
              <a:rPr lang="en-US" altLang="ko-KR" sz="2000" dirty="0" smtClean="0"/>
              <a:t>      Occupation: </a:t>
            </a:r>
            <a:r>
              <a:rPr lang="ko-KR" altLang="en-US" sz="2000" smtClean="0"/>
              <a:t>고등학생</a:t>
            </a:r>
            <a:endParaRPr lang="en-US" altLang="ko-KR" sz="2000" dirty="0" smtClean="0"/>
          </a:p>
          <a:p>
            <a:pPr marL="0" indent="0">
              <a:buNone/>
            </a:pPr>
            <a:endParaRPr lang="en-US" altLang="ko-KR" sz="2000" dirty="0"/>
          </a:p>
          <a:p>
            <a:r>
              <a:rPr lang="en-US" altLang="ko-KR" b="1" dirty="0" smtClean="0"/>
              <a:t>Family </a:t>
            </a:r>
            <a:r>
              <a:rPr lang="en-US" altLang="ko-KR" b="1" dirty="0" err="1" smtClean="0"/>
              <a:t>Hx</a:t>
            </a:r>
            <a:r>
              <a:rPr lang="en-US" altLang="ko-KR" b="1" dirty="0" smtClean="0"/>
              <a:t>.</a:t>
            </a:r>
            <a:endParaRPr lang="en-US" altLang="ko-KR" b="1" dirty="0"/>
          </a:p>
          <a:p>
            <a:pPr marL="0" indent="0">
              <a:buNone/>
            </a:pPr>
            <a:r>
              <a:rPr lang="en-US" altLang="ko-KR" sz="2000" b="1" dirty="0" smtClean="0">
                <a:solidFill>
                  <a:srgbClr val="0070C0"/>
                </a:solidFill>
                <a:latin typeface="+mn-ea"/>
              </a:rPr>
              <a:t>      </a:t>
            </a:r>
            <a:r>
              <a:rPr lang="en-US" altLang="ko-KR" sz="2000" dirty="0" smtClean="0"/>
              <a:t>None</a:t>
            </a:r>
            <a:endParaRPr lang="ko-KR" altLang="en-US" sz="2000" dirty="0"/>
          </a:p>
        </p:txBody>
      </p:sp>
    </p:spTree>
    <p:extLst>
      <p:ext uri="{BB962C8B-B14F-4D97-AF65-F5344CB8AC3E}">
        <p14:creationId xmlns:p14="http://schemas.microsoft.com/office/powerpoint/2010/main" val="2305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mtClean="0"/>
              <a:t>Review of System</a:t>
            </a:r>
            <a:endParaRPr lang="ko-KR" altLang="en-US"/>
          </a:p>
        </p:txBody>
      </p:sp>
      <p:sp>
        <p:nvSpPr>
          <p:cNvPr id="3" name="내용 개체 틀 2"/>
          <p:cNvSpPr>
            <a:spLocks noGrp="1"/>
          </p:cNvSpPr>
          <p:nvPr>
            <p:ph idx="1"/>
          </p:nvPr>
        </p:nvSpPr>
        <p:spPr/>
        <p:txBody>
          <a:bodyPr/>
          <a:lstStyle/>
          <a:p>
            <a:pPr>
              <a:lnSpc>
                <a:spcPct val="150000"/>
              </a:lnSpc>
            </a:pPr>
            <a:r>
              <a:rPr lang="en-US" altLang="ko-KR" sz="2000" b="1" dirty="0">
                <a:latin typeface="+mn-ea"/>
              </a:rPr>
              <a:t>General </a:t>
            </a:r>
            <a:r>
              <a:rPr lang="en-US" altLang="ko-KR" sz="2000" dirty="0">
                <a:latin typeface="+mn-ea"/>
              </a:rPr>
              <a:t> </a:t>
            </a:r>
            <a:r>
              <a:rPr lang="en-US" altLang="ko-KR" sz="2000" dirty="0" smtClean="0">
                <a:latin typeface="+mn-ea"/>
              </a:rPr>
              <a:t>          fever</a:t>
            </a:r>
            <a:r>
              <a:rPr lang="en-US" altLang="ko-KR" sz="2000" dirty="0">
                <a:latin typeface="+mn-ea"/>
              </a:rPr>
              <a:t>(-), chills(-), fatigue(-), sweating(-) </a:t>
            </a:r>
            <a:r>
              <a:rPr lang="en-US" altLang="ko-KR" sz="2000" dirty="0" smtClean="0">
                <a:latin typeface="+mn-ea"/>
              </a:rPr>
              <a:t>edema(-)</a:t>
            </a:r>
          </a:p>
          <a:p>
            <a:pPr>
              <a:lnSpc>
                <a:spcPct val="150000"/>
              </a:lnSpc>
            </a:pPr>
            <a:r>
              <a:rPr lang="en-US" altLang="ko-KR" sz="2000" b="1" dirty="0" smtClean="0">
                <a:latin typeface="+mn-ea"/>
              </a:rPr>
              <a:t>Skin</a:t>
            </a:r>
            <a:r>
              <a:rPr lang="en-US" altLang="ko-KR" sz="2000" dirty="0" smtClean="0">
                <a:latin typeface="+mn-ea"/>
              </a:rPr>
              <a:t>                 rash(-), itching(-), pigmentation(-), jaundice(-)</a:t>
            </a:r>
            <a:endParaRPr lang="en-US" altLang="ko-KR" sz="2000" dirty="0">
              <a:latin typeface="+mn-ea"/>
            </a:endParaRPr>
          </a:p>
          <a:p>
            <a:pPr>
              <a:lnSpc>
                <a:spcPct val="150000"/>
              </a:lnSpc>
            </a:pPr>
            <a:r>
              <a:rPr lang="en-US" altLang="ko-KR" sz="2000" b="1" dirty="0">
                <a:latin typeface="+mn-ea"/>
              </a:rPr>
              <a:t>H&amp;N </a:t>
            </a:r>
            <a:r>
              <a:rPr lang="en-US" altLang="ko-KR" sz="2000" dirty="0">
                <a:latin typeface="+mn-ea"/>
              </a:rPr>
              <a:t> </a:t>
            </a:r>
            <a:r>
              <a:rPr lang="en-US" altLang="ko-KR" sz="2000" dirty="0" smtClean="0">
                <a:latin typeface="+mn-ea"/>
              </a:rPr>
              <a:t>              headache</a:t>
            </a:r>
            <a:r>
              <a:rPr lang="en-US" altLang="ko-KR" sz="2000" dirty="0">
                <a:latin typeface="+mn-ea"/>
              </a:rPr>
              <a:t>(-), neck pain(-), stiffness(-), sore throat(-)</a:t>
            </a:r>
          </a:p>
          <a:p>
            <a:pPr>
              <a:lnSpc>
                <a:spcPct val="150000"/>
              </a:lnSpc>
            </a:pPr>
            <a:r>
              <a:rPr lang="en-US" altLang="ko-KR" sz="2000" b="1" dirty="0">
                <a:latin typeface="+mn-ea"/>
              </a:rPr>
              <a:t>Respiratory </a:t>
            </a:r>
            <a:r>
              <a:rPr lang="en-US" altLang="ko-KR" sz="2000" dirty="0">
                <a:latin typeface="+mn-ea"/>
              </a:rPr>
              <a:t> </a:t>
            </a:r>
            <a:r>
              <a:rPr lang="en-US" altLang="ko-KR" sz="2000" dirty="0" smtClean="0">
                <a:latin typeface="+mn-ea"/>
              </a:rPr>
              <a:t>      </a:t>
            </a:r>
            <a:r>
              <a:rPr lang="en-US" altLang="ko-KR" sz="2000" b="1" dirty="0" smtClean="0">
                <a:solidFill>
                  <a:srgbClr val="FF0000"/>
                </a:solidFill>
                <a:latin typeface="+mn-ea"/>
              </a:rPr>
              <a:t>cough</a:t>
            </a:r>
            <a:r>
              <a:rPr lang="en-US" altLang="ko-KR" sz="2000" b="1" dirty="0">
                <a:solidFill>
                  <a:srgbClr val="FF0000"/>
                </a:solidFill>
                <a:latin typeface="+mn-ea"/>
              </a:rPr>
              <a:t>(+)</a:t>
            </a:r>
            <a:r>
              <a:rPr lang="en-US" altLang="ko-KR" sz="2000" dirty="0">
                <a:latin typeface="+mn-ea"/>
              </a:rPr>
              <a:t>, sputum</a:t>
            </a:r>
            <a:r>
              <a:rPr lang="en-US" altLang="ko-KR" sz="2000" dirty="0" smtClean="0">
                <a:latin typeface="+mn-ea"/>
              </a:rPr>
              <a:t>(-), rhinorrhea </a:t>
            </a:r>
            <a:r>
              <a:rPr lang="en-US" altLang="ko-KR" sz="2000" dirty="0">
                <a:latin typeface="+mn-ea"/>
              </a:rPr>
              <a:t>(-), </a:t>
            </a:r>
            <a:endParaRPr lang="en-US" altLang="ko-KR" sz="2000" dirty="0">
              <a:solidFill>
                <a:srgbClr val="FF0000"/>
              </a:solidFill>
              <a:latin typeface="+mn-ea"/>
            </a:endParaRPr>
          </a:p>
          <a:p>
            <a:pPr marL="0" indent="0">
              <a:lnSpc>
                <a:spcPct val="150000"/>
              </a:lnSpc>
              <a:buNone/>
            </a:pPr>
            <a:r>
              <a:rPr lang="en-US" altLang="ko-KR" sz="2000" dirty="0">
                <a:solidFill>
                  <a:srgbClr val="FF0000"/>
                </a:solidFill>
                <a:latin typeface="+mn-ea"/>
              </a:rPr>
              <a:t> </a:t>
            </a:r>
            <a:r>
              <a:rPr lang="en-US" altLang="ko-KR" sz="2000" dirty="0" smtClean="0">
                <a:solidFill>
                  <a:srgbClr val="FF0000"/>
                </a:solidFill>
                <a:latin typeface="+mn-ea"/>
              </a:rPr>
              <a:t>                         </a:t>
            </a:r>
            <a:r>
              <a:rPr lang="en-US" altLang="ko-KR" sz="2000" b="1" dirty="0" smtClean="0">
                <a:solidFill>
                  <a:srgbClr val="FF0000"/>
                </a:solidFill>
                <a:latin typeface="+mn-ea"/>
              </a:rPr>
              <a:t>dyspnea</a:t>
            </a:r>
            <a:r>
              <a:rPr lang="en-US" altLang="ko-KR" sz="2000" b="1" dirty="0">
                <a:solidFill>
                  <a:srgbClr val="FF0000"/>
                </a:solidFill>
                <a:latin typeface="+mn-ea"/>
              </a:rPr>
              <a:t>(+): NYHA II </a:t>
            </a:r>
            <a:r>
              <a:rPr lang="en-US" altLang="ko-KR" sz="2000" dirty="0">
                <a:latin typeface="+mn-ea"/>
              </a:rPr>
              <a:t>, </a:t>
            </a:r>
            <a:r>
              <a:rPr lang="en-US" altLang="ko-KR" sz="2000" b="1" dirty="0">
                <a:solidFill>
                  <a:srgbClr val="FF0000"/>
                </a:solidFill>
                <a:latin typeface="+mn-ea"/>
              </a:rPr>
              <a:t>pleuritic pain(+): Rt.</a:t>
            </a:r>
          </a:p>
          <a:p>
            <a:pPr>
              <a:lnSpc>
                <a:spcPct val="150000"/>
              </a:lnSpc>
            </a:pPr>
            <a:r>
              <a:rPr lang="en-US" altLang="ko-KR" sz="2000" b="1" dirty="0">
                <a:latin typeface="+mn-ea"/>
              </a:rPr>
              <a:t>Cardiac  </a:t>
            </a:r>
            <a:r>
              <a:rPr lang="en-US" altLang="ko-KR" sz="2000" b="1" dirty="0" smtClean="0">
                <a:latin typeface="+mn-ea"/>
              </a:rPr>
              <a:t>           </a:t>
            </a:r>
            <a:r>
              <a:rPr lang="en-US" altLang="ko-KR" sz="2000" dirty="0" smtClean="0">
                <a:latin typeface="+mn-ea"/>
              </a:rPr>
              <a:t>chest </a:t>
            </a:r>
            <a:r>
              <a:rPr lang="en-US" altLang="ko-KR" sz="2000" dirty="0">
                <a:latin typeface="+mn-ea"/>
              </a:rPr>
              <a:t>pain(-), palpitation(-), orthopnea</a:t>
            </a:r>
            <a:r>
              <a:rPr lang="en-US" altLang="ko-KR" sz="2000" dirty="0" smtClean="0">
                <a:latin typeface="+mn-ea"/>
              </a:rPr>
              <a:t>(-), syncope(-)</a:t>
            </a:r>
            <a:endParaRPr lang="en-US" altLang="ko-KR" sz="2000" dirty="0">
              <a:latin typeface="+mn-ea"/>
            </a:endParaRPr>
          </a:p>
          <a:p>
            <a:pPr>
              <a:lnSpc>
                <a:spcPct val="150000"/>
              </a:lnSpc>
            </a:pPr>
            <a:r>
              <a:rPr lang="en-US" altLang="ko-KR" sz="2000" b="1" dirty="0">
                <a:latin typeface="+mn-ea"/>
              </a:rPr>
              <a:t>GI  </a:t>
            </a:r>
            <a:r>
              <a:rPr lang="en-US" altLang="ko-KR" sz="2000" b="1" dirty="0" smtClean="0">
                <a:latin typeface="+mn-ea"/>
              </a:rPr>
              <a:t>                  </a:t>
            </a:r>
            <a:r>
              <a:rPr lang="en-US" altLang="ko-KR" sz="2000" dirty="0" smtClean="0">
                <a:latin typeface="+mn-ea"/>
              </a:rPr>
              <a:t>A/N/V/D/C </a:t>
            </a:r>
            <a:r>
              <a:rPr lang="en-US" altLang="ko-KR" sz="2000" dirty="0">
                <a:latin typeface="+mn-ea"/>
              </a:rPr>
              <a:t>(-/-/-/-/-), </a:t>
            </a:r>
            <a:r>
              <a:rPr lang="en-US" altLang="ko-KR" sz="2000" dirty="0" err="1">
                <a:latin typeface="+mn-ea"/>
              </a:rPr>
              <a:t>abd</a:t>
            </a:r>
            <a:r>
              <a:rPr lang="en-US" altLang="ko-KR" sz="2000" dirty="0">
                <a:latin typeface="+mn-ea"/>
              </a:rPr>
              <a:t>. pain(-), distension(-)</a:t>
            </a:r>
          </a:p>
          <a:p>
            <a:pPr>
              <a:lnSpc>
                <a:spcPct val="150000"/>
              </a:lnSpc>
            </a:pPr>
            <a:r>
              <a:rPr lang="en-US" altLang="ko-KR" sz="2000" b="1" dirty="0">
                <a:latin typeface="+mn-ea"/>
              </a:rPr>
              <a:t>GU </a:t>
            </a:r>
            <a:r>
              <a:rPr lang="en-US" altLang="ko-KR" sz="2000" dirty="0">
                <a:latin typeface="+mn-ea"/>
              </a:rPr>
              <a:t> </a:t>
            </a:r>
            <a:r>
              <a:rPr lang="en-US" altLang="ko-KR" sz="2000" dirty="0" smtClean="0">
                <a:latin typeface="+mn-ea"/>
              </a:rPr>
              <a:t>                 dysuria</a:t>
            </a:r>
            <a:r>
              <a:rPr lang="en-US" altLang="ko-KR" sz="2000" dirty="0">
                <a:latin typeface="+mn-ea"/>
              </a:rPr>
              <a:t>(-), urgency(-), frequency(-), hematuria(-)</a:t>
            </a:r>
            <a:endParaRPr lang="en-US" altLang="ko-KR" sz="2000" b="1" dirty="0">
              <a:latin typeface="+mn-ea"/>
            </a:endParaRPr>
          </a:p>
          <a:p>
            <a:pPr>
              <a:lnSpc>
                <a:spcPct val="150000"/>
              </a:lnSpc>
            </a:pPr>
            <a:r>
              <a:rPr lang="en-US" altLang="ko-KR" sz="2000" b="1" dirty="0">
                <a:latin typeface="+mn-ea"/>
              </a:rPr>
              <a:t>Musculoskeletal  </a:t>
            </a:r>
            <a:r>
              <a:rPr lang="en-US" altLang="ko-KR" sz="2000" dirty="0" smtClean="0">
                <a:latin typeface="+mn-ea"/>
              </a:rPr>
              <a:t>pain</a:t>
            </a:r>
            <a:r>
              <a:rPr lang="en-US" altLang="ko-KR" sz="2000" dirty="0">
                <a:latin typeface="+mn-ea"/>
              </a:rPr>
              <a:t>(-), </a:t>
            </a:r>
            <a:r>
              <a:rPr lang="en-US" altLang="ko-KR" sz="2000" dirty="0" smtClean="0">
                <a:latin typeface="+mn-ea"/>
              </a:rPr>
              <a:t>edema(-), weakness(-), arthralgia(-)</a:t>
            </a:r>
          </a:p>
          <a:p>
            <a:pPr>
              <a:lnSpc>
                <a:spcPct val="150000"/>
              </a:lnSpc>
            </a:pPr>
            <a:r>
              <a:rPr lang="en-US" altLang="ko-KR" sz="2000" b="1" dirty="0" smtClean="0">
                <a:latin typeface="+mn-ea"/>
              </a:rPr>
              <a:t>Nerve system</a:t>
            </a:r>
            <a:r>
              <a:rPr lang="en-US" altLang="ko-KR" sz="2000" dirty="0" smtClean="0">
                <a:latin typeface="+mn-ea"/>
              </a:rPr>
              <a:t>     sensory loss(-), motor weakness(-), dizziness(-)</a:t>
            </a:r>
            <a:endParaRPr lang="en-US" altLang="ko-KR" sz="2000" dirty="0">
              <a:latin typeface="+mn-ea"/>
            </a:endParaRPr>
          </a:p>
          <a:p>
            <a:endParaRPr lang="ko-KR" altLang="en-US" sz="2000" dirty="0"/>
          </a:p>
        </p:txBody>
      </p:sp>
    </p:spTree>
    <p:extLst>
      <p:ext uri="{BB962C8B-B14F-4D97-AF65-F5344CB8AC3E}">
        <p14:creationId xmlns:p14="http://schemas.microsoft.com/office/powerpoint/2010/main" val="292618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mtClean="0"/>
              <a:t>Physical examination</a:t>
            </a:r>
            <a:endParaRPr lang="ko-KR" altLang="en-US"/>
          </a:p>
        </p:txBody>
      </p:sp>
      <p:sp>
        <p:nvSpPr>
          <p:cNvPr id="3" name="내용 개체 틀 2"/>
          <p:cNvSpPr>
            <a:spLocks noGrp="1"/>
          </p:cNvSpPr>
          <p:nvPr>
            <p:ph idx="1"/>
          </p:nvPr>
        </p:nvSpPr>
        <p:spPr/>
        <p:txBody>
          <a:bodyPr/>
          <a:lstStyle/>
          <a:p>
            <a:r>
              <a:rPr lang="en-US" altLang="ko-KR" sz="2000" b="1" dirty="0" smtClean="0">
                <a:latin typeface="+mn-ea"/>
              </a:rPr>
              <a:t>V/S</a:t>
            </a:r>
            <a:r>
              <a:rPr lang="en-US" altLang="ko-KR" sz="2000" dirty="0" smtClean="0">
                <a:latin typeface="+mn-ea"/>
              </a:rPr>
              <a:t>            </a:t>
            </a:r>
            <a:r>
              <a:rPr lang="en-US" altLang="ko-KR" sz="2000" dirty="0" smtClean="0"/>
              <a:t>130/90 </a:t>
            </a:r>
            <a:r>
              <a:rPr lang="en-US" altLang="ko-KR" sz="2000" dirty="0"/>
              <a:t>mmHg – 84/min – 24/min – 36.8°C – 98%</a:t>
            </a:r>
          </a:p>
          <a:p>
            <a:pPr marL="0" indent="0">
              <a:lnSpc>
                <a:spcPct val="150000"/>
              </a:lnSpc>
              <a:buNone/>
            </a:pPr>
            <a:r>
              <a:rPr lang="sv-SE" altLang="ko-KR" sz="2000" dirty="0">
                <a:latin typeface="+mn-ea"/>
              </a:rPr>
              <a:t>           </a:t>
            </a:r>
            <a:r>
              <a:rPr lang="sv-SE" altLang="ko-KR" sz="2000" dirty="0" smtClean="0">
                <a:latin typeface="+mn-ea"/>
              </a:rPr>
              <a:t>         Bwt </a:t>
            </a:r>
            <a:r>
              <a:rPr lang="sv-SE" altLang="ko-KR" sz="2000" dirty="0">
                <a:latin typeface="+mn-ea"/>
              </a:rPr>
              <a:t>45kg, Ht 164cm (BMI:</a:t>
            </a:r>
            <a:r>
              <a:rPr lang="sv-SE" altLang="ko-KR" sz="2000" dirty="0">
                <a:solidFill>
                  <a:srgbClr val="FF0000"/>
                </a:solidFill>
                <a:latin typeface="+mn-ea"/>
              </a:rPr>
              <a:t> </a:t>
            </a:r>
            <a:r>
              <a:rPr lang="sv-SE" altLang="ko-KR" sz="2000" b="1" dirty="0">
                <a:solidFill>
                  <a:srgbClr val="FF0000"/>
                </a:solidFill>
                <a:latin typeface="+mn-ea"/>
              </a:rPr>
              <a:t>16.73 </a:t>
            </a:r>
            <a:r>
              <a:rPr lang="sv-SE" altLang="ko-KR" sz="2000" dirty="0">
                <a:latin typeface="+mn-ea"/>
              </a:rPr>
              <a:t>kg/m²) </a:t>
            </a:r>
            <a:endParaRPr lang="en-US" altLang="ko-KR" sz="2000" dirty="0">
              <a:latin typeface="+mn-ea"/>
            </a:endParaRPr>
          </a:p>
          <a:p>
            <a:pPr>
              <a:lnSpc>
                <a:spcPct val="150000"/>
              </a:lnSpc>
            </a:pPr>
            <a:r>
              <a:rPr lang="en-US" altLang="ko-KR" sz="2000" b="1" dirty="0" smtClean="0">
                <a:latin typeface="+mn-ea"/>
              </a:rPr>
              <a:t>General       </a:t>
            </a:r>
            <a:r>
              <a:rPr lang="en-US" altLang="ko-KR" sz="2000" dirty="0" smtClean="0">
                <a:latin typeface="+mn-ea"/>
              </a:rPr>
              <a:t>alert </a:t>
            </a:r>
            <a:r>
              <a:rPr lang="en-US" altLang="ko-KR" sz="2000" dirty="0">
                <a:latin typeface="+mn-ea"/>
              </a:rPr>
              <a:t>consciousness, </a:t>
            </a:r>
            <a:r>
              <a:rPr lang="en-US" altLang="ko-KR" sz="2000" b="1" dirty="0">
                <a:solidFill>
                  <a:srgbClr val="FF0000"/>
                </a:solidFill>
                <a:latin typeface="+mn-ea"/>
              </a:rPr>
              <a:t>acute-ill looking appearance </a:t>
            </a:r>
            <a:endParaRPr lang="en-US" altLang="ko-KR" sz="2000" b="1" dirty="0" smtClean="0">
              <a:solidFill>
                <a:srgbClr val="FF0000"/>
              </a:solidFill>
              <a:latin typeface="+mn-ea"/>
            </a:endParaRPr>
          </a:p>
          <a:p>
            <a:pPr>
              <a:lnSpc>
                <a:spcPct val="150000"/>
              </a:lnSpc>
            </a:pPr>
            <a:r>
              <a:rPr lang="en-US" altLang="ko-KR" sz="2000" b="1" dirty="0" smtClean="0">
                <a:latin typeface="+mn-ea"/>
              </a:rPr>
              <a:t>Chest </a:t>
            </a:r>
            <a:r>
              <a:rPr lang="en-US" altLang="ko-KR" sz="2000" dirty="0" smtClean="0">
                <a:latin typeface="+mn-ea"/>
              </a:rPr>
              <a:t>         </a:t>
            </a:r>
            <a:r>
              <a:rPr lang="en-US" altLang="ko-KR" sz="2000" dirty="0" smtClean="0">
                <a:latin typeface="+mn-ea"/>
                <a:cs typeface="Arial" pitchFamily="34" charset="0"/>
              </a:rPr>
              <a:t>symmetric</a:t>
            </a:r>
            <a:r>
              <a:rPr lang="en-US" altLang="ko-KR" sz="2000" b="1" dirty="0">
                <a:latin typeface="+mn-ea"/>
                <a:cs typeface="Arial" pitchFamily="34" charset="0"/>
              </a:rPr>
              <a:t>,</a:t>
            </a:r>
            <a:r>
              <a:rPr lang="en-US" altLang="ko-KR" sz="2000" dirty="0">
                <a:latin typeface="+mn-ea"/>
                <a:cs typeface="Arial" pitchFamily="34" charset="0"/>
              </a:rPr>
              <a:t> </a:t>
            </a:r>
            <a:r>
              <a:rPr lang="en-US" altLang="ko-KR" sz="2000" b="1" dirty="0">
                <a:solidFill>
                  <a:srgbClr val="FF0000"/>
                </a:solidFill>
                <a:latin typeface="+mn-ea"/>
                <a:cs typeface="Arial" pitchFamily="34" charset="0"/>
              </a:rPr>
              <a:t>clear breath sound</a:t>
            </a:r>
          </a:p>
          <a:p>
            <a:pPr>
              <a:lnSpc>
                <a:spcPct val="150000"/>
              </a:lnSpc>
              <a:buNone/>
            </a:pPr>
            <a:r>
              <a:rPr lang="en-US" altLang="ko-KR" sz="2000" b="1" dirty="0">
                <a:solidFill>
                  <a:srgbClr val="FF0000"/>
                </a:solidFill>
                <a:latin typeface="+mn-ea"/>
                <a:cs typeface="Arial" pitchFamily="34" charset="0"/>
              </a:rPr>
              <a:t>              </a:t>
            </a:r>
            <a:r>
              <a:rPr lang="en-US" altLang="ko-KR" sz="2000" b="1" dirty="0" smtClean="0">
                <a:solidFill>
                  <a:srgbClr val="FF0000"/>
                </a:solidFill>
                <a:latin typeface="+mn-ea"/>
                <a:cs typeface="Arial" pitchFamily="34" charset="0"/>
              </a:rPr>
              <a:t>       decreased </a:t>
            </a:r>
            <a:r>
              <a:rPr lang="en-US" altLang="ko-KR" sz="2000" b="1" dirty="0">
                <a:solidFill>
                  <a:srgbClr val="FF0000"/>
                </a:solidFill>
                <a:latin typeface="+mn-ea"/>
                <a:cs typeface="Arial" pitchFamily="34" charset="0"/>
              </a:rPr>
              <a:t>breath sound, Rt.</a:t>
            </a:r>
          </a:p>
          <a:p>
            <a:pPr>
              <a:lnSpc>
                <a:spcPct val="150000"/>
              </a:lnSpc>
            </a:pPr>
            <a:r>
              <a:rPr lang="en-US" altLang="ko-KR" sz="2000" b="1" dirty="0" smtClean="0">
                <a:latin typeface="+mn-ea"/>
              </a:rPr>
              <a:t>Heart          </a:t>
            </a:r>
            <a:r>
              <a:rPr lang="en-US" altLang="ko-KR" sz="2000" dirty="0" smtClean="0">
                <a:latin typeface="+mn-ea"/>
              </a:rPr>
              <a:t>regular </a:t>
            </a:r>
            <a:r>
              <a:rPr lang="en-US" altLang="ko-KR" sz="2000" dirty="0">
                <a:latin typeface="+mn-ea"/>
              </a:rPr>
              <a:t>heart beat without </a:t>
            </a:r>
            <a:r>
              <a:rPr lang="en-US" altLang="ko-KR" sz="2000" dirty="0" smtClean="0">
                <a:latin typeface="+mn-ea"/>
              </a:rPr>
              <a:t>murmur</a:t>
            </a:r>
            <a:endParaRPr lang="en-US" altLang="ko-KR" sz="2000" dirty="0">
              <a:latin typeface="+mn-ea"/>
            </a:endParaRPr>
          </a:p>
          <a:p>
            <a:pPr>
              <a:lnSpc>
                <a:spcPct val="150000"/>
              </a:lnSpc>
            </a:pPr>
            <a:r>
              <a:rPr lang="en-US" altLang="ko-KR" sz="2000" b="1" dirty="0" smtClean="0">
                <a:latin typeface="+mn-ea"/>
              </a:rPr>
              <a:t>Abdomen    </a:t>
            </a:r>
            <a:r>
              <a:rPr lang="en-US" altLang="ko-KR" sz="2000" dirty="0" smtClean="0">
                <a:latin typeface="+mn-ea"/>
              </a:rPr>
              <a:t>flat </a:t>
            </a:r>
            <a:r>
              <a:rPr lang="en-US" altLang="ko-KR" sz="2000" dirty="0">
                <a:latin typeface="+mn-ea"/>
              </a:rPr>
              <a:t>&amp; soft </a:t>
            </a:r>
            <a:r>
              <a:rPr lang="en-US" altLang="ko-KR" sz="2000" dirty="0" smtClean="0">
                <a:latin typeface="+mn-ea"/>
              </a:rPr>
              <a:t>abdomen, </a:t>
            </a:r>
            <a:r>
              <a:rPr lang="en-US" altLang="ko-KR" sz="2000" dirty="0" err="1" smtClean="0">
                <a:latin typeface="+mn-ea"/>
              </a:rPr>
              <a:t>normoactive</a:t>
            </a:r>
            <a:r>
              <a:rPr lang="en-US" altLang="ko-KR" sz="2000" dirty="0" smtClean="0">
                <a:latin typeface="+mn-ea"/>
              </a:rPr>
              <a:t> bowel sound</a:t>
            </a:r>
          </a:p>
          <a:p>
            <a:pPr marL="0" indent="0">
              <a:lnSpc>
                <a:spcPct val="150000"/>
              </a:lnSpc>
              <a:buNone/>
            </a:pPr>
            <a:r>
              <a:rPr lang="en-US" altLang="ko-KR" sz="2000" dirty="0" smtClean="0">
                <a:latin typeface="+mn-ea"/>
              </a:rPr>
              <a:t>                    abdominal Td/</a:t>
            </a:r>
            <a:r>
              <a:rPr lang="en-US" altLang="ko-KR" sz="2000" dirty="0" err="1" smtClean="0">
                <a:latin typeface="+mn-ea"/>
              </a:rPr>
              <a:t>rTd</a:t>
            </a:r>
            <a:r>
              <a:rPr lang="en-US" altLang="ko-KR" sz="2000" dirty="0" smtClean="0">
                <a:latin typeface="+mn-ea"/>
              </a:rPr>
              <a:t>(-/-)</a:t>
            </a:r>
          </a:p>
          <a:p>
            <a:pPr>
              <a:lnSpc>
                <a:spcPct val="150000"/>
              </a:lnSpc>
            </a:pPr>
            <a:r>
              <a:rPr lang="en-US" altLang="ko-KR" sz="2000" b="1" dirty="0" smtClean="0">
                <a:latin typeface="+mn-ea"/>
              </a:rPr>
              <a:t>Back &amp; Ext.  </a:t>
            </a:r>
            <a:r>
              <a:rPr lang="en-US" altLang="ko-KR" sz="2000" dirty="0" smtClean="0">
                <a:latin typeface="+mn-ea"/>
              </a:rPr>
              <a:t>CVA </a:t>
            </a:r>
            <a:r>
              <a:rPr lang="en-US" altLang="ko-KR" sz="2000" dirty="0">
                <a:latin typeface="+mn-ea"/>
              </a:rPr>
              <a:t>tenderness (-/-) , back pain </a:t>
            </a:r>
            <a:r>
              <a:rPr lang="en-US" altLang="ko-KR" sz="2000" dirty="0" smtClean="0">
                <a:latin typeface="+mn-ea"/>
              </a:rPr>
              <a:t>(-)</a:t>
            </a:r>
          </a:p>
          <a:p>
            <a:pPr marL="0" indent="0">
              <a:lnSpc>
                <a:spcPct val="150000"/>
              </a:lnSpc>
              <a:buNone/>
            </a:pPr>
            <a:r>
              <a:rPr lang="en-US" altLang="ko-KR" sz="2000" dirty="0" smtClean="0">
                <a:latin typeface="+mn-ea"/>
              </a:rPr>
              <a:t>                     Pretibial </a:t>
            </a:r>
            <a:r>
              <a:rPr lang="en-US" altLang="ko-KR" sz="2000" dirty="0">
                <a:latin typeface="+mn-ea"/>
              </a:rPr>
              <a:t>pitting edema (-/-)</a:t>
            </a:r>
          </a:p>
          <a:p>
            <a:endParaRPr lang="ko-KR" altLang="en-US" sz="2000" dirty="0"/>
          </a:p>
        </p:txBody>
      </p:sp>
    </p:spTree>
    <p:extLst>
      <p:ext uri="{BB962C8B-B14F-4D97-AF65-F5344CB8AC3E}">
        <p14:creationId xmlns:p14="http://schemas.microsoft.com/office/powerpoint/2010/main" val="97405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Initial lab finding</a:t>
            </a:r>
            <a:endParaRPr lang="ko-KR" altLang="en-US" dirty="0"/>
          </a:p>
        </p:txBody>
      </p:sp>
      <p:graphicFrame>
        <p:nvGraphicFramePr>
          <p:cNvPr id="4" name="내용 개체 틀 3"/>
          <p:cNvGraphicFramePr>
            <a:graphicFrameLocks noGrp="1"/>
          </p:cNvGraphicFramePr>
          <p:nvPr>
            <p:ph idx="1"/>
            <p:extLst/>
          </p:nvPr>
        </p:nvGraphicFramePr>
        <p:xfrm>
          <a:off x="339723" y="1017588"/>
          <a:ext cx="8143877" cy="5675309"/>
        </p:xfrm>
        <a:graphic>
          <a:graphicData uri="http://schemas.openxmlformats.org/drawingml/2006/table">
            <a:tbl>
              <a:tblPr firstRow="1" bandRow="1">
                <a:tableStyleId>{5C22544A-7EE6-4342-B048-85BDC9FD1C3A}</a:tableStyleId>
              </a:tblPr>
              <a:tblGrid>
                <a:gridCol w="1343847"/>
                <a:gridCol w="2728092"/>
                <a:gridCol w="1402208"/>
                <a:gridCol w="2669730"/>
              </a:tblGrid>
              <a:tr h="457316">
                <a:tc gridSpan="4">
                  <a:txBody>
                    <a:bodyPr/>
                    <a:lstStyle/>
                    <a:p>
                      <a:pPr marL="0" marR="0" indent="0" algn="l" defTabSz="932369" rtl="0" eaLnBrk="1" fontAlgn="auto" latinLnBrk="1" hangingPunct="1">
                        <a:lnSpc>
                          <a:spcPct val="100000"/>
                        </a:lnSpc>
                        <a:spcBef>
                          <a:spcPts val="0"/>
                        </a:spcBef>
                        <a:spcAft>
                          <a:spcPts val="0"/>
                        </a:spcAft>
                        <a:buClrTx/>
                        <a:buSzTx/>
                        <a:buFontTx/>
                        <a:buNone/>
                        <a:tabLst/>
                        <a:defRPr/>
                      </a:pPr>
                      <a:r>
                        <a:rPr lang="en-US" altLang="ko-KR" sz="2400" b="1" dirty="0" smtClean="0"/>
                        <a:t>CBC/DC</a:t>
                      </a:r>
                    </a:p>
                  </a:txBody>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dirty="0"/>
                    </a:p>
                  </a:txBody>
                  <a:tcPr/>
                </a:tc>
              </a:tr>
              <a:tr h="415969">
                <a:tc gridSpan="4">
                  <a:txBody>
                    <a:bodyPr/>
                    <a:lstStyle/>
                    <a:p>
                      <a:pPr latinLnBrk="1"/>
                      <a:r>
                        <a:rPr lang="en-US" altLang="ko-KR" sz="2000" dirty="0" smtClean="0">
                          <a:solidFill>
                            <a:schemeClr val="tx1"/>
                          </a:solidFill>
                        </a:rPr>
                        <a:t>6,920/mm² - 14.3 g/dl – 42.2% - 419,000/mm</a:t>
                      </a:r>
                      <a:r>
                        <a:rPr lang="en-US" altLang="ko-KR" sz="2000" baseline="30000" dirty="0" smtClean="0">
                          <a:solidFill>
                            <a:schemeClr val="tx1"/>
                          </a:solidFill>
                        </a:rPr>
                        <a:t>3</a:t>
                      </a:r>
                      <a:r>
                        <a:rPr lang="en-US" altLang="ko-KR" sz="2000" dirty="0" smtClean="0">
                          <a:solidFill>
                            <a:schemeClr val="tx1"/>
                          </a:solidFill>
                        </a:rPr>
                        <a:t> (</a:t>
                      </a:r>
                      <a:r>
                        <a:rPr lang="en-US" altLang="ko-KR" sz="2000" dirty="0" err="1" smtClean="0">
                          <a:solidFill>
                            <a:schemeClr val="tx1"/>
                          </a:solidFill>
                        </a:rPr>
                        <a:t>Seg</a:t>
                      </a:r>
                      <a:r>
                        <a:rPr lang="en-US" altLang="ko-KR" sz="2000" dirty="0" smtClean="0">
                          <a:solidFill>
                            <a:schemeClr val="tx1"/>
                          </a:solidFill>
                        </a:rPr>
                        <a:t>. 58.6%)</a:t>
                      </a:r>
                      <a:endParaRPr lang="ko-KR" altLang="en-US" sz="2000" dirty="0">
                        <a:solidFill>
                          <a:schemeClr val="tx1"/>
                        </a:solidFill>
                      </a:endParaRPr>
                    </a:p>
                  </a:txBody>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dirty="0"/>
                    </a:p>
                  </a:txBody>
                  <a:tcPr/>
                </a:tc>
              </a:tr>
              <a:tr h="457316">
                <a:tc gridSpan="4">
                  <a:txBody>
                    <a:bodyPr/>
                    <a:lstStyle/>
                    <a:p>
                      <a:pPr marL="0" marR="0" indent="0" algn="l" defTabSz="932369" rtl="0" eaLnBrk="1" fontAlgn="auto" latinLnBrk="1" hangingPunct="1">
                        <a:lnSpc>
                          <a:spcPct val="100000"/>
                        </a:lnSpc>
                        <a:spcBef>
                          <a:spcPts val="0"/>
                        </a:spcBef>
                        <a:spcAft>
                          <a:spcPts val="0"/>
                        </a:spcAft>
                        <a:buClrTx/>
                        <a:buSzTx/>
                        <a:buFontTx/>
                        <a:buNone/>
                        <a:tabLst/>
                        <a:defRPr/>
                      </a:pPr>
                      <a:r>
                        <a:rPr lang="en-US" altLang="ko-KR" sz="2400" b="1" dirty="0" smtClean="0">
                          <a:solidFill>
                            <a:schemeClr val="bg1"/>
                          </a:solidFill>
                        </a:rPr>
                        <a:t>Chemistry</a:t>
                      </a:r>
                    </a:p>
                  </a:txBody>
                  <a:tcPr>
                    <a:solidFill>
                      <a:schemeClr val="accent5">
                        <a:lumMod val="90000"/>
                      </a:schemeClr>
                    </a:solidFill>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dirty="0"/>
                    </a:p>
                  </a:txBody>
                  <a:tcPr/>
                </a:tc>
              </a:tr>
              <a:tr h="415969">
                <a:tc>
                  <a:txBody>
                    <a:bodyPr/>
                    <a:lstStyle/>
                    <a:p>
                      <a:pPr latinLnBrk="1"/>
                      <a:r>
                        <a:rPr lang="en-US" altLang="ko-KR" sz="2000" dirty="0" smtClean="0"/>
                        <a:t>Prot/Alb</a:t>
                      </a:r>
                      <a:endParaRPr lang="ko-KR" altLang="en-US" sz="2000" dirty="0"/>
                    </a:p>
                  </a:txBody>
                  <a:tcPr/>
                </a:tc>
                <a:tc>
                  <a:txBody>
                    <a:bodyPr/>
                    <a:lstStyle/>
                    <a:p>
                      <a:pPr latinLnBrk="1"/>
                      <a:r>
                        <a:rPr lang="en-US" altLang="ko-KR" sz="2000" smtClean="0"/>
                        <a:t>7.6/4.6 </a:t>
                      </a:r>
                      <a:r>
                        <a:rPr lang="en-US" altLang="ko-KR" sz="2000" dirty="0" smtClean="0"/>
                        <a:t>g/</a:t>
                      </a:r>
                      <a:r>
                        <a:rPr lang="en-US" altLang="ko-KR" sz="2000" dirty="0" err="1" smtClean="0"/>
                        <a:t>dL</a:t>
                      </a:r>
                      <a:endParaRPr lang="ko-KR" altLang="en-US" sz="2000" dirty="0"/>
                    </a:p>
                  </a:txBody>
                  <a:tcPr/>
                </a:tc>
                <a:tc>
                  <a:txBody>
                    <a:bodyPr/>
                    <a:lstStyle/>
                    <a:p>
                      <a:pPr latinLnBrk="1"/>
                      <a:r>
                        <a:rPr lang="en-US" altLang="ko-KR" sz="2000" dirty="0" smtClean="0"/>
                        <a:t>BUN/Cr</a:t>
                      </a:r>
                      <a:endParaRPr lang="ko-KR" altLang="en-US" sz="2000" dirty="0"/>
                    </a:p>
                  </a:txBody>
                  <a:tcPr/>
                </a:tc>
                <a:tc>
                  <a:txBody>
                    <a:bodyPr/>
                    <a:lstStyle/>
                    <a:p>
                      <a:pPr latinLnBrk="1"/>
                      <a:r>
                        <a:rPr lang="en-US" altLang="ko-KR" sz="2000" smtClean="0"/>
                        <a:t>10/0.7</a:t>
                      </a:r>
                      <a:r>
                        <a:rPr lang="en-US" altLang="ko-KR" sz="2000" baseline="0" smtClean="0"/>
                        <a:t> </a:t>
                      </a:r>
                      <a:r>
                        <a:rPr lang="en-US" altLang="ko-KR" sz="2000" smtClean="0"/>
                        <a:t>md/dL</a:t>
                      </a:r>
                      <a:endParaRPr lang="ko-KR" altLang="en-US" sz="2000" dirty="0"/>
                    </a:p>
                  </a:txBody>
                  <a:tcPr/>
                </a:tc>
              </a:tr>
              <a:tr h="415969">
                <a:tc>
                  <a:txBody>
                    <a:bodyPr/>
                    <a:lstStyle/>
                    <a:p>
                      <a:pPr latinLnBrk="1"/>
                      <a:r>
                        <a:rPr lang="en-US" altLang="ko-KR" sz="2000" dirty="0" smtClean="0"/>
                        <a:t>TB</a:t>
                      </a:r>
                      <a:endParaRPr lang="ko-KR" altLang="en-US" sz="2000" dirty="0"/>
                    </a:p>
                  </a:txBody>
                  <a:tcPr/>
                </a:tc>
                <a:tc>
                  <a:txBody>
                    <a:bodyPr/>
                    <a:lstStyle/>
                    <a:p>
                      <a:pPr latinLnBrk="1"/>
                      <a:r>
                        <a:rPr lang="en-US" altLang="ko-KR" sz="2000" smtClean="0"/>
                        <a:t>0.72</a:t>
                      </a:r>
                      <a:r>
                        <a:rPr lang="en-US" altLang="ko-KR" sz="2000" baseline="0" smtClean="0"/>
                        <a:t> </a:t>
                      </a:r>
                      <a:r>
                        <a:rPr lang="en-US" altLang="ko-KR" sz="2000" dirty="0" smtClean="0"/>
                        <a:t>mg/</a:t>
                      </a:r>
                      <a:r>
                        <a:rPr lang="en-US" altLang="ko-KR" sz="2000" dirty="0" err="1" smtClean="0"/>
                        <a:t>dL</a:t>
                      </a:r>
                      <a:endParaRPr lang="ko-KR" altLang="en-US" sz="2000" dirty="0"/>
                    </a:p>
                  </a:txBody>
                  <a:tcPr/>
                </a:tc>
                <a:tc>
                  <a:txBody>
                    <a:bodyPr/>
                    <a:lstStyle/>
                    <a:p>
                      <a:pPr latinLnBrk="1"/>
                      <a:r>
                        <a:rPr lang="en-US" altLang="ko-KR" sz="2000" dirty="0" smtClean="0"/>
                        <a:t>Na/K/</a:t>
                      </a:r>
                      <a:r>
                        <a:rPr lang="en-US" altLang="ko-KR" sz="2000" dirty="0" err="1" smtClean="0"/>
                        <a:t>Cl</a:t>
                      </a:r>
                      <a:endParaRPr lang="ko-KR" altLang="en-US" sz="2000" dirty="0"/>
                    </a:p>
                  </a:txBody>
                  <a:tcPr/>
                </a:tc>
                <a:tc>
                  <a:txBody>
                    <a:bodyPr/>
                    <a:lstStyle/>
                    <a:p>
                      <a:pPr latinLnBrk="1"/>
                      <a:r>
                        <a:rPr lang="en-US" altLang="ko-KR" sz="2000" smtClean="0">
                          <a:solidFill>
                            <a:schemeClr val="tx1"/>
                          </a:solidFill>
                        </a:rPr>
                        <a:t>140/4.4/103 </a:t>
                      </a:r>
                      <a:r>
                        <a:rPr lang="en-US" altLang="ko-KR" sz="2000" dirty="0" err="1" smtClean="0">
                          <a:solidFill>
                            <a:schemeClr val="tx1"/>
                          </a:solidFill>
                        </a:rPr>
                        <a:t>mmol</a:t>
                      </a:r>
                      <a:r>
                        <a:rPr lang="en-US" altLang="ko-KR" sz="2000" dirty="0" smtClean="0">
                          <a:solidFill>
                            <a:schemeClr val="tx1"/>
                          </a:solidFill>
                        </a:rPr>
                        <a:t>/L</a:t>
                      </a:r>
                      <a:endParaRPr lang="ko-KR" altLang="en-US" sz="2000" dirty="0">
                        <a:solidFill>
                          <a:schemeClr val="tx1"/>
                        </a:solidFill>
                      </a:endParaRPr>
                    </a:p>
                  </a:txBody>
                  <a:tcPr/>
                </a:tc>
              </a:tr>
              <a:tr h="415969">
                <a:tc>
                  <a:txBody>
                    <a:bodyPr/>
                    <a:lstStyle/>
                    <a:p>
                      <a:pPr latinLnBrk="1"/>
                      <a:r>
                        <a:rPr lang="en-US" altLang="ko-KR" sz="2000" dirty="0" smtClean="0"/>
                        <a:t>AST/ALT</a:t>
                      </a:r>
                      <a:endParaRPr lang="ko-KR" altLang="en-US" sz="2000" dirty="0"/>
                    </a:p>
                  </a:txBody>
                  <a:tcPr/>
                </a:tc>
                <a:tc>
                  <a:txBody>
                    <a:bodyPr/>
                    <a:lstStyle/>
                    <a:p>
                      <a:pPr latinLnBrk="1"/>
                      <a:r>
                        <a:rPr lang="en-US" altLang="ko-KR" sz="2000" b="0" smtClean="0">
                          <a:solidFill>
                            <a:schemeClr val="tx1"/>
                          </a:solidFill>
                        </a:rPr>
                        <a:t>21/13 </a:t>
                      </a:r>
                      <a:r>
                        <a:rPr lang="en-US" altLang="ko-KR" sz="2000" b="0" dirty="0" smtClean="0">
                          <a:solidFill>
                            <a:schemeClr val="tx1"/>
                          </a:solidFill>
                        </a:rPr>
                        <a:t>IU/L</a:t>
                      </a:r>
                      <a:endParaRPr lang="ko-KR" altLang="en-US" sz="2000" b="0" dirty="0">
                        <a:solidFill>
                          <a:schemeClr val="tx1"/>
                        </a:solidFill>
                      </a:endParaRPr>
                    </a:p>
                  </a:txBody>
                  <a:tcPr/>
                </a:tc>
                <a:tc>
                  <a:txBody>
                    <a:bodyPr/>
                    <a:lstStyle/>
                    <a:p>
                      <a:pPr latinLnBrk="1"/>
                      <a:r>
                        <a:rPr lang="en-US" altLang="ko-KR" sz="2000" dirty="0" smtClean="0"/>
                        <a:t>Ca/P/Mg</a:t>
                      </a:r>
                      <a:endParaRPr lang="ko-KR" altLang="en-US" sz="2000" dirty="0"/>
                    </a:p>
                  </a:txBody>
                  <a:tcPr/>
                </a:tc>
                <a:tc>
                  <a:txBody>
                    <a:bodyPr/>
                    <a:lstStyle/>
                    <a:p>
                      <a:pPr latinLnBrk="1"/>
                      <a:r>
                        <a:rPr lang="en-US" altLang="ko-KR" sz="2000" smtClean="0">
                          <a:solidFill>
                            <a:schemeClr val="tx1"/>
                          </a:solidFill>
                        </a:rPr>
                        <a:t>9.2/4.9/2.5 </a:t>
                      </a:r>
                      <a:r>
                        <a:rPr lang="en-US" altLang="ko-KR" sz="2000" dirty="0" smtClean="0">
                          <a:solidFill>
                            <a:schemeClr val="tx1"/>
                          </a:solidFill>
                        </a:rPr>
                        <a:t>mg/</a:t>
                      </a:r>
                      <a:r>
                        <a:rPr lang="en-US" altLang="ko-KR" sz="2000" dirty="0" err="1" smtClean="0">
                          <a:solidFill>
                            <a:schemeClr val="tx1"/>
                          </a:solidFill>
                        </a:rPr>
                        <a:t>dL</a:t>
                      </a:r>
                      <a:endParaRPr lang="ko-KR" altLang="en-US" sz="2000" dirty="0">
                        <a:solidFill>
                          <a:schemeClr val="tx1"/>
                        </a:solidFill>
                      </a:endParaRPr>
                    </a:p>
                  </a:txBody>
                  <a:tcPr/>
                </a:tc>
              </a:tr>
              <a:tr h="415969">
                <a:tc>
                  <a:txBody>
                    <a:bodyPr/>
                    <a:lstStyle/>
                    <a:p>
                      <a:pPr latinLnBrk="1"/>
                      <a:r>
                        <a:rPr lang="en-US" altLang="ko-KR" sz="2000" dirty="0" smtClean="0"/>
                        <a:t>ALP/</a:t>
                      </a:r>
                      <a:r>
                        <a:rPr lang="el-GR" altLang="ko-KR" sz="2000" dirty="0" smtClean="0"/>
                        <a:t>γ</a:t>
                      </a:r>
                      <a:r>
                        <a:rPr lang="en-US" altLang="ko-KR" sz="2000" dirty="0" smtClean="0"/>
                        <a:t>GT</a:t>
                      </a:r>
                      <a:endParaRPr lang="ko-KR" altLang="en-US" sz="2000" dirty="0"/>
                    </a:p>
                  </a:txBody>
                  <a:tcPr/>
                </a:tc>
                <a:tc>
                  <a:txBody>
                    <a:bodyPr/>
                    <a:lstStyle/>
                    <a:p>
                      <a:pPr latinLnBrk="1"/>
                      <a:r>
                        <a:rPr lang="en-US" altLang="ko-KR" sz="2000" smtClean="0"/>
                        <a:t>51/15 </a:t>
                      </a:r>
                      <a:r>
                        <a:rPr lang="en-US" altLang="ko-KR" sz="2000" dirty="0" smtClean="0"/>
                        <a:t>IU/L</a:t>
                      </a:r>
                      <a:endParaRPr lang="ko-KR" altLang="en-US" sz="2000" dirty="0"/>
                    </a:p>
                  </a:txBody>
                  <a:tcPr/>
                </a:tc>
                <a:tc>
                  <a:txBody>
                    <a:bodyPr/>
                    <a:lstStyle/>
                    <a:p>
                      <a:pPr latinLnBrk="1"/>
                      <a:r>
                        <a:rPr lang="en-US" altLang="ko-KR" sz="2000" dirty="0" smtClean="0"/>
                        <a:t>CRP</a:t>
                      </a:r>
                      <a:endParaRPr lang="ko-KR" altLang="en-US" sz="2000" dirty="0"/>
                    </a:p>
                  </a:txBody>
                  <a:tcPr/>
                </a:tc>
                <a:tc>
                  <a:txBody>
                    <a:bodyPr/>
                    <a:lstStyle/>
                    <a:p>
                      <a:pPr latinLnBrk="1"/>
                      <a:r>
                        <a:rPr lang="en-US" altLang="ko-KR" sz="2000" smtClean="0">
                          <a:solidFill>
                            <a:schemeClr val="tx1"/>
                          </a:solidFill>
                        </a:rPr>
                        <a:t>&lt;0.3 </a:t>
                      </a:r>
                      <a:r>
                        <a:rPr lang="en-US" altLang="ko-KR" sz="2000" dirty="0" smtClean="0">
                          <a:solidFill>
                            <a:schemeClr val="tx1"/>
                          </a:solidFill>
                        </a:rPr>
                        <a:t>mg/</a:t>
                      </a:r>
                      <a:r>
                        <a:rPr lang="en-US" altLang="ko-KR" sz="2000" dirty="0" err="1" smtClean="0">
                          <a:solidFill>
                            <a:schemeClr val="tx1"/>
                          </a:solidFill>
                        </a:rPr>
                        <a:t>dL</a:t>
                      </a:r>
                      <a:endParaRPr lang="ko-KR" altLang="en-US" sz="2000" dirty="0">
                        <a:solidFill>
                          <a:schemeClr val="tx1"/>
                        </a:solidFill>
                      </a:endParaRPr>
                    </a:p>
                  </a:txBody>
                  <a:tcPr/>
                </a:tc>
              </a:tr>
              <a:tr h="415969">
                <a:tc>
                  <a:txBody>
                    <a:bodyPr/>
                    <a:lstStyle/>
                    <a:p>
                      <a:pPr latinLnBrk="1"/>
                      <a:r>
                        <a:rPr lang="en-US" altLang="ko-KR" sz="2000" smtClean="0"/>
                        <a:t>CK</a:t>
                      </a:r>
                      <a:endParaRPr lang="ko-KR" altLang="en-US" sz="2000" dirty="0"/>
                    </a:p>
                  </a:txBody>
                  <a:tcPr/>
                </a:tc>
                <a:tc>
                  <a:txBody>
                    <a:bodyPr/>
                    <a:lstStyle/>
                    <a:p>
                      <a:pPr latinLnBrk="1"/>
                      <a:r>
                        <a:rPr lang="en-US" altLang="ko-KR" sz="2000" smtClean="0">
                          <a:solidFill>
                            <a:schemeClr val="tx1"/>
                          </a:solidFill>
                        </a:rPr>
                        <a:t>11 U/L</a:t>
                      </a:r>
                      <a:endParaRPr lang="ko-KR" altLang="en-US" sz="2000" dirty="0">
                        <a:solidFill>
                          <a:schemeClr val="tx1"/>
                        </a:solidFill>
                      </a:endParaRPr>
                    </a:p>
                  </a:txBody>
                  <a:tcPr/>
                </a:tc>
                <a:tc>
                  <a:txBody>
                    <a:bodyPr/>
                    <a:lstStyle/>
                    <a:p>
                      <a:pPr latinLnBrk="1"/>
                      <a:r>
                        <a:rPr lang="en-US" altLang="ko-KR" sz="2000" b="0" smtClean="0"/>
                        <a:t>LD</a:t>
                      </a:r>
                      <a:endParaRPr lang="ko-KR" altLang="en-US" sz="2000" dirty="0"/>
                    </a:p>
                  </a:txBody>
                  <a:tcPr/>
                </a:tc>
                <a:tc>
                  <a:txBody>
                    <a:bodyPr/>
                    <a:lstStyle/>
                    <a:p>
                      <a:pPr latinLnBrk="1"/>
                      <a:r>
                        <a:rPr lang="en-US" altLang="ko-KR" sz="2000" smtClean="0">
                          <a:solidFill>
                            <a:schemeClr val="tx1"/>
                          </a:solidFill>
                        </a:rPr>
                        <a:t>427 U/L</a:t>
                      </a:r>
                      <a:endParaRPr lang="ko-KR" altLang="en-US" sz="2000" dirty="0">
                        <a:solidFill>
                          <a:schemeClr val="tx1"/>
                        </a:solidFill>
                      </a:endParaRPr>
                    </a:p>
                  </a:txBody>
                  <a:tcPr/>
                </a:tc>
              </a:tr>
              <a:tr h="975609">
                <a:tc>
                  <a:txBody>
                    <a:bodyPr/>
                    <a:lstStyle/>
                    <a:p>
                      <a:pPr latinLnBrk="1"/>
                      <a:r>
                        <a:rPr lang="en-US" altLang="ko-KR" sz="2000" smtClean="0"/>
                        <a:t>CK-MB </a:t>
                      </a:r>
                      <a:endParaRPr lang="ko-KR" altLang="en-US" sz="1600" dirty="0"/>
                    </a:p>
                  </a:txBody>
                  <a:tcPr/>
                </a:tc>
                <a:tc>
                  <a:txBody>
                    <a:bodyPr/>
                    <a:lstStyle/>
                    <a:p>
                      <a:pPr latinLnBrk="1"/>
                      <a:r>
                        <a:rPr lang="en-US" altLang="ko-KR" sz="2000" dirty="0" smtClean="0">
                          <a:solidFill>
                            <a:schemeClr val="tx1"/>
                          </a:solidFill>
                        </a:rPr>
                        <a:t>1.4 </a:t>
                      </a:r>
                      <a:r>
                        <a:rPr lang="en-US" altLang="ko-KR" sz="2000" dirty="0" smtClean="0">
                          <a:solidFill>
                            <a:schemeClr val="dk1"/>
                          </a:solidFill>
                        </a:rPr>
                        <a:t>n</a:t>
                      </a:r>
                      <a:r>
                        <a:rPr lang="en-US" altLang="ko-KR" sz="2000" dirty="0" smtClean="0"/>
                        <a:t>g/</a:t>
                      </a:r>
                      <a:r>
                        <a:rPr lang="en-US" altLang="ko-KR" sz="2000" dirty="0" err="1" smtClean="0"/>
                        <a:t>dL</a:t>
                      </a:r>
                      <a:endParaRPr lang="ko-KR" altLang="en-US" sz="2000" dirty="0"/>
                    </a:p>
                  </a:txBody>
                  <a:tcPr/>
                </a:tc>
                <a:tc>
                  <a:txBody>
                    <a:bodyPr/>
                    <a:lstStyle/>
                    <a:p>
                      <a:r>
                        <a:rPr lang="en-US" altLang="ko-KR" sz="2000" b="0" smtClean="0"/>
                        <a:t>Tn-I</a:t>
                      </a:r>
                      <a:r>
                        <a:rPr lang="en-US" altLang="ko-KR" sz="1800" b="0" smtClean="0"/>
                        <a:t>   </a:t>
                      </a:r>
                      <a:endParaRPr lang="ko-KR" altLang="en-US" sz="1800" b="0" dirty="0" smtClean="0"/>
                    </a:p>
                    <a:p>
                      <a:pPr latinLnBrk="1"/>
                      <a:endParaRPr lang="ko-KR" altLang="en-US" sz="2000" dirty="0"/>
                    </a:p>
                  </a:txBody>
                  <a:tcPr/>
                </a:tc>
                <a:tc>
                  <a:txBody>
                    <a:bodyPr/>
                    <a:lstStyle/>
                    <a:p>
                      <a:pPr latinLnBrk="1"/>
                      <a:r>
                        <a:rPr lang="en-US" altLang="ko-KR" sz="2000" dirty="0" smtClean="0">
                          <a:solidFill>
                            <a:schemeClr val="tx1"/>
                          </a:solidFill>
                        </a:rPr>
                        <a:t>0.00 </a:t>
                      </a:r>
                      <a:r>
                        <a:rPr lang="en-US" altLang="ko-KR" sz="2000" dirty="0" smtClean="0">
                          <a:solidFill>
                            <a:schemeClr val="dk1"/>
                          </a:solidFill>
                        </a:rPr>
                        <a:t>n</a:t>
                      </a:r>
                      <a:r>
                        <a:rPr lang="en-US" altLang="ko-KR" sz="2000" dirty="0" smtClean="0"/>
                        <a:t>g/</a:t>
                      </a:r>
                      <a:r>
                        <a:rPr lang="en-US" altLang="ko-KR" sz="2000" dirty="0" err="1" smtClean="0"/>
                        <a:t>dL</a:t>
                      </a:r>
                      <a:endParaRPr lang="ko-KR" altLang="en-US" sz="2000" dirty="0"/>
                    </a:p>
                  </a:txBody>
                  <a:tcPr/>
                </a:tc>
              </a:tr>
              <a:tr h="457316">
                <a:tc gridSpan="4">
                  <a:txBody>
                    <a:bodyPr/>
                    <a:lstStyle/>
                    <a:p>
                      <a:pPr latinLnBrk="1"/>
                      <a:r>
                        <a:rPr lang="en-US" altLang="ko-KR" sz="2400" b="1" dirty="0" smtClean="0">
                          <a:solidFill>
                            <a:schemeClr val="bg1"/>
                          </a:solidFill>
                        </a:rPr>
                        <a:t>U/A</a:t>
                      </a:r>
                      <a:endParaRPr lang="ko-KR" altLang="en-US" sz="2400" dirty="0">
                        <a:solidFill>
                          <a:schemeClr val="bg1"/>
                        </a:solidFill>
                      </a:endParaRPr>
                    </a:p>
                  </a:txBody>
                  <a:tcPr>
                    <a:solidFill>
                      <a:schemeClr val="accent5">
                        <a:lumMod val="90000"/>
                      </a:schemeClr>
                    </a:solidFill>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dirty="0"/>
                    </a:p>
                  </a:txBody>
                  <a:tcPr/>
                </a:tc>
              </a:tr>
              <a:tr h="415969">
                <a:tc gridSpan="4">
                  <a:txBody>
                    <a:bodyPr/>
                    <a:lstStyle/>
                    <a:p>
                      <a:pPr latinLnBrk="1"/>
                      <a:r>
                        <a:rPr lang="en-US" altLang="ko-KR" sz="2000" dirty="0" smtClean="0"/>
                        <a:t>Occult </a:t>
                      </a:r>
                      <a:r>
                        <a:rPr lang="en-US" altLang="ko-KR" sz="2000" dirty="0" smtClean="0">
                          <a:solidFill>
                            <a:schemeClr val="tx1"/>
                          </a:solidFill>
                        </a:rPr>
                        <a:t>blood (-)        Protein</a:t>
                      </a:r>
                      <a:r>
                        <a:rPr lang="en-US" altLang="ko-KR" sz="2000" baseline="0" dirty="0" smtClean="0">
                          <a:solidFill>
                            <a:schemeClr val="tx1"/>
                          </a:solidFill>
                        </a:rPr>
                        <a:t> (-)</a:t>
                      </a:r>
                      <a:r>
                        <a:rPr lang="en-US" altLang="ko-KR" sz="2000" dirty="0" smtClean="0">
                          <a:solidFill>
                            <a:schemeClr val="tx1"/>
                          </a:solidFill>
                        </a:rPr>
                        <a:t>          Glucose </a:t>
                      </a:r>
                      <a:r>
                        <a:rPr lang="en-US" altLang="ko-KR" sz="2000" dirty="0" smtClean="0"/>
                        <a:t>(-)</a:t>
                      </a:r>
                      <a:endParaRPr lang="ko-KR" altLang="en-US" sz="2000" dirty="0"/>
                    </a:p>
                  </a:txBody>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dirty="0"/>
                    </a:p>
                  </a:txBody>
                  <a:tcPr/>
                </a:tc>
              </a:tr>
              <a:tr h="415969">
                <a:tc gridSpan="4">
                  <a:txBody>
                    <a:bodyPr/>
                    <a:lstStyle/>
                    <a:p>
                      <a:pPr latinLnBrk="1"/>
                      <a:r>
                        <a:rPr lang="en-US" altLang="ko-KR" sz="2000" smtClean="0"/>
                        <a:t>RBC 0~1/HPF</a:t>
                      </a:r>
                      <a:r>
                        <a:rPr lang="en-US" altLang="ko-KR" sz="2000" baseline="0" smtClean="0"/>
                        <a:t>           </a:t>
                      </a:r>
                      <a:r>
                        <a:rPr lang="en-US" altLang="ko-KR" sz="2000" smtClean="0"/>
                        <a:t>WBC</a:t>
                      </a:r>
                      <a:r>
                        <a:rPr lang="en-US" altLang="ko-KR" sz="2000" baseline="0" smtClean="0"/>
                        <a:t> 0~1</a:t>
                      </a:r>
                      <a:r>
                        <a:rPr lang="en-US" altLang="ko-KR" sz="2000" smtClean="0"/>
                        <a:t>/HPF</a:t>
                      </a:r>
                      <a:endParaRPr lang="ko-KR" altLang="en-US" sz="2000" dirty="0"/>
                    </a:p>
                  </a:txBody>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dirty="0"/>
                    </a:p>
                  </a:txBody>
                  <a:tcPr/>
                </a:tc>
              </a:tr>
            </a:tbl>
          </a:graphicData>
        </a:graphic>
      </p:graphicFrame>
    </p:spTree>
    <p:extLst>
      <p:ext uri="{BB962C8B-B14F-4D97-AF65-F5344CB8AC3E}">
        <p14:creationId xmlns:p14="http://schemas.microsoft.com/office/powerpoint/2010/main" val="103038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866" y="904885"/>
            <a:ext cx="6046356" cy="5953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title"/>
          </p:nvPr>
        </p:nvSpPr>
        <p:spPr/>
        <p:txBody>
          <a:bodyPr/>
          <a:lstStyle/>
          <a:p>
            <a:r>
              <a:rPr lang="en-US" altLang="ko-KR" dirty="0" smtClean="0"/>
              <a:t>Chest X-ray (2016.8.4)</a:t>
            </a:r>
            <a:endParaRPr lang="ko-KR" altLang="en-US" dirty="0"/>
          </a:p>
        </p:txBody>
      </p:sp>
      <p:cxnSp>
        <p:nvCxnSpPr>
          <p:cNvPr id="8" name="직선 화살표 연결선 7"/>
          <p:cNvCxnSpPr/>
          <p:nvPr/>
        </p:nvCxnSpPr>
        <p:spPr>
          <a:xfrm rot="16200000" flipH="1">
            <a:off x="3166888" y="1829108"/>
            <a:ext cx="730526" cy="378"/>
          </a:xfrm>
          <a:prstGeom prst="straightConnector1">
            <a:avLst/>
          </a:prstGeom>
          <a:ln w="28575">
            <a:solidFill>
              <a:schemeClr val="accent1">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직선 화살표 연결선 8"/>
          <p:cNvCxnSpPr/>
          <p:nvPr/>
        </p:nvCxnSpPr>
        <p:spPr>
          <a:xfrm>
            <a:off x="2637981" y="2783283"/>
            <a:ext cx="328182" cy="5011"/>
          </a:xfrm>
          <a:prstGeom prst="straightConnector1">
            <a:avLst/>
          </a:prstGeom>
          <a:ln w="28575">
            <a:solidFill>
              <a:schemeClr val="accent1">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직선 화살표 연결선 9"/>
          <p:cNvCxnSpPr/>
          <p:nvPr/>
        </p:nvCxnSpPr>
        <p:spPr>
          <a:xfrm>
            <a:off x="2400300" y="4643446"/>
            <a:ext cx="260228" cy="3710"/>
          </a:xfrm>
          <a:prstGeom prst="straightConnector1">
            <a:avLst/>
          </a:prstGeom>
          <a:ln w="28575">
            <a:solidFill>
              <a:schemeClr val="accent1">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35726" y="1119350"/>
            <a:ext cx="936104" cy="369332"/>
          </a:xfrm>
          <a:prstGeom prst="rect">
            <a:avLst/>
          </a:prstGeom>
          <a:noFill/>
        </p:spPr>
        <p:txBody>
          <a:bodyPr wrap="square" rtlCol="0">
            <a:spAutoFit/>
          </a:bodyPr>
          <a:lstStyle/>
          <a:p>
            <a:r>
              <a:rPr lang="en-US" altLang="ko-KR" b="1" dirty="0" smtClean="0">
                <a:solidFill>
                  <a:schemeClr val="accent1">
                    <a:lumMod val="60000"/>
                    <a:lumOff val="40000"/>
                  </a:schemeClr>
                </a:solidFill>
              </a:rPr>
              <a:t>4.4cm</a:t>
            </a:r>
            <a:endParaRPr lang="ko-KR" altLang="en-US" b="1" dirty="0">
              <a:solidFill>
                <a:schemeClr val="accent1">
                  <a:lumMod val="60000"/>
                  <a:lumOff val="40000"/>
                </a:schemeClr>
              </a:solidFill>
            </a:endParaRPr>
          </a:p>
        </p:txBody>
      </p:sp>
      <p:sp>
        <p:nvSpPr>
          <p:cNvPr id="12" name="TextBox 11"/>
          <p:cNvSpPr txBox="1"/>
          <p:nvPr/>
        </p:nvSpPr>
        <p:spPr>
          <a:xfrm>
            <a:off x="1714932" y="2601392"/>
            <a:ext cx="876142" cy="369332"/>
          </a:xfrm>
          <a:prstGeom prst="rect">
            <a:avLst/>
          </a:prstGeom>
          <a:noFill/>
        </p:spPr>
        <p:txBody>
          <a:bodyPr wrap="square" rtlCol="0">
            <a:spAutoFit/>
          </a:bodyPr>
          <a:lstStyle/>
          <a:p>
            <a:r>
              <a:rPr lang="en-US" altLang="ko-KR" b="1" dirty="0" smtClean="0">
                <a:solidFill>
                  <a:schemeClr val="accent1">
                    <a:lumMod val="60000"/>
                    <a:lumOff val="40000"/>
                  </a:schemeClr>
                </a:solidFill>
              </a:rPr>
              <a:t>1.8cm</a:t>
            </a:r>
            <a:endParaRPr lang="ko-KR" altLang="en-US" b="1" dirty="0">
              <a:solidFill>
                <a:schemeClr val="accent1">
                  <a:lumMod val="60000"/>
                  <a:lumOff val="40000"/>
                </a:schemeClr>
              </a:solidFill>
            </a:endParaRPr>
          </a:p>
        </p:txBody>
      </p:sp>
      <p:sp>
        <p:nvSpPr>
          <p:cNvPr id="13" name="TextBox 12"/>
          <p:cNvSpPr txBox="1"/>
          <p:nvPr/>
        </p:nvSpPr>
        <p:spPr>
          <a:xfrm>
            <a:off x="1605420" y="4458780"/>
            <a:ext cx="962799" cy="369332"/>
          </a:xfrm>
          <a:prstGeom prst="rect">
            <a:avLst/>
          </a:prstGeom>
          <a:noFill/>
        </p:spPr>
        <p:txBody>
          <a:bodyPr wrap="square" rtlCol="0">
            <a:spAutoFit/>
          </a:bodyPr>
          <a:lstStyle/>
          <a:p>
            <a:r>
              <a:rPr lang="en-US" altLang="ko-KR" b="1" dirty="0" smtClean="0">
                <a:solidFill>
                  <a:schemeClr val="accent1">
                    <a:lumMod val="60000"/>
                    <a:lumOff val="40000"/>
                  </a:schemeClr>
                </a:solidFill>
              </a:rPr>
              <a:t>1.4cm</a:t>
            </a:r>
            <a:endParaRPr lang="ko-KR" altLang="en-US" b="1" dirty="0">
              <a:solidFill>
                <a:schemeClr val="accent1">
                  <a:lumMod val="60000"/>
                  <a:lumOff val="40000"/>
                </a:schemeClr>
              </a:solidFill>
            </a:endParaRPr>
          </a:p>
        </p:txBody>
      </p:sp>
      <p:sp>
        <p:nvSpPr>
          <p:cNvPr id="17" name="직사각형 16"/>
          <p:cNvSpPr/>
          <p:nvPr/>
        </p:nvSpPr>
        <p:spPr bwMode="auto">
          <a:xfrm>
            <a:off x="1467255" y="6342189"/>
            <a:ext cx="3081594" cy="400110"/>
          </a:xfrm>
          <a:prstGeom prst="rect">
            <a:avLst/>
          </a:prstGeom>
          <a:solidFill>
            <a:schemeClr val="accent1"/>
          </a:solidFill>
          <a:ln w="12700"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smtClean="0">
              <a:ln>
                <a:noFill/>
              </a:ln>
              <a:solidFill>
                <a:schemeClr val="tx1"/>
              </a:solidFill>
              <a:effectLst/>
              <a:latin typeface="HY견고딕" pitchFamily="18" charset="-127"/>
              <a:ea typeface="HY견고딕" pitchFamily="18" charset="-127"/>
            </a:endParaRPr>
          </a:p>
        </p:txBody>
      </p:sp>
      <p:sp>
        <p:nvSpPr>
          <p:cNvPr id="19" name="TextBox 18"/>
          <p:cNvSpPr txBox="1"/>
          <p:nvPr/>
        </p:nvSpPr>
        <p:spPr>
          <a:xfrm>
            <a:off x="1467255" y="6379326"/>
            <a:ext cx="3349013" cy="400110"/>
          </a:xfrm>
          <a:prstGeom prst="rect">
            <a:avLst/>
          </a:prstGeom>
          <a:noFill/>
        </p:spPr>
        <p:txBody>
          <a:bodyPr wrap="square" rtlCol="0">
            <a:spAutoFit/>
          </a:bodyPr>
          <a:lstStyle/>
          <a:p>
            <a:r>
              <a:rPr lang="en-US" altLang="ko-KR" sz="2000" b="1" dirty="0" err="1" smtClean="0"/>
              <a:t>Rt.pneumothorax</a:t>
            </a:r>
            <a:r>
              <a:rPr lang="en-US" altLang="ko-KR" sz="2000" b="1" dirty="0" smtClean="0"/>
              <a:t> : 40%</a:t>
            </a:r>
            <a:endParaRPr lang="ko-KR" altLang="en-US" sz="2000" b="1" dirty="0"/>
          </a:p>
        </p:txBody>
      </p:sp>
    </p:spTree>
    <p:extLst>
      <p:ext uri="{BB962C8B-B14F-4D97-AF65-F5344CB8AC3E}">
        <p14:creationId xmlns:p14="http://schemas.microsoft.com/office/powerpoint/2010/main" val="15875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7"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mtClean="0"/>
              <a:t>EKG (2016.8.4)</a:t>
            </a:r>
            <a:endParaRPr lang="ko-KR" altLang="en-US"/>
          </a:p>
        </p:txBody>
      </p:sp>
      <p:sp>
        <p:nvSpPr>
          <p:cNvPr id="3" name="내용 개체 틀 2"/>
          <p:cNvSpPr>
            <a:spLocks noGrp="1"/>
          </p:cNvSpPr>
          <p:nvPr>
            <p:ph idx="1"/>
          </p:nvPr>
        </p:nvSpPr>
        <p:spPr/>
        <p:txBody>
          <a:bodyPr/>
          <a:lstStyle/>
          <a:p>
            <a:endParaRPr lang="ko-KR" altLang="en-US"/>
          </a:p>
        </p:txBody>
      </p:sp>
      <p:pic>
        <p:nvPicPr>
          <p:cNvPr id="4" name="내용 개체 틀 3"/>
          <p:cNvPicPr>
            <a:picLocks noChangeAspect="1"/>
          </p:cNvPicPr>
          <p:nvPr/>
        </p:nvPicPr>
        <p:blipFill rotWithShape="1">
          <a:blip r:embed="rId3">
            <a:extLst>
              <a:ext uri="{28A0092B-C50C-407E-A947-70E740481C1C}">
                <a14:useLocalDpi xmlns:a14="http://schemas.microsoft.com/office/drawing/2010/main" val="0"/>
              </a:ext>
            </a:extLst>
          </a:blip>
          <a:srcRect t="2392" b="2092"/>
          <a:stretch/>
        </p:blipFill>
        <p:spPr>
          <a:xfrm>
            <a:off x="313204" y="933964"/>
            <a:ext cx="8442607" cy="5871986"/>
          </a:xfrm>
          <a:prstGeom prst="rect">
            <a:avLst/>
          </a:prstGeom>
        </p:spPr>
      </p:pic>
      <p:sp>
        <p:nvSpPr>
          <p:cNvPr id="5" name="직사각형 4"/>
          <p:cNvSpPr/>
          <p:nvPr/>
        </p:nvSpPr>
        <p:spPr bwMode="auto">
          <a:xfrm>
            <a:off x="313204" y="933964"/>
            <a:ext cx="6173860" cy="696428"/>
          </a:xfrm>
          <a:prstGeom prst="rect">
            <a:avLst/>
          </a:prstGeom>
          <a:solidFill>
            <a:schemeClr val="bg1"/>
          </a:solidFill>
          <a:ln w="12700"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smtClean="0">
              <a:ln>
                <a:noFill/>
              </a:ln>
              <a:solidFill>
                <a:schemeClr val="tx1"/>
              </a:solidFill>
              <a:effectLst/>
              <a:latin typeface="HY견고딕" pitchFamily="18" charset="-127"/>
              <a:ea typeface="HY견고딕" pitchFamily="18" charset="-127"/>
            </a:endParaRPr>
          </a:p>
        </p:txBody>
      </p:sp>
    </p:spTree>
    <p:extLst>
      <p:ext uri="{BB962C8B-B14F-4D97-AF65-F5344CB8AC3E}">
        <p14:creationId xmlns:p14="http://schemas.microsoft.com/office/powerpoint/2010/main" val="322591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81079" y="320488"/>
            <a:ext cx="8577055" cy="430887"/>
          </a:xfrm>
        </p:spPr>
        <p:txBody>
          <a:bodyPr/>
          <a:lstStyle/>
          <a:p>
            <a:r>
              <a:rPr lang="en-US" altLang="ko-KR" dirty="0" smtClean="0"/>
              <a:t>Clinical course</a:t>
            </a:r>
            <a:endParaRPr lang="ko-KR" altLang="en-US" dirty="0"/>
          </a:p>
        </p:txBody>
      </p:sp>
      <p:sp>
        <p:nvSpPr>
          <p:cNvPr id="24" name="슬라이드 번호 개체 틀 5"/>
          <p:cNvSpPr txBox="1">
            <a:spLocks/>
          </p:cNvSpPr>
          <p:nvPr/>
        </p:nvSpPr>
        <p:spPr>
          <a:xfrm>
            <a:off x="5095875" y="5584825"/>
            <a:ext cx="1988096"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429E6335-7F8F-47A0-AF89-6CA65A1D8CC2}" type="slidenum">
              <a:rPr lang="ko-KR" altLang="en-US" smtClean="0"/>
              <a:pPr/>
              <a:t>18</a:t>
            </a:fld>
            <a:endParaRPr lang="ko-KR" altLang="en-US"/>
          </a:p>
        </p:txBody>
      </p:sp>
      <p:cxnSp>
        <p:nvCxnSpPr>
          <p:cNvPr id="27" name="직선 연결선 26"/>
          <p:cNvCxnSpPr/>
          <p:nvPr/>
        </p:nvCxnSpPr>
        <p:spPr>
          <a:xfrm flipV="1">
            <a:off x="357984" y="2010649"/>
            <a:ext cx="8678512" cy="1516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a:xfrm rot="5400000">
            <a:off x="216871" y="2015679"/>
            <a:ext cx="288926" cy="15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0" name="TextBox 7"/>
          <p:cNvSpPr txBox="1">
            <a:spLocks noChangeArrowheads="1"/>
          </p:cNvSpPr>
          <p:nvPr/>
        </p:nvSpPr>
        <p:spPr bwMode="auto">
          <a:xfrm>
            <a:off x="4091505" y="1334128"/>
            <a:ext cx="938220" cy="55399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ko-KR" sz="1500" b="1" dirty="0" smtClean="0">
                <a:latin typeface="Arial" charset="0"/>
                <a:cs typeface="Arial" charset="0"/>
              </a:rPr>
              <a:t>HD #6</a:t>
            </a:r>
          </a:p>
          <a:p>
            <a:pPr algn="ctr"/>
            <a:r>
              <a:rPr lang="en-US" altLang="ko-KR" sz="1500" b="1" smtClean="0">
                <a:latin typeface="Arial" charset="0"/>
                <a:cs typeface="Arial" charset="0"/>
              </a:rPr>
              <a:t>8.9</a:t>
            </a:r>
            <a:endParaRPr lang="ko-KR" altLang="en-US" sz="1500" b="1" dirty="0">
              <a:latin typeface="Arial" charset="0"/>
              <a:cs typeface="Arial" charset="0"/>
            </a:endParaRPr>
          </a:p>
        </p:txBody>
      </p:sp>
      <p:grpSp>
        <p:nvGrpSpPr>
          <p:cNvPr id="44" name="그룹 74"/>
          <p:cNvGrpSpPr/>
          <p:nvPr/>
        </p:nvGrpSpPr>
        <p:grpSpPr>
          <a:xfrm>
            <a:off x="142844" y="2143116"/>
            <a:ext cx="1768471" cy="733429"/>
            <a:chOff x="688" y="2245620"/>
            <a:chExt cx="1644262" cy="5397223"/>
          </a:xfrm>
        </p:grpSpPr>
        <p:sp>
          <p:nvSpPr>
            <p:cNvPr id="45" name="모서리가 둥근 직사각형 44"/>
            <p:cNvSpPr/>
            <p:nvPr/>
          </p:nvSpPr>
          <p:spPr>
            <a:xfrm>
              <a:off x="688" y="2245620"/>
              <a:ext cx="1548157" cy="53972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TextBox 45"/>
            <p:cNvSpPr txBox="1"/>
            <p:nvPr/>
          </p:nvSpPr>
          <p:spPr>
            <a:xfrm>
              <a:off x="688" y="2481980"/>
              <a:ext cx="1644262" cy="4076810"/>
            </a:xfrm>
            <a:prstGeom prst="rect">
              <a:avLst/>
            </a:prstGeom>
            <a:noFill/>
          </p:spPr>
          <p:txBody>
            <a:bodyPr wrap="square" rtlCol="0">
              <a:spAutoFit/>
            </a:bodyPr>
            <a:lstStyle/>
            <a:p>
              <a:r>
                <a:rPr lang="en-US" altLang="ko-KR" sz="1500" b="1" dirty="0" smtClean="0"/>
                <a:t>Chest tube insertion</a:t>
              </a:r>
            </a:p>
          </p:txBody>
        </p:sp>
      </p:grpSp>
      <p:sp>
        <p:nvSpPr>
          <p:cNvPr id="54" name="오각형 53"/>
          <p:cNvSpPr/>
          <p:nvPr/>
        </p:nvSpPr>
        <p:spPr>
          <a:xfrm>
            <a:off x="142844" y="3183539"/>
            <a:ext cx="8893651" cy="416911"/>
          </a:xfrm>
          <a:prstGeom prst="homePlate">
            <a:avLst/>
          </a:prstGeom>
          <a:solidFill>
            <a:srgbClr val="92D05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tx1"/>
                </a:solidFill>
              </a:rPr>
              <a:t> Air leakage</a:t>
            </a:r>
            <a:endParaRPr lang="ko-KR" altLang="en-US" b="1" dirty="0">
              <a:solidFill>
                <a:schemeClr val="tx1"/>
              </a:solidFill>
            </a:endParaRPr>
          </a:p>
        </p:txBody>
      </p:sp>
      <p:sp>
        <p:nvSpPr>
          <p:cNvPr id="58" name="TextBox 7"/>
          <p:cNvSpPr txBox="1">
            <a:spLocks noChangeArrowheads="1"/>
          </p:cNvSpPr>
          <p:nvPr/>
        </p:nvSpPr>
        <p:spPr bwMode="auto">
          <a:xfrm>
            <a:off x="2348430" y="1334128"/>
            <a:ext cx="938220" cy="55399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ko-KR" sz="1500" b="1" dirty="0" smtClean="0">
                <a:latin typeface="Arial" charset="0"/>
                <a:cs typeface="Arial" charset="0"/>
              </a:rPr>
              <a:t>HD #5</a:t>
            </a:r>
          </a:p>
          <a:p>
            <a:pPr algn="ctr"/>
            <a:r>
              <a:rPr lang="en-US" altLang="ko-KR" sz="1500" b="1" dirty="0" smtClean="0">
                <a:latin typeface="Arial" charset="0"/>
                <a:cs typeface="Arial" charset="0"/>
              </a:rPr>
              <a:t>8.8</a:t>
            </a:r>
            <a:endParaRPr lang="ko-KR" altLang="en-US" sz="1500" b="1" dirty="0">
              <a:latin typeface="Arial" charset="0"/>
              <a:cs typeface="Arial" charset="0"/>
            </a:endParaRPr>
          </a:p>
        </p:txBody>
      </p:sp>
      <p:sp>
        <p:nvSpPr>
          <p:cNvPr id="59" name="TextBox 7"/>
          <p:cNvSpPr txBox="1">
            <a:spLocks noChangeArrowheads="1"/>
          </p:cNvSpPr>
          <p:nvPr/>
        </p:nvSpPr>
        <p:spPr bwMode="auto">
          <a:xfrm>
            <a:off x="52905" y="1334128"/>
            <a:ext cx="938220" cy="55399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ko-KR" sz="1500" b="1" dirty="0" smtClean="0">
                <a:latin typeface="Arial" charset="0"/>
                <a:cs typeface="Arial" charset="0"/>
              </a:rPr>
              <a:t>HD #1</a:t>
            </a:r>
          </a:p>
          <a:p>
            <a:pPr algn="ctr"/>
            <a:r>
              <a:rPr lang="en-US" altLang="ko-KR" sz="1500" b="1" dirty="0" smtClean="0">
                <a:latin typeface="Arial" charset="0"/>
                <a:cs typeface="Arial" charset="0"/>
              </a:rPr>
              <a:t>8.4</a:t>
            </a:r>
            <a:endParaRPr lang="ko-KR" altLang="en-US" sz="1500" b="1" dirty="0">
              <a:latin typeface="Arial" charset="0"/>
              <a:cs typeface="Arial" charset="0"/>
            </a:endParaRPr>
          </a:p>
        </p:txBody>
      </p:sp>
      <p:sp>
        <p:nvSpPr>
          <p:cNvPr id="60" name="TextBox 7"/>
          <p:cNvSpPr txBox="1">
            <a:spLocks noChangeArrowheads="1"/>
          </p:cNvSpPr>
          <p:nvPr/>
        </p:nvSpPr>
        <p:spPr bwMode="auto">
          <a:xfrm>
            <a:off x="5948880" y="1343653"/>
            <a:ext cx="938220" cy="55399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ko-KR" sz="1500" b="1" smtClean="0">
                <a:latin typeface="Arial" charset="0"/>
                <a:cs typeface="Arial" charset="0"/>
              </a:rPr>
              <a:t>HD #9</a:t>
            </a:r>
            <a:endParaRPr lang="en-US" altLang="ko-KR" sz="1500" b="1" dirty="0" smtClean="0">
              <a:latin typeface="Arial" charset="0"/>
              <a:cs typeface="Arial" charset="0"/>
            </a:endParaRPr>
          </a:p>
          <a:p>
            <a:pPr algn="ctr"/>
            <a:r>
              <a:rPr lang="en-US" altLang="ko-KR" sz="1500" b="1" smtClean="0">
                <a:latin typeface="Arial" charset="0"/>
                <a:cs typeface="Arial" charset="0"/>
              </a:rPr>
              <a:t>8.12</a:t>
            </a:r>
            <a:endParaRPr lang="ko-KR" altLang="en-US" sz="1500" b="1" dirty="0">
              <a:latin typeface="Arial" charset="0"/>
              <a:cs typeface="Arial" charset="0"/>
            </a:endParaRPr>
          </a:p>
        </p:txBody>
      </p:sp>
      <p:sp>
        <p:nvSpPr>
          <p:cNvPr id="61" name="TextBox 7"/>
          <p:cNvSpPr txBox="1">
            <a:spLocks noChangeArrowheads="1"/>
          </p:cNvSpPr>
          <p:nvPr/>
        </p:nvSpPr>
        <p:spPr bwMode="auto">
          <a:xfrm>
            <a:off x="7739580" y="1334128"/>
            <a:ext cx="938220" cy="55399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ko-KR" sz="1500" b="1" smtClean="0">
                <a:latin typeface="Arial" charset="0"/>
                <a:cs typeface="Arial" charset="0"/>
              </a:rPr>
              <a:t>HD #13</a:t>
            </a:r>
            <a:endParaRPr lang="en-US" altLang="ko-KR" sz="1500" b="1" dirty="0" smtClean="0">
              <a:latin typeface="Arial" charset="0"/>
              <a:cs typeface="Arial" charset="0"/>
            </a:endParaRPr>
          </a:p>
          <a:p>
            <a:pPr algn="ctr"/>
            <a:r>
              <a:rPr lang="en-US" altLang="ko-KR" sz="1500" b="1" smtClean="0">
                <a:latin typeface="Arial" charset="0"/>
                <a:cs typeface="Arial" charset="0"/>
              </a:rPr>
              <a:t>8.16</a:t>
            </a:r>
            <a:endParaRPr lang="ko-KR" altLang="en-US" sz="1500" b="1" dirty="0">
              <a:latin typeface="Arial" charset="0"/>
              <a:cs typeface="Arial" charset="0"/>
            </a:endParaRPr>
          </a:p>
        </p:txBody>
      </p:sp>
      <p:cxnSp>
        <p:nvCxnSpPr>
          <p:cNvPr id="62" name="직선 연결선 61"/>
          <p:cNvCxnSpPr/>
          <p:nvPr/>
        </p:nvCxnSpPr>
        <p:spPr>
          <a:xfrm rot="5400000">
            <a:off x="2655271" y="2015679"/>
            <a:ext cx="28892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3" name="직선 연결선 62"/>
          <p:cNvCxnSpPr/>
          <p:nvPr/>
        </p:nvCxnSpPr>
        <p:spPr>
          <a:xfrm rot="5400000">
            <a:off x="4417396" y="2015679"/>
            <a:ext cx="28892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4" name="직선 연결선 63"/>
          <p:cNvCxnSpPr/>
          <p:nvPr/>
        </p:nvCxnSpPr>
        <p:spPr>
          <a:xfrm rot="5400000">
            <a:off x="6271773" y="2025204"/>
            <a:ext cx="28892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5" name="직선 연결선 64"/>
          <p:cNvCxnSpPr/>
          <p:nvPr/>
        </p:nvCxnSpPr>
        <p:spPr>
          <a:xfrm rot="5400000">
            <a:off x="8061403" y="2019380"/>
            <a:ext cx="288926" cy="1588"/>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5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515" r="18883"/>
          <a:stretch/>
        </p:blipFill>
        <p:spPr bwMode="auto">
          <a:xfrm>
            <a:off x="1332873" y="3765925"/>
            <a:ext cx="3862871" cy="310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6" name="그룹 74"/>
          <p:cNvGrpSpPr/>
          <p:nvPr/>
        </p:nvGrpSpPr>
        <p:grpSpPr>
          <a:xfrm>
            <a:off x="1971644" y="2152642"/>
            <a:ext cx="1768471" cy="723904"/>
            <a:chOff x="688" y="2245620"/>
            <a:chExt cx="1644262" cy="5397223"/>
          </a:xfrm>
        </p:grpSpPr>
        <p:sp>
          <p:nvSpPr>
            <p:cNvPr id="67" name="모서리가 둥근 직사각형 66"/>
            <p:cNvSpPr/>
            <p:nvPr/>
          </p:nvSpPr>
          <p:spPr>
            <a:xfrm>
              <a:off x="688" y="2245620"/>
              <a:ext cx="1548157" cy="53972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TextBox 67"/>
            <p:cNvSpPr txBox="1"/>
            <p:nvPr/>
          </p:nvSpPr>
          <p:spPr>
            <a:xfrm>
              <a:off x="688" y="2481977"/>
              <a:ext cx="1644262" cy="2065225"/>
            </a:xfrm>
            <a:prstGeom prst="rect">
              <a:avLst/>
            </a:prstGeom>
            <a:noFill/>
          </p:spPr>
          <p:txBody>
            <a:bodyPr wrap="square" rtlCol="0">
              <a:spAutoFit/>
            </a:bodyPr>
            <a:lstStyle/>
            <a:p>
              <a:r>
                <a:rPr lang="en-US" altLang="ko-KR" sz="1500" b="1" dirty="0" err="1" smtClean="0"/>
                <a:t>Bullectomy</a:t>
              </a:r>
              <a:r>
                <a:rPr lang="en-US" altLang="ko-KR" sz="1500" b="1" dirty="0" smtClean="0"/>
                <a:t> on RUL</a:t>
              </a:r>
              <a:endParaRPr lang="en-US" altLang="ko-KR" sz="1500" b="1" dirty="0"/>
            </a:p>
          </p:txBody>
        </p:sp>
      </p:grpSp>
      <p:grpSp>
        <p:nvGrpSpPr>
          <p:cNvPr id="69" name="그룹 74"/>
          <p:cNvGrpSpPr/>
          <p:nvPr/>
        </p:nvGrpSpPr>
        <p:grpSpPr>
          <a:xfrm>
            <a:off x="3771869" y="2162166"/>
            <a:ext cx="1768471" cy="714379"/>
            <a:chOff x="688" y="2245620"/>
            <a:chExt cx="1644262" cy="5397223"/>
          </a:xfrm>
        </p:grpSpPr>
        <p:sp>
          <p:nvSpPr>
            <p:cNvPr id="70" name="모서리가 둥근 직사각형 69"/>
            <p:cNvSpPr/>
            <p:nvPr/>
          </p:nvSpPr>
          <p:spPr>
            <a:xfrm>
              <a:off x="688" y="2245620"/>
              <a:ext cx="1548157" cy="53972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TextBox 70"/>
            <p:cNvSpPr txBox="1"/>
            <p:nvPr/>
          </p:nvSpPr>
          <p:spPr>
            <a:xfrm>
              <a:off x="688" y="2481976"/>
              <a:ext cx="1644262" cy="3236217"/>
            </a:xfrm>
            <a:prstGeom prst="rect">
              <a:avLst/>
            </a:prstGeom>
            <a:noFill/>
          </p:spPr>
          <p:txBody>
            <a:bodyPr wrap="square" rtlCol="0">
              <a:spAutoFit/>
            </a:bodyPr>
            <a:lstStyle/>
            <a:p>
              <a:r>
                <a:rPr lang="en-US" altLang="ko-KR" sz="1500" b="1" dirty="0" err="1" smtClean="0"/>
                <a:t>Pneumo</a:t>
              </a:r>
              <a:r>
                <a:rPr lang="en-US" altLang="ko-KR" sz="1500" b="1" dirty="0" smtClean="0"/>
                <a:t>-peritoneum</a:t>
              </a:r>
            </a:p>
          </p:txBody>
        </p:sp>
      </p:grpSp>
      <p:grpSp>
        <p:nvGrpSpPr>
          <p:cNvPr id="72" name="그룹 74"/>
          <p:cNvGrpSpPr/>
          <p:nvPr/>
        </p:nvGrpSpPr>
        <p:grpSpPr>
          <a:xfrm>
            <a:off x="5602079" y="2172565"/>
            <a:ext cx="1768471" cy="703981"/>
            <a:chOff x="688" y="2245620"/>
            <a:chExt cx="1644262" cy="5397223"/>
          </a:xfrm>
        </p:grpSpPr>
        <p:sp>
          <p:nvSpPr>
            <p:cNvPr id="73" name="모서리가 둥근 직사각형 72"/>
            <p:cNvSpPr/>
            <p:nvPr/>
          </p:nvSpPr>
          <p:spPr>
            <a:xfrm>
              <a:off x="688" y="2245620"/>
              <a:ext cx="1548157" cy="53972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TextBox 73"/>
            <p:cNvSpPr txBox="1"/>
            <p:nvPr/>
          </p:nvSpPr>
          <p:spPr>
            <a:xfrm>
              <a:off x="688" y="2481976"/>
              <a:ext cx="1644262" cy="3326113"/>
            </a:xfrm>
            <a:prstGeom prst="rect">
              <a:avLst/>
            </a:prstGeom>
            <a:noFill/>
          </p:spPr>
          <p:txBody>
            <a:bodyPr wrap="square" rtlCol="0">
              <a:spAutoFit/>
            </a:bodyPr>
            <a:lstStyle/>
            <a:p>
              <a:r>
                <a:rPr lang="en-US" altLang="ko-KR" sz="1500" b="1" dirty="0" smtClean="0"/>
                <a:t>   </a:t>
              </a:r>
              <a:r>
                <a:rPr lang="en-US" altLang="ko-KR" sz="1500" b="1" dirty="0" err="1" smtClean="0"/>
                <a:t>Pleurodesis</a:t>
              </a:r>
              <a:r>
                <a:rPr lang="en-US" altLang="ko-KR" sz="1500" b="1" dirty="0" smtClean="0"/>
                <a:t> </a:t>
              </a:r>
            </a:p>
            <a:p>
              <a:r>
                <a:rPr lang="en-US" altLang="ko-KR" sz="1500" b="1" dirty="0" smtClean="0"/>
                <a:t>   with 50% DW</a:t>
              </a:r>
            </a:p>
          </p:txBody>
        </p:sp>
      </p:grpSp>
      <p:grpSp>
        <p:nvGrpSpPr>
          <p:cNvPr id="75" name="그룹 74"/>
          <p:cNvGrpSpPr/>
          <p:nvPr/>
        </p:nvGrpSpPr>
        <p:grpSpPr>
          <a:xfrm>
            <a:off x="7419944" y="2162166"/>
            <a:ext cx="1768471" cy="714380"/>
            <a:chOff x="688" y="2245620"/>
            <a:chExt cx="1644262" cy="5397223"/>
          </a:xfrm>
        </p:grpSpPr>
        <p:sp>
          <p:nvSpPr>
            <p:cNvPr id="76" name="모서리가 둥근 직사각형 75"/>
            <p:cNvSpPr/>
            <p:nvPr/>
          </p:nvSpPr>
          <p:spPr>
            <a:xfrm>
              <a:off x="688" y="2245620"/>
              <a:ext cx="1548157" cy="53972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TextBox 76"/>
            <p:cNvSpPr txBox="1"/>
            <p:nvPr/>
          </p:nvSpPr>
          <p:spPr>
            <a:xfrm>
              <a:off x="688" y="2481976"/>
              <a:ext cx="1644262" cy="3236217"/>
            </a:xfrm>
            <a:prstGeom prst="rect">
              <a:avLst/>
            </a:prstGeom>
            <a:noFill/>
          </p:spPr>
          <p:txBody>
            <a:bodyPr wrap="square" rtlCol="0">
              <a:spAutoFit/>
            </a:bodyPr>
            <a:lstStyle/>
            <a:p>
              <a:r>
                <a:rPr lang="en-US" altLang="ko-KR" sz="1500" b="1" dirty="0" smtClean="0"/>
                <a:t>   </a:t>
              </a:r>
              <a:r>
                <a:rPr lang="en-US" altLang="ko-KR" sz="1500" b="1" dirty="0" err="1" smtClean="0"/>
                <a:t>Pleurodesis</a:t>
              </a:r>
              <a:endParaRPr lang="en-US" altLang="ko-KR" sz="1500" b="1" dirty="0" smtClean="0"/>
            </a:p>
            <a:p>
              <a:r>
                <a:rPr lang="en-US" altLang="ko-KR" sz="1500" b="1" dirty="0" smtClean="0"/>
                <a:t>   with 50% DW</a:t>
              </a:r>
              <a:endParaRPr lang="en-US" altLang="ko-KR" sz="1500" b="1" dirty="0"/>
            </a:p>
          </p:txBody>
        </p:sp>
      </p:grpSp>
      <p:pic>
        <p:nvPicPr>
          <p:cNvPr id="5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670" t="26064" r="36755" b="16915"/>
          <a:stretch/>
        </p:blipFill>
        <p:spPr bwMode="auto">
          <a:xfrm>
            <a:off x="5193519" y="3756402"/>
            <a:ext cx="3958010" cy="310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p:nvPr>
        </p:nvSpPr>
        <p:spPr/>
        <p:txBody>
          <a:bodyPr/>
          <a:lstStyle/>
          <a:p>
            <a:r>
              <a:rPr lang="en-US" altLang="ko-KR" b="1" dirty="0" smtClean="0">
                <a:latin typeface="Arial" panose="020B0604020202020204" pitchFamily="34" charset="0"/>
                <a:cs typeface="Arial" panose="020B0604020202020204" pitchFamily="34" charset="0"/>
              </a:rPr>
              <a:t>Radiologic findings</a:t>
            </a:r>
            <a:endParaRPr lang="ko-KR"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6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38547" y="285728"/>
            <a:ext cx="8577055" cy="492443"/>
          </a:xfrm>
        </p:spPr>
        <p:txBody>
          <a:bodyPr/>
          <a:lstStyle/>
          <a:p>
            <a:r>
              <a:rPr lang="en-US" altLang="ko-KR" sz="3200">
                <a:latin typeface="Franklin Gothic Medium Cond" pitchFamily="34" charset="0"/>
              </a:rPr>
              <a:t>Pulmonary Capillary Hemangiomatosis</a:t>
            </a:r>
            <a:endParaRPr lang="ko-KR" altLang="en-US" sz="3200" dirty="0">
              <a:latin typeface="Franklin Gothic Medium Cond" pitchFamily="34" charset="0"/>
            </a:endParaRPr>
          </a:p>
        </p:txBody>
      </p:sp>
      <p:sp>
        <p:nvSpPr>
          <p:cNvPr id="3" name="내용 개체 틀 2"/>
          <p:cNvSpPr>
            <a:spLocks noGrp="1"/>
          </p:cNvSpPr>
          <p:nvPr>
            <p:ph idx="1"/>
          </p:nvPr>
        </p:nvSpPr>
        <p:spPr/>
        <p:txBody>
          <a:bodyPr/>
          <a:lstStyle/>
          <a:p>
            <a:pPr lvl="2"/>
            <a:r>
              <a:rPr lang="en-US" altLang="ko-KR" dirty="0"/>
              <a:t>a rare cause of pulmonary hypertension characterized by extensive proliferation of pulmonary capillaries within alveolar </a:t>
            </a:r>
            <a:r>
              <a:rPr lang="en-US" altLang="ko-KR" dirty="0" err="1" smtClean="0"/>
              <a:t>septae</a:t>
            </a:r>
            <a:endParaRPr lang="en-US" altLang="ko-KR" dirty="0" smtClean="0"/>
          </a:p>
          <a:p>
            <a:pPr lvl="2"/>
            <a:endParaRPr lang="en-US" altLang="ko-KR" dirty="0"/>
          </a:p>
          <a:p>
            <a:pPr lvl="2"/>
            <a:r>
              <a:rPr lang="en-US" altLang="ko-KR" dirty="0" smtClean="0"/>
              <a:t>Extensive capillary proliferation </a:t>
            </a:r>
            <a:r>
              <a:rPr lang="en-US" altLang="ko-KR" dirty="0" smtClean="0">
                <a:sym typeface="Wingdings" panose="05000000000000000000" pitchFamily="2" charset="2"/>
              </a:rPr>
              <a:t> </a:t>
            </a:r>
            <a:r>
              <a:rPr lang="en-US" altLang="ko-KR" dirty="0" smtClean="0"/>
              <a:t> hypertrophied &amp; narrowed </a:t>
            </a:r>
            <a:r>
              <a:rPr lang="en-US" altLang="ko-KR" dirty="0" err="1" smtClean="0"/>
              <a:t>pul.vv</a:t>
            </a:r>
            <a:r>
              <a:rPr lang="en-US" altLang="ko-KR" dirty="0" smtClean="0"/>
              <a:t> </a:t>
            </a:r>
            <a:r>
              <a:rPr lang="en-US" altLang="ko-KR" dirty="0" smtClean="0">
                <a:sym typeface="Wingdings" panose="05000000000000000000" pitchFamily="2" charset="2"/>
              </a:rPr>
              <a:t> PHTN</a:t>
            </a:r>
            <a:endParaRPr lang="en-US" altLang="ko-KR" dirty="0" smtClean="0"/>
          </a:p>
          <a:p>
            <a:pPr lvl="2"/>
            <a:endParaRPr lang="en-US" altLang="ko-KR" dirty="0" smtClean="0"/>
          </a:p>
          <a:p>
            <a:pPr lvl="2"/>
            <a:r>
              <a:rPr lang="en-US" altLang="ko-KR" dirty="0"/>
              <a:t>First described by </a:t>
            </a:r>
            <a:r>
              <a:rPr lang="en-US" altLang="ko-KR" dirty="0" err="1"/>
              <a:t>Wagenvoort</a:t>
            </a:r>
            <a:r>
              <a:rPr lang="en-US" altLang="ko-KR" dirty="0"/>
              <a:t> et </a:t>
            </a:r>
            <a:r>
              <a:rPr lang="en-US" altLang="ko-KR" dirty="0" smtClean="0"/>
              <a:t>al in1978, </a:t>
            </a:r>
            <a:r>
              <a:rPr lang="en-US" altLang="ko-KR" dirty="0"/>
              <a:t>fewer than 100 cases have been </a:t>
            </a:r>
            <a:r>
              <a:rPr lang="en-US" altLang="ko-KR" dirty="0" smtClean="0"/>
              <a:t>reported</a:t>
            </a:r>
          </a:p>
          <a:p>
            <a:pPr lvl="2"/>
            <a:endParaRPr lang="en-US" altLang="ko-KR" dirty="0"/>
          </a:p>
          <a:p>
            <a:pPr lvl="2"/>
            <a:r>
              <a:rPr lang="en-US" altLang="ko-KR" dirty="0"/>
              <a:t>The clinical and radiographic features can be nonspecific, making histology the only reliable means of diagnosis</a:t>
            </a:r>
            <a:endParaRPr lang="ko-KR" altLang="en-US" dirty="0"/>
          </a:p>
        </p:txBody>
      </p:sp>
    </p:spTree>
    <p:extLst>
      <p:ext uri="{BB962C8B-B14F-4D97-AF65-F5344CB8AC3E}">
        <p14:creationId xmlns:p14="http://schemas.microsoft.com/office/powerpoint/2010/main" val="62556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pPr marL="0" indent="0">
              <a:buNone/>
            </a:pPr>
            <a:r>
              <a:rPr lang="en-US" altLang="ko-KR" dirty="0" smtClean="0"/>
              <a:t>   5/14 chest CT</a:t>
            </a:r>
            <a:endParaRPr lang="ko-KR" altLang="en-US" dirty="0"/>
          </a:p>
        </p:txBody>
      </p:sp>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3881" b="1370"/>
          <a:stretch/>
        </p:blipFill>
        <p:spPr>
          <a:xfrm>
            <a:off x="791420" y="1484274"/>
            <a:ext cx="3965405" cy="5284038"/>
          </a:xfrm>
          <a:prstGeom prst="rect">
            <a:avLst/>
          </a:prstGeom>
        </p:spPr>
      </p:pic>
      <p:sp>
        <p:nvSpPr>
          <p:cNvPr id="5" name="타원 4"/>
          <p:cNvSpPr/>
          <p:nvPr/>
        </p:nvSpPr>
        <p:spPr bwMode="auto">
          <a:xfrm>
            <a:off x="1488333" y="1484274"/>
            <a:ext cx="1391055" cy="1060315"/>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smtClean="0">
              <a:ln>
                <a:noFill/>
              </a:ln>
              <a:solidFill>
                <a:schemeClr val="tx1"/>
              </a:solidFill>
              <a:effectLst/>
              <a:latin typeface="HY견고딕" pitchFamily="18" charset="-127"/>
              <a:ea typeface="HY견고딕" pitchFamily="18" charset="-127"/>
            </a:endParaRPr>
          </a:p>
        </p:txBody>
      </p:sp>
    </p:spTree>
    <p:extLst>
      <p:ext uri="{BB962C8B-B14F-4D97-AF65-F5344CB8AC3E}">
        <p14:creationId xmlns:p14="http://schemas.microsoft.com/office/powerpoint/2010/main" val="15963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HRCT</a:t>
            </a:r>
            <a:endParaRPr lang="ko-KR" altLang="en-US" dirty="0"/>
          </a:p>
        </p:txBody>
      </p:sp>
      <p:pic>
        <p:nvPicPr>
          <p:cNvPr id="1027" name="Picture 3" descr="C:\Users\YooWoo\Desktop\6_ㄹㄴㅇ_160925\1.jpg"/>
          <p:cNvPicPr>
            <a:picLocks noChangeAspect="1" noChangeArrowheads="1"/>
          </p:cNvPicPr>
          <p:nvPr/>
        </p:nvPicPr>
        <p:blipFill rotWithShape="1">
          <a:blip r:embed="rId2"/>
          <a:srcRect r="4805"/>
          <a:stretch/>
        </p:blipFill>
        <p:spPr bwMode="auto">
          <a:xfrm>
            <a:off x="4536881" y="1765298"/>
            <a:ext cx="4607120" cy="4425451"/>
          </a:xfrm>
          <a:prstGeom prst="rect">
            <a:avLst/>
          </a:prstGeom>
          <a:noFill/>
        </p:spPr>
      </p:pic>
      <p:pic>
        <p:nvPicPr>
          <p:cNvPr id="8" name="Picture 2" descr="C:\Users\YooWoo\Desktop\6_ㄹㄴㅇ_160925\2.jpg"/>
          <p:cNvPicPr>
            <a:picLocks noChangeAspect="1" noChangeArrowheads="1"/>
          </p:cNvPicPr>
          <p:nvPr/>
        </p:nvPicPr>
        <p:blipFill rotWithShape="1">
          <a:blip r:embed="rId3"/>
          <a:srcRect l="8592" t="19107" r="4510" b="9696"/>
          <a:stretch/>
        </p:blipFill>
        <p:spPr bwMode="auto">
          <a:xfrm>
            <a:off x="-9169" y="1765300"/>
            <a:ext cx="4592587" cy="4425450"/>
          </a:xfrm>
          <a:prstGeom prst="rect">
            <a:avLst/>
          </a:prstGeom>
          <a:noFill/>
        </p:spPr>
      </p:pic>
      <p:sp>
        <p:nvSpPr>
          <p:cNvPr id="9" name="직사각형 8"/>
          <p:cNvSpPr/>
          <p:nvPr/>
        </p:nvSpPr>
        <p:spPr bwMode="auto">
          <a:xfrm>
            <a:off x="1916934" y="1225950"/>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5 .14</a:t>
            </a:r>
            <a:endParaRPr lang="ko-KR" altLang="en-US" sz="2400" b="1" dirty="0">
              <a:solidFill>
                <a:schemeClr val="accent1">
                  <a:lumMod val="60000"/>
                  <a:lumOff val="40000"/>
                </a:schemeClr>
              </a:solidFill>
            </a:endParaRPr>
          </a:p>
        </p:txBody>
      </p:sp>
      <p:sp>
        <p:nvSpPr>
          <p:cNvPr id="10" name="직사각형 9"/>
          <p:cNvSpPr/>
          <p:nvPr/>
        </p:nvSpPr>
        <p:spPr bwMode="auto">
          <a:xfrm>
            <a:off x="1929634" y="1251350"/>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5 .14</a:t>
            </a:r>
            <a:endParaRPr lang="ko-KR" altLang="en-US" sz="2400" b="1" dirty="0">
              <a:solidFill>
                <a:schemeClr val="accent1">
                  <a:lumMod val="60000"/>
                  <a:lumOff val="40000"/>
                </a:schemeClr>
              </a:solidFill>
            </a:endParaRPr>
          </a:p>
        </p:txBody>
      </p:sp>
      <p:sp>
        <p:nvSpPr>
          <p:cNvPr id="11" name="직사각형 10"/>
          <p:cNvSpPr/>
          <p:nvPr/>
        </p:nvSpPr>
        <p:spPr bwMode="auto">
          <a:xfrm>
            <a:off x="6552434" y="1238650"/>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8 .17</a:t>
            </a:r>
            <a:endParaRPr lang="ko-KR" altLang="en-US" sz="2400" b="1" dirty="0">
              <a:solidFill>
                <a:schemeClr val="accent1">
                  <a:lumMod val="60000"/>
                  <a:lumOff val="40000"/>
                </a:schemeClr>
              </a:solidFill>
            </a:endParaRPr>
          </a:p>
        </p:txBody>
      </p:sp>
    </p:spTree>
    <p:extLst>
      <p:ext uri="{BB962C8B-B14F-4D97-AF65-F5344CB8AC3E}">
        <p14:creationId xmlns:p14="http://schemas.microsoft.com/office/powerpoint/2010/main" val="239879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HRCT</a:t>
            </a:r>
            <a:endParaRPr lang="ko-KR" altLang="en-US" dirty="0"/>
          </a:p>
        </p:txBody>
      </p:sp>
      <p:sp>
        <p:nvSpPr>
          <p:cNvPr id="9" name="직사각형 8"/>
          <p:cNvSpPr/>
          <p:nvPr/>
        </p:nvSpPr>
        <p:spPr bwMode="auto">
          <a:xfrm>
            <a:off x="1916934" y="1225950"/>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5 .14</a:t>
            </a:r>
            <a:endParaRPr lang="ko-KR" altLang="en-US" sz="2400" b="1" dirty="0">
              <a:solidFill>
                <a:schemeClr val="accent1">
                  <a:lumMod val="60000"/>
                  <a:lumOff val="40000"/>
                </a:schemeClr>
              </a:solidFill>
            </a:endParaRPr>
          </a:p>
        </p:txBody>
      </p:sp>
      <p:sp>
        <p:nvSpPr>
          <p:cNvPr id="10" name="직사각형 9"/>
          <p:cNvSpPr/>
          <p:nvPr/>
        </p:nvSpPr>
        <p:spPr bwMode="auto">
          <a:xfrm>
            <a:off x="1929634" y="1251350"/>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5 .14</a:t>
            </a:r>
            <a:endParaRPr lang="ko-KR" altLang="en-US" sz="2400" b="1" dirty="0">
              <a:solidFill>
                <a:schemeClr val="accent1">
                  <a:lumMod val="60000"/>
                  <a:lumOff val="40000"/>
                </a:schemeClr>
              </a:solidFill>
            </a:endParaRPr>
          </a:p>
        </p:txBody>
      </p:sp>
      <p:sp>
        <p:nvSpPr>
          <p:cNvPr id="11" name="직사각형 10"/>
          <p:cNvSpPr/>
          <p:nvPr/>
        </p:nvSpPr>
        <p:spPr bwMode="auto">
          <a:xfrm>
            <a:off x="6552434" y="1238650"/>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8 .17</a:t>
            </a:r>
            <a:endParaRPr lang="ko-KR" altLang="en-US" sz="2400" b="1" dirty="0">
              <a:solidFill>
                <a:schemeClr val="accent1">
                  <a:lumMod val="60000"/>
                  <a:lumOff val="40000"/>
                </a:schemeClr>
              </a:solidFill>
            </a:endParaRPr>
          </a:p>
        </p:txBody>
      </p:sp>
      <p:pic>
        <p:nvPicPr>
          <p:cNvPr id="12" name="Picture 2" descr="C:\Users\YooWoo\Desktop\6_ㄹㄴㅇ_160925\2.jpg"/>
          <p:cNvPicPr>
            <a:picLocks noChangeAspect="1" noChangeArrowheads="1"/>
          </p:cNvPicPr>
          <p:nvPr/>
        </p:nvPicPr>
        <p:blipFill rotWithShape="1">
          <a:blip r:embed="rId2"/>
          <a:srcRect l="8222" t="19050" r="5721" b="10984"/>
          <a:stretch/>
        </p:blipFill>
        <p:spPr bwMode="auto">
          <a:xfrm>
            <a:off x="0" y="1738045"/>
            <a:ext cx="4592139" cy="4453205"/>
          </a:xfrm>
          <a:prstGeom prst="rect">
            <a:avLst/>
          </a:prstGeom>
          <a:noFill/>
        </p:spPr>
      </p:pic>
      <p:pic>
        <p:nvPicPr>
          <p:cNvPr id="13" name="Picture 3" descr="C:\Users\YooWoo\Desktop\6_ㄹㄴㅇ_160925\1.jpg"/>
          <p:cNvPicPr>
            <a:picLocks noChangeAspect="1" noChangeArrowheads="1"/>
          </p:cNvPicPr>
          <p:nvPr/>
        </p:nvPicPr>
        <p:blipFill rotWithShape="1">
          <a:blip r:embed="rId3"/>
          <a:srcRect r="2750"/>
          <a:stretch/>
        </p:blipFill>
        <p:spPr bwMode="auto">
          <a:xfrm>
            <a:off x="4489662" y="1750745"/>
            <a:ext cx="4654338" cy="4453205"/>
          </a:xfrm>
          <a:prstGeom prst="rect">
            <a:avLst/>
          </a:prstGeom>
          <a:noFill/>
        </p:spPr>
      </p:pic>
    </p:spTree>
    <p:extLst>
      <p:ext uri="{BB962C8B-B14F-4D97-AF65-F5344CB8AC3E}">
        <p14:creationId xmlns:p14="http://schemas.microsoft.com/office/powerpoint/2010/main" val="328622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HRCT</a:t>
            </a:r>
            <a:endParaRPr lang="ko-KR" altLang="en-US" dirty="0"/>
          </a:p>
        </p:txBody>
      </p:sp>
      <p:sp>
        <p:nvSpPr>
          <p:cNvPr id="9" name="직사각형 8"/>
          <p:cNvSpPr/>
          <p:nvPr/>
        </p:nvSpPr>
        <p:spPr bwMode="auto">
          <a:xfrm>
            <a:off x="1916934" y="1225950"/>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5 .14</a:t>
            </a:r>
            <a:endParaRPr lang="ko-KR" altLang="en-US" sz="2400" b="1" dirty="0">
              <a:solidFill>
                <a:schemeClr val="accent1">
                  <a:lumMod val="60000"/>
                  <a:lumOff val="40000"/>
                </a:schemeClr>
              </a:solidFill>
            </a:endParaRPr>
          </a:p>
        </p:txBody>
      </p:sp>
      <p:sp>
        <p:nvSpPr>
          <p:cNvPr id="10" name="직사각형 9"/>
          <p:cNvSpPr/>
          <p:nvPr/>
        </p:nvSpPr>
        <p:spPr bwMode="auto">
          <a:xfrm>
            <a:off x="1929634" y="1251350"/>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5 .14</a:t>
            </a:r>
            <a:endParaRPr lang="ko-KR" altLang="en-US" sz="2400" b="1" dirty="0">
              <a:solidFill>
                <a:schemeClr val="accent1">
                  <a:lumMod val="60000"/>
                  <a:lumOff val="40000"/>
                </a:schemeClr>
              </a:solidFill>
            </a:endParaRPr>
          </a:p>
        </p:txBody>
      </p:sp>
      <p:sp>
        <p:nvSpPr>
          <p:cNvPr id="11" name="직사각형 10"/>
          <p:cNvSpPr/>
          <p:nvPr/>
        </p:nvSpPr>
        <p:spPr bwMode="auto">
          <a:xfrm>
            <a:off x="6552434" y="1238650"/>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8 .17</a:t>
            </a:r>
            <a:endParaRPr lang="ko-KR" altLang="en-US" sz="2400" b="1" dirty="0">
              <a:solidFill>
                <a:schemeClr val="accent1">
                  <a:lumMod val="60000"/>
                  <a:lumOff val="40000"/>
                </a:schemeClr>
              </a:solidFill>
            </a:endParaRPr>
          </a:p>
        </p:txBody>
      </p:sp>
      <p:pic>
        <p:nvPicPr>
          <p:cNvPr id="8" name="Picture 2" descr="C:\Users\YooWoo\Desktop\6_ㄹㄴㅇ_160925\2.jpg"/>
          <p:cNvPicPr>
            <a:picLocks noChangeAspect="1" noChangeArrowheads="1"/>
          </p:cNvPicPr>
          <p:nvPr/>
        </p:nvPicPr>
        <p:blipFill rotWithShape="1">
          <a:blip r:embed="rId2"/>
          <a:srcRect l="10610" t="19816" r="8573" b="12277"/>
          <a:stretch/>
        </p:blipFill>
        <p:spPr bwMode="auto">
          <a:xfrm>
            <a:off x="8155" y="1765299"/>
            <a:ext cx="4600209" cy="4413251"/>
          </a:xfrm>
          <a:prstGeom prst="rect">
            <a:avLst/>
          </a:prstGeom>
          <a:noFill/>
        </p:spPr>
      </p:pic>
      <p:pic>
        <p:nvPicPr>
          <p:cNvPr id="14" name="Picture 3" descr="C:\Users\YooWoo\Desktop\6_ㄹㄴㅇ_160925\1.jpg"/>
          <p:cNvPicPr>
            <a:picLocks noChangeAspect="1" noChangeArrowheads="1"/>
          </p:cNvPicPr>
          <p:nvPr/>
        </p:nvPicPr>
        <p:blipFill rotWithShape="1">
          <a:blip r:embed="rId3"/>
          <a:srcRect l="2272" r="4184"/>
          <a:stretch/>
        </p:blipFill>
        <p:spPr bwMode="auto">
          <a:xfrm>
            <a:off x="4607556" y="1765300"/>
            <a:ext cx="4536444" cy="4413250"/>
          </a:xfrm>
          <a:prstGeom prst="rect">
            <a:avLst/>
          </a:prstGeom>
          <a:noFill/>
        </p:spPr>
      </p:pic>
    </p:spTree>
    <p:extLst>
      <p:ext uri="{BB962C8B-B14F-4D97-AF65-F5344CB8AC3E}">
        <p14:creationId xmlns:p14="http://schemas.microsoft.com/office/powerpoint/2010/main" val="101695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HRCT</a:t>
            </a:r>
            <a:endParaRPr lang="ko-KR" altLang="en-US" dirty="0"/>
          </a:p>
        </p:txBody>
      </p:sp>
      <p:sp>
        <p:nvSpPr>
          <p:cNvPr id="9" name="직사각형 8"/>
          <p:cNvSpPr/>
          <p:nvPr/>
        </p:nvSpPr>
        <p:spPr bwMode="auto">
          <a:xfrm>
            <a:off x="1916934" y="1225950"/>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5 .14</a:t>
            </a:r>
            <a:endParaRPr lang="ko-KR" altLang="en-US" sz="2400" b="1" dirty="0">
              <a:solidFill>
                <a:schemeClr val="accent1">
                  <a:lumMod val="60000"/>
                  <a:lumOff val="40000"/>
                </a:schemeClr>
              </a:solidFill>
            </a:endParaRPr>
          </a:p>
        </p:txBody>
      </p:sp>
      <p:sp>
        <p:nvSpPr>
          <p:cNvPr id="10" name="직사각형 9"/>
          <p:cNvSpPr/>
          <p:nvPr/>
        </p:nvSpPr>
        <p:spPr bwMode="auto">
          <a:xfrm>
            <a:off x="1929634" y="1251350"/>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5 .14</a:t>
            </a:r>
            <a:endParaRPr lang="ko-KR" altLang="en-US" sz="2400" b="1" dirty="0">
              <a:solidFill>
                <a:schemeClr val="accent1">
                  <a:lumMod val="60000"/>
                  <a:lumOff val="40000"/>
                </a:schemeClr>
              </a:solidFill>
            </a:endParaRPr>
          </a:p>
        </p:txBody>
      </p:sp>
      <p:sp>
        <p:nvSpPr>
          <p:cNvPr id="11" name="직사각형 10"/>
          <p:cNvSpPr/>
          <p:nvPr/>
        </p:nvSpPr>
        <p:spPr bwMode="auto">
          <a:xfrm>
            <a:off x="6552434" y="1238650"/>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8 .17</a:t>
            </a:r>
            <a:endParaRPr lang="ko-KR" altLang="en-US" sz="2400" b="1" dirty="0">
              <a:solidFill>
                <a:schemeClr val="accent1">
                  <a:lumMod val="60000"/>
                  <a:lumOff val="40000"/>
                </a:schemeClr>
              </a:solidFill>
            </a:endParaRPr>
          </a:p>
        </p:txBody>
      </p:sp>
      <p:pic>
        <p:nvPicPr>
          <p:cNvPr id="12" name="그림 11"/>
          <p:cNvPicPr>
            <a:picLocks noChangeAspect="1"/>
          </p:cNvPicPr>
          <p:nvPr/>
        </p:nvPicPr>
        <p:blipFill rotWithShape="1">
          <a:blip r:embed="rId2">
            <a:extLst>
              <a:ext uri="{28A0092B-C50C-407E-A947-70E740481C1C}">
                <a14:useLocalDpi xmlns:a14="http://schemas.microsoft.com/office/drawing/2010/main" val="0"/>
              </a:ext>
            </a:extLst>
          </a:blip>
          <a:srcRect l="9827" t="19057" r="9692" b="13124"/>
          <a:stretch/>
        </p:blipFill>
        <p:spPr>
          <a:xfrm>
            <a:off x="0" y="1762688"/>
            <a:ext cx="4572000" cy="4427812"/>
          </a:xfrm>
          <a:prstGeom prst="rect">
            <a:avLst/>
          </a:prstGeom>
        </p:spPr>
      </p:pic>
      <p:pic>
        <p:nvPicPr>
          <p:cNvPr id="13" name="그림 12"/>
          <p:cNvPicPr>
            <a:picLocks noChangeAspect="1"/>
          </p:cNvPicPr>
          <p:nvPr/>
        </p:nvPicPr>
        <p:blipFill rotWithShape="1">
          <a:blip r:embed="rId3">
            <a:extLst>
              <a:ext uri="{28A0092B-C50C-407E-A947-70E740481C1C}">
                <a14:useLocalDpi xmlns:a14="http://schemas.microsoft.com/office/drawing/2010/main" val="0"/>
              </a:ext>
            </a:extLst>
          </a:blip>
          <a:srcRect t="1185" b="1931"/>
          <a:stretch/>
        </p:blipFill>
        <p:spPr>
          <a:xfrm>
            <a:off x="4499601" y="1762688"/>
            <a:ext cx="4644399" cy="4427812"/>
          </a:xfrm>
          <a:prstGeom prst="rect">
            <a:avLst/>
          </a:prstGeom>
        </p:spPr>
      </p:pic>
    </p:spTree>
    <p:extLst>
      <p:ext uri="{BB962C8B-B14F-4D97-AF65-F5344CB8AC3E}">
        <p14:creationId xmlns:p14="http://schemas.microsoft.com/office/powerpoint/2010/main" val="2781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Re-assessment &amp; Plan</a:t>
            </a:r>
            <a:endParaRPr lang="ko-KR" altLang="en-US"/>
          </a:p>
        </p:txBody>
      </p:sp>
      <p:sp>
        <p:nvSpPr>
          <p:cNvPr id="3" name="내용 개체 틀 2"/>
          <p:cNvSpPr>
            <a:spLocks noGrp="1"/>
          </p:cNvSpPr>
          <p:nvPr>
            <p:ph idx="1"/>
          </p:nvPr>
        </p:nvSpPr>
        <p:spPr/>
        <p:txBody>
          <a:bodyPr/>
          <a:lstStyle/>
          <a:p>
            <a:pPr marL="0" indent="0">
              <a:buNone/>
            </a:pPr>
            <a:r>
              <a:rPr lang="en-US" altLang="ko-KR" sz="2200" b="1" dirty="0" smtClean="0">
                <a:solidFill>
                  <a:srgbClr val="002060"/>
                </a:solidFill>
                <a:latin typeface="+mn-ea"/>
              </a:rPr>
              <a:t>#1. </a:t>
            </a:r>
            <a:r>
              <a:rPr lang="en-US" altLang="ko-KR" sz="2200" b="1" dirty="0">
                <a:solidFill>
                  <a:srgbClr val="002060"/>
                </a:solidFill>
                <a:latin typeface="+mn-ea"/>
              </a:rPr>
              <a:t>r/o diffuse cystic lung disease</a:t>
            </a:r>
          </a:p>
          <a:p>
            <a:pPr marL="0" indent="0" algn="l">
              <a:buNone/>
            </a:pPr>
            <a:r>
              <a:rPr lang="en-US" altLang="ko-KR" sz="2200" b="1" dirty="0">
                <a:solidFill>
                  <a:srgbClr val="002060"/>
                </a:solidFill>
                <a:latin typeface="+mn-ea"/>
              </a:rPr>
              <a:t>           </a:t>
            </a:r>
            <a:r>
              <a:rPr lang="en-US" altLang="ko-KR" sz="2200" dirty="0">
                <a:solidFill>
                  <a:srgbClr val="002060"/>
                </a:solidFill>
                <a:latin typeface="+mn-ea"/>
              </a:rPr>
              <a:t>such as PLCH</a:t>
            </a:r>
          </a:p>
          <a:p>
            <a:pPr marL="0" indent="0" algn="l">
              <a:buNone/>
            </a:pPr>
            <a:r>
              <a:rPr lang="en-US" altLang="ko-KR" sz="2200" b="1" dirty="0" smtClean="0">
                <a:solidFill>
                  <a:srgbClr val="002060"/>
                </a:solidFill>
                <a:latin typeface="+mn-ea"/>
              </a:rPr>
              <a:t>     </a:t>
            </a:r>
            <a:endParaRPr lang="en-US" altLang="ko-KR" sz="2200" b="1" dirty="0">
              <a:solidFill>
                <a:srgbClr val="002060"/>
              </a:solidFill>
              <a:latin typeface="+mn-ea"/>
            </a:endParaRPr>
          </a:p>
          <a:p>
            <a:pPr marL="0" indent="0" algn="l">
              <a:buNone/>
            </a:pPr>
            <a:r>
              <a:rPr lang="en-US" altLang="ko-KR" sz="2200" b="1" dirty="0">
                <a:solidFill>
                  <a:srgbClr val="002060"/>
                </a:solidFill>
                <a:latin typeface="+mn-ea"/>
              </a:rPr>
              <a:t>#2. r/o P. </a:t>
            </a:r>
            <a:r>
              <a:rPr lang="en-US" altLang="ko-KR" sz="2200" b="1" dirty="0" err="1">
                <a:solidFill>
                  <a:srgbClr val="002060"/>
                </a:solidFill>
                <a:latin typeface="+mn-ea"/>
              </a:rPr>
              <a:t>westermani</a:t>
            </a:r>
            <a:r>
              <a:rPr lang="en-US" altLang="ko-KR" sz="2200" b="1" dirty="0">
                <a:solidFill>
                  <a:srgbClr val="002060"/>
                </a:solidFill>
                <a:latin typeface="+mn-ea"/>
              </a:rPr>
              <a:t> infestation</a:t>
            </a:r>
          </a:p>
          <a:p>
            <a:pPr marL="0" indent="0" algn="l">
              <a:buNone/>
            </a:pPr>
            <a:endParaRPr lang="en-US" altLang="ko-KR" sz="2200" b="1" dirty="0">
              <a:solidFill>
                <a:srgbClr val="002060"/>
              </a:solidFill>
              <a:latin typeface="+mn-ea"/>
            </a:endParaRPr>
          </a:p>
          <a:p>
            <a:pPr marL="0" indent="0" algn="l">
              <a:buNone/>
            </a:pPr>
            <a:r>
              <a:rPr lang="en-US" altLang="ko-KR" sz="2200" b="1" dirty="0">
                <a:solidFill>
                  <a:srgbClr val="002060"/>
                </a:solidFill>
                <a:latin typeface="+mn-ea"/>
              </a:rPr>
              <a:t>#3. r/o eosinophilic </a:t>
            </a:r>
            <a:r>
              <a:rPr lang="en-US" altLang="ko-KR" sz="2200" b="1" dirty="0" smtClean="0">
                <a:solidFill>
                  <a:srgbClr val="002060"/>
                </a:solidFill>
                <a:latin typeface="+mn-ea"/>
              </a:rPr>
              <a:t>pneumonia</a:t>
            </a:r>
            <a:endParaRPr lang="en-US" altLang="ko-KR" sz="2000" dirty="0" smtClean="0">
              <a:latin typeface="+mn-ea"/>
            </a:endParaRPr>
          </a:p>
          <a:p>
            <a:pPr marL="327025" lvl="4" indent="0">
              <a:buNone/>
            </a:pPr>
            <a:endParaRPr lang="en-US" altLang="ko-KR" sz="2200" b="1" dirty="0">
              <a:solidFill>
                <a:srgbClr val="002060"/>
              </a:solidFill>
              <a:latin typeface="+mn-ea"/>
            </a:endParaRPr>
          </a:p>
          <a:p>
            <a:pPr marL="0" indent="0">
              <a:buNone/>
            </a:pPr>
            <a:endParaRPr lang="en-US" altLang="ko-KR" b="1" dirty="0">
              <a:solidFill>
                <a:srgbClr val="002060"/>
              </a:solidFill>
              <a:latin typeface="+mn-ea"/>
            </a:endParaRPr>
          </a:p>
          <a:p>
            <a:pPr marL="0" indent="0">
              <a:buNone/>
            </a:pPr>
            <a:endParaRPr lang="ko-KR" altLang="en-US" dirty="0"/>
          </a:p>
        </p:txBody>
      </p:sp>
    </p:spTree>
    <p:extLst>
      <p:ext uri="{BB962C8B-B14F-4D97-AF65-F5344CB8AC3E}">
        <p14:creationId xmlns:p14="http://schemas.microsoft.com/office/powerpoint/2010/main" val="267840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Bronchoscopy (2016.8.18)</a:t>
            </a:r>
            <a:endParaRPr lang="ko-KR" altLang="en-US" dirty="0"/>
          </a:p>
        </p:txBody>
      </p:sp>
      <p:pic>
        <p:nvPicPr>
          <p:cNvPr id="4" name="Picture 2" descr="C:\Users\ocsuser\Desktop\BAL.jpg"/>
          <p:cNvPicPr>
            <a:picLocks noChangeAspect="1" noChangeArrowheads="1"/>
          </p:cNvPicPr>
          <p:nvPr/>
        </p:nvPicPr>
        <p:blipFill rotWithShape="1">
          <a:blip r:embed="rId3">
            <a:extLst>
              <a:ext uri="{28A0092B-C50C-407E-A947-70E740481C1C}">
                <a14:useLocalDpi xmlns:a14="http://schemas.microsoft.com/office/drawing/2010/main" val="0"/>
              </a:ext>
            </a:extLst>
          </a:blip>
          <a:srcRect l="45210" t="22452" r="6096" b="17207"/>
          <a:stretch/>
        </p:blipFill>
        <p:spPr bwMode="auto">
          <a:xfrm>
            <a:off x="4591050" y="3810000"/>
            <a:ext cx="2924931" cy="2938861"/>
          </a:xfrm>
          <a:prstGeom prst="rect">
            <a:avLst/>
          </a:prstGeom>
          <a:noFill/>
          <a:extLst>
            <a:ext uri="{909E8E84-426E-40DD-AFC4-6F175D3DCCD1}">
              <a14:hiddenFill xmlns:a14="http://schemas.microsoft.com/office/drawing/2010/main">
                <a:solidFill>
                  <a:srgbClr val="FFFFFF"/>
                </a:solidFill>
              </a14:hiddenFill>
            </a:ext>
          </a:extLst>
        </p:spPr>
      </p:pic>
      <p:pic>
        <p:nvPicPr>
          <p:cNvPr id="5" name="그림 4"/>
          <p:cNvPicPr>
            <a:picLocks noChangeAspect="1"/>
          </p:cNvPicPr>
          <p:nvPr/>
        </p:nvPicPr>
        <p:blipFill rotWithShape="1">
          <a:blip r:embed="rId4">
            <a:extLst>
              <a:ext uri="{28A0092B-C50C-407E-A947-70E740481C1C}">
                <a14:useLocalDpi xmlns:a14="http://schemas.microsoft.com/office/drawing/2010/main" val="0"/>
              </a:ext>
            </a:extLst>
          </a:blip>
          <a:srcRect l="48593" t="23083" r="5582" b="20408"/>
          <a:stretch/>
        </p:blipFill>
        <p:spPr>
          <a:xfrm>
            <a:off x="1724353" y="955550"/>
            <a:ext cx="2848152" cy="2816350"/>
          </a:xfrm>
          <a:prstGeom prst="rect">
            <a:avLst/>
          </a:prstGeom>
        </p:spPr>
      </p:pic>
      <p:pic>
        <p:nvPicPr>
          <p:cNvPr id="6" name="그림 5"/>
          <p:cNvPicPr>
            <a:picLocks noChangeAspect="1"/>
          </p:cNvPicPr>
          <p:nvPr/>
        </p:nvPicPr>
        <p:blipFill rotWithShape="1">
          <a:blip r:embed="rId5" cstate="print">
            <a:extLst>
              <a:ext uri="{28A0092B-C50C-407E-A947-70E740481C1C}">
                <a14:useLocalDpi xmlns:a14="http://schemas.microsoft.com/office/drawing/2010/main" val="0"/>
              </a:ext>
            </a:extLst>
          </a:blip>
          <a:srcRect l="45383" t="22886" r="6060" b="18602"/>
          <a:stretch/>
        </p:blipFill>
        <p:spPr>
          <a:xfrm>
            <a:off x="4591050" y="968376"/>
            <a:ext cx="2898266" cy="2793999"/>
          </a:xfrm>
          <a:prstGeom prst="rect">
            <a:avLst/>
          </a:prstGeom>
        </p:spPr>
      </p:pic>
      <p:pic>
        <p:nvPicPr>
          <p:cNvPr id="7" name="그림 6"/>
          <p:cNvPicPr>
            <a:picLocks noChangeAspect="1"/>
          </p:cNvPicPr>
          <p:nvPr/>
        </p:nvPicPr>
        <p:blipFill rotWithShape="1">
          <a:blip r:embed="rId6">
            <a:extLst>
              <a:ext uri="{28A0092B-C50C-407E-A947-70E740481C1C}">
                <a14:useLocalDpi xmlns:a14="http://schemas.microsoft.com/office/drawing/2010/main" val="0"/>
              </a:ext>
            </a:extLst>
          </a:blip>
          <a:srcRect l="45702" t="22687" r="5741" b="16617"/>
          <a:stretch/>
        </p:blipFill>
        <p:spPr>
          <a:xfrm>
            <a:off x="1701002" y="3806826"/>
            <a:ext cx="2864095" cy="2942036"/>
          </a:xfrm>
          <a:prstGeom prst="rect">
            <a:avLst/>
          </a:prstGeom>
        </p:spPr>
      </p:pic>
    </p:spTree>
    <p:extLst>
      <p:ext uri="{BB962C8B-B14F-4D97-AF65-F5344CB8AC3E}">
        <p14:creationId xmlns:p14="http://schemas.microsoft.com/office/powerpoint/2010/main" val="374759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bwMode="auto">
          <a:xfrm>
            <a:off x="514350" y="4254500"/>
            <a:ext cx="8220075" cy="4572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smtClean="0">
              <a:ln>
                <a:noFill/>
              </a:ln>
              <a:solidFill>
                <a:schemeClr val="tx1"/>
              </a:solidFill>
              <a:effectLst/>
              <a:latin typeface="HY견고딕" pitchFamily="18" charset="-127"/>
              <a:ea typeface="HY견고딕" pitchFamily="18" charset="-127"/>
            </a:endParaRPr>
          </a:p>
        </p:txBody>
      </p:sp>
      <p:sp>
        <p:nvSpPr>
          <p:cNvPr id="2" name="제목 1"/>
          <p:cNvSpPr>
            <a:spLocks noGrp="1"/>
          </p:cNvSpPr>
          <p:nvPr>
            <p:ph type="title"/>
          </p:nvPr>
        </p:nvSpPr>
        <p:spPr/>
        <p:txBody>
          <a:bodyPr/>
          <a:lstStyle/>
          <a:p>
            <a:r>
              <a:rPr lang="en-US" altLang="ko-KR" dirty="0" smtClean="0"/>
              <a:t>BAL fluid analysis</a:t>
            </a:r>
            <a:endParaRPr lang="ko-KR" altLang="en-US" dirty="0"/>
          </a:p>
        </p:txBody>
      </p:sp>
      <p:sp>
        <p:nvSpPr>
          <p:cNvPr id="3" name="내용 개체 틀 2"/>
          <p:cNvSpPr>
            <a:spLocks noGrp="1"/>
          </p:cNvSpPr>
          <p:nvPr>
            <p:ph idx="1"/>
          </p:nvPr>
        </p:nvSpPr>
        <p:spPr>
          <a:xfrm>
            <a:off x="339114" y="1017347"/>
            <a:ext cx="8489992" cy="5459654"/>
          </a:xfrm>
        </p:spPr>
        <p:txBody>
          <a:bodyPr/>
          <a:lstStyle/>
          <a:p>
            <a:pPr>
              <a:buNone/>
            </a:pPr>
            <a:endParaRPr lang="en-US" altLang="ko-KR" dirty="0" smtClean="0"/>
          </a:p>
          <a:p>
            <a:pPr marL="0" indent="0">
              <a:buNone/>
            </a:pPr>
            <a:r>
              <a:rPr lang="en-US" altLang="ko-KR" dirty="0" smtClean="0"/>
              <a:t>    </a:t>
            </a:r>
          </a:p>
          <a:p>
            <a:pPr marL="0" indent="0">
              <a:buNone/>
            </a:pPr>
            <a:endParaRPr lang="en-US" altLang="ko-KR" dirty="0"/>
          </a:p>
          <a:p>
            <a:pPr marL="0" indent="0">
              <a:buNone/>
            </a:pPr>
            <a:endParaRPr lang="en-US" altLang="ko-KR" dirty="0" smtClean="0"/>
          </a:p>
          <a:p>
            <a:pPr marL="0" indent="0">
              <a:buNone/>
            </a:pPr>
            <a:endParaRPr lang="en-US" altLang="ko-KR" dirty="0"/>
          </a:p>
          <a:p>
            <a:pPr marL="0" indent="0">
              <a:buNone/>
            </a:pPr>
            <a:endParaRPr lang="en-US" altLang="ko-KR" dirty="0" smtClean="0"/>
          </a:p>
          <a:p>
            <a:pPr marL="0" indent="0" algn="ctr">
              <a:buNone/>
            </a:pPr>
            <a:endParaRPr lang="en-US" altLang="ko-KR" b="1" dirty="0" smtClean="0">
              <a:solidFill>
                <a:schemeClr val="bg1"/>
              </a:solidFill>
            </a:endParaRPr>
          </a:p>
          <a:p>
            <a:pPr marL="0" indent="0" algn="ctr">
              <a:buNone/>
            </a:pPr>
            <a:endParaRPr lang="en-US" altLang="ko-KR" sz="600" b="1" dirty="0" smtClean="0">
              <a:solidFill>
                <a:schemeClr val="bg1"/>
              </a:solidFill>
            </a:endParaRPr>
          </a:p>
          <a:p>
            <a:pPr marL="0" indent="0" algn="l">
              <a:buNone/>
            </a:pPr>
            <a:r>
              <a:rPr lang="en-US" altLang="ko-KR" sz="2200" b="1" dirty="0" smtClean="0">
                <a:solidFill>
                  <a:schemeClr val="bg1"/>
                </a:solidFill>
              </a:rPr>
              <a:t>  Cytology</a:t>
            </a:r>
            <a:r>
              <a:rPr lang="en-US" altLang="ko-KR" b="1" dirty="0" smtClean="0"/>
              <a:t> </a:t>
            </a:r>
            <a:endParaRPr lang="ko-KR" altLang="en-US" b="1" dirty="0"/>
          </a:p>
        </p:txBody>
      </p:sp>
      <p:graphicFrame>
        <p:nvGraphicFramePr>
          <p:cNvPr id="5" name="표 4"/>
          <p:cNvGraphicFramePr>
            <a:graphicFrameLocks noGrp="1"/>
          </p:cNvGraphicFramePr>
          <p:nvPr>
            <p:extLst/>
          </p:nvPr>
        </p:nvGraphicFramePr>
        <p:xfrm>
          <a:off x="533398" y="984251"/>
          <a:ext cx="8162926" cy="3160045"/>
        </p:xfrm>
        <a:graphic>
          <a:graphicData uri="http://schemas.openxmlformats.org/drawingml/2006/table">
            <a:tbl>
              <a:tblPr firstRow="1" bandRow="1">
                <a:tableStyleId>{5C22544A-7EE6-4342-B048-85BDC9FD1C3A}</a:tableStyleId>
              </a:tblPr>
              <a:tblGrid>
                <a:gridCol w="4081463"/>
                <a:gridCol w="4081463"/>
              </a:tblGrid>
              <a:tr h="480877">
                <a:tc gridSpan="2">
                  <a:txBody>
                    <a:bodyPr/>
                    <a:lstStyle/>
                    <a:p>
                      <a:pPr algn="l" latinLnBrk="1"/>
                      <a:r>
                        <a:rPr lang="en-US" altLang="ko-KR" sz="2200" dirty="0" smtClean="0"/>
                        <a:t>Cell count</a:t>
                      </a:r>
                      <a:endParaRPr lang="ko-KR" altLang="en-US" sz="2200" dirty="0"/>
                    </a:p>
                  </a:txBody>
                  <a:tcPr/>
                </a:tc>
                <a:tc hMerge="1">
                  <a:txBody>
                    <a:bodyPr/>
                    <a:lstStyle/>
                    <a:p>
                      <a:pPr latinLnBrk="1"/>
                      <a:endParaRPr lang="ko-KR" altLang="en-US" dirty="0"/>
                    </a:p>
                  </a:txBody>
                  <a:tcPr/>
                </a:tc>
              </a:tr>
              <a:tr h="446528">
                <a:tc>
                  <a:txBody>
                    <a:bodyPr/>
                    <a:lstStyle/>
                    <a:p>
                      <a:pPr latinLnBrk="1"/>
                      <a:r>
                        <a:rPr lang="en-US" altLang="ko-KR" sz="2000" dirty="0" smtClean="0"/>
                        <a:t>RBC</a:t>
                      </a:r>
                    </a:p>
                  </a:txBody>
                  <a:tcPr/>
                </a:tc>
                <a:tc>
                  <a:txBody>
                    <a:bodyPr/>
                    <a:lstStyle/>
                    <a:p>
                      <a:pPr latinLnBrk="1"/>
                      <a:r>
                        <a:rPr lang="en-US" altLang="ko-KR" sz="2000" dirty="0" smtClean="0">
                          <a:solidFill>
                            <a:srgbClr val="FF0000"/>
                          </a:solidFill>
                        </a:rPr>
                        <a:t>2800</a:t>
                      </a:r>
                    </a:p>
                  </a:txBody>
                  <a:tcPr/>
                </a:tc>
              </a:tr>
              <a:tr h="446528">
                <a:tc>
                  <a:txBody>
                    <a:bodyPr/>
                    <a:lstStyle/>
                    <a:p>
                      <a:pPr latinLnBrk="1"/>
                      <a:r>
                        <a:rPr lang="en-US" altLang="ko-KR" sz="2000" dirty="0" smtClean="0"/>
                        <a:t>WBC</a:t>
                      </a:r>
                      <a:endParaRPr lang="ko-KR" altLang="en-US" sz="2000" dirty="0"/>
                    </a:p>
                  </a:txBody>
                  <a:tcPr/>
                </a:tc>
                <a:tc>
                  <a:txBody>
                    <a:bodyPr/>
                    <a:lstStyle/>
                    <a:p>
                      <a:pPr latinLnBrk="1"/>
                      <a:r>
                        <a:rPr lang="en-US" altLang="ko-KR" sz="2000" dirty="0" smtClean="0"/>
                        <a:t>293</a:t>
                      </a:r>
                      <a:endParaRPr lang="ko-KR" altLang="en-US" sz="2000" dirty="0"/>
                    </a:p>
                  </a:txBody>
                  <a:tcPr/>
                </a:tc>
              </a:tr>
              <a:tr h="446528">
                <a:tc>
                  <a:txBody>
                    <a:bodyPr/>
                    <a:lstStyle/>
                    <a:p>
                      <a:pPr latinLnBrk="1"/>
                      <a:r>
                        <a:rPr lang="en-US" altLang="ko-KR" sz="2000" dirty="0" err="1" smtClean="0"/>
                        <a:t>Neutrophil</a:t>
                      </a:r>
                      <a:endParaRPr lang="ko-KR" altLang="en-US" sz="2000" dirty="0"/>
                    </a:p>
                  </a:txBody>
                  <a:tcPr/>
                </a:tc>
                <a:tc>
                  <a:txBody>
                    <a:bodyPr/>
                    <a:lstStyle/>
                    <a:p>
                      <a:pPr latinLnBrk="1"/>
                      <a:r>
                        <a:rPr lang="en-US" altLang="ko-KR" sz="2000" dirty="0" smtClean="0">
                          <a:solidFill>
                            <a:srgbClr val="FF0000"/>
                          </a:solidFill>
                        </a:rPr>
                        <a:t>12</a:t>
                      </a:r>
                      <a:endParaRPr lang="ko-KR" altLang="en-US" sz="2000" dirty="0">
                        <a:solidFill>
                          <a:srgbClr val="FF0000"/>
                        </a:solidFill>
                      </a:endParaRPr>
                    </a:p>
                  </a:txBody>
                  <a:tcPr/>
                </a:tc>
              </a:tr>
              <a:tr h="446528">
                <a:tc>
                  <a:txBody>
                    <a:bodyPr/>
                    <a:lstStyle/>
                    <a:p>
                      <a:pPr latinLnBrk="1"/>
                      <a:r>
                        <a:rPr lang="en-US" altLang="ko-KR" sz="2000" dirty="0" smtClean="0"/>
                        <a:t>Lymphocyte</a:t>
                      </a:r>
                      <a:endParaRPr lang="ko-KR" altLang="en-US" sz="2000" dirty="0"/>
                    </a:p>
                  </a:txBody>
                  <a:tcPr/>
                </a:tc>
                <a:tc>
                  <a:txBody>
                    <a:bodyPr/>
                    <a:lstStyle/>
                    <a:p>
                      <a:pPr latinLnBrk="1"/>
                      <a:r>
                        <a:rPr lang="en-US" altLang="ko-KR" sz="2000" dirty="0" smtClean="0"/>
                        <a:t>9</a:t>
                      </a:r>
                      <a:endParaRPr lang="ko-KR" altLang="en-US" sz="2000" dirty="0"/>
                    </a:p>
                  </a:txBody>
                  <a:tcPr/>
                </a:tc>
              </a:tr>
              <a:tr h="446528">
                <a:tc>
                  <a:txBody>
                    <a:bodyPr/>
                    <a:lstStyle/>
                    <a:p>
                      <a:pPr latinLnBrk="1"/>
                      <a:r>
                        <a:rPr lang="en-US" altLang="ko-KR" sz="2000" dirty="0" err="1" smtClean="0"/>
                        <a:t>Eosinophil</a:t>
                      </a:r>
                      <a:endParaRPr lang="ko-KR" altLang="en-US" sz="2000" dirty="0"/>
                    </a:p>
                  </a:txBody>
                  <a:tcPr/>
                </a:tc>
                <a:tc>
                  <a:txBody>
                    <a:bodyPr/>
                    <a:lstStyle/>
                    <a:p>
                      <a:pPr latinLnBrk="1"/>
                      <a:r>
                        <a:rPr lang="en-US" altLang="ko-KR" sz="2000" dirty="0" smtClean="0"/>
                        <a:t>1</a:t>
                      </a:r>
                      <a:endParaRPr lang="ko-KR" altLang="en-US" sz="2000" dirty="0"/>
                    </a:p>
                  </a:txBody>
                  <a:tcPr/>
                </a:tc>
              </a:tr>
              <a:tr h="446528">
                <a:tc>
                  <a:txBody>
                    <a:bodyPr/>
                    <a:lstStyle/>
                    <a:p>
                      <a:pPr latinLnBrk="1"/>
                      <a:r>
                        <a:rPr lang="en-US" altLang="ko-KR" sz="2000" dirty="0" smtClean="0"/>
                        <a:t>Macrophage</a:t>
                      </a:r>
                      <a:endParaRPr lang="ko-KR" altLang="en-US" sz="2000" dirty="0"/>
                    </a:p>
                  </a:txBody>
                  <a:tcPr/>
                </a:tc>
                <a:tc>
                  <a:txBody>
                    <a:bodyPr/>
                    <a:lstStyle/>
                    <a:p>
                      <a:pPr latinLnBrk="1"/>
                      <a:r>
                        <a:rPr lang="en-US" altLang="ko-KR" sz="2000" dirty="0" smtClean="0"/>
                        <a:t>78</a:t>
                      </a:r>
                      <a:endParaRPr lang="ko-KR" altLang="en-US" sz="2000" dirty="0"/>
                    </a:p>
                  </a:txBody>
                  <a:tcPr/>
                </a:tc>
              </a:tr>
            </a:tbl>
          </a:graphicData>
        </a:graphic>
      </p:graphicFrame>
      <p:pic>
        <p:nvPicPr>
          <p:cNvPr id="8" name="그림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82" y="4774648"/>
            <a:ext cx="8176718" cy="1715052"/>
          </a:xfrm>
          <a:prstGeom prst="rect">
            <a:avLst/>
          </a:prstGeom>
        </p:spPr>
      </p:pic>
      <p:sp>
        <p:nvSpPr>
          <p:cNvPr id="10" name="직사각형 9"/>
          <p:cNvSpPr/>
          <p:nvPr/>
        </p:nvSpPr>
        <p:spPr bwMode="auto">
          <a:xfrm>
            <a:off x="558800" y="4994275"/>
            <a:ext cx="4013200" cy="292100"/>
          </a:xfrm>
          <a:prstGeom prst="rect">
            <a:avLst/>
          </a:prstGeom>
          <a:solidFill>
            <a:srgbClr val="FF0000">
              <a:alpha val="30196"/>
            </a:srgbClr>
          </a:solidFill>
          <a:ln w="12700"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smtClean="0">
              <a:ln>
                <a:noFill/>
              </a:ln>
              <a:solidFill>
                <a:schemeClr val="tx1"/>
              </a:solidFill>
              <a:effectLst/>
              <a:latin typeface="HY견고딕" pitchFamily="18" charset="-127"/>
              <a:ea typeface="HY견고딕" pitchFamily="18" charset="-127"/>
            </a:endParaRPr>
          </a:p>
        </p:txBody>
      </p:sp>
      <p:sp>
        <p:nvSpPr>
          <p:cNvPr id="12" name="직사각형 11"/>
          <p:cNvSpPr/>
          <p:nvPr/>
        </p:nvSpPr>
        <p:spPr bwMode="auto">
          <a:xfrm>
            <a:off x="1701800" y="5892800"/>
            <a:ext cx="2311400" cy="304800"/>
          </a:xfrm>
          <a:prstGeom prst="rect">
            <a:avLst/>
          </a:prstGeom>
          <a:solidFill>
            <a:srgbClr val="FF0000">
              <a:alpha val="30196"/>
            </a:srgbClr>
          </a:solidFill>
          <a:ln w="12700"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smtClean="0">
              <a:ln>
                <a:noFill/>
              </a:ln>
              <a:solidFill>
                <a:schemeClr val="tx1"/>
              </a:solidFill>
              <a:effectLst/>
              <a:latin typeface="HY견고딕" pitchFamily="18" charset="-127"/>
              <a:ea typeface="HY견고딕" pitchFamily="18" charset="-127"/>
            </a:endParaRPr>
          </a:p>
        </p:txBody>
      </p:sp>
    </p:spTree>
    <p:extLst>
      <p:ext uri="{BB962C8B-B14F-4D97-AF65-F5344CB8AC3E}">
        <p14:creationId xmlns:p14="http://schemas.microsoft.com/office/powerpoint/2010/main" val="143124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Progress</a:t>
            </a:r>
            <a:endParaRPr lang="ko-KR" altLang="en-US" dirty="0"/>
          </a:p>
        </p:txBody>
      </p:sp>
      <p:sp>
        <p:nvSpPr>
          <p:cNvPr id="3" name="내용 개체 틀 2"/>
          <p:cNvSpPr>
            <a:spLocks noGrp="1"/>
          </p:cNvSpPr>
          <p:nvPr>
            <p:ph idx="1"/>
          </p:nvPr>
        </p:nvSpPr>
        <p:spPr/>
        <p:txBody>
          <a:bodyPr/>
          <a:lstStyle/>
          <a:p>
            <a:r>
              <a:rPr lang="en-US" altLang="ko-KR" dirty="0"/>
              <a:t>BALF</a:t>
            </a:r>
            <a:r>
              <a:rPr lang="ko-KR" altLang="ko-KR" dirty="0"/>
              <a:t>상</a:t>
            </a:r>
            <a:r>
              <a:rPr lang="en-US" altLang="ko-KR" dirty="0"/>
              <a:t> Eosinophil</a:t>
            </a:r>
            <a:r>
              <a:rPr lang="ko-KR" altLang="ko-KR" dirty="0"/>
              <a:t>증가 소견은 없었고</a:t>
            </a:r>
            <a:r>
              <a:rPr lang="en-US" altLang="ko-KR" dirty="0"/>
              <a:t> neutrophil</a:t>
            </a:r>
            <a:r>
              <a:rPr lang="ko-KR" altLang="ko-KR" dirty="0"/>
              <a:t>만 약간 증가한 소견 </a:t>
            </a:r>
            <a:r>
              <a:rPr lang="ko-KR" altLang="ko-KR" dirty="0" smtClean="0"/>
              <a:t>관찰</a:t>
            </a:r>
            <a:r>
              <a:rPr lang="en-US" altLang="ko-KR" dirty="0" smtClean="0"/>
              <a:t> </a:t>
            </a:r>
            <a:r>
              <a:rPr lang="ko-KR" altLang="ko-KR" dirty="0" smtClean="0"/>
              <a:t>됨</a:t>
            </a:r>
            <a:r>
              <a:rPr lang="en-US" altLang="ko-KR" dirty="0"/>
              <a:t>. </a:t>
            </a:r>
            <a:r>
              <a:rPr lang="ko-KR" altLang="ko-KR" dirty="0"/>
              <a:t>또한</a:t>
            </a:r>
            <a:r>
              <a:rPr lang="en-US" altLang="ko-KR" dirty="0"/>
              <a:t> parasite egg</a:t>
            </a:r>
            <a:r>
              <a:rPr lang="ko-KR" altLang="ko-KR" dirty="0"/>
              <a:t>도 관찰되지 않음</a:t>
            </a:r>
            <a:r>
              <a:rPr lang="en-US" altLang="ko-KR" dirty="0"/>
              <a:t>.</a:t>
            </a:r>
            <a:endParaRPr lang="en-US" altLang="ko-KR" dirty="0" smtClean="0"/>
          </a:p>
          <a:p>
            <a:pPr marL="0" indent="0">
              <a:buNone/>
            </a:pPr>
            <a:r>
              <a:rPr lang="en-US" altLang="ko-KR" dirty="0" smtClean="0">
                <a:sym typeface="Wingdings" panose="05000000000000000000" pitchFamily="2" charset="2"/>
              </a:rPr>
              <a:t></a:t>
            </a:r>
            <a:r>
              <a:rPr lang="en-US" altLang="ko-KR" dirty="0" smtClean="0"/>
              <a:t> </a:t>
            </a:r>
            <a:r>
              <a:rPr lang="en-US" altLang="ko-KR" dirty="0"/>
              <a:t>2, </a:t>
            </a:r>
            <a:r>
              <a:rPr lang="en-US" altLang="ko-KR" dirty="0" smtClean="0"/>
              <a:t>3 </a:t>
            </a:r>
            <a:r>
              <a:rPr lang="ko-KR" altLang="en-US" dirty="0" smtClean="0"/>
              <a:t>진단의 </a:t>
            </a:r>
            <a:r>
              <a:rPr lang="ko-KR" altLang="ko-KR" dirty="0" smtClean="0"/>
              <a:t>가능성</a:t>
            </a:r>
            <a:r>
              <a:rPr lang="ko-KR" altLang="en-US" dirty="0" smtClean="0"/>
              <a:t>은</a:t>
            </a:r>
            <a:r>
              <a:rPr lang="ko-KR" altLang="ko-KR" dirty="0" smtClean="0"/>
              <a:t> </a:t>
            </a:r>
            <a:r>
              <a:rPr lang="ko-KR" altLang="ko-KR" dirty="0"/>
              <a:t>매우 낮아짐</a:t>
            </a:r>
            <a:r>
              <a:rPr lang="en-US" altLang="ko-KR" dirty="0"/>
              <a:t>. </a:t>
            </a:r>
            <a:endParaRPr lang="en-US" altLang="ko-KR" dirty="0" smtClean="0"/>
          </a:p>
          <a:p>
            <a:endParaRPr lang="ko-KR" altLang="ko-KR" dirty="0"/>
          </a:p>
          <a:p>
            <a:r>
              <a:rPr lang="ko-KR" altLang="ko-KR" dirty="0"/>
              <a:t>하지만</a:t>
            </a:r>
            <a:r>
              <a:rPr lang="en-US" altLang="ko-KR" dirty="0"/>
              <a:t> CD1a cell </a:t>
            </a:r>
            <a:r>
              <a:rPr lang="ko-KR" altLang="ko-KR" dirty="0"/>
              <a:t>이</a:t>
            </a:r>
            <a:r>
              <a:rPr lang="en-US" altLang="ko-KR" dirty="0"/>
              <a:t> focal (+)</a:t>
            </a:r>
            <a:r>
              <a:rPr lang="ko-KR" altLang="ko-KR" dirty="0"/>
              <a:t>보여</a:t>
            </a:r>
            <a:r>
              <a:rPr lang="en-US" altLang="ko-KR" dirty="0"/>
              <a:t> PLCH</a:t>
            </a:r>
            <a:r>
              <a:rPr lang="ko-KR" altLang="ko-KR" dirty="0"/>
              <a:t>의 가능성이 높은 상태였음</a:t>
            </a:r>
            <a:r>
              <a:rPr lang="en-US" altLang="ko-KR" dirty="0"/>
              <a:t>.</a:t>
            </a:r>
            <a:endParaRPr lang="ko-KR" altLang="ko-KR" dirty="0"/>
          </a:p>
          <a:p>
            <a:endParaRPr lang="en-US" altLang="ko-KR" dirty="0" smtClean="0"/>
          </a:p>
          <a:p>
            <a:pPr marL="0" indent="0">
              <a:buNone/>
            </a:pPr>
            <a:r>
              <a:rPr lang="en-US" altLang="ko-KR" dirty="0" smtClean="0">
                <a:sym typeface="Wingdings" panose="05000000000000000000" pitchFamily="2" charset="2"/>
              </a:rPr>
              <a:t> chest CT</a:t>
            </a:r>
            <a:r>
              <a:rPr lang="ko-KR" altLang="en-US" dirty="0" smtClean="0">
                <a:sym typeface="Wingdings" panose="05000000000000000000" pitchFamily="2" charset="2"/>
              </a:rPr>
              <a:t>상 </a:t>
            </a:r>
            <a:r>
              <a:rPr lang="en-US" altLang="ko-KR" dirty="0" smtClean="0">
                <a:sym typeface="Wingdings" panose="05000000000000000000" pitchFamily="2" charset="2"/>
              </a:rPr>
              <a:t>RLL </a:t>
            </a:r>
            <a:r>
              <a:rPr lang="ko-KR" altLang="en-US" dirty="0" smtClean="0">
                <a:sym typeface="Wingdings" panose="05000000000000000000" pitchFamily="2" charset="2"/>
              </a:rPr>
              <a:t>의 새롭게 발생한 </a:t>
            </a:r>
            <a:r>
              <a:rPr lang="en-US" altLang="ko-KR" dirty="0" smtClean="0">
                <a:sym typeface="Wingdings" panose="05000000000000000000" pitchFamily="2" charset="2"/>
              </a:rPr>
              <a:t>cystic lesion </a:t>
            </a:r>
            <a:r>
              <a:rPr lang="ko-KR" altLang="en-US" dirty="0" smtClean="0">
                <a:sym typeface="Wingdings" panose="05000000000000000000" pitchFamily="2" charset="2"/>
              </a:rPr>
              <a:t>및 </a:t>
            </a:r>
            <a:r>
              <a:rPr lang="en-US" altLang="ko-KR" dirty="0" smtClean="0">
                <a:sym typeface="Wingdings" panose="05000000000000000000" pitchFamily="2" charset="2"/>
              </a:rPr>
              <a:t>GGO</a:t>
            </a:r>
            <a:r>
              <a:rPr lang="ko-KR" altLang="en-US" dirty="0" smtClean="0">
                <a:sym typeface="Wingdings" panose="05000000000000000000" pitchFamily="2" charset="2"/>
              </a:rPr>
              <a:t>에 대해 </a:t>
            </a:r>
            <a:r>
              <a:rPr lang="en-US" altLang="ko-KR" dirty="0" smtClean="0">
                <a:sym typeface="Wingdings" panose="05000000000000000000" pitchFamily="2" charset="2"/>
              </a:rPr>
              <a:t>VATS </a:t>
            </a:r>
            <a:r>
              <a:rPr lang="en-US" altLang="ko-KR" dirty="0" err="1" smtClean="0">
                <a:sym typeface="Wingdings" panose="05000000000000000000" pitchFamily="2" charset="2"/>
              </a:rPr>
              <a:t>Bx</a:t>
            </a:r>
            <a:r>
              <a:rPr lang="en-US" altLang="ko-KR" dirty="0" smtClean="0">
                <a:sym typeface="Wingdings" panose="05000000000000000000" pitchFamily="2" charset="2"/>
              </a:rPr>
              <a:t> </a:t>
            </a:r>
            <a:r>
              <a:rPr lang="ko-KR" altLang="en-US" dirty="0" smtClean="0">
                <a:sym typeface="Wingdings" panose="05000000000000000000" pitchFamily="2" charset="2"/>
              </a:rPr>
              <a:t>시행함</a:t>
            </a:r>
            <a:r>
              <a:rPr lang="en-US" altLang="ko-KR" dirty="0" smtClean="0">
                <a:sym typeface="Wingdings" panose="05000000000000000000" pitchFamily="2" charset="2"/>
              </a:rPr>
              <a:t>. </a:t>
            </a:r>
            <a:endParaRPr lang="ko-KR" altLang="en-US" dirty="0"/>
          </a:p>
        </p:txBody>
      </p:sp>
    </p:spTree>
    <p:extLst>
      <p:ext uri="{BB962C8B-B14F-4D97-AF65-F5344CB8AC3E}">
        <p14:creationId xmlns:p14="http://schemas.microsoft.com/office/powerpoint/2010/main" val="96796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a:xfrm>
            <a:off x="338547" y="320489"/>
            <a:ext cx="8577055" cy="430887"/>
          </a:xfrm>
        </p:spPr>
        <p:txBody>
          <a:bodyPr/>
          <a:lstStyle/>
          <a:p>
            <a:r>
              <a:rPr lang="en-US" altLang="ko-KR" dirty="0"/>
              <a:t>Wedge resection </a:t>
            </a:r>
            <a:r>
              <a:rPr lang="en-US" altLang="ko-KR" dirty="0" smtClean="0"/>
              <a:t>via </a:t>
            </a:r>
            <a:r>
              <a:rPr lang="en-US" altLang="ko-KR" dirty="0"/>
              <a:t>VATS with </a:t>
            </a:r>
            <a:r>
              <a:rPr lang="en-US" altLang="ko-KR" dirty="0" err="1" smtClean="0"/>
              <a:t>bullectomy</a:t>
            </a:r>
            <a:r>
              <a:rPr lang="en-US" altLang="ko-KR" dirty="0" smtClean="0"/>
              <a:t>(8/8)</a:t>
            </a:r>
            <a:endParaRPr lang="ko-KR" altLang="en-US" dirty="0"/>
          </a:p>
        </p:txBody>
      </p:sp>
      <p:pic>
        <p:nvPicPr>
          <p:cNvPr id="4" name="내용 개체 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8486" y="908889"/>
            <a:ext cx="7565590" cy="5647553"/>
          </a:xfrm>
        </p:spPr>
      </p:pic>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486" y="908888"/>
            <a:ext cx="7565590" cy="5674193"/>
          </a:xfrm>
          <a:prstGeom prst="rect">
            <a:avLst/>
          </a:prstGeom>
        </p:spPr>
      </p:pic>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485" y="908886"/>
            <a:ext cx="7530073" cy="5647555"/>
          </a:xfrm>
          <a:prstGeom prst="rect">
            <a:avLst/>
          </a:prstGeom>
        </p:spPr>
      </p:pic>
      <p:pic>
        <p:nvPicPr>
          <p:cNvPr id="7" name="그림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484" y="908885"/>
            <a:ext cx="7565592" cy="5674194"/>
          </a:xfrm>
          <a:prstGeom prst="rect">
            <a:avLst/>
          </a:prstGeom>
        </p:spPr>
      </p:pic>
      <p:pic>
        <p:nvPicPr>
          <p:cNvPr id="8" name="그림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482" y="908882"/>
            <a:ext cx="7565593" cy="5674195"/>
          </a:xfrm>
          <a:prstGeom prst="rect">
            <a:avLst/>
          </a:prstGeom>
        </p:spPr>
      </p:pic>
      <p:pic>
        <p:nvPicPr>
          <p:cNvPr id="9" name="그림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480" y="908877"/>
            <a:ext cx="7565599" cy="5674199"/>
          </a:xfrm>
          <a:prstGeom prst="rect">
            <a:avLst/>
          </a:prstGeom>
        </p:spPr>
      </p:pic>
    </p:spTree>
    <p:extLst>
      <p:ext uri="{BB962C8B-B14F-4D97-AF65-F5344CB8AC3E}">
        <p14:creationId xmlns:p14="http://schemas.microsoft.com/office/powerpoint/2010/main" val="91816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38547" y="285728"/>
            <a:ext cx="8577055" cy="492443"/>
          </a:xfrm>
        </p:spPr>
        <p:txBody>
          <a:bodyPr/>
          <a:lstStyle/>
          <a:p>
            <a:r>
              <a:rPr lang="en-US" altLang="ko-KR" sz="3200">
                <a:latin typeface="Franklin Gothic Medium Cond" pitchFamily="34" charset="0"/>
              </a:rPr>
              <a:t>Pulmonary Capillary Hemangiomatosis</a:t>
            </a:r>
            <a:endParaRPr lang="ko-KR" altLang="en-US" sz="3200" dirty="0">
              <a:latin typeface="Franklin Gothic Medium Cond" pitchFamily="34" charset="0"/>
            </a:endParaRPr>
          </a:p>
        </p:txBody>
      </p:sp>
      <p:sp>
        <p:nvSpPr>
          <p:cNvPr id="3" name="내용 개체 틀 2"/>
          <p:cNvSpPr>
            <a:spLocks noGrp="1"/>
          </p:cNvSpPr>
          <p:nvPr>
            <p:ph idx="1"/>
          </p:nvPr>
        </p:nvSpPr>
        <p:spPr/>
        <p:txBody>
          <a:bodyPr/>
          <a:lstStyle/>
          <a:p>
            <a:pPr lvl="2">
              <a:buFont typeface="Wingdings" pitchFamily="2" charset="2"/>
              <a:buChar char="v"/>
            </a:pPr>
            <a:r>
              <a:rPr lang="en-US" altLang="ko-KR" sz="2000" b="1" dirty="0" smtClean="0"/>
              <a:t>Clinical presentation </a:t>
            </a:r>
          </a:p>
          <a:p>
            <a:pPr lvl="2">
              <a:buFontTx/>
              <a:buChar char="-"/>
            </a:pPr>
            <a:r>
              <a:rPr lang="en-US" altLang="ko-KR" dirty="0" smtClean="0"/>
              <a:t>progressive dyspnea (m/c), cough, chest pain, fatigue, hemoptysis</a:t>
            </a:r>
          </a:p>
          <a:p>
            <a:pPr lvl="2">
              <a:buFontTx/>
              <a:buChar char="-"/>
            </a:pPr>
            <a:r>
              <a:rPr lang="en-US" altLang="ko-KR" dirty="0" smtClean="0"/>
              <a:t>age : </a:t>
            </a:r>
            <a:r>
              <a:rPr lang="en-US" altLang="ko-KR" dirty="0"/>
              <a:t>from </a:t>
            </a:r>
            <a:r>
              <a:rPr lang="en-US" altLang="ko-KR" dirty="0" smtClean="0"/>
              <a:t>infancy </a:t>
            </a:r>
            <a:r>
              <a:rPr lang="en-US" altLang="ko-KR" dirty="0"/>
              <a:t>to 71 </a:t>
            </a:r>
            <a:r>
              <a:rPr lang="en-US" altLang="ko-KR" dirty="0" smtClean="0"/>
              <a:t>years</a:t>
            </a:r>
          </a:p>
          <a:p>
            <a:pPr lvl="2">
              <a:buFontTx/>
              <a:buChar char="-"/>
            </a:pPr>
            <a:r>
              <a:rPr lang="en-US" altLang="ko-KR" dirty="0" smtClean="0"/>
              <a:t>PFT : normal FVC, FEV</a:t>
            </a:r>
            <a:r>
              <a:rPr lang="en-US" altLang="ko-KR" baseline="-25000" dirty="0" smtClean="0"/>
              <a:t>1</a:t>
            </a:r>
            <a:r>
              <a:rPr lang="en-US" altLang="ko-KR" dirty="0" smtClean="0"/>
              <a:t> w/ </a:t>
            </a:r>
            <a:r>
              <a:rPr lang="en-US" altLang="ko-KR" dirty="0"/>
              <a:t>markedly reduced diffusion capacity</a:t>
            </a:r>
          </a:p>
          <a:p>
            <a:pPr lvl="2">
              <a:buFontTx/>
              <a:buChar char="-"/>
            </a:pPr>
            <a:r>
              <a:rPr lang="en-US" altLang="ko-KR" dirty="0"/>
              <a:t>r</a:t>
            </a:r>
            <a:r>
              <a:rPr lang="en-US" altLang="ko-KR" dirty="0" smtClean="0"/>
              <a:t>ight heart catheterization : pressure elevated </a:t>
            </a:r>
            <a:r>
              <a:rPr lang="en-US" altLang="ko-KR" dirty="0" smtClean="0">
                <a:sym typeface="Wingdings" pitchFamily="2" charset="2"/>
              </a:rPr>
              <a:t> </a:t>
            </a:r>
            <a:r>
              <a:rPr lang="en-US" altLang="ko-KR" dirty="0"/>
              <a:t>pulmonary </a:t>
            </a:r>
            <a:r>
              <a:rPr lang="en-US" altLang="ko-KR" dirty="0" smtClean="0"/>
              <a:t>hypertension</a:t>
            </a:r>
          </a:p>
          <a:p>
            <a:pPr lvl="2">
              <a:buFontTx/>
              <a:buChar char="-"/>
            </a:pPr>
            <a:r>
              <a:rPr lang="en-US" altLang="ko-KR" dirty="0" smtClean="0"/>
              <a:t>alveolar lavage : </a:t>
            </a:r>
            <a:r>
              <a:rPr lang="en-US" altLang="ko-KR" dirty="0"/>
              <a:t>increased hemosiderin-laden </a:t>
            </a:r>
            <a:r>
              <a:rPr lang="en-US" altLang="ko-KR" dirty="0" smtClean="0"/>
              <a:t>macrophages</a:t>
            </a:r>
          </a:p>
          <a:p>
            <a:pPr lvl="2">
              <a:buFontTx/>
              <a:buChar char="-"/>
            </a:pPr>
            <a:endParaRPr lang="en-US" altLang="ko-KR" dirty="0"/>
          </a:p>
          <a:p>
            <a:pPr lvl="2">
              <a:buFont typeface="Wingdings" pitchFamily="2" charset="2"/>
              <a:buChar char="v"/>
            </a:pPr>
            <a:r>
              <a:rPr lang="en-US" altLang="ko-KR" sz="2000" b="1" dirty="0" smtClean="0"/>
              <a:t>One of the rare cause of PHTN</a:t>
            </a:r>
            <a:endParaRPr lang="en-US" altLang="ko-KR" sz="2000" b="1" dirty="0"/>
          </a:p>
          <a:p>
            <a:pPr marL="180975" lvl="2" indent="0">
              <a:buNone/>
            </a:pPr>
            <a:endParaRPr lang="en-US" altLang="ko-K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6811"/>
            <a:ext cx="4680520" cy="682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직사각형 4"/>
          <p:cNvSpPr/>
          <p:nvPr/>
        </p:nvSpPr>
        <p:spPr bwMode="auto">
          <a:xfrm>
            <a:off x="3491880" y="2329424"/>
            <a:ext cx="4680520" cy="288032"/>
          </a:xfrm>
          <a:prstGeom prst="rect">
            <a:avLst/>
          </a:prstGeom>
          <a:solidFill>
            <a:srgbClr val="FF0000">
              <a:alpha val="30196"/>
            </a:srgbClr>
          </a:solidFill>
          <a:ln w="28575" cap="flat" cmpd="sng" algn="ctr">
            <a:solidFill>
              <a:srgbClr val="C00000"/>
            </a:solid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smtClean="0">
              <a:ln>
                <a:noFill/>
              </a:ln>
              <a:solidFill>
                <a:schemeClr val="tx1"/>
              </a:solidFill>
              <a:effectLst/>
              <a:latin typeface="HY견고딕" pitchFamily="18" charset="-127"/>
              <a:ea typeface="HY견고딕" pitchFamily="18" charset="-127"/>
            </a:endParaRPr>
          </a:p>
        </p:txBody>
      </p:sp>
    </p:spTree>
    <p:extLst>
      <p:ext uri="{BB962C8B-B14F-4D97-AF65-F5344CB8AC3E}">
        <p14:creationId xmlns:p14="http://schemas.microsoft.com/office/powerpoint/2010/main" val="1927479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Wedge resection Bx. via VATS (2016.8.24)</a:t>
            </a:r>
            <a:endParaRPr lang="ko-KR" altLang="en-US" dirty="0"/>
          </a:p>
        </p:txBody>
      </p:sp>
      <p:pic>
        <p:nvPicPr>
          <p:cNvPr id="4" name="내용 개체 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7667" y="917338"/>
            <a:ext cx="7778209" cy="5833657"/>
          </a:xfrm>
        </p:spPr>
      </p:pic>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666" y="917337"/>
            <a:ext cx="7778209" cy="5833657"/>
          </a:xfrm>
          <a:prstGeom prst="rect">
            <a:avLst/>
          </a:prstGeom>
        </p:spPr>
      </p:pic>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665" y="917336"/>
            <a:ext cx="7778210" cy="5833658"/>
          </a:xfrm>
          <a:prstGeom prst="rect">
            <a:avLst/>
          </a:prstGeom>
        </p:spPr>
      </p:pic>
      <p:pic>
        <p:nvPicPr>
          <p:cNvPr id="8" name="그림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664" y="917334"/>
            <a:ext cx="7778212" cy="5833659"/>
          </a:xfrm>
          <a:prstGeom prst="rect">
            <a:avLst/>
          </a:prstGeom>
        </p:spPr>
      </p:pic>
      <p:pic>
        <p:nvPicPr>
          <p:cNvPr id="9" name="그림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663" y="917331"/>
            <a:ext cx="7778212" cy="5833659"/>
          </a:xfrm>
          <a:prstGeom prst="rect">
            <a:avLst/>
          </a:prstGeom>
        </p:spPr>
      </p:pic>
      <p:pic>
        <p:nvPicPr>
          <p:cNvPr id="10" name="그림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661" y="917326"/>
            <a:ext cx="7778213" cy="5833660"/>
          </a:xfrm>
          <a:prstGeom prst="rect">
            <a:avLst/>
          </a:prstGeom>
        </p:spPr>
      </p:pic>
      <p:pic>
        <p:nvPicPr>
          <p:cNvPr id="11" name="그림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658" y="917316"/>
            <a:ext cx="7778225" cy="5833669"/>
          </a:xfrm>
          <a:prstGeom prst="rect">
            <a:avLst/>
          </a:prstGeom>
        </p:spPr>
      </p:pic>
      <p:pic>
        <p:nvPicPr>
          <p:cNvPr id="12" name="그림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651" y="917305"/>
            <a:ext cx="7778239" cy="5833679"/>
          </a:xfrm>
          <a:prstGeom prst="rect">
            <a:avLst/>
          </a:prstGeom>
        </p:spPr>
      </p:pic>
    </p:spTree>
    <p:extLst>
      <p:ext uri="{BB962C8B-B14F-4D97-AF65-F5344CB8AC3E}">
        <p14:creationId xmlns:p14="http://schemas.microsoft.com/office/powerpoint/2010/main" val="36348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0657" y="949581"/>
            <a:ext cx="7418439" cy="5563830"/>
          </a:xfrm>
        </p:spPr>
      </p:pic>
    </p:spTree>
    <p:extLst>
      <p:ext uri="{BB962C8B-B14F-4D97-AF65-F5344CB8AC3E}">
        <p14:creationId xmlns:p14="http://schemas.microsoft.com/office/powerpoint/2010/main" val="319367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659" y="954956"/>
            <a:ext cx="7447936" cy="5585951"/>
          </a:xfrm>
          <a:prstGeom prst="rect">
            <a:avLst/>
          </a:prstGeom>
        </p:spPr>
      </p:pic>
    </p:spTree>
    <p:extLst>
      <p:ext uri="{BB962C8B-B14F-4D97-AF65-F5344CB8AC3E}">
        <p14:creationId xmlns:p14="http://schemas.microsoft.com/office/powerpoint/2010/main" val="217076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TABLE 58-1   Classification of Pneumothorax</a:t>
            </a:r>
            <a:endParaRPr lang="ko-KR" altLang="en-US" dirty="0"/>
          </a:p>
        </p:txBody>
      </p:sp>
      <p:pic>
        <p:nvPicPr>
          <p:cNvPr id="4" name="내용 개체 틀 3" descr="화면 캡처"/>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987" y="984507"/>
            <a:ext cx="8915262" cy="5770253"/>
          </a:xfrm>
          <a:prstGeom prst="rect">
            <a:avLst/>
          </a:prstGeom>
        </p:spPr>
      </p:pic>
    </p:spTree>
    <p:extLst>
      <p:ext uri="{BB962C8B-B14F-4D97-AF65-F5344CB8AC3E}">
        <p14:creationId xmlns:p14="http://schemas.microsoft.com/office/powerpoint/2010/main" val="212308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a:xfrm>
            <a:off x="338547" y="92860"/>
            <a:ext cx="8577055" cy="738664"/>
          </a:xfrm>
        </p:spPr>
        <p:txBody>
          <a:bodyPr/>
          <a:lstStyle/>
          <a:p>
            <a:r>
              <a:rPr lang="en-US" altLang="ko-KR" sz="2400" dirty="0"/>
              <a:t>TABLE 58-2   Causes of Secondary Spontaneous Pneumothorax</a:t>
            </a:r>
            <a:endParaRPr lang="ko-KR" altLang="en-US" sz="2400" dirty="0"/>
          </a:p>
        </p:txBody>
      </p:sp>
      <p:pic>
        <p:nvPicPr>
          <p:cNvPr id="5" name="내용 개체 틀 3" descr="화면 캡처"/>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735" y="914991"/>
            <a:ext cx="8908026" cy="5811756"/>
          </a:xfrm>
        </p:spPr>
      </p:pic>
    </p:spTree>
    <p:extLst>
      <p:ext uri="{BB962C8B-B14F-4D97-AF65-F5344CB8AC3E}">
        <p14:creationId xmlns:p14="http://schemas.microsoft.com/office/powerpoint/2010/main" val="404946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p:nvPr>
        </p:nvSpPr>
        <p:spPr/>
        <p:txBody>
          <a:bodyPr/>
          <a:lstStyle/>
          <a:p>
            <a:r>
              <a:rPr lang="en-US" altLang="ko-KR" b="1" dirty="0" smtClean="0">
                <a:latin typeface="Arial" panose="020B0604020202020204" pitchFamily="34" charset="0"/>
                <a:cs typeface="Arial" panose="020B0604020202020204" pitchFamily="34" charset="0"/>
              </a:rPr>
              <a:t>Pathologic findings</a:t>
            </a:r>
            <a:endParaRPr lang="ko-KR"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27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tx1"/>
                </a:solidFill>
              </a:rPr>
              <a:t>Pathologic findings</a:t>
            </a:r>
            <a:endParaRPr lang="ko-KR" altLang="en-US" dirty="0">
              <a:solidFill>
                <a:schemeClr val="tx1"/>
              </a:solidFill>
            </a:endParaRPr>
          </a:p>
        </p:txBody>
      </p:sp>
      <p:sp>
        <p:nvSpPr>
          <p:cNvPr id="8" name="직사각형 7"/>
          <p:cNvSpPr/>
          <p:nvPr/>
        </p:nvSpPr>
        <p:spPr bwMode="auto">
          <a:xfrm>
            <a:off x="4453666" y="5963050"/>
            <a:ext cx="3823559" cy="400110"/>
          </a:xfrm>
          <a:prstGeom prst="rect">
            <a:avLst/>
          </a:prstGeom>
          <a:solidFill>
            <a:schemeClr val="accent1"/>
          </a:solidFill>
          <a:ln w="12700"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b="1" dirty="0" smtClean="0"/>
              <a:t>Hemorrhage and macrophage, x40</a:t>
            </a:r>
            <a:endParaRPr lang="ko-KR" altLang="en-US" b="1" dirty="0"/>
          </a:p>
        </p:txBody>
      </p:sp>
      <p:sp>
        <p:nvSpPr>
          <p:cNvPr id="3" name="내용 개체 틀 2"/>
          <p:cNvSpPr>
            <a:spLocks noGrp="1"/>
          </p:cNvSpPr>
          <p:nvPr>
            <p:ph idx="1"/>
          </p:nvPr>
        </p:nvSpPr>
        <p:spPr/>
        <p:txBody>
          <a:bodyPr/>
          <a:lstStyle/>
          <a:p>
            <a:endParaRPr lang="ko-KR" altLang="en-US" dirty="0"/>
          </a:p>
        </p:txBody>
      </p:sp>
      <p:pic>
        <p:nvPicPr>
          <p:cNvPr id="7" name="그림 6" descr="Hemorrhage and macroP"/>
          <p:cNvPicPr>
            <a:picLocks noGrp="1" noChangeAspect="1"/>
          </p:cNvPicPr>
          <p:nvPr/>
        </p:nvPicPr>
        <p:blipFill>
          <a:blip r:embed="rId2">
            <a:lum/>
            <a:extLst>
              <a:ext uri="{28A0092B-C50C-407E-A947-70E740481C1C}">
                <a14:useLocalDpi xmlns:a14="http://schemas.microsoft.com/office/drawing/2010/main" val="0"/>
              </a:ext>
            </a:extLst>
          </a:blip>
          <a:stretch>
            <a:fillRect/>
          </a:stretch>
        </p:blipFill>
        <p:spPr>
          <a:xfrm>
            <a:off x="17463" y="0"/>
            <a:ext cx="9109075" cy="6858000"/>
          </a:xfrm>
          <a:prstGeom prst="rect">
            <a:avLst/>
          </a:prstGeom>
          <a:noFill/>
          <a:ln>
            <a:noFill/>
          </a:ln>
        </p:spPr>
      </p:pic>
      <p:sp>
        <p:nvSpPr>
          <p:cNvPr id="9" name="직사각형 8"/>
          <p:cNvSpPr/>
          <p:nvPr/>
        </p:nvSpPr>
        <p:spPr>
          <a:xfrm>
            <a:off x="395536" y="5517232"/>
            <a:ext cx="8496944" cy="1077218"/>
          </a:xfrm>
          <a:prstGeom prst="rect">
            <a:avLst/>
          </a:prstGeom>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3200" b="1" dirty="0" smtClean="0"/>
              <a:t>Extensive </a:t>
            </a:r>
            <a:r>
              <a:rPr lang="en-US" altLang="ko-KR" sz="3200" b="1" dirty="0"/>
              <a:t>proliferation of pulmonary capillaries </a:t>
            </a:r>
            <a:r>
              <a:rPr lang="en-US" altLang="ko-KR" sz="3200" b="1" dirty="0" smtClean="0"/>
              <a:t>within alveolar </a:t>
            </a:r>
            <a:r>
              <a:rPr lang="en-US" altLang="ko-KR" sz="3200" b="1" dirty="0" err="1"/>
              <a:t>septae</a:t>
            </a:r>
            <a:endParaRPr lang="ko-KR" altLang="en-US" sz="3200" b="1" dirty="0"/>
          </a:p>
        </p:txBody>
      </p:sp>
    </p:spTree>
    <p:extLst>
      <p:ext uri="{BB962C8B-B14F-4D97-AF65-F5344CB8AC3E}">
        <p14:creationId xmlns:p14="http://schemas.microsoft.com/office/powerpoint/2010/main" val="336557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tx1"/>
                </a:solidFill>
              </a:rPr>
              <a:t>Pathologic findings</a:t>
            </a:r>
            <a:endParaRPr lang="ko-KR" altLang="en-US" dirty="0">
              <a:solidFill>
                <a:schemeClr val="tx1"/>
              </a:solidFill>
            </a:endParaRPr>
          </a:p>
        </p:txBody>
      </p:sp>
      <p:pic>
        <p:nvPicPr>
          <p:cNvPr id="6" name="내용 개체 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1084" y="1054101"/>
            <a:ext cx="7452816" cy="5384800"/>
          </a:xfrm>
        </p:spPr>
      </p:pic>
      <p:pic>
        <p:nvPicPr>
          <p:cNvPr id="5" name="내용 개체 틀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84" y="1012731"/>
            <a:ext cx="7485656" cy="5438869"/>
          </a:xfrm>
          <a:prstGeom prst="rect">
            <a:avLst/>
          </a:prstGeom>
        </p:spPr>
      </p:pic>
      <p:sp>
        <p:nvSpPr>
          <p:cNvPr id="8" name="직사각형 7"/>
          <p:cNvSpPr/>
          <p:nvPr/>
        </p:nvSpPr>
        <p:spPr bwMode="auto">
          <a:xfrm>
            <a:off x="6028559" y="5953525"/>
            <a:ext cx="2248666" cy="400110"/>
          </a:xfrm>
          <a:prstGeom prst="rect">
            <a:avLst/>
          </a:prstGeom>
          <a:solidFill>
            <a:schemeClr val="accent1"/>
          </a:solidFill>
          <a:ln w="12700"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b="1" dirty="0" smtClean="0"/>
              <a:t>Macrophage x100</a:t>
            </a:r>
            <a:endParaRPr lang="ko-KR" altLang="en-US" b="1" dirty="0"/>
          </a:p>
        </p:txBody>
      </p:sp>
      <p:pic>
        <p:nvPicPr>
          <p:cNvPr id="7" name="그림 6" descr="vascular pro"/>
          <p:cNvPicPr>
            <a:picLocks noGrp="1" noChangeAspect="1"/>
          </p:cNvPicPr>
          <p:nvPr/>
        </p:nvPicPr>
        <p:blipFill>
          <a:blip r:embed="rId4">
            <a:lum/>
            <a:extLst>
              <a:ext uri="{28A0092B-C50C-407E-A947-70E740481C1C}">
                <a14:useLocalDpi xmlns:a14="http://schemas.microsoft.com/office/drawing/2010/main" val="0"/>
              </a:ext>
            </a:extLst>
          </a:blip>
          <a:stretch>
            <a:fillRect/>
          </a:stretch>
        </p:blipFill>
        <p:spPr>
          <a:xfrm>
            <a:off x="17463" y="0"/>
            <a:ext cx="9109075" cy="6858000"/>
          </a:xfrm>
          <a:prstGeom prst="rect">
            <a:avLst/>
          </a:prstGeom>
          <a:noFill/>
          <a:ln>
            <a:noFill/>
          </a:ln>
        </p:spPr>
      </p:pic>
    </p:spTree>
    <p:extLst>
      <p:ext uri="{BB962C8B-B14F-4D97-AF65-F5344CB8AC3E}">
        <p14:creationId xmlns:p14="http://schemas.microsoft.com/office/powerpoint/2010/main" val="274131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4" name="그림 3" descr="macroP_x100"/>
          <p:cNvPicPr>
            <a:picLocks noGrp="1" noChangeAspect="1"/>
          </p:cNvPicPr>
          <p:nvPr/>
        </p:nvPicPr>
        <p:blipFill>
          <a:blip r:embed="rId2">
            <a:lum/>
            <a:extLst>
              <a:ext uri="{28A0092B-C50C-407E-A947-70E740481C1C}">
                <a14:useLocalDpi xmlns:a14="http://schemas.microsoft.com/office/drawing/2010/main" val="0"/>
              </a:ext>
            </a:extLst>
          </a:blip>
          <a:stretch>
            <a:fillRect/>
          </a:stretch>
        </p:blipFill>
        <p:spPr>
          <a:xfrm>
            <a:off x="17463" y="0"/>
            <a:ext cx="9109075" cy="6858000"/>
          </a:xfrm>
          <a:prstGeom prst="rect">
            <a:avLst/>
          </a:prstGeom>
          <a:noFill/>
          <a:ln>
            <a:noFill/>
          </a:ln>
        </p:spPr>
      </p:pic>
    </p:spTree>
    <p:extLst>
      <p:ext uri="{BB962C8B-B14F-4D97-AF65-F5344CB8AC3E}">
        <p14:creationId xmlns:p14="http://schemas.microsoft.com/office/powerpoint/2010/main" val="429185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tx1"/>
                </a:solidFill>
              </a:rPr>
              <a:t>Pathologic findings</a:t>
            </a:r>
            <a:endParaRPr lang="ko-KR" altLang="en-US" dirty="0">
              <a:solidFill>
                <a:schemeClr val="tx1"/>
              </a:solidFill>
            </a:endParaRPr>
          </a:p>
        </p:txBody>
      </p:sp>
      <p:pic>
        <p:nvPicPr>
          <p:cNvPr id="6" name="내용 개체 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1084" y="1054101"/>
            <a:ext cx="7452816" cy="5384800"/>
          </a:xfrm>
        </p:spPr>
      </p:pic>
      <p:pic>
        <p:nvPicPr>
          <p:cNvPr id="5" name="내용 개체 틀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468" y="1053278"/>
            <a:ext cx="7444432" cy="5360222"/>
          </a:xfrm>
          <a:prstGeom prst="rect">
            <a:avLst/>
          </a:prstGeom>
        </p:spPr>
      </p:pic>
      <p:sp>
        <p:nvSpPr>
          <p:cNvPr id="8" name="직사각형 7"/>
          <p:cNvSpPr/>
          <p:nvPr/>
        </p:nvSpPr>
        <p:spPr bwMode="auto">
          <a:xfrm>
            <a:off x="6247634" y="5944000"/>
            <a:ext cx="2007366" cy="400110"/>
          </a:xfrm>
          <a:prstGeom prst="rect">
            <a:avLst/>
          </a:prstGeom>
          <a:solidFill>
            <a:schemeClr val="accent1"/>
          </a:solidFill>
          <a:ln w="12700"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b="1" dirty="0" err="1" smtClean="0"/>
              <a:t>Subpleural</a:t>
            </a:r>
            <a:r>
              <a:rPr lang="en-US" altLang="ko-KR" b="1" dirty="0" smtClean="0"/>
              <a:t> bulla</a:t>
            </a:r>
            <a:endParaRPr lang="ko-KR" altLang="en-US" b="1" dirty="0"/>
          </a:p>
        </p:txBody>
      </p:sp>
      <p:pic>
        <p:nvPicPr>
          <p:cNvPr id="7" name="그림 6" descr="macroP_x400"/>
          <p:cNvPicPr>
            <a:picLocks noGrp="1" noChangeAspect="1"/>
          </p:cNvPicPr>
          <p:nvPr/>
        </p:nvPicPr>
        <p:blipFill>
          <a:blip r:embed="rId4">
            <a:lum/>
            <a:extLst>
              <a:ext uri="{28A0092B-C50C-407E-A947-70E740481C1C}">
                <a14:useLocalDpi xmlns:a14="http://schemas.microsoft.com/office/drawing/2010/main" val="0"/>
              </a:ext>
            </a:extLst>
          </a:blip>
          <a:stretch>
            <a:fillRect/>
          </a:stretch>
        </p:blipFill>
        <p:spPr>
          <a:xfrm>
            <a:off x="17463" y="0"/>
            <a:ext cx="9109075" cy="6858000"/>
          </a:xfrm>
          <a:prstGeom prst="rect">
            <a:avLst/>
          </a:prstGeom>
          <a:noFill/>
          <a:ln>
            <a:noFill/>
          </a:ln>
        </p:spPr>
      </p:pic>
    </p:spTree>
    <p:extLst>
      <p:ext uri="{BB962C8B-B14F-4D97-AF65-F5344CB8AC3E}">
        <p14:creationId xmlns:p14="http://schemas.microsoft.com/office/powerpoint/2010/main" val="94155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38547" y="285728"/>
            <a:ext cx="8577055" cy="492443"/>
          </a:xfrm>
        </p:spPr>
        <p:txBody>
          <a:bodyPr/>
          <a:lstStyle/>
          <a:p>
            <a:r>
              <a:rPr lang="en-US" altLang="ko-KR" sz="3200">
                <a:latin typeface="Franklin Gothic Medium Cond" pitchFamily="34" charset="0"/>
              </a:rPr>
              <a:t>Pulmonary Capillary Hemangiomatosis</a:t>
            </a:r>
            <a:endParaRPr lang="ko-KR" altLang="en-US" sz="3200" dirty="0">
              <a:latin typeface="Franklin Gothic Medium Cond" pitchFamily="34" charset="0"/>
            </a:endParaRPr>
          </a:p>
        </p:txBody>
      </p:sp>
      <p:sp>
        <p:nvSpPr>
          <p:cNvPr id="3" name="내용 개체 틀 2"/>
          <p:cNvSpPr>
            <a:spLocks noGrp="1"/>
          </p:cNvSpPr>
          <p:nvPr>
            <p:ph idx="1"/>
          </p:nvPr>
        </p:nvSpPr>
        <p:spPr/>
        <p:txBody>
          <a:bodyPr/>
          <a:lstStyle/>
          <a:p>
            <a:pPr lvl="2">
              <a:buFont typeface="Wingdings" pitchFamily="2" charset="2"/>
              <a:buChar char="v"/>
            </a:pPr>
            <a:r>
              <a:rPr lang="en-US" altLang="ko-KR" sz="2000" b="1" smtClean="0"/>
              <a:t>Radiologic features</a:t>
            </a:r>
          </a:p>
          <a:p>
            <a:pPr marL="180975" lvl="2" indent="0">
              <a:buNone/>
            </a:pPr>
            <a:r>
              <a:rPr lang="en-US" altLang="ko-KR" smtClean="0"/>
              <a:t>-    nonsepcific</a:t>
            </a:r>
          </a:p>
          <a:p>
            <a:pPr marL="180975" lvl="2" indent="0">
              <a:buNone/>
            </a:pPr>
            <a:r>
              <a:rPr lang="en-US" altLang="ko-KR" smtClean="0"/>
              <a:t>-    include </a:t>
            </a:r>
            <a:r>
              <a:rPr lang="en-US" altLang="ko-KR"/>
              <a:t>changes consistent with pulmonary </a:t>
            </a:r>
            <a:r>
              <a:rPr lang="en-US" altLang="ko-KR" smtClean="0"/>
              <a:t>hypertension</a:t>
            </a:r>
          </a:p>
          <a:p>
            <a:pPr marL="180975" lvl="2" indent="0">
              <a:buNone/>
            </a:pPr>
            <a:r>
              <a:rPr lang="en-US" altLang="ko-KR"/>
              <a:t>     (bilateral interstitial infiltrates, cardiomegaly, </a:t>
            </a:r>
            <a:r>
              <a:rPr lang="en-US" altLang="ko-KR" smtClean="0"/>
              <a:t>enlargement </a:t>
            </a:r>
            <a:r>
              <a:rPr lang="en-US" altLang="ko-KR"/>
              <a:t>of the pulmonary </a:t>
            </a:r>
            <a:r>
              <a:rPr lang="en-US" altLang="ko-KR" smtClean="0"/>
              <a:t>artery)</a:t>
            </a:r>
          </a:p>
          <a:p>
            <a:pPr lvl="2">
              <a:buFontTx/>
              <a:buChar char="-"/>
            </a:pPr>
            <a:r>
              <a:rPr lang="en-US" altLang="ko-KR" smtClean="0"/>
              <a:t>CT </a:t>
            </a:r>
            <a:r>
              <a:rPr lang="en-US" altLang="ko-KR"/>
              <a:t>scan :  hallmark - </a:t>
            </a:r>
            <a:r>
              <a:rPr lang="en-US" altLang="ko-KR" u="sng"/>
              <a:t>diffuse centrilobular ground-glass nodular </a:t>
            </a:r>
            <a:r>
              <a:rPr lang="en-US" altLang="ko-KR" u="sng" smtClean="0"/>
              <a:t>opacity</a:t>
            </a:r>
          </a:p>
          <a:p>
            <a:pPr marL="180975" lvl="2" indent="0">
              <a:buNone/>
            </a:pPr>
            <a:r>
              <a:rPr lang="en-US" altLang="ko-KR" smtClean="0"/>
              <a:t>                       </a:t>
            </a:r>
            <a:r>
              <a:rPr lang="en-US" altLang="ko-KR"/>
              <a:t>periphery is generally </a:t>
            </a:r>
            <a:r>
              <a:rPr lang="en-US" altLang="ko-KR" smtClean="0"/>
              <a:t>spared</a:t>
            </a:r>
          </a:p>
          <a:p>
            <a:pPr marL="180975" lvl="2" indent="0">
              <a:buNone/>
            </a:pPr>
            <a:r>
              <a:rPr lang="en-US" altLang="ko-KR"/>
              <a:t> </a:t>
            </a:r>
            <a:r>
              <a:rPr lang="en-US" altLang="ko-KR" smtClean="0"/>
              <a:t>                      </a:t>
            </a:r>
            <a:r>
              <a:rPr lang="en-US" altLang="ko-KR"/>
              <a:t>typically </a:t>
            </a:r>
            <a:r>
              <a:rPr lang="en-US" altLang="ko-KR" smtClean="0"/>
              <a:t>bilateral, involve all lobes</a:t>
            </a:r>
            <a:endParaRPr lang="en-US" altLang="ko-KR"/>
          </a:p>
          <a:p>
            <a:pPr lvl="2">
              <a:buFont typeface="Wingdings" pitchFamily="2" charset="2"/>
              <a:buChar char="v"/>
            </a:pPr>
            <a:endParaRPr lang="ko-KR" alt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64" b="52003"/>
          <a:stretch/>
        </p:blipFill>
        <p:spPr bwMode="auto">
          <a:xfrm>
            <a:off x="539552" y="3409062"/>
            <a:ext cx="4007073" cy="275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7928"/>
          <a:stretch/>
        </p:blipFill>
        <p:spPr bwMode="auto">
          <a:xfrm>
            <a:off x="4716016" y="3424236"/>
            <a:ext cx="3911555" cy="288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1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Image_43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7463" y="0"/>
            <a:ext cx="9109075" cy="6858000"/>
          </a:xfrm>
          <a:prstGeom prst="rect">
            <a:avLst/>
          </a:prstGeom>
          <a:noFill/>
          <a:ln>
            <a:noFill/>
          </a:ln>
        </p:spPr>
      </p:pic>
      <p:sp>
        <p:nvSpPr>
          <p:cNvPr id="3" name="직사각형 2"/>
          <p:cNvSpPr/>
          <p:nvPr/>
        </p:nvSpPr>
        <p:spPr>
          <a:xfrm>
            <a:off x="17463" y="5934670"/>
            <a:ext cx="8982179" cy="646331"/>
          </a:xfrm>
          <a:prstGeom prst="rect">
            <a:avLst/>
          </a:prstGeom>
        </p:spPr>
        <p:txBody>
          <a:bodyPr wrap="square">
            <a:spAutoFit/>
          </a:bodyPr>
          <a:lstStyle/>
          <a:p>
            <a:r>
              <a:rPr lang="en-US" altLang="ko-KR" b="1" dirty="0" smtClean="0"/>
              <a:t>PVOD </a:t>
            </a:r>
            <a:r>
              <a:rPr lang="en-US" altLang="ko-KR" b="1" dirty="0"/>
              <a:t>is the diffuse involvement of </a:t>
            </a:r>
            <a:r>
              <a:rPr lang="en-US" altLang="ko-KR" b="1" dirty="0" err="1"/>
              <a:t>venules</a:t>
            </a:r>
            <a:r>
              <a:rPr lang="en-US" altLang="ko-KR" b="1" dirty="0"/>
              <a:t> and septal veins in </a:t>
            </a:r>
            <a:r>
              <a:rPr lang="en-US" altLang="ko-KR" b="1" dirty="0" smtClean="0"/>
              <a:t>a </a:t>
            </a:r>
            <a:r>
              <a:rPr lang="en-US" altLang="ko-KR" b="1" dirty="0" err="1" smtClean="0"/>
              <a:t>vasculopathy</a:t>
            </a:r>
            <a:r>
              <a:rPr lang="en-US" altLang="ko-KR" b="1" dirty="0" smtClean="0"/>
              <a:t> </a:t>
            </a:r>
            <a:r>
              <a:rPr lang="en-US" altLang="ko-KR" b="1" dirty="0" err="1"/>
              <a:t>characterised</a:t>
            </a:r>
            <a:r>
              <a:rPr lang="en-US" altLang="ko-KR" b="1" dirty="0"/>
              <a:t> by intimal fibrosis resulting in luminal narrowing or obliteration</a:t>
            </a:r>
            <a:endParaRPr lang="ko-KR" altLang="en-US" b="1" dirty="0"/>
          </a:p>
        </p:txBody>
      </p:sp>
    </p:spTree>
    <p:extLst>
      <p:ext uri="{BB962C8B-B14F-4D97-AF65-F5344CB8AC3E}">
        <p14:creationId xmlns:p14="http://schemas.microsoft.com/office/powerpoint/2010/main" val="411880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그림 1" descr="Subpleural bulla"/>
          <p:cNvPicPr>
            <a:picLocks noGrp="1" noChangeAspect="1"/>
          </p:cNvPicPr>
          <p:nvPr/>
        </p:nvPicPr>
        <p:blipFill>
          <a:blip r:embed="rId2">
            <a:lum/>
            <a:extLst>
              <a:ext uri="{28A0092B-C50C-407E-A947-70E740481C1C}">
                <a14:useLocalDpi xmlns:a14="http://schemas.microsoft.com/office/drawing/2010/main" val="0"/>
              </a:ext>
            </a:extLst>
          </a:blip>
          <a:stretch>
            <a:fillRect/>
          </a:stretch>
        </p:blipFill>
        <p:spPr>
          <a:xfrm>
            <a:off x="17463" y="0"/>
            <a:ext cx="9109075" cy="6858000"/>
          </a:xfrm>
          <a:prstGeom prst="rect">
            <a:avLst/>
          </a:prstGeom>
          <a:noFill/>
          <a:ln>
            <a:noFill/>
          </a:ln>
        </p:spPr>
      </p:pic>
    </p:spTree>
    <p:extLst>
      <p:ext uri="{BB962C8B-B14F-4D97-AF65-F5344CB8AC3E}">
        <p14:creationId xmlns:p14="http://schemas.microsoft.com/office/powerpoint/2010/main" val="244254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그림 1" descr="Image_434"/>
          <p:cNvPicPr>
            <a:picLocks noGrp="1" noChangeAspect="1"/>
          </p:cNvPicPr>
          <p:nvPr/>
        </p:nvPicPr>
        <p:blipFill>
          <a:blip r:embed="rId2">
            <a:lum/>
            <a:extLst>
              <a:ext uri="{28A0092B-C50C-407E-A947-70E740481C1C}">
                <a14:useLocalDpi xmlns:a14="http://schemas.microsoft.com/office/drawing/2010/main" val="0"/>
              </a:ext>
            </a:extLst>
          </a:blip>
          <a:stretch>
            <a:fillRect/>
          </a:stretch>
        </p:blipFill>
        <p:spPr>
          <a:xfrm>
            <a:off x="17463" y="0"/>
            <a:ext cx="9109075" cy="6858000"/>
          </a:xfrm>
          <a:prstGeom prst="rect">
            <a:avLst/>
          </a:prstGeom>
          <a:noFill/>
          <a:ln>
            <a:noFill/>
          </a:ln>
        </p:spPr>
      </p:pic>
    </p:spTree>
    <p:extLst>
      <p:ext uri="{BB962C8B-B14F-4D97-AF65-F5344CB8AC3E}">
        <p14:creationId xmlns:p14="http://schemas.microsoft.com/office/powerpoint/2010/main" val="91982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ocsuser\Desktop\IMAGEs_20160928\Image_4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7859" y="0"/>
            <a:ext cx="91082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89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CD34"/>
          <p:cNvPicPr>
            <a:picLocks noGrp="1" noChangeAspect="1"/>
          </p:cNvPicPr>
          <p:nvPr/>
        </p:nvPicPr>
        <p:blipFill>
          <a:blip r:embed="rId2">
            <a:lum/>
            <a:extLst>
              <a:ext uri="{28A0092B-C50C-407E-A947-70E740481C1C}">
                <a14:useLocalDpi xmlns:a14="http://schemas.microsoft.com/office/drawing/2010/main" val="0"/>
              </a:ext>
            </a:extLst>
          </a:blip>
          <a:stretch>
            <a:fillRect/>
          </a:stretch>
        </p:blipFill>
        <p:spPr>
          <a:xfrm>
            <a:off x="17463" y="0"/>
            <a:ext cx="9109075" cy="6858000"/>
          </a:xfrm>
          <a:prstGeom prst="rect">
            <a:avLst/>
          </a:prstGeom>
          <a:noFill/>
          <a:ln>
            <a:noFill/>
          </a:ln>
        </p:spPr>
      </p:pic>
      <p:sp>
        <p:nvSpPr>
          <p:cNvPr id="3" name="직사각형 2"/>
          <p:cNvSpPr/>
          <p:nvPr/>
        </p:nvSpPr>
        <p:spPr>
          <a:xfrm>
            <a:off x="251520" y="116632"/>
            <a:ext cx="1487908" cy="707886"/>
          </a:xfrm>
          <a:prstGeom prst="rect">
            <a:avLst/>
          </a:prstGeom>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4000" b="1" dirty="0" smtClean="0"/>
              <a:t>CD34</a:t>
            </a:r>
            <a:endParaRPr lang="ko-KR" altLang="en-US" sz="4000" b="1" dirty="0"/>
          </a:p>
        </p:txBody>
      </p:sp>
    </p:spTree>
    <p:extLst>
      <p:ext uri="{BB962C8B-B14F-4D97-AF65-F5344CB8AC3E}">
        <p14:creationId xmlns:p14="http://schemas.microsoft.com/office/powerpoint/2010/main" val="98989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CD31"/>
          <p:cNvPicPr>
            <a:picLocks noGrp="1" noChangeAspect="1"/>
          </p:cNvPicPr>
          <p:nvPr/>
        </p:nvPicPr>
        <p:blipFill>
          <a:blip r:embed="rId2">
            <a:lum/>
            <a:extLst>
              <a:ext uri="{28A0092B-C50C-407E-A947-70E740481C1C}">
                <a14:useLocalDpi xmlns:a14="http://schemas.microsoft.com/office/drawing/2010/main" val="0"/>
              </a:ext>
            </a:extLst>
          </a:blip>
          <a:stretch>
            <a:fillRect/>
          </a:stretch>
        </p:blipFill>
        <p:spPr>
          <a:xfrm>
            <a:off x="17463" y="0"/>
            <a:ext cx="9109075" cy="6858000"/>
          </a:xfrm>
          <a:prstGeom prst="rect">
            <a:avLst/>
          </a:prstGeom>
          <a:noFill/>
          <a:ln>
            <a:noFill/>
          </a:ln>
        </p:spPr>
      </p:pic>
      <p:sp>
        <p:nvSpPr>
          <p:cNvPr id="3" name="직사각형 2"/>
          <p:cNvSpPr/>
          <p:nvPr/>
        </p:nvSpPr>
        <p:spPr>
          <a:xfrm>
            <a:off x="251520" y="116632"/>
            <a:ext cx="1487908" cy="707886"/>
          </a:xfrm>
          <a:prstGeom prst="rect">
            <a:avLst/>
          </a:prstGeom>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4000" b="1" dirty="0" smtClean="0"/>
              <a:t>CD31</a:t>
            </a:r>
            <a:endParaRPr lang="ko-KR" altLang="en-US" sz="4000" b="1" dirty="0"/>
          </a:p>
        </p:txBody>
      </p:sp>
    </p:spTree>
    <p:extLst>
      <p:ext uri="{BB962C8B-B14F-4D97-AF65-F5344CB8AC3E}">
        <p14:creationId xmlns:p14="http://schemas.microsoft.com/office/powerpoint/2010/main" val="2357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descr="CD1a"/>
          <p:cNvPicPr>
            <a:picLocks noGrp="1" noChangeAspect="1"/>
          </p:cNvPicPr>
          <p:nvPr/>
        </p:nvPicPr>
        <p:blipFill>
          <a:blip r:embed="rId2">
            <a:lum/>
            <a:extLst>
              <a:ext uri="{28A0092B-C50C-407E-A947-70E740481C1C}">
                <a14:useLocalDpi xmlns:a14="http://schemas.microsoft.com/office/drawing/2010/main" val="0"/>
              </a:ext>
            </a:extLst>
          </a:blip>
          <a:stretch>
            <a:fillRect/>
          </a:stretch>
        </p:blipFill>
        <p:spPr>
          <a:xfrm>
            <a:off x="17463" y="0"/>
            <a:ext cx="9109075" cy="6858000"/>
          </a:xfrm>
          <a:prstGeom prst="rect">
            <a:avLst/>
          </a:prstGeom>
          <a:noFill/>
          <a:ln>
            <a:noFill/>
          </a:ln>
        </p:spPr>
      </p:pic>
      <p:sp>
        <p:nvSpPr>
          <p:cNvPr id="5" name="직사각형 4"/>
          <p:cNvSpPr/>
          <p:nvPr/>
        </p:nvSpPr>
        <p:spPr>
          <a:xfrm>
            <a:off x="251520" y="116632"/>
            <a:ext cx="1470274" cy="707886"/>
          </a:xfrm>
          <a:prstGeom prst="rect">
            <a:avLst/>
          </a:prstGeom>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4000" b="1" dirty="0" smtClean="0"/>
              <a:t>CD1a</a:t>
            </a:r>
            <a:endParaRPr lang="ko-KR" altLang="en-US" sz="4000" b="1" dirty="0"/>
          </a:p>
        </p:txBody>
      </p:sp>
    </p:spTree>
    <p:extLst>
      <p:ext uri="{BB962C8B-B14F-4D97-AF65-F5344CB8AC3E}">
        <p14:creationId xmlns:p14="http://schemas.microsoft.com/office/powerpoint/2010/main" val="84661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95552" y="-1112872"/>
            <a:ext cx="6157737" cy="934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73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tx1"/>
                </a:solidFill>
              </a:rPr>
              <a:t>Biopsy result(2016.8.30)</a:t>
            </a:r>
            <a:endParaRPr lang="ko-KR" altLang="en-US" dirty="0">
              <a:solidFill>
                <a:schemeClr val="tx1"/>
              </a:solidFill>
            </a:endParaRPr>
          </a:p>
        </p:txBody>
      </p:sp>
      <p:pic>
        <p:nvPicPr>
          <p:cNvPr id="5" name="내용 개체 틀 3"/>
          <p:cNvPicPr>
            <a:picLocks noGrp="1" noChangeAspect="1"/>
          </p:cNvPicPr>
          <p:nvPr>
            <p:ph idx="1"/>
          </p:nvPr>
        </p:nvPicPr>
        <p:blipFill>
          <a:blip r:embed="rId2">
            <a:extLst>
              <a:ext uri="{28A0092B-C50C-407E-A947-70E740481C1C}">
                <a14:useLocalDpi xmlns:a14="http://schemas.microsoft.com/office/drawing/2010/main" val="0"/>
              </a:ext>
            </a:extLst>
          </a:blip>
          <a:srcRect l="414"/>
          <a:stretch>
            <a:fillRect/>
          </a:stretch>
        </p:blipFill>
        <p:spPr>
          <a:xfrm>
            <a:off x="201582" y="1941984"/>
            <a:ext cx="8767372" cy="3390140"/>
          </a:xfrm>
        </p:spPr>
      </p:pic>
      <p:sp>
        <p:nvSpPr>
          <p:cNvPr id="8" name="직사각형 7"/>
          <p:cNvSpPr/>
          <p:nvPr/>
        </p:nvSpPr>
        <p:spPr bwMode="auto">
          <a:xfrm>
            <a:off x="736600" y="2403475"/>
            <a:ext cx="5384800" cy="762000"/>
          </a:xfrm>
          <a:prstGeom prst="rect">
            <a:avLst/>
          </a:prstGeom>
          <a:solidFill>
            <a:srgbClr val="FF0000">
              <a:alpha val="30196"/>
            </a:srgbClr>
          </a:solidFill>
          <a:ln w="12700"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smtClean="0">
              <a:ln>
                <a:noFill/>
              </a:ln>
              <a:solidFill>
                <a:schemeClr val="tx1"/>
              </a:solidFill>
              <a:effectLst/>
              <a:latin typeface="HY견고딕" pitchFamily="18" charset="-127"/>
              <a:ea typeface="HY견고딕" pitchFamily="18" charset="-127"/>
            </a:endParaRPr>
          </a:p>
        </p:txBody>
      </p:sp>
      <p:sp>
        <p:nvSpPr>
          <p:cNvPr id="9" name="직사각형 8"/>
          <p:cNvSpPr/>
          <p:nvPr/>
        </p:nvSpPr>
        <p:spPr bwMode="auto">
          <a:xfrm>
            <a:off x="3657600" y="3184525"/>
            <a:ext cx="3352800" cy="273050"/>
          </a:xfrm>
          <a:prstGeom prst="rect">
            <a:avLst/>
          </a:prstGeom>
          <a:solidFill>
            <a:srgbClr val="FF0000">
              <a:alpha val="30196"/>
            </a:srgbClr>
          </a:solidFill>
          <a:ln w="28575" cap="flat" cmpd="sng" algn="ctr">
            <a:solidFill>
              <a:srgbClr val="FF0000"/>
            </a:solid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smtClean="0">
              <a:ln>
                <a:noFill/>
              </a:ln>
              <a:solidFill>
                <a:schemeClr val="tx1"/>
              </a:solidFill>
              <a:effectLst/>
              <a:latin typeface="HY견고딕" pitchFamily="18" charset="-127"/>
              <a:ea typeface="HY견고딕" pitchFamily="18" charset="-127"/>
            </a:endParaRPr>
          </a:p>
        </p:txBody>
      </p:sp>
    </p:spTree>
    <p:extLst>
      <p:ext uri="{BB962C8B-B14F-4D97-AF65-F5344CB8AC3E}">
        <p14:creationId xmlns:p14="http://schemas.microsoft.com/office/powerpoint/2010/main" val="114365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a:xfrm>
            <a:off x="381079" y="320488"/>
            <a:ext cx="8577055" cy="430887"/>
          </a:xfrm>
        </p:spPr>
        <p:txBody>
          <a:bodyPr/>
          <a:lstStyle/>
          <a:p>
            <a:r>
              <a:rPr lang="en-US" altLang="ko-KR" dirty="0" smtClean="0"/>
              <a:t>Clinical course</a:t>
            </a:r>
            <a:endParaRPr lang="ko-KR" altLang="en-US" dirty="0"/>
          </a:p>
        </p:txBody>
      </p:sp>
      <p:cxnSp>
        <p:nvCxnSpPr>
          <p:cNvPr id="125" name="직선 연결선 124"/>
          <p:cNvCxnSpPr/>
          <p:nvPr/>
        </p:nvCxnSpPr>
        <p:spPr>
          <a:xfrm flipV="1">
            <a:off x="357984" y="2006600"/>
            <a:ext cx="7706516" cy="192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6" name="직선 연결선 125"/>
          <p:cNvCxnSpPr/>
          <p:nvPr/>
        </p:nvCxnSpPr>
        <p:spPr>
          <a:xfrm rot="5400000">
            <a:off x="1232871" y="2015679"/>
            <a:ext cx="288926" cy="15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7" name="TextBox 7"/>
          <p:cNvSpPr txBox="1">
            <a:spLocks noChangeArrowheads="1"/>
          </p:cNvSpPr>
          <p:nvPr/>
        </p:nvSpPr>
        <p:spPr bwMode="auto">
          <a:xfrm>
            <a:off x="5488505" y="1334128"/>
            <a:ext cx="938220" cy="55399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ko-KR" sz="1500" b="1" dirty="0" smtClean="0">
                <a:latin typeface="Arial" charset="0"/>
                <a:cs typeface="Arial" charset="0"/>
              </a:rPr>
              <a:t>HD #21</a:t>
            </a:r>
          </a:p>
          <a:p>
            <a:pPr algn="ctr"/>
            <a:r>
              <a:rPr lang="en-US" altLang="ko-KR" sz="1500" b="1" dirty="0" smtClean="0">
                <a:latin typeface="Arial" charset="0"/>
                <a:cs typeface="Arial" charset="0"/>
              </a:rPr>
              <a:t>8.24</a:t>
            </a:r>
            <a:endParaRPr lang="ko-KR" altLang="en-US" sz="1500" b="1" dirty="0">
              <a:latin typeface="Arial" charset="0"/>
              <a:cs typeface="Arial" charset="0"/>
            </a:endParaRPr>
          </a:p>
        </p:txBody>
      </p:sp>
      <p:grpSp>
        <p:nvGrpSpPr>
          <p:cNvPr id="128" name="그룹 74"/>
          <p:cNvGrpSpPr/>
          <p:nvPr/>
        </p:nvGrpSpPr>
        <p:grpSpPr>
          <a:xfrm>
            <a:off x="587344" y="2143116"/>
            <a:ext cx="1768471" cy="1478280"/>
            <a:chOff x="688" y="2245620"/>
            <a:chExt cx="1644262" cy="5397223"/>
          </a:xfrm>
        </p:grpSpPr>
        <p:sp>
          <p:nvSpPr>
            <p:cNvPr id="129" name="모서리가 둥근 직사각형 128"/>
            <p:cNvSpPr/>
            <p:nvPr/>
          </p:nvSpPr>
          <p:spPr>
            <a:xfrm>
              <a:off x="688" y="2245620"/>
              <a:ext cx="1548157" cy="53972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0" name="TextBox 129"/>
            <p:cNvSpPr txBox="1"/>
            <p:nvPr/>
          </p:nvSpPr>
          <p:spPr>
            <a:xfrm>
              <a:off x="688" y="2481977"/>
              <a:ext cx="1644262" cy="1196839"/>
            </a:xfrm>
            <a:prstGeom prst="rect">
              <a:avLst/>
            </a:prstGeom>
            <a:noFill/>
          </p:spPr>
          <p:txBody>
            <a:bodyPr wrap="square" rtlCol="0">
              <a:spAutoFit/>
            </a:bodyPr>
            <a:lstStyle/>
            <a:p>
              <a:endParaRPr lang="en-US" altLang="ko-KR" sz="1500" b="1" dirty="0" smtClean="0"/>
            </a:p>
          </p:txBody>
        </p:sp>
      </p:grpSp>
      <p:sp>
        <p:nvSpPr>
          <p:cNvPr id="132" name="TextBox 7"/>
          <p:cNvSpPr txBox="1">
            <a:spLocks noChangeArrowheads="1"/>
          </p:cNvSpPr>
          <p:nvPr/>
        </p:nvSpPr>
        <p:spPr bwMode="auto">
          <a:xfrm>
            <a:off x="3148530" y="1334128"/>
            <a:ext cx="938220" cy="55399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ko-KR" sz="1500" b="1" dirty="0" smtClean="0">
                <a:latin typeface="Arial" charset="0"/>
                <a:cs typeface="Arial" charset="0"/>
              </a:rPr>
              <a:t>HD #15</a:t>
            </a:r>
          </a:p>
          <a:p>
            <a:pPr algn="ctr"/>
            <a:r>
              <a:rPr lang="en-US" altLang="ko-KR" sz="1500" b="1" dirty="0" smtClean="0">
                <a:latin typeface="Arial" charset="0"/>
                <a:cs typeface="Arial" charset="0"/>
              </a:rPr>
              <a:t>8.18</a:t>
            </a:r>
            <a:endParaRPr lang="ko-KR" altLang="en-US" sz="1500" b="1" dirty="0">
              <a:latin typeface="Arial" charset="0"/>
              <a:cs typeface="Arial" charset="0"/>
            </a:endParaRPr>
          </a:p>
        </p:txBody>
      </p:sp>
      <p:sp>
        <p:nvSpPr>
          <p:cNvPr id="133" name="TextBox 7"/>
          <p:cNvSpPr txBox="1">
            <a:spLocks noChangeArrowheads="1"/>
          </p:cNvSpPr>
          <p:nvPr/>
        </p:nvSpPr>
        <p:spPr bwMode="auto">
          <a:xfrm>
            <a:off x="916505" y="1334128"/>
            <a:ext cx="938220" cy="55399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ko-KR" sz="1500" b="1" dirty="0" smtClean="0">
                <a:latin typeface="Arial" charset="0"/>
                <a:cs typeface="Arial" charset="0"/>
              </a:rPr>
              <a:t>HD #14</a:t>
            </a:r>
          </a:p>
          <a:p>
            <a:pPr algn="ctr"/>
            <a:r>
              <a:rPr lang="en-US" altLang="ko-KR" sz="1500" b="1" dirty="0" smtClean="0">
                <a:latin typeface="Arial" charset="0"/>
                <a:cs typeface="Arial" charset="0"/>
              </a:rPr>
              <a:t>8.17</a:t>
            </a:r>
            <a:endParaRPr lang="ko-KR" altLang="en-US" sz="1500" b="1" dirty="0">
              <a:latin typeface="Arial" charset="0"/>
              <a:cs typeface="Arial" charset="0"/>
            </a:endParaRPr>
          </a:p>
        </p:txBody>
      </p:sp>
      <p:sp>
        <p:nvSpPr>
          <p:cNvPr id="134" name="TextBox 7"/>
          <p:cNvSpPr txBox="1">
            <a:spLocks noChangeArrowheads="1"/>
          </p:cNvSpPr>
          <p:nvPr/>
        </p:nvSpPr>
        <p:spPr bwMode="auto">
          <a:xfrm>
            <a:off x="7587180" y="1343653"/>
            <a:ext cx="938220" cy="55399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ko-KR" sz="1500" b="1" dirty="0" smtClean="0">
                <a:latin typeface="Arial" charset="0"/>
                <a:cs typeface="Arial" charset="0"/>
              </a:rPr>
              <a:t>HD #27</a:t>
            </a:r>
          </a:p>
          <a:p>
            <a:pPr algn="ctr"/>
            <a:r>
              <a:rPr lang="en-US" altLang="ko-KR" sz="1500" b="1" dirty="0" smtClean="0">
                <a:latin typeface="Arial" charset="0"/>
                <a:cs typeface="Arial" charset="0"/>
              </a:rPr>
              <a:t>8.30</a:t>
            </a:r>
            <a:endParaRPr lang="ko-KR" altLang="en-US" sz="1500" b="1" dirty="0">
              <a:latin typeface="Arial" charset="0"/>
              <a:cs typeface="Arial" charset="0"/>
            </a:endParaRPr>
          </a:p>
        </p:txBody>
      </p:sp>
      <p:cxnSp>
        <p:nvCxnSpPr>
          <p:cNvPr id="136" name="직선 연결선 135"/>
          <p:cNvCxnSpPr/>
          <p:nvPr/>
        </p:nvCxnSpPr>
        <p:spPr>
          <a:xfrm rot="5400000">
            <a:off x="3455371" y="2015679"/>
            <a:ext cx="28892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7" name="직선 연결선 136"/>
          <p:cNvCxnSpPr/>
          <p:nvPr/>
        </p:nvCxnSpPr>
        <p:spPr>
          <a:xfrm rot="5400000">
            <a:off x="5814396" y="2015679"/>
            <a:ext cx="28892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8" name="직선 연결선 137"/>
          <p:cNvCxnSpPr/>
          <p:nvPr/>
        </p:nvCxnSpPr>
        <p:spPr>
          <a:xfrm rot="5400000">
            <a:off x="7910073" y="2025204"/>
            <a:ext cx="288926"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140" name="그룹 74"/>
          <p:cNvGrpSpPr/>
          <p:nvPr/>
        </p:nvGrpSpPr>
        <p:grpSpPr>
          <a:xfrm>
            <a:off x="2771744" y="2152642"/>
            <a:ext cx="1768471" cy="1468754"/>
            <a:chOff x="688" y="2245620"/>
            <a:chExt cx="1644262" cy="5397223"/>
          </a:xfrm>
        </p:grpSpPr>
        <p:sp>
          <p:nvSpPr>
            <p:cNvPr id="141" name="모서리가 둥근 직사각형 140"/>
            <p:cNvSpPr/>
            <p:nvPr/>
          </p:nvSpPr>
          <p:spPr>
            <a:xfrm>
              <a:off x="688" y="2245620"/>
              <a:ext cx="1548157" cy="53972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2" name="TextBox 141"/>
            <p:cNvSpPr txBox="1"/>
            <p:nvPr/>
          </p:nvSpPr>
          <p:spPr>
            <a:xfrm>
              <a:off x="688" y="2481977"/>
              <a:ext cx="1644262" cy="1204712"/>
            </a:xfrm>
            <a:prstGeom prst="rect">
              <a:avLst/>
            </a:prstGeom>
            <a:noFill/>
          </p:spPr>
          <p:txBody>
            <a:bodyPr wrap="square" rtlCol="0">
              <a:spAutoFit/>
            </a:bodyPr>
            <a:lstStyle/>
            <a:p>
              <a:endParaRPr lang="en-US" altLang="ko-KR" sz="1500" b="1" dirty="0"/>
            </a:p>
          </p:txBody>
        </p:sp>
      </p:grpSp>
      <p:grpSp>
        <p:nvGrpSpPr>
          <p:cNvPr id="143" name="그룹 74"/>
          <p:cNvGrpSpPr/>
          <p:nvPr/>
        </p:nvGrpSpPr>
        <p:grpSpPr>
          <a:xfrm>
            <a:off x="5168869" y="2162166"/>
            <a:ext cx="1768471" cy="1459229"/>
            <a:chOff x="688" y="2245620"/>
            <a:chExt cx="1644262" cy="5397223"/>
          </a:xfrm>
        </p:grpSpPr>
        <p:sp>
          <p:nvSpPr>
            <p:cNvPr id="144" name="모서리가 둥근 직사각형 143"/>
            <p:cNvSpPr/>
            <p:nvPr/>
          </p:nvSpPr>
          <p:spPr>
            <a:xfrm>
              <a:off x="688" y="2245620"/>
              <a:ext cx="1548157" cy="53972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5" name="TextBox 144"/>
            <p:cNvSpPr txBox="1"/>
            <p:nvPr/>
          </p:nvSpPr>
          <p:spPr>
            <a:xfrm>
              <a:off x="688" y="2481976"/>
              <a:ext cx="1644262" cy="1887790"/>
            </a:xfrm>
            <a:prstGeom prst="rect">
              <a:avLst/>
            </a:prstGeom>
            <a:noFill/>
          </p:spPr>
          <p:txBody>
            <a:bodyPr wrap="square" rtlCol="0">
              <a:spAutoFit/>
            </a:bodyPr>
            <a:lstStyle/>
            <a:p>
              <a:endParaRPr lang="en-US" altLang="ko-KR" sz="1500" b="1" dirty="0" smtClean="0"/>
            </a:p>
          </p:txBody>
        </p:sp>
      </p:grpSp>
      <p:grpSp>
        <p:nvGrpSpPr>
          <p:cNvPr id="146" name="그룹 74"/>
          <p:cNvGrpSpPr/>
          <p:nvPr/>
        </p:nvGrpSpPr>
        <p:grpSpPr>
          <a:xfrm>
            <a:off x="7240379" y="2172564"/>
            <a:ext cx="1768471" cy="1448831"/>
            <a:chOff x="688" y="2245620"/>
            <a:chExt cx="1644262" cy="5397223"/>
          </a:xfrm>
        </p:grpSpPr>
        <p:sp>
          <p:nvSpPr>
            <p:cNvPr id="147" name="모서리가 둥근 직사각형 146"/>
            <p:cNvSpPr/>
            <p:nvPr/>
          </p:nvSpPr>
          <p:spPr>
            <a:xfrm>
              <a:off x="688" y="2245620"/>
              <a:ext cx="1548157" cy="53972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8" name="TextBox 147"/>
            <p:cNvSpPr txBox="1"/>
            <p:nvPr/>
          </p:nvSpPr>
          <p:spPr>
            <a:xfrm>
              <a:off x="688" y="2481976"/>
              <a:ext cx="1644262" cy="1887790"/>
            </a:xfrm>
            <a:prstGeom prst="rect">
              <a:avLst/>
            </a:prstGeom>
            <a:noFill/>
          </p:spPr>
          <p:txBody>
            <a:bodyPr wrap="square" rtlCol="0">
              <a:spAutoFit/>
            </a:bodyPr>
            <a:lstStyle/>
            <a:p>
              <a:r>
                <a:rPr lang="en-US" altLang="ko-KR" sz="1500" b="1" dirty="0" smtClean="0"/>
                <a:t>  </a:t>
              </a:r>
            </a:p>
          </p:txBody>
        </p:sp>
      </p:grpSp>
      <p:sp>
        <p:nvSpPr>
          <p:cNvPr id="153" name="직사각형 152"/>
          <p:cNvSpPr/>
          <p:nvPr/>
        </p:nvSpPr>
        <p:spPr>
          <a:xfrm>
            <a:off x="673100" y="2293034"/>
            <a:ext cx="1460500" cy="784830"/>
          </a:xfrm>
          <a:prstGeom prst="rect">
            <a:avLst/>
          </a:prstGeom>
        </p:spPr>
        <p:txBody>
          <a:bodyPr wrap="square">
            <a:spAutoFit/>
          </a:bodyPr>
          <a:lstStyle/>
          <a:p>
            <a:r>
              <a:rPr lang="en-US" altLang="ko-KR" sz="1500" b="1" dirty="0" smtClean="0"/>
              <a:t>HRCTS</a:t>
            </a:r>
          </a:p>
          <a:p>
            <a:r>
              <a:rPr lang="en-US" altLang="ko-KR" sz="1500" dirty="0" smtClean="0"/>
              <a:t>: r/o cystic lung </a:t>
            </a:r>
            <a:r>
              <a:rPr lang="en-US" altLang="ko-KR" sz="1500" dirty="0" err="1" smtClean="0"/>
              <a:t>dz</a:t>
            </a:r>
            <a:endParaRPr lang="en-US" altLang="ko-KR" sz="1500" dirty="0" smtClean="0"/>
          </a:p>
        </p:txBody>
      </p:sp>
      <p:sp>
        <p:nvSpPr>
          <p:cNvPr id="154" name="직사각형 153"/>
          <p:cNvSpPr/>
          <p:nvPr/>
        </p:nvSpPr>
        <p:spPr>
          <a:xfrm>
            <a:off x="2882900" y="2205335"/>
            <a:ext cx="1460500" cy="1246495"/>
          </a:xfrm>
          <a:prstGeom prst="rect">
            <a:avLst/>
          </a:prstGeom>
        </p:spPr>
        <p:txBody>
          <a:bodyPr wrap="square">
            <a:spAutoFit/>
          </a:bodyPr>
          <a:lstStyle/>
          <a:p>
            <a:r>
              <a:rPr lang="en-US" altLang="ko-KR" sz="1500" b="1" dirty="0" smtClean="0"/>
              <a:t>TS-&gt;IP</a:t>
            </a:r>
          </a:p>
          <a:p>
            <a:r>
              <a:rPr lang="en-US" altLang="ko-KR" sz="1500" b="1" dirty="0" smtClean="0"/>
              <a:t>BAL</a:t>
            </a:r>
            <a:endParaRPr lang="en-US" altLang="ko-KR" sz="1500" dirty="0" smtClean="0"/>
          </a:p>
          <a:p>
            <a:r>
              <a:rPr lang="en-US" altLang="ko-KR" sz="1500" dirty="0" smtClean="0"/>
              <a:t>:</a:t>
            </a:r>
            <a:r>
              <a:rPr lang="en-US" altLang="ko-KR" sz="1500" dirty="0" err="1" smtClean="0"/>
              <a:t>Histiocytes</a:t>
            </a:r>
            <a:r>
              <a:rPr lang="en-US" altLang="ko-KR" sz="1500" dirty="0" smtClean="0"/>
              <a:t>, </a:t>
            </a:r>
            <a:r>
              <a:rPr lang="en-US" altLang="ko-KR" sz="1500" dirty="0" err="1" smtClean="0"/>
              <a:t>siderophage</a:t>
            </a:r>
            <a:endParaRPr lang="en-US" altLang="ko-KR" sz="1500" dirty="0" smtClean="0"/>
          </a:p>
          <a:p>
            <a:r>
              <a:rPr lang="en-US" altLang="ko-KR" sz="1500" dirty="0" smtClean="0"/>
              <a:t>CD1a+</a:t>
            </a:r>
            <a:endParaRPr lang="ko-KR" altLang="en-US" sz="1500" dirty="0"/>
          </a:p>
        </p:txBody>
      </p:sp>
      <p:sp>
        <p:nvSpPr>
          <p:cNvPr id="155" name="직사각형 154"/>
          <p:cNvSpPr/>
          <p:nvPr/>
        </p:nvSpPr>
        <p:spPr>
          <a:xfrm>
            <a:off x="5200645" y="2190234"/>
            <a:ext cx="1593855" cy="1431161"/>
          </a:xfrm>
          <a:prstGeom prst="rect">
            <a:avLst/>
          </a:prstGeom>
        </p:spPr>
        <p:txBody>
          <a:bodyPr wrap="square">
            <a:spAutoFit/>
          </a:bodyPr>
          <a:lstStyle/>
          <a:p>
            <a:r>
              <a:rPr lang="en-US" altLang="ko-KR" sz="1500" b="1" dirty="0" smtClean="0"/>
              <a:t>Wedge resection via VATS</a:t>
            </a:r>
          </a:p>
          <a:p>
            <a:endParaRPr lang="en-US" altLang="ko-KR" sz="1400" b="1" dirty="0" smtClean="0"/>
          </a:p>
          <a:p>
            <a:endParaRPr lang="en-US" altLang="ko-KR" sz="1400" b="1" dirty="0" smtClean="0"/>
          </a:p>
          <a:p>
            <a:endParaRPr lang="en-US" altLang="ko-KR" sz="1400" dirty="0" smtClean="0"/>
          </a:p>
        </p:txBody>
      </p:sp>
      <p:sp>
        <p:nvSpPr>
          <p:cNvPr id="156" name="직사각형 155"/>
          <p:cNvSpPr/>
          <p:nvPr/>
        </p:nvSpPr>
        <p:spPr>
          <a:xfrm>
            <a:off x="7264400" y="2166035"/>
            <a:ext cx="1625600" cy="1015663"/>
          </a:xfrm>
          <a:prstGeom prst="rect">
            <a:avLst/>
          </a:prstGeom>
        </p:spPr>
        <p:txBody>
          <a:bodyPr wrap="square">
            <a:spAutoFit/>
          </a:bodyPr>
          <a:lstStyle/>
          <a:p>
            <a:r>
              <a:rPr lang="en-US" altLang="ko-KR" sz="1500" b="1" dirty="0" smtClean="0"/>
              <a:t>Bx. Result : </a:t>
            </a:r>
            <a:r>
              <a:rPr lang="en-US" altLang="ko-KR" sz="1500" b="1" dirty="0" err="1" smtClean="0"/>
              <a:t>pul.capillary</a:t>
            </a:r>
            <a:r>
              <a:rPr lang="en-US" altLang="ko-KR" sz="1500" b="1" dirty="0" smtClean="0"/>
              <a:t> </a:t>
            </a:r>
            <a:r>
              <a:rPr lang="en-US" altLang="ko-KR" sz="1500" b="1" dirty="0" err="1" smtClean="0"/>
              <a:t>hemangiomatosis</a:t>
            </a:r>
            <a:endParaRPr lang="en-US" altLang="ko-KR" sz="1500" b="1" dirty="0" smtClean="0"/>
          </a:p>
        </p:txBody>
      </p:sp>
    </p:spTree>
    <p:extLst>
      <p:ext uri="{BB962C8B-B14F-4D97-AF65-F5344CB8AC3E}">
        <p14:creationId xmlns:p14="http://schemas.microsoft.com/office/powerpoint/2010/main" val="14461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38547" y="285728"/>
            <a:ext cx="8577055" cy="492443"/>
          </a:xfrm>
        </p:spPr>
        <p:txBody>
          <a:bodyPr/>
          <a:lstStyle/>
          <a:p>
            <a:r>
              <a:rPr lang="en-US" altLang="ko-KR" sz="3200">
                <a:latin typeface="Franklin Gothic Medium Cond" pitchFamily="34" charset="0"/>
              </a:rPr>
              <a:t>Pulmonary Capillary Hemangiomatosis</a:t>
            </a:r>
            <a:endParaRPr lang="ko-KR" altLang="en-US" sz="3200" dirty="0">
              <a:latin typeface="Franklin Gothic Medium Cond" pitchFamily="34" charset="0"/>
            </a:endParaRPr>
          </a:p>
        </p:txBody>
      </p:sp>
      <p:sp>
        <p:nvSpPr>
          <p:cNvPr id="3" name="내용 개체 틀 2"/>
          <p:cNvSpPr>
            <a:spLocks noGrp="1"/>
          </p:cNvSpPr>
          <p:nvPr>
            <p:ph idx="1"/>
          </p:nvPr>
        </p:nvSpPr>
        <p:spPr/>
        <p:txBody>
          <a:bodyPr/>
          <a:lstStyle/>
          <a:p>
            <a:pPr lvl="2">
              <a:buFont typeface="Wingdings" pitchFamily="2" charset="2"/>
              <a:buChar char="v"/>
            </a:pPr>
            <a:r>
              <a:rPr lang="en-US" altLang="ko-KR" sz="2000" b="1" dirty="0" smtClean="0"/>
              <a:t>Histopathologic features</a:t>
            </a:r>
          </a:p>
          <a:p>
            <a:pPr lvl="2">
              <a:buFont typeface="Wingdings" pitchFamily="2" charset="2"/>
              <a:buChar char="v"/>
            </a:pPr>
            <a:endParaRPr lang="ko-KR"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12776"/>
            <a:ext cx="6661116"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6110" y="912143"/>
            <a:ext cx="3640226" cy="554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내용 개체 틀 2"/>
          <p:cNvSpPr txBox="1">
            <a:spLocks/>
          </p:cNvSpPr>
          <p:nvPr/>
        </p:nvSpPr>
        <p:spPr>
          <a:xfrm>
            <a:off x="7599084" y="3195281"/>
            <a:ext cx="992526" cy="467438"/>
          </a:xfrm>
          <a:prstGeom prst="rect">
            <a:avLst/>
          </a:prstGeom>
        </p:spPr>
        <p:txBody>
          <a:bodyPr/>
          <a:lstStyle>
            <a:lvl1pPr marL="266700" indent="-266700" algn="l" defTabSz="912813" rtl="0" eaLnBrk="1" fontAlgn="base" latinLnBrk="1" hangingPunct="1">
              <a:lnSpc>
                <a:spcPct val="120000"/>
              </a:lnSpc>
              <a:spcBef>
                <a:spcPts val="0"/>
              </a:spcBef>
              <a:spcAft>
                <a:spcPct val="0"/>
              </a:spcAft>
              <a:buSzPct val="120000"/>
              <a:buChar char="•"/>
              <a:defRPr kumimoji="1" sz="2000" b="1">
                <a:solidFill>
                  <a:schemeClr val="tx1"/>
                </a:solidFill>
                <a:latin typeface="+mn-lt"/>
                <a:ea typeface="+mn-ea"/>
                <a:cs typeface="+mn-cs"/>
              </a:defRPr>
            </a:lvl1pPr>
            <a:lvl2pPr marL="146050" indent="-144463" algn="l" defTabSz="912813" rtl="0" eaLnBrk="1" fontAlgn="base" latinLnBrk="1" hangingPunct="1">
              <a:spcBef>
                <a:spcPts val="600"/>
              </a:spcBef>
              <a:spcAft>
                <a:spcPct val="0"/>
              </a:spcAft>
              <a:buSzPct val="120000"/>
              <a:buChar char="•"/>
              <a:defRPr kumimoji="1" sz="1600">
                <a:solidFill>
                  <a:schemeClr val="tx1"/>
                </a:solidFill>
                <a:latin typeface="+mn-lt"/>
                <a:ea typeface="+mn-ea"/>
              </a:defRPr>
            </a:lvl2pPr>
            <a:lvl3pPr marL="447675" indent="-266700" algn="l" defTabSz="912813" rtl="0" eaLnBrk="1" fontAlgn="base" latinLnBrk="1" hangingPunct="1">
              <a:lnSpc>
                <a:spcPct val="120000"/>
              </a:lnSpc>
              <a:spcBef>
                <a:spcPct val="0"/>
              </a:spcBef>
              <a:spcAft>
                <a:spcPct val="0"/>
              </a:spcAft>
              <a:buChar char="–"/>
              <a:defRPr kumimoji="1" sz="1800">
                <a:solidFill>
                  <a:schemeClr val="tx1"/>
                </a:solidFill>
                <a:latin typeface="+mn-lt"/>
                <a:ea typeface="+mn-ea"/>
              </a:defRPr>
            </a:lvl3pPr>
            <a:lvl4pPr marL="439738" indent="-136525" algn="l" defTabSz="912813" rtl="0" eaLnBrk="1" fontAlgn="base" latinLnBrk="1" hangingPunct="1">
              <a:lnSpc>
                <a:spcPct val="120000"/>
              </a:lnSpc>
              <a:spcBef>
                <a:spcPct val="0"/>
              </a:spcBef>
              <a:spcAft>
                <a:spcPct val="0"/>
              </a:spcAft>
              <a:buSzPct val="89000"/>
              <a:buChar char="•"/>
              <a:defRPr kumimoji="1" sz="1600">
                <a:solidFill>
                  <a:schemeClr val="tx1"/>
                </a:solidFill>
                <a:latin typeface="+mn-lt"/>
                <a:ea typeface="+mn-ea"/>
              </a:defRPr>
            </a:lvl4pPr>
            <a:lvl5pPr marL="593725" indent="-150813" algn="l" defTabSz="912813" rtl="0" eaLnBrk="1" fontAlgn="base" latinLnBrk="1" hangingPunct="1">
              <a:lnSpc>
                <a:spcPct val="120000"/>
              </a:lnSpc>
              <a:spcBef>
                <a:spcPct val="0"/>
              </a:spcBef>
              <a:spcAft>
                <a:spcPct val="0"/>
              </a:spcAft>
              <a:buSzPct val="75000"/>
              <a:buChar char="–"/>
              <a:defRPr kumimoji="1" sz="1600">
                <a:solidFill>
                  <a:schemeClr val="tx1"/>
                </a:solidFill>
                <a:latin typeface="+mn-lt"/>
                <a:ea typeface="+mn-ea"/>
              </a:defRPr>
            </a:lvl5pPr>
            <a:lvl6pPr marL="1060248"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6pPr>
            <a:lvl7pPr marL="1526430"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7pPr>
            <a:lvl8pPr marL="1992616"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8pPr>
            <a:lvl9pPr marL="2458802"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9pPr>
          </a:lstStyle>
          <a:p>
            <a:pPr marL="0" indent="0">
              <a:buFontTx/>
              <a:buNone/>
            </a:pPr>
            <a:r>
              <a:rPr lang="en-US" altLang="ko-KR" smtClean="0"/>
              <a:t>CD34(+)</a:t>
            </a:r>
            <a:endParaRPr lang="ko-KR" altLang="en-US"/>
          </a:p>
        </p:txBody>
      </p:sp>
      <p:sp>
        <p:nvSpPr>
          <p:cNvPr id="9" name="직사각형 8"/>
          <p:cNvSpPr/>
          <p:nvPr/>
        </p:nvSpPr>
        <p:spPr bwMode="auto">
          <a:xfrm>
            <a:off x="7678874" y="3268493"/>
            <a:ext cx="864096" cy="360040"/>
          </a:xfrm>
          <a:prstGeom prst="rect">
            <a:avLst/>
          </a:prstGeom>
          <a:solidFill>
            <a:srgbClr val="FF0000">
              <a:alpha val="30196"/>
            </a:srgbClr>
          </a:solidFill>
          <a:ln w="28575" cap="flat" cmpd="sng" algn="ctr">
            <a:solidFill>
              <a:srgbClr val="C00000"/>
            </a:solid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smtClean="0">
              <a:ln>
                <a:noFill/>
              </a:ln>
              <a:solidFill>
                <a:schemeClr val="tx1"/>
              </a:solidFill>
              <a:effectLst/>
              <a:latin typeface="HY견고딕" pitchFamily="18" charset="-127"/>
              <a:ea typeface="HY견고딕" pitchFamily="18" charset="-127"/>
            </a:endParaRPr>
          </a:p>
        </p:txBody>
      </p:sp>
      <p:sp>
        <p:nvSpPr>
          <p:cNvPr id="4" name="직사각형 3"/>
          <p:cNvSpPr/>
          <p:nvPr/>
        </p:nvSpPr>
        <p:spPr>
          <a:xfrm>
            <a:off x="4910210" y="6497689"/>
            <a:ext cx="3771353" cy="369332"/>
          </a:xfrm>
          <a:prstGeom prst="rect">
            <a:avLst/>
          </a:prstGeom>
          <a:solidFill>
            <a:schemeClr val="bg1"/>
          </a:solidFill>
        </p:spPr>
        <p:txBody>
          <a:bodyPr wrap="none">
            <a:spAutoFit/>
          </a:bodyPr>
          <a:lstStyle/>
          <a:p>
            <a:r>
              <a:rPr lang="en-US" altLang="ko-KR" dirty="0"/>
              <a:t>Arch </a:t>
            </a:r>
            <a:r>
              <a:rPr lang="en-US" altLang="ko-KR" dirty="0" err="1"/>
              <a:t>Pathol</a:t>
            </a:r>
            <a:r>
              <a:rPr lang="en-US" altLang="ko-KR" dirty="0"/>
              <a:t> Lab Med. </a:t>
            </a:r>
            <a:r>
              <a:rPr lang="en-US" altLang="ko-KR" dirty="0" smtClean="0"/>
              <a:t>2015;139:274–7</a:t>
            </a:r>
            <a:endParaRPr lang="ko-KR" altLang="en-US" dirty="0"/>
          </a:p>
        </p:txBody>
      </p:sp>
    </p:spTree>
    <p:extLst>
      <p:ext uri="{BB962C8B-B14F-4D97-AF65-F5344CB8AC3E}">
        <p14:creationId xmlns:p14="http://schemas.microsoft.com/office/powerpoint/2010/main" val="258430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38547" y="320488"/>
            <a:ext cx="8577055" cy="861774"/>
          </a:xfrm>
        </p:spPr>
        <p:txBody>
          <a:bodyPr/>
          <a:lstStyle/>
          <a:p>
            <a:pPr lvl="0"/>
            <a:r>
              <a:rPr lang="en-US" altLang="ko-KR" dirty="0" smtClean="0">
                <a:solidFill>
                  <a:schemeClr val="tx1"/>
                </a:solidFill>
              </a:rPr>
              <a:t>Final Diagnosis</a:t>
            </a:r>
            <a:r>
              <a:rPr lang="ko-KR" altLang="en-US" u="sng" dirty="0" smtClean="0">
                <a:solidFill>
                  <a:srgbClr val="002060"/>
                </a:solidFill>
              </a:rPr>
              <a:t/>
            </a:r>
            <a:br>
              <a:rPr lang="ko-KR" altLang="en-US" u="sng" dirty="0" smtClean="0">
                <a:solidFill>
                  <a:srgbClr val="002060"/>
                </a:solidFill>
              </a:rPr>
            </a:br>
            <a:endParaRPr lang="ko-KR" altLang="en-US" dirty="0"/>
          </a:p>
        </p:txBody>
      </p:sp>
      <p:sp>
        <p:nvSpPr>
          <p:cNvPr id="5" name="제목 1"/>
          <p:cNvSpPr txBox="1">
            <a:spLocks/>
          </p:cNvSpPr>
          <p:nvPr/>
        </p:nvSpPr>
        <p:spPr bwMode="auto">
          <a:xfrm>
            <a:off x="444500" y="1087438"/>
            <a:ext cx="8229600" cy="63408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marL="0" marR="0" lvl="0" indent="0" algn="l" defTabSz="912813" rtl="0" eaLnBrk="1" fontAlgn="base" latinLnBrk="1" hangingPunct="1">
              <a:lnSpc>
                <a:spcPct val="100000"/>
              </a:lnSpc>
              <a:spcBef>
                <a:spcPct val="0"/>
              </a:spcBef>
              <a:spcAft>
                <a:spcPct val="0"/>
              </a:spcAft>
              <a:buClrTx/>
              <a:buSzTx/>
              <a:buFontTx/>
              <a:buNone/>
              <a:tabLst/>
              <a:defRPr/>
            </a:pPr>
            <a:endParaRPr kumimoji="1" lang="ko-KR" altLang="en-US" sz="2400" b="1" i="0" u="sng" strike="noStrike" kern="0" cap="none" spc="0" normalizeH="0" baseline="0" noProof="0" dirty="0">
              <a:ln>
                <a:noFill/>
              </a:ln>
              <a:solidFill>
                <a:srgbClr val="002060"/>
              </a:solidFill>
              <a:effectLst/>
              <a:uLnTx/>
              <a:uFillTx/>
              <a:latin typeface="맑은 고딕" pitchFamily="50" charset="-127"/>
              <a:ea typeface="맑은 고딕" pitchFamily="50" charset="-127"/>
              <a:cs typeface="+mj-cs"/>
            </a:endParaRPr>
          </a:p>
        </p:txBody>
      </p:sp>
      <p:sp>
        <p:nvSpPr>
          <p:cNvPr id="6" name="내용 개체 틀 2"/>
          <p:cNvSpPr>
            <a:spLocks noGrp="1"/>
          </p:cNvSpPr>
          <p:nvPr>
            <p:ph idx="1"/>
          </p:nvPr>
        </p:nvSpPr>
        <p:spPr>
          <a:xfrm>
            <a:off x="342900" y="1214437"/>
            <a:ext cx="8229600" cy="4525963"/>
          </a:xfrm>
        </p:spPr>
        <p:txBody>
          <a:bodyPr>
            <a:normAutofit/>
          </a:bodyPr>
          <a:lstStyle/>
          <a:p>
            <a:pPr marL="0" indent="0">
              <a:buNone/>
            </a:pPr>
            <a:r>
              <a:rPr lang="en-US" altLang="ko-KR" sz="3200" b="1" dirty="0" smtClean="0">
                <a:solidFill>
                  <a:srgbClr val="002060"/>
                </a:solidFill>
              </a:rPr>
              <a:t>Pulmonary </a:t>
            </a:r>
            <a:r>
              <a:rPr lang="en-US" altLang="ko-KR" sz="3200" b="1" dirty="0">
                <a:solidFill>
                  <a:srgbClr val="002060"/>
                </a:solidFill>
              </a:rPr>
              <a:t>Capillary </a:t>
            </a:r>
            <a:r>
              <a:rPr lang="en-US" altLang="ko-KR" sz="3200" b="1" dirty="0" err="1">
                <a:solidFill>
                  <a:srgbClr val="002060"/>
                </a:solidFill>
              </a:rPr>
              <a:t>Hemangiomatosis</a:t>
            </a:r>
            <a:endParaRPr lang="ko-KR" altLang="en-US" sz="3200" b="1" dirty="0">
              <a:solidFill>
                <a:srgbClr val="002060"/>
              </a:solidFill>
            </a:endParaRPr>
          </a:p>
        </p:txBody>
      </p:sp>
    </p:spTree>
    <p:extLst>
      <p:ext uri="{BB962C8B-B14F-4D97-AF65-F5344CB8AC3E}">
        <p14:creationId xmlns:p14="http://schemas.microsoft.com/office/powerpoint/2010/main" val="27537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TTE(2016.8.31)</a:t>
            </a:r>
            <a:endParaRPr lang="ko-KR" altLang="en-US" dirty="0"/>
          </a:p>
        </p:txBody>
      </p:sp>
      <p:pic>
        <p:nvPicPr>
          <p:cNvPr id="2050" name="Picture 2" descr="C:\Users\YooWoo\Desktop\6_ㄹㄴㅇ_160925\9.jpg"/>
          <p:cNvPicPr>
            <a:picLocks noChangeAspect="1" noChangeArrowheads="1"/>
          </p:cNvPicPr>
          <p:nvPr/>
        </p:nvPicPr>
        <p:blipFill>
          <a:blip r:embed="rId3"/>
          <a:srcRect l="13057" t="4417" r="20745" b="17475"/>
          <a:stretch>
            <a:fillRect/>
          </a:stretch>
        </p:blipFill>
        <p:spPr bwMode="auto">
          <a:xfrm>
            <a:off x="520700" y="1006474"/>
            <a:ext cx="8128000" cy="5477712"/>
          </a:xfrm>
          <a:prstGeom prst="rect">
            <a:avLst/>
          </a:prstGeom>
          <a:noFill/>
        </p:spPr>
      </p:pic>
      <p:sp>
        <p:nvSpPr>
          <p:cNvPr id="4" name="직사각형 3"/>
          <p:cNvSpPr/>
          <p:nvPr/>
        </p:nvSpPr>
        <p:spPr bwMode="auto">
          <a:xfrm>
            <a:off x="939033" y="6457890"/>
            <a:ext cx="3223391" cy="400110"/>
          </a:xfrm>
          <a:prstGeom prst="rect">
            <a:avLst/>
          </a:prstGeom>
          <a:solidFill>
            <a:schemeClr val="accent1"/>
          </a:solidFill>
          <a:ln w="12700"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smtClean="0">
              <a:ln>
                <a:noFill/>
              </a:ln>
              <a:solidFill>
                <a:schemeClr val="tx1"/>
              </a:solidFill>
              <a:effectLst/>
              <a:latin typeface="HY견고딕" pitchFamily="18" charset="-127"/>
              <a:ea typeface="HY견고딕" pitchFamily="18" charset="-127"/>
            </a:endParaRPr>
          </a:p>
        </p:txBody>
      </p:sp>
      <p:sp>
        <p:nvSpPr>
          <p:cNvPr id="5" name="TextBox 4"/>
          <p:cNvSpPr txBox="1"/>
          <p:nvPr/>
        </p:nvSpPr>
        <p:spPr>
          <a:xfrm>
            <a:off x="945384" y="6454276"/>
            <a:ext cx="3349013" cy="400110"/>
          </a:xfrm>
          <a:prstGeom prst="rect">
            <a:avLst/>
          </a:prstGeom>
          <a:noFill/>
        </p:spPr>
        <p:txBody>
          <a:bodyPr wrap="square" rtlCol="0">
            <a:spAutoFit/>
          </a:bodyPr>
          <a:lstStyle/>
          <a:p>
            <a:r>
              <a:rPr lang="en-US" altLang="ko-KR" sz="2000" b="1" dirty="0" smtClean="0"/>
              <a:t>Normal RVSP (27mmHg)</a:t>
            </a:r>
            <a:endParaRPr lang="ko-KR" altLang="en-US" sz="2000" b="1" dirty="0"/>
          </a:p>
        </p:txBody>
      </p:sp>
    </p:spTree>
    <p:extLst>
      <p:ext uri="{BB962C8B-B14F-4D97-AF65-F5344CB8AC3E}">
        <p14:creationId xmlns:p14="http://schemas.microsoft.com/office/powerpoint/2010/main" val="355771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PFT(2016.8.31)</a:t>
            </a:r>
            <a:endParaRPr lang="ko-KR" alt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7458" r="6346" b="44020"/>
          <a:stretch/>
        </p:blipFill>
        <p:spPr bwMode="auto">
          <a:xfrm>
            <a:off x="0" y="1150372"/>
            <a:ext cx="8970574" cy="5073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828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L</a:t>
            </a:r>
            <a:r>
              <a:rPr lang="en-US" altLang="ko-KR" dirty="0" smtClean="0"/>
              <a:t>ab f/u</a:t>
            </a:r>
            <a:endParaRPr lang="ko-KR" altLang="en-US" dirty="0"/>
          </a:p>
        </p:txBody>
      </p:sp>
      <p:graphicFrame>
        <p:nvGraphicFramePr>
          <p:cNvPr id="4" name="내용 개체 틀 3"/>
          <p:cNvGraphicFramePr>
            <a:graphicFrameLocks noGrp="1"/>
          </p:cNvGraphicFramePr>
          <p:nvPr>
            <p:ph idx="1"/>
            <p:extLst/>
          </p:nvPr>
        </p:nvGraphicFramePr>
        <p:xfrm>
          <a:off x="339723" y="1017588"/>
          <a:ext cx="8143877" cy="2578508"/>
        </p:xfrm>
        <a:graphic>
          <a:graphicData uri="http://schemas.openxmlformats.org/drawingml/2006/table">
            <a:tbl>
              <a:tblPr firstRow="1" bandRow="1">
                <a:tableStyleId>{5C22544A-7EE6-4342-B048-85BDC9FD1C3A}</a:tableStyleId>
              </a:tblPr>
              <a:tblGrid>
                <a:gridCol w="1343847"/>
                <a:gridCol w="2728092"/>
                <a:gridCol w="1402208"/>
                <a:gridCol w="2669730"/>
              </a:tblGrid>
              <a:tr h="457316">
                <a:tc gridSpan="4">
                  <a:txBody>
                    <a:bodyPr/>
                    <a:lstStyle/>
                    <a:p>
                      <a:pPr marL="0" marR="0" indent="0" algn="l" defTabSz="932369" rtl="0" eaLnBrk="1" fontAlgn="auto" latinLnBrk="1" hangingPunct="1">
                        <a:lnSpc>
                          <a:spcPct val="100000"/>
                        </a:lnSpc>
                        <a:spcBef>
                          <a:spcPts val="0"/>
                        </a:spcBef>
                        <a:spcAft>
                          <a:spcPts val="0"/>
                        </a:spcAft>
                        <a:buClrTx/>
                        <a:buSzTx/>
                        <a:buFontTx/>
                        <a:buNone/>
                        <a:tabLst/>
                        <a:defRPr/>
                      </a:pPr>
                      <a:r>
                        <a:rPr lang="en-US" altLang="ko-KR" sz="2400" b="1" dirty="0" smtClean="0"/>
                        <a:t>CBC/DC</a:t>
                      </a:r>
                    </a:p>
                  </a:txBody>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dirty="0"/>
                    </a:p>
                  </a:txBody>
                  <a:tcPr/>
                </a:tc>
              </a:tr>
              <a:tr h="415969">
                <a:tc gridSpan="4">
                  <a:txBody>
                    <a:bodyPr/>
                    <a:lstStyle/>
                    <a:p>
                      <a:pPr latinLnBrk="1"/>
                      <a:r>
                        <a:rPr lang="en-US" altLang="ko-KR" sz="2000" dirty="0" smtClean="0">
                          <a:solidFill>
                            <a:schemeClr val="tx1"/>
                          </a:solidFill>
                        </a:rPr>
                        <a:t>7,980/mm² - 12.8 g/dl – 37.8% - 435,000/mm</a:t>
                      </a:r>
                      <a:r>
                        <a:rPr lang="en-US" altLang="ko-KR" sz="2000" baseline="30000" dirty="0" smtClean="0">
                          <a:solidFill>
                            <a:schemeClr val="tx1"/>
                          </a:solidFill>
                        </a:rPr>
                        <a:t>3</a:t>
                      </a:r>
                      <a:r>
                        <a:rPr lang="en-US" altLang="ko-KR" sz="2000" dirty="0" smtClean="0">
                          <a:solidFill>
                            <a:schemeClr val="tx1"/>
                          </a:solidFill>
                        </a:rPr>
                        <a:t> (</a:t>
                      </a:r>
                      <a:r>
                        <a:rPr lang="en-US" altLang="ko-KR" sz="2000" dirty="0" err="1" smtClean="0">
                          <a:solidFill>
                            <a:schemeClr val="tx1"/>
                          </a:solidFill>
                        </a:rPr>
                        <a:t>Seg</a:t>
                      </a:r>
                      <a:r>
                        <a:rPr lang="en-US" altLang="ko-KR" sz="2000" dirty="0" smtClean="0">
                          <a:solidFill>
                            <a:schemeClr val="tx1"/>
                          </a:solidFill>
                        </a:rPr>
                        <a:t>. 64.2, </a:t>
                      </a:r>
                      <a:r>
                        <a:rPr lang="en-US" altLang="ko-KR" sz="2000" dirty="0" smtClean="0">
                          <a:solidFill>
                            <a:srgbClr val="FF0000"/>
                          </a:solidFill>
                        </a:rPr>
                        <a:t>E 12.0</a:t>
                      </a:r>
                      <a:r>
                        <a:rPr lang="en-US" altLang="ko-KR" sz="2000" dirty="0" smtClean="0">
                          <a:solidFill>
                            <a:schemeClr val="tx1"/>
                          </a:solidFill>
                        </a:rPr>
                        <a:t>%)</a:t>
                      </a:r>
                      <a:endParaRPr lang="ko-KR" altLang="en-US" sz="2000" dirty="0">
                        <a:solidFill>
                          <a:schemeClr val="tx1"/>
                        </a:solidFill>
                      </a:endParaRPr>
                    </a:p>
                  </a:txBody>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dirty="0"/>
                    </a:p>
                  </a:txBody>
                  <a:tcPr/>
                </a:tc>
              </a:tr>
              <a:tr h="457316">
                <a:tc gridSpan="4">
                  <a:txBody>
                    <a:bodyPr/>
                    <a:lstStyle/>
                    <a:p>
                      <a:pPr marL="0" marR="0" indent="0" algn="l" defTabSz="932369" rtl="0" eaLnBrk="1" fontAlgn="auto" latinLnBrk="1" hangingPunct="1">
                        <a:lnSpc>
                          <a:spcPct val="100000"/>
                        </a:lnSpc>
                        <a:spcBef>
                          <a:spcPts val="0"/>
                        </a:spcBef>
                        <a:spcAft>
                          <a:spcPts val="0"/>
                        </a:spcAft>
                        <a:buClrTx/>
                        <a:buSzTx/>
                        <a:buFontTx/>
                        <a:buNone/>
                        <a:tabLst/>
                        <a:defRPr/>
                      </a:pPr>
                      <a:r>
                        <a:rPr lang="en-US" altLang="ko-KR" sz="2400" b="1" dirty="0" smtClean="0">
                          <a:solidFill>
                            <a:schemeClr val="bg1"/>
                          </a:solidFill>
                        </a:rPr>
                        <a:t>Chemistry</a:t>
                      </a:r>
                    </a:p>
                  </a:txBody>
                  <a:tcPr>
                    <a:solidFill>
                      <a:schemeClr val="accent5">
                        <a:lumMod val="90000"/>
                      </a:schemeClr>
                    </a:solidFill>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dirty="0"/>
                    </a:p>
                  </a:txBody>
                  <a:tcPr/>
                </a:tc>
              </a:tr>
              <a:tr h="415969">
                <a:tc>
                  <a:txBody>
                    <a:bodyPr/>
                    <a:lstStyle/>
                    <a:p>
                      <a:pPr marL="0" marR="0" indent="0" algn="l" defTabSz="932369" rtl="0" eaLnBrk="1" fontAlgn="auto" latinLnBrk="1" hangingPunct="1">
                        <a:lnSpc>
                          <a:spcPct val="100000"/>
                        </a:lnSpc>
                        <a:spcBef>
                          <a:spcPts val="0"/>
                        </a:spcBef>
                        <a:spcAft>
                          <a:spcPts val="0"/>
                        </a:spcAft>
                        <a:buClrTx/>
                        <a:buSzTx/>
                        <a:buFontTx/>
                        <a:buNone/>
                        <a:tabLst/>
                        <a:defRPr/>
                      </a:pPr>
                      <a:r>
                        <a:rPr lang="en-US" altLang="ko-KR" sz="2000" dirty="0" smtClean="0"/>
                        <a:t>AST/ALT</a:t>
                      </a:r>
                      <a:endParaRPr lang="ko-KR" altLang="en-US" sz="2000" dirty="0" smtClean="0"/>
                    </a:p>
                  </a:txBody>
                  <a:tcPr/>
                </a:tc>
                <a:tc>
                  <a:txBody>
                    <a:bodyPr/>
                    <a:lstStyle/>
                    <a:p>
                      <a:pPr marL="0" marR="0" indent="0" algn="l" defTabSz="932369" rtl="0" eaLnBrk="1" fontAlgn="auto" latinLnBrk="1" hangingPunct="1">
                        <a:lnSpc>
                          <a:spcPct val="100000"/>
                        </a:lnSpc>
                        <a:spcBef>
                          <a:spcPts val="0"/>
                        </a:spcBef>
                        <a:spcAft>
                          <a:spcPts val="0"/>
                        </a:spcAft>
                        <a:buClrTx/>
                        <a:buSzTx/>
                        <a:buFontTx/>
                        <a:buNone/>
                        <a:tabLst/>
                        <a:defRPr/>
                      </a:pPr>
                      <a:r>
                        <a:rPr lang="en-US" altLang="ko-KR" sz="2000" b="0" dirty="0" smtClean="0">
                          <a:solidFill>
                            <a:schemeClr val="tx1"/>
                          </a:solidFill>
                        </a:rPr>
                        <a:t>19/11 IU/L</a:t>
                      </a:r>
                      <a:endParaRPr lang="ko-KR" altLang="en-US" sz="2000" dirty="0" smtClean="0"/>
                    </a:p>
                  </a:txBody>
                  <a:tcPr/>
                </a:tc>
                <a:tc>
                  <a:txBody>
                    <a:bodyPr/>
                    <a:lstStyle/>
                    <a:p>
                      <a:pPr marL="0" marR="0" indent="0" algn="l" defTabSz="932369" rtl="0" eaLnBrk="1" fontAlgn="auto" latinLnBrk="1" hangingPunct="1">
                        <a:lnSpc>
                          <a:spcPct val="100000"/>
                        </a:lnSpc>
                        <a:spcBef>
                          <a:spcPts val="0"/>
                        </a:spcBef>
                        <a:spcAft>
                          <a:spcPts val="0"/>
                        </a:spcAft>
                        <a:buClrTx/>
                        <a:buSzTx/>
                        <a:buFontTx/>
                        <a:buNone/>
                        <a:tabLst/>
                        <a:defRPr/>
                      </a:pPr>
                      <a:r>
                        <a:rPr lang="en-US" altLang="ko-KR" sz="2000" dirty="0" smtClean="0"/>
                        <a:t>BUN/Cr</a:t>
                      </a:r>
                      <a:endParaRPr lang="ko-KR" altLang="en-US" sz="2000" dirty="0"/>
                    </a:p>
                  </a:txBody>
                  <a:tcPr/>
                </a:tc>
                <a:tc>
                  <a:txBody>
                    <a:bodyPr/>
                    <a:lstStyle/>
                    <a:p>
                      <a:pPr marL="0" marR="0" indent="0" algn="l" defTabSz="932369" rtl="0" eaLnBrk="1" fontAlgn="auto" latinLnBrk="1" hangingPunct="1">
                        <a:lnSpc>
                          <a:spcPct val="100000"/>
                        </a:lnSpc>
                        <a:spcBef>
                          <a:spcPts val="0"/>
                        </a:spcBef>
                        <a:spcAft>
                          <a:spcPts val="0"/>
                        </a:spcAft>
                        <a:buClrTx/>
                        <a:buSzTx/>
                        <a:buFontTx/>
                        <a:buNone/>
                        <a:tabLst/>
                        <a:defRPr/>
                      </a:pPr>
                      <a:r>
                        <a:rPr lang="en-US" altLang="ko-KR" sz="2000" dirty="0" smtClean="0"/>
                        <a:t>12/0.7</a:t>
                      </a:r>
                      <a:r>
                        <a:rPr lang="en-US" altLang="ko-KR" sz="2000" baseline="0" dirty="0" smtClean="0"/>
                        <a:t> </a:t>
                      </a:r>
                      <a:r>
                        <a:rPr lang="en-US" altLang="ko-KR" sz="2000" dirty="0" smtClean="0"/>
                        <a:t>md/</a:t>
                      </a:r>
                      <a:r>
                        <a:rPr lang="en-US" altLang="ko-KR" sz="2000" dirty="0" err="1" smtClean="0"/>
                        <a:t>dL</a:t>
                      </a:r>
                      <a:endParaRPr lang="ko-KR" altLang="en-US" sz="2000" dirty="0"/>
                    </a:p>
                  </a:txBody>
                  <a:tcPr/>
                </a:tc>
              </a:tr>
              <a:tr h="415969">
                <a:tc>
                  <a:txBody>
                    <a:bodyPr/>
                    <a:lstStyle/>
                    <a:p>
                      <a:pPr latinLnBrk="1"/>
                      <a:r>
                        <a:rPr lang="en-US" altLang="ko-KR" sz="2000" dirty="0" smtClean="0"/>
                        <a:t>CRP</a:t>
                      </a:r>
                      <a:endParaRPr lang="ko-KR" altLang="en-US" sz="2000" dirty="0"/>
                    </a:p>
                  </a:txBody>
                  <a:tcPr/>
                </a:tc>
                <a:tc>
                  <a:txBody>
                    <a:bodyPr/>
                    <a:lstStyle/>
                    <a:p>
                      <a:pPr latinLnBrk="1"/>
                      <a:r>
                        <a:rPr lang="en-US" altLang="ko-KR" sz="2000" dirty="0" smtClean="0">
                          <a:solidFill>
                            <a:schemeClr val="tx1"/>
                          </a:solidFill>
                        </a:rPr>
                        <a:t>1.18 mg/</a:t>
                      </a:r>
                      <a:r>
                        <a:rPr lang="en-US" altLang="ko-KR" sz="2000" dirty="0" err="1" smtClean="0">
                          <a:solidFill>
                            <a:schemeClr val="tx1"/>
                          </a:solidFill>
                        </a:rPr>
                        <a:t>dL</a:t>
                      </a:r>
                      <a:endParaRPr lang="ko-KR" altLang="en-US" sz="2000" dirty="0">
                        <a:solidFill>
                          <a:schemeClr val="tx1"/>
                        </a:solidFill>
                      </a:endParaRPr>
                    </a:p>
                  </a:txBody>
                  <a:tcPr/>
                </a:tc>
                <a:tc>
                  <a:txBody>
                    <a:bodyPr/>
                    <a:lstStyle/>
                    <a:p>
                      <a:pPr latinLnBrk="1"/>
                      <a:r>
                        <a:rPr lang="en-US" altLang="ko-KR" sz="2000" dirty="0" smtClean="0"/>
                        <a:t>Na/K/</a:t>
                      </a:r>
                      <a:r>
                        <a:rPr lang="en-US" altLang="ko-KR" sz="2000" dirty="0" err="1" smtClean="0"/>
                        <a:t>Cl</a:t>
                      </a:r>
                      <a:endParaRPr lang="ko-KR" altLang="en-US" sz="2000" dirty="0"/>
                    </a:p>
                  </a:txBody>
                  <a:tcPr/>
                </a:tc>
                <a:tc>
                  <a:txBody>
                    <a:bodyPr/>
                    <a:lstStyle/>
                    <a:p>
                      <a:pPr latinLnBrk="1"/>
                      <a:r>
                        <a:rPr lang="en-US" altLang="ko-KR" sz="2000" dirty="0" smtClean="0">
                          <a:solidFill>
                            <a:schemeClr val="tx1"/>
                          </a:solidFill>
                        </a:rPr>
                        <a:t>142/4.2 </a:t>
                      </a:r>
                      <a:r>
                        <a:rPr lang="en-US" altLang="ko-KR" sz="2000" dirty="0" err="1" smtClean="0">
                          <a:solidFill>
                            <a:schemeClr val="tx1"/>
                          </a:solidFill>
                        </a:rPr>
                        <a:t>mmol</a:t>
                      </a:r>
                      <a:r>
                        <a:rPr lang="en-US" altLang="ko-KR" sz="2000" dirty="0" smtClean="0">
                          <a:solidFill>
                            <a:schemeClr val="tx1"/>
                          </a:solidFill>
                        </a:rPr>
                        <a:t>/L</a:t>
                      </a:r>
                      <a:endParaRPr lang="ko-KR" altLang="en-US" sz="2000" dirty="0">
                        <a:solidFill>
                          <a:schemeClr val="tx1"/>
                        </a:solidFill>
                      </a:endParaRPr>
                    </a:p>
                  </a:txBody>
                  <a:tcPr/>
                </a:tc>
              </a:tr>
              <a:tr h="415969">
                <a:tc>
                  <a:txBody>
                    <a:bodyPr/>
                    <a:lstStyle/>
                    <a:p>
                      <a:pPr latinLnBrk="1"/>
                      <a:r>
                        <a:rPr lang="en-US" altLang="ko-KR" sz="2000" dirty="0" smtClean="0"/>
                        <a:t>CK</a:t>
                      </a:r>
                      <a:endParaRPr lang="ko-KR" altLang="en-US" sz="2000" dirty="0"/>
                    </a:p>
                  </a:txBody>
                  <a:tcPr/>
                </a:tc>
                <a:tc>
                  <a:txBody>
                    <a:bodyPr/>
                    <a:lstStyle/>
                    <a:p>
                      <a:pPr latinLnBrk="1"/>
                      <a:r>
                        <a:rPr lang="en-US" altLang="ko-KR" sz="2000" dirty="0" smtClean="0">
                          <a:solidFill>
                            <a:schemeClr val="tx1"/>
                          </a:solidFill>
                        </a:rPr>
                        <a:t>161 U/L</a:t>
                      </a:r>
                      <a:endParaRPr lang="ko-KR" altLang="en-US" sz="2000" dirty="0">
                        <a:solidFill>
                          <a:schemeClr val="tx1"/>
                        </a:solidFill>
                      </a:endParaRPr>
                    </a:p>
                  </a:txBody>
                  <a:tcPr/>
                </a:tc>
                <a:tc>
                  <a:txBody>
                    <a:bodyPr/>
                    <a:lstStyle/>
                    <a:p>
                      <a:pPr latinLnBrk="1"/>
                      <a:r>
                        <a:rPr lang="en-US" altLang="ko-KR" sz="2000" dirty="0" smtClean="0">
                          <a:solidFill>
                            <a:srgbClr val="FF0000"/>
                          </a:solidFill>
                        </a:rPr>
                        <a:t>PW</a:t>
                      </a:r>
                      <a:r>
                        <a:rPr lang="en-US" altLang="ko-KR" sz="2000" baseline="0" dirty="0" smtClean="0">
                          <a:solidFill>
                            <a:srgbClr val="FF0000"/>
                          </a:solidFill>
                        </a:rPr>
                        <a:t> Ab</a:t>
                      </a:r>
                      <a:endParaRPr lang="ko-KR" altLang="en-US" sz="2000" dirty="0">
                        <a:solidFill>
                          <a:srgbClr val="FF0000"/>
                        </a:solidFill>
                      </a:endParaRPr>
                    </a:p>
                  </a:txBody>
                  <a:tcPr/>
                </a:tc>
                <a:tc>
                  <a:txBody>
                    <a:bodyPr/>
                    <a:lstStyle/>
                    <a:p>
                      <a:pPr latinLnBrk="1"/>
                      <a:r>
                        <a:rPr lang="en-US" altLang="ko-KR" sz="2000" dirty="0" smtClean="0">
                          <a:solidFill>
                            <a:srgbClr val="FF0000"/>
                          </a:solidFill>
                        </a:rPr>
                        <a:t> (-)</a:t>
                      </a:r>
                      <a:endParaRPr lang="ko-KR" altLang="en-US" sz="2000" dirty="0">
                        <a:solidFill>
                          <a:srgbClr val="FF0000"/>
                        </a:solidFill>
                      </a:endParaRPr>
                    </a:p>
                  </a:txBody>
                  <a:tcPr/>
                </a:tc>
              </a:tr>
            </a:tbl>
          </a:graphicData>
        </a:graphic>
      </p:graphicFrame>
      <p:graphicFrame>
        <p:nvGraphicFramePr>
          <p:cNvPr id="3" name="표 2"/>
          <p:cNvGraphicFramePr>
            <a:graphicFrameLocks noGrp="1"/>
          </p:cNvGraphicFramePr>
          <p:nvPr>
            <p:extLst/>
          </p:nvPr>
        </p:nvGraphicFramePr>
        <p:xfrm>
          <a:off x="304800" y="3657600"/>
          <a:ext cx="8191500" cy="2540000"/>
        </p:xfrm>
        <a:graphic>
          <a:graphicData uri="http://schemas.openxmlformats.org/drawingml/2006/table">
            <a:tbl>
              <a:tblPr firstRow="1" bandRow="1">
                <a:tableStyleId>{5C22544A-7EE6-4342-B048-85BDC9FD1C3A}</a:tableStyleId>
              </a:tblPr>
              <a:tblGrid>
                <a:gridCol w="1409700"/>
                <a:gridCol w="2717800"/>
                <a:gridCol w="1435100"/>
                <a:gridCol w="1016000"/>
                <a:gridCol w="1612900"/>
              </a:tblGrid>
              <a:tr h="370840">
                <a:tc gridSpan="5">
                  <a:txBody>
                    <a:bodyPr/>
                    <a:lstStyle/>
                    <a:p>
                      <a:pPr latinLnBrk="1"/>
                      <a:r>
                        <a:rPr lang="en-US" altLang="ko-KR" sz="2400" dirty="0" smtClean="0"/>
                        <a:t>Special</a:t>
                      </a:r>
                      <a:r>
                        <a:rPr lang="en-US" altLang="ko-KR" sz="2400" baseline="0" dirty="0" smtClean="0"/>
                        <a:t> chemistry</a:t>
                      </a:r>
                      <a:endParaRPr lang="ko-KR" altLang="en-US" sz="2400" dirty="0"/>
                    </a:p>
                  </a:txBody>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a:p>
                  </a:txBody>
                  <a:tcPr/>
                </a:tc>
              </a:tr>
              <a:tr h="370840">
                <a:tc>
                  <a:txBody>
                    <a:bodyPr/>
                    <a:lstStyle/>
                    <a:p>
                      <a:pPr latinLnBrk="1"/>
                      <a:r>
                        <a:rPr lang="en-US" altLang="ko-KR" sz="2000" dirty="0" smtClean="0"/>
                        <a:t>IgG</a:t>
                      </a:r>
                      <a:endParaRPr lang="ko-KR" altLang="en-US" sz="2000" dirty="0"/>
                    </a:p>
                  </a:txBody>
                  <a:tcPr/>
                </a:tc>
                <a:tc>
                  <a:txBody>
                    <a:bodyPr/>
                    <a:lstStyle/>
                    <a:p>
                      <a:pPr latinLnBrk="1"/>
                      <a:r>
                        <a:rPr lang="en-US" altLang="ko-KR" sz="2000" dirty="0" smtClean="0"/>
                        <a:t>1130</a:t>
                      </a:r>
                      <a:endParaRPr lang="ko-KR" altLang="en-US" sz="2000" dirty="0"/>
                    </a:p>
                  </a:txBody>
                  <a:tcPr/>
                </a:tc>
                <a:tc>
                  <a:txBody>
                    <a:bodyPr/>
                    <a:lstStyle/>
                    <a:p>
                      <a:pPr latinLnBrk="1"/>
                      <a:r>
                        <a:rPr lang="en-US" altLang="ko-KR" sz="2000" dirty="0" smtClean="0"/>
                        <a:t>C3</a:t>
                      </a:r>
                      <a:endParaRPr lang="ko-KR" altLang="en-US" sz="2000" dirty="0"/>
                    </a:p>
                  </a:txBody>
                  <a:tcPr/>
                </a:tc>
                <a:tc gridSpan="2">
                  <a:txBody>
                    <a:bodyPr/>
                    <a:lstStyle/>
                    <a:p>
                      <a:pPr latinLnBrk="1"/>
                      <a:r>
                        <a:rPr lang="en-US" altLang="ko-KR" sz="2000" dirty="0" smtClean="0"/>
                        <a:t>(-)</a:t>
                      </a:r>
                      <a:endParaRPr lang="ko-KR" altLang="en-US" sz="2000" dirty="0"/>
                    </a:p>
                  </a:txBody>
                  <a:tcPr/>
                </a:tc>
                <a:tc hMerge="1">
                  <a:txBody>
                    <a:bodyPr/>
                    <a:lstStyle/>
                    <a:p>
                      <a:pPr latinLnBrk="1"/>
                      <a:endParaRPr lang="ko-KR" altLang="en-US"/>
                    </a:p>
                  </a:txBody>
                  <a:tcPr/>
                </a:tc>
              </a:tr>
              <a:tr h="370840">
                <a:tc>
                  <a:txBody>
                    <a:bodyPr/>
                    <a:lstStyle/>
                    <a:p>
                      <a:pPr latinLnBrk="1"/>
                      <a:r>
                        <a:rPr lang="en-US" altLang="ko-KR" sz="2000" dirty="0" smtClean="0"/>
                        <a:t>IgM</a:t>
                      </a:r>
                      <a:endParaRPr lang="ko-KR" altLang="en-US" sz="2000" dirty="0"/>
                    </a:p>
                  </a:txBody>
                  <a:tcPr/>
                </a:tc>
                <a:tc>
                  <a:txBody>
                    <a:bodyPr/>
                    <a:lstStyle/>
                    <a:p>
                      <a:pPr latinLnBrk="1"/>
                      <a:r>
                        <a:rPr lang="en-US" altLang="ko-KR" sz="2000" dirty="0" smtClean="0"/>
                        <a:t>70.6</a:t>
                      </a:r>
                      <a:endParaRPr lang="ko-KR" altLang="en-US" sz="2000" dirty="0"/>
                    </a:p>
                  </a:txBody>
                  <a:tcPr/>
                </a:tc>
                <a:tc>
                  <a:txBody>
                    <a:bodyPr/>
                    <a:lstStyle/>
                    <a:p>
                      <a:pPr latinLnBrk="1"/>
                      <a:r>
                        <a:rPr lang="en-US" altLang="ko-KR" sz="2000" dirty="0" smtClean="0"/>
                        <a:t>C4</a:t>
                      </a:r>
                      <a:endParaRPr lang="ko-KR" altLang="en-US" sz="2000" dirty="0"/>
                    </a:p>
                  </a:txBody>
                  <a:tcPr/>
                </a:tc>
                <a:tc gridSpan="2">
                  <a:txBody>
                    <a:bodyPr/>
                    <a:lstStyle/>
                    <a:p>
                      <a:pPr latinLnBrk="1"/>
                      <a:r>
                        <a:rPr lang="en-US" altLang="ko-KR" sz="2000" dirty="0" smtClean="0"/>
                        <a:t>(-)</a:t>
                      </a:r>
                      <a:endParaRPr lang="ko-KR" altLang="en-US" sz="2000" dirty="0"/>
                    </a:p>
                  </a:txBody>
                  <a:tcPr/>
                </a:tc>
                <a:tc hMerge="1">
                  <a:txBody>
                    <a:bodyPr/>
                    <a:lstStyle/>
                    <a:p>
                      <a:pPr latinLnBrk="1"/>
                      <a:endParaRPr lang="ko-KR" altLang="en-US"/>
                    </a:p>
                  </a:txBody>
                  <a:tcPr/>
                </a:tc>
              </a:tr>
              <a:tr h="370840">
                <a:tc>
                  <a:txBody>
                    <a:bodyPr/>
                    <a:lstStyle/>
                    <a:p>
                      <a:pPr latinLnBrk="1"/>
                      <a:r>
                        <a:rPr lang="en-US" altLang="ko-KR" sz="2000" dirty="0" err="1" smtClean="0"/>
                        <a:t>IgE</a:t>
                      </a:r>
                      <a:endParaRPr lang="ko-KR" altLang="en-US" sz="2000" dirty="0"/>
                    </a:p>
                  </a:txBody>
                  <a:tcPr/>
                </a:tc>
                <a:tc>
                  <a:txBody>
                    <a:bodyPr/>
                    <a:lstStyle/>
                    <a:p>
                      <a:pPr latinLnBrk="1"/>
                      <a:r>
                        <a:rPr lang="en-US" altLang="ko-KR" sz="2000" dirty="0" smtClean="0"/>
                        <a:t>77.8</a:t>
                      </a:r>
                      <a:endParaRPr lang="ko-KR" altLang="en-US" sz="2000" dirty="0"/>
                    </a:p>
                  </a:txBody>
                  <a:tcPr/>
                </a:tc>
                <a:tc>
                  <a:txBody>
                    <a:bodyPr/>
                    <a:lstStyle/>
                    <a:p>
                      <a:pPr latinLnBrk="1"/>
                      <a:r>
                        <a:rPr lang="en-US" altLang="ko-KR" sz="2000" dirty="0" smtClean="0"/>
                        <a:t>C-ANCA</a:t>
                      </a:r>
                      <a:endParaRPr lang="ko-KR" altLang="en-US" sz="2000" dirty="0"/>
                    </a:p>
                  </a:txBody>
                  <a:tcPr/>
                </a:tc>
                <a:tc gridSpan="2">
                  <a:txBody>
                    <a:bodyPr/>
                    <a:lstStyle/>
                    <a:p>
                      <a:pPr latinLnBrk="1"/>
                      <a:r>
                        <a:rPr lang="en-US" altLang="ko-KR" sz="2000" dirty="0" smtClean="0"/>
                        <a:t>(-)</a:t>
                      </a:r>
                      <a:endParaRPr lang="ko-KR" altLang="en-US" sz="2000" dirty="0"/>
                    </a:p>
                  </a:txBody>
                  <a:tcPr/>
                </a:tc>
                <a:tc hMerge="1">
                  <a:txBody>
                    <a:bodyPr/>
                    <a:lstStyle/>
                    <a:p>
                      <a:pPr latinLnBrk="1"/>
                      <a:endParaRPr lang="ko-KR" altLang="en-US"/>
                    </a:p>
                  </a:txBody>
                  <a:tcPr/>
                </a:tc>
              </a:tr>
              <a:tr h="497840">
                <a:tc>
                  <a:txBody>
                    <a:bodyPr/>
                    <a:lstStyle/>
                    <a:p>
                      <a:pPr latinLnBrk="1"/>
                      <a:r>
                        <a:rPr lang="en-US" altLang="ko-KR" sz="2000" dirty="0" smtClean="0"/>
                        <a:t>ANA</a:t>
                      </a:r>
                      <a:endParaRPr lang="ko-KR" altLang="en-US" sz="2000" dirty="0"/>
                    </a:p>
                  </a:txBody>
                  <a:tcPr/>
                </a:tc>
                <a:tc>
                  <a:txBody>
                    <a:bodyPr/>
                    <a:lstStyle/>
                    <a:p>
                      <a:pPr latinLnBrk="1"/>
                      <a:r>
                        <a:rPr lang="en-US" altLang="ko-KR" sz="2000" dirty="0" smtClean="0"/>
                        <a:t>Non-reactive</a:t>
                      </a:r>
                      <a:endParaRPr lang="ko-KR" altLang="en-US" sz="2000" dirty="0"/>
                    </a:p>
                  </a:txBody>
                  <a:tcPr/>
                </a:tc>
                <a:tc>
                  <a:txBody>
                    <a:bodyPr/>
                    <a:lstStyle/>
                    <a:p>
                      <a:pPr latinLnBrk="1"/>
                      <a:r>
                        <a:rPr lang="en-US" altLang="ko-KR" sz="2000" dirty="0" smtClean="0"/>
                        <a:t>P-ANCA</a:t>
                      </a:r>
                      <a:endParaRPr lang="ko-KR" altLang="en-US" sz="2000" dirty="0"/>
                    </a:p>
                  </a:txBody>
                  <a:tcPr/>
                </a:tc>
                <a:tc gridSpan="2">
                  <a:txBody>
                    <a:bodyPr/>
                    <a:lstStyle/>
                    <a:p>
                      <a:pPr latinLnBrk="1"/>
                      <a:r>
                        <a:rPr lang="en-US" altLang="ko-KR" sz="2000" dirty="0" smtClean="0"/>
                        <a:t>(-)</a:t>
                      </a:r>
                      <a:endParaRPr lang="ko-KR" altLang="en-US" sz="2000" dirty="0"/>
                    </a:p>
                  </a:txBody>
                  <a:tcPr/>
                </a:tc>
                <a:tc hMerge="1">
                  <a:txBody>
                    <a:bodyPr/>
                    <a:lstStyle/>
                    <a:p>
                      <a:pPr latinLnBrk="1"/>
                      <a:endParaRPr lang="ko-KR" altLang="en-US"/>
                    </a:p>
                  </a:txBody>
                  <a:tcPr/>
                </a:tc>
              </a:tr>
              <a:tr h="370840">
                <a:tc>
                  <a:txBody>
                    <a:bodyPr/>
                    <a:lstStyle/>
                    <a:p>
                      <a:pPr latinLnBrk="1"/>
                      <a:r>
                        <a:rPr lang="en-US" altLang="ko-KR" sz="2000" dirty="0" smtClean="0"/>
                        <a:t>Anti-CCP</a:t>
                      </a:r>
                      <a:endParaRPr lang="ko-KR" altLang="en-US" sz="2000" dirty="0"/>
                    </a:p>
                  </a:txBody>
                  <a:tcPr/>
                </a:tc>
                <a:tc>
                  <a:txBody>
                    <a:bodyPr/>
                    <a:lstStyle/>
                    <a:p>
                      <a:pPr latinLnBrk="1"/>
                      <a:r>
                        <a:rPr lang="en-US" altLang="ko-KR" sz="2000" dirty="0" smtClean="0"/>
                        <a:t>&lt;17 units/ml</a:t>
                      </a:r>
                      <a:endParaRPr lang="ko-KR" altLang="en-US" sz="2000" dirty="0"/>
                    </a:p>
                  </a:txBody>
                  <a:tcPr/>
                </a:tc>
                <a:tc gridSpan="2">
                  <a:txBody>
                    <a:bodyPr/>
                    <a:lstStyle/>
                    <a:p>
                      <a:pPr latinLnBrk="1"/>
                      <a:r>
                        <a:rPr lang="en-US" altLang="ko-KR" sz="2000" dirty="0" smtClean="0"/>
                        <a:t>Anti ds-DNA Ab</a:t>
                      </a:r>
                      <a:endParaRPr lang="ko-KR" altLang="en-US" sz="2000" dirty="0"/>
                    </a:p>
                  </a:txBody>
                  <a:tcPr/>
                </a:tc>
                <a:tc hMerge="1">
                  <a:txBody>
                    <a:bodyPr/>
                    <a:lstStyle/>
                    <a:p>
                      <a:pPr latinLnBrk="1"/>
                      <a:endParaRPr lang="ko-KR" altLang="en-US" dirty="0"/>
                    </a:p>
                  </a:txBody>
                  <a:tcPr/>
                </a:tc>
                <a:tc>
                  <a:txBody>
                    <a:bodyPr/>
                    <a:lstStyle/>
                    <a:p>
                      <a:pPr marL="0" marR="0" indent="0" algn="l" defTabSz="932369" rtl="0" eaLnBrk="1" fontAlgn="auto" latinLnBrk="1" hangingPunct="1">
                        <a:lnSpc>
                          <a:spcPct val="100000"/>
                        </a:lnSpc>
                        <a:spcBef>
                          <a:spcPts val="0"/>
                        </a:spcBef>
                        <a:spcAft>
                          <a:spcPts val="0"/>
                        </a:spcAft>
                        <a:buClrTx/>
                        <a:buSzTx/>
                        <a:buFontTx/>
                        <a:buNone/>
                        <a:tabLst/>
                        <a:defRPr/>
                      </a:pPr>
                      <a:r>
                        <a:rPr lang="en-US" altLang="ko-KR" sz="2000" dirty="0" smtClean="0"/>
                        <a:t>3.4</a:t>
                      </a:r>
                      <a:endParaRPr lang="ko-KR" altLang="en-US" sz="2000" dirty="0"/>
                    </a:p>
                  </a:txBody>
                  <a:tcPr/>
                </a:tc>
              </a:tr>
            </a:tbl>
          </a:graphicData>
        </a:graphic>
      </p:graphicFrame>
    </p:spTree>
    <p:extLst>
      <p:ext uri="{BB962C8B-B14F-4D97-AF65-F5344CB8AC3E}">
        <p14:creationId xmlns:p14="http://schemas.microsoft.com/office/powerpoint/2010/main" val="31584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Chest X-ray f/u</a:t>
            </a:r>
            <a:endParaRPr lang="ko-KR" altLang="en-US" dirty="0"/>
          </a:p>
        </p:txBody>
      </p:sp>
      <p:pic>
        <p:nvPicPr>
          <p:cNvPr id="4" name="내용 개체 틀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603" t="7834" r="11534" b="3186"/>
          <a:stretch/>
        </p:blipFill>
        <p:spPr>
          <a:xfrm>
            <a:off x="0" y="1407292"/>
            <a:ext cx="4607937" cy="5334360"/>
          </a:xfrm>
        </p:spPr>
      </p:pic>
      <p:pic>
        <p:nvPicPr>
          <p:cNvPr id="5" name="그림 4"/>
          <p:cNvPicPr>
            <a:picLocks noChangeAspect="1"/>
          </p:cNvPicPr>
          <p:nvPr/>
        </p:nvPicPr>
        <p:blipFill rotWithShape="1">
          <a:blip r:embed="rId4" cstate="print">
            <a:extLst>
              <a:ext uri="{28A0092B-C50C-407E-A947-70E740481C1C}">
                <a14:useLocalDpi xmlns:a14="http://schemas.microsoft.com/office/drawing/2010/main" val="0"/>
              </a:ext>
            </a:extLst>
          </a:blip>
          <a:srcRect l="11677" r="10749" b="9496"/>
          <a:stretch/>
        </p:blipFill>
        <p:spPr>
          <a:xfrm>
            <a:off x="4598209" y="1424584"/>
            <a:ext cx="4562398" cy="5324715"/>
          </a:xfrm>
          <a:prstGeom prst="rect">
            <a:avLst/>
          </a:prstGeom>
        </p:spPr>
      </p:pic>
      <p:sp>
        <p:nvSpPr>
          <p:cNvPr id="6" name="직사각형 5"/>
          <p:cNvSpPr/>
          <p:nvPr/>
        </p:nvSpPr>
        <p:spPr bwMode="auto">
          <a:xfrm>
            <a:off x="1929634" y="912146"/>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a:solidFill>
                  <a:schemeClr val="accent1">
                    <a:lumMod val="60000"/>
                    <a:lumOff val="40000"/>
                  </a:schemeClr>
                </a:solidFill>
              </a:rPr>
              <a:t>8</a:t>
            </a:r>
            <a:r>
              <a:rPr lang="en-US" altLang="ko-KR" sz="2400" b="1" dirty="0" smtClean="0">
                <a:solidFill>
                  <a:schemeClr val="accent1">
                    <a:lumMod val="60000"/>
                    <a:lumOff val="40000"/>
                  </a:schemeClr>
                </a:solidFill>
              </a:rPr>
              <a:t>.25</a:t>
            </a:r>
            <a:endParaRPr lang="ko-KR" altLang="en-US" sz="2400" b="1" dirty="0">
              <a:solidFill>
                <a:schemeClr val="accent1">
                  <a:lumMod val="60000"/>
                  <a:lumOff val="40000"/>
                </a:schemeClr>
              </a:solidFill>
            </a:endParaRPr>
          </a:p>
        </p:txBody>
      </p:sp>
      <p:sp>
        <p:nvSpPr>
          <p:cNvPr id="7" name="직사각형 6"/>
          <p:cNvSpPr/>
          <p:nvPr/>
        </p:nvSpPr>
        <p:spPr bwMode="auto">
          <a:xfrm>
            <a:off x="6440875" y="923129"/>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8.31</a:t>
            </a:r>
            <a:endParaRPr lang="ko-KR" altLang="en-US" sz="2400" b="1" dirty="0">
              <a:solidFill>
                <a:schemeClr val="accent1">
                  <a:lumMod val="60000"/>
                  <a:lumOff val="40000"/>
                </a:schemeClr>
              </a:solidFill>
            </a:endParaRPr>
          </a:p>
        </p:txBody>
      </p:sp>
    </p:spTree>
    <p:extLst>
      <p:ext uri="{BB962C8B-B14F-4D97-AF65-F5344CB8AC3E}">
        <p14:creationId xmlns:p14="http://schemas.microsoft.com/office/powerpoint/2010/main" val="43108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Follow up</a:t>
            </a:r>
            <a:endParaRPr lang="ko-KR" altLang="en-US" dirty="0"/>
          </a:p>
        </p:txBody>
      </p:sp>
      <p:sp>
        <p:nvSpPr>
          <p:cNvPr id="10" name="직사각형 9"/>
          <p:cNvSpPr/>
          <p:nvPr/>
        </p:nvSpPr>
        <p:spPr bwMode="auto">
          <a:xfrm>
            <a:off x="1855894" y="912146"/>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9.6</a:t>
            </a:r>
            <a:endParaRPr lang="ko-KR" altLang="en-US" sz="2400" b="1" dirty="0">
              <a:solidFill>
                <a:schemeClr val="accent1">
                  <a:lumMod val="60000"/>
                  <a:lumOff val="40000"/>
                </a:schemeClr>
              </a:solidFill>
            </a:endParaRPr>
          </a:p>
        </p:txBody>
      </p:sp>
      <p:sp>
        <p:nvSpPr>
          <p:cNvPr id="11" name="직사각형 10"/>
          <p:cNvSpPr/>
          <p:nvPr/>
        </p:nvSpPr>
        <p:spPr bwMode="auto">
          <a:xfrm>
            <a:off x="6286970" y="914194"/>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9.7</a:t>
            </a:r>
            <a:endParaRPr lang="ko-KR" altLang="en-US" sz="2400" b="1" dirty="0">
              <a:solidFill>
                <a:schemeClr val="accent1">
                  <a:lumMod val="60000"/>
                  <a:lumOff val="40000"/>
                </a:schemeClr>
              </a:solidFill>
            </a:endParaRPr>
          </a:p>
        </p:txBody>
      </p:sp>
      <p:pic>
        <p:nvPicPr>
          <p:cNvPr id="8" name="내용 개체 틀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182" r="11368" b="6473"/>
          <a:stretch/>
        </p:blipFill>
        <p:spPr>
          <a:xfrm>
            <a:off x="99620" y="1329052"/>
            <a:ext cx="4537094" cy="5410841"/>
          </a:xfrm>
        </p:spPr>
      </p:pic>
      <p:pic>
        <p:nvPicPr>
          <p:cNvPr id="15" name="그림 14"/>
          <p:cNvPicPr>
            <a:picLocks noChangeAspect="1"/>
          </p:cNvPicPr>
          <p:nvPr/>
        </p:nvPicPr>
        <p:blipFill rotWithShape="1">
          <a:blip r:embed="rId4" cstate="print">
            <a:extLst>
              <a:ext uri="{28A0092B-C50C-407E-A947-70E740481C1C}">
                <a14:useLocalDpi xmlns:a14="http://schemas.microsoft.com/office/drawing/2010/main" val="0"/>
              </a:ext>
            </a:extLst>
          </a:blip>
          <a:srcRect l="7084" t="3448" r="6413" b="5263"/>
          <a:stretch/>
        </p:blipFill>
        <p:spPr>
          <a:xfrm>
            <a:off x="4507667" y="1343800"/>
            <a:ext cx="4504917" cy="5395174"/>
          </a:xfrm>
          <a:prstGeom prst="rect">
            <a:avLst/>
          </a:prstGeom>
        </p:spPr>
      </p:pic>
    </p:spTree>
    <p:extLst>
      <p:ext uri="{BB962C8B-B14F-4D97-AF65-F5344CB8AC3E}">
        <p14:creationId xmlns:p14="http://schemas.microsoft.com/office/powerpoint/2010/main" val="240405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Follow </a:t>
            </a:r>
            <a:r>
              <a:rPr lang="en-US" altLang="ko-KR" dirty="0"/>
              <a:t>up</a:t>
            </a:r>
            <a:endParaRPr lang="ko-KR" altLang="en-US" dirty="0"/>
          </a:p>
        </p:txBody>
      </p:sp>
      <p:sp>
        <p:nvSpPr>
          <p:cNvPr id="10" name="직사각형 9"/>
          <p:cNvSpPr/>
          <p:nvPr/>
        </p:nvSpPr>
        <p:spPr bwMode="auto">
          <a:xfrm>
            <a:off x="1870642" y="912146"/>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9.7</a:t>
            </a:r>
            <a:endParaRPr lang="ko-KR" altLang="en-US" sz="2400" b="1" dirty="0">
              <a:solidFill>
                <a:schemeClr val="accent1">
                  <a:lumMod val="60000"/>
                  <a:lumOff val="40000"/>
                </a:schemeClr>
              </a:solidFill>
            </a:endParaRPr>
          </a:p>
        </p:txBody>
      </p:sp>
      <p:sp>
        <p:nvSpPr>
          <p:cNvPr id="11" name="직사각형 10"/>
          <p:cNvSpPr/>
          <p:nvPr/>
        </p:nvSpPr>
        <p:spPr bwMode="auto">
          <a:xfrm>
            <a:off x="6390206" y="914194"/>
            <a:ext cx="877066" cy="400110"/>
          </a:xfrm>
          <a:prstGeom prst="rect">
            <a:avLst/>
          </a:prstGeom>
          <a:solidFill>
            <a:schemeClr val="tx1"/>
          </a:solidFill>
          <a:ln w="28575" cap="flat" cmpd="sng" algn="ctr">
            <a:noFill/>
            <a:prstDash val="solid"/>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algn="ctr"/>
            <a:r>
              <a:rPr lang="en-US" altLang="ko-KR" sz="2400" b="1" dirty="0" smtClean="0">
                <a:solidFill>
                  <a:schemeClr val="accent1">
                    <a:lumMod val="60000"/>
                    <a:lumOff val="40000"/>
                  </a:schemeClr>
                </a:solidFill>
              </a:rPr>
              <a:t>9.20</a:t>
            </a:r>
            <a:endParaRPr lang="ko-KR" altLang="en-US" sz="2400" b="1" dirty="0">
              <a:solidFill>
                <a:schemeClr val="accent1">
                  <a:lumMod val="60000"/>
                  <a:lumOff val="40000"/>
                </a:schemeClr>
              </a:solidFill>
            </a:endParaRPr>
          </a:p>
        </p:txBody>
      </p:sp>
      <p:pic>
        <p:nvPicPr>
          <p:cNvPr id="9" name="내용 개체 틀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084" t="3448" r="6413" b="5263"/>
          <a:stretch/>
        </p:blipFill>
        <p:spPr>
          <a:xfrm>
            <a:off x="117459" y="1312256"/>
            <a:ext cx="4501415" cy="5391705"/>
          </a:xfrm>
          <a:prstGeom prst="rect">
            <a:avLst/>
          </a:prstGeom>
        </p:spPr>
      </p:pic>
      <p:pic>
        <p:nvPicPr>
          <p:cNvPr id="4" name="그림 3"/>
          <p:cNvPicPr>
            <a:picLocks noChangeAspect="1"/>
          </p:cNvPicPr>
          <p:nvPr/>
        </p:nvPicPr>
        <p:blipFill rotWithShape="1">
          <a:blip r:embed="rId3" cstate="print">
            <a:extLst>
              <a:ext uri="{28A0092B-C50C-407E-A947-70E740481C1C}">
                <a14:useLocalDpi xmlns:a14="http://schemas.microsoft.com/office/drawing/2010/main" val="0"/>
              </a:ext>
            </a:extLst>
          </a:blip>
          <a:srcRect l="9065" t="769" r="12952" b="3187"/>
          <a:stretch/>
        </p:blipFill>
        <p:spPr>
          <a:xfrm>
            <a:off x="4510425" y="1287008"/>
            <a:ext cx="4585647" cy="5371050"/>
          </a:xfrm>
          <a:prstGeom prst="rect">
            <a:avLst/>
          </a:prstGeom>
        </p:spPr>
      </p:pic>
    </p:spTree>
    <p:extLst>
      <p:ext uri="{BB962C8B-B14F-4D97-AF65-F5344CB8AC3E}">
        <p14:creationId xmlns:p14="http://schemas.microsoft.com/office/powerpoint/2010/main" val="413132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Progress</a:t>
            </a:r>
            <a:endParaRPr lang="ko-KR" altLang="en-US" dirty="0"/>
          </a:p>
        </p:txBody>
      </p:sp>
      <p:sp>
        <p:nvSpPr>
          <p:cNvPr id="3" name="내용 개체 틀 2"/>
          <p:cNvSpPr>
            <a:spLocks noGrp="1"/>
          </p:cNvSpPr>
          <p:nvPr>
            <p:ph idx="1"/>
          </p:nvPr>
        </p:nvSpPr>
        <p:spPr/>
        <p:txBody>
          <a:bodyPr/>
          <a:lstStyle/>
          <a:p>
            <a:r>
              <a:rPr lang="ko-KR" altLang="en-US" dirty="0" smtClean="0"/>
              <a:t>현재 환자는 증상 없이 외래 추적관찰 중이며 </a:t>
            </a:r>
            <a:r>
              <a:rPr lang="en-US" altLang="ko-KR" dirty="0" smtClean="0"/>
              <a:t>f/u TTE </a:t>
            </a:r>
            <a:r>
              <a:rPr lang="ko-KR" altLang="en-US" dirty="0" smtClean="0"/>
              <a:t>및 </a:t>
            </a:r>
            <a:r>
              <a:rPr lang="en-US" altLang="ko-KR" dirty="0" smtClean="0"/>
              <a:t>HRCT</a:t>
            </a:r>
            <a:r>
              <a:rPr lang="ko-KR" altLang="en-US" dirty="0" smtClean="0"/>
              <a:t>시행 예정임</a:t>
            </a:r>
            <a:r>
              <a:rPr lang="en-US" altLang="ko-KR" dirty="0" smtClean="0"/>
              <a:t>.</a:t>
            </a:r>
          </a:p>
          <a:p>
            <a:endParaRPr lang="en-US" altLang="ko-KR" dirty="0"/>
          </a:p>
          <a:p>
            <a:r>
              <a:rPr lang="en-US" altLang="ko-KR" dirty="0" smtClean="0"/>
              <a:t>HR CT</a:t>
            </a:r>
            <a:r>
              <a:rPr lang="ko-KR" altLang="en-US" dirty="0" smtClean="0"/>
              <a:t>상 </a:t>
            </a:r>
            <a:r>
              <a:rPr lang="ko-KR" altLang="en-US" dirty="0" err="1" smtClean="0"/>
              <a:t>병변악화</a:t>
            </a:r>
            <a:r>
              <a:rPr lang="ko-KR" altLang="en-US" dirty="0" smtClean="0"/>
              <a:t> 또는 </a:t>
            </a:r>
            <a:r>
              <a:rPr lang="en-US" altLang="ko-KR" dirty="0" smtClean="0"/>
              <a:t>PTH</a:t>
            </a:r>
            <a:r>
              <a:rPr lang="ko-KR" altLang="en-US" dirty="0" smtClean="0"/>
              <a:t>발생할 경우 </a:t>
            </a:r>
            <a:r>
              <a:rPr lang="ko-KR" altLang="en-US" smtClean="0"/>
              <a:t>치료 고</a:t>
            </a:r>
            <a:r>
              <a:rPr lang="ko-KR" altLang="en-US"/>
              <a:t>려</a:t>
            </a:r>
            <a:r>
              <a:rPr lang="en-US" altLang="ko-KR" smtClean="0"/>
              <a:t>.</a:t>
            </a:r>
            <a:endParaRPr lang="ko-KR" altLang="en-US" dirty="0"/>
          </a:p>
        </p:txBody>
      </p:sp>
    </p:spTree>
    <p:extLst>
      <p:ext uri="{BB962C8B-B14F-4D97-AF65-F5344CB8AC3E}">
        <p14:creationId xmlns:p14="http://schemas.microsoft.com/office/powerpoint/2010/main" val="165431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38547" y="285728"/>
            <a:ext cx="8577055" cy="492443"/>
          </a:xfrm>
        </p:spPr>
        <p:txBody>
          <a:bodyPr/>
          <a:lstStyle/>
          <a:p>
            <a:r>
              <a:rPr lang="en-US" altLang="ko-KR" sz="3200">
                <a:latin typeface="Franklin Gothic Medium Cond" pitchFamily="34" charset="0"/>
              </a:rPr>
              <a:t>Pulmonary Capillary Hemangiomatosis</a:t>
            </a:r>
            <a:endParaRPr lang="ko-KR" altLang="en-US" sz="3200" dirty="0">
              <a:latin typeface="Franklin Gothic Medium Cond" pitchFamily="34" charset="0"/>
            </a:endParaRPr>
          </a:p>
        </p:txBody>
      </p:sp>
      <p:sp>
        <p:nvSpPr>
          <p:cNvPr id="3" name="내용 개체 틀 2"/>
          <p:cNvSpPr>
            <a:spLocks noGrp="1"/>
          </p:cNvSpPr>
          <p:nvPr>
            <p:ph idx="1"/>
          </p:nvPr>
        </p:nvSpPr>
        <p:spPr/>
        <p:txBody>
          <a:bodyPr/>
          <a:lstStyle/>
          <a:p>
            <a:pPr lvl="2">
              <a:buFont typeface="Wingdings" pitchFamily="2" charset="2"/>
              <a:buChar char="v"/>
            </a:pPr>
            <a:r>
              <a:rPr lang="en-US" altLang="ko-KR" sz="2000" b="1" dirty="0" smtClean="0"/>
              <a:t>Differential diagnosis</a:t>
            </a:r>
          </a:p>
          <a:p>
            <a:pPr marL="180975" lvl="2" indent="0">
              <a:buNone/>
            </a:pPr>
            <a:r>
              <a:rPr lang="en-US" altLang="ko-KR" dirty="0"/>
              <a:t>Clinically, PCH is difficult to distinguish from many other causes of pulmonary </a:t>
            </a:r>
            <a:r>
              <a:rPr lang="en-US" altLang="ko-KR" dirty="0" smtClean="0"/>
              <a:t>hypertension &amp; impossible </a:t>
            </a:r>
            <a:r>
              <a:rPr lang="en-US" altLang="ko-KR" dirty="0"/>
              <a:t>to distinguish from </a:t>
            </a:r>
            <a:r>
              <a:rPr lang="en-US" altLang="ko-KR" dirty="0" smtClean="0"/>
              <a:t>PVOD</a:t>
            </a:r>
            <a:endParaRPr lang="ko-KR" altLang="en-US" sz="3200" dirty="0"/>
          </a:p>
        </p:txBody>
      </p:sp>
    </p:spTree>
    <p:extLst>
      <p:ext uri="{BB962C8B-B14F-4D97-AF65-F5344CB8AC3E}">
        <p14:creationId xmlns:p14="http://schemas.microsoft.com/office/powerpoint/2010/main" val="220637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a:t>
            </a:r>
            <a:r>
              <a:rPr lang="en-US" altLang="ko-KR" dirty="0" err="1" smtClean="0"/>
              <a:t>Dx</a:t>
            </a:r>
            <a:endParaRPr lang="ko-KR" altLang="en-US"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8422" y="1017588"/>
            <a:ext cx="7572556" cy="548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직사각형 4"/>
          <p:cNvSpPr/>
          <p:nvPr/>
        </p:nvSpPr>
        <p:spPr>
          <a:xfrm>
            <a:off x="4772797" y="6381328"/>
            <a:ext cx="4358694" cy="369332"/>
          </a:xfrm>
          <a:prstGeom prst="rect">
            <a:avLst/>
          </a:prstGeom>
          <a:solidFill>
            <a:schemeClr val="bg1"/>
          </a:solidFill>
        </p:spPr>
        <p:txBody>
          <a:bodyPr wrap="none">
            <a:spAutoFit/>
          </a:bodyPr>
          <a:lstStyle/>
          <a:p>
            <a:r>
              <a:rPr lang="en-US" altLang="ko-KR" dirty="0"/>
              <a:t>Cardiovascular Pathology 22 (2013) 287–293</a:t>
            </a:r>
            <a:endParaRPr lang="ko-KR" altLang="en-US" dirty="0"/>
          </a:p>
        </p:txBody>
      </p:sp>
      <p:sp>
        <p:nvSpPr>
          <p:cNvPr id="7" name="TextBox 6"/>
          <p:cNvSpPr txBox="1"/>
          <p:nvPr/>
        </p:nvSpPr>
        <p:spPr bwMode="auto">
          <a:xfrm>
            <a:off x="1619672" y="3266400"/>
            <a:ext cx="720080" cy="738664"/>
          </a:xfrm>
          <a:prstGeom prst="rect">
            <a:avLst/>
          </a:prstGeom>
          <a:solidFill>
            <a:schemeClr val="bg1"/>
          </a:solidFill>
          <a:ln w="9525">
            <a:noFill/>
            <a:miter lim="800000"/>
            <a:headEnd/>
            <a:tailEnd/>
          </a:ln>
          <a:effectLst>
            <a:outerShdw dist="107763" dir="2700000" algn="ctr" rotWithShape="0">
              <a:schemeClr val="bg2"/>
            </a:outerShdw>
          </a:effectLst>
        </p:spPr>
        <p:txBody>
          <a:bodyPr wrap="square" rtlCol="0" anchor="ctr" anchorCtr="0">
            <a:spAutoFit/>
          </a:bodyPr>
          <a:lstStyle/>
          <a:p>
            <a:pPr algn="ctr">
              <a:lnSpc>
                <a:spcPct val="300000"/>
              </a:lnSpc>
              <a:spcBef>
                <a:spcPct val="50000"/>
              </a:spcBef>
            </a:pPr>
            <a:r>
              <a:rPr lang="en-US" altLang="ko-KR" sz="1400" b="1" dirty="0" smtClean="0">
                <a:solidFill>
                  <a:srgbClr val="000000"/>
                </a:solidFill>
                <a:latin typeface="Arial" panose="020B0604020202020204" pitchFamily="34" charset="0"/>
                <a:ea typeface="굴림체" pitchFamily="49" charset="-127"/>
                <a:cs typeface="Arial" panose="020B0604020202020204" pitchFamily="34" charset="0"/>
              </a:rPr>
              <a:t>IPAH</a:t>
            </a:r>
            <a:endParaRPr lang="ko-KR" altLang="en-US" sz="1400" b="1" dirty="0" smtClean="0">
              <a:solidFill>
                <a:srgbClr val="000000"/>
              </a:solidFill>
              <a:latin typeface="Arial" panose="020B0604020202020204" pitchFamily="34" charset="0"/>
              <a:ea typeface="굴림체" pitchFamily="49" charset="-127"/>
              <a:cs typeface="Arial" panose="020B0604020202020204" pitchFamily="34" charset="0"/>
            </a:endParaRPr>
          </a:p>
        </p:txBody>
      </p:sp>
      <p:sp>
        <p:nvSpPr>
          <p:cNvPr id="8" name="TextBox 7"/>
          <p:cNvSpPr txBox="1"/>
          <p:nvPr/>
        </p:nvSpPr>
        <p:spPr bwMode="auto">
          <a:xfrm>
            <a:off x="4283968" y="3294798"/>
            <a:ext cx="720080" cy="617926"/>
          </a:xfrm>
          <a:prstGeom prst="rect">
            <a:avLst/>
          </a:prstGeom>
          <a:solidFill>
            <a:schemeClr val="bg1"/>
          </a:solidFill>
          <a:ln w="9525">
            <a:noFill/>
            <a:miter lim="800000"/>
            <a:headEnd/>
            <a:tailEnd/>
          </a:ln>
          <a:effectLst>
            <a:outerShdw dist="107763" dir="2700000" algn="ctr" rotWithShape="0">
              <a:schemeClr val="bg2"/>
            </a:outerShdw>
          </a:effectLst>
        </p:spPr>
        <p:txBody>
          <a:bodyPr wrap="square" rtlCol="0" anchor="ctr" anchorCtr="0">
            <a:spAutoFit/>
          </a:bodyPr>
          <a:lstStyle/>
          <a:p>
            <a:pPr algn="ctr">
              <a:lnSpc>
                <a:spcPct val="300000"/>
              </a:lnSpc>
              <a:spcBef>
                <a:spcPct val="50000"/>
              </a:spcBef>
            </a:pPr>
            <a:r>
              <a:rPr lang="en-US" altLang="ko-KR" sz="1400" b="1" dirty="0" smtClean="0">
                <a:solidFill>
                  <a:srgbClr val="000000"/>
                </a:solidFill>
                <a:latin typeface="Arial" panose="020B0604020202020204" pitchFamily="34" charset="0"/>
                <a:ea typeface="굴림체" pitchFamily="49" charset="-127"/>
                <a:cs typeface="Arial" panose="020B0604020202020204" pitchFamily="34" charset="0"/>
              </a:rPr>
              <a:t>PVOD</a:t>
            </a:r>
            <a:endParaRPr lang="ko-KR" altLang="en-US" sz="1400" b="1" dirty="0" smtClean="0">
              <a:solidFill>
                <a:srgbClr val="000000"/>
              </a:solidFill>
              <a:latin typeface="Arial" panose="020B0604020202020204" pitchFamily="34" charset="0"/>
              <a:ea typeface="굴림체" pitchFamily="49" charset="-127"/>
              <a:cs typeface="Arial" panose="020B0604020202020204" pitchFamily="34" charset="0"/>
            </a:endParaRPr>
          </a:p>
        </p:txBody>
      </p:sp>
      <p:sp>
        <p:nvSpPr>
          <p:cNvPr id="10" name="TextBox 9"/>
          <p:cNvSpPr txBox="1"/>
          <p:nvPr/>
        </p:nvSpPr>
        <p:spPr bwMode="auto">
          <a:xfrm>
            <a:off x="6804248" y="3345353"/>
            <a:ext cx="720080" cy="617926"/>
          </a:xfrm>
          <a:prstGeom prst="rect">
            <a:avLst/>
          </a:prstGeom>
          <a:solidFill>
            <a:schemeClr val="bg1"/>
          </a:solidFill>
          <a:ln w="9525">
            <a:noFill/>
            <a:miter lim="800000"/>
            <a:headEnd/>
            <a:tailEnd/>
          </a:ln>
          <a:effectLst>
            <a:outerShdw dist="107763" dir="2700000" algn="ctr" rotWithShape="0">
              <a:schemeClr val="bg2"/>
            </a:outerShdw>
          </a:effectLst>
        </p:spPr>
        <p:txBody>
          <a:bodyPr wrap="square" rtlCol="0" anchor="ctr" anchorCtr="0">
            <a:spAutoFit/>
          </a:bodyPr>
          <a:lstStyle/>
          <a:p>
            <a:pPr algn="ctr">
              <a:lnSpc>
                <a:spcPct val="300000"/>
              </a:lnSpc>
              <a:spcBef>
                <a:spcPct val="50000"/>
              </a:spcBef>
            </a:pPr>
            <a:r>
              <a:rPr lang="en-US" altLang="ko-KR" sz="1400" b="1" dirty="0" smtClean="0">
                <a:solidFill>
                  <a:srgbClr val="000000"/>
                </a:solidFill>
                <a:latin typeface="Arial" panose="020B0604020202020204" pitchFamily="34" charset="0"/>
                <a:ea typeface="굴림체" pitchFamily="49" charset="-127"/>
                <a:cs typeface="Arial" panose="020B0604020202020204" pitchFamily="34" charset="0"/>
              </a:rPr>
              <a:t>PCH</a:t>
            </a:r>
            <a:endParaRPr lang="ko-KR" altLang="en-US" sz="1400" b="1" dirty="0" smtClean="0">
              <a:solidFill>
                <a:srgbClr val="000000"/>
              </a:solidFill>
              <a:latin typeface="Arial" panose="020B0604020202020204" pitchFamily="34" charset="0"/>
              <a:ea typeface="굴림체" pitchFamily="49" charset="-127"/>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421" y="4077072"/>
            <a:ext cx="7851641"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52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38547" y="285728"/>
            <a:ext cx="8577055" cy="492443"/>
          </a:xfrm>
        </p:spPr>
        <p:txBody>
          <a:bodyPr/>
          <a:lstStyle/>
          <a:p>
            <a:r>
              <a:rPr lang="en-US" altLang="ko-KR" sz="3200" dirty="0">
                <a:latin typeface="Franklin Gothic Medium Cond" pitchFamily="34" charset="0"/>
              </a:rPr>
              <a:t>Pulmonary Capillary </a:t>
            </a:r>
            <a:r>
              <a:rPr lang="en-US" altLang="ko-KR" sz="3200" dirty="0" err="1">
                <a:latin typeface="Franklin Gothic Medium Cond" pitchFamily="34" charset="0"/>
              </a:rPr>
              <a:t>Hemangiomatosis</a:t>
            </a:r>
            <a:endParaRPr lang="ko-KR" altLang="en-US" sz="3200" dirty="0">
              <a:latin typeface="Franklin Gothic Medium Cond" pitchFamily="34" charset="0"/>
            </a:endParaRPr>
          </a:p>
        </p:txBody>
      </p:sp>
      <p:sp>
        <p:nvSpPr>
          <p:cNvPr id="3" name="내용 개체 틀 2"/>
          <p:cNvSpPr>
            <a:spLocks noGrp="1"/>
          </p:cNvSpPr>
          <p:nvPr>
            <p:ph idx="1"/>
          </p:nvPr>
        </p:nvSpPr>
        <p:spPr/>
        <p:txBody>
          <a:bodyPr/>
          <a:lstStyle/>
          <a:p>
            <a:pPr lvl="2">
              <a:buFont typeface="Wingdings" pitchFamily="2" charset="2"/>
              <a:buChar char="v"/>
            </a:pPr>
            <a:r>
              <a:rPr lang="en-US" altLang="ko-KR" sz="2000" b="1" dirty="0" smtClean="0"/>
              <a:t>Treatment and Prognosis</a:t>
            </a:r>
          </a:p>
          <a:p>
            <a:pPr lvl="2">
              <a:buFont typeface="Wingdings" pitchFamily="2" charset="2"/>
              <a:buChar char="ü"/>
            </a:pPr>
            <a:r>
              <a:rPr lang="en-US" altLang="ko-KR" dirty="0" err="1" smtClean="0"/>
              <a:t>Pul.HTN</a:t>
            </a:r>
            <a:r>
              <a:rPr lang="en-US" altLang="ko-KR" dirty="0" smtClean="0"/>
              <a:t> treatment : </a:t>
            </a:r>
            <a:r>
              <a:rPr lang="en-US" altLang="ko-KR" dirty="0" err="1" smtClean="0"/>
              <a:t>ACEi</a:t>
            </a:r>
            <a:r>
              <a:rPr lang="en-US" altLang="ko-KR" dirty="0" smtClean="0"/>
              <a:t>, diuretics, corticosteroid, warfarin</a:t>
            </a:r>
          </a:p>
          <a:p>
            <a:pPr marL="180975" lvl="2" indent="0">
              <a:buNone/>
            </a:pPr>
            <a:r>
              <a:rPr lang="en-US" altLang="ko-KR" dirty="0"/>
              <a:t> </a:t>
            </a:r>
            <a:r>
              <a:rPr lang="en-US" altLang="ko-KR" dirty="0" smtClean="0"/>
              <a:t>    </a:t>
            </a:r>
            <a:r>
              <a:rPr lang="en-US" altLang="ko-KR" dirty="0" smtClean="0">
                <a:sym typeface="Wingdings" pitchFamily="2" charset="2"/>
              </a:rPr>
              <a:t> </a:t>
            </a:r>
            <a:r>
              <a:rPr lang="en-US" altLang="ko-KR" dirty="0" smtClean="0"/>
              <a:t>relatively ineffective, poor prognosis</a:t>
            </a:r>
          </a:p>
          <a:p>
            <a:pPr lvl="2">
              <a:buFont typeface="Wingdings" pitchFamily="2" charset="2"/>
              <a:buChar char="ü"/>
            </a:pPr>
            <a:r>
              <a:rPr lang="en-US" altLang="ko-KR" dirty="0" err="1" smtClean="0"/>
              <a:t>Epoprostenol</a:t>
            </a:r>
            <a:r>
              <a:rPr lang="en-US" altLang="ko-KR" dirty="0" smtClean="0"/>
              <a:t> (prostacyclin) : ineffective</a:t>
            </a:r>
          </a:p>
          <a:p>
            <a:pPr lvl="2">
              <a:buFont typeface="Wingdings" pitchFamily="2" charset="2"/>
              <a:buChar char="ü"/>
            </a:pPr>
            <a:r>
              <a:rPr lang="en-US" altLang="ko-KR" dirty="0"/>
              <a:t>Interferon </a:t>
            </a:r>
            <a:r>
              <a:rPr lang="el-GR" altLang="ko-KR" dirty="0">
                <a:ea typeface="굴림"/>
              </a:rPr>
              <a:t>α</a:t>
            </a:r>
            <a:r>
              <a:rPr lang="en-US" altLang="ko-KR" dirty="0"/>
              <a:t>-2a </a:t>
            </a:r>
            <a:r>
              <a:rPr lang="en-US" altLang="ko-KR" dirty="0" smtClean="0"/>
              <a:t>: effective, a few cases</a:t>
            </a:r>
          </a:p>
          <a:p>
            <a:pPr lvl="2">
              <a:buFont typeface="Wingdings" pitchFamily="2" charset="2"/>
              <a:buChar char="ü"/>
            </a:pPr>
            <a:r>
              <a:rPr lang="en-US" altLang="ko-KR" dirty="0" smtClean="0">
                <a:solidFill>
                  <a:srgbClr val="FF0000"/>
                </a:solidFill>
              </a:rPr>
              <a:t>Lung transplantation : </a:t>
            </a:r>
            <a:r>
              <a:rPr lang="en-US" altLang="ko-KR" dirty="0">
                <a:solidFill>
                  <a:srgbClr val="FF0000"/>
                </a:solidFill>
              </a:rPr>
              <a:t>only definitive </a:t>
            </a:r>
            <a:r>
              <a:rPr lang="en-US" altLang="ko-KR" dirty="0" smtClean="0">
                <a:solidFill>
                  <a:srgbClr val="FF0000"/>
                </a:solidFill>
              </a:rPr>
              <a:t>treatment</a:t>
            </a:r>
          </a:p>
          <a:p>
            <a:pPr lvl="2">
              <a:buFont typeface="Wingdings" pitchFamily="2" charset="2"/>
              <a:buChar char="ü"/>
            </a:pPr>
            <a:r>
              <a:rPr lang="en-US" altLang="ko-KR" dirty="0" smtClean="0"/>
              <a:t>median survival : 3 </a:t>
            </a:r>
            <a:r>
              <a:rPr lang="en-US" altLang="ko-KR" dirty="0" err="1" smtClean="0"/>
              <a:t>yrs</a:t>
            </a:r>
            <a:r>
              <a:rPr lang="en-US" altLang="ko-KR" dirty="0" smtClean="0"/>
              <a:t> after onset of </a:t>
            </a:r>
            <a:r>
              <a:rPr lang="en-US" altLang="ko-KR" dirty="0" err="1" smtClean="0"/>
              <a:t>Sx</a:t>
            </a:r>
            <a:r>
              <a:rPr lang="en-US" altLang="ko-KR" dirty="0" smtClean="0"/>
              <a:t>.</a:t>
            </a:r>
            <a:endParaRPr lang="ko-KR" altLang="en-US" dirty="0"/>
          </a:p>
        </p:txBody>
      </p:sp>
      <p:sp>
        <p:nvSpPr>
          <p:cNvPr id="6" name="모서리가 둥근 직사각형 5"/>
          <p:cNvSpPr/>
          <p:nvPr/>
        </p:nvSpPr>
        <p:spPr bwMode="auto">
          <a:xfrm>
            <a:off x="261248" y="3786190"/>
            <a:ext cx="8577586" cy="2500330"/>
          </a:xfrm>
          <a:prstGeom prst="roundRect">
            <a:avLst/>
          </a:prstGeom>
          <a:solidFill>
            <a:srgbClr val="B7C2D9">
              <a:alpha val="30196"/>
            </a:srgbClr>
          </a:solidFill>
          <a:ln w="19050" cap="flat" cmpd="sng" algn="ctr">
            <a:solidFill>
              <a:schemeClr val="accent1">
                <a:lumMod val="75000"/>
              </a:schemeClr>
            </a:solidFill>
            <a:prstDash val="lgDash"/>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smtClean="0">
              <a:ln>
                <a:noFill/>
              </a:ln>
              <a:solidFill>
                <a:schemeClr val="tx1"/>
              </a:solidFill>
              <a:effectLst/>
              <a:latin typeface="HY견고딕" pitchFamily="18" charset="-127"/>
              <a:ea typeface="HY견고딕" pitchFamily="18" charset="-127"/>
            </a:endParaRPr>
          </a:p>
        </p:txBody>
      </p:sp>
      <p:sp>
        <p:nvSpPr>
          <p:cNvPr id="7" name="내용 개체 틀 2"/>
          <p:cNvSpPr txBox="1">
            <a:spLocks/>
          </p:cNvSpPr>
          <p:nvPr/>
        </p:nvSpPr>
        <p:spPr>
          <a:xfrm>
            <a:off x="339114" y="3834830"/>
            <a:ext cx="8489992" cy="2195630"/>
          </a:xfrm>
          <a:prstGeom prst="rect">
            <a:avLst/>
          </a:prstGeom>
        </p:spPr>
        <p:txBody>
          <a:bodyPr/>
          <a:lstStyle>
            <a:lvl1pPr marL="266700" indent="-266700" algn="l" defTabSz="912813" rtl="0" eaLnBrk="1" fontAlgn="base" latinLnBrk="1" hangingPunct="1">
              <a:lnSpc>
                <a:spcPct val="120000"/>
              </a:lnSpc>
              <a:spcBef>
                <a:spcPts val="0"/>
              </a:spcBef>
              <a:spcAft>
                <a:spcPct val="0"/>
              </a:spcAft>
              <a:buSzPct val="120000"/>
              <a:buChar char="•"/>
              <a:defRPr kumimoji="1" sz="2000" b="1">
                <a:solidFill>
                  <a:schemeClr val="tx1"/>
                </a:solidFill>
                <a:latin typeface="+mn-lt"/>
                <a:ea typeface="+mn-ea"/>
                <a:cs typeface="+mn-cs"/>
              </a:defRPr>
            </a:lvl1pPr>
            <a:lvl2pPr marL="146050" indent="-144463" algn="l" defTabSz="912813" rtl="0" eaLnBrk="1" fontAlgn="base" latinLnBrk="1" hangingPunct="1">
              <a:spcBef>
                <a:spcPts val="600"/>
              </a:spcBef>
              <a:spcAft>
                <a:spcPct val="0"/>
              </a:spcAft>
              <a:buSzPct val="120000"/>
              <a:buChar char="•"/>
              <a:defRPr kumimoji="1" sz="1600">
                <a:solidFill>
                  <a:schemeClr val="tx1"/>
                </a:solidFill>
                <a:latin typeface="+mn-lt"/>
                <a:ea typeface="+mn-ea"/>
              </a:defRPr>
            </a:lvl2pPr>
            <a:lvl3pPr marL="447675" indent="-266700" algn="l" defTabSz="912813" rtl="0" eaLnBrk="1" fontAlgn="base" latinLnBrk="1" hangingPunct="1">
              <a:lnSpc>
                <a:spcPct val="120000"/>
              </a:lnSpc>
              <a:spcBef>
                <a:spcPct val="0"/>
              </a:spcBef>
              <a:spcAft>
                <a:spcPct val="0"/>
              </a:spcAft>
              <a:buChar char="–"/>
              <a:defRPr kumimoji="1" sz="1800">
                <a:solidFill>
                  <a:schemeClr val="tx1"/>
                </a:solidFill>
                <a:latin typeface="+mn-lt"/>
                <a:ea typeface="+mn-ea"/>
              </a:defRPr>
            </a:lvl3pPr>
            <a:lvl4pPr marL="439738" indent="-136525" algn="l" defTabSz="912813" rtl="0" eaLnBrk="1" fontAlgn="base" latinLnBrk="1" hangingPunct="1">
              <a:lnSpc>
                <a:spcPct val="120000"/>
              </a:lnSpc>
              <a:spcBef>
                <a:spcPct val="0"/>
              </a:spcBef>
              <a:spcAft>
                <a:spcPct val="0"/>
              </a:spcAft>
              <a:buSzPct val="89000"/>
              <a:buChar char="•"/>
              <a:defRPr kumimoji="1" sz="1600">
                <a:solidFill>
                  <a:schemeClr val="tx1"/>
                </a:solidFill>
                <a:latin typeface="+mn-lt"/>
                <a:ea typeface="+mn-ea"/>
              </a:defRPr>
            </a:lvl4pPr>
            <a:lvl5pPr marL="593725" indent="-150813" algn="l" defTabSz="912813" rtl="0" eaLnBrk="1" fontAlgn="base" latinLnBrk="1" hangingPunct="1">
              <a:lnSpc>
                <a:spcPct val="120000"/>
              </a:lnSpc>
              <a:spcBef>
                <a:spcPct val="0"/>
              </a:spcBef>
              <a:spcAft>
                <a:spcPct val="0"/>
              </a:spcAft>
              <a:buSzPct val="75000"/>
              <a:buChar char="–"/>
              <a:defRPr kumimoji="1" sz="1600">
                <a:solidFill>
                  <a:schemeClr val="tx1"/>
                </a:solidFill>
                <a:latin typeface="+mn-lt"/>
                <a:ea typeface="+mn-ea"/>
              </a:defRPr>
            </a:lvl5pPr>
            <a:lvl6pPr marL="1060248"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6pPr>
            <a:lvl7pPr marL="1526430"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7pPr>
            <a:lvl8pPr marL="1992616"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8pPr>
            <a:lvl9pPr marL="2458802"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9pPr>
          </a:lstStyle>
          <a:p>
            <a:pPr marL="0" indent="0">
              <a:buFontTx/>
              <a:buNone/>
            </a:pPr>
            <a:r>
              <a:rPr lang="en-US" altLang="ko-KR" sz="1800" dirty="0" err="1" smtClean="0"/>
              <a:t>Imatinib</a:t>
            </a:r>
            <a:r>
              <a:rPr lang="en-US" altLang="ko-KR" sz="1800" dirty="0" smtClean="0"/>
              <a:t> is Partially Effective for the Treatment of Pulmonary Capillary </a:t>
            </a:r>
            <a:r>
              <a:rPr lang="en-US" altLang="ko-KR" sz="1800" dirty="0" err="1" smtClean="0"/>
              <a:t>Hemangiomatosis</a:t>
            </a:r>
            <a:r>
              <a:rPr lang="en-US" altLang="ko-KR" sz="1800" dirty="0" smtClean="0"/>
              <a:t> </a:t>
            </a:r>
          </a:p>
          <a:p>
            <a:pPr marL="0" indent="0">
              <a:buFontTx/>
              <a:buNone/>
            </a:pPr>
            <a:r>
              <a:rPr lang="sv-SE" altLang="ko-KR" sz="1800" b="0" i="1" dirty="0" smtClean="0"/>
              <a:t>Intern Med 53: 603-607, 2014 </a:t>
            </a:r>
          </a:p>
          <a:p>
            <a:pPr marL="0" indent="0">
              <a:buFontTx/>
              <a:buNone/>
            </a:pPr>
            <a:r>
              <a:rPr lang="en-US" altLang="ko-KR" sz="1800" b="0" dirty="0" smtClean="0"/>
              <a:t>: 43-year-old man presented with </a:t>
            </a:r>
            <a:r>
              <a:rPr lang="en-US" altLang="ko-KR" sz="1800" b="0" dirty="0" err="1" smtClean="0"/>
              <a:t>dyspnea</a:t>
            </a:r>
            <a:r>
              <a:rPr lang="en-US" altLang="ko-KR" sz="1800" b="0" dirty="0" smtClean="0"/>
              <a:t> on exertion, pulmonary hypertension (WHO-FC </a:t>
            </a:r>
            <a:r>
              <a:rPr lang="en-US" altLang="ko-KR" sz="1800" b="0" dirty="0" smtClean="0">
                <a:ea typeface="굴림"/>
              </a:rPr>
              <a:t>Ⅳ) </a:t>
            </a:r>
            <a:r>
              <a:rPr lang="en-US" altLang="ko-KR" sz="1800" b="0" dirty="0" smtClean="0">
                <a:ea typeface="굴림"/>
                <a:sym typeface="Wingdings" pitchFamily="2" charset="2"/>
              </a:rPr>
              <a:t>in spite of treating with </a:t>
            </a:r>
            <a:r>
              <a:rPr lang="en-US" altLang="ko-KR" sz="1800" b="0" dirty="0" err="1" smtClean="0">
                <a:ea typeface="굴림"/>
                <a:sym typeface="Wingdings" pitchFamily="2" charset="2"/>
              </a:rPr>
              <a:t>bosentan</a:t>
            </a:r>
            <a:r>
              <a:rPr lang="en-US" altLang="ko-KR" sz="1800" b="0" dirty="0" smtClean="0">
                <a:ea typeface="굴림"/>
                <a:sym typeface="Wingdings" pitchFamily="2" charset="2"/>
              </a:rPr>
              <a:t>, </a:t>
            </a:r>
            <a:r>
              <a:rPr lang="en-US" altLang="ko-KR" sz="1800" b="0" dirty="0" err="1" smtClean="0">
                <a:ea typeface="굴림"/>
                <a:sym typeface="Wingdings" pitchFamily="2" charset="2"/>
              </a:rPr>
              <a:t>sildenafil</a:t>
            </a:r>
            <a:r>
              <a:rPr lang="en-US" altLang="ko-KR" sz="1800" b="0" dirty="0" smtClean="0">
                <a:ea typeface="굴림"/>
                <a:sym typeface="Wingdings" pitchFamily="2" charset="2"/>
              </a:rPr>
              <a:t> and intravenous </a:t>
            </a:r>
            <a:r>
              <a:rPr lang="en-US" altLang="ko-KR" sz="1800" b="0" dirty="0" err="1" smtClean="0">
                <a:ea typeface="굴림"/>
                <a:sym typeface="Wingdings" pitchFamily="2" charset="2"/>
              </a:rPr>
              <a:t>epoprostenol</a:t>
            </a:r>
            <a:r>
              <a:rPr lang="en-US" altLang="ko-KR" sz="1800" b="0" dirty="0" smtClean="0">
                <a:ea typeface="굴림"/>
                <a:sym typeface="Wingdings" pitchFamily="2" charset="2"/>
              </a:rPr>
              <a:t>.</a:t>
            </a:r>
          </a:p>
          <a:p>
            <a:pPr marL="0" indent="0">
              <a:buFontTx/>
              <a:buNone/>
            </a:pPr>
            <a:r>
              <a:rPr lang="en-US" altLang="ko-KR" sz="1800" b="0" dirty="0" smtClean="0">
                <a:ea typeface="굴림"/>
                <a:sym typeface="Wingdings" pitchFamily="2" charset="2"/>
              </a:rPr>
              <a:t>After three months of treatment with </a:t>
            </a:r>
            <a:r>
              <a:rPr lang="en-US" altLang="ko-KR" sz="1800" dirty="0" err="1" smtClean="0">
                <a:solidFill>
                  <a:schemeClr val="tx2">
                    <a:lumMod val="75000"/>
                    <a:lumOff val="25000"/>
                  </a:schemeClr>
                </a:solidFill>
                <a:ea typeface="굴림"/>
                <a:sym typeface="Wingdings" pitchFamily="2" charset="2"/>
              </a:rPr>
              <a:t>imatinib</a:t>
            </a:r>
            <a:r>
              <a:rPr lang="en-US" altLang="ko-KR" sz="1800" dirty="0" smtClean="0">
                <a:solidFill>
                  <a:schemeClr val="tx2">
                    <a:lumMod val="75000"/>
                    <a:lumOff val="25000"/>
                  </a:schemeClr>
                </a:solidFill>
                <a:ea typeface="굴림"/>
                <a:sym typeface="Wingdings" pitchFamily="2" charset="2"/>
              </a:rPr>
              <a:t> (tyrosine </a:t>
            </a:r>
            <a:r>
              <a:rPr lang="en-US" altLang="ko-KR" sz="1800" dirty="0" err="1" smtClean="0">
                <a:solidFill>
                  <a:schemeClr val="tx2">
                    <a:lumMod val="75000"/>
                    <a:lumOff val="25000"/>
                  </a:schemeClr>
                </a:solidFill>
                <a:ea typeface="굴림"/>
                <a:sym typeface="Wingdings" pitchFamily="2" charset="2"/>
              </a:rPr>
              <a:t>kinase</a:t>
            </a:r>
            <a:r>
              <a:rPr lang="en-US" altLang="ko-KR" sz="1800" dirty="0" smtClean="0">
                <a:solidFill>
                  <a:schemeClr val="tx2">
                    <a:lumMod val="75000"/>
                    <a:lumOff val="25000"/>
                  </a:schemeClr>
                </a:solidFill>
                <a:ea typeface="굴림"/>
                <a:sym typeface="Wingdings" pitchFamily="2" charset="2"/>
              </a:rPr>
              <a:t> inhibitor)</a:t>
            </a:r>
            <a:r>
              <a:rPr lang="en-US" altLang="ko-KR" sz="1800" b="0" dirty="0" smtClean="0">
                <a:ea typeface="굴림"/>
                <a:sym typeface="Wingdings" pitchFamily="2" charset="2"/>
              </a:rPr>
              <a:t>, chest X-ray and echocardiography findings improved, and the WHO-FC class was III.</a:t>
            </a:r>
            <a:endParaRPr lang="ko-KR" altLang="en-US" sz="1800" b="0" dirty="0"/>
          </a:p>
        </p:txBody>
      </p:sp>
    </p:spTree>
    <p:extLst>
      <p:ext uri="{BB962C8B-B14F-4D97-AF65-F5344CB8AC3E}">
        <p14:creationId xmlns:p14="http://schemas.microsoft.com/office/powerpoint/2010/main" val="348583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a:xfrm>
            <a:off x="338547" y="285728"/>
            <a:ext cx="8577055" cy="492443"/>
          </a:xfrm>
        </p:spPr>
        <p:txBody>
          <a:bodyPr/>
          <a:lstStyle/>
          <a:p>
            <a:r>
              <a:rPr lang="en-US" altLang="ko-KR" sz="3200" dirty="0">
                <a:latin typeface="Franklin Gothic Medium Cond" pitchFamily="34" charset="0"/>
              </a:rPr>
              <a:t>Pulmonary Capillary </a:t>
            </a:r>
            <a:r>
              <a:rPr lang="en-US" altLang="ko-KR" sz="3200" dirty="0" err="1">
                <a:latin typeface="Franklin Gothic Medium Cond" pitchFamily="34" charset="0"/>
              </a:rPr>
              <a:t>Hemangiomatosis</a:t>
            </a:r>
            <a:endParaRPr lang="ko-KR" altLang="en-US" sz="3200" dirty="0">
              <a:latin typeface="Franklin Gothic Medium Cond" pitchFamily="34" charset="0"/>
            </a:endParaRPr>
          </a:p>
        </p:txBody>
      </p:sp>
      <p:sp>
        <p:nvSpPr>
          <p:cNvPr id="3" name="내용 개체 틀 2"/>
          <p:cNvSpPr>
            <a:spLocks noGrp="1"/>
          </p:cNvSpPr>
          <p:nvPr>
            <p:ph idx="1"/>
          </p:nvPr>
        </p:nvSpPr>
        <p:spPr/>
        <p:txBody>
          <a:bodyPr/>
          <a:lstStyle/>
          <a:p>
            <a:pPr lvl="2">
              <a:buFont typeface="Wingdings" pitchFamily="2" charset="2"/>
              <a:buChar char="v"/>
            </a:pPr>
            <a:r>
              <a:rPr lang="en-US" altLang="ko-KR" sz="2000" b="1" dirty="0" smtClean="0"/>
              <a:t>Current case report </a:t>
            </a:r>
          </a:p>
          <a:p>
            <a:pPr lvl="2">
              <a:buFont typeface="Wingdings" pitchFamily="2" charset="2"/>
              <a:buChar char="v"/>
            </a:pPr>
            <a:endParaRPr lang="en-US" altLang="ko-KR" sz="2000" b="1" dirty="0" smtClean="0"/>
          </a:p>
        </p:txBody>
      </p:sp>
      <p:sp>
        <p:nvSpPr>
          <p:cNvPr id="8" name="모서리가 둥근 직사각형 7"/>
          <p:cNvSpPr/>
          <p:nvPr/>
        </p:nvSpPr>
        <p:spPr bwMode="auto">
          <a:xfrm>
            <a:off x="280694" y="1613358"/>
            <a:ext cx="8577586" cy="2195630"/>
          </a:xfrm>
          <a:prstGeom prst="roundRect">
            <a:avLst/>
          </a:prstGeom>
          <a:solidFill>
            <a:srgbClr val="B7C2D9">
              <a:alpha val="30196"/>
            </a:srgbClr>
          </a:solidFill>
          <a:ln w="19050" cap="flat" cmpd="sng" algn="ctr">
            <a:solidFill>
              <a:schemeClr val="accent1">
                <a:lumMod val="75000"/>
              </a:schemeClr>
            </a:solidFill>
            <a:prstDash val="lgDash"/>
            <a:round/>
            <a:headEnd type="none" w="med" len="med"/>
            <a:tailEnd type="none" w="med" len="med"/>
          </a:ln>
          <a:effectLst/>
        </p:spPr>
        <p:txBody>
          <a:bodyPr vert="horz" wrap="none" lIns="91427" tIns="45714" rIns="91427" bIns="45714"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ko-KR" altLang="en-US" sz="2000" b="0" i="0" u="none" strike="noStrike" cap="none" normalizeH="0" baseline="0" smtClean="0">
              <a:ln>
                <a:noFill/>
              </a:ln>
              <a:solidFill>
                <a:schemeClr val="tx1"/>
              </a:solidFill>
              <a:effectLst/>
              <a:latin typeface="HY견고딕" pitchFamily="18" charset="-127"/>
              <a:ea typeface="HY견고딕" pitchFamily="18" charset="-127"/>
            </a:endParaRPr>
          </a:p>
        </p:txBody>
      </p:sp>
      <p:sp>
        <p:nvSpPr>
          <p:cNvPr id="9" name="내용 개체 틀 2"/>
          <p:cNvSpPr txBox="1">
            <a:spLocks/>
          </p:cNvSpPr>
          <p:nvPr/>
        </p:nvSpPr>
        <p:spPr>
          <a:xfrm>
            <a:off x="339114" y="1661998"/>
            <a:ext cx="8489992" cy="2195630"/>
          </a:xfrm>
          <a:prstGeom prst="rect">
            <a:avLst/>
          </a:prstGeom>
        </p:spPr>
        <p:txBody>
          <a:bodyPr/>
          <a:lstStyle>
            <a:lvl1pPr marL="266700" indent="-266700" algn="l" defTabSz="912813" rtl="0" eaLnBrk="1" fontAlgn="base" latinLnBrk="1" hangingPunct="1">
              <a:lnSpc>
                <a:spcPct val="120000"/>
              </a:lnSpc>
              <a:spcBef>
                <a:spcPts val="0"/>
              </a:spcBef>
              <a:spcAft>
                <a:spcPct val="0"/>
              </a:spcAft>
              <a:buSzPct val="120000"/>
              <a:buChar char="•"/>
              <a:defRPr kumimoji="1" sz="2000" b="1">
                <a:solidFill>
                  <a:schemeClr val="tx1"/>
                </a:solidFill>
                <a:latin typeface="+mn-lt"/>
                <a:ea typeface="+mn-ea"/>
                <a:cs typeface="+mn-cs"/>
              </a:defRPr>
            </a:lvl1pPr>
            <a:lvl2pPr marL="146050" indent="-144463" algn="l" defTabSz="912813" rtl="0" eaLnBrk="1" fontAlgn="base" latinLnBrk="1" hangingPunct="1">
              <a:spcBef>
                <a:spcPts val="600"/>
              </a:spcBef>
              <a:spcAft>
                <a:spcPct val="0"/>
              </a:spcAft>
              <a:buSzPct val="120000"/>
              <a:buChar char="•"/>
              <a:defRPr kumimoji="1" sz="1600">
                <a:solidFill>
                  <a:schemeClr val="tx1"/>
                </a:solidFill>
                <a:latin typeface="+mn-lt"/>
                <a:ea typeface="+mn-ea"/>
              </a:defRPr>
            </a:lvl2pPr>
            <a:lvl3pPr marL="447675" indent="-266700" algn="l" defTabSz="912813" rtl="0" eaLnBrk="1" fontAlgn="base" latinLnBrk="1" hangingPunct="1">
              <a:lnSpc>
                <a:spcPct val="120000"/>
              </a:lnSpc>
              <a:spcBef>
                <a:spcPct val="0"/>
              </a:spcBef>
              <a:spcAft>
                <a:spcPct val="0"/>
              </a:spcAft>
              <a:buChar char="–"/>
              <a:defRPr kumimoji="1" sz="1800">
                <a:solidFill>
                  <a:schemeClr val="tx1"/>
                </a:solidFill>
                <a:latin typeface="+mn-lt"/>
                <a:ea typeface="+mn-ea"/>
              </a:defRPr>
            </a:lvl3pPr>
            <a:lvl4pPr marL="439738" indent="-136525" algn="l" defTabSz="912813" rtl="0" eaLnBrk="1" fontAlgn="base" latinLnBrk="1" hangingPunct="1">
              <a:lnSpc>
                <a:spcPct val="120000"/>
              </a:lnSpc>
              <a:spcBef>
                <a:spcPct val="0"/>
              </a:spcBef>
              <a:spcAft>
                <a:spcPct val="0"/>
              </a:spcAft>
              <a:buSzPct val="89000"/>
              <a:buChar char="•"/>
              <a:defRPr kumimoji="1" sz="1600">
                <a:solidFill>
                  <a:schemeClr val="tx1"/>
                </a:solidFill>
                <a:latin typeface="+mn-lt"/>
                <a:ea typeface="+mn-ea"/>
              </a:defRPr>
            </a:lvl4pPr>
            <a:lvl5pPr marL="593725" indent="-150813" algn="l" defTabSz="912813" rtl="0" eaLnBrk="1" fontAlgn="base" latinLnBrk="1" hangingPunct="1">
              <a:lnSpc>
                <a:spcPct val="120000"/>
              </a:lnSpc>
              <a:spcBef>
                <a:spcPct val="0"/>
              </a:spcBef>
              <a:spcAft>
                <a:spcPct val="0"/>
              </a:spcAft>
              <a:buSzPct val="75000"/>
              <a:buChar char="–"/>
              <a:defRPr kumimoji="1" sz="1600">
                <a:solidFill>
                  <a:schemeClr val="tx1"/>
                </a:solidFill>
                <a:latin typeface="+mn-lt"/>
                <a:ea typeface="+mn-ea"/>
              </a:defRPr>
            </a:lvl5pPr>
            <a:lvl6pPr marL="1060248"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6pPr>
            <a:lvl7pPr marL="1526430"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7pPr>
            <a:lvl8pPr marL="1992616"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8pPr>
            <a:lvl9pPr marL="2458802" indent="-152158" algn="l" defTabSz="912944" rtl="0" eaLnBrk="1" fontAlgn="base" latinLnBrk="1" hangingPunct="1">
              <a:spcBef>
                <a:spcPct val="0"/>
              </a:spcBef>
              <a:spcAft>
                <a:spcPct val="0"/>
              </a:spcAft>
              <a:buSzPct val="75000"/>
              <a:buChar char="–"/>
              <a:defRPr kumimoji="1" sz="1600">
                <a:solidFill>
                  <a:schemeClr val="tx1"/>
                </a:solidFill>
                <a:latin typeface="+mn-lt"/>
                <a:ea typeface="+mn-ea"/>
              </a:defRPr>
            </a:lvl9pPr>
          </a:lstStyle>
          <a:p>
            <a:pPr marL="0" indent="0">
              <a:buFontTx/>
              <a:buNone/>
            </a:pPr>
            <a:r>
              <a:rPr lang="en-US" altLang="ko-KR" sz="1800" i="1" dirty="0" smtClean="0"/>
              <a:t>EIF2AK4 </a:t>
            </a:r>
            <a:r>
              <a:rPr lang="en-US" altLang="ko-KR" sz="1800" dirty="0" smtClean="0"/>
              <a:t>Mutations in Pulmonary Capillary </a:t>
            </a:r>
            <a:r>
              <a:rPr lang="en-US" altLang="ko-KR" sz="1800" dirty="0" err="1" smtClean="0"/>
              <a:t>Hemangiomatosis</a:t>
            </a:r>
            <a:endParaRPr lang="en-US" altLang="ko-KR" sz="1800" dirty="0" smtClean="0"/>
          </a:p>
          <a:p>
            <a:pPr marL="0" indent="0">
              <a:buFontTx/>
              <a:buNone/>
            </a:pPr>
            <a:r>
              <a:rPr lang="en-US" altLang="ko-KR" sz="1800" b="0" i="1" dirty="0" smtClean="0"/>
              <a:t>CHEST 2014; 145(2):231–236</a:t>
            </a:r>
          </a:p>
          <a:p>
            <a:pPr marL="0" indent="0">
              <a:buFontTx/>
              <a:buNone/>
            </a:pPr>
            <a:r>
              <a:rPr lang="en-US" altLang="ko-KR" sz="1800" b="0" dirty="0" smtClean="0"/>
              <a:t>: use </a:t>
            </a:r>
            <a:r>
              <a:rPr lang="en-US" altLang="ko-KR" sz="1800" b="0" dirty="0" err="1" smtClean="0"/>
              <a:t>exome</a:t>
            </a:r>
            <a:r>
              <a:rPr lang="en-US" altLang="ko-KR" sz="1800" b="0" dirty="0" smtClean="0"/>
              <a:t> sequencing to identify a candidate gene for PCH in a family with two affected brothers</a:t>
            </a:r>
          </a:p>
          <a:p>
            <a:pPr marL="0" indent="0">
              <a:buFontTx/>
              <a:buNone/>
            </a:pPr>
            <a:r>
              <a:rPr lang="en-US" altLang="ko-KR" sz="1800" b="0" dirty="0" smtClean="0">
                <a:sym typeface="Wingdings" pitchFamily="2" charset="2"/>
              </a:rPr>
              <a:t> mutations in EIF2AK4 are likely to cause autosomal-recessive PCH in familial and some </a:t>
            </a:r>
            <a:r>
              <a:rPr lang="en-US" altLang="ko-KR" sz="1800" b="0" dirty="0" err="1" smtClean="0">
                <a:sym typeface="Wingdings" pitchFamily="2" charset="2"/>
              </a:rPr>
              <a:t>nonfamilial</a:t>
            </a:r>
            <a:r>
              <a:rPr lang="en-US" altLang="ko-KR" sz="1800" b="0" dirty="0" smtClean="0">
                <a:sym typeface="Wingdings" pitchFamily="2" charset="2"/>
              </a:rPr>
              <a:t> cases</a:t>
            </a:r>
            <a:endParaRPr lang="ko-KR" altLang="en-US" sz="1800" b="0" dirty="0"/>
          </a:p>
        </p:txBody>
      </p:sp>
    </p:spTree>
    <p:extLst>
      <p:ext uri="{BB962C8B-B14F-4D97-AF65-F5344CB8AC3E}">
        <p14:creationId xmlns:p14="http://schemas.microsoft.com/office/powerpoint/2010/main" val="348583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ARPPTCOMPATIBLERD03" val="RXP"/>
  <p:tag name="VARPPTTYPE" val="RXP"/>
  <p:tag name="VARPPTSLIDEFORMAT" val="RXP"/>
  <p:tag name="VARPPTCOMPATIBLE4" val="RXP"/>
  <p:tag name="VARSAVEMESSAGETIMESTAMP" val="RXP2016-09-22"/>
</p:tagLst>
</file>

<file path=ppt/tags/tag2.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3.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heme/theme1.xml><?xml version="1.0" encoding="utf-8"?>
<a:theme xmlns:a="http://schemas.openxmlformats.org/drawingml/2006/main" name="1_Blank Presentation">
  <a:themeElements>
    <a:clrScheme name="">
      <a:dk1>
        <a:srgbClr val="000000"/>
      </a:dk1>
      <a:lt1>
        <a:srgbClr val="FFFFFF"/>
      </a:lt1>
      <a:dk2>
        <a:srgbClr val="001932"/>
      </a:dk2>
      <a:lt2>
        <a:srgbClr val="777777"/>
      </a:lt2>
      <a:accent1>
        <a:srgbClr val="B7C2D9"/>
      </a:accent1>
      <a:accent2>
        <a:srgbClr val="FFD889"/>
      </a:accent2>
      <a:accent3>
        <a:srgbClr val="FFFFFF"/>
      </a:accent3>
      <a:accent4>
        <a:srgbClr val="000000"/>
      </a:accent4>
      <a:accent5>
        <a:srgbClr val="D8DDE9"/>
      </a:accent5>
      <a:accent6>
        <a:srgbClr val="E7C47C"/>
      </a:accent6>
      <a:hlink>
        <a:srgbClr val="4C6294"/>
      </a:hlink>
      <a:folHlink>
        <a:srgbClr val="A50021"/>
      </a:folHlink>
    </a:clrScheme>
    <a:fontScheme name="사용자 지정 7">
      <a:majorFont>
        <a:latin typeface="Franklin Gothic Medium Cond"/>
        <a:ea typeface="맑은 고딕"/>
        <a:cs typeface=""/>
      </a:majorFont>
      <a:minorFont>
        <a:latin typeface="Calibri"/>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27" tIns="45714" rIns="91427" bIns="45714"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HY견고딕" pitchFamily="18" charset="-127"/>
            <a:ea typeface="HY견고딕" pitchFamily="18" charset="-127"/>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27" tIns="45714" rIns="91427" bIns="45714"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HY견고딕" pitchFamily="18" charset="-127"/>
            <a:ea typeface="HY견고딕" pitchFamily="18" charset="-127"/>
          </a:defRPr>
        </a:defPPr>
      </a:lstStyle>
    </a:lnDef>
    <a:txDef>
      <a:spPr bwMode="auto">
        <a:solidFill>
          <a:srgbClr val="92D050"/>
        </a:solidFill>
        <a:ln w="9525">
          <a:solidFill>
            <a:srgbClr val="000000"/>
          </a:solidFill>
          <a:miter lim="800000"/>
          <a:headEnd/>
          <a:tailEnd/>
        </a:ln>
        <a:effectLst>
          <a:outerShdw dist="107763" dir="2700000" algn="ctr" rotWithShape="0">
            <a:schemeClr val="bg2"/>
          </a:outerShdw>
        </a:effectLst>
      </a:spPr>
      <a:bodyPr wrap="square" anchor="ctr" anchorCtr="0">
        <a:spAutoFit/>
      </a:bodyPr>
      <a:lstStyle>
        <a:defPPr algn="ctr">
          <a:lnSpc>
            <a:spcPct val="300000"/>
          </a:lnSpc>
          <a:spcBef>
            <a:spcPct val="50000"/>
          </a:spcBef>
          <a:defRPr sz="1400" b="1" dirty="0" smtClean="0">
            <a:solidFill>
              <a:srgbClr val="000000"/>
            </a:solidFill>
            <a:latin typeface="Times New Roman" pitchFamily="18" charset="0"/>
            <a:ea typeface="굴림체" pitchFamily="49" charset="-127"/>
          </a:defRPr>
        </a:defPPr>
      </a:lstStyle>
    </a:txDef>
  </a:objectDefaults>
  <a:extraClrSchemeLst>
    <a:extraClrScheme>
      <a:clrScheme name="1_Blank Presentation 1">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000000"/>
        </a:lt2>
        <a:accent1>
          <a:srgbClr val="FFFFFF"/>
        </a:accent1>
        <a:accent2>
          <a:srgbClr val="FFFFFF"/>
        </a:accent2>
        <a:accent3>
          <a:srgbClr val="FFFFFF"/>
        </a:accent3>
        <a:accent4>
          <a:srgbClr val="000000"/>
        </a:accent4>
        <a:accent5>
          <a:srgbClr val="FFFFFF"/>
        </a:accent5>
        <a:accent6>
          <a:srgbClr val="E7E7E7"/>
        </a:accent6>
        <a:hlink>
          <a:srgbClr val="FFFFFF"/>
        </a:hlink>
        <a:folHlink>
          <a:srgbClr val="000000"/>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FE"/>
        </a:dk2>
        <a:lt2>
          <a:srgbClr val="000000"/>
        </a:lt2>
        <a:accent1>
          <a:srgbClr val="6598FF"/>
        </a:accent1>
        <a:accent2>
          <a:srgbClr val="FF8700"/>
        </a:accent2>
        <a:accent3>
          <a:srgbClr val="FFFFFF"/>
        </a:accent3>
        <a:accent4>
          <a:srgbClr val="000000"/>
        </a:accent4>
        <a:accent5>
          <a:srgbClr val="B8CAFF"/>
        </a:accent5>
        <a:accent6>
          <a:srgbClr val="E77A00"/>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FE"/>
        </a:dk2>
        <a:lt2>
          <a:srgbClr val="000000"/>
        </a:lt2>
        <a:accent1>
          <a:srgbClr val="6598FF"/>
        </a:accent1>
        <a:accent2>
          <a:srgbClr val="FEFB00"/>
        </a:accent2>
        <a:accent3>
          <a:srgbClr val="FFFFFF"/>
        </a:accent3>
        <a:accent4>
          <a:srgbClr val="000000"/>
        </a:accent4>
        <a:accent5>
          <a:srgbClr val="B8CAFF"/>
        </a:accent5>
        <a:accent6>
          <a:srgbClr val="E6E300"/>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1_Blank Presentation 6">
        <a:dk1>
          <a:srgbClr val="6598FF"/>
        </a:dk1>
        <a:lt1>
          <a:srgbClr val="FFFFFF"/>
        </a:lt1>
        <a:dk2>
          <a:srgbClr val="000000"/>
        </a:dk2>
        <a:lt2>
          <a:srgbClr val="FEFB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F8700"/>
        </a:folHlink>
      </a:clrScheme>
      <a:clrMap bg1="dk2" tx1="lt1" bg2="dk1" tx2="lt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FEFB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EFB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테마1">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2000" b="1" i="0" u="none" strike="noStrike" cap="none" normalizeH="0" baseline="0" smtClean="0">
            <a:ln>
              <a:noFill/>
            </a:ln>
            <a:solidFill>
              <a:schemeClr val="tx1"/>
            </a:solidFill>
            <a:effectLst/>
            <a:latin typeface="Arial" charset="0"/>
            <a:ea typeface="HY중고딕" pitchFamily="18" charset="-127"/>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2000" b="1" i="0" u="none" strike="noStrike" cap="none" normalizeH="0" baseline="0" smtClean="0">
            <a:ln>
              <a:noFill/>
            </a:ln>
            <a:solidFill>
              <a:schemeClr val="tx1"/>
            </a:solidFill>
            <a:effectLst/>
            <a:latin typeface="Arial" charset="0"/>
            <a:ea typeface="HY중고딕" pitchFamily="18"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2014.3.6_TSH_producing_pitutiary_adenoma_review</Template>
  <TotalTime>16079</TotalTime>
  <Words>1778</Words>
  <Application>Microsoft Office PowerPoint</Application>
  <PresentationFormat>화면 슬라이드 쇼(4:3)</PresentationFormat>
  <Paragraphs>401</Paragraphs>
  <Slides>57</Slides>
  <Notes>28</Notes>
  <HiddenSlides>18</HiddenSlides>
  <MMClips>0</MMClips>
  <ScaleCrop>false</ScaleCrop>
  <HeadingPairs>
    <vt:vector size="6" baseType="variant">
      <vt:variant>
        <vt:lpstr>사용한 글꼴</vt:lpstr>
      </vt:variant>
      <vt:variant>
        <vt:i4>10</vt:i4>
      </vt:variant>
      <vt:variant>
        <vt:lpstr>테마</vt:lpstr>
      </vt:variant>
      <vt:variant>
        <vt:i4>2</vt:i4>
      </vt:variant>
      <vt:variant>
        <vt:lpstr>슬라이드 제목</vt:lpstr>
      </vt:variant>
      <vt:variant>
        <vt:i4>57</vt:i4>
      </vt:variant>
    </vt:vector>
  </HeadingPairs>
  <TitlesOfParts>
    <vt:vector size="69" baseType="lpstr">
      <vt:lpstr>Chaparral Pro</vt:lpstr>
      <vt:lpstr>Franklin Gothic Medium Cond</vt:lpstr>
      <vt:lpstr>HY견고딕</vt:lpstr>
      <vt:lpstr>굴림</vt:lpstr>
      <vt:lpstr>굴림체</vt:lpstr>
      <vt:lpstr>맑은 고딕</vt:lpstr>
      <vt:lpstr>휴먼모음T</vt:lpstr>
      <vt:lpstr>Arial</vt:lpstr>
      <vt:lpstr>Calibri</vt:lpstr>
      <vt:lpstr>Wingdings</vt:lpstr>
      <vt:lpstr>1_Blank Presentation</vt:lpstr>
      <vt:lpstr>테마1</vt:lpstr>
      <vt:lpstr>Pulmonary Capillary Hemangiomatosis</vt:lpstr>
      <vt:lpstr>Pulmonary Capillary Hemangiomatosis</vt:lpstr>
      <vt:lpstr>Pulmonary Capillary Hemangiomatosis</vt:lpstr>
      <vt:lpstr>Pulmonary Capillary Hemangiomatosis</vt:lpstr>
      <vt:lpstr>Pulmonary Capillary Hemangiomatosis</vt:lpstr>
      <vt:lpstr>Pulmonary Capillary Hemangiomatosis</vt:lpstr>
      <vt:lpstr>D/Dx</vt:lpstr>
      <vt:lpstr>Pulmonary Capillary Hemangiomatosis</vt:lpstr>
      <vt:lpstr>Pulmonary Capillary Hemangiomatosis</vt:lpstr>
      <vt:lpstr> 재발하는 기흉으로 내원한 18세 남자</vt:lpstr>
      <vt:lpstr>Patient information</vt:lpstr>
      <vt:lpstr>PowerPoint 프레젠테이션</vt:lpstr>
      <vt:lpstr>Review of System</vt:lpstr>
      <vt:lpstr>Physical examination</vt:lpstr>
      <vt:lpstr>Initial lab finding</vt:lpstr>
      <vt:lpstr>Chest X-ray (2016.8.4)</vt:lpstr>
      <vt:lpstr>EKG (2016.8.4)</vt:lpstr>
      <vt:lpstr>Clinical course</vt:lpstr>
      <vt:lpstr>Radiologic findings</vt:lpstr>
      <vt:lpstr>PowerPoint 프레젠테이션</vt:lpstr>
      <vt:lpstr>HRCT</vt:lpstr>
      <vt:lpstr>HRCT</vt:lpstr>
      <vt:lpstr>HRCT</vt:lpstr>
      <vt:lpstr>HRCT</vt:lpstr>
      <vt:lpstr>Re-assessment &amp; Plan</vt:lpstr>
      <vt:lpstr>Bronchoscopy (2016.8.18)</vt:lpstr>
      <vt:lpstr>BAL fluid analysis</vt:lpstr>
      <vt:lpstr>Progress</vt:lpstr>
      <vt:lpstr>Wedge resection via VATS with bullectomy(8/8)</vt:lpstr>
      <vt:lpstr>Wedge resection Bx. via VATS (2016.8.24)</vt:lpstr>
      <vt:lpstr>PowerPoint 프레젠테이션</vt:lpstr>
      <vt:lpstr>PowerPoint 프레젠테이션</vt:lpstr>
      <vt:lpstr>TABLE 58-1   Classification of Pneumothorax</vt:lpstr>
      <vt:lpstr>TABLE 58-2   Causes of Secondary Spontaneous Pneumothorax</vt:lpstr>
      <vt:lpstr>Pathologic findings</vt:lpstr>
      <vt:lpstr>Pathologic findings</vt:lpstr>
      <vt:lpstr>Pathologic findings</vt:lpstr>
      <vt:lpstr>PowerPoint 프레젠테이션</vt:lpstr>
      <vt:lpstr>Pathologic findings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Biopsy result(2016.8.30)</vt:lpstr>
      <vt:lpstr>Clinical course</vt:lpstr>
      <vt:lpstr>Final Diagnosis </vt:lpstr>
      <vt:lpstr>TTE(2016.8.31)</vt:lpstr>
      <vt:lpstr>PFT(2016.8.31)</vt:lpstr>
      <vt:lpstr>Lab f/u</vt:lpstr>
      <vt:lpstr>Chest X-ray f/u</vt:lpstr>
      <vt:lpstr>Follow up</vt:lpstr>
      <vt:lpstr>Follow up</vt:lpstr>
      <vt:lpstr>Progress</vt:lpstr>
    </vt:vector>
  </TitlesOfParts>
  <Company>경희의료원</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presentation</dc:title>
  <dc:creator>khmc</dc:creator>
  <cp:lastModifiedBy>KATRD2</cp:lastModifiedBy>
  <cp:revision>639</cp:revision>
  <dcterms:created xsi:type="dcterms:W3CDTF">2013-09-06T04:35:42Z</dcterms:created>
  <dcterms:modified xsi:type="dcterms:W3CDTF">2016-10-20T12:14:06Z</dcterms:modified>
  <cp:contentStatus>최종본</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