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274" r:id="rId3"/>
    <p:sldId id="275" r:id="rId4"/>
    <p:sldId id="264" r:id="rId5"/>
    <p:sldId id="292" r:id="rId6"/>
    <p:sldId id="345" r:id="rId7"/>
    <p:sldId id="319" r:id="rId8"/>
    <p:sldId id="320" r:id="rId9"/>
    <p:sldId id="346" r:id="rId10"/>
    <p:sldId id="347" r:id="rId11"/>
    <p:sldId id="323" r:id="rId12"/>
    <p:sldId id="348" r:id="rId13"/>
    <p:sldId id="349" r:id="rId14"/>
    <p:sldId id="266" r:id="rId15"/>
    <p:sldId id="350" r:id="rId16"/>
    <p:sldId id="351" r:id="rId17"/>
    <p:sldId id="352" r:id="rId18"/>
    <p:sldId id="354" r:id="rId19"/>
    <p:sldId id="355" r:id="rId20"/>
    <p:sldId id="357" r:id="rId21"/>
    <p:sldId id="353" r:id="rId22"/>
    <p:sldId id="356" r:id="rId23"/>
    <p:sldId id="358" r:id="rId24"/>
    <p:sldId id="336" r:id="rId2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02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보통 스타일 4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3" autoAdjust="0"/>
    <p:restoredTop sz="85782" autoAdjust="0"/>
  </p:normalViewPr>
  <p:slideViewPr>
    <p:cSldViewPr>
      <p:cViewPr varScale="1">
        <p:scale>
          <a:sx n="104" d="100"/>
          <a:sy n="104" d="100"/>
        </p:scale>
        <p:origin x="196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9EF9D-7DD2-4797-AF49-FCA9C7585B45}" type="datetimeFigureOut">
              <a:rPr lang="ko-KR" altLang="en-US" smtClean="0"/>
              <a:pPr/>
              <a:t>2018-06-04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AE7C8-57E4-4B6D-9DBC-6125D0E20E2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8054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AE7C8-57E4-4B6D-9DBC-6125D0E20E27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91744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AE7C8-57E4-4B6D-9DBC-6125D0E20E27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33909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AE7C8-57E4-4B6D-9DBC-6125D0E20E27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61821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다 이 순서에 </a:t>
            </a:r>
            <a:r>
              <a:rPr lang="ko-KR" altLang="en-US" dirty="0" err="1" smtClean="0"/>
              <a:t>따르는건</a:t>
            </a:r>
            <a:r>
              <a:rPr lang="ko-KR" altLang="en-US" dirty="0" smtClean="0"/>
              <a:t> 아님</a:t>
            </a:r>
            <a:r>
              <a:rPr lang="en-US" altLang="ko-KR" dirty="0" smtClean="0"/>
              <a:t>….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AE7C8-57E4-4B6D-9DBC-6125D0E20E27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9847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AE7C8-57E4-4B6D-9DBC-6125D0E20E27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75249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Reversed</a:t>
            </a:r>
            <a:r>
              <a:rPr lang="en-US" altLang="ko-KR" baseline="0" dirty="0" smtClean="0"/>
              <a:t> halo sign : central GGO with peripheral consolidation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AE7C8-57E4-4B6D-9DBC-6125D0E20E27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80508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err="1" smtClean="0"/>
              <a:t>Mononeuritis</a:t>
            </a:r>
            <a:r>
              <a:rPr lang="en-US" altLang="ko-KR" baseline="0" dirty="0" smtClean="0"/>
              <a:t> multiplex : asymmetrical, asynchronous sensory and motor peripheral neuropathy involving isolated damage at least 2 separate nerve areas.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AE7C8-57E4-4B6D-9DBC-6125D0E20E27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0586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AE7C8-57E4-4B6D-9DBC-6125D0E20E27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5468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CCFC2-EB04-44E3-99F2-D42049ED71CF}" type="slidenum">
              <a:rPr lang="ko-KR" altLang="en-US" smtClean="0"/>
              <a:pPr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91571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CCFC2-EB04-44E3-99F2-D42049ED71CF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7917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err="1" smtClean="0">
                <a:effectLst/>
              </a:rPr>
              <a:t>Subpleural</a:t>
            </a:r>
            <a:r>
              <a:rPr lang="en-US" altLang="ko-KR" dirty="0" smtClean="0">
                <a:effectLst/>
              </a:rPr>
              <a:t> GGOs and reticulations in B lungs with BLL </a:t>
            </a:r>
            <a:r>
              <a:rPr lang="en-US" altLang="ko-KR" dirty="0" err="1" smtClean="0">
                <a:effectLst/>
              </a:rPr>
              <a:t>predominancy</a:t>
            </a:r>
            <a:r>
              <a:rPr lang="en-US" altLang="ko-KR" dirty="0" smtClean="0">
                <a:effectLst/>
              </a:rPr>
              <a:t>. </a:t>
            </a:r>
            <a:br>
              <a:rPr lang="en-US" altLang="ko-KR" dirty="0" smtClean="0">
                <a:effectLst/>
              </a:rPr>
            </a:br>
            <a:r>
              <a:rPr lang="en-US" altLang="ko-KR" dirty="0" smtClean="0">
                <a:effectLst/>
              </a:rPr>
              <a:t>Patchy and </a:t>
            </a:r>
            <a:r>
              <a:rPr lang="en-US" altLang="ko-KR" dirty="0" err="1" smtClean="0">
                <a:effectLst/>
              </a:rPr>
              <a:t>perilobular</a:t>
            </a:r>
            <a:r>
              <a:rPr lang="en-US" altLang="ko-KR" dirty="0" smtClean="0">
                <a:effectLst/>
              </a:rPr>
              <a:t> consolidations in BLLs and small consolidations in </a:t>
            </a:r>
            <a:r>
              <a:rPr lang="en-US" altLang="ko-KR" dirty="0" err="1" smtClean="0">
                <a:effectLst/>
              </a:rPr>
              <a:t>lingula</a:t>
            </a:r>
            <a:r>
              <a:rPr lang="en-US" altLang="ko-KR" dirty="0" smtClean="0">
                <a:effectLst/>
              </a:rPr>
              <a:t>, RML.</a:t>
            </a:r>
            <a:br>
              <a:rPr lang="en-US" altLang="ko-KR" dirty="0" smtClean="0">
                <a:effectLst/>
              </a:rPr>
            </a:br>
            <a:r>
              <a:rPr lang="en-US" altLang="ko-KR" dirty="0" smtClean="0">
                <a:effectLst/>
              </a:rPr>
              <a:t>   : R/O </a:t>
            </a:r>
            <a:r>
              <a:rPr lang="en-US" altLang="ko-KR" dirty="0" err="1" smtClean="0">
                <a:effectLst/>
              </a:rPr>
              <a:t>undelrying</a:t>
            </a:r>
            <a:r>
              <a:rPr lang="en-US" altLang="ko-KR" dirty="0" smtClean="0">
                <a:effectLst/>
              </a:rPr>
              <a:t> Interstitial lung disease</a:t>
            </a:r>
            <a:br>
              <a:rPr lang="en-US" altLang="ko-KR" dirty="0" smtClean="0">
                <a:effectLst/>
              </a:rPr>
            </a:br>
            <a:r>
              <a:rPr lang="en-US" altLang="ko-KR" dirty="0" smtClean="0">
                <a:effectLst/>
              </a:rPr>
              <a:t> </a:t>
            </a:r>
            <a:r>
              <a:rPr lang="en-US" altLang="ko-KR" dirty="0" err="1" smtClean="0">
                <a:effectLst/>
              </a:rPr>
              <a:t>DDx</a:t>
            </a:r>
            <a:r>
              <a:rPr lang="en-US" altLang="ko-KR" dirty="0" smtClean="0">
                <a:effectLst/>
              </a:rPr>
              <a:t>. combined pneumonia</a:t>
            </a:r>
          </a:p>
          <a:p>
            <a:endParaRPr lang="en-US" altLang="ko-KR" dirty="0" smtClean="0">
              <a:effectLst/>
            </a:endParaRPr>
          </a:p>
          <a:p>
            <a:r>
              <a:rPr lang="en-US" altLang="ko-KR" dirty="0" smtClean="0">
                <a:effectLst/>
              </a:rPr>
              <a:t>Head/neck</a:t>
            </a:r>
            <a:r>
              <a:rPr lang="en-US" altLang="ko-KR" baseline="0" dirty="0" smtClean="0">
                <a:effectLst/>
              </a:rPr>
              <a:t> : </a:t>
            </a:r>
            <a:r>
              <a:rPr lang="en-US" altLang="ko-KR" dirty="0" smtClean="0">
                <a:effectLst/>
              </a:rPr>
              <a:t>Mild mucosal thickenings in the both maxillary </a:t>
            </a:r>
            <a:r>
              <a:rPr lang="en-US" altLang="ko-KR" dirty="0" err="1" smtClean="0">
                <a:effectLst/>
              </a:rPr>
              <a:t>antra</a:t>
            </a:r>
            <a:r>
              <a:rPr lang="en-US" altLang="ko-KR" dirty="0" smtClean="0">
                <a:effectLst/>
              </a:rPr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AE7C8-57E4-4B6D-9DBC-6125D0E20E27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7018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>
                <a:effectLst/>
              </a:rPr>
              <a:t>1.Subpleural GGOs and reticulations in B lungs with BLL </a:t>
            </a:r>
            <a:r>
              <a:rPr lang="en-US" altLang="ko-KR" dirty="0" err="1" smtClean="0">
                <a:effectLst/>
              </a:rPr>
              <a:t>predominancy</a:t>
            </a:r>
            <a:r>
              <a:rPr lang="en-US" altLang="ko-KR" dirty="0" smtClean="0">
                <a:effectLst/>
              </a:rPr>
              <a:t>. </a:t>
            </a:r>
            <a:br>
              <a:rPr lang="en-US" altLang="ko-KR" dirty="0" smtClean="0">
                <a:effectLst/>
              </a:rPr>
            </a:br>
            <a:r>
              <a:rPr lang="en-US" altLang="ko-KR" dirty="0" smtClean="0">
                <a:effectLst/>
              </a:rPr>
              <a:t> Combined with </a:t>
            </a:r>
            <a:r>
              <a:rPr lang="en-US" altLang="ko-KR" dirty="0" err="1" smtClean="0">
                <a:effectLst/>
              </a:rPr>
              <a:t>fibroatelectasis</a:t>
            </a:r>
            <a:r>
              <a:rPr lang="en-US" altLang="ko-KR" dirty="0" smtClean="0">
                <a:effectLst/>
              </a:rPr>
              <a:t> with minimal bronchiectasis</a:t>
            </a:r>
            <a:br>
              <a:rPr lang="en-US" altLang="ko-KR" dirty="0" smtClean="0">
                <a:effectLst/>
              </a:rPr>
            </a:br>
            <a:r>
              <a:rPr lang="en-US" altLang="ko-KR" dirty="0" smtClean="0">
                <a:effectLst/>
              </a:rPr>
              <a:t> Patchy and </a:t>
            </a:r>
            <a:r>
              <a:rPr lang="en-US" altLang="ko-KR" dirty="0" err="1" smtClean="0">
                <a:effectLst/>
              </a:rPr>
              <a:t>perilobular</a:t>
            </a:r>
            <a:r>
              <a:rPr lang="en-US" altLang="ko-KR" dirty="0" smtClean="0">
                <a:effectLst/>
              </a:rPr>
              <a:t> consolidations in BLLs and small consolidations in </a:t>
            </a:r>
            <a:r>
              <a:rPr lang="en-US" altLang="ko-KR" dirty="0" err="1" smtClean="0">
                <a:effectLst/>
              </a:rPr>
              <a:t>lingula</a:t>
            </a:r>
            <a:r>
              <a:rPr lang="en-US" altLang="ko-KR" dirty="0" smtClean="0">
                <a:effectLst/>
              </a:rPr>
              <a:t>, RML.</a:t>
            </a:r>
            <a:br>
              <a:rPr lang="en-US" altLang="ko-KR" dirty="0" smtClean="0">
                <a:effectLst/>
              </a:rPr>
            </a:br>
            <a:r>
              <a:rPr lang="en-US" altLang="ko-KR" dirty="0" smtClean="0">
                <a:effectLst/>
              </a:rPr>
              <a:t>   : Interstitial lung disease such as OP or NSIP</a:t>
            </a:r>
            <a:br>
              <a:rPr lang="en-US" altLang="ko-KR" dirty="0" smtClean="0">
                <a:effectLst/>
              </a:rPr>
            </a:br>
            <a:r>
              <a:rPr lang="en-US" altLang="ko-KR" dirty="0" smtClean="0">
                <a:effectLst/>
              </a:rPr>
              <a:t>  </a:t>
            </a:r>
            <a:r>
              <a:rPr lang="en-US" altLang="ko-KR" dirty="0" err="1" smtClean="0">
                <a:effectLst/>
              </a:rPr>
              <a:t>DDx</a:t>
            </a:r>
            <a:r>
              <a:rPr lang="en-US" altLang="ko-KR" dirty="0" smtClean="0">
                <a:effectLst/>
              </a:rPr>
              <a:t>) CEP</a:t>
            </a:r>
            <a:br>
              <a:rPr lang="en-US" altLang="ko-KR" dirty="0" smtClean="0">
                <a:effectLst/>
              </a:rPr>
            </a:br>
            <a:r>
              <a:rPr lang="en-US" altLang="ko-KR" dirty="0" smtClean="0">
                <a:effectLst/>
              </a:rPr>
              <a:t/>
            </a:r>
            <a:br>
              <a:rPr lang="en-US" altLang="ko-KR" dirty="0" smtClean="0">
                <a:effectLst/>
              </a:rPr>
            </a:br>
            <a:r>
              <a:rPr lang="en-US" altLang="ko-KR" dirty="0" smtClean="0">
                <a:effectLst/>
              </a:rPr>
              <a:t>2. Multiple enlarged lymph nodes at </a:t>
            </a:r>
            <a:r>
              <a:rPr lang="en-US" altLang="ko-KR" dirty="0" err="1" smtClean="0">
                <a:effectLst/>
              </a:rPr>
              <a:t>lowe</a:t>
            </a:r>
            <a:r>
              <a:rPr lang="en-US" altLang="ko-KR" dirty="0" smtClean="0">
                <a:effectLst/>
              </a:rPr>
              <a:t> </a:t>
            </a:r>
            <a:r>
              <a:rPr lang="en-US" altLang="ko-KR" dirty="0" err="1" smtClean="0">
                <a:effectLst/>
              </a:rPr>
              <a:t>paratracheal</a:t>
            </a:r>
            <a:r>
              <a:rPr lang="en-US" altLang="ko-KR" dirty="0" smtClean="0">
                <a:effectLst/>
              </a:rPr>
              <a:t>, </a:t>
            </a:r>
            <a:r>
              <a:rPr lang="en-US" altLang="ko-KR" dirty="0" err="1" smtClean="0">
                <a:effectLst/>
              </a:rPr>
              <a:t>subcarina</a:t>
            </a:r>
            <a:r>
              <a:rPr lang="en-US" altLang="ko-KR" dirty="0" smtClean="0">
                <a:effectLst/>
              </a:rPr>
              <a:t>, both </a:t>
            </a:r>
            <a:r>
              <a:rPr lang="en-US" altLang="ko-KR" dirty="0" err="1" smtClean="0">
                <a:effectLst/>
              </a:rPr>
              <a:t>hilar</a:t>
            </a:r>
            <a:r>
              <a:rPr lang="en-US" altLang="ko-KR" dirty="0" smtClean="0">
                <a:effectLst/>
              </a:rPr>
              <a:t> and </a:t>
            </a:r>
            <a:r>
              <a:rPr lang="en-US" altLang="ko-KR" dirty="0" err="1" smtClean="0">
                <a:effectLst/>
              </a:rPr>
              <a:t>interlobar</a:t>
            </a:r>
            <a:r>
              <a:rPr lang="en-US" altLang="ko-KR" dirty="0" smtClean="0">
                <a:effectLst/>
              </a:rPr>
              <a:t> region</a:t>
            </a:r>
            <a:br>
              <a:rPr lang="en-US" altLang="ko-KR" dirty="0" smtClean="0">
                <a:effectLst/>
              </a:rPr>
            </a:br>
            <a:r>
              <a:rPr lang="en-US" altLang="ko-KR" dirty="0" smtClean="0">
                <a:effectLst/>
              </a:rPr>
              <a:t>; </a:t>
            </a:r>
            <a:r>
              <a:rPr lang="en-US" altLang="ko-KR" dirty="0" err="1" smtClean="0">
                <a:effectLst/>
              </a:rPr>
              <a:t>probabel</a:t>
            </a:r>
            <a:r>
              <a:rPr lang="en-US" altLang="ko-KR" dirty="0" smtClean="0">
                <a:effectLst/>
              </a:rPr>
              <a:t> reactive hyperplasia</a:t>
            </a:r>
            <a:br>
              <a:rPr lang="en-US" altLang="ko-KR" dirty="0" smtClean="0">
                <a:effectLst/>
              </a:rPr>
            </a:br>
            <a:r>
              <a:rPr lang="en-US" altLang="ko-KR" dirty="0" smtClean="0">
                <a:effectLst/>
              </a:rPr>
              <a:t/>
            </a:r>
            <a:br>
              <a:rPr lang="en-US" altLang="ko-KR" dirty="0" smtClean="0">
                <a:effectLst/>
              </a:rPr>
            </a:br>
            <a:r>
              <a:rPr lang="en-US" altLang="ko-KR" dirty="0" smtClean="0">
                <a:effectLst/>
              </a:rPr>
              <a:t>3. </a:t>
            </a:r>
            <a:r>
              <a:rPr lang="en-US" altLang="ko-KR" dirty="0" err="1" smtClean="0">
                <a:effectLst/>
              </a:rPr>
              <a:t>Centrilobular</a:t>
            </a:r>
            <a:r>
              <a:rPr lang="en-US" altLang="ko-KR" dirty="0" smtClean="0">
                <a:effectLst/>
              </a:rPr>
              <a:t> and </a:t>
            </a:r>
            <a:r>
              <a:rPr lang="en-US" altLang="ko-KR" dirty="0" err="1" smtClean="0">
                <a:effectLst/>
              </a:rPr>
              <a:t>paraseptal</a:t>
            </a:r>
            <a:r>
              <a:rPr lang="en-US" altLang="ko-KR" dirty="0" smtClean="0">
                <a:effectLst/>
              </a:rPr>
              <a:t> emphysema in B lungs.</a:t>
            </a:r>
            <a:br>
              <a:rPr lang="en-US" altLang="ko-KR" dirty="0" smtClean="0">
                <a:effectLst/>
              </a:rPr>
            </a:br>
            <a:r>
              <a:rPr lang="en-US" altLang="ko-KR" dirty="0" smtClean="0">
                <a:effectLst/>
              </a:rPr>
              <a:t/>
            </a:r>
            <a:br>
              <a:rPr lang="en-US" altLang="ko-KR" dirty="0" smtClean="0">
                <a:effectLst/>
              </a:rPr>
            </a:br>
            <a:r>
              <a:rPr lang="ko-KR" altLang="en-US" dirty="0" smtClean="0">
                <a:effectLst/>
              </a:rPr>
              <a:t>복부 </a:t>
            </a:r>
            <a:r>
              <a:rPr lang="en-US" altLang="ko-KR" dirty="0" smtClean="0">
                <a:effectLst/>
              </a:rPr>
              <a:t>)</a:t>
            </a:r>
            <a:br>
              <a:rPr lang="en-US" altLang="ko-KR" dirty="0" smtClean="0">
                <a:effectLst/>
              </a:rPr>
            </a:br>
            <a:r>
              <a:rPr lang="en-US" altLang="ko-KR" dirty="0" smtClean="0">
                <a:effectLst/>
              </a:rPr>
              <a:t>Cholecystectomy sate</a:t>
            </a:r>
            <a:br>
              <a:rPr lang="en-US" altLang="ko-KR" dirty="0" smtClean="0">
                <a:effectLst/>
              </a:rPr>
            </a:br>
            <a:r>
              <a:rPr lang="en-US" altLang="ko-KR" dirty="0" smtClean="0">
                <a:effectLst/>
              </a:rPr>
              <a:t>A few hepatic cysts and calcifications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AE7C8-57E4-4B6D-9DBC-6125D0E20E27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4788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AE7C8-57E4-4B6D-9DBC-6125D0E20E27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392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AE7C8-57E4-4B6D-9DBC-6125D0E20E27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7771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AE7C8-57E4-4B6D-9DBC-6125D0E20E27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921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FB62-01CD-4EFF-9417-E4E4C7709399}" type="datetimeFigureOut">
              <a:rPr lang="ko-KR" altLang="en-US" smtClean="0"/>
              <a:pPr/>
              <a:t>2018-06-04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85EFB-D406-4E62-BB93-A16569F19E8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13" name="그림 12" descr="영문 signature-중앙의료원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2845" y="214290"/>
            <a:ext cx="3135419" cy="428628"/>
          </a:xfrm>
          <a:prstGeom prst="rect">
            <a:avLst/>
          </a:prstGeom>
        </p:spPr>
      </p:pic>
      <p:cxnSp>
        <p:nvCxnSpPr>
          <p:cNvPr id="14" name="직선 연결선 13"/>
          <p:cNvCxnSpPr/>
          <p:nvPr/>
        </p:nvCxnSpPr>
        <p:spPr>
          <a:xfrm>
            <a:off x="388695" y="428604"/>
            <a:ext cx="5112000" cy="0"/>
          </a:xfrm>
          <a:prstGeom prst="line">
            <a:avLst/>
          </a:prstGeom>
          <a:ln w="28575">
            <a:gradFill flip="none" rotWithShape="1">
              <a:gsLst>
                <a:gs pos="0">
                  <a:schemeClr val="tx2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FB62-01CD-4EFF-9417-E4E4C7709399}" type="datetimeFigureOut">
              <a:rPr lang="ko-KR" altLang="en-US" smtClean="0"/>
              <a:pPr/>
              <a:t>2018-06-04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85EFB-D406-4E62-BB93-A16569F19E8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FB62-01CD-4EFF-9417-E4E4C7709399}" type="datetimeFigureOut">
              <a:rPr lang="ko-KR" altLang="en-US" smtClean="0"/>
              <a:pPr/>
              <a:t>2018-06-04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85EFB-D406-4E62-BB93-A16569F19E8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57159" y="214290"/>
            <a:ext cx="5214975" cy="642942"/>
          </a:xfrm>
        </p:spPr>
        <p:txBody>
          <a:bodyPr>
            <a:normAutofit/>
          </a:bodyPr>
          <a:lstStyle>
            <a:lvl1pPr algn="l">
              <a:defRPr sz="3200">
                <a:latin typeface="Berlin Sans FB Demi" pitchFamily="34" charset="0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85720" y="1357300"/>
            <a:ext cx="8572560" cy="5214974"/>
          </a:xfrm>
        </p:spPr>
        <p:txBody>
          <a:bodyPr/>
          <a:lstStyle>
            <a:lvl1pPr>
              <a:defRPr>
                <a:latin typeface="Berlin Sans FB" pitchFamily="34" charset="0"/>
              </a:defRPr>
            </a:lvl1pPr>
            <a:lvl2pPr>
              <a:defRPr baseline="0">
                <a:latin typeface="Candara" pitchFamily="34" charset="0"/>
                <a:ea typeface="HY엽서M" pitchFamily="18" charset="-127"/>
                <a:cs typeface="Arial" pitchFamily="34" charset="0"/>
              </a:defRPr>
            </a:lvl2pPr>
            <a:lvl3pPr>
              <a:defRPr>
                <a:latin typeface="Candara" pitchFamily="34" charset="0"/>
                <a:ea typeface="HY엽서M" pitchFamily="18" charset="-127"/>
              </a:defRPr>
            </a:lvl3pPr>
            <a:lvl4pPr marL="1795463" indent="-360363">
              <a:buFont typeface="Wingdings 2" pitchFamily="18" charset="2"/>
              <a:buChar char="R"/>
              <a:defRPr>
                <a:latin typeface="Candara" pitchFamily="34" charset="0"/>
                <a:ea typeface="HY엽서M" pitchFamily="18" charset="-127"/>
              </a:defRPr>
            </a:lvl4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pic>
        <p:nvPicPr>
          <p:cNvPr id="9" name="그림 8" descr="영문 signature-중앙의료원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2845" y="214290"/>
            <a:ext cx="3135419" cy="428628"/>
          </a:xfrm>
          <a:prstGeom prst="rect">
            <a:avLst/>
          </a:prstGeom>
        </p:spPr>
      </p:pic>
      <p:cxnSp>
        <p:nvCxnSpPr>
          <p:cNvPr id="10" name="직선 연결선 9"/>
          <p:cNvCxnSpPr/>
          <p:nvPr/>
        </p:nvCxnSpPr>
        <p:spPr>
          <a:xfrm>
            <a:off x="388695" y="928670"/>
            <a:ext cx="5112000" cy="0"/>
          </a:xfrm>
          <a:prstGeom prst="line">
            <a:avLst/>
          </a:prstGeom>
          <a:ln w="28575">
            <a:gradFill flip="none" rotWithShape="1">
              <a:gsLst>
                <a:gs pos="0">
                  <a:schemeClr val="tx2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FB62-01CD-4EFF-9417-E4E4C7709399}" type="datetimeFigureOut">
              <a:rPr lang="ko-KR" altLang="en-US" smtClean="0"/>
              <a:pPr/>
              <a:t>2018-06-04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85EFB-D406-4E62-BB93-A16569F19E8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FB62-01CD-4EFF-9417-E4E4C7709399}" type="datetimeFigureOut">
              <a:rPr lang="ko-KR" altLang="en-US" smtClean="0"/>
              <a:pPr/>
              <a:t>2018-06-04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85EFB-D406-4E62-BB93-A16569F19E8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FB62-01CD-4EFF-9417-E4E4C7709399}" type="datetimeFigureOut">
              <a:rPr lang="ko-KR" altLang="en-US" smtClean="0"/>
              <a:pPr/>
              <a:t>2018-06-04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85EFB-D406-4E62-BB93-A16569F19E8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FB62-01CD-4EFF-9417-E4E4C7709399}" type="datetimeFigureOut">
              <a:rPr lang="ko-KR" altLang="en-US" smtClean="0"/>
              <a:pPr/>
              <a:t>2018-06-04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85EFB-D406-4E62-BB93-A16569F19E8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FB62-01CD-4EFF-9417-E4E4C7709399}" type="datetimeFigureOut">
              <a:rPr lang="ko-KR" altLang="en-US" smtClean="0"/>
              <a:pPr/>
              <a:t>2018-06-04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85EFB-D406-4E62-BB93-A16569F19E8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5" name="그림 4" descr="영문 signature-중앙의료원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2845" y="214290"/>
            <a:ext cx="3135419" cy="428628"/>
          </a:xfrm>
          <a:prstGeom prst="rect">
            <a:avLst/>
          </a:prstGeom>
        </p:spPr>
      </p:pic>
      <p:cxnSp>
        <p:nvCxnSpPr>
          <p:cNvPr id="6" name="직선 연결선 5"/>
          <p:cNvCxnSpPr/>
          <p:nvPr/>
        </p:nvCxnSpPr>
        <p:spPr>
          <a:xfrm>
            <a:off x="388695" y="285728"/>
            <a:ext cx="5112000" cy="0"/>
          </a:xfrm>
          <a:prstGeom prst="line">
            <a:avLst/>
          </a:prstGeom>
          <a:ln w="28575">
            <a:gradFill flip="none" rotWithShape="1">
              <a:gsLst>
                <a:gs pos="0">
                  <a:schemeClr val="tx2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FB62-01CD-4EFF-9417-E4E4C7709399}" type="datetimeFigureOut">
              <a:rPr lang="ko-KR" altLang="en-US" smtClean="0"/>
              <a:pPr/>
              <a:t>2018-06-04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85EFB-D406-4E62-BB93-A16569F19E8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FB62-01CD-4EFF-9417-E4E4C7709399}" type="datetimeFigureOut">
              <a:rPr lang="ko-KR" altLang="en-US" smtClean="0"/>
              <a:pPr/>
              <a:t>2018-06-04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85EFB-D406-4E62-BB93-A16569F19E8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DFB62-01CD-4EFF-9417-E4E4C7709399}" type="datetimeFigureOut">
              <a:rPr lang="ko-KR" altLang="en-US" smtClean="0"/>
              <a:pPr/>
              <a:t>2018-06-04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85EFB-D406-4E62-BB93-A16569F19E8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1470025"/>
          </a:xfrm>
        </p:spPr>
        <p:txBody>
          <a:bodyPr>
            <a:noAutofit/>
          </a:bodyPr>
          <a:lstStyle/>
          <a:p>
            <a:r>
              <a:rPr lang="ko-KR" altLang="en-US" sz="4000" b="1" dirty="0" smtClean="0"/>
              <a:t>결핵 및 호흡기학회</a:t>
            </a:r>
            <a:r>
              <a:rPr lang="en-US" altLang="ko-KR" sz="4000" b="1" dirty="0" smtClean="0"/>
              <a:t/>
            </a:r>
            <a:br>
              <a:rPr lang="en-US" altLang="ko-KR" sz="4000" b="1" dirty="0" smtClean="0"/>
            </a:br>
            <a:r>
              <a:rPr lang="ko-KR" altLang="en-US" sz="4000" b="1" dirty="0" smtClean="0"/>
              <a:t>월례 </a:t>
            </a:r>
            <a:r>
              <a:rPr lang="ko-KR" altLang="en-US" sz="4000" b="1" dirty="0" err="1" smtClean="0"/>
              <a:t>집담회</a:t>
            </a:r>
            <a:r>
              <a:rPr lang="en-US" altLang="ko-KR" sz="4000" b="1" dirty="0" smtClean="0"/>
              <a:t/>
            </a:r>
            <a:br>
              <a:rPr lang="en-US" altLang="ko-KR" sz="4000" b="1" dirty="0" smtClean="0"/>
            </a:br>
            <a:endParaRPr lang="ko-KR" altLang="en-US" sz="4000" b="1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419872" y="5373216"/>
            <a:ext cx="5724128" cy="1152128"/>
          </a:xfrm>
        </p:spPr>
        <p:txBody>
          <a:bodyPr>
            <a:noAutofit/>
          </a:bodyPr>
          <a:lstStyle/>
          <a:p>
            <a:r>
              <a:rPr lang="ko-KR" altLang="en-US" b="1" dirty="0" smtClean="0"/>
              <a:t>서울성모병원</a:t>
            </a:r>
            <a:r>
              <a:rPr lang="en-US" altLang="ko-KR" b="1" dirty="0" smtClean="0"/>
              <a:t> </a:t>
            </a:r>
            <a:r>
              <a:rPr lang="ko-KR" altLang="en-US" b="1" dirty="0" smtClean="0"/>
              <a:t>호흡기내과 </a:t>
            </a:r>
            <a:endParaRPr lang="en-US" altLang="ko-KR" b="1" dirty="0" smtClean="0"/>
          </a:p>
          <a:p>
            <a:r>
              <a:rPr lang="ko-KR" altLang="en-US" b="1" dirty="0" smtClean="0"/>
              <a:t>이화영</a:t>
            </a:r>
            <a:endParaRPr lang="en-US" altLang="ko-KR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PFT (2018.1.5)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496" y="908720"/>
            <a:ext cx="9110816" cy="5688632"/>
          </a:xfrm>
        </p:spPr>
        <p:txBody>
          <a:bodyPr>
            <a:normAutofit/>
          </a:bodyPr>
          <a:lstStyle/>
          <a:p>
            <a:r>
              <a:rPr lang="en-US" altLang="ko-KR" sz="2600" dirty="0" smtClean="0"/>
              <a:t>Ratio 65, </a:t>
            </a:r>
          </a:p>
          <a:p>
            <a:pPr marL="0" indent="0">
              <a:buNone/>
            </a:pPr>
            <a:r>
              <a:rPr lang="en-US" altLang="ko-KR" sz="2600" dirty="0"/>
              <a:t> </a:t>
            </a:r>
            <a:r>
              <a:rPr lang="en-US" altLang="ko-KR" sz="2600" dirty="0" smtClean="0"/>
              <a:t> FEV1 1.91 L (59%) -&gt; 2.17 L (67%), BDR 14%</a:t>
            </a:r>
          </a:p>
          <a:p>
            <a:pPr marL="0" indent="0">
              <a:buNone/>
            </a:pPr>
            <a:r>
              <a:rPr lang="en-US" altLang="ko-KR" sz="2600" dirty="0" smtClean="0"/>
              <a:t>  FVC 2.88 L (66%) -&gt; 3.33 L (76%) </a:t>
            </a:r>
          </a:p>
          <a:p>
            <a:pPr marL="0" indent="0">
              <a:buNone/>
            </a:pPr>
            <a:r>
              <a:rPr lang="en-US" altLang="ko-KR" sz="2600" dirty="0"/>
              <a:t> </a:t>
            </a:r>
            <a:r>
              <a:rPr lang="en-US" altLang="ko-KR" sz="2600" dirty="0" smtClean="0"/>
              <a:t> TLC 4.91 L (84%), VC 2.96 L (74%), RV 1.95 L (86%)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</a:t>
            </a:r>
          </a:p>
          <a:p>
            <a:pPr marL="0" indent="0">
              <a:buNone/>
            </a:pPr>
            <a:endParaRPr lang="en-US" altLang="ko-KR" sz="2800" dirty="0"/>
          </a:p>
          <a:p>
            <a:pPr marL="0" indent="0">
              <a:buNone/>
            </a:pPr>
            <a:endParaRPr lang="en-US" altLang="ko-KR" sz="2800" dirty="0" smtClean="0"/>
          </a:p>
          <a:p>
            <a:pPr marL="0" indent="0">
              <a:buNone/>
            </a:pPr>
            <a:endParaRPr lang="en-US" altLang="ko-KR" sz="2800" dirty="0"/>
          </a:p>
          <a:p>
            <a:pPr marL="0" indent="0">
              <a:buNone/>
            </a:pPr>
            <a:endParaRPr lang="en-US" altLang="ko-KR" sz="2800" dirty="0" smtClean="0"/>
          </a:p>
          <a:p>
            <a:pPr marL="0" indent="0">
              <a:buNone/>
            </a:pPr>
            <a:r>
              <a:rPr lang="en-US" altLang="ko-KR" sz="2800" dirty="0"/>
              <a:t> </a:t>
            </a:r>
            <a:r>
              <a:rPr lang="en-US" altLang="ko-KR" sz="2800" dirty="0" smtClean="0"/>
              <a:t>                                            </a:t>
            </a:r>
            <a:r>
              <a:rPr lang="en-US" altLang="ko-KR" sz="2800" dirty="0"/>
              <a:t>(provocation test failed)</a:t>
            </a:r>
          </a:p>
          <a:p>
            <a:pPr marL="0" indent="0">
              <a:buNone/>
            </a:pPr>
            <a:r>
              <a:rPr lang="en-US" altLang="ko-KR" sz="2800" dirty="0" smtClean="0"/>
              <a:t>  </a:t>
            </a:r>
          </a:p>
          <a:p>
            <a:pPr marL="0" indent="0">
              <a:buNone/>
            </a:pPr>
            <a:endParaRPr lang="en-US" altLang="ko-KR" sz="2800" dirty="0"/>
          </a:p>
          <a:p>
            <a:endParaRPr lang="en-US" altLang="ko-K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65636"/>
            <a:ext cx="3528392" cy="3856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50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Impression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1166354"/>
            <a:ext cx="8572560" cy="593505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altLang="ko-KR" dirty="0" smtClean="0"/>
              <a:t>1. Chronic cough d/t</a:t>
            </a:r>
          </a:p>
          <a:p>
            <a:pPr>
              <a:buFontTx/>
              <a:buChar char="-"/>
            </a:pPr>
            <a:r>
              <a:rPr lang="en-US" altLang="ko-KR" dirty="0" smtClean="0"/>
              <a:t>r/o </a:t>
            </a:r>
            <a:r>
              <a:rPr lang="en-US" altLang="ko-KR" dirty="0" err="1" smtClean="0"/>
              <a:t>Churg-strauss</a:t>
            </a:r>
            <a:r>
              <a:rPr lang="en-US" altLang="ko-KR" dirty="0" smtClean="0"/>
              <a:t> syndrome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with bronchial asthma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   peripheral eosinophilia  </a:t>
            </a:r>
            <a:r>
              <a:rPr lang="en-US" altLang="ko-KR" sz="2600" dirty="0" smtClean="0"/>
              <a:t>(&gt; 10% of WBC count)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   pulmonary infiltration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   </a:t>
            </a:r>
            <a:r>
              <a:rPr lang="en-US" altLang="ko-KR" dirty="0" err="1"/>
              <a:t>p</a:t>
            </a:r>
            <a:r>
              <a:rPr lang="en-US" altLang="ko-KR" dirty="0" err="1" smtClean="0"/>
              <a:t>aranasal</a:t>
            </a:r>
            <a:r>
              <a:rPr lang="en-US" altLang="ko-KR" dirty="0" smtClean="0"/>
              <a:t> sinus abnormality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 smtClean="0"/>
              <a:t> </a:t>
            </a:r>
            <a:r>
              <a:rPr lang="en-US" altLang="ko-KR" dirty="0" err="1" smtClean="0"/>
              <a:t>DDx</a:t>
            </a:r>
            <a:r>
              <a:rPr lang="en-US" altLang="ko-KR" dirty="0" smtClean="0"/>
              <a:t>. Chronic </a:t>
            </a:r>
            <a:r>
              <a:rPr lang="en-US" altLang="ko-KR" dirty="0" err="1" smtClean="0"/>
              <a:t>eosinophilic</a:t>
            </a:r>
            <a:r>
              <a:rPr lang="en-US" altLang="ko-KR" dirty="0" smtClean="0"/>
              <a:t> pneumonia 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    Organizing pneumonia</a:t>
            </a:r>
          </a:p>
          <a:p>
            <a:pPr>
              <a:buFontTx/>
              <a:buChar char="-"/>
            </a:pPr>
            <a:r>
              <a:rPr lang="en-US" altLang="ko-KR" dirty="0" smtClean="0"/>
              <a:t>Bronchial asthma with UACS</a:t>
            </a:r>
          </a:p>
          <a:p>
            <a:pPr>
              <a:buFontTx/>
              <a:buChar char="-"/>
            </a:pP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2. Naïve DM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Treatment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Systemic steroid</a:t>
            </a:r>
          </a:p>
          <a:p>
            <a:r>
              <a:rPr lang="en-US" altLang="ko-KR" dirty="0" smtClean="0"/>
              <a:t>Inhaler (ICS/LABA)</a:t>
            </a:r>
          </a:p>
          <a:p>
            <a:r>
              <a:rPr lang="en-US" altLang="ko-KR" dirty="0" smtClean="0"/>
              <a:t>Antihistamine &amp; LTRA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2293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Prognosis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7" y="1517111"/>
            <a:ext cx="4598121" cy="5196409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475233"/>
            <a:ext cx="4659820" cy="5266135"/>
          </a:xfrm>
          <a:prstGeom prst="rect">
            <a:avLst/>
          </a:prstGeom>
        </p:spPr>
      </p:pic>
      <p:sp>
        <p:nvSpPr>
          <p:cNvPr id="8" name="제목 1"/>
          <p:cNvSpPr txBox="1">
            <a:spLocks/>
          </p:cNvSpPr>
          <p:nvPr/>
        </p:nvSpPr>
        <p:spPr>
          <a:xfrm>
            <a:off x="179512" y="913850"/>
            <a:ext cx="1758185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Berlin Sans FB Demi" pitchFamily="34" charset="0"/>
                <a:ea typeface="+mj-ea"/>
                <a:cs typeface="+mj-cs"/>
              </a:defRPr>
            </a:lvl1pPr>
          </a:lstStyle>
          <a:p>
            <a:r>
              <a:rPr lang="en-US" altLang="ko-KR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(2018.1.8)</a:t>
            </a:r>
            <a:endParaRPr lang="ko-KR" altLang="en-US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4572000" y="913850"/>
            <a:ext cx="1758185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Berlin Sans FB Demi" pitchFamily="34" charset="0"/>
                <a:ea typeface="+mj-ea"/>
                <a:cs typeface="+mj-cs"/>
              </a:defRPr>
            </a:lvl1pPr>
          </a:lstStyle>
          <a:p>
            <a:r>
              <a:rPr lang="en-US" altLang="ko-KR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(2018.1.29)</a:t>
            </a:r>
            <a:endParaRPr lang="ko-KR" altLang="en-US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13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87016" y="2708920"/>
            <a:ext cx="8856984" cy="1470025"/>
          </a:xfrm>
        </p:spPr>
        <p:txBody>
          <a:bodyPr>
            <a:normAutofit fontScale="90000"/>
          </a:bodyPr>
          <a:lstStyle/>
          <a:p>
            <a:r>
              <a:rPr lang="en-US" altLang="ko-KR" sz="4000" b="1" dirty="0" smtClean="0"/>
              <a:t>Review</a:t>
            </a:r>
            <a:br>
              <a:rPr lang="en-US" altLang="ko-KR" sz="4000" b="1" dirty="0" smtClean="0"/>
            </a:br>
            <a:r>
              <a:rPr lang="en-US" altLang="ko-KR" sz="4900" b="1" dirty="0" smtClean="0">
                <a:solidFill>
                  <a:srgbClr val="0F02BE"/>
                </a:solidFill>
              </a:rPr>
              <a:t/>
            </a:r>
            <a:br>
              <a:rPr lang="en-US" altLang="ko-KR" sz="4900" b="1" dirty="0" smtClean="0">
                <a:solidFill>
                  <a:srgbClr val="0F02BE"/>
                </a:solidFill>
              </a:rPr>
            </a:br>
            <a:r>
              <a:rPr lang="en-US" altLang="ko-KR" sz="3900" b="1" dirty="0" smtClean="0">
                <a:solidFill>
                  <a:srgbClr val="0F02BE"/>
                </a:solidFill>
              </a:rPr>
              <a:t>Pulmonary manifestation of </a:t>
            </a:r>
            <a:br>
              <a:rPr lang="en-US" altLang="ko-KR" sz="3900" b="1" dirty="0" smtClean="0">
                <a:solidFill>
                  <a:srgbClr val="0F02BE"/>
                </a:solidFill>
              </a:rPr>
            </a:br>
            <a:r>
              <a:rPr lang="en-US" altLang="ko-KR" sz="4900" b="1" dirty="0" err="1" smtClean="0">
                <a:solidFill>
                  <a:srgbClr val="0F02BE"/>
                </a:solidFill>
              </a:rPr>
              <a:t>Chrug</a:t>
            </a:r>
            <a:r>
              <a:rPr lang="en-US" altLang="ko-KR" sz="4900" b="1" dirty="0" smtClean="0">
                <a:solidFill>
                  <a:srgbClr val="0F02BE"/>
                </a:solidFill>
              </a:rPr>
              <a:t>-Strauss Syndrome</a:t>
            </a:r>
            <a:br>
              <a:rPr lang="en-US" altLang="ko-KR" sz="4900" b="1" dirty="0" smtClean="0">
                <a:solidFill>
                  <a:srgbClr val="0F02BE"/>
                </a:solidFill>
              </a:rPr>
            </a:br>
            <a:endParaRPr lang="ko-KR" altLang="en-US" sz="4900" b="1" dirty="0">
              <a:solidFill>
                <a:srgbClr val="0F02BE"/>
              </a:solidFill>
            </a:endParaRPr>
          </a:p>
        </p:txBody>
      </p:sp>
      <p:sp>
        <p:nvSpPr>
          <p:cNvPr id="4" name="부제목 3"/>
          <p:cNvSpPr>
            <a:spLocks noGrp="1"/>
          </p:cNvSpPr>
          <p:nvPr>
            <p:ph type="subTitle" idx="1"/>
          </p:nvPr>
        </p:nvSpPr>
        <p:spPr>
          <a:xfrm>
            <a:off x="827584" y="4293096"/>
            <a:ext cx="7704856" cy="1752600"/>
          </a:xfrm>
        </p:spPr>
        <p:txBody>
          <a:bodyPr>
            <a:normAutofit/>
          </a:bodyPr>
          <a:lstStyle/>
          <a:p>
            <a:r>
              <a:rPr lang="en-US" altLang="ko-KR" sz="3600" dirty="0" smtClean="0"/>
              <a:t> </a:t>
            </a:r>
            <a:endParaRPr lang="en-US" altLang="ko-KR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Churg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strauss</a:t>
            </a:r>
            <a:r>
              <a:rPr lang="en-US" altLang="ko-KR" dirty="0" smtClean="0"/>
              <a:t> syndrome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400" dirty="0" smtClean="0"/>
              <a:t>Systemic vasculitis, extravascular granulomas and eosinophilia, occurs in patients with asthma or history of allergy. </a:t>
            </a:r>
          </a:p>
          <a:p>
            <a:r>
              <a:rPr lang="en-US" altLang="ko-KR" sz="2400" dirty="0" smtClean="0"/>
              <a:t>3/100,000 adults per year</a:t>
            </a:r>
          </a:p>
          <a:p>
            <a:endParaRPr lang="en-US" altLang="ko-KR" dirty="0"/>
          </a:p>
          <a:p>
            <a:pPr marL="0" indent="0" algn="ctr">
              <a:buNone/>
            </a:pPr>
            <a:r>
              <a:rPr lang="en-US" altLang="ko-KR" sz="2400" dirty="0" smtClean="0"/>
              <a:t>asthma, allergic rhinitis </a:t>
            </a:r>
          </a:p>
          <a:p>
            <a:pPr marL="0" indent="0" algn="ctr">
              <a:buNone/>
            </a:pPr>
            <a:r>
              <a:rPr lang="en-US" altLang="ko-KR" sz="2400" dirty="0" smtClean="0"/>
              <a:t>                                (6 - up to 30 </a:t>
            </a:r>
            <a:r>
              <a:rPr lang="en-US" altLang="ko-KR" sz="2400" dirty="0" err="1" smtClean="0"/>
              <a:t>yrs</a:t>
            </a:r>
            <a:r>
              <a:rPr lang="en-US" altLang="ko-KR" sz="2400" dirty="0" smtClean="0"/>
              <a:t>)</a:t>
            </a:r>
          </a:p>
          <a:p>
            <a:pPr marL="0" indent="0" algn="ctr">
              <a:buNone/>
            </a:pPr>
            <a:r>
              <a:rPr lang="en-US" altLang="ko-KR" sz="2400" dirty="0" smtClean="0"/>
              <a:t>  marked peripheral eosinophilia and eosinophilic infiltrates, recur over several years</a:t>
            </a:r>
          </a:p>
          <a:p>
            <a:pPr marL="0" indent="0" algn="ctr">
              <a:buNone/>
            </a:pPr>
            <a:endParaRPr lang="en-US" altLang="ko-KR" sz="2400" dirty="0" smtClean="0"/>
          </a:p>
          <a:p>
            <a:pPr marL="0" indent="0" algn="ctr">
              <a:buNone/>
            </a:pPr>
            <a:r>
              <a:rPr lang="en-US" altLang="ko-KR" sz="2400" dirty="0" smtClean="0"/>
              <a:t>life-threatening vasculitis phase</a:t>
            </a:r>
            <a:endParaRPr lang="ko-KR" altLang="en-US" sz="2400" dirty="0"/>
          </a:p>
        </p:txBody>
      </p:sp>
      <p:cxnSp>
        <p:nvCxnSpPr>
          <p:cNvPr id="5" name="직선 화살표 연결선 4"/>
          <p:cNvCxnSpPr/>
          <p:nvPr/>
        </p:nvCxnSpPr>
        <p:spPr>
          <a:xfrm>
            <a:off x="4499992" y="3645024"/>
            <a:ext cx="0" cy="43204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화살표 연결선 5"/>
          <p:cNvCxnSpPr/>
          <p:nvPr/>
        </p:nvCxnSpPr>
        <p:spPr>
          <a:xfrm>
            <a:off x="4499992" y="4941168"/>
            <a:ext cx="0" cy="43204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21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Diagnosis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/>
              <a:t>American college of Rheumatology, 1990</a:t>
            </a:r>
          </a:p>
          <a:p>
            <a:pPr marL="0" indent="0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</a:t>
            </a:r>
          </a:p>
          <a:p>
            <a:pPr marL="0" indent="0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Asthma</a:t>
            </a:r>
          </a:p>
          <a:p>
            <a:pPr marL="0" indent="0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Eosinophilia &gt; 10% of differential white blood cell count</a:t>
            </a:r>
            <a:r>
              <a:rPr lang="ko-KR" altLang="en-US" sz="2400" dirty="0" smtClean="0"/>
              <a:t> </a:t>
            </a:r>
            <a:endParaRPr lang="en-US" altLang="ko-KR" sz="2400" dirty="0" smtClean="0"/>
          </a:p>
          <a:p>
            <a:pPr marL="0" indent="0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</a:t>
            </a:r>
            <a:r>
              <a:rPr lang="en-US" altLang="ko-KR" sz="2400" dirty="0" err="1" smtClean="0"/>
              <a:t>Mononeuropathy</a:t>
            </a:r>
            <a:r>
              <a:rPr lang="en-US" altLang="ko-KR" sz="2400" dirty="0" smtClean="0"/>
              <a:t> (including multiples) or polyneuropathy</a:t>
            </a:r>
          </a:p>
          <a:p>
            <a:pPr marL="0" indent="0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</a:t>
            </a:r>
            <a:r>
              <a:rPr lang="en-US" altLang="ko-KR" sz="2400" dirty="0" err="1" smtClean="0"/>
              <a:t>Nonfixed</a:t>
            </a:r>
            <a:r>
              <a:rPr lang="en-US" altLang="ko-KR" sz="2400" dirty="0" smtClean="0"/>
              <a:t> pulmonary infiltrates on X-ray</a:t>
            </a:r>
          </a:p>
          <a:p>
            <a:pPr marL="0" indent="0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Paranasal sinus abnormality</a:t>
            </a:r>
          </a:p>
          <a:p>
            <a:pPr marL="0" indent="0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Extravascular eosinophilia revealed at biopsy</a:t>
            </a:r>
          </a:p>
          <a:p>
            <a:pPr marL="0" indent="0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</a:t>
            </a:r>
            <a:endParaRPr lang="en-US" altLang="ko-KR" sz="2400" dirty="0"/>
          </a:p>
          <a:p>
            <a:pPr marL="0" indent="0">
              <a:buNone/>
            </a:pPr>
            <a:r>
              <a:rPr lang="en-US" altLang="ko-KR" sz="2400" dirty="0" smtClean="0"/>
              <a:t>≥ 4/6 criteria : sensitivity 85%, specificity 99.7%</a:t>
            </a:r>
          </a:p>
          <a:p>
            <a:pPr marL="0" indent="0">
              <a:buNone/>
            </a:pPr>
            <a:endParaRPr lang="en-US" altLang="ko-KR" sz="2400" dirty="0" smtClean="0"/>
          </a:p>
        </p:txBody>
      </p:sp>
    </p:spTree>
    <p:extLst>
      <p:ext uri="{BB962C8B-B14F-4D97-AF65-F5344CB8AC3E}">
        <p14:creationId xmlns:p14="http://schemas.microsoft.com/office/powerpoint/2010/main" val="251520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Pulmonary manifestation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/>
              <a:t>27 to 93%</a:t>
            </a:r>
          </a:p>
          <a:p>
            <a:r>
              <a:rPr lang="en-US" altLang="ko-KR" sz="2400" dirty="0" smtClean="0"/>
              <a:t>Eosinophilic infiltration of alveoli/</a:t>
            </a:r>
            <a:r>
              <a:rPr lang="en-US" altLang="ko-KR" sz="2400" dirty="0" err="1" smtClean="0"/>
              <a:t>interstitium</a:t>
            </a:r>
            <a:r>
              <a:rPr lang="en-US" altLang="ko-KR" sz="2400" dirty="0" smtClean="0"/>
              <a:t> -&gt; necrotizing vasculitis in late phase</a:t>
            </a:r>
          </a:p>
          <a:p>
            <a:endParaRPr lang="en-US" altLang="ko-KR" sz="2400" dirty="0" smtClean="0"/>
          </a:p>
          <a:p>
            <a:endParaRPr lang="en-US" altLang="ko-KR" sz="2400" dirty="0"/>
          </a:p>
          <a:p>
            <a:endParaRPr lang="en-US" altLang="ko-KR" sz="2400" dirty="0"/>
          </a:p>
          <a:p>
            <a:pPr marL="0" indent="0">
              <a:buNone/>
            </a:pPr>
            <a:r>
              <a:rPr lang="en-US" altLang="ko-KR" sz="2400" dirty="0" smtClean="0"/>
              <a:t>(1) </a:t>
            </a:r>
            <a:r>
              <a:rPr lang="en-US" altLang="ko-KR" sz="2400" dirty="0" err="1" smtClean="0"/>
              <a:t>Subpleural</a:t>
            </a:r>
            <a:r>
              <a:rPr lang="en-US" altLang="ko-KR" sz="2400" dirty="0" smtClean="0"/>
              <a:t> consolidation – vasculitis  involving small to medium sized arteries</a:t>
            </a:r>
            <a:endParaRPr lang="en-US" altLang="ko-KR" sz="2400" dirty="0"/>
          </a:p>
          <a:p>
            <a:pPr marL="0" indent="0">
              <a:buNone/>
            </a:pPr>
            <a:r>
              <a:rPr lang="en-US" altLang="ko-KR" sz="2400" dirty="0" smtClean="0"/>
              <a:t>(2) </a:t>
            </a:r>
            <a:r>
              <a:rPr lang="en-US" altLang="ko-KR" sz="2400" dirty="0" err="1"/>
              <a:t>C</a:t>
            </a:r>
            <a:r>
              <a:rPr lang="en-US" altLang="ko-KR" sz="2400" dirty="0" err="1" smtClean="0"/>
              <a:t>entrilobular</a:t>
            </a:r>
            <a:r>
              <a:rPr lang="en-US" altLang="ko-KR" sz="2400" dirty="0" smtClean="0"/>
              <a:t> perivascular densities – 89% of pts</a:t>
            </a:r>
            <a:endParaRPr lang="en-US" altLang="ko-KR" sz="2400" dirty="0"/>
          </a:p>
          <a:p>
            <a:pPr marL="0" indent="0">
              <a:buNone/>
            </a:pPr>
            <a:r>
              <a:rPr lang="en-US" altLang="ko-KR" sz="2400" dirty="0" smtClean="0"/>
              <a:t>(3) Multiple larger nodules, reversed halo sign – 44% of pts</a:t>
            </a:r>
          </a:p>
          <a:p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4415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6632"/>
            <a:ext cx="2940665" cy="295232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rcRect r="1264"/>
          <a:stretch/>
        </p:blipFill>
        <p:spPr>
          <a:xfrm>
            <a:off x="157986" y="3297861"/>
            <a:ext cx="4351996" cy="288032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5375" y="3277510"/>
            <a:ext cx="4267105" cy="29099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19872" y="1916832"/>
            <a:ext cx="57669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(1) GGO along </a:t>
            </a:r>
            <a:r>
              <a:rPr lang="en-US" altLang="ko-KR" dirty="0" err="1" smtClean="0"/>
              <a:t>bronchovascular</a:t>
            </a:r>
            <a:r>
              <a:rPr lang="en-US" altLang="ko-KR" dirty="0" smtClean="0"/>
              <a:t> bundles or periphery</a:t>
            </a:r>
          </a:p>
          <a:p>
            <a:r>
              <a:rPr lang="en-US" altLang="ko-KR" dirty="0"/>
              <a:t>(2) </a:t>
            </a:r>
            <a:r>
              <a:rPr lang="en-US" altLang="ko-KR" dirty="0" smtClean="0"/>
              <a:t>Nodular lesions</a:t>
            </a:r>
          </a:p>
          <a:p>
            <a:r>
              <a:rPr lang="en-US" altLang="ko-KR" dirty="0" smtClean="0"/>
              <a:t>(3) Reversed halo sign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00192" y="5373216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(2)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92280" y="5445224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(2)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27584" y="3645024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(3)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923928" y="4509120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(1)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716016" y="3717032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(1)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508104" y="6381328"/>
            <a:ext cx="3384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Eur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Radiol</a:t>
            </a:r>
            <a:r>
              <a:rPr lang="en-US" altLang="ko-KR" dirty="0" smtClean="0"/>
              <a:t> 2007, 17:3157-3165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3513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85" y="620688"/>
            <a:ext cx="8244408" cy="316062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85" y="3814386"/>
            <a:ext cx="3744416" cy="28186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16016" y="2276872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(3)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12160" y="2634620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(2)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20272" y="908720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(2)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83968" y="5733256"/>
            <a:ext cx="4558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Necrotizing granuloma</a:t>
            </a:r>
          </a:p>
          <a:p>
            <a:r>
              <a:rPr lang="en-US" altLang="ko-KR" dirty="0" smtClean="0"/>
              <a:t>Eosinophils at </a:t>
            </a:r>
            <a:r>
              <a:rPr lang="en-US" altLang="ko-KR" dirty="0" err="1" smtClean="0"/>
              <a:t>peribronchiolar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interstitium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508104" y="6381328"/>
            <a:ext cx="3384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Eur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Radiol</a:t>
            </a:r>
            <a:r>
              <a:rPr lang="en-US" altLang="ko-KR" dirty="0" smtClean="0"/>
              <a:t> 2007, 17:3157-3165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136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내용 개체 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9575493"/>
              </p:ext>
            </p:extLst>
          </p:nvPr>
        </p:nvGraphicFramePr>
        <p:xfrm>
          <a:off x="72008" y="1222152"/>
          <a:ext cx="8964488" cy="5328591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678199"/>
                <a:gridCol w="7286289"/>
              </a:tblGrid>
              <a:tr h="9011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dirty="0" smtClean="0"/>
                        <a:t>Chief Complaint 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400" b="0" dirty="0" smtClean="0"/>
                        <a:t>Cough for 2months</a:t>
                      </a:r>
                      <a:endParaRPr lang="ko-KR" altLang="en-US" sz="2400" b="0" dirty="0"/>
                    </a:p>
                  </a:txBody>
                  <a:tcPr/>
                </a:tc>
              </a:tr>
              <a:tr h="12868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 smtClean="0"/>
                        <a:t>Present illness </a:t>
                      </a:r>
                      <a:endParaRPr lang="ko-KR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400" dirty="0" smtClean="0"/>
                        <a:t>특이병력 없던 분으로 </a:t>
                      </a:r>
                      <a:r>
                        <a:rPr lang="ko-KR" altLang="en-US" sz="2400" dirty="0" err="1" smtClean="0"/>
                        <a:t>내원</a:t>
                      </a:r>
                      <a:r>
                        <a:rPr lang="ko-KR" altLang="en-US" sz="2400" dirty="0" smtClean="0"/>
                        <a:t> </a:t>
                      </a:r>
                      <a:r>
                        <a:rPr lang="en-US" altLang="ko-KR" sz="2400" dirty="0" smtClean="0"/>
                        <a:t>2</a:t>
                      </a:r>
                      <a:r>
                        <a:rPr lang="ko-KR" altLang="en-US" sz="2400" dirty="0" err="1" smtClean="0"/>
                        <a:t>개월전부터</a:t>
                      </a:r>
                      <a:r>
                        <a:rPr lang="ko-KR" altLang="en-US" sz="2400" dirty="0" smtClean="0"/>
                        <a:t> 지속된 기침과 객담을 주소로 외래경유 입원함</a:t>
                      </a:r>
                      <a:endParaRPr lang="ko-KR" altLang="en-US" sz="2400" dirty="0"/>
                    </a:p>
                  </a:txBody>
                  <a:tcPr/>
                </a:tc>
              </a:tr>
              <a:tr h="31406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 smtClean="0"/>
                        <a:t>Past history</a:t>
                      </a:r>
                      <a:endParaRPr lang="ko-KR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400" baseline="0" dirty="0" smtClean="0"/>
                        <a:t>DM/HBP/</a:t>
                      </a:r>
                      <a:r>
                        <a:rPr lang="en-US" altLang="ko-KR" sz="2400" baseline="0" dirty="0" err="1" smtClean="0"/>
                        <a:t>Tbc</a:t>
                      </a:r>
                      <a:r>
                        <a:rPr lang="en-US" altLang="ko-KR" sz="2400" baseline="0" dirty="0" smtClean="0"/>
                        <a:t>/hepatitis (-/-/-/-)</a:t>
                      </a:r>
                    </a:p>
                    <a:p>
                      <a:pPr latinLnBrk="1"/>
                      <a:r>
                        <a:rPr lang="en-US" altLang="ko-KR" sz="2400" baseline="0" dirty="0" smtClean="0"/>
                        <a:t>Smoking history : Ex-smoker, 20pyrs, 20</a:t>
                      </a:r>
                      <a:r>
                        <a:rPr lang="ko-KR" altLang="en-US" sz="2400" baseline="0" dirty="0" err="1" smtClean="0"/>
                        <a:t>년전</a:t>
                      </a:r>
                      <a:r>
                        <a:rPr lang="ko-KR" altLang="en-US" sz="2400" baseline="0" dirty="0" smtClean="0"/>
                        <a:t> 금연</a:t>
                      </a:r>
                      <a:endParaRPr lang="en-US" altLang="ko-KR" sz="2400" baseline="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Differential diagnosis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/>
              <a:t>Chronic eosinophilic pneumonia</a:t>
            </a:r>
          </a:p>
          <a:p>
            <a:r>
              <a:rPr lang="en-US" altLang="ko-KR" sz="2400" dirty="0" smtClean="0"/>
              <a:t>Cryptogenic organizing pneumonia</a:t>
            </a:r>
          </a:p>
          <a:p>
            <a:r>
              <a:rPr lang="en-US" altLang="ko-KR" sz="2400" dirty="0" smtClean="0"/>
              <a:t>Fungal infection…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7841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err="1" smtClean="0"/>
              <a:t>Extrathoracic</a:t>
            </a:r>
            <a:r>
              <a:rPr lang="en-US" altLang="ko-KR" dirty="0" smtClean="0"/>
              <a:t> manifestation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/>
              <a:t>GI involvement – eosinophilic gastroenteritis, </a:t>
            </a:r>
            <a:r>
              <a:rPr lang="en-US" altLang="ko-KR" sz="2400" dirty="0" err="1" smtClean="0"/>
              <a:t>polyarteritis</a:t>
            </a:r>
            <a:r>
              <a:rPr lang="en-US" altLang="ko-KR" sz="2400" dirty="0" smtClean="0"/>
              <a:t> </a:t>
            </a:r>
            <a:r>
              <a:rPr lang="en-US" altLang="ko-KR" sz="2400" dirty="0" err="1" smtClean="0"/>
              <a:t>nodosa</a:t>
            </a:r>
            <a:r>
              <a:rPr lang="en-US" altLang="ko-KR" sz="2400" dirty="0" smtClean="0"/>
              <a:t>, mucosal or submucosal eosinophilic involvement</a:t>
            </a:r>
          </a:p>
          <a:p>
            <a:r>
              <a:rPr lang="en-US" altLang="ko-KR" sz="2400" dirty="0" smtClean="0"/>
              <a:t>Skin rash – purpura, macular or popular erythematous rash, urticarial, subcutaneous nodules</a:t>
            </a:r>
          </a:p>
          <a:p>
            <a:r>
              <a:rPr lang="en-US" altLang="ko-KR" sz="2400" dirty="0" smtClean="0"/>
              <a:t>Neuropathy – </a:t>
            </a:r>
            <a:r>
              <a:rPr lang="en-US" altLang="ko-KR" sz="2400" dirty="0" err="1" smtClean="0"/>
              <a:t>mononeuritis</a:t>
            </a:r>
            <a:r>
              <a:rPr lang="en-US" altLang="ko-KR" sz="2400" dirty="0" smtClean="0"/>
              <a:t> multiplex in 75%</a:t>
            </a:r>
          </a:p>
          <a:p>
            <a:r>
              <a:rPr lang="en-US" altLang="ko-KR" sz="2400" dirty="0" smtClean="0"/>
              <a:t>Renal involvement – infrequent, focal segmental GN, generally benign nature </a:t>
            </a:r>
          </a:p>
          <a:p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9926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Treatment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35277" y="1340768"/>
            <a:ext cx="8572560" cy="5214974"/>
          </a:xfrm>
        </p:spPr>
        <p:txBody>
          <a:bodyPr/>
          <a:lstStyle/>
          <a:p>
            <a:r>
              <a:rPr lang="en-US" altLang="ko-KR" sz="2400" dirty="0" smtClean="0"/>
              <a:t>Assessment </a:t>
            </a:r>
            <a:r>
              <a:rPr lang="en-US" altLang="ko-KR" sz="2400" dirty="0" smtClean="0">
                <a:solidFill>
                  <a:srgbClr val="0070C0"/>
                </a:solidFill>
              </a:rPr>
              <a:t>organ involvement</a:t>
            </a:r>
          </a:p>
          <a:p>
            <a:pPr marL="0" indent="0">
              <a:buNone/>
            </a:pPr>
            <a:r>
              <a:rPr lang="en-US" altLang="ko-KR" sz="2400" dirty="0" smtClean="0"/>
              <a:t> - Localized to upper and/or lower respiratory tract</a:t>
            </a:r>
          </a:p>
          <a:p>
            <a:pPr marL="0" indent="0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- Generalized or renal involvement</a:t>
            </a:r>
          </a:p>
          <a:p>
            <a:pPr marL="0" indent="0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- Severe / refractory</a:t>
            </a:r>
          </a:p>
          <a:p>
            <a:pPr marL="0" indent="0">
              <a:buNone/>
            </a:pPr>
            <a:endParaRPr lang="en-US" altLang="ko-KR" dirty="0"/>
          </a:p>
          <a:p>
            <a:r>
              <a:rPr lang="en-US" altLang="ko-KR" sz="2400" dirty="0" smtClean="0">
                <a:solidFill>
                  <a:srgbClr val="0070C0"/>
                </a:solidFill>
              </a:rPr>
              <a:t>Prognostic factors </a:t>
            </a:r>
            <a:r>
              <a:rPr lang="en-US" altLang="ko-KR" sz="2400" dirty="0" smtClean="0"/>
              <a:t>: Five-factor score (FFS)</a:t>
            </a:r>
          </a:p>
          <a:p>
            <a:pPr marL="0" indent="0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</a:t>
            </a:r>
            <a:r>
              <a:rPr lang="en-US" altLang="ko-KR" sz="2400" dirty="0" err="1" smtClean="0"/>
              <a:t>Scr</a:t>
            </a:r>
            <a:r>
              <a:rPr lang="en-US" altLang="ko-KR" sz="2400" dirty="0" smtClean="0"/>
              <a:t> &gt; 1.58ml/</a:t>
            </a:r>
            <a:r>
              <a:rPr lang="en-US" altLang="ko-KR" sz="2400" dirty="0" err="1" smtClean="0"/>
              <a:t>dL</a:t>
            </a:r>
            <a:r>
              <a:rPr lang="en-US" altLang="ko-KR" sz="2400" dirty="0"/>
              <a:t> </a:t>
            </a:r>
            <a:r>
              <a:rPr lang="en-US" altLang="ko-KR" sz="2400" dirty="0" smtClean="0"/>
              <a:t>/ Proteinuria &gt; 1g/24hr / Cardiomyopathy</a:t>
            </a:r>
          </a:p>
          <a:p>
            <a:pPr marL="0" indent="0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GI tract involvement / CNS sign</a:t>
            </a:r>
          </a:p>
          <a:p>
            <a:pPr marL="0" indent="0">
              <a:buNone/>
            </a:pPr>
            <a:r>
              <a:rPr lang="en-US" altLang="ko-KR" sz="2400" dirty="0"/>
              <a:t>  </a:t>
            </a:r>
            <a:r>
              <a:rPr lang="en-US" altLang="ko-KR" sz="2400" dirty="0" smtClean="0"/>
              <a:t> ≥ 1 </a:t>
            </a:r>
            <a:r>
              <a:rPr lang="en-US" altLang="ko-KR" sz="2400" dirty="0" smtClean="0">
                <a:sym typeface="Wingdings" panose="05000000000000000000" pitchFamily="2" charset="2"/>
              </a:rPr>
              <a:t> glucocorticoid + cyclophosphamide</a:t>
            </a:r>
          </a:p>
          <a:p>
            <a:pPr marL="0" indent="0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  0 </a:t>
            </a:r>
            <a:r>
              <a:rPr lang="en-US" altLang="ko-KR" sz="2400" dirty="0" smtClean="0">
                <a:sym typeface="Wingdings" panose="05000000000000000000" pitchFamily="2" charset="2"/>
              </a:rPr>
              <a:t> glucocorticoid alone</a:t>
            </a:r>
            <a:endParaRPr lang="en-US" altLang="ko-KR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499992" y="5589240"/>
            <a:ext cx="428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Medicine (Baltimore) 1996,75(11):17-28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6610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Treatment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err="1" smtClean="0"/>
              <a:t>Glucocorticosteroid</a:t>
            </a:r>
            <a:r>
              <a:rPr lang="en-US" altLang="ko-KR" sz="2400" dirty="0" smtClean="0"/>
              <a:t> if localized, FFS = 0</a:t>
            </a:r>
          </a:p>
          <a:p>
            <a:pPr marL="0" indent="0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- 1mg/kg, high </a:t>
            </a:r>
            <a:r>
              <a:rPr lang="en-US" altLang="ko-KR" sz="2400" smtClean="0"/>
              <a:t>dose for 1month</a:t>
            </a:r>
            <a:endParaRPr lang="en-US" altLang="ko-KR" sz="2400" dirty="0" smtClean="0"/>
          </a:p>
          <a:p>
            <a:pPr marL="0" indent="0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- &gt; 15mg/day for 3months</a:t>
            </a:r>
          </a:p>
          <a:p>
            <a:pPr marL="0" indent="0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- 10mg/day during maintenance </a:t>
            </a:r>
          </a:p>
          <a:p>
            <a:pPr marL="0" indent="0">
              <a:buNone/>
            </a:pPr>
            <a:endParaRPr lang="en-US" altLang="ko-KR" sz="2400" dirty="0"/>
          </a:p>
          <a:p>
            <a:r>
              <a:rPr lang="en-US" altLang="ko-KR" sz="2400" dirty="0" smtClean="0"/>
              <a:t>Combination of cyclophosphamide or MTX  </a:t>
            </a:r>
          </a:p>
          <a:p>
            <a:pPr marL="0" indent="0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- Generalized, FFS ≥ 1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2582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>
                <a:latin typeface="Berlin Sans FB" pitchFamily="34" charset="0"/>
              </a:rPr>
              <a:t>Thank You for listening</a:t>
            </a:r>
            <a:endParaRPr lang="ko-KR" altLang="en-US" dirty="0"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내용 개체 틀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59008358"/>
              </p:ext>
            </p:extLst>
          </p:nvPr>
        </p:nvGraphicFramePr>
        <p:xfrm>
          <a:off x="35496" y="715963"/>
          <a:ext cx="9036496" cy="5593857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814660"/>
                <a:gridCol w="7221836"/>
              </a:tblGrid>
              <a:tr h="16561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dirty="0" smtClean="0"/>
                        <a:t>Review of System</a:t>
                      </a:r>
                    </a:p>
                    <a:p>
                      <a:pPr latinLnBrk="1"/>
                      <a:endParaRPr lang="ko-KR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ko-KR" sz="2400" b="0" dirty="0" smtClean="0">
                          <a:solidFill>
                            <a:schemeClr val="tx1"/>
                          </a:solidFill>
                        </a:rPr>
                        <a:t>fever / chilling (-/-), resting</a:t>
                      </a:r>
                      <a:r>
                        <a:rPr lang="en-US" altLang="ko-KR" sz="2400" b="0" baseline="0" dirty="0" smtClean="0">
                          <a:solidFill>
                            <a:schemeClr val="tx1"/>
                          </a:solidFill>
                        </a:rPr>
                        <a:t> dyspnea (-)</a:t>
                      </a:r>
                      <a:endParaRPr lang="en-US" altLang="ko-KR" sz="24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en-US" altLang="ko-KR" sz="2400" b="0" dirty="0" smtClean="0">
                          <a:solidFill>
                            <a:schemeClr val="tx1"/>
                          </a:solidFill>
                        </a:rPr>
                        <a:t>cough / sputum / rhinorrhea (+/+/-)</a:t>
                      </a:r>
                    </a:p>
                    <a:p>
                      <a:pPr>
                        <a:buNone/>
                      </a:pPr>
                      <a:r>
                        <a:rPr lang="en-US" altLang="ko-KR" sz="2400" b="0" dirty="0" smtClean="0"/>
                        <a:t>nausea / vomiting (-/-)</a:t>
                      </a:r>
                    </a:p>
                    <a:p>
                      <a:pPr>
                        <a:buNone/>
                      </a:pPr>
                      <a:r>
                        <a:rPr lang="en-US" altLang="ko-KR" sz="2400" b="0" dirty="0" smtClean="0"/>
                        <a:t>diarrhea / constipation (-/-), arthralgia</a:t>
                      </a:r>
                      <a:r>
                        <a:rPr lang="en-US" altLang="ko-KR" sz="2400" b="0" baseline="0" dirty="0" smtClean="0"/>
                        <a:t> (-)</a:t>
                      </a:r>
                      <a:endParaRPr lang="en-US" altLang="ko-KR" sz="2400" b="0" dirty="0" smtClean="0"/>
                    </a:p>
                  </a:txBody>
                  <a:tcPr/>
                </a:tc>
              </a:tr>
              <a:tr h="37955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 smtClean="0"/>
                        <a:t>Physical exam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2200" b="1" dirty="0" smtClean="0"/>
                        <a:t>Vital sign </a:t>
                      </a: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2200" dirty="0" smtClean="0"/>
                        <a:t>         110/70</a:t>
                      </a:r>
                      <a:r>
                        <a:rPr lang="en-US" altLang="ko-KR" sz="2200" baseline="0" dirty="0" smtClean="0"/>
                        <a:t> </a:t>
                      </a:r>
                      <a:r>
                        <a:rPr lang="en-US" altLang="ko-KR" sz="2200" dirty="0" smtClean="0">
                          <a:solidFill>
                            <a:schemeClr val="tx1"/>
                          </a:solidFill>
                        </a:rPr>
                        <a:t>mmHg-112</a:t>
                      </a:r>
                      <a:r>
                        <a:rPr lang="ko-KR" altLang="en-US" sz="2200" dirty="0" smtClean="0">
                          <a:solidFill>
                            <a:schemeClr val="tx1"/>
                          </a:solidFill>
                        </a:rPr>
                        <a:t>회</a:t>
                      </a:r>
                      <a:r>
                        <a:rPr lang="en-US" altLang="ko-KR" sz="220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ko-KR" altLang="en-US" sz="2200" dirty="0" smtClean="0">
                          <a:solidFill>
                            <a:schemeClr val="tx1"/>
                          </a:solidFill>
                        </a:rPr>
                        <a:t>분</a:t>
                      </a:r>
                      <a:r>
                        <a:rPr lang="en-US" altLang="ko-KR" sz="2200" dirty="0" smtClean="0">
                          <a:solidFill>
                            <a:schemeClr val="tx1"/>
                          </a:solidFill>
                        </a:rPr>
                        <a:t>-20</a:t>
                      </a:r>
                      <a:r>
                        <a:rPr lang="ko-KR" altLang="en-US" sz="2200" dirty="0" smtClean="0">
                          <a:solidFill>
                            <a:schemeClr val="tx1"/>
                          </a:solidFill>
                        </a:rPr>
                        <a:t>회</a:t>
                      </a:r>
                      <a:r>
                        <a:rPr lang="en-US" altLang="ko-KR" sz="220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ko-KR" altLang="en-US" sz="2200" dirty="0" smtClean="0">
                          <a:solidFill>
                            <a:schemeClr val="tx1"/>
                          </a:solidFill>
                        </a:rPr>
                        <a:t>분</a:t>
                      </a:r>
                      <a:r>
                        <a:rPr lang="en-US" altLang="ko-KR" sz="22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altLang="ko-KR" sz="2200" dirty="0" smtClean="0">
                          <a:solidFill>
                            <a:srgbClr val="0070C0"/>
                          </a:solidFill>
                        </a:rPr>
                        <a:t>36.5</a:t>
                      </a:r>
                      <a:r>
                        <a:rPr lang="en-US" altLang="ko-KR" sz="2200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altLang="ko-KR" sz="2200" dirty="0" smtClean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℃</a:t>
                      </a:r>
                      <a:endParaRPr lang="en-US" altLang="ko-KR" sz="220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2200" b="1" dirty="0" smtClean="0"/>
                        <a:t>Mental status   </a:t>
                      </a:r>
                      <a:r>
                        <a:rPr lang="en-US" altLang="ko-KR" sz="2200" b="0" dirty="0" smtClean="0">
                          <a:solidFill>
                            <a:schemeClr val="tx1"/>
                          </a:solidFill>
                        </a:rPr>
                        <a:t>Alert</a:t>
                      </a:r>
                      <a:endParaRPr lang="en-US" altLang="ko-KR" sz="220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2200" b="1" dirty="0" smtClean="0"/>
                        <a:t>Chest</a:t>
                      </a:r>
                      <a:r>
                        <a:rPr lang="en-US" altLang="ko-KR" sz="2200" dirty="0" smtClean="0"/>
                        <a:t>	</a:t>
                      </a:r>
                      <a:r>
                        <a:rPr lang="en-US" altLang="ko-KR" sz="2200" dirty="0" smtClean="0">
                          <a:solidFill>
                            <a:srgbClr val="FF0000"/>
                          </a:solidFill>
                        </a:rPr>
                        <a:t>mild</a:t>
                      </a:r>
                      <a:r>
                        <a:rPr lang="ko-KR" altLang="en-US" sz="22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ko-KR" sz="2200" dirty="0" smtClean="0">
                          <a:solidFill>
                            <a:srgbClr val="FF0000"/>
                          </a:solidFill>
                        </a:rPr>
                        <a:t>crackle, BLF</a:t>
                      </a: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2200" b="1" dirty="0" smtClean="0"/>
                        <a:t>Abdomen </a:t>
                      </a:r>
                      <a:r>
                        <a:rPr lang="en-US" altLang="ko-KR" sz="2200" dirty="0" smtClean="0"/>
                        <a:t> Soft &amp; flat abdomen</a:t>
                      </a: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2200" b="1" dirty="0" smtClean="0"/>
                        <a:t>Skin &amp; Extremity</a:t>
                      </a:r>
                      <a:r>
                        <a:rPr lang="en-US" altLang="ko-KR" sz="2200" b="1" baseline="0" dirty="0" smtClean="0"/>
                        <a:t>  </a:t>
                      </a:r>
                      <a:r>
                        <a:rPr lang="en-US" altLang="ko-KR" sz="2200" b="0" baseline="0" dirty="0" smtClean="0">
                          <a:solidFill>
                            <a:srgbClr val="0070C0"/>
                          </a:solidFill>
                        </a:rPr>
                        <a:t>rash (-), grossly free</a:t>
                      </a:r>
                      <a:endParaRPr lang="ko-KR" altLang="en-US" sz="2200" b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LAB FINDINGS</a:t>
            </a:r>
            <a:r>
              <a:rPr lang="en-US" altLang="ko-KR" sz="2800" dirty="0" smtClean="0"/>
              <a:t> (1)</a:t>
            </a:r>
            <a:endParaRPr lang="ko-KR" altLang="en-US" dirty="0"/>
          </a:p>
        </p:txBody>
      </p:sp>
      <p:graphicFrame>
        <p:nvGraphicFramePr>
          <p:cNvPr id="9" name="내용 개체 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1980113"/>
              </p:ext>
            </p:extLst>
          </p:nvPr>
        </p:nvGraphicFramePr>
        <p:xfrm>
          <a:off x="251520" y="1196752"/>
          <a:ext cx="4114800" cy="5417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1450504"/>
              </a:tblGrid>
              <a:tr h="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bg1"/>
                          </a:solidFill>
                        </a:rPr>
                        <a:t>CBC</a:t>
                      </a:r>
                      <a:endParaRPr lang="ko-KR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30434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WBC count  (10^9/L) </a:t>
                      </a:r>
                    </a:p>
                  </a:txBody>
                  <a:tcPr marL="9525" marR="9525" marT="9525" marB="0" anchor="ctr" horzOverflow="overflow">
                    <a:solidFill>
                      <a:schemeClr val="accent1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</a:rPr>
                        <a:t>8,430</a:t>
                      </a:r>
                    </a:p>
                  </a:txBody>
                  <a:tcPr marL="9525" marR="9525" marT="9525" marB="0" anchor="ctr" horzOverflow="overflow">
                    <a:solidFill>
                      <a:schemeClr val="accent1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</a:tr>
              <a:tr h="304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  </a:t>
                      </a:r>
                      <a:r>
                        <a:rPr kumimoji="0" lang="en-US" altLang="ko-K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seg</a:t>
                      </a: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. </a:t>
                      </a:r>
                      <a:r>
                        <a:rPr kumimoji="0" lang="en-US" altLang="ko-K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neutrophils</a:t>
                      </a: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(%)</a:t>
                      </a:r>
                      <a:endParaRPr kumimoji="0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 horzOverflow="overflow">
                    <a:solidFill>
                      <a:schemeClr val="accent1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43</a:t>
                      </a:r>
                    </a:p>
                  </a:txBody>
                  <a:tcPr marL="9525" marR="9525" marT="9525" marB="0" anchor="ctr" horzOverflow="overflow">
                    <a:solidFill>
                      <a:schemeClr val="accent1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</a:tr>
              <a:tr h="30434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  lymphocytes(%)</a:t>
                      </a:r>
                      <a:endParaRPr kumimoji="0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 horzOverflow="overflow">
                    <a:solidFill>
                      <a:schemeClr val="accent1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24</a:t>
                      </a:r>
                    </a:p>
                  </a:txBody>
                  <a:tcPr marL="9525" marR="9525" marT="9525" marB="0" anchor="ctr" horzOverflow="overflow">
                    <a:solidFill>
                      <a:schemeClr val="accent1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</a:tr>
              <a:tr h="30434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  </a:t>
                      </a:r>
                      <a:r>
                        <a:rPr kumimoji="0" lang="en-US" altLang="ko-K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monocytes</a:t>
                      </a: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(%)</a:t>
                      </a:r>
                      <a:endParaRPr kumimoji="0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 horzOverflow="overflow">
                    <a:solidFill>
                      <a:schemeClr val="accent1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</a:p>
                  </a:txBody>
                  <a:tcPr marL="9525" marR="9525" marT="9525" marB="0" anchor="ctr" horzOverflow="overflow">
                    <a:solidFill>
                      <a:schemeClr val="accent1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</a:tr>
              <a:tr h="30434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  </a:t>
                      </a:r>
                      <a:r>
                        <a:rPr kumimoji="0" lang="en-US" altLang="ko-K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eosinophils</a:t>
                      </a: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(%)</a:t>
                      </a:r>
                    </a:p>
                  </a:txBody>
                  <a:tcPr marL="9525" marR="9525" marT="9525" marB="0" anchor="ctr" horzOverflow="overflow">
                    <a:solidFill>
                      <a:schemeClr val="accent1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26</a:t>
                      </a:r>
                    </a:p>
                  </a:txBody>
                  <a:tcPr marL="9525" marR="9525" marT="9525" marB="0" anchor="ctr" horzOverflow="overflow">
                    <a:solidFill>
                      <a:schemeClr val="accent1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</a:tr>
              <a:tr h="30434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  </a:t>
                      </a:r>
                      <a:r>
                        <a:rPr kumimoji="0" lang="en-US" altLang="ko-K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basophils</a:t>
                      </a: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(%)</a:t>
                      </a:r>
                    </a:p>
                  </a:txBody>
                  <a:tcPr marL="9525" marR="9525" marT="9525" marB="0" anchor="ctr" horzOverflow="overflow">
                    <a:solidFill>
                      <a:schemeClr val="accent1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9525" marR="9525" marT="9525" marB="0" anchor="ctr" horzOverflow="overflow">
                    <a:solidFill>
                      <a:schemeClr val="accent1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</a:tr>
              <a:tr h="30434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Hemoglobin(gm/</a:t>
                      </a:r>
                      <a:r>
                        <a:rPr kumimoji="0" lang="en-US" altLang="ko-K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dL</a:t>
                      </a: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9525" marR="9525" marT="9525" marB="0" anchor="ctr" horzOverflow="overflow">
                    <a:solidFill>
                      <a:schemeClr val="accent1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14.5</a:t>
                      </a:r>
                    </a:p>
                  </a:txBody>
                  <a:tcPr marL="9525" marR="9525" marT="9525" marB="0" anchor="ctr" horzOverflow="overflow">
                    <a:solidFill>
                      <a:schemeClr val="accent1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</a:tr>
              <a:tr h="30434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0" lang="en-US" altLang="ko-K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Hematocrit</a:t>
                      </a: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(%)</a:t>
                      </a:r>
                    </a:p>
                  </a:txBody>
                  <a:tcPr marL="9525" marR="9525" marT="9525" marB="0" anchor="ctr" horzOverflow="overflow">
                    <a:solidFill>
                      <a:schemeClr val="accent1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42.8</a:t>
                      </a:r>
                    </a:p>
                  </a:txBody>
                  <a:tcPr marL="9525" marR="9525" marT="9525" marB="0" anchor="ctr" horzOverflow="overflow">
                    <a:solidFill>
                      <a:schemeClr val="accent1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</a:tr>
              <a:tr h="30434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Platelet count(10^9/L)</a:t>
                      </a:r>
                    </a:p>
                  </a:txBody>
                  <a:tcPr marL="9525" marR="9525" marT="9525" marB="0" anchor="ctr" horzOverflow="overflow">
                    <a:solidFill>
                      <a:schemeClr val="accent1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187</a:t>
                      </a:r>
                    </a:p>
                  </a:txBody>
                  <a:tcPr marL="9525" marR="9525" marT="9525" marB="0" anchor="ctr" horzOverflow="overflow">
                    <a:solidFill>
                      <a:schemeClr val="accent1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</a:tr>
              <a:tr h="304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MCV(fl)</a:t>
                      </a:r>
                      <a:endParaRPr kumimoji="0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 horzOverflow="overflow">
                    <a:solidFill>
                      <a:schemeClr val="accent1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85.1</a:t>
                      </a:r>
                      <a:endParaRPr kumimoji="0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 horzOverflow="overflow">
                    <a:solidFill>
                      <a:schemeClr val="accent1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</a:tr>
              <a:tr h="304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MCH(pg)</a:t>
                      </a:r>
                      <a:endParaRPr kumimoji="0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 horzOverflow="overflow">
                    <a:solidFill>
                      <a:schemeClr val="accent1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28.8</a:t>
                      </a:r>
                      <a:endParaRPr kumimoji="0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 horzOverflow="overflow">
                    <a:solidFill>
                      <a:schemeClr val="accent1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</a:tr>
              <a:tr h="304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MCHC(%)</a:t>
                      </a:r>
                      <a:endParaRPr kumimoji="0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 horzOverflow="overflow">
                    <a:solidFill>
                      <a:schemeClr val="accent1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33.9</a:t>
                      </a:r>
                      <a:endParaRPr kumimoji="0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 horzOverflow="overflow">
                    <a:solidFill>
                      <a:schemeClr val="accent1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146321"/>
              </p:ext>
            </p:extLst>
          </p:nvPr>
        </p:nvGraphicFramePr>
        <p:xfrm>
          <a:off x="4572000" y="1196752"/>
          <a:ext cx="4332916" cy="42431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4764"/>
                <a:gridCol w="1368152"/>
              </a:tblGrid>
              <a:tr h="391234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800" dirty="0" smtClean="0"/>
                        <a:t>Blood Chemistry</a:t>
                      </a:r>
                      <a:endParaRPr lang="ko-KR" alt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4008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Glucose (mg/dl)</a:t>
                      </a:r>
                      <a:endParaRPr kumimoji="0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 horzOverflow="overflow"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150</a:t>
                      </a:r>
                    </a:p>
                  </a:txBody>
                  <a:tcPr marL="9525" marR="9525" marT="9525" marB="0" anchor="ctr" horzOverflow="overflow"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</a:tr>
              <a:tr h="48390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BUN/Cr (mg/dl)</a:t>
                      </a:r>
                    </a:p>
                  </a:txBody>
                  <a:tcPr marL="9525" marR="9525" marT="9525" marB="0" anchor="ctr" horzOverflow="overflow"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</a:rPr>
                        <a:t>8.5/ 1.09</a:t>
                      </a:r>
                    </a:p>
                  </a:txBody>
                  <a:tcPr marL="9525" marR="9525" marT="9525" marB="0" anchor="ctr" horzOverflow="overflow"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</a:tr>
              <a:tr h="29003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T-Protein/Albumin (g/dl) </a:t>
                      </a:r>
                    </a:p>
                  </a:txBody>
                  <a:tcPr marL="9525" marR="9525" marT="9525" marB="0" anchor="ctr" horzOverflow="overflow"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7.6/4.0</a:t>
                      </a:r>
                    </a:p>
                  </a:txBody>
                  <a:tcPr marL="9525" marR="9525" marT="9525" marB="0" anchor="ctr" horzOverflow="overflow"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</a:tr>
              <a:tr h="29003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AST/ALT (U/L)</a:t>
                      </a:r>
                    </a:p>
                  </a:txBody>
                  <a:tcPr marL="9525" marR="9525" marT="9525" marB="0" anchor="ctr" horzOverflow="overflow"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43/37</a:t>
                      </a:r>
                    </a:p>
                  </a:txBody>
                  <a:tcPr marL="9525" marR="9525" marT="9525" marB="0" anchor="ctr" horzOverflow="overflow"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</a:tr>
              <a:tr h="2900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</a:t>
                      </a:r>
                      <a:r>
                        <a:rPr kumimoji="0" lang="en-US" altLang="ko-K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LDH</a:t>
                      </a: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kumimoji="0" lang="en-US" altLang="ko-K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CPK</a:t>
                      </a: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(U/L)</a:t>
                      </a:r>
                    </a:p>
                  </a:txBody>
                  <a:tcPr marL="9525" marR="9525" marT="9525" marB="0" anchor="ctr" horzOverflow="overflow"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</a:rPr>
                        <a:t>466/196</a:t>
                      </a:r>
                    </a:p>
                  </a:txBody>
                  <a:tcPr marL="9525" marR="9525" marT="9525" marB="0" anchor="ctr" horzOverflow="overflow"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</a:tr>
              <a:tr h="2900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Total bilirubin (mg/</a:t>
                      </a:r>
                      <a:r>
                        <a:rPr kumimoji="0" lang="en-US" altLang="ko-K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dL</a:t>
                      </a: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9525" marR="9525" marT="9525" marB="0" anchor="ctr" horzOverflow="overflow"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0.8</a:t>
                      </a:r>
                    </a:p>
                  </a:txBody>
                  <a:tcPr marL="9525" marR="9525" marT="9525" marB="0" anchor="ctr" horzOverflow="overflow"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</a:tr>
              <a:tr h="2900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Na/K/</a:t>
                      </a:r>
                      <a:r>
                        <a:rPr kumimoji="0" lang="en-US" altLang="ko-K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Cl</a:t>
                      </a: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(</a:t>
                      </a:r>
                      <a:r>
                        <a:rPr kumimoji="0" lang="en-US" altLang="ko-K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mEg</a:t>
                      </a: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/L)</a:t>
                      </a:r>
                    </a:p>
                  </a:txBody>
                  <a:tcPr marL="9525" marR="9525" marT="9525" marB="0" anchor="ctr" horzOverflow="overflow"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135/4.2/101</a:t>
                      </a:r>
                    </a:p>
                  </a:txBody>
                  <a:tcPr marL="9525" marR="9525" marT="9525" marB="0" anchor="ctr" horzOverflow="overflow"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</a:tr>
              <a:tr h="2900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Amylase(U/L) </a:t>
                      </a:r>
                    </a:p>
                  </a:txBody>
                  <a:tcPr marL="9525" marR="9525" marT="9525" marB="0" anchor="ctr" horzOverflow="overflow"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135</a:t>
                      </a:r>
                    </a:p>
                  </a:txBody>
                  <a:tcPr marL="9525" marR="9525" marT="9525" marB="0" anchor="ctr" horzOverflow="overflow"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</a:tr>
              <a:tr h="2900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CRP (mg/</a:t>
                      </a:r>
                      <a:r>
                        <a:rPr kumimoji="0" lang="en-US" altLang="ko-K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dL</a:t>
                      </a: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9525" marR="9525" marT="9525" marB="0" anchor="ctr" horzOverflow="overflow"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</a:rPr>
                        <a:t>0.31</a:t>
                      </a:r>
                    </a:p>
                  </a:txBody>
                  <a:tcPr marL="9525" marR="9525" marT="9525" marB="0" anchor="ctr" horzOverflow="overflow"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020319"/>
              </p:ext>
            </p:extLst>
          </p:nvPr>
        </p:nvGraphicFramePr>
        <p:xfrm>
          <a:off x="4572000" y="5517233"/>
          <a:ext cx="4332916" cy="1136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4764"/>
                <a:gridCol w="1368152"/>
              </a:tblGrid>
              <a:tr h="319916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800" dirty="0" smtClean="0"/>
                        <a:t>Influenza</a:t>
                      </a:r>
                      <a:r>
                        <a:rPr lang="en-US" altLang="ko-KR" sz="1800" baseline="0" dirty="0" smtClean="0"/>
                        <a:t> rapid test</a:t>
                      </a:r>
                      <a:endParaRPr lang="ko-KR" alt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354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Flue A</a:t>
                      </a:r>
                      <a:endParaRPr kumimoji="0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 horzOverflow="overflow"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Negative</a:t>
                      </a:r>
                    </a:p>
                  </a:txBody>
                  <a:tcPr marL="9525" marR="9525" marT="9525" marB="0" anchor="ctr" horzOverflow="overflow"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</a:tr>
              <a:tr h="39569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Flue B</a:t>
                      </a:r>
                    </a:p>
                  </a:txBody>
                  <a:tcPr marL="9525" marR="9525" marT="9525" marB="0" anchor="ctr" horzOverflow="overflow"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Negative</a:t>
                      </a:r>
                    </a:p>
                  </a:txBody>
                  <a:tcPr marL="9525" marR="9525" marT="9525" marB="0" anchor="ctr" horzOverflow="overflow"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LAB FINDINGS</a:t>
            </a:r>
            <a:r>
              <a:rPr lang="en-US" altLang="ko-KR" sz="2800" dirty="0" smtClean="0"/>
              <a:t> (2)</a:t>
            </a:r>
            <a:endParaRPr lang="ko-KR" altLang="en-US" dirty="0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749084"/>
              </p:ext>
            </p:extLst>
          </p:nvPr>
        </p:nvGraphicFramePr>
        <p:xfrm>
          <a:off x="395536" y="1196752"/>
          <a:ext cx="4071966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5983"/>
                <a:gridCol w="2035983"/>
              </a:tblGrid>
              <a:tr h="358361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800" dirty="0" smtClean="0"/>
                        <a:t>Urinalysis</a:t>
                      </a:r>
                      <a:endParaRPr lang="ko-KR" alt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298634"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+mn-lt"/>
                          <a:ea typeface="HY강B" pitchFamily="18" charset="-127"/>
                        </a:rPr>
                        <a:t> Color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+mn-lt"/>
                        <a:ea typeface="HY강B" pitchFamily="18" charset="-127"/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+mn-lt"/>
                          <a:ea typeface="HY강B" pitchFamily="18" charset="-127"/>
                        </a:rPr>
                        <a:t> yellow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+mn-lt"/>
                        <a:ea typeface="HY강B" pitchFamily="18" charset="-127"/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</a:tr>
              <a:tr h="298634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+mn-lt"/>
                          <a:ea typeface="HY강B" pitchFamily="18" charset="-127"/>
                        </a:rPr>
                        <a:t> pH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+mn-lt"/>
                        <a:ea typeface="HY강B" pitchFamily="18" charset="-127"/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+mn-lt"/>
                          <a:ea typeface="HY강B" pitchFamily="18" charset="-127"/>
                        </a:rPr>
                        <a:t>7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+mn-lt"/>
                        <a:ea typeface="HY강B" pitchFamily="18" charset="-127"/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</a:tr>
              <a:tr h="298634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+mn-lt"/>
                          <a:ea typeface="HY강B" pitchFamily="18" charset="-127"/>
                        </a:rPr>
                        <a:t> Specific</a:t>
                      </a:r>
                      <a:r>
                        <a:rPr lang="en-US" altLang="ko-KR" sz="1800" b="1" baseline="0" dirty="0" smtClean="0">
                          <a:solidFill>
                            <a:schemeClr val="tx1"/>
                          </a:solidFill>
                          <a:latin typeface="+mn-lt"/>
                          <a:ea typeface="HY강B" pitchFamily="18" charset="-127"/>
                        </a:rPr>
                        <a:t> gravity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+mn-lt"/>
                        <a:ea typeface="HY강B" pitchFamily="18" charset="-127"/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+mn-lt"/>
                          <a:ea typeface="HY강B" pitchFamily="18" charset="-127"/>
                        </a:rPr>
                        <a:t>1.012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+mn-lt"/>
                        <a:ea typeface="HY강B" pitchFamily="18" charset="-127"/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</a:tr>
              <a:tr h="298634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+mn-lt"/>
                          <a:ea typeface="HY강B" pitchFamily="18" charset="-127"/>
                        </a:rPr>
                        <a:t> Protein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+mn-lt"/>
                        <a:ea typeface="HY강B" pitchFamily="18" charset="-127"/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800" b="1" dirty="0" smtClean="0">
                          <a:solidFill>
                            <a:srgbClr val="FF0000"/>
                          </a:solidFill>
                          <a:latin typeface="+mn-lt"/>
                          <a:ea typeface="HY강B" pitchFamily="18" charset="-127"/>
                        </a:rPr>
                        <a:t>++</a:t>
                      </a:r>
                      <a:endParaRPr lang="ko-KR" altLang="en-US" sz="1800" b="1" dirty="0">
                        <a:solidFill>
                          <a:srgbClr val="FF0000"/>
                        </a:solidFill>
                        <a:latin typeface="+mn-lt"/>
                        <a:ea typeface="HY강B" pitchFamily="18" charset="-127"/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</a:tr>
              <a:tr h="298634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+mn-lt"/>
                          <a:ea typeface="HY강B" pitchFamily="18" charset="-127"/>
                        </a:rPr>
                        <a:t> Glucose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+mn-lt"/>
                        <a:ea typeface="HY강B" pitchFamily="18" charset="-127"/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+mn-lt"/>
                          <a:ea typeface="HY강B" pitchFamily="18" charset="-127"/>
                        </a:rPr>
                        <a:t>normal 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+mn-lt"/>
                        <a:ea typeface="HY강B" pitchFamily="18" charset="-127"/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</a:tr>
              <a:tr h="298634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+mn-lt"/>
                          <a:ea typeface="HY강B" pitchFamily="18" charset="-127"/>
                        </a:rPr>
                        <a:t> Leukocyte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+mn-lt"/>
                        <a:ea typeface="HY강B" pitchFamily="18" charset="-127"/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+mn-lt"/>
                          <a:ea typeface="HY강B" pitchFamily="18" charset="-127"/>
                        </a:rPr>
                        <a:t>(-)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+mn-lt"/>
                        <a:ea typeface="HY강B" pitchFamily="18" charset="-127"/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</a:tr>
              <a:tr h="298634"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+mn-lt"/>
                          <a:ea typeface="HY강B" pitchFamily="18" charset="-127"/>
                        </a:rPr>
                        <a:t> </a:t>
                      </a:r>
                      <a:r>
                        <a:rPr lang="en-US" altLang="ko-KR" sz="1800" b="1" dirty="0" err="1" smtClean="0">
                          <a:solidFill>
                            <a:schemeClr val="tx1"/>
                          </a:solidFill>
                          <a:latin typeface="+mn-lt"/>
                          <a:ea typeface="HY강B" pitchFamily="18" charset="-127"/>
                        </a:rPr>
                        <a:t>Bilirubin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+mn-lt"/>
                        <a:ea typeface="HY강B" pitchFamily="18" charset="-127"/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+mn-lt"/>
                          <a:ea typeface="HY강B" pitchFamily="18" charset="-127"/>
                        </a:rPr>
                        <a:t>(-) 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+mn-lt"/>
                        <a:ea typeface="HY강B" pitchFamily="18" charset="-127"/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</a:tr>
              <a:tr h="298634"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+mn-lt"/>
                          <a:ea typeface="HY강B" pitchFamily="18" charset="-127"/>
                        </a:rPr>
                        <a:t> </a:t>
                      </a:r>
                      <a:r>
                        <a:rPr lang="en-US" altLang="ko-KR" sz="1800" b="1" dirty="0" err="1" smtClean="0">
                          <a:solidFill>
                            <a:schemeClr val="tx1"/>
                          </a:solidFill>
                          <a:latin typeface="+mn-lt"/>
                          <a:ea typeface="HY강B" pitchFamily="18" charset="-127"/>
                        </a:rPr>
                        <a:t>Ketone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+mn-lt"/>
                        <a:ea typeface="HY강B" pitchFamily="18" charset="-127"/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+mn-lt"/>
                          <a:ea typeface="HY강B" pitchFamily="18" charset="-127"/>
                        </a:rPr>
                        <a:t>(-)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+mn-lt"/>
                        <a:ea typeface="HY강B" pitchFamily="18" charset="-127"/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</a:tr>
              <a:tr h="2986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+mn-lt"/>
                          <a:ea typeface="HY강B" pitchFamily="18" charset="-127"/>
                        </a:rPr>
                        <a:t> Occult blood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+mn-lt"/>
                        <a:ea typeface="HY강B" pitchFamily="18" charset="-127"/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+mn-lt"/>
                          <a:ea typeface="HY강B" pitchFamily="18" charset="-127"/>
                        </a:rPr>
                        <a:t>-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+mn-lt"/>
                        <a:ea typeface="HY강B" pitchFamily="18" charset="-127"/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</a:tr>
              <a:tr h="2986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+mn-lt"/>
                          <a:ea typeface="HY강B" pitchFamily="18" charset="-127"/>
                        </a:rPr>
                        <a:t> </a:t>
                      </a:r>
                      <a:r>
                        <a:rPr lang="en-US" altLang="ko-KR" sz="1800" b="1" dirty="0" err="1" smtClean="0">
                          <a:solidFill>
                            <a:schemeClr val="tx1"/>
                          </a:solidFill>
                          <a:latin typeface="+mn-lt"/>
                          <a:ea typeface="HY강B" pitchFamily="18" charset="-127"/>
                        </a:rPr>
                        <a:t>Urobilinogen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+mn-lt"/>
                        <a:ea typeface="HY강B" pitchFamily="18" charset="-127"/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+mn-lt"/>
                          <a:ea typeface="HY강B" pitchFamily="18" charset="-127"/>
                        </a:rPr>
                        <a:t>Normal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+mn-lt"/>
                        <a:ea typeface="HY강B" pitchFamily="18" charset="-127"/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</a:tr>
              <a:tr h="2986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+mn-lt"/>
                          <a:ea typeface="HY강B" pitchFamily="18" charset="-127"/>
                        </a:rPr>
                        <a:t> Nitrate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+mn-lt"/>
                        <a:ea typeface="HY강B" pitchFamily="18" charset="-127"/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+mn-lt"/>
                          <a:ea typeface="HY강B" pitchFamily="18" charset="-127"/>
                        </a:rPr>
                        <a:t> (-) 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+mn-lt"/>
                        <a:ea typeface="HY강B" pitchFamily="18" charset="-127"/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</a:tr>
              <a:tr h="298634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+mn-lt"/>
                          <a:ea typeface="HY강B" pitchFamily="18" charset="-127"/>
                        </a:rPr>
                        <a:t> Urine Sediment</a:t>
                      </a:r>
                      <a:r>
                        <a:rPr lang="en-US" altLang="ko-KR" sz="1800" b="1" baseline="0" dirty="0" smtClean="0">
                          <a:solidFill>
                            <a:schemeClr val="tx1"/>
                          </a:solidFill>
                          <a:latin typeface="+mn-lt"/>
                          <a:ea typeface="HY강B" pitchFamily="18" charset="-127"/>
                        </a:rPr>
                        <a:t> Exam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+mn-lt"/>
                        <a:ea typeface="HY강B" pitchFamily="18" charset="-127"/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  <a:ea typeface="HY강B" pitchFamily="18" charset="-127"/>
                      </a:endParaRPr>
                    </a:p>
                  </a:txBody>
                  <a:tcPr/>
                </a:tc>
              </a:tr>
              <a:tr h="1940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+mn-lt"/>
                          <a:ea typeface="HY강B" pitchFamily="18" charset="-127"/>
                        </a:rPr>
                        <a:t>     WBC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+mn-lt"/>
                        <a:ea typeface="HY강B" pitchFamily="18" charset="-127"/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 smtClean="0">
                          <a:solidFill>
                            <a:srgbClr val="0070C0"/>
                          </a:solidFill>
                          <a:latin typeface="+mn-lt"/>
                          <a:ea typeface="HY강B" pitchFamily="18" charset="-127"/>
                        </a:rPr>
                        <a:t>0-1</a:t>
                      </a:r>
                      <a:endParaRPr lang="ko-KR" altLang="en-US" sz="1800" b="1" dirty="0">
                        <a:solidFill>
                          <a:srgbClr val="0070C0"/>
                        </a:solidFill>
                        <a:latin typeface="+mn-lt"/>
                        <a:ea typeface="HY강B" pitchFamily="18" charset="-127"/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</a:tr>
              <a:tr h="2207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+mn-lt"/>
                          <a:ea typeface="HY강B" pitchFamily="18" charset="-127"/>
                        </a:rPr>
                        <a:t>     RBC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+mn-lt"/>
                        <a:ea typeface="HY강B" pitchFamily="18" charset="-127"/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 smtClean="0">
                          <a:solidFill>
                            <a:srgbClr val="0070C0"/>
                          </a:solidFill>
                          <a:latin typeface="+mn-lt"/>
                          <a:ea typeface="HY강B" pitchFamily="18" charset="-127"/>
                        </a:rPr>
                        <a:t>1-4</a:t>
                      </a:r>
                      <a:endParaRPr lang="ko-KR" altLang="en-US" sz="1800" b="1" dirty="0">
                        <a:solidFill>
                          <a:srgbClr val="0070C0"/>
                        </a:solidFill>
                        <a:latin typeface="+mn-lt"/>
                        <a:ea typeface="HY강B" pitchFamily="18" charset="-127"/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Hypereosinophilia</a:t>
            </a:r>
            <a:r>
              <a:rPr lang="en-US" altLang="ko-KR" dirty="0" smtClean="0"/>
              <a:t> study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93620"/>
              </p:ext>
            </p:extLst>
          </p:nvPr>
        </p:nvGraphicFramePr>
        <p:xfrm>
          <a:off x="239084" y="1196752"/>
          <a:ext cx="4332916" cy="53575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2716"/>
                <a:gridCol w="1800200"/>
              </a:tblGrid>
              <a:tr h="391234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endParaRPr lang="ko-KR" alt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4008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micro-ELISA Test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</a:t>
                      </a:r>
                      <a:r>
                        <a:rPr kumimoji="0" lang="en-US" altLang="ko-K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Cysticercus</a:t>
                      </a: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0" lang="en-US" altLang="ko-K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IgG</a:t>
                      </a: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</a:t>
                      </a:r>
                      <a:r>
                        <a:rPr kumimoji="0" lang="en-US" altLang="ko-K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Paragonimus</a:t>
                      </a: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0" lang="en-US" altLang="ko-K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IgG</a:t>
                      </a:r>
                      <a:endParaRPr kumimoji="0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</a:t>
                      </a:r>
                      <a:r>
                        <a:rPr kumimoji="0" lang="en-US" altLang="ko-K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Sparganum</a:t>
                      </a: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0" lang="en-US" altLang="ko-K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IgG</a:t>
                      </a:r>
                      <a:endParaRPr kumimoji="0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</a:t>
                      </a:r>
                      <a:r>
                        <a:rPr kumimoji="0" lang="en-US" altLang="ko-K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Clonorchis</a:t>
                      </a: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0" lang="en-US" altLang="ko-K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IgG</a:t>
                      </a:r>
                      <a:endParaRPr kumimoji="0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 horzOverflow="overflow"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Negative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Negative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Negative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Negative</a:t>
                      </a:r>
                    </a:p>
                  </a:txBody>
                  <a:tcPr marL="9525" marR="9525" marT="9525" marB="0" anchor="ctr" horzOverflow="overflow"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</a:tr>
              <a:tr h="29003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0" lang="en-US" altLang="ko-K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Immunoglobulin E (IU/mL)</a:t>
                      </a:r>
                    </a:p>
                  </a:txBody>
                  <a:tcPr marL="9525" marR="9525" marT="9525" marB="0" anchor="ctr" horzOverflow="overflow"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&gt; 2000</a:t>
                      </a:r>
                    </a:p>
                  </a:txBody>
                  <a:tcPr marL="9525" marR="9525" marT="9525" marB="0" anchor="ctr" horzOverflow="overflow"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</a:tr>
              <a:tr h="29003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MAST assay (</a:t>
                      </a:r>
                      <a:r>
                        <a:rPr kumimoji="0" lang="en-US" altLang="ko-K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inhalent</a:t>
                      </a: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</a:t>
                      </a:r>
                      <a:r>
                        <a:rPr kumimoji="0" lang="en-US" altLang="ko-K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D.farinae</a:t>
                      </a:r>
                      <a:endParaRPr kumimoji="0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</a:t>
                      </a:r>
                      <a:r>
                        <a:rPr kumimoji="0" lang="en-US" altLang="ko-K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D.pteronyssinus</a:t>
                      </a:r>
                      <a:endParaRPr kumimoji="0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Japanese hop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Ragweed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Aspergillus</a:t>
                      </a:r>
                    </a:p>
                  </a:txBody>
                  <a:tcPr marL="9525" marR="9525" marT="9525" marB="0" anchor="ctr" horzOverflow="overflow"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3.2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2.5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2.1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2.1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(-)</a:t>
                      </a:r>
                    </a:p>
                  </a:txBody>
                  <a:tcPr marL="9525" marR="9525" marT="9525" marB="0" anchor="ctr" horzOverflow="overflow"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505420"/>
              </p:ext>
            </p:extLst>
          </p:nvPr>
        </p:nvGraphicFramePr>
        <p:xfrm>
          <a:off x="4716016" y="1052736"/>
          <a:ext cx="4332916" cy="56284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6652"/>
                <a:gridCol w="2376264"/>
              </a:tblGrid>
              <a:tr h="391234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800" dirty="0" smtClean="0"/>
                        <a:t>Autoimmune study</a:t>
                      </a:r>
                      <a:r>
                        <a:rPr lang="en-US" altLang="ko-KR" sz="1800" baseline="0" dirty="0" smtClean="0"/>
                        <a:t> </a:t>
                      </a:r>
                      <a:endParaRPr lang="ko-KR" alt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4008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ANA </a:t>
                      </a:r>
                      <a:endParaRPr kumimoji="0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 horzOverflow="overflow"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</a:rPr>
                        <a:t>Cytoplasmic, 1:400</a:t>
                      </a:r>
                    </a:p>
                  </a:txBody>
                  <a:tcPr marL="9525" marR="9525" marT="9525" marB="0" anchor="ctr" horzOverflow="overflow"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</a:tr>
              <a:tr h="77193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Anti-</a:t>
                      </a:r>
                      <a:r>
                        <a:rPr kumimoji="0" lang="en-US" altLang="ko-K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dsDNA</a:t>
                      </a: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Ab (IU/mL)</a:t>
                      </a:r>
                    </a:p>
                  </a:txBody>
                  <a:tcPr marL="9525" marR="9525" marT="9525" marB="0" anchor="ctr" horzOverflow="overflow"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2.5 (&lt;7.0)</a:t>
                      </a:r>
                    </a:p>
                  </a:txBody>
                  <a:tcPr marL="9525" marR="9525" marT="9525" marB="0" anchor="ctr" horzOverflow="overflow"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</a:tr>
              <a:tr h="29003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Anti SS-A/Ro</a:t>
                      </a:r>
                    </a:p>
                  </a:txBody>
                  <a:tcPr marL="9525" marR="9525" marT="9525" marB="0" anchor="ctr" horzOverflow="overflow"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Negative</a:t>
                      </a:r>
                    </a:p>
                  </a:txBody>
                  <a:tcPr marL="9525" marR="9525" marT="9525" marB="0" anchor="ctr" horzOverflow="overflow"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</a:tr>
              <a:tr h="29003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Anti SS-B/La</a:t>
                      </a:r>
                    </a:p>
                  </a:txBody>
                  <a:tcPr marL="9525" marR="9525" marT="9525" marB="0" anchor="ctr" horzOverflow="overflow"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Negative</a:t>
                      </a:r>
                    </a:p>
                  </a:txBody>
                  <a:tcPr marL="9525" marR="9525" marT="9525" marB="0" anchor="ctr" horzOverflow="overflow"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</a:tr>
              <a:tr h="2900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Anti </a:t>
                      </a:r>
                      <a:r>
                        <a:rPr kumimoji="0" lang="en-US" altLang="ko-K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Scl</a:t>
                      </a: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70 Ab</a:t>
                      </a:r>
                    </a:p>
                  </a:txBody>
                  <a:tcPr marL="9525" marR="9525" marT="9525" marB="0" anchor="ctr" horzOverflow="overflow"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Negative</a:t>
                      </a:r>
                    </a:p>
                  </a:txBody>
                  <a:tcPr marL="9525" marR="9525" marT="9525" marB="0" anchor="ctr" horzOverflow="overflow"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</a:tr>
              <a:tr h="2900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Anti Jo-1 Ab</a:t>
                      </a:r>
                    </a:p>
                  </a:txBody>
                  <a:tcPr marL="9525" marR="9525" marT="9525" marB="0" anchor="ctr" horzOverflow="overflow"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Negative</a:t>
                      </a:r>
                    </a:p>
                  </a:txBody>
                  <a:tcPr marL="9525" marR="9525" marT="9525" marB="0" anchor="ctr" horzOverflow="overflow"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</a:tr>
              <a:tr h="2900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Anti centromere Ab</a:t>
                      </a:r>
                    </a:p>
                  </a:txBody>
                  <a:tcPr marL="9525" marR="9525" marT="9525" marB="0" anchor="ctr" horzOverflow="overflow"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Negative</a:t>
                      </a:r>
                    </a:p>
                  </a:txBody>
                  <a:tcPr marL="9525" marR="9525" marT="9525" marB="0" anchor="ctr" horzOverflow="overflow"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</a:tr>
              <a:tr h="2900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RF factor (IU/mL)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CH50 (U/mL)</a:t>
                      </a:r>
                    </a:p>
                  </a:txBody>
                  <a:tcPr marL="9525" marR="9525" marT="9525" marB="0" anchor="ctr" horzOverflow="overflow"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</a:rPr>
                        <a:t>&lt; 8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55 (32-58) </a:t>
                      </a:r>
                    </a:p>
                  </a:txBody>
                  <a:tcPr marL="9525" marR="9525" marT="9525" marB="0" anchor="ctr" horzOverflow="overflow"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</a:tr>
              <a:tr h="8789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ANCA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C-ANCA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  P-ANCA</a:t>
                      </a:r>
                    </a:p>
                  </a:txBody>
                  <a:tcPr marL="9525" marR="9525" marT="9525" marB="0" anchor="ctr" horzOverflow="overflow"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Negative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Positive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(1.38)</a:t>
                      </a:r>
                    </a:p>
                  </a:txBody>
                  <a:tcPr marL="9525" marR="9525" marT="9525" marB="0" anchor="ctr" horzOverflow="overflow"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716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solidFill>
                  <a:schemeClr val="bg1"/>
                </a:solidFill>
              </a:rPr>
              <a:t>Initial x-ray (2018.1.2)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" y="1412776"/>
            <a:ext cx="4637246" cy="453650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84784"/>
            <a:ext cx="4368312" cy="4364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solidFill>
                  <a:schemeClr val="bg1"/>
                </a:solidFill>
              </a:rPr>
              <a:t>Initial chest CT (2018.1.3)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2" y="974204"/>
            <a:ext cx="2880000" cy="28800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376" y="974204"/>
            <a:ext cx="2880000" cy="28800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974204"/>
            <a:ext cx="2880000" cy="28800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4" y="3933376"/>
            <a:ext cx="2880000" cy="28800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152" y="3933376"/>
            <a:ext cx="2880000" cy="288000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480" y="3933376"/>
            <a:ext cx="2880000" cy="28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Bronchoscopy (2018.1.4)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9512" y="4725144"/>
            <a:ext cx="8820472" cy="2044316"/>
          </a:xfrm>
        </p:spPr>
        <p:txBody>
          <a:bodyPr>
            <a:normAutofit fontScale="92500"/>
          </a:bodyPr>
          <a:lstStyle/>
          <a:p>
            <a:r>
              <a:rPr lang="en-US" altLang="ko-KR" sz="2400" dirty="0" smtClean="0"/>
              <a:t>There was no </a:t>
            </a:r>
            <a:r>
              <a:rPr lang="en-US" altLang="ko-KR" sz="2400" dirty="0" err="1" smtClean="0"/>
              <a:t>endobronchial</a:t>
            </a:r>
            <a:r>
              <a:rPr lang="en-US" altLang="ko-KR" sz="2400" dirty="0" smtClean="0"/>
              <a:t> lesion in both bronchi</a:t>
            </a:r>
          </a:p>
          <a:p>
            <a:r>
              <a:rPr lang="en-US" altLang="ko-KR" sz="2400" dirty="0" smtClean="0"/>
              <a:t>BAL was done at LUL </a:t>
            </a:r>
            <a:r>
              <a:rPr lang="en-US" altLang="ko-KR" sz="2400" dirty="0" err="1" smtClean="0"/>
              <a:t>lingular</a:t>
            </a:r>
            <a:r>
              <a:rPr lang="en-US" altLang="ko-KR" sz="2400" dirty="0"/>
              <a:t> </a:t>
            </a:r>
            <a:r>
              <a:rPr lang="en-US" altLang="ko-KR" sz="2400" dirty="0" smtClean="0"/>
              <a:t>bronchus (70ml/150ml drained)</a:t>
            </a:r>
          </a:p>
          <a:p>
            <a:pPr marL="0" indent="0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- Colorless, WBC 260 (</a:t>
            </a:r>
            <a:r>
              <a:rPr lang="en-US" altLang="ko-KR" sz="2400" dirty="0" smtClean="0">
                <a:solidFill>
                  <a:srgbClr val="FF0000"/>
                </a:solidFill>
              </a:rPr>
              <a:t>eosinophil 70%, </a:t>
            </a:r>
            <a:r>
              <a:rPr lang="en-US" altLang="ko-KR" sz="2400" dirty="0" smtClean="0"/>
              <a:t>lymphocyte 9%, </a:t>
            </a:r>
            <a:r>
              <a:rPr lang="en-US" altLang="ko-KR" sz="2400" dirty="0" err="1" smtClean="0"/>
              <a:t>mesothelial</a:t>
            </a:r>
            <a:r>
              <a:rPr lang="en-US" altLang="ko-KR" sz="2400" dirty="0" smtClean="0"/>
              <a:t> cell 12%), RBC 30</a:t>
            </a:r>
          </a:p>
          <a:p>
            <a:pPr marL="0" indent="0">
              <a:buNone/>
            </a:pPr>
            <a:r>
              <a:rPr lang="en-US" altLang="ko-KR" sz="2400" dirty="0" smtClean="0"/>
              <a:t>- Bronchial washing fluid : AFB </a:t>
            </a:r>
            <a:r>
              <a:rPr lang="en-US" altLang="ko-KR" sz="2400" dirty="0" err="1" smtClean="0"/>
              <a:t>neg</a:t>
            </a:r>
            <a:r>
              <a:rPr lang="en-US" altLang="ko-KR" sz="2400" dirty="0" smtClean="0"/>
              <a:t>, </a:t>
            </a:r>
            <a:r>
              <a:rPr lang="en-US" altLang="ko-KR" sz="2400" dirty="0" err="1" smtClean="0"/>
              <a:t>Tbc</a:t>
            </a:r>
            <a:r>
              <a:rPr lang="en-US" altLang="ko-KR" sz="2400" dirty="0" smtClean="0"/>
              <a:t>-PCR </a:t>
            </a:r>
            <a:r>
              <a:rPr lang="en-US" altLang="ko-KR" sz="2400" dirty="0" err="1" smtClean="0"/>
              <a:t>neg</a:t>
            </a:r>
            <a:r>
              <a:rPr lang="en-US" altLang="ko-KR" sz="2400" dirty="0" smtClean="0"/>
              <a:t>, bacterial cx no growth</a:t>
            </a:r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0" t="5494" r="3772" b="2709"/>
          <a:stretch/>
        </p:blipFill>
        <p:spPr>
          <a:xfrm>
            <a:off x="755576" y="1196752"/>
            <a:ext cx="3456384" cy="333008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0" t="6135" r="3252" b="2199"/>
          <a:stretch/>
        </p:blipFill>
        <p:spPr>
          <a:xfrm>
            <a:off x="4427984" y="1196753"/>
            <a:ext cx="3672408" cy="333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99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2월 서울성모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12월 서울성모</Template>
  <TotalTime>5446</TotalTime>
  <Words>1045</Words>
  <Application>Microsoft Office PowerPoint</Application>
  <PresentationFormat>화면 슬라이드 쇼(4:3)</PresentationFormat>
  <Paragraphs>291</Paragraphs>
  <Slides>24</Slides>
  <Notes>15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34" baseType="lpstr">
      <vt:lpstr>HY강B</vt:lpstr>
      <vt:lpstr>HY엽서M</vt:lpstr>
      <vt:lpstr>맑은 고딕</vt:lpstr>
      <vt:lpstr>Arial</vt:lpstr>
      <vt:lpstr>Berlin Sans FB</vt:lpstr>
      <vt:lpstr>Berlin Sans FB Demi</vt:lpstr>
      <vt:lpstr>Candara</vt:lpstr>
      <vt:lpstr>Wingdings</vt:lpstr>
      <vt:lpstr>Wingdings 2</vt:lpstr>
      <vt:lpstr>12월 서울성모</vt:lpstr>
      <vt:lpstr>결핵 및 호흡기학회 월례 집담회 </vt:lpstr>
      <vt:lpstr>PowerPoint 프레젠테이션</vt:lpstr>
      <vt:lpstr>PowerPoint 프레젠테이션</vt:lpstr>
      <vt:lpstr>LAB FINDINGS (1)</vt:lpstr>
      <vt:lpstr>LAB FINDINGS (2)</vt:lpstr>
      <vt:lpstr>Hypereosinophilia study</vt:lpstr>
      <vt:lpstr>Initial x-ray (2018.1.2)</vt:lpstr>
      <vt:lpstr>Initial chest CT (2018.1.3)</vt:lpstr>
      <vt:lpstr>Bronchoscopy (2018.1.4)</vt:lpstr>
      <vt:lpstr>PFT (2018.1.5)</vt:lpstr>
      <vt:lpstr>Impression</vt:lpstr>
      <vt:lpstr>Treatment</vt:lpstr>
      <vt:lpstr>Prognosis</vt:lpstr>
      <vt:lpstr>Review  Pulmonary manifestation of  Chrug-Strauss Syndrome </vt:lpstr>
      <vt:lpstr>Churg strauss syndrome</vt:lpstr>
      <vt:lpstr>Diagnosis</vt:lpstr>
      <vt:lpstr>Pulmonary manifestation</vt:lpstr>
      <vt:lpstr>PowerPoint 프레젠테이션</vt:lpstr>
      <vt:lpstr>PowerPoint 프레젠테이션</vt:lpstr>
      <vt:lpstr>Differential diagnosis</vt:lpstr>
      <vt:lpstr>Extrathoracic manifestation</vt:lpstr>
      <vt:lpstr>Treatment</vt:lpstr>
      <vt:lpstr>Treatment</vt:lpstr>
      <vt:lpstr>Thank You for listening</vt:lpstr>
    </vt:vector>
  </TitlesOfParts>
  <Company>cmc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presentation</dc:title>
  <dc:creator>admin</dc:creator>
  <cp:lastModifiedBy>cmc</cp:lastModifiedBy>
  <cp:revision>386</cp:revision>
  <dcterms:created xsi:type="dcterms:W3CDTF">2012-09-03T18:16:14Z</dcterms:created>
  <dcterms:modified xsi:type="dcterms:W3CDTF">2018-06-04T02:40:02Z</dcterms:modified>
</cp:coreProperties>
</file>