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</p:sldMasterIdLst>
  <p:notesMasterIdLst>
    <p:notesMasterId r:id="rId43"/>
  </p:notesMasterIdLst>
  <p:sldIdLst>
    <p:sldId id="257" r:id="rId2"/>
    <p:sldId id="258" r:id="rId3"/>
    <p:sldId id="262" r:id="rId4"/>
    <p:sldId id="259" r:id="rId5"/>
    <p:sldId id="265" r:id="rId6"/>
    <p:sldId id="267" r:id="rId7"/>
    <p:sldId id="357" r:id="rId8"/>
    <p:sldId id="358" r:id="rId9"/>
    <p:sldId id="404" r:id="rId10"/>
    <p:sldId id="424" r:id="rId11"/>
    <p:sldId id="423" r:id="rId12"/>
    <p:sldId id="425" r:id="rId13"/>
    <p:sldId id="426" r:id="rId14"/>
    <p:sldId id="443" r:id="rId15"/>
    <p:sldId id="427" r:id="rId16"/>
    <p:sldId id="418" r:id="rId17"/>
    <p:sldId id="428" r:id="rId18"/>
    <p:sldId id="367" r:id="rId19"/>
    <p:sldId id="429" r:id="rId20"/>
    <p:sldId id="430" r:id="rId21"/>
    <p:sldId id="431" r:id="rId22"/>
    <p:sldId id="434" r:id="rId23"/>
    <p:sldId id="435" r:id="rId24"/>
    <p:sldId id="444" r:id="rId25"/>
    <p:sldId id="436" r:id="rId26"/>
    <p:sldId id="433" r:id="rId27"/>
    <p:sldId id="445" r:id="rId28"/>
    <p:sldId id="447" r:id="rId29"/>
    <p:sldId id="448" r:id="rId30"/>
    <p:sldId id="446" r:id="rId31"/>
    <p:sldId id="373" r:id="rId32"/>
    <p:sldId id="437" r:id="rId33"/>
    <p:sldId id="440" r:id="rId34"/>
    <p:sldId id="442" r:id="rId35"/>
    <p:sldId id="451" r:id="rId36"/>
    <p:sldId id="439" r:id="rId37"/>
    <p:sldId id="441" r:id="rId38"/>
    <p:sldId id="438" r:id="rId39"/>
    <p:sldId id="452" r:id="rId40"/>
    <p:sldId id="450" r:id="rId41"/>
    <p:sldId id="416" r:id="rId42"/>
  </p:sldIdLst>
  <p:sldSz cx="9144000" cy="5143500" type="screen16x9"/>
  <p:notesSz cx="6797675" cy="992822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85" autoAdjust="0"/>
    <p:restoredTop sz="86127" autoAdjust="0"/>
  </p:normalViewPr>
  <p:slideViewPr>
    <p:cSldViewPr>
      <p:cViewPr varScale="1">
        <p:scale>
          <a:sx n="132" d="100"/>
          <a:sy n="132" d="100"/>
        </p:scale>
        <p:origin x="1032" y="120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904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24698385678428"/>
          <c:y val="4.0507874015748034E-2"/>
          <c:w val="0.86445197237971672"/>
          <c:h val="0.7347322834645669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FVC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2012. 5. 16.</c:v>
                </c:pt>
                <c:pt idx="1">
                  <c:v>2013. 10. 18.</c:v>
                </c:pt>
                <c:pt idx="2">
                  <c:v>2015. 11. 13.</c:v>
                </c:pt>
                <c:pt idx="3">
                  <c:v>2016. 12. 1.</c:v>
                </c:pt>
                <c:pt idx="4">
                  <c:v>2017. 10. 20.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71</c:v>
                </c:pt>
                <c:pt idx="1">
                  <c:v>72</c:v>
                </c:pt>
                <c:pt idx="2">
                  <c:v>46</c:v>
                </c:pt>
                <c:pt idx="3">
                  <c:v>28</c:v>
                </c:pt>
                <c:pt idx="4">
                  <c:v>35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FEV1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2012. 5. 16.</c:v>
                </c:pt>
                <c:pt idx="1">
                  <c:v>2013. 10. 18.</c:v>
                </c:pt>
                <c:pt idx="2">
                  <c:v>2015. 11. 13.</c:v>
                </c:pt>
                <c:pt idx="3">
                  <c:v>2016. 12. 1.</c:v>
                </c:pt>
                <c:pt idx="4">
                  <c:v>2017. 10. 20.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25</c:v>
                </c:pt>
                <c:pt idx="1">
                  <c:v>28</c:v>
                </c:pt>
                <c:pt idx="2">
                  <c:v>17</c:v>
                </c:pt>
                <c:pt idx="3">
                  <c:v>14</c:v>
                </c:pt>
                <c:pt idx="4">
                  <c:v>13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FEV1/FVC</c:v>
                </c:pt>
              </c:strCache>
            </c:strRef>
          </c:tx>
          <c:spPr>
            <a:ln w="381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2012. 5. 16.</c:v>
                </c:pt>
                <c:pt idx="1">
                  <c:v>2013. 10. 18.</c:v>
                </c:pt>
                <c:pt idx="2">
                  <c:v>2015. 11. 13.</c:v>
                </c:pt>
                <c:pt idx="3">
                  <c:v>2016. 12. 1.</c:v>
                </c:pt>
                <c:pt idx="4">
                  <c:v>2017. 10. 20.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25</c:v>
                </c:pt>
                <c:pt idx="1">
                  <c:v>28</c:v>
                </c:pt>
                <c:pt idx="2">
                  <c:v>25</c:v>
                </c:pt>
                <c:pt idx="3">
                  <c:v>38</c:v>
                </c:pt>
                <c:pt idx="4">
                  <c:v>29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DLCO</c:v>
                </c:pt>
              </c:strCache>
            </c:strRef>
          </c:tx>
          <c:spPr>
            <a:ln w="3810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2012. 5. 16.</c:v>
                </c:pt>
                <c:pt idx="1">
                  <c:v>2013. 10. 18.</c:v>
                </c:pt>
                <c:pt idx="2">
                  <c:v>2015. 11. 13.</c:v>
                </c:pt>
                <c:pt idx="3">
                  <c:v>2016. 12. 1.</c:v>
                </c:pt>
                <c:pt idx="4">
                  <c:v>2017. 10. 20.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61</c:v>
                </c:pt>
                <c:pt idx="1">
                  <c:v>57</c:v>
                </c:pt>
                <c:pt idx="2">
                  <c:v>52</c:v>
                </c:pt>
                <c:pt idx="3">
                  <c:v>50</c:v>
                </c:pt>
                <c:pt idx="4">
                  <c:v>39</c:v>
                </c:pt>
              </c:numCache>
            </c:numRef>
          </c:val>
          <c:smooth val="0"/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285586000"/>
        <c:axId val="285583760"/>
      </c:lineChart>
      <c:catAx>
        <c:axId val="28558600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000" cap="none" spc="-10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285583760"/>
        <c:crosses val="autoZero"/>
        <c:auto val="1"/>
        <c:lblAlgn val="ctr"/>
        <c:lblOffset val="100"/>
        <c:noMultiLvlLbl val="0"/>
      </c:catAx>
      <c:valAx>
        <c:axId val="285583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285586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751869702791037"/>
          <c:y val="4.0507874015748034E-2"/>
          <c:w val="0.73332997422661861"/>
          <c:h val="0.73556274606299199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TLC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시술 전</c:v>
                </c:pt>
                <c:pt idx="1">
                  <c:v>시술 후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135</c:v>
                </c:pt>
                <c:pt idx="1">
                  <c:v>108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RV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시술 전</c:v>
                </c:pt>
                <c:pt idx="1">
                  <c:v>시술 후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275</c:v>
                </c:pt>
                <c:pt idx="1">
                  <c:v>201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RV/TLC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시술 전</c:v>
                </c:pt>
                <c:pt idx="1">
                  <c:v>시술 후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78</c:v>
                </c:pt>
                <c:pt idx="1">
                  <c:v>72</c:v>
                </c:pt>
              </c:numCache>
            </c:numRef>
          </c:val>
          <c:smooth val="0"/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72467680"/>
        <c:axId val="172468240"/>
      </c:lineChart>
      <c:catAx>
        <c:axId val="172467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72468240"/>
        <c:crosses val="autoZero"/>
        <c:auto val="1"/>
        <c:lblAlgn val="ctr"/>
        <c:lblOffset val="100"/>
        <c:noMultiLvlLbl val="0"/>
      </c:catAx>
      <c:valAx>
        <c:axId val="1724682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72467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9794443839899326"/>
          <c:y val="0.90073203740157481"/>
          <c:w val="0.70205565918278601"/>
          <c:h val="6.801796259842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05457503983293"/>
          <c:y val="4.0507874015748034E-2"/>
          <c:w val="0.76879409621469608"/>
          <c:h val="0.7347322834645669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FVC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시술 전</c:v>
                </c:pt>
                <c:pt idx="1">
                  <c:v>시술 후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45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FEV1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시술 전</c:v>
                </c:pt>
                <c:pt idx="1">
                  <c:v>시술 후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13</c:v>
                </c:pt>
                <c:pt idx="1">
                  <c:v>19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FEV1/FVC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시술 전</c:v>
                </c:pt>
                <c:pt idx="1">
                  <c:v>시술 후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29</c:v>
                </c:pt>
                <c:pt idx="1">
                  <c:v>32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DLCO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시술 전</c:v>
                </c:pt>
                <c:pt idx="1">
                  <c:v>시술 후</c:v>
                </c:pt>
              </c:strCache>
            </c:strRef>
          </c:cat>
          <c:val>
            <c:numRef>
              <c:f>Sheet1!$E$2:$E$3</c:f>
              <c:numCache>
                <c:formatCode>General</c:formatCode>
                <c:ptCount val="2"/>
                <c:pt idx="0">
                  <c:v>39</c:v>
                </c:pt>
                <c:pt idx="1">
                  <c:v>43</c:v>
                </c:pt>
              </c:numCache>
            </c:numRef>
          </c:val>
          <c:smooth val="0"/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340680320"/>
        <c:axId val="282730784"/>
      </c:lineChart>
      <c:catAx>
        <c:axId val="340680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282730784"/>
        <c:crosses val="autoZero"/>
        <c:auto val="1"/>
        <c:lblAlgn val="ctr"/>
        <c:lblOffset val="100"/>
        <c:noMultiLvlLbl val="0"/>
      </c:catAx>
      <c:valAx>
        <c:axId val="282730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3406803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751869702791037"/>
          <c:y val="4.0507874015748034E-2"/>
          <c:w val="0.73332997422661861"/>
          <c:h val="0.73556274606299199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TLC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시술 전</c:v>
                </c:pt>
                <c:pt idx="1">
                  <c:v>첫 번째 시술 후</c:v>
                </c:pt>
                <c:pt idx="2">
                  <c:v>두 번째 시술 후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135</c:v>
                </c:pt>
                <c:pt idx="1">
                  <c:v>108</c:v>
                </c:pt>
                <c:pt idx="2">
                  <c:v>105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RV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시술 전</c:v>
                </c:pt>
                <c:pt idx="1">
                  <c:v>첫 번째 시술 후</c:v>
                </c:pt>
                <c:pt idx="2">
                  <c:v>두 번째 시술 후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275</c:v>
                </c:pt>
                <c:pt idx="1">
                  <c:v>201</c:v>
                </c:pt>
                <c:pt idx="2">
                  <c:v>186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RV/TLC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시술 전</c:v>
                </c:pt>
                <c:pt idx="1">
                  <c:v>첫 번째 시술 후</c:v>
                </c:pt>
                <c:pt idx="2">
                  <c:v>두 번째 시술 후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78</c:v>
                </c:pt>
                <c:pt idx="1">
                  <c:v>72</c:v>
                </c:pt>
                <c:pt idx="2">
                  <c:v>68</c:v>
                </c:pt>
              </c:numCache>
            </c:numRef>
          </c:val>
          <c:smooth val="0"/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282733584"/>
        <c:axId val="282734144"/>
      </c:lineChart>
      <c:catAx>
        <c:axId val="282733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282734144"/>
        <c:crosses val="autoZero"/>
        <c:auto val="1"/>
        <c:lblAlgn val="ctr"/>
        <c:lblOffset val="100"/>
        <c:noMultiLvlLbl val="0"/>
      </c:catAx>
      <c:valAx>
        <c:axId val="2827341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2827335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9794443839899326"/>
          <c:y val="0.90073203740157481"/>
          <c:w val="0.54567840191813777"/>
          <c:h val="6.801796259842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05457503983293"/>
          <c:y val="4.0507874015748034E-2"/>
          <c:w val="0.76879409621469608"/>
          <c:h val="0.7347322834645669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FVC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시술 전</c:v>
                </c:pt>
                <c:pt idx="1">
                  <c:v>첫 번째 시술 후</c:v>
                </c:pt>
                <c:pt idx="2">
                  <c:v>두 번째 시술 후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35</c:v>
                </c:pt>
                <c:pt idx="1">
                  <c:v>45</c:v>
                </c:pt>
                <c:pt idx="2">
                  <c:v>49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FEV1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시술 전</c:v>
                </c:pt>
                <c:pt idx="1">
                  <c:v>첫 번째 시술 후</c:v>
                </c:pt>
                <c:pt idx="2">
                  <c:v>두 번째 시술 후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13</c:v>
                </c:pt>
                <c:pt idx="1">
                  <c:v>19</c:v>
                </c:pt>
                <c:pt idx="2">
                  <c:v>17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FEV1/FVC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시술 전</c:v>
                </c:pt>
                <c:pt idx="1">
                  <c:v>첫 번째 시술 후</c:v>
                </c:pt>
                <c:pt idx="2">
                  <c:v>두 번째 시술 후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29</c:v>
                </c:pt>
                <c:pt idx="1">
                  <c:v>32</c:v>
                </c:pt>
                <c:pt idx="2">
                  <c:v>26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DLCO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시술 전</c:v>
                </c:pt>
                <c:pt idx="1">
                  <c:v>첫 번째 시술 후</c:v>
                </c:pt>
                <c:pt idx="2">
                  <c:v>두 번째 시술 후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39</c:v>
                </c:pt>
                <c:pt idx="1">
                  <c:v>43</c:v>
                </c:pt>
                <c:pt idx="2">
                  <c:v>47</c:v>
                </c:pt>
              </c:numCache>
            </c:numRef>
          </c:val>
          <c:smooth val="0"/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338369312"/>
        <c:axId val="285599024"/>
      </c:lineChart>
      <c:catAx>
        <c:axId val="338369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285599024"/>
        <c:crosses val="autoZero"/>
        <c:auto val="1"/>
        <c:lblAlgn val="ctr"/>
        <c:lblOffset val="100"/>
        <c:noMultiLvlLbl val="0"/>
      </c:catAx>
      <c:valAx>
        <c:axId val="285599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338369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33C961-BA0B-46C1-A904-46CFC9FD05CE}" type="datetimeFigureOut">
              <a:rPr lang="ko-KR" altLang="en-US" smtClean="0"/>
              <a:t>2019-06-18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B4D171-74BB-437E-9C4F-FFC89E6444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1544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4D171-74BB-437E-9C4F-FFC89E64441E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98544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4D171-74BB-437E-9C4F-FFC89E64441E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18605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4D171-74BB-437E-9C4F-FFC89E64441E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92313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4D171-74BB-437E-9C4F-FFC89E64441E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01227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4D171-74BB-437E-9C4F-FFC89E64441E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903205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4D171-74BB-437E-9C4F-FFC89E64441E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38041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4D171-74BB-437E-9C4F-FFC89E64441E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59426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4D171-74BB-437E-9C4F-FFC89E64441E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75159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4D171-74BB-437E-9C4F-FFC89E64441E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05320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0" lang="ko-KR" altLang="en-US" sz="12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4D171-74BB-437E-9C4F-FFC89E64441E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38771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0" lang="ko-KR" altLang="en-US" sz="12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4D171-74BB-437E-9C4F-FFC89E64441E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9058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4D171-74BB-437E-9C4F-FFC89E64441E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73894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4D171-74BB-437E-9C4F-FFC89E64441E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38220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4D171-74BB-437E-9C4F-FFC89E64441E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7260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4D171-74BB-437E-9C4F-FFC89E64441E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84810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4D171-74BB-437E-9C4F-FFC89E64441E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19775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4D171-74BB-437E-9C4F-FFC89E64441E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603604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4D171-74BB-437E-9C4F-FFC89E64441E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640209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4D171-74BB-437E-9C4F-FFC89E64441E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641380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0" lang="ko-KR" altLang="en-US" sz="12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4D171-74BB-437E-9C4F-FFC89E64441E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654786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4D171-74BB-437E-9C4F-FFC89E64441E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541327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4D171-74BB-437E-9C4F-FFC89E64441E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14266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4D171-74BB-437E-9C4F-FFC89E64441E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830105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4D171-74BB-437E-9C4F-FFC89E64441E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584933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4D171-74BB-437E-9C4F-FFC89E64441E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988943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4D171-74BB-437E-9C4F-FFC89E64441E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0958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4D171-74BB-437E-9C4F-FFC89E64441E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319078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4D171-74BB-437E-9C4F-FFC89E64441E}" type="slidenum">
              <a:rPr lang="ko-KR" altLang="en-US" smtClean="0"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396262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4D171-74BB-437E-9C4F-FFC89E64441E}" type="slidenum">
              <a:rPr lang="ko-KR" altLang="en-US" smtClean="0"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514337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4D171-74BB-437E-9C4F-FFC89E64441E}" type="slidenum">
              <a:rPr lang="ko-KR" altLang="en-US" smtClean="0"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989872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4D171-74BB-437E-9C4F-FFC89E64441E}" type="slidenum">
              <a:rPr lang="ko-KR" altLang="en-US" smtClean="0"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853604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4D171-74BB-437E-9C4F-FFC89E64441E}" type="slidenum">
              <a:rPr lang="ko-KR" altLang="en-US" smtClean="0"/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321308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4D171-74BB-437E-9C4F-FFC89E64441E}" type="slidenum">
              <a:rPr lang="ko-KR" altLang="en-US" smtClean="0"/>
              <a:t>39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52631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4D171-74BB-437E-9C4F-FFC89E64441E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68852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4D171-74BB-437E-9C4F-FFC89E64441E}" type="slidenum">
              <a:rPr lang="ko-KR" altLang="en-US" smtClean="0"/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870295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4D171-74BB-437E-9C4F-FFC89E64441E}" type="slidenum">
              <a:rPr lang="ko-KR" altLang="en-US" smtClean="0"/>
              <a:t>41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38347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CC522D-8975-42DF-934F-5160D28B0B76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10795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4D171-74BB-437E-9C4F-FFC89E64441E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2245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4D171-74BB-437E-9C4F-FFC89E64441E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53748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4D171-74BB-437E-9C4F-FFC89E64441E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44612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B4D171-74BB-437E-9C4F-FFC89E64441E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0641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9FB95-62D2-443D-B834-9C1A688EDBF8}" type="datetimeFigureOut">
              <a:rPr lang="ko-KR" altLang="en-US" smtClean="0"/>
              <a:t>2019-06-18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95A19-957C-4FC5-8D06-1B28CC934E4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4140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9FB95-62D2-443D-B834-9C1A688EDBF8}" type="datetimeFigureOut">
              <a:rPr lang="ko-KR" altLang="en-US" smtClean="0"/>
              <a:t>2019-06-18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95A19-957C-4FC5-8D06-1B28CC934E4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1883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9FB95-62D2-443D-B834-9C1A688EDBF8}" type="datetimeFigureOut">
              <a:rPr lang="ko-KR" altLang="en-US" smtClean="0"/>
              <a:t>2019-06-18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95A19-957C-4FC5-8D06-1B28CC934E4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1852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9FB95-62D2-443D-B834-9C1A688EDBF8}" type="datetimeFigureOut">
              <a:rPr lang="ko-KR" altLang="en-US" smtClean="0"/>
              <a:t>2019-06-18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95A19-957C-4FC5-8D06-1B28CC934E4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7524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9FB95-62D2-443D-B834-9C1A688EDBF8}" type="datetimeFigureOut">
              <a:rPr lang="ko-KR" altLang="en-US" smtClean="0"/>
              <a:t>2019-06-18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95A19-957C-4FC5-8D06-1B28CC934E4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9801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9FB95-62D2-443D-B834-9C1A688EDBF8}" type="datetimeFigureOut">
              <a:rPr lang="ko-KR" altLang="en-US" smtClean="0"/>
              <a:t>2019-06-18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95A19-957C-4FC5-8D06-1B28CC934E4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1445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9FB95-62D2-443D-B834-9C1A688EDBF8}" type="datetimeFigureOut">
              <a:rPr lang="ko-KR" altLang="en-US" smtClean="0"/>
              <a:t>2019-06-18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95A19-957C-4FC5-8D06-1B28CC934E4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5242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9FB95-62D2-443D-B834-9C1A688EDBF8}" type="datetimeFigureOut">
              <a:rPr lang="ko-KR" altLang="en-US" smtClean="0"/>
              <a:t>2019-06-18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95A19-957C-4FC5-8D06-1B28CC934E4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6746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9FB95-62D2-443D-B834-9C1A688EDBF8}" type="datetimeFigureOut">
              <a:rPr lang="ko-KR" altLang="en-US" smtClean="0"/>
              <a:t>2019-06-18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95A19-957C-4FC5-8D06-1B28CC934E4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1931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9FB95-62D2-443D-B834-9C1A688EDBF8}" type="datetimeFigureOut">
              <a:rPr lang="ko-KR" altLang="en-US" smtClean="0"/>
              <a:t>2019-06-18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95A19-957C-4FC5-8D06-1B28CC934E4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1043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9FB95-62D2-443D-B834-9C1A688EDBF8}" type="datetimeFigureOut">
              <a:rPr lang="ko-KR" altLang="en-US" smtClean="0"/>
              <a:t>2019-06-18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95A19-957C-4FC5-8D06-1B28CC934E4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5327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69FB95-62D2-443D-B834-9C1A688EDBF8}" type="datetimeFigureOut">
              <a:rPr lang="ko-KR" altLang="en-US" smtClean="0"/>
              <a:t>2019-06-18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95A19-957C-4FC5-8D06-1B28CC934E4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424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7.png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467544" y="841772"/>
            <a:ext cx="8064896" cy="1790700"/>
          </a:xfrm>
        </p:spPr>
        <p:txBody>
          <a:bodyPr>
            <a:normAutofit/>
          </a:bodyPr>
          <a:lstStyle/>
          <a:p>
            <a:r>
              <a:rPr lang="en-US" altLang="ko-KR" sz="3600" b="1" dirty="0" err="1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Bronchoscopic</a:t>
            </a:r>
            <a:r>
              <a:rPr lang="en-US" altLang="ko-KR" sz="3600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l</a:t>
            </a:r>
            <a:r>
              <a:rPr lang="en-US" altLang="ko-KR" sz="3200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ung volume reduction </a:t>
            </a:r>
            <a:br>
              <a:rPr lang="en-US" altLang="ko-KR" sz="3200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3200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 endobronchial valves </a:t>
            </a:r>
            <a:br>
              <a:rPr lang="en-US" altLang="ko-KR" sz="3200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endParaRPr lang="ko-KR" altLang="en-US" sz="3200" dirty="0"/>
          </a:p>
        </p:txBody>
      </p:sp>
      <p:sp>
        <p:nvSpPr>
          <p:cNvPr id="4" name="부제목 2"/>
          <p:cNvSpPr txBox="1">
            <a:spLocks/>
          </p:cNvSpPr>
          <p:nvPr/>
        </p:nvSpPr>
        <p:spPr>
          <a:xfrm>
            <a:off x="1763688" y="3075806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685800" rtl="0" eaLnBrk="1" latinLnBrk="1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1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ko-KR" sz="2800" baseline="30000" dirty="0" smtClean="0"/>
          </a:p>
          <a:p>
            <a:pPr algn="r"/>
            <a:r>
              <a:rPr lang="en-US" altLang="ko-KR" sz="2600" dirty="0" smtClean="0"/>
              <a:t>Presenter : Eung gu Lee</a:t>
            </a:r>
          </a:p>
          <a:p>
            <a:pPr algn="r"/>
            <a:endParaRPr lang="en-US" altLang="ko-KR" sz="2600" dirty="0" smtClean="0"/>
          </a:p>
          <a:p>
            <a:pPr algn="r"/>
            <a:r>
              <a:rPr lang="en-US" altLang="ko-KR" sz="2600" dirty="0" smtClean="0"/>
              <a:t>Division of Pulmonary, Allergy and Critical Care Medicine</a:t>
            </a:r>
          </a:p>
          <a:p>
            <a:pPr algn="r"/>
            <a:r>
              <a:rPr lang="en-US" altLang="ko-KR" sz="2600" dirty="0" smtClean="0"/>
              <a:t>Department of Internal Medicine</a:t>
            </a:r>
          </a:p>
          <a:p>
            <a:pPr algn="r"/>
            <a:r>
              <a:rPr lang="en-US" altLang="ko-KR" sz="2600" dirty="0" err="1" smtClean="0"/>
              <a:t>Bucheon</a:t>
            </a:r>
            <a:r>
              <a:rPr lang="en-US" altLang="ko-KR" sz="2600" dirty="0" smtClean="0"/>
              <a:t> St. Mary’s Hospital</a:t>
            </a:r>
          </a:p>
          <a:p>
            <a:pPr algn="r"/>
            <a:r>
              <a:rPr lang="en-US" altLang="ko-KR" sz="2600" dirty="0" smtClean="0"/>
              <a:t>The Catholic University of Korea</a:t>
            </a:r>
            <a:endParaRPr lang="ko-KR" altLang="en-US" sz="2600" dirty="0"/>
          </a:p>
        </p:txBody>
      </p:sp>
    </p:spTree>
    <p:extLst>
      <p:ext uri="{BB962C8B-B14F-4D97-AF65-F5344CB8AC3E}">
        <p14:creationId xmlns:p14="http://schemas.microsoft.com/office/powerpoint/2010/main" val="2672173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4294967295"/>
          </p:nvPr>
        </p:nvSpPr>
        <p:spPr>
          <a:xfrm>
            <a:off x="3505217" y="267494"/>
            <a:ext cx="1930879" cy="582613"/>
          </a:xfrm>
          <a:prstGeom prst="rect">
            <a:avLst/>
          </a:prstGeom>
        </p:spPr>
        <p:txBody>
          <a:bodyPr/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Chest PA</a:t>
            </a:r>
            <a:endParaRPr lang="ko-KR" altLang="en-US" sz="32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9792" y="894706"/>
            <a:ext cx="3758325" cy="4248794"/>
          </a:xfrm>
          <a:prstGeom prst="rect">
            <a:avLst/>
          </a:prstGeom>
        </p:spPr>
      </p:pic>
      <p:cxnSp>
        <p:nvCxnSpPr>
          <p:cNvPr id="7" name="직선 화살표 연결선 6"/>
          <p:cNvCxnSpPr/>
          <p:nvPr/>
        </p:nvCxnSpPr>
        <p:spPr bwMode="auto">
          <a:xfrm>
            <a:off x="2123728" y="3939902"/>
            <a:ext cx="1385384" cy="1"/>
          </a:xfrm>
          <a:prstGeom prst="straightConnector1">
            <a:avLst/>
          </a:prstGeom>
          <a:gradFill rotWithShape="0">
            <a:gsLst>
              <a:gs pos="0">
                <a:schemeClr val="accent2"/>
              </a:gs>
              <a:gs pos="50000">
                <a:srgbClr val="99CCFF"/>
              </a:gs>
              <a:gs pos="100000">
                <a:schemeClr val="accent2"/>
              </a:gs>
            </a:gsLst>
            <a:lin ang="5400000" scaled="1"/>
          </a:gra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42943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75732" y="86233"/>
            <a:ext cx="7886700" cy="994172"/>
          </a:xfrm>
        </p:spPr>
        <p:txBody>
          <a:bodyPr/>
          <a:lstStyle/>
          <a:p>
            <a:pPr algn="ctr"/>
            <a:r>
              <a:rPr lang="en-US" altLang="ko-KR" sz="3600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COPD progression</a:t>
            </a:r>
            <a:endParaRPr lang="ko-KR" altLang="en-US" sz="3600" b="1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8" name="그룹 7"/>
          <p:cNvGrpSpPr/>
          <p:nvPr/>
        </p:nvGrpSpPr>
        <p:grpSpPr>
          <a:xfrm>
            <a:off x="838038" y="1511526"/>
            <a:ext cx="8198727" cy="2901347"/>
            <a:chOff x="1821623" y="2012727"/>
            <a:chExt cx="8567853" cy="2728117"/>
          </a:xfrm>
        </p:grpSpPr>
        <p:grpSp>
          <p:nvGrpSpPr>
            <p:cNvPr id="9" name="그룹 8"/>
            <p:cNvGrpSpPr/>
            <p:nvPr/>
          </p:nvGrpSpPr>
          <p:grpSpPr>
            <a:xfrm>
              <a:off x="2567116" y="2012727"/>
              <a:ext cx="7822360" cy="374613"/>
              <a:chOff x="2567116" y="2012727"/>
              <a:chExt cx="7822360" cy="374613"/>
            </a:xfrm>
          </p:grpSpPr>
          <p:cxnSp>
            <p:nvCxnSpPr>
              <p:cNvPr id="19" name="직선 화살표 연결선 18"/>
              <p:cNvCxnSpPr/>
              <p:nvPr/>
            </p:nvCxnSpPr>
            <p:spPr>
              <a:xfrm flipV="1">
                <a:off x="2757470" y="2209077"/>
                <a:ext cx="7632006" cy="9042"/>
              </a:xfrm>
              <a:prstGeom prst="straightConnector1">
                <a:avLst/>
              </a:prstGeom>
              <a:ln w="57150">
                <a:solidFill>
                  <a:srgbClr val="0070C0"/>
                </a:solidFill>
                <a:tailEnd type="triangle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타원 19"/>
              <p:cNvSpPr/>
              <p:nvPr/>
            </p:nvSpPr>
            <p:spPr>
              <a:xfrm>
                <a:off x="2567116" y="2012727"/>
                <a:ext cx="380709" cy="362607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" name="타원 21"/>
              <p:cNvSpPr/>
              <p:nvPr/>
            </p:nvSpPr>
            <p:spPr>
              <a:xfrm>
                <a:off x="5879038" y="2024733"/>
                <a:ext cx="380709" cy="362607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0" name="그룹 9"/>
            <p:cNvGrpSpPr/>
            <p:nvPr/>
          </p:nvGrpSpPr>
          <p:grpSpPr>
            <a:xfrm>
              <a:off x="1821623" y="3699003"/>
              <a:ext cx="2954312" cy="1041841"/>
              <a:chOff x="1821623" y="3699003"/>
              <a:chExt cx="2954312" cy="1041841"/>
            </a:xfrm>
          </p:grpSpPr>
          <p:sp>
            <p:nvSpPr>
              <p:cNvPr id="13" name="TextBox 12"/>
              <p:cNvSpPr txBox="1"/>
              <p:nvPr/>
            </p:nvSpPr>
            <p:spPr>
              <a:xfrm>
                <a:off x="1821623" y="3699003"/>
                <a:ext cx="1436027" cy="1041841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dirty="0" err="1" smtClean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Symbicort</a:t>
                </a:r>
                <a:endParaRPr lang="en-US" altLang="ko-KR" sz="1600" dirty="0" smtClean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r>
                  <a:rPr lang="en-US" altLang="ko-KR" sz="1600" dirty="0" smtClean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/Spiriva</a:t>
                </a:r>
              </a:p>
              <a:p>
                <a:r>
                  <a:rPr lang="en-US" altLang="ko-KR" sz="1600" dirty="0" smtClean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(ICS + LABA</a:t>
                </a:r>
              </a:p>
              <a:p>
                <a:r>
                  <a:rPr lang="en-US" altLang="ko-KR" sz="1600" dirty="0" smtClean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/LAMA)</a:t>
                </a:r>
                <a:endParaRPr lang="ko-KR" altLang="en-US" sz="160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3339909" y="3838109"/>
                <a:ext cx="1436026" cy="810320"/>
              </a:xfrm>
              <a:prstGeom prst="rect">
                <a:avLst/>
              </a:prstGeom>
              <a:noFill/>
              <a:ln>
                <a:solidFill>
                  <a:srgbClr val="FFC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dirty="0" err="1" smtClean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Montelukast</a:t>
                </a:r>
                <a:r>
                  <a:rPr lang="en-US" altLang="ko-KR" sz="1600" dirty="0" smtClean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, </a:t>
                </a:r>
                <a:r>
                  <a:rPr lang="en-US" altLang="ko-KR" sz="1600" dirty="0" err="1" smtClean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doxofylline</a:t>
                </a:r>
                <a:r>
                  <a:rPr lang="en-US" altLang="ko-KR" sz="1600" dirty="0" smtClean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, </a:t>
                </a:r>
              </a:p>
              <a:p>
                <a:pPr algn="ctr"/>
                <a:r>
                  <a:rPr lang="en-US" altLang="ko-KR" sz="1600" dirty="0" err="1" smtClean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erdos</a:t>
                </a:r>
                <a:endParaRPr lang="ko-KR" altLang="en-US" sz="160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</p:grpSp>
      <p:sp>
        <p:nvSpPr>
          <p:cNvPr id="24" name="TextBox 23"/>
          <p:cNvSpPr txBox="1"/>
          <p:nvPr/>
        </p:nvSpPr>
        <p:spPr>
          <a:xfrm>
            <a:off x="0" y="2211710"/>
            <a:ext cx="971600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sz="16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PFT</a:t>
            </a:r>
          </a:p>
          <a:p>
            <a:endParaRPr lang="en-US" altLang="ko-KR" sz="16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sz="16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sz="16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Inhaler</a:t>
            </a:r>
          </a:p>
          <a:p>
            <a:endParaRPr lang="en-US" altLang="ko-KR" sz="16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Home    </a:t>
            </a:r>
          </a:p>
          <a:p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O2</a:t>
            </a:r>
          </a:p>
          <a:p>
            <a:endParaRPr lang="en-US" altLang="ko-KR" dirty="0" smtClean="0"/>
          </a:p>
          <a:p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838039" y="4550641"/>
            <a:ext cx="1374158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 L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284563" y="1089278"/>
            <a:ext cx="1236477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2014. 6.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033570" y="3304877"/>
            <a:ext cx="1374158" cy="110799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Foster</a:t>
            </a:r>
          </a:p>
          <a:p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/Spiriva</a:t>
            </a:r>
          </a:p>
          <a:p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(ICS + LABA</a:t>
            </a:r>
          </a:p>
          <a:p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/LAMA)</a:t>
            </a:r>
            <a:endParaRPr lang="ko-KR" altLang="en-US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521040" y="3579862"/>
            <a:ext cx="2033798" cy="584775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Roflumilast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pPr algn="ctr"/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 Diarrhea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로 중단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.</a:t>
            </a:r>
            <a:endParaRPr lang="ko-KR" altLang="en-US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036621" y="4550641"/>
            <a:ext cx="1374158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1.5 L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002703" y="2089891"/>
            <a:ext cx="1800200" cy="107721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FEV1 0.46(17%)</a:t>
            </a:r>
          </a:p>
          <a:p>
            <a:pPr algn="ctr"/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FVC 1.83(48%)</a:t>
            </a:r>
          </a:p>
          <a:p>
            <a:pPr algn="ctr"/>
            <a:r>
              <a:rPr lang="en-US" altLang="ko-KR" sz="1600" dirty="0">
                <a:latin typeface="맑은 고딕" panose="020B0503020000020004" pitchFamily="50" charset="-127"/>
              </a:rPr>
              <a:t>FEV1/FVC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25%</a:t>
            </a:r>
          </a:p>
          <a:p>
            <a:pPr algn="ctr"/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DLCO/VA 51%</a:t>
            </a:r>
            <a:endParaRPr lang="en-US" altLang="ko-KR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2" name="타원 31"/>
          <p:cNvSpPr/>
          <p:nvPr/>
        </p:nvSpPr>
        <p:spPr>
          <a:xfrm>
            <a:off x="3111225" y="1524294"/>
            <a:ext cx="364307" cy="385632"/>
          </a:xfrm>
          <a:prstGeom prst="ellipse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TextBox 32"/>
          <p:cNvSpPr txBox="1"/>
          <p:nvPr/>
        </p:nvSpPr>
        <p:spPr>
          <a:xfrm>
            <a:off x="6363879" y="1088851"/>
            <a:ext cx="1236477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2016. 3.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138602" y="2093876"/>
            <a:ext cx="1687035" cy="83099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Foster/</a:t>
            </a:r>
            <a:r>
              <a:rPr lang="en-US" altLang="ko-KR" sz="16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Xoterna</a:t>
            </a:r>
            <a:endParaRPr lang="en-US" altLang="ko-KR" sz="16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(ICS + LABA</a:t>
            </a:r>
          </a:p>
          <a:p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/LAMA + LABA)</a:t>
            </a:r>
            <a:endParaRPr lang="ko-KR" altLang="en-US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6" name="타원 35"/>
          <p:cNvSpPr/>
          <p:nvPr/>
        </p:nvSpPr>
        <p:spPr>
          <a:xfrm>
            <a:off x="6799965" y="1534209"/>
            <a:ext cx="364307" cy="385632"/>
          </a:xfrm>
          <a:prstGeom prst="ellipse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TextBox 37"/>
          <p:cNvSpPr txBox="1"/>
          <p:nvPr/>
        </p:nvSpPr>
        <p:spPr>
          <a:xfrm>
            <a:off x="1115329" y="1086873"/>
            <a:ext cx="1236477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2012. 6.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38039" y="2089891"/>
            <a:ext cx="1617301" cy="107721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FEV1 0.70(25%)</a:t>
            </a:r>
          </a:p>
          <a:p>
            <a:pPr algn="ctr"/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FVC 2.76(71%)</a:t>
            </a:r>
          </a:p>
          <a:p>
            <a:pPr algn="ctr"/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FEV1/FVC 25%</a:t>
            </a:r>
          </a:p>
          <a:p>
            <a:pPr algn="ctr"/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DLCO/VA 61%</a:t>
            </a:r>
            <a:endParaRPr lang="en-US" altLang="ko-KR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699946" y="1089278"/>
            <a:ext cx="1236477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2013. 10.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667538" y="2097190"/>
            <a:ext cx="1251682" cy="830997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Pneumo-coccal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vaccination</a:t>
            </a:r>
            <a:endParaRPr lang="en-US" altLang="ko-KR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800288" y="1086873"/>
            <a:ext cx="1236477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2016. 7.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5" name="타원 44"/>
          <p:cNvSpPr/>
          <p:nvPr/>
        </p:nvSpPr>
        <p:spPr>
          <a:xfrm>
            <a:off x="8227235" y="1532336"/>
            <a:ext cx="364307" cy="385632"/>
          </a:xfrm>
          <a:prstGeom prst="ellipse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TextBox 45"/>
          <p:cNvSpPr txBox="1"/>
          <p:nvPr/>
        </p:nvSpPr>
        <p:spPr>
          <a:xfrm>
            <a:off x="5644672" y="4550640"/>
            <a:ext cx="3084377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.5 L, smoking cessation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82253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3999" y="168721"/>
            <a:ext cx="7886700" cy="994172"/>
          </a:xfrm>
        </p:spPr>
        <p:txBody>
          <a:bodyPr/>
          <a:lstStyle/>
          <a:p>
            <a:pPr algn="ctr"/>
            <a:r>
              <a:rPr lang="en-US" altLang="ko-KR" sz="3600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COPD progression</a:t>
            </a:r>
            <a:endParaRPr lang="ko-KR" altLang="en-US" sz="3600" b="1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8" name="그룹 7"/>
          <p:cNvGrpSpPr/>
          <p:nvPr/>
        </p:nvGrpSpPr>
        <p:grpSpPr>
          <a:xfrm>
            <a:off x="0" y="1549303"/>
            <a:ext cx="9036765" cy="2598600"/>
            <a:chOff x="945855" y="1948867"/>
            <a:chExt cx="9443621" cy="2443446"/>
          </a:xfrm>
        </p:grpSpPr>
        <p:grpSp>
          <p:nvGrpSpPr>
            <p:cNvPr id="9" name="그룹 8"/>
            <p:cNvGrpSpPr/>
            <p:nvPr/>
          </p:nvGrpSpPr>
          <p:grpSpPr>
            <a:xfrm>
              <a:off x="945855" y="1948867"/>
              <a:ext cx="9443621" cy="362607"/>
              <a:chOff x="945855" y="1948867"/>
              <a:chExt cx="9443621" cy="362607"/>
            </a:xfrm>
          </p:grpSpPr>
          <p:cxnSp>
            <p:nvCxnSpPr>
              <p:cNvPr id="19" name="직선 화살표 연결선 18"/>
              <p:cNvCxnSpPr/>
              <p:nvPr/>
            </p:nvCxnSpPr>
            <p:spPr>
              <a:xfrm>
                <a:off x="945855" y="2119709"/>
                <a:ext cx="9443621" cy="11933"/>
              </a:xfrm>
              <a:prstGeom prst="straightConnector1">
                <a:avLst/>
              </a:prstGeom>
              <a:ln w="57150">
                <a:solidFill>
                  <a:srgbClr val="0070C0"/>
                </a:solidFill>
                <a:tailEnd type="triangle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타원 21"/>
              <p:cNvSpPr/>
              <p:nvPr/>
            </p:nvSpPr>
            <p:spPr>
              <a:xfrm>
                <a:off x="5667665" y="1948867"/>
                <a:ext cx="380709" cy="362607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1821623" y="3842453"/>
              <a:ext cx="1690117" cy="54986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600" dirty="0" err="1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Onbrez</a:t>
              </a:r>
              <a:r>
                <a:rPr lang="en-US" altLang="ko-KR" sz="160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/Spiriva</a:t>
              </a:r>
            </a:p>
            <a:p>
              <a:r>
                <a:rPr lang="en-US" altLang="ko-KR" sz="160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(LABA/LAMA)</a:t>
              </a:r>
              <a:endParaRPr lang="ko-KR" altLang="en-US" sz="16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-28332" y="2211710"/>
            <a:ext cx="999931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sz="16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PFT</a:t>
            </a:r>
          </a:p>
          <a:p>
            <a:endParaRPr lang="en-US" altLang="ko-KR" sz="16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sz="16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sz="16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Inhaler</a:t>
            </a:r>
          </a:p>
          <a:p>
            <a:endParaRPr lang="en-US" altLang="ko-KR" sz="16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Home    </a:t>
            </a:r>
          </a:p>
          <a:p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O2</a:t>
            </a:r>
          </a:p>
          <a:p>
            <a:endParaRPr lang="en-US" altLang="ko-KR" dirty="0" smtClean="0"/>
          </a:p>
          <a:p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838038" y="4550641"/>
            <a:ext cx="8049241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3.5 L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102410" y="1091363"/>
            <a:ext cx="1236477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2017. 5.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002703" y="3385559"/>
            <a:ext cx="1577410" cy="83099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6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Xoterna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/Foster</a:t>
            </a:r>
          </a:p>
          <a:p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(LAMA + LABA</a:t>
            </a:r>
          </a:p>
          <a:p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/ICS + LABA)</a:t>
            </a:r>
            <a:endParaRPr lang="ko-KR" altLang="en-US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002703" y="2089891"/>
            <a:ext cx="1405025" cy="73866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Hospitalization d/t Acute exacerbation</a:t>
            </a:r>
          </a:p>
        </p:txBody>
      </p:sp>
      <p:sp>
        <p:nvSpPr>
          <p:cNvPr id="32" name="타원 31"/>
          <p:cNvSpPr/>
          <p:nvPr/>
        </p:nvSpPr>
        <p:spPr>
          <a:xfrm>
            <a:off x="3111225" y="1524294"/>
            <a:ext cx="364307" cy="385632"/>
          </a:xfrm>
          <a:prstGeom prst="ellipse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TextBox 32"/>
          <p:cNvSpPr txBox="1"/>
          <p:nvPr/>
        </p:nvSpPr>
        <p:spPr>
          <a:xfrm>
            <a:off x="5842531" y="1086971"/>
            <a:ext cx="1236477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2017. 10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6" name="타원 35"/>
          <p:cNvSpPr/>
          <p:nvPr/>
        </p:nvSpPr>
        <p:spPr>
          <a:xfrm>
            <a:off x="6241069" y="1524293"/>
            <a:ext cx="364307" cy="385632"/>
          </a:xfrm>
          <a:prstGeom prst="ellipse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TextBox 37"/>
          <p:cNvSpPr txBox="1"/>
          <p:nvPr/>
        </p:nvSpPr>
        <p:spPr>
          <a:xfrm>
            <a:off x="1115329" y="1086873"/>
            <a:ext cx="1236477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2016. 12.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38039" y="2089891"/>
            <a:ext cx="1617301" cy="830997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FEV1 0.43(14%)</a:t>
            </a:r>
          </a:p>
          <a:p>
            <a:pPr algn="ctr"/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FVC 1.13(28%)</a:t>
            </a:r>
          </a:p>
          <a:p>
            <a:pPr algn="ctr"/>
            <a:r>
              <a:rPr lang="en-US" altLang="ko-KR" sz="1600" dirty="0">
                <a:latin typeface="맑은 고딕" panose="020B0503020000020004" pitchFamily="50" charset="-127"/>
              </a:rPr>
              <a:t>FEV1/FVC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38%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699946" y="1089278"/>
            <a:ext cx="1236477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2017. 1.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555776" y="2097190"/>
            <a:ext cx="1380647" cy="73866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Hospitalization d/t Acute exacerbation</a:t>
            </a:r>
            <a:endParaRPr lang="en-US" altLang="ko-KR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527670" y="1086873"/>
            <a:ext cx="1236477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2017. 11.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5" name="타원 44"/>
          <p:cNvSpPr/>
          <p:nvPr/>
        </p:nvSpPr>
        <p:spPr>
          <a:xfrm>
            <a:off x="7963756" y="1524293"/>
            <a:ext cx="364307" cy="385632"/>
          </a:xfrm>
          <a:prstGeom prst="ellipse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타원 29"/>
          <p:cNvSpPr/>
          <p:nvPr/>
        </p:nvSpPr>
        <p:spPr>
          <a:xfrm>
            <a:off x="1464535" y="1524294"/>
            <a:ext cx="364307" cy="385632"/>
          </a:xfrm>
          <a:prstGeom prst="ellipse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TextBox 34"/>
          <p:cNvSpPr txBox="1"/>
          <p:nvPr/>
        </p:nvSpPr>
        <p:spPr>
          <a:xfrm>
            <a:off x="5652120" y="2089891"/>
            <a:ext cx="1617301" cy="132343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FEV1 0.41(13%)</a:t>
            </a:r>
          </a:p>
          <a:p>
            <a:pPr algn="ctr"/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FVC 1.40(35%)</a:t>
            </a:r>
          </a:p>
          <a:p>
            <a:pPr algn="ctr"/>
            <a:r>
              <a:rPr lang="en-US" altLang="ko-KR" sz="1600" dirty="0">
                <a:latin typeface="맑은 고딕" panose="020B0503020000020004" pitchFamily="50" charset="-127"/>
              </a:rPr>
              <a:t>FEV1/FVC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29%</a:t>
            </a:r>
          </a:p>
          <a:p>
            <a:pPr algn="ctr"/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DLCO 23%</a:t>
            </a:r>
          </a:p>
          <a:p>
            <a:pPr algn="ctr"/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RV 275%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19464" y="2089891"/>
            <a:ext cx="1617301" cy="33855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Admission</a:t>
            </a:r>
          </a:p>
        </p:txBody>
      </p:sp>
    </p:spTree>
    <p:extLst>
      <p:ext uri="{BB962C8B-B14F-4D97-AF65-F5344CB8AC3E}">
        <p14:creationId xmlns:p14="http://schemas.microsoft.com/office/powerpoint/2010/main" val="146400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3" y="987574"/>
            <a:ext cx="3304692" cy="3291707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1497" y="987574"/>
            <a:ext cx="3291707" cy="3291707"/>
          </a:xfrm>
          <a:prstGeom prst="rect">
            <a:avLst/>
          </a:prstGeom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02387" y="982249"/>
            <a:ext cx="3297265" cy="3297265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 idx="4294967295"/>
          </p:nvPr>
        </p:nvSpPr>
        <p:spPr>
          <a:xfrm>
            <a:off x="3399211" y="267494"/>
            <a:ext cx="2110556" cy="582613"/>
          </a:xfrm>
          <a:prstGeom prst="rect">
            <a:avLst/>
          </a:prstGeom>
        </p:spPr>
        <p:txBody>
          <a:bodyPr/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Chest CT</a:t>
            </a:r>
            <a:endParaRPr lang="ko-KR" altLang="en-US" sz="32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7" name="직선 화살표 연결선 6"/>
          <p:cNvCxnSpPr/>
          <p:nvPr/>
        </p:nvCxnSpPr>
        <p:spPr bwMode="auto">
          <a:xfrm>
            <a:off x="-151570" y="1779662"/>
            <a:ext cx="576064" cy="576064"/>
          </a:xfrm>
          <a:prstGeom prst="straightConnector1">
            <a:avLst/>
          </a:prstGeom>
          <a:gradFill rotWithShape="0">
            <a:gsLst>
              <a:gs pos="0">
                <a:schemeClr val="accent2"/>
              </a:gs>
              <a:gs pos="50000">
                <a:srgbClr val="99CCFF"/>
              </a:gs>
              <a:gs pos="100000">
                <a:schemeClr val="accent2"/>
              </a:gs>
            </a:gsLst>
            <a:lin ang="5400000" scaled="1"/>
          </a:gra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" name="TextBox 3"/>
          <p:cNvSpPr txBox="1"/>
          <p:nvPr/>
        </p:nvSpPr>
        <p:spPr>
          <a:xfrm>
            <a:off x="7092280" y="4654751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2017. 5.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03442" y="4654751"/>
            <a:ext cx="9962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2017. 1.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59889" y="995617"/>
            <a:ext cx="3297265" cy="3297265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99988" y="990386"/>
            <a:ext cx="3302496" cy="330249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977325" y="4654751"/>
            <a:ext cx="1026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2016. 8.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339752" y="4654751"/>
            <a:ext cx="1123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2014. 10.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61416" y="4654751"/>
            <a:ext cx="1123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2012. 9.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63050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4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726677"/>
          </a:xfrm>
        </p:spPr>
        <p:txBody>
          <a:bodyPr/>
          <a:lstStyle/>
          <a:p>
            <a:pPr algn="ctr"/>
            <a:r>
              <a:rPr lang="en-US" altLang="ko-KR" sz="3200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Pulmonary function test</a:t>
            </a:r>
            <a:endParaRPr lang="ko-KR" altLang="en-US" sz="3200" b="1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468" y="987574"/>
            <a:ext cx="8363003" cy="3888431"/>
          </a:xfrm>
        </p:spPr>
        <p:txBody>
          <a:bodyPr/>
          <a:lstStyle/>
          <a:p>
            <a:pPr marL="0" indent="0">
              <a:buNone/>
            </a:pP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endParaRPr lang="en-US" altLang="ko-KR" sz="2000" dirty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</a:p>
          <a:p>
            <a:pPr marL="0" indent="0">
              <a:buNone/>
            </a:pP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endParaRPr lang="en-US" altLang="ko-KR" sz="2000" dirty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3102130"/>
              </p:ext>
            </p:extLst>
          </p:nvPr>
        </p:nvGraphicFramePr>
        <p:xfrm>
          <a:off x="179511" y="1203598"/>
          <a:ext cx="4459458" cy="32773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097"/>
                <a:gridCol w="720080"/>
                <a:gridCol w="720080"/>
                <a:gridCol w="720080"/>
                <a:gridCol w="691878"/>
                <a:gridCol w="743243"/>
              </a:tblGrid>
              <a:tr h="396991"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2012. </a:t>
                      </a:r>
                    </a:p>
                    <a:p>
                      <a:pPr algn="ctr" latinLnBrk="1"/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5. 16.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2013.</a:t>
                      </a:r>
                      <a:r>
                        <a:rPr lang="en-US" altLang="ko-KR" sz="1100" b="1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</a:p>
                    <a:p>
                      <a:pPr algn="ctr" latinLnBrk="1"/>
                      <a:r>
                        <a:rPr lang="en-US" altLang="ko-KR" sz="1100" b="1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10. 18.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2015. </a:t>
                      </a:r>
                    </a:p>
                    <a:p>
                      <a:pPr algn="ctr" latinLnBrk="1"/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11. 13.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2016. </a:t>
                      </a:r>
                    </a:p>
                    <a:p>
                      <a:pPr algn="ctr" latinLnBrk="1"/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12. 1.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2017. </a:t>
                      </a:r>
                    </a:p>
                    <a:p>
                      <a:pPr algn="ctr" latinLnBrk="1"/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10. 20.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39699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FVC 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2.76 (71%)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2.79 (72%)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1.83 (46%)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1.13 (28%)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1.40 (35%)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</a:tr>
              <a:tr h="39699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FEV1</a:t>
                      </a:r>
                      <a:r>
                        <a:rPr lang="en-US" altLang="ko-KR" sz="1100" b="1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0.70 (25%)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0.78 (28%)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0.46 (17%)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0.43  (14%)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0.41 (13%)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</a:tr>
              <a:tr h="39699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FEV1/FVC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25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28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25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38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29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</a:tr>
              <a:tr h="42826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TLC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8.23 (135%)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</a:tr>
              <a:tr h="21602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</a:t>
                      </a:r>
                      <a:r>
                        <a:rPr lang="en-US" altLang="ko-KR" sz="1100" b="1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6.43 (275%)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</a:tr>
              <a:tr h="3481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RV/TLC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78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</a:tr>
              <a:tr h="39699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DLCO/VA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61 %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57 %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52%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50%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39%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13" name="차트 12"/>
          <p:cNvGraphicFramePr/>
          <p:nvPr>
            <p:extLst>
              <p:ext uri="{D42A27DB-BD31-4B8C-83A1-F6EECF244321}">
                <p14:modId xmlns:p14="http://schemas.microsoft.com/office/powerpoint/2010/main" val="3577846800"/>
              </p:ext>
            </p:extLst>
          </p:nvPr>
        </p:nvGraphicFramePr>
        <p:xfrm>
          <a:off x="4638969" y="1079500"/>
          <a:ext cx="4325519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0699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395537" y="273844"/>
            <a:ext cx="8597198" cy="722088"/>
          </a:xfrm>
        </p:spPr>
        <p:txBody>
          <a:bodyPr/>
          <a:lstStyle/>
          <a:p>
            <a:r>
              <a:rPr lang="en-US" altLang="ko-KR" sz="3200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Pharmacologic treatment by GOLD grade</a:t>
            </a:r>
            <a:endParaRPr lang="ko-KR" altLang="en-US" sz="3200" b="1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39752" y="4293513"/>
            <a:ext cx="1008112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10" dirty="0" err="1">
                <a:latin typeface="Arial"/>
                <a:cs typeface="Arial"/>
              </a:rPr>
              <a:t>mMR</a:t>
            </a:r>
            <a:r>
              <a:rPr sz="1400" dirty="0" err="1">
                <a:latin typeface="Arial"/>
                <a:cs typeface="Arial"/>
              </a:rPr>
              <a:t>C</a:t>
            </a:r>
            <a:r>
              <a:rPr sz="1400" dirty="0">
                <a:latin typeface="Arial"/>
                <a:cs typeface="Arial"/>
              </a:rPr>
              <a:t> </a:t>
            </a:r>
            <a:r>
              <a:rPr sz="1400" spc="-5" dirty="0" smtClean="0">
                <a:latin typeface="Arial"/>
                <a:cs typeface="Arial"/>
              </a:rPr>
              <a:t>&lt;</a:t>
            </a:r>
            <a:r>
              <a:rPr lang="en-US" sz="1400" spc="-5" dirty="0" smtClean="0">
                <a:latin typeface="Arial"/>
                <a:cs typeface="Arial"/>
              </a:rPr>
              <a:t> </a:t>
            </a:r>
            <a:r>
              <a:rPr sz="1400" spc="-5" dirty="0" smtClean="0">
                <a:latin typeface="Arial"/>
                <a:cs typeface="Arial"/>
              </a:rPr>
              <a:t>2</a:t>
            </a:r>
            <a:endParaRPr sz="1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lang="en-US" sz="1400" spc="-10" dirty="0" smtClean="0">
                <a:latin typeface="Arial"/>
                <a:cs typeface="Arial"/>
              </a:rPr>
              <a:t>     </a:t>
            </a:r>
            <a:r>
              <a:rPr sz="1400" spc="-10" dirty="0" smtClean="0">
                <a:latin typeface="Arial"/>
                <a:cs typeface="Arial"/>
              </a:rPr>
              <a:t>C</a:t>
            </a:r>
            <a:r>
              <a:rPr sz="1400" spc="-110" dirty="0" smtClean="0">
                <a:latin typeface="Arial"/>
                <a:cs typeface="Arial"/>
              </a:rPr>
              <a:t>A</a:t>
            </a:r>
            <a:r>
              <a:rPr sz="1400" dirty="0" smtClean="0">
                <a:latin typeface="Arial"/>
                <a:cs typeface="Arial"/>
              </a:rPr>
              <a:t>T</a:t>
            </a:r>
            <a:r>
              <a:rPr sz="1400" spc="-25" dirty="0" smtClean="0">
                <a:latin typeface="Arial"/>
                <a:cs typeface="Arial"/>
              </a:rPr>
              <a:t> </a:t>
            </a:r>
            <a:r>
              <a:rPr sz="1400" dirty="0" smtClean="0">
                <a:latin typeface="Arial"/>
                <a:cs typeface="Arial"/>
              </a:rPr>
              <a:t>&lt;</a:t>
            </a:r>
            <a:r>
              <a:rPr lang="en-US" sz="1400" dirty="0" smtClean="0">
                <a:latin typeface="Arial"/>
                <a:cs typeface="Arial"/>
              </a:rPr>
              <a:t> </a:t>
            </a:r>
            <a:r>
              <a:rPr sz="1400" spc="-5" dirty="0" smtClean="0">
                <a:latin typeface="Arial"/>
                <a:cs typeface="Arial"/>
              </a:rPr>
              <a:t>1</a:t>
            </a:r>
            <a:r>
              <a:rPr sz="1400" dirty="0" smtClean="0">
                <a:latin typeface="Arial"/>
                <a:cs typeface="Arial"/>
              </a:rPr>
              <a:t>0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427984" y="4293513"/>
            <a:ext cx="1152128" cy="4381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mMR</a:t>
            </a:r>
            <a:r>
              <a:rPr sz="1400" dirty="0">
                <a:latin typeface="Arial"/>
                <a:cs typeface="Arial"/>
              </a:rPr>
              <a:t>C </a:t>
            </a:r>
            <a:r>
              <a:rPr sz="1400" dirty="0">
                <a:latin typeface="Symbol"/>
                <a:cs typeface="Symbol"/>
              </a:rPr>
              <a:t>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"/>
                <a:cs typeface="Arial"/>
              </a:rPr>
              <a:t>2</a:t>
            </a:r>
          </a:p>
          <a:p>
            <a:pPr marL="12700">
              <a:lnSpc>
                <a:spcPct val="100000"/>
              </a:lnSpc>
            </a:pPr>
            <a:r>
              <a:rPr lang="en-US" sz="1400" spc="-10" dirty="0" smtClean="0">
                <a:latin typeface="Arial"/>
                <a:cs typeface="Arial"/>
              </a:rPr>
              <a:t>     </a:t>
            </a:r>
            <a:r>
              <a:rPr sz="1400" spc="-10" dirty="0" smtClean="0">
                <a:latin typeface="Arial"/>
                <a:cs typeface="Arial"/>
              </a:rPr>
              <a:t>C</a:t>
            </a:r>
            <a:r>
              <a:rPr sz="1400" spc="-110" dirty="0" smtClean="0">
                <a:latin typeface="Arial"/>
                <a:cs typeface="Arial"/>
              </a:rPr>
              <a:t>A</a:t>
            </a:r>
            <a:r>
              <a:rPr sz="1400" dirty="0" smtClean="0">
                <a:latin typeface="Arial"/>
                <a:cs typeface="Arial"/>
              </a:rPr>
              <a:t>T</a:t>
            </a:r>
            <a:r>
              <a:rPr sz="1400" spc="-25" dirty="0" smtClean="0">
                <a:latin typeface="Arial"/>
                <a:cs typeface="Arial"/>
              </a:rPr>
              <a:t> </a:t>
            </a:r>
            <a:r>
              <a:rPr sz="1400" dirty="0">
                <a:latin typeface="Symbol"/>
                <a:cs typeface="Symbol"/>
              </a:rPr>
              <a:t>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5" dirty="0" smtClean="0">
                <a:latin typeface="Arial"/>
                <a:cs typeface="Arial"/>
              </a:rPr>
              <a:t>10</a:t>
            </a:r>
            <a:r>
              <a:rPr lang="en-US" sz="1400" spc="-5" dirty="0" smtClean="0">
                <a:latin typeface="Arial"/>
                <a:cs typeface="Arial"/>
              </a:rPr>
              <a:t> 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023595" y="1528654"/>
            <a:ext cx="3131438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331470">
              <a:lnSpc>
                <a:spcPct val="100000"/>
              </a:lnSpc>
            </a:pPr>
            <a:r>
              <a:rPr sz="1400" spc="-5" dirty="0" smtClean="0">
                <a:latin typeface="Symbol"/>
                <a:cs typeface="Symbol"/>
              </a:rPr>
              <a:t></a:t>
            </a:r>
            <a:r>
              <a:rPr lang="en-US" sz="1400" spc="-5" dirty="0" smtClean="0">
                <a:latin typeface="Symbol"/>
                <a:cs typeface="Symbol"/>
              </a:rPr>
              <a:t> </a:t>
            </a:r>
            <a:r>
              <a:rPr sz="1400" dirty="0" smtClean="0">
                <a:latin typeface="Arial"/>
                <a:cs typeface="Arial"/>
              </a:rPr>
              <a:t>2</a:t>
            </a:r>
            <a:r>
              <a:rPr lang="en-US" sz="1400" dirty="0" smtClean="0">
                <a:latin typeface="Arial"/>
                <a:cs typeface="Arial"/>
              </a:rPr>
              <a:t> </a:t>
            </a:r>
            <a:r>
              <a:rPr sz="1400" dirty="0" smtClean="0">
                <a:latin typeface="Arial"/>
                <a:cs typeface="Arial"/>
              </a:rPr>
              <a:t>/</a:t>
            </a:r>
            <a:r>
              <a:rPr lang="en-US" sz="1400" dirty="0" smtClean="0">
                <a:latin typeface="Arial"/>
                <a:cs typeface="Arial"/>
              </a:rPr>
              <a:t> </a:t>
            </a:r>
            <a:r>
              <a:rPr sz="1400" spc="-20" dirty="0" smtClean="0">
                <a:latin typeface="Arial"/>
                <a:cs typeface="Arial"/>
              </a:rPr>
              <a:t>y</a:t>
            </a:r>
            <a:r>
              <a:rPr sz="1400" dirty="0" smtClean="0">
                <a:latin typeface="Arial"/>
                <a:cs typeface="Arial"/>
              </a:rPr>
              <a:t>ea</a:t>
            </a:r>
            <a:r>
              <a:rPr lang="en-US" sz="1400" dirty="0" smtClean="0">
                <a:latin typeface="Arial"/>
                <a:cs typeface="Arial"/>
              </a:rPr>
              <a:t>r</a:t>
            </a:r>
            <a:r>
              <a:rPr sz="1400" dirty="0" smtClean="0">
                <a:latin typeface="Arial"/>
                <a:cs typeface="Arial"/>
              </a:rPr>
              <a:t> </a:t>
            </a:r>
            <a:r>
              <a:rPr sz="1400" spc="-5" dirty="0" smtClean="0">
                <a:latin typeface="Arial"/>
                <a:cs typeface="Arial"/>
              </a:rPr>
              <a:t>or</a:t>
            </a:r>
            <a:endParaRPr lang="en-US" sz="1400" dirty="0">
              <a:latin typeface="Arial"/>
              <a:cs typeface="Arial"/>
            </a:endParaRPr>
          </a:p>
          <a:p>
            <a:pPr marL="12700" marR="331470">
              <a:lnSpc>
                <a:spcPct val="100000"/>
              </a:lnSpc>
            </a:pPr>
            <a:r>
              <a:rPr sz="1400" dirty="0" smtClean="0">
                <a:latin typeface="Symbol"/>
                <a:cs typeface="Symbol"/>
              </a:rPr>
              <a:t></a:t>
            </a:r>
            <a:r>
              <a:rPr sz="1400" spc="30" dirty="0" smtClean="0">
                <a:latin typeface="Times New Roman"/>
                <a:cs typeface="Times New Roman"/>
              </a:rPr>
              <a:t> </a:t>
            </a:r>
            <a:r>
              <a:rPr sz="1400" dirty="0">
                <a:latin typeface="Arial"/>
                <a:cs typeface="Arial"/>
              </a:rPr>
              <a:t>1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leading to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hospital ad</a:t>
            </a:r>
            <a:r>
              <a:rPr sz="1400" spc="-10" dirty="0">
                <a:latin typeface="Arial"/>
                <a:cs typeface="Arial"/>
              </a:rPr>
              <a:t>m</a:t>
            </a:r>
            <a:r>
              <a:rPr sz="1400" dirty="0">
                <a:latin typeface="Arial"/>
                <a:cs typeface="Arial"/>
              </a:rPr>
              <a:t>ission</a:t>
            </a:r>
          </a:p>
        </p:txBody>
      </p:sp>
      <p:sp>
        <p:nvSpPr>
          <p:cNvPr id="8" name="object 12"/>
          <p:cNvSpPr txBox="1"/>
          <p:nvPr/>
        </p:nvSpPr>
        <p:spPr>
          <a:xfrm>
            <a:off x="1098194" y="1658165"/>
            <a:ext cx="417195" cy="189357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758825">
              <a:lnSpc>
                <a:spcPts val="1520"/>
              </a:lnSpc>
            </a:pPr>
            <a:r>
              <a:rPr sz="1400" b="1" spc="-10" dirty="0">
                <a:latin typeface="Arial"/>
                <a:cs typeface="Arial"/>
              </a:rPr>
              <a:t>R</a:t>
            </a:r>
            <a:r>
              <a:rPr sz="1400" b="1" dirty="0">
                <a:latin typeface="Arial"/>
                <a:cs typeface="Arial"/>
              </a:rPr>
              <a:t>isk</a:t>
            </a:r>
            <a:endParaRPr sz="1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b="1" dirty="0">
                <a:latin typeface="Arial"/>
                <a:cs typeface="Arial"/>
              </a:rPr>
              <a:t>(Exacerbat</a:t>
            </a:r>
            <a:r>
              <a:rPr sz="1400" b="1" spc="-10" dirty="0">
                <a:latin typeface="Arial"/>
                <a:cs typeface="Arial"/>
              </a:rPr>
              <a:t>io</a:t>
            </a:r>
            <a:r>
              <a:rPr sz="1400" b="1" dirty="0">
                <a:latin typeface="Arial"/>
                <a:cs typeface="Arial"/>
              </a:rPr>
              <a:t>n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h</a:t>
            </a:r>
            <a:r>
              <a:rPr sz="1400" b="1" dirty="0">
                <a:latin typeface="Arial"/>
                <a:cs typeface="Arial"/>
              </a:rPr>
              <a:t>ist</a:t>
            </a:r>
            <a:r>
              <a:rPr sz="1400" b="1" spc="-10" dirty="0">
                <a:latin typeface="Arial"/>
                <a:cs typeface="Arial"/>
              </a:rPr>
              <a:t>o</a:t>
            </a:r>
            <a:r>
              <a:rPr sz="1400" b="1" dirty="0">
                <a:latin typeface="Arial"/>
                <a:cs typeface="Arial"/>
              </a:rPr>
              <a:t>r</a:t>
            </a:r>
            <a:r>
              <a:rPr sz="1400" b="1" spc="-50" dirty="0">
                <a:latin typeface="Arial"/>
                <a:cs typeface="Arial"/>
              </a:rPr>
              <a:t>y</a:t>
            </a:r>
            <a:r>
              <a:rPr sz="1400" b="1" dirty="0">
                <a:latin typeface="Arial"/>
                <a:cs typeface="Arial"/>
              </a:rPr>
              <a:t>)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9" name="object 14"/>
          <p:cNvSpPr txBox="1"/>
          <p:nvPr/>
        </p:nvSpPr>
        <p:spPr>
          <a:xfrm>
            <a:off x="6003344" y="3149815"/>
            <a:ext cx="2989391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400" dirty="0">
                <a:latin typeface="Arial"/>
                <a:cs typeface="Arial"/>
              </a:rPr>
              <a:t>1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(not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leading to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hospital </a:t>
            </a:r>
            <a:r>
              <a:rPr sz="1400" dirty="0" smtClean="0">
                <a:latin typeface="Arial"/>
                <a:cs typeface="Arial"/>
              </a:rPr>
              <a:t>ad</a:t>
            </a:r>
            <a:r>
              <a:rPr sz="1400" spc="-10" dirty="0" smtClean="0">
                <a:latin typeface="Arial"/>
                <a:cs typeface="Arial"/>
              </a:rPr>
              <a:t>m</a:t>
            </a:r>
            <a:r>
              <a:rPr sz="1400" dirty="0" smtClean="0">
                <a:latin typeface="Arial"/>
                <a:cs typeface="Arial"/>
              </a:rPr>
              <a:t>ission</a:t>
            </a:r>
            <a:r>
              <a:rPr lang="en-US" sz="1400" dirty="0" smtClean="0">
                <a:latin typeface="Arial"/>
                <a:cs typeface="Arial"/>
              </a:rPr>
              <a:t>)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0" name="object 15"/>
          <p:cNvSpPr txBox="1"/>
          <p:nvPr/>
        </p:nvSpPr>
        <p:spPr>
          <a:xfrm>
            <a:off x="2483768" y="4731663"/>
            <a:ext cx="3711798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333375">
              <a:lnSpc>
                <a:spcPct val="100000"/>
              </a:lnSpc>
            </a:pPr>
            <a:r>
              <a:rPr sz="1400" b="1" dirty="0">
                <a:latin typeface="Arial"/>
                <a:cs typeface="Arial"/>
              </a:rPr>
              <a:t>S</a:t>
            </a:r>
            <a:r>
              <a:rPr sz="1400" b="1" spc="-50" dirty="0">
                <a:latin typeface="Arial"/>
                <a:cs typeface="Arial"/>
              </a:rPr>
              <a:t>y</a:t>
            </a:r>
            <a:r>
              <a:rPr sz="1400" b="1" dirty="0">
                <a:latin typeface="Arial"/>
                <a:cs typeface="Arial"/>
              </a:rPr>
              <a:t>m</a:t>
            </a:r>
            <a:r>
              <a:rPr sz="1400" b="1" spc="-10" dirty="0">
                <a:latin typeface="Arial"/>
                <a:cs typeface="Arial"/>
              </a:rPr>
              <a:t>p</a:t>
            </a:r>
            <a:r>
              <a:rPr sz="1400" b="1" dirty="0">
                <a:latin typeface="Arial"/>
                <a:cs typeface="Arial"/>
              </a:rPr>
              <a:t>t</a:t>
            </a:r>
            <a:r>
              <a:rPr sz="1400" b="1" spc="-10" dirty="0">
                <a:latin typeface="Arial"/>
                <a:cs typeface="Arial"/>
              </a:rPr>
              <a:t>o</a:t>
            </a:r>
            <a:r>
              <a:rPr sz="1400" b="1" dirty="0">
                <a:latin typeface="Arial"/>
                <a:cs typeface="Arial"/>
              </a:rPr>
              <a:t>ms</a:t>
            </a:r>
            <a:r>
              <a:rPr sz="1400" b="1" spc="30" dirty="0">
                <a:latin typeface="Arial"/>
                <a:cs typeface="Arial"/>
              </a:rPr>
              <a:t> </a:t>
            </a:r>
            <a:r>
              <a:rPr sz="1400" b="1" spc="-5" dirty="0" smtClean="0">
                <a:latin typeface="Arial"/>
                <a:cs typeface="Arial"/>
              </a:rPr>
              <a:t>–</a:t>
            </a:r>
            <a:r>
              <a:rPr lang="en-US" sz="1400" b="1" spc="-5" dirty="0" smtClean="0">
                <a:latin typeface="Arial"/>
                <a:cs typeface="Arial"/>
              </a:rPr>
              <a:t> </a:t>
            </a:r>
            <a:r>
              <a:rPr sz="1400" b="1" dirty="0" err="1" smtClean="0">
                <a:latin typeface="Arial"/>
                <a:cs typeface="Arial"/>
              </a:rPr>
              <a:t>m</a:t>
            </a:r>
            <a:r>
              <a:rPr sz="1400" b="1" spc="15" dirty="0" err="1" smtClean="0">
                <a:latin typeface="Arial"/>
                <a:cs typeface="Arial"/>
              </a:rPr>
              <a:t>M</a:t>
            </a:r>
            <a:r>
              <a:rPr sz="1400" b="1" spc="-10" dirty="0" err="1" smtClean="0">
                <a:latin typeface="Arial"/>
                <a:cs typeface="Arial"/>
              </a:rPr>
              <a:t>R</a:t>
            </a:r>
            <a:r>
              <a:rPr sz="1400" b="1" dirty="0" err="1" smtClean="0">
                <a:latin typeface="Arial"/>
                <a:cs typeface="Arial"/>
              </a:rPr>
              <a:t>C</a:t>
            </a:r>
            <a:r>
              <a:rPr lang="en-US" sz="1400" b="1" dirty="0" smtClean="0">
                <a:latin typeface="Arial"/>
                <a:cs typeface="Arial"/>
              </a:rPr>
              <a:t>, CAT</a:t>
            </a:r>
            <a:endParaRPr sz="1400" dirty="0">
              <a:latin typeface="Arial"/>
              <a:cs typeface="Arial"/>
            </a:endParaRPr>
          </a:p>
        </p:txBody>
      </p:sp>
      <p:graphicFrame>
        <p:nvGraphicFramePr>
          <p:cNvPr id="11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3775312"/>
              </p:ext>
            </p:extLst>
          </p:nvPr>
        </p:nvGraphicFramePr>
        <p:xfrm>
          <a:off x="1821055" y="1033451"/>
          <a:ext cx="4032503" cy="318731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16252"/>
                <a:gridCol w="2016251"/>
              </a:tblGrid>
              <a:tr h="155473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"/>
                        </a:spcBef>
                      </a:pPr>
                      <a:endParaRPr sz="335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"/>
                        </a:spcBef>
                      </a:pPr>
                      <a:endParaRPr sz="335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325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2" name="직사각형 11"/>
          <p:cNvSpPr/>
          <p:nvPr/>
        </p:nvSpPr>
        <p:spPr>
          <a:xfrm>
            <a:off x="4376928" y="4293513"/>
            <a:ext cx="1131176" cy="4381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5968818" y="1400753"/>
            <a:ext cx="2718251" cy="6866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3836471" y="1040536"/>
            <a:ext cx="2017087" cy="1531214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1516" y="2750816"/>
            <a:ext cx="1474918" cy="141787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821055" y="2600722"/>
            <a:ext cx="7200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Group A</a:t>
            </a:r>
            <a:endParaRPr lang="ko-KR" altLang="en-US" sz="1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826740" y="2600722"/>
            <a:ext cx="7200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Group B</a:t>
            </a:r>
            <a:endParaRPr lang="ko-KR" altLang="en-US" sz="1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781476" y="1014982"/>
            <a:ext cx="7200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Group C</a:t>
            </a:r>
            <a:endParaRPr lang="ko-KR" altLang="en-US" sz="1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796892" y="1003195"/>
            <a:ext cx="7200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Group D</a:t>
            </a:r>
            <a:endParaRPr lang="ko-KR" altLang="en-US" sz="1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1" name="그림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7164" y="2791925"/>
            <a:ext cx="1809750" cy="1403557"/>
          </a:xfrm>
          <a:prstGeom prst="rect">
            <a:avLst/>
          </a:prstGeom>
        </p:spPr>
      </p:pic>
      <p:pic>
        <p:nvPicPr>
          <p:cNvPr id="23" name="그림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4113" y="1246210"/>
            <a:ext cx="1964970" cy="1213057"/>
          </a:xfrm>
          <a:prstGeom prst="rect">
            <a:avLst/>
          </a:prstGeom>
        </p:spPr>
      </p:pic>
      <p:pic>
        <p:nvPicPr>
          <p:cNvPr id="24" name="그림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77874" y="1203679"/>
            <a:ext cx="1929039" cy="13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114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713730"/>
          </a:xfrm>
        </p:spPr>
        <p:txBody>
          <a:bodyPr/>
          <a:lstStyle/>
          <a:p>
            <a:r>
              <a:rPr lang="en-US" altLang="ko-KR" sz="3200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Prevention and Maintenance Treatment</a:t>
            </a:r>
            <a:endParaRPr lang="ko-KR" altLang="en-US" sz="3200" b="1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469" y="987574"/>
            <a:ext cx="8229600" cy="4155926"/>
          </a:xfrm>
        </p:spPr>
        <p:txBody>
          <a:bodyPr>
            <a:normAutofit/>
          </a:bodyPr>
          <a:lstStyle/>
          <a:p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Smoking</a:t>
            </a:r>
            <a:r>
              <a:rPr lang="ko-KR" altLang="en-US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cessation</a:t>
            </a:r>
          </a:p>
          <a:p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Pharmacologic treatment: inhaler, </a:t>
            </a:r>
            <a:r>
              <a:rPr lang="en-US" altLang="ko-KR" sz="16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mucolytics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PDE4 inhibitor</a:t>
            </a:r>
          </a:p>
          <a:p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Vaccination: Pneumococcal and Influenza vaccination</a:t>
            </a:r>
          </a:p>
          <a:p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Pulmonary rehabilitation: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실내 자전거</a:t>
            </a:r>
            <a:endParaRPr lang="en-US" altLang="ko-KR" sz="16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Long-term administration of oxygen (&gt; 15 hours per day)</a:t>
            </a:r>
          </a:p>
          <a:p>
            <a:r>
              <a:rPr lang="en-US" altLang="ko-KR" sz="16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Ventilatory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support: noninvasive ventilation (NIV)</a:t>
            </a:r>
          </a:p>
          <a:p>
            <a:pPr marL="0" indent="0">
              <a:buNone/>
            </a:pPr>
            <a:endParaRPr lang="en-US" altLang="ko-KR" sz="2000" b="1" dirty="0" smtClean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altLang="ko-KR" sz="18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 </a:t>
            </a:r>
            <a:r>
              <a:rPr lang="en-US" altLang="ko-KR" sz="18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Interventional treatments</a:t>
            </a:r>
          </a:p>
          <a:p>
            <a:pPr marL="0" indent="0">
              <a:buNone/>
            </a:pP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- Lung volume reduction surgery (LVRS)</a:t>
            </a:r>
          </a:p>
          <a:p>
            <a:pPr marL="0" indent="0">
              <a:buNone/>
            </a:pP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- </a:t>
            </a:r>
            <a:r>
              <a:rPr lang="en-US" altLang="ko-KR" sz="16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Bronchoscopic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lung volume reduction (BLVS)</a:t>
            </a:r>
          </a:p>
          <a:p>
            <a:pPr marL="0" indent="0">
              <a:buNone/>
            </a:pP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- Lung transplantation</a:t>
            </a:r>
            <a:endParaRPr lang="ko-KR" altLang="en-US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41949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569714"/>
          </a:xfrm>
        </p:spPr>
        <p:txBody>
          <a:bodyPr/>
          <a:lstStyle/>
          <a:p>
            <a:pPr algn="ctr"/>
            <a:r>
              <a:rPr lang="en-US" altLang="ko-KR" sz="3200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Interventional Treatments</a:t>
            </a:r>
            <a:endParaRPr lang="ko-KR" altLang="en-US" sz="3200" b="1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468" y="987574"/>
            <a:ext cx="8363003" cy="3888431"/>
          </a:xfrm>
        </p:spPr>
        <p:txBody>
          <a:bodyPr>
            <a:normAutofit/>
          </a:bodyPr>
          <a:lstStyle/>
          <a:p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Lung volume reduction surgery</a:t>
            </a:r>
          </a:p>
          <a:p>
            <a:pPr marL="0" indent="0">
              <a:buNone/>
            </a:pP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- Upper lobe predominant emphysema, Low exercise capacity</a:t>
            </a:r>
          </a:p>
          <a:p>
            <a:pPr marL="0" indent="0">
              <a:buNone/>
            </a:pP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 Survival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↑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, Exercise capacity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↑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, Quality of life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↑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 </a:t>
            </a:r>
          </a:p>
          <a:p>
            <a:pPr marL="0" indent="0">
              <a:buNone/>
            </a:pPr>
            <a:endParaRPr lang="en-US" altLang="ko-KR" sz="16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- Non-upper lobe predominant emphysema </a:t>
            </a:r>
          </a:p>
          <a:p>
            <a:pPr marL="0" indent="0">
              <a:buNone/>
            </a:pPr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 Operative mortality↑</a:t>
            </a:r>
            <a:endParaRPr lang="en-US" altLang="ko-KR" sz="16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pPr marL="0" indent="0">
              <a:buNone/>
            </a:pP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- FEV1 ≤ 20%, homogeneous pattern of emphysema, </a:t>
            </a: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DLCO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≤ 20%</a:t>
            </a:r>
          </a:p>
          <a:p>
            <a:pPr marL="0" indent="0">
              <a:buNone/>
            </a:pP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 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Postoperative mortality↑, lung function</a:t>
            </a:r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↓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, exercise capacity↓</a:t>
            </a:r>
          </a:p>
          <a:p>
            <a:pPr marL="0" indent="0">
              <a:buNone/>
            </a:pPr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 Consider less invasive therapeutic options</a:t>
            </a:r>
            <a:endParaRPr lang="en-US" altLang="ko-KR" sz="2000" b="1" dirty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altLang="ko-KR" sz="2000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  </a:t>
            </a:r>
            <a:endParaRPr lang="ko-KR" altLang="en-US" sz="2000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88326" y="2798513"/>
            <a:ext cx="1617301" cy="160043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FEV1 0.41 (13%)</a:t>
            </a:r>
          </a:p>
          <a:p>
            <a:pPr algn="ctr"/>
            <a:r>
              <a:rPr lang="en-US" altLang="ko-KR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FVC 1.40 (35%)</a:t>
            </a:r>
          </a:p>
          <a:p>
            <a:pPr algn="ctr"/>
            <a:r>
              <a:rPr lang="en-US" altLang="ko-KR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FEV1/FVC 29</a:t>
            </a:r>
          </a:p>
          <a:p>
            <a:pPr algn="ctr"/>
            <a:r>
              <a:rPr lang="en-US" altLang="ko-KR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DLCO 23</a:t>
            </a:r>
          </a:p>
          <a:p>
            <a:pPr algn="ctr"/>
            <a:r>
              <a:rPr lang="en-US" altLang="ko-KR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TLC 8.23 (135%)</a:t>
            </a:r>
          </a:p>
          <a:p>
            <a:pPr algn="ctr"/>
            <a:r>
              <a:rPr lang="en-US" altLang="ko-KR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RV 6.43 (275%)</a:t>
            </a:r>
          </a:p>
          <a:p>
            <a:pPr algn="ctr"/>
            <a:r>
              <a:rPr lang="en-US" altLang="ko-KR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RV/TLC 78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19872" y="4660561"/>
            <a:ext cx="55709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i="1" dirty="0" err="1"/>
              <a:t>Criner</a:t>
            </a:r>
            <a:r>
              <a:rPr lang="en-US" altLang="ko-KR" sz="1100" i="1" dirty="0"/>
              <a:t> GJ. Alternatives to lung transplantation: lung volume reduction </a:t>
            </a:r>
            <a:r>
              <a:rPr lang="en-US" altLang="ko-KR" sz="1100" i="1" dirty="0" smtClean="0"/>
              <a:t>for COPD</a:t>
            </a:r>
            <a:r>
              <a:rPr lang="en-US" altLang="ko-KR" sz="1100" i="1" dirty="0"/>
              <a:t>. </a:t>
            </a:r>
            <a:endParaRPr lang="en-US" altLang="ko-KR" sz="1100" i="1" dirty="0" smtClean="0"/>
          </a:p>
          <a:p>
            <a:pPr algn="r"/>
            <a:r>
              <a:rPr lang="en-US" altLang="ko-KR" sz="1100" i="1" dirty="0" err="1" smtClean="0"/>
              <a:t>Clin</a:t>
            </a:r>
            <a:r>
              <a:rPr lang="en-US" altLang="ko-KR" sz="1100" i="1" dirty="0" smtClean="0"/>
              <a:t> </a:t>
            </a:r>
            <a:r>
              <a:rPr lang="en-US" altLang="ko-KR" sz="1100" i="1" dirty="0"/>
              <a:t>Chest Med. 2011;32(2):379–97</a:t>
            </a:r>
            <a:endParaRPr lang="ko-KR" altLang="en-US" sz="1100" i="1" dirty="0"/>
          </a:p>
        </p:txBody>
      </p:sp>
    </p:spTree>
    <p:extLst>
      <p:ext uri="{BB962C8B-B14F-4D97-AF65-F5344CB8AC3E}">
        <p14:creationId xmlns:p14="http://schemas.microsoft.com/office/powerpoint/2010/main" val="3372635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569714"/>
          </a:xfrm>
        </p:spPr>
        <p:txBody>
          <a:bodyPr>
            <a:normAutofit/>
          </a:bodyPr>
          <a:lstStyle/>
          <a:p>
            <a:r>
              <a:rPr lang="en-US" altLang="ko-KR" sz="3200" b="1" dirty="0" err="1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Bronchoscopic</a:t>
            </a:r>
            <a:r>
              <a:rPr lang="en-US" altLang="ko-KR" sz="3200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lung volume reduction</a:t>
            </a:r>
            <a:endParaRPr lang="ko-KR" altLang="en-US" sz="3200" b="1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457468" y="915567"/>
            <a:ext cx="8507019" cy="1761756"/>
          </a:xfrm>
        </p:spPr>
        <p:txBody>
          <a:bodyPr>
            <a:noAutofit/>
          </a:bodyPr>
          <a:lstStyle/>
          <a:p>
            <a:r>
              <a:rPr lang="en-US" altLang="ko-KR" sz="1600" dirty="0" err="1" smtClean="0">
                <a:latin typeface="맑은 고딕" panose="020B0503020000020004" pitchFamily="50" charset="-127"/>
              </a:rPr>
              <a:t>Interlobar</a:t>
            </a:r>
            <a:r>
              <a:rPr lang="en-US" altLang="ko-KR" sz="1600" dirty="0" smtClean="0">
                <a:latin typeface="맑은 고딕" panose="020B0503020000020004" pitchFamily="50" charset="-127"/>
              </a:rPr>
              <a:t> fissures were intact in chest CT scan.</a:t>
            </a:r>
          </a:p>
          <a:p>
            <a:r>
              <a:rPr lang="en-US" altLang="ko-KR" sz="1600" dirty="0" err="1" smtClean="0">
                <a:latin typeface="맑은 고딕" panose="020B0503020000020004" pitchFamily="50" charset="-127"/>
              </a:rPr>
              <a:t>Chartis</a:t>
            </a:r>
            <a:r>
              <a:rPr lang="en-US" altLang="ko-KR" sz="1600" dirty="0" smtClean="0">
                <a:latin typeface="맑은 고딕" panose="020B0503020000020004" pitchFamily="50" charset="-127"/>
              </a:rPr>
              <a:t> system: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Evaluation of collateral ventilation</a:t>
            </a:r>
          </a:p>
          <a:p>
            <a:pPr marL="0" indent="0">
              <a:buNone/>
            </a:pP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1. Entrance of RML bronchus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 catheter with a balloon and distal tip</a:t>
            </a:r>
          </a:p>
          <a:p>
            <a:pPr marL="0" indent="0">
              <a:buNone/>
            </a:pP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2. Balloon inflated  Airway is blocked for 2 minutes</a:t>
            </a:r>
          </a:p>
          <a:p>
            <a:pPr marL="0" indent="0">
              <a:buNone/>
            </a:pP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3. Assess expiratory airflow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9552" y="4122921"/>
            <a:ext cx="3677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Flow↓, Airway pressure →</a:t>
            </a:r>
            <a:endParaRPr lang="ko-KR" altLang="en-US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5358" y="843558"/>
            <a:ext cx="1726524" cy="171436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364088" y="4122921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Airway resistance ↑</a:t>
            </a:r>
            <a:endParaRPr lang="ko-KR" altLang="en-US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24838" y="4621201"/>
            <a:ext cx="46805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>
                <a:solidFill>
                  <a:srgbClr val="FF0000"/>
                </a:solidFill>
                <a:latin typeface="맑은 고딕" panose="020B0503020000020004" pitchFamily="50" charset="-127"/>
                <a:sym typeface="Wingdings" panose="05000000000000000000" pitchFamily="2" charset="2"/>
              </a:rPr>
              <a:t></a:t>
            </a:r>
            <a:r>
              <a:rPr lang="en-US" altLang="ko-KR" sz="2200" dirty="0">
                <a:latin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en-US" altLang="ko-KR" sz="2200" b="1" dirty="0">
                <a:solidFill>
                  <a:srgbClr val="FF0000"/>
                </a:solidFill>
                <a:latin typeface="맑은 고딕" panose="020B0503020000020004" pitchFamily="50" charset="-127"/>
                <a:sym typeface="Wingdings" panose="05000000000000000000" pitchFamily="2" charset="2"/>
              </a:rPr>
              <a:t>No Collateral </a:t>
            </a:r>
            <a:r>
              <a:rPr lang="en-US" altLang="ko-KR" sz="2200" b="1" dirty="0" smtClean="0">
                <a:solidFill>
                  <a:srgbClr val="FF0000"/>
                </a:solidFill>
                <a:latin typeface="맑은 고딕" panose="020B0503020000020004" pitchFamily="50" charset="-127"/>
                <a:sym typeface="Wingdings" panose="05000000000000000000" pitchFamily="2" charset="2"/>
              </a:rPr>
              <a:t>ventilation</a:t>
            </a:r>
            <a:endParaRPr lang="ko-KR" altLang="en-US" sz="2200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779609"/>
            <a:ext cx="4264503" cy="1259115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0211" y="2780480"/>
            <a:ext cx="4726323" cy="125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433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641723"/>
          </a:xfrm>
        </p:spPr>
        <p:txBody>
          <a:bodyPr/>
          <a:lstStyle/>
          <a:p>
            <a:r>
              <a:rPr lang="en-US" altLang="ko-KR" sz="3200" b="1" dirty="0" err="1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Bronchoscopic</a:t>
            </a:r>
            <a:r>
              <a:rPr lang="en-US" altLang="ko-KR" sz="3200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lung volume reduction</a:t>
            </a:r>
            <a:endParaRPr lang="ko-KR" altLang="en-US" sz="3200" b="1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457468" y="1006749"/>
            <a:ext cx="8507019" cy="3587934"/>
          </a:xfrm>
        </p:spPr>
        <p:txBody>
          <a:bodyPr/>
          <a:lstStyle/>
          <a:p>
            <a:pPr marL="0" indent="0">
              <a:buNone/>
            </a:pP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Unidirectional endobronchial valve insertion at RML bronchus</a:t>
            </a:r>
          </a:p>
          <a:p>
            <a:pPr marL="0" indent="0">
              <a:buNone/>
            </a:pP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: Zephyr 5.5 mm EBV</a:t>
            </a:r>
            <a:endParaRPr lang="en-US" altLang="ko-KR" sz="2000" b="1" dirty="0" smtClean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US" altLang="ko-KR" sz="2000" b="1" dirty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US" altLang="ko-KR" sz="2000" b="1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016" y="1491630"/>
            <a:ext cx="2899016" cy="2841673"/>
          </a:xfrm>
          <a:prstGeom prst="rect">
            <a:avLst/>
          </a:prstGeom>
        </p:spPr>
      </p:pic>
      <p:sp>
        <p:nvSpPr>
          <p:cNvPr id="12" name="모서리가 둥근 사각형 설명선 11"/>
          <p:cNvSpPr/>
          <p:nvPr/>
        </p:nvSpPr>
        <p:spPr bwMode="auto">
          <a:xfrm>
            <a:off x="3563888" y="1923678"/>
            <a:ext cx="1068937" cy="432048"/>
          </a:xfrm>
          <a:prstGeom prst="wedgeRoundRectCallout">
            <a:avLst>
              <a:gd name="adj1" fmla="val 133444"/>
              <a:gd name="adj2" fmla="val 70729"/>
              <a:gd name="adj3" fmla="val 16667"/>
            </a:avLst>
          </a:prstGeom>
          <a:noFill/>
          <a:ln w="25400" cap="flat" cmpd="sng" algn="ctr">
            <a:solidFill>
              <a:srgbClr val="0070C0">
                <a:alpha val="98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804863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RML</a:t>
            </a:r>
            <a:endParaRPr kumimoji="1" lang="ko-KR" altLang="en-US" sz="2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모서리가 둥근 사각형 설명선 13"/>
          <p:cNvSpPr/>
          <p:nvPr/>
        </p:nvSpPr>
        <p:spPr bwMode="auto">
          <a:xfrm>
            <a:off x="7685197" y="3723878"/>
            <a:ext cx="1068937" cy="432048"/>
          </a:xfrm>
          <a:prstGeom prst="wedgeRoundRectCallout">
            <a:avLst>
              <a:gd name="adj1" fmla="val -104957"/>
              <a:gd name="adj2" fmla="val 23144"/>
              <a:gd name="adj3" fmla="val 16667"/>
            </a:avLst>
          </a:prstGeom>
          <a:noFill/>
          <a:ln w="25400" cap="flat" cmpd="sng" algn="ctr">
            <a:solidFill>
              <a:srgbClr val="0070C0">
                <a:alpha val="98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804863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RLL</a:t>
            </a:r>
            <a:endParaRPr kumimoji="1" lang="ko-KR" altLang="en-US" sz="2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7277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32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Chief Complaint</a:t>
            </a:r>
            <a:endParaRPr lang="ko-KR" altLang="en-US" sz="3200" b="1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55577" y="1200153"/>
            <a:ext cx="7931492" cy="3394529"/>
          </a:xfrm>
        </p:spPr>
        <p:txBody>
          <a:bodyPr/>
          <a:lstStyle/>
          <a:p>
            <a:pPr marL="0" indent="0" algn="r">
              <a:buNone/>
            </a:pP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						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M</a:t>
            </a:r>
            <a:r>
              <a:rPr lang="en-US" altLang="ko-KR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/65</a:t>
            </a:r>
            <a:endParaRPr lang="en-US" altLang="ko-KR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b="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Dyspnea</a:t>
            </a:r>
          </a:p>
          <a:p>
            <a:endParaRPr lang="en-US" altLang="ko-KR" b="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en-US" altLang="ko-KR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집에서 식사하거나 화장실 갈 때도 쉬어서 가야 합니다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.”</a:t>
            </a:r>
            <a:endParaRPr lang="en-US" altLang="ko-KR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34584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4294967295"/>
          </p:nvPr>
        </p:nvSpPr>
        <p:spPr>
          <a:xfrm>
            <a:off x="855159" y="187690"/>
            <a:ext cx="7186612" cy="582613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Chest X-ray </a:t>
            </a:r>
            <a:endParaRPr lang="ko-KR" altLang="en-US" sz="32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86945" y="4371950"/>
            <a:ext cx="1148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POD #1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30588" y="4371950"/>
            <a:ext cx="1123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시술 전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59582"/>
            <a:ext cx="2784439" cy="3147814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7964" y="1059582"/>
            <a:ext cx="2786589" cy="3147814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6423" y="934857"/>
            <a:ext cx="2897002" cy="3272539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6956932" y="4371950"/>
            <a:ext cx="1148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POD #2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7" name="직선 화살표 연결선 6"/>
          <p:cNvCxnSpPr/>
          <p:nvPr/>
        </p:nvCxnSpPr>
        <p:spPr bwMode="auto">
          <a:xfrm flipV="1">
            <a:off x="107504" y="3635790"/>
            <a:ext cx="419887" cy="555526"/>
          </a:xfrm>
          <a:prstGeom prst="straightConnector1">
            <a:avLst/>
          </a:prstGeom>
          <a:gradFill rotWithShape="0">
            <a:gsLst>
              <a:gs pos="0">
                <a:schemeClr val="accent2"/>
              </a:gs>
              <a:gs pos="50000">
                <a:srgbClr val="99CCFF"/>
              </a:gs>
              <a:gs pos="100000">
                <a:schemeClr val="accent2"/>
              </a:gs>
            </a:gsLst>
            <a:lin ang="5400000" scaled="1"/>
          </a:gra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직선 화살표 연결선 17"/>
          <p:cNvCxnSpPr/>
          <p:nvPr/>
        </p:nvCxnSpPr>
        <p:spPr bwMode="auto">
          <a:xfrm flipV="1">
            <a:off x="6149772" y="3635790"/>
            <a:ext cx="419887" cy="555526"/>
          </a:xfrm>
          <a:prstGeom prst="straightConnector1">
            <a:avLst/>
          </a:prstGeom>
          <a:gradFill rotWithShape="0">
            <a:gsLst>
              <a:gs pos="0">
                <a:schemeClr val="accent2"/>
              </a:gs>
              <a:gs pos="50000">
                <a:srgbClr val="99CCFF"/>
              </a:gs>
              <a:gs pos="100000">
                <a:schemeClr val="accent2"/>
              </a:gs>
            </a:gsLst>
            <a:lin ang="5400000" scaled="1"/>
          </a:gra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420162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4294967295"/>
          </p:nvPr>
        </p:nvSpPr>
        <p:spPr>
          <a:xfrm>
            <a:off x="1957388" y="206375"/>
            <a:ext cx="4846860" cy="582613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Chest X-ray </a:t>
            </a:r>
            <a:endParaRPr lang="ko-KR" altLang="en-US" sz="32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349759" y="4552278"/>
            <a:ext cx="1148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POD #3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77396" y="4552278"/>
            <a:ext cx="1148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POD #8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3775" y="973675"/>
            <a:ext cx="3060594" cy="3457338"/>
          </a:xfrm>
          <a:prstGeom prst="rect">
            <a:avLst/>
          </a:prstGeom>
        </p:spPr>
      </p:pic>
      <p:cxnSp>
        <p:nvCxnSpPr>
          <p:cNvPr id="7" name="직선 화살표 연결선 6"/>
          <p:cNvCxnSpPr/>
          <p:nvPr/>
        </p:nvCxnSpPr>
        <p:spPr bwMode="auto">
          <a:xfrm flipV="1">
            <a:off x="1326213" y="3701766"/>
            <a:ext cx="419887" cy="555526"/>
          </a:xfrm>
          <a:prstGeom prst="straightConnector1">
            <a:avLst/>
          </a:prstGeom>
          <a:gradFill rotWithShape="0">
            <a:gsLst>
              <a:gs pos="0">
                <a:schemeClr val="accent2"/>
              </a:gs>
              <a:gs pos="50000">
                <a:srgbClr val="99CCFF"/>
              </a:gs>
              <a:gs pos="100000">
                <a:schemeClr val="accent2"/>
              </a:gs>
            </a:gsLst>
            <a:lin ang="5400000" scaled="1"/>
          </a:gra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9051" y="973675"/>
            <a:ext cx="3065317" cy="3457338"/>
          </a:xfrm>
          <a:prstGeom prst="rect">
            <a:avLst/>
          </a:prstGeom>
        </p:spPr>
      </p:pic>
      <p:cxnSp>
        <p:nvCxnSpPr>
          <p:cNvPr id="12" name="직선 화살표 연결선 11"/>
          <p:cNvCxnSpPr/>
          <p:nvPr/>
        </p:nvCxnSpPr>
        <p:spPr bwMode="auto">
          <a:xfrm flipV="1">
            <a:off x="4836071" y="3875487"/>
            <a:ext cx="419887" cy="555526"/>
          </a:xfrm>
          <a:prstGeom prst="straightConnector1">
            <a:avLst/>
          </a:prstGeom>
          <a:gradFill rotWithShape="0">
            <a:gsLst>
              <a:gs pos="0">
                <a:schemeClr val="accent2"/>
              </a:gs>
              <a:gs pos="50000">
                <a:srgbClr val="99CCFF"/>
              </a:gs>
              <a:gs pos="100000">
                <a:schemeClr val="accent2"/>
              </a:gs>
            </a:gsLst>
            <a:lin ang="5400000" scaled="1"/>
          </a:gra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29936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713730"/>
          </a:xfrm>
        </p:spPr>
        <p:txBody>
          <a:bodyPr/>
          <a:lstStyle/>
          <a:p>
            <a:r>
              <a:rPr lang="en-US" altLang="ko-KR" sz="3200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Outpatient visit (POD #8)</a:t>
            </a:r>
            <a:endParaRPr lang="ko-KR" altLang="en-US" sz="3200" b="1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468" y="987574"/>
            <a:ext cx="8363003" cy="3888431"/>
          </a:xfrm>
        </p:spPr>
        <p:txBody>
          <a:bodyPr>
            <a:normAutofit/>
          </a:bodyPr>
          <a:lstStyle/>
          <a:p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Subjective</a:t>
            </a:r>
          </a:p>
          <a:p>
            <a:pPr marL="0" indent="0">
              <a:buNone/>
            </a:pP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“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이제는 집 </a:t>
            </a:r>
            <a:r>
              <a:rPr lang="ko-KR" altLang="en-US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안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에서 다니는 데는 큰 지장 없습니다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.”</a:t>
            </a:r>
          </a:p>
          <a:p>
            <a:pPr marL="0" indent="0">
              <a:buNone/>
            </a:pP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“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집 밖으로도 조금씩 다닙니다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.”</a:t>
            </a:r>
          </a:p>
          <a:p>
            <a:pPr marL="0" indent="0">
              <a:buNone/>
            </a:pPr>
            <a:endParaRPr lang="en-US" altLang="ko-KR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Objective</a:t>
            </a:r>
          </a:p>
          <a:p>
            <a:pPr marL="0" indent="0">
              <a:buNone/>
            </a:pP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- Home O2 : 1.5L in home ~ 2L in exercise</a:t>
            </a:r>
          </a:p>
          <a:p>
            <a:pPr marL="0" indent="0">
              <a:buNone/>
            </a:pP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- No complication : pneumothorax, pneumonia, valve obstruction</a:t>
            </a:r>
          </a:p>
          <a:p>
            <a:pPr marL="0" indent="0">
              <a:buNone/>
            </a:pP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Assessment</a:t>
            </a:r>
          </a:p>
          <a:p>
            <a:pPr marL="0" indent="0">
              <a:buNone/>
            </a:pP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COPD </a:t>
            </a: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with huge emphysematous bulla s/p </a:t>
            </a:r>
            <a:r>
              <a:rPr lang="en-US" altLang="ko-KR" sz="1600" dirty="0" err="1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bronchoscopic</a:t>
            </a: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endParaRPr lang="en-US" altLang="ko-KR" sz="1600" dirty="0" smtClean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endobronchial </a:t>
            </a: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valve insertion </a:t>
            </a:r>
          </a:p>
        </p:txBody>
      </p:sp>
    </p:spTree>
    <p:extLst>
      <p:ext uri="{BB962C8B-B14F-4D97-AF65-F5344CB8AC3E}">
        <p14:creationId xmlns:p14="http://schemas.microsoft.com/office/powerpoint/2010/main" val="3095806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8308" y="1064188"/>
            <a:ext cx="3307896" cy="3307896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8309" y="1064187"/>
            <a:ext cx="3307895" cy="3307895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 idx="4294967295"/>
          </p:nvPr>
        </p:nvSpPr>
        <p:spPr>
          <a:xfrm>
            <a:off x="899592" y="267494"/>
            <a:ext cx="7186612" cy="582613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Chest CT</a:t>
            </a:r>
            <a:endParaRPr lang="ko-KR" altLang="en-US" sz="32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4530" y="1076559"/>
            <a:ext cx="3302496" cy="330249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365849" y="4482177"/>
            <a:ext cx="230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2018. 1. (POD #66)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74147" y="4482177"/>
            <a:ext cx="1123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2017. 5.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78309" y="1064187"/>
            <a:ext cx="3307895" cy="3307895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78309" y="1064187"/>
            <a:ext cx="3307895" cy="3307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964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4294967295"/>
          </p:nvPr>
        </p:nvSpPr>
        <p:spPr>
          <a:xfrm>
            <a:off x="899592" y="267494"/>
            <a:ext cx="7186612" cy="582613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Chest CT</a:t>
            </a:r>
            <a:endParaRPr lang="ko-KR" altLang="en-US" sz="32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64088" y="4788729"/>
            <a:ext cx="230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2018. 1. (POD #66)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066152" y="4794125"/>
            <a:ext cx="1123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2017. 5.</a:t>
            </a:r>
            <a:endParaRPr lang="ko-KR" altLang="en-US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6" y="755152"/>
            <a:ext cx="2016224" cy="1947002"/>
          </a:xfrm>
          <a:prstGeom prst="rect">
            <a:avLst/>
          </a:prstGeom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7664" y="2702154"/>
            <a:ext cx="2016225" cy="2086576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1901" y="776555"/>
            <a:ext cx="2018412" cy="2022582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1899" y="2792853"/>
            <a:ext cx="2018413" cy="200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599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726677"/>
          </a:xfrm>
        </p:spPr>
        <p:txBody>
          <a:bodyPr/>
          <a:lstStyle/>
          <a:p>
            <a:r>
              <a:rPr lang="en-US" altLang="ko-KR" sz="3200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PFT (2018. 1. 18.)</a:t>
            </a:r>
            <a:endParaRPr lang="ko-KR" altLang="en-US" sz="3200" b="1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468" y="987574"/>
            <a:ext cx="8363003" cy="3888431"/>
          </a:xfrm>
        </p:spPr>
        <p:txBody>
          <a:bodyPr/>
          <a:lstStyle/>
          <a:p>
            <a:pPr marL="0" indent="0">
              <a:buNone/>
            </a:pP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endParaRPr lang="en-US" altLang="ko-KR" sz="2000" dirty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</a:p>
          <a:p>
            <a:pPr marL="0" indent="0">
              <a:buNone/>
            </a:pP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endParaRPr lang="en-US" altLang="ko-KR" sz="2000" dirty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6437451"/>
              </p:ext>
            </p:extLst>
          </p:nvPr>
        </p:nvGraphicFramePr>
        <p:xfrm>
          <a:off x="145876" y="1444790"/>
          <a:ext cx="4330557" cy="29739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3519"/>
                <a:gridCol w="1443519"/>
                <a:gridCol w="1443519"/>
              </a:tblGrid>
              <a:tr h="396991">
                <a:tc>
                  <a:txBody>
                    <a:bodyPr/>
                    <a:lstStyle/>
                    <a:p>
                      <a:pPr algn="ctr" latinLnBrk="1"/>
                      <a:endParaRPr lang="ko-KR" alt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시술 전 </a:t>
                      </a:r>
                      <a:endParaRPr lang="en-US" altLang="ko-KR" sz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latinLnBrk="1"/>
                      <a:r>
                        <a:rPr lang="en-US" altLang="ko-KR" sz="14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(2017. 10. 19.)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시술 후 </a:t>
                      </a:r>
                      <a:endParaRPr lang="en-US" altLang="ko-KR" sz="14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latinLnBrk="1"/>
                      <a:r>
                        <a:rPr lang="en-US" altLang="ko-KR" sz="14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(2018. 1. 18.)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35352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FVC 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1.40 (35%)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1.82 (45%)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</a:tr>
              <a:tr h="31657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FEV1</a:t>
                      </a:r>
                      <a:r>
                        <a:rPr lang="en-US" altLang="ko-KR" sz="16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0.41 (13%)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0.58 (19%)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</a:tr>
              <a:tr h="35163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FEV1/FVC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29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32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</a:tr>
              <a:tr h="3600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TLC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8.23 (135%)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6.61 (108%)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</a:tr>
              <a:tr h="3600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RV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6.43 (275%)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4.74</a:t>
                      </a:r>
                      <a:r>
                        <a:rPr lang="en-US" altLang="ko-KR" sz="16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(201%)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</a:tr>
              <a:tr h="3600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RV/TLC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78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72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</a:tr>
              <a:tr h="31361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DLCO/VA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39%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43%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12" name="차트 11"/>
          <p:cNvGraphicFramePr/>
          <p:nvPr>
            <p:extLst>
              <p:ext uri="{D42A27DB-BD31-4B8C-83A1-F6EECF244321}">
                <p14:modId xmlns:p14="http://schemas.microsoft.com/office/powerpoint/2010/main" val="2462582120"/>
              </p:ext>
            </p:extLst>
          </p:nvPr>
        </p:nvGraphicFramePr>
        <p:xfrm>
          <a:off x="6948264" y="1079500"/>
          <a:ext cx="2083322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차트 12"/>
          <p:cNvGraphicFramePr/>
          <p:nvPr>
            <p:extLst>
              <p:ext uri="{D42A27DB-BD31-4B8C-83A1-F6EECF244321}">
                <p14:modId xmlns:p14="http://schemas.microsoft.com/office/powerpoint/2010/main" val="921739649"/>
              </p:ext>
            </p:extLst>
          </p:nvPr>
        </p:nvGraphicFramePr>
        <p:xfrm>
          <a:off x="4553337" y="1079500"/>
          <a:ext cx="2241119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311115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200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Outpatient visit (POD #66)</a:t>
            </a:r>
            <a:endParaRPr lang="ko-KR" altLang="en-US" sz="3200" b="1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390498" y="1131590"/>
            <a:ext cx="8363003" cy="3888431"/>
          </a:xfrm>
        </p:spPr>
        <p:txBody>
          <a:bodyPr>
            <a:normAutofit/>
          </a:bodyPr>
          <a:lstStyle/>
          <a:p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Subjective</a:t>
            </a:r>
          </a:p>
          <a:p>
            <a:pPr marL="0" indent="0">
              <a:buNone/>
            </a:pP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“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집에서 일상생활은 많이 편해졌어요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집 밖에서도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100m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정도는 걷습니다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.” </a:t>
            </a:r>
          </a:p>
          <a:p>
            <a:pPr marL="0" indent="0">
              <a:buNone/>
            </a:pP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“ </a:t>
            </a:r>
            <a:r>
              <a:rPr lang="ko-KR" altLang="en-US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추가 시술 해 보고 싶습니다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.”</a:t>
            </a:r>
          </a:p>
          <a:p>
            <a:pPr marL="0" indent="0">
              <a:buNone/>
            </a:pPr>
            <a:endParaRPr lang="en-US" altLang="ko-KR" sz="1600" b="1" dirty="0" smtClean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Objective</a:t>
            </a:r>
          </a:p>
          <a:p>
            <a:pPr marL="0" indent="0">
              <a:buNone/>
            </a:pP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- Home O2 : 1.5L in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home, </a:t>
            </a: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2L in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exercise</a:t>
            </a:r>
          </a:p>
          <a:p>
            <a:pPr marL="0" indent="0">
              <a:buNone/>
            </a:pP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- </a:t>
            </a:r>
            <a:r>
              <a:rPr lang="en-US" altLang="ko-KR" sz="1600" dirty="0" err="1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mMRC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dyspnea scale : 4  3 </a:t>
            </a:r>
          </a:p>
          <a:p>
            <a:pPr marL="0" indent="0">
              <a:buNone/>
            </a:pP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- </a:t>
            </a: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No complication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: </a:t>
            </a: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pneumothorax, pneumonia, valve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obstruction, valve migration</a:t>
            </a:r>
          </a:p>
          <a:p>
            <a:pPr marL="0" indent="0">
              <a:buNone/>
            </a:pPr>
            <a:endParaRPr lang="en-US" altLang="ko-KR" sz="1600" dirty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Plan : </a:t>
            </a: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P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harmacologic treatment, </a:t>
            </a:r>
          </a:p>
          <a:p>
            <a:pPr marL="0" indent="0">
              <a:buNone/>
            </a:pP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en-US" altLang="ko-KR" sz="16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        Endobronchial valve insertion at LLL bronchus</a:t>
            </a:r>
            <a:endParaRPr lang="en-US" altLang="ko-KR" sz="1600" dirty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407245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641723"/>
          </a:xfrm>
        </p:spPr>
        <p:txBody>
          <a:bodyPr>
            <a:normAutofit/>
          </a:bodyPr>
          <a:lstStyle/>
          <a:p>
            <a:r>
              <a:rPr lang="en-US" altLang="ko-KR" sz="2800" b="1" dirty="0" err="1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Bronchoscopic</a:t>
            </a:r>
            <a:r>
              <a:rPr lang="en-US" altLang="ko-KR" sz="2800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lung volume reduction</a:t>
            </a:r>
            <a:endParaRPr lang="ko-KR" altLang="en-US" sz="2800" b="1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457468" y="1006749"/>
            <a:ext cx="8507019" cy="3587934"/>
          </a:xfrm>
        </p:spPr>
        <p:txBody>
          <a:bodyPr/>
          <a:lstStyle/>
          <a:p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Fissure integrity on chest CT: Intact</a:t>
            </a:r>
          </a:p>
          <a:p>
            <a:r>
              <a:rPr lang="en-US" altLang="ko-KR" sz="16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Chartis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system: No collateral ventilation </a:t>
            </a:r>
          </a:p>
          <a:p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Endobronchial valve insertion at LLL bronchus (2018. 5.)</a:t>
            </a:r>
          </a:p>
          <a:p>
            <a:pPr marL="0" indent="0">
              <a:buNone/>
            </a:pP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: LLL sup. </a:t>
            </a:r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s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egmental bronchus (Zephyr EBV 5.5 mm x 1)</a:t>
            </a:r>
          </a:p>
          <a:p>
            <a:pPr marL="0" indent="0">
              <a:buNone/>
            </a:pPr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LLL basal segmental bronchus (Zephyr EBV 4.0 mm x 4)</a:t>
            </a:r>
            <a:endParaRPr lang="en-US" altLang="ko-KR" sz="2000" b="1" dirty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US" altLang="ko-KR" sz="2000" b="1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9828" y="2859782"/>
            <a:ext cx="2079211" cy="2033006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651" y="2859782"/>
            <a:ext cx="2091018" cy="2030878"/>
          </a:xfrm>
          <a:prstGeom prst="rect">
            <a:avLst/>
          </a:prstGeom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1669" y="2861937"/>
            <a:ext cx="2079211" cy="2028723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80880" y="2859782"/>
            <a:ext cx="2062825" cy="2030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240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726677"/>
          </a:xfrm>
        </p:spPr>
        <p:txBody>
          <a:bodyPr/>
          <a:lstStyle/>
          <a:p>
            <a:r>
              <a:rPr lang="en-US" altLang="ko-KR" sz="3200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PFT </a:t>
            </a:r>
            <a:r>
              <a:rPr lang="en-US" altLang="ko-KR" sz="2000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(2018. </a:t>
            </a:r>
            <a:r>
              <a:rPr lang="en-US" altLang="ko-KR" sz="20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7</a:t>
            </a:r>
            <a:r>
              <a:rPr lang="en-US" altLang="ko-KR" sz="2000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2000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두 번째 시술 </a:t>
            </a:r>
            <a:r>
              <a:rPr lang="en-US" altLang="ko-KR" sz="2000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sz="2000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개월 후</a:t>
            </a:r>
            <a:r>
              <a:rPr lang="en-US" altLang="ko-KR" sz="2000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2000" b="1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468" y="987574"/>
            <a:ext cx="8363003" cy="3888431"/>
          </a:xfrm>
        </p:spPr>
        <p:txBody>
          <a:bodyPr/>
          <a:lstStyle/>
          <a:p>
            <a:pPr marL="0" indent="0">
              <a:buNone/>
            </a:pP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endParaRPr lang="en-US" altLang="ko-KR" sz="2000" dirty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</a:p>
          <a:p>
            <a:pPr marL="0" indent="0">
              <a:buNone/>
            </a:pP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endParaRPr lang="en-US" altLang="ko-KR" sz="2000" dirty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1483351"/>
              </p:ext>
            </p:extLst>
          </p:nvPr>
        </p:nvGraphicFramePr>
        <p:xfrm>
          <a:off x="1638858" y="1203598"/>
          <a:ext cx="5866284" cy="31873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6571"/>
                <a:gridCol w="1466571"/>
                <a:gridCol w="1466571"/>
                <a:gridCol w="1466571"/>
              </a:tblGrid>
              <a:tr h="396991">
                <a:tc>
                  <a:txBody>
                    <a:bodyPr/>
                    <a:lstStyle/>
                    <a:p>
                      <a:pPr algn="ctr" latinLnBrk="1"/>
                      <a:endParaRPr lang="ko-KR" alt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시술 전 </a:t>
                      </a:r>
                      <a:endParaRPr lang="en-US" altLang="ko-KR" sz="12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latinLnBrk="1"/>
                      <a:r>
                        <a:rPr lang="en-US" altLang="ko-KR" sz="14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(2017. 10. 19.)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첫번째</a:t>
                      </a:r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시술 </a:t>
                      </a:r>
                      <a:endParaRPr lang="en-US" altLang="ko-KR" sz="14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latinLnBrk="1"/>
                      <a:r>
                        <a:rPr lang="en-US" altLang="ko-KR" sz="14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개월 후 </a:t>
                      </a:r>
                      <a:endParaRPr lang="en-US" altLang="ko-KR" sz="14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latinLnBrk="1"/>
                      <a:r>
                        <a:rPr lang="en-US" altLang="ko-KR" sz="14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(2018. 1. 18.)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두번째</a:t>
                      </a:r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시술 </a:t>
                      </a:r>
                      <a:endParaRPr lang="en-US" altLang="ko-KR" sz="14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latinLnBrk="1"/>
                      <a:r>
                        <a:rPr lang="en-US" altLang="ko-KR" sz="14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개월 후</a:t>
                      </a:r>
                      <a:endParaRPr lang="en-US" altLang="ko-KR" sz="1400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latinLnBrk="1"/>
                      <a:r>
                        <a:rPr lang="en-US" altLang="ko-KR" sz="14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(2018. 7. 5.)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35352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FVC 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1.40 (35%)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1.82 (45%)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2.01 (49%)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</a:tr>
              <a:tr h="31657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FEV1</a:t>
                      </a:r>
                      <a:r>
                        <a:rPr lang="en-US" altLang="ko-KR" sz="16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0.41 (13%)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0.58 (19%)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0.53 (17%)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</a:tr>
              <a:tr h="35163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FEV1/FVC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29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32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26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</a:tr>
              <a:tr h="3600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TLC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8.23 (135%)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6.61 (108%)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6.42 (105%)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</a:tr>
              <a:tr h="3600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RV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6.43 (275%)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4.74</a:t>
                      </a:r>
                      <a:r>
                        <a:rPr lang="en-US" altLang="ko-KR" sz="160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(201%)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4.39 (186%)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</a:tr>
              <a:tr h="3600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RV/TLC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78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72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68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</a:tr>
              <a:tr h="31361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DLCO/VA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39 %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43 %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47 %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5880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726677"/>
          </a:xfrm>
        </p:spPr>
        <p:txBody>
          <a:bodyPr/>
          <a:lstStyle/>
          <a:p>
            <a:r>
              <a:rPr lang="en-US" altLang="ko-KR" sz="3200" b="1" dirty="0">
                <a:solidFill>
                  <a:srgbClr val="0070C0"/>
                </a:solidFill>
                <a:latin typeface="맑은 고딕" panose="020B0503020000020004" pitchFamily="50" charset="-127"/>
              </a:rPr>
              <a:t>PFT</a:t>
            </a:r>
            <a:r>
              <a:rPr lang="en-US" altLang="ko-KR" sz="4400" b="1" dirty="0">
                <a:solidFill>
                  <a:srgbClr val="0070C0"/>
                </a:solidFill>
                <a:latin typeface="맑은 고딕" panose="020B0503020000020004" pitchFamily="50" charset="-127"/>
              </a:rPr>
              <a:t> </a:t>
            </a:r>
            <a:r>
              <a:rPr lang="en-US" altLang="ko-KR" sz="2000" b="1" dirty="0">
                <a:solidFill>
                  <a:srgbClr val="0070C0"/>
                </a:solidFill>
                <a:latin typeface="맑은 고딕" panose="020B0503020000020004" pitchFamily="50" charset="-127"/>
              </a:rPr>
              <a:t>(2018. 7. </a:t>
            </a:r>
            <a:r>
              <a:rPr lang="ko-KR" altLang="en-US" sz="2000" b="1" dirty="0">
                <a:solidFill>
                  <a:srgbClr val="0070C0"/>
                </a:solidFill>
                <a:latin typeface="맑은 고딕" panose="020B0503020000020004" pitchFamily="50" charset="-127"/>
              </a:rPr>
              <a:t>두 번째 시술 </a:t>
            </a:r>
            <a:r>
              <a:rPr lang="en-US" altLang="ko-KR" sz="2000" b="1" dirty="0">
                <a:solidFill>
                  <a:srgbClr val="0070C0"/>
                </a:solidFill>
                <a:latin typeface="맑은 고딕" panose="020B0503020000020004" pitchFamily="50" charset="-127"/>
              </a:rPr>
              <a:t>2</a:t>
            </a:r>
            <a:r>
              <a:rPr lang="ko-KR" altLang="en-US" sz="2000" b="1" dirty="0">
                <a:solidFill>
                  <a:srgbClr val="0070C0"/>
                </a:solidFill>
                <a:latin typeface="맑은 고딕" panose="020B0503020000020004" pitchFamily="50" charset="-127"/>
              </a:rPr>
              <a:t>개월 후</a:t>
            </a:r>
            <a:r>
              <a:rPr lang="en-US" altLang="ko-KR" sz="2000" b="1" dirty="0">
                <a:solidFill>
                  <a:srgbClr val="0070C0"/>
                </a:solidFill>
                <a:latin typeface="맑은 고딕" panose="020B0503020000020004" pitchFamily="50" charset="-127"/>
              </a:rPr>
              <a:t>)</a:t>
            </a:r>
            <a:endParaRPr lang="ko-KR" altLang="en-US" sz="2000" b="1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468" y="987574"/>
            <a:ext cx="8363003" cy="3888431"/>
          </a:xfrm>
        </p:spPr>
        <p:txBody>
          <a:bodyPr/>
          <a:lstStyle/>
          <a:p>
            <a:pPr marL="0" indent="0">
              <a:buNone/>
            </a:pP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endParaRPr lang="en-US" altLang="ko-KR" sz="2000" dirty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</a:p>
          <a:p>
            <a:pPr marL="0" indent="0">
              <a:buNone/>
            </a:pP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endParaRPr lang="en-US" altLang="ko-KR" sz="2000" dirty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graphicFrame>
        <p:nvGraphicFramePr>
          <p:cNvPr id="12" name="차트 11"/>
          <p:cNvGraphicFramePr/>
          <p:nvPr>
            <p:extLst>
              <p:ext uri="{D42A27DB-BD31-4B8C-83A1-F6EECF244321}">
                <p14:modId xmlns:p14="http://schemas.microsoft.com/office/powerpoint/2010/main" val="1630657526"/>
              </p:ext>
            </p:extLst>
          </p:nvPr>
        </p:nvGraphicFramePr>
        <p:xfrm>
          <a:off x="4743183" y="1000560"/>
          <a:ext cx="4077288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차트 12"/>
          <p:cNvGraphicFramePr/>
          <p:nvPr>
            <p:extLst>
              <p:ext uri="{D42A27DB-BD31-4B8C-83A1-F6EECF244321}">
                <p14:modId xmlns:p14="http://schemas.microsoft.com/office/powerpoint/2010/main" val="3846099152"/>
              </p:ext>
            </p:extLst>
          </p:nvPr>
        </p:nvGraphicFramePr>
        <p:xfrm>
          <a:off x="395537" y="987574"/>
          <a:ext cx="4176464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93140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32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Present Illness</a:t>
            </a:r>
            <a:endParaRPr lang="ko-KR" altLang="en-US" sz="3200" b="1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23528" y="1200153"/>
            <a:ext cx="8640960" cy="3394472"/>
          </a:xfrm>
        </p:spPr>
        <p:txBody>
          <a:bodyPr>
            <a:normAutofit/>
          </a:bodyPr>
          <a:lstStyle/>
          <a:p>
            <a:pPr latinLnBrk="0"/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COPD, emphysematous type </a:t>
            </a: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으로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home O2 3.5L </a:t>
            </a: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유지하며 본과 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f/u </a:t>
            </a:r>
          </a:p>
          <a:p>
            <a:pPr marL="0" indent="0" latinLnBrk="0">
              <a:buNone/>
            </a:pP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하는 환자로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점차 악화되는 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dyspnea </a:t>
            </a: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를 주소로 내원함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pPr marL="0" indent="0" latinLnBrk="0">
              <a:buNone/>
            </a:pP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sz="20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 latinLnBrk="0">
              <a:buNone/>
            </a:pP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- “</a:t>
            </a: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숨이 차서 집 밖으로 나가기 어렵다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＂</a:t>
            </a:r>
          </a:p>
          <a:p>
            <a:pPr marL="0" indent="0" latinLnBrk="0">
              <a:buNone/>
            </a:pPr>
            <a:r>
              <a:rPr lang="en-US" altLang="ko-KR" sz="20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- </a:t>
            </a:r>
            <a:r>
              <a:rPr lang="en-US" altLang="ko-KR" sz="2000" b="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mMRC</a:t>
            </a:r>
            <a:r>
              <a:rPr lang="en-US" altLang="ko-KR" sz="20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dyspnea scale: 4</a:t>
            </a:r>
          </a:p>
        </p:txBody>
      </p:sp>
    </p:spTree>
    <p:extLst>
      <p:ext uri="{BB962C8B-B14F-4D97-AF65-F5344CB8AC3E}">
        <p14:creationId xmlns:p14="http://schemas.microsoft.com/office/powerpoint/2010/main" val="2572379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4294967295"/>
          </p:nvPr>
        </p:nvSpPr>
        <p:spPr>
          <a:xfrm>
            <a:off x="899592" y="267494"/>
            <a:ext cx="7186612" cy="582613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Chest CT </a:t>
            </a:r>
            <a:r>
              <a:rPr lang="en-US" altLang="ko-KR" sz="20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(2019. 3. </a:t>
            </a:r>
            <a:r>
              <a:rPr lang="ko-KR" altLang="en-US" sz="20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두 번째 시술 </a:t>
            </a:r>
            <a:r>
              <a:rPr lang="en-US" altLang="ko-KR" sz="20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</a:t>
            </a:r>
            <a:r>
              <a:rPr lang="ko-KR" altLang="en-US" sz="20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개월 후</a:t>
            </a:r>
            <a:r>
              <a:rPr lang="en-US" altLang="ko-KR" sz="20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20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37350"/>
            <a:ext cx="2415448" cy="2317481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1008" y="1445438"/>
            <a:ext cx="2328181" cy="2319033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5177" y="1437350"/>
            <a:ext cx="2182094" cy="2319033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3334" y="1415680"/>
            <a:ext cx="2270666" cy="2356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533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323528" y="2211710"/>
            <a:ext cx="8568952" cy="1102519"/>
          </a:xfrm>
        </p:spPr>
        <p:txBody>
          <a:bodyPr>
            <a:normAutofit fontScale="90000"/>
          </a:bodyPr>
          <a:lstStyle/>
          <a:p>
            <a:r>
              <a:rPr lang="en-US" altLang="ko-KR" sz="4000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Review</a:t>
            </a:r>
            <a:r>
              <a:rPr lang="en-US" altLang="ko-KR" sz="4800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/>
            </a:r>
            <a:br>
              <a:rPr lang="en-US" altLang="ko-KR" sz="4800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3600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/>
            </a:r>
            <a:br>
              <a:rPr lang="en-US" altLang="ko-KR" sz="3600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2700" dirty="0" err="1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Bronchoscopic</a:t>
            </a:r>
            <a:r>
              <a:rPr lang="en-US" altLang="ko-KR" sz="2700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lung volume reduction (BLVR) treatment using endobronchial valves (EBV)</a:t>
            </a:r>
            <a:endParaRPr lang="ko-KR" altLang="en-US" sz="2700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235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390498" y="699542"/>
            <a:ext cx="8363003" cy="4320479"/>
          </a:xfrm>
        </p:spPr>
        <p:txBody>
          <a:bodyPr>
            <a:normAutofit/>
          </a:bodyPr>
          <a:lstStyle/>
          <a:p>
            <a:r>
              <a:rPr lang="en-US" altLang="ko-KR" sz="2000" dirty="0" err="1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Bronchoscopic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lung volume reduction (BLVR) treatment using endobronchial valves (EBV)</a:t>
            </a:r>
          </a:p>
          <a:p>
            <a:pPr marL="0" indent="0">
              <a:buNone/>
            </a:pP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endParaRPr lang="en-US" altLang="ko-KR" sz="2000" dirty="0" smtClean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en-US" altLang="ko-KR" sz="18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- Effective and safe nonsurgical alternative for a selected patients</a:t>
            </a:r>
          </a:p>
          <a:p>
            <a:pPr marL="0" indent="0">
              <a:buNone/>
            </a:pPr>
            <a:r>
              <a:rPr lang="en-US" altLang="ko-KR" sz="18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- Increasing evidence that patients with advanced emphysema can </a:t>
            </a:r>
          </a:p>
          <a:p>
            <a:pPr marL="0" indent="0">
              <a:buNone/>
            </a:pP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en-US" altLang="ko-KR" sz="18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 experience meaningful clinical benefit</a:t>
            </a:r>
          </a:p>
          <a:p>
            <a:pPr marL="0" indent="0">
              <a:buNone/>
            </a:pPr>
            <a:r>
              <a:rPr lang="en-US" altLang="ko-KR" sz="18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  US FDA approval and inclusion in GOLD recommendations</a:t>
            </a:r>
          </a:p>
          <a:p>
            <a:pPr marL="0" indent="0">
              <a:buNone/>
            </a:pPr>
            <a:endParaRPr lang="en-US" altLang="ko-KR" sz="1800" dirty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altLang="ko-KR" sz="18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- Four types of valves reported</a:t>
            </a:r>
          </a:p>
          <a:p>
            <a:pPr marL="0" indent="0">
              <a:buNone/>
            </a:pPr>
            <a:r>
              <a:rPr lang="en-US" altLang="ko-KR" sz="18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- RCT results are only published for the Zephyr one-way EBV and</a:t>
            </a:r>
          </a:p>
          <a:p>
            <a:pPr marL="0" indent="0">
              <a:buNone/>
            </a:pP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en-US" altLang="ko-KR" sz="18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 </a:t>
            </a:r>
            <a:r>
              <a:rPr lang="en-US" altLang="ko-KR" sz="1800" dirty="0" err="1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Spiration</a:t>
            </a:r>
            <a:r>
              <a:rPr lang="en-US" altLang="ko-KR" sz="18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valve system </a:t>
            </a:r>
            <a:endParaRPr lang="en-US" altLang="ko-KR" sz="1800" dirty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156108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390498" y="699542"/>
            <a:ext cx="8363003" cy="4320479"/>
          </a:xfrm>
        </p:spPr>
        <p:txBody>
          <a:bodyPr>
            <a:normAutofit/>
          </a:bodyPr>
          <a:lstStyle/>
          <a:p>
            <a:endParaRPr lang="en-US" altLang="ko-KR" sz="2000" dirty="0" smtClean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r>
              <a:rPr lang="en-US" altLang="ko-KR" sz="18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Unidirectional valves</a:t>
            </a:r>
          </a:p>
          <a:p>
            <a:pPr marL="0" indent="0">
              <a:buNone/>
            </a:pP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endParaRPr lang="en-US" altLang="ko-KR" sz="1800" dirty="0" smtClean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altLang="ko-KR" sz="18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- </a:t>
            </a:r>
            <a:r>
              <a:rPr lang="en-US" altLang="ko-KR" sz="1800" dirty="0" smtClean="0">
                <a:sym typeface="Wingdings" panose="05000000000000000000" pitchFamily="2" charset="2"/>
              </a:rPr>
              <a:t>Occlusion of target lobe</a:t>
            </a:r>
            <a:r>
              <a:rPr lang="en-US" altLang="ko-KR" sz="1800" dirty="0" smtClean="0"/>
              <a:t> </a:t>
            </a:r>
          </a:p>
          <a:p>
            <a:pPr marL="0" indent="0">
              <a:buNone/>
            </a:pPr>
            <a:r>
              <a:rPr lang="en-US" altLang="ko-KR" sz="1800" dirty="0" smtClean="0">
                <a:sym typeface="Wingdings" panose="05000000000000000000" pitchFamily="2" charset="2"/>
              </a:rPr>
              <a:t>  atelectasis and volume reduction in the target area</a:t>
            </a:r>
          </a:p>
          <a:p>
            <a:pPr marL="0" indent="0">
              <a:buNone/>
            </a:pPr>
            <a:endParaRPr lang="en-US" altLang="ko-KR" sz="1800" dirty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altLang="ko-KR" sz="18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- Silicone and metal alloy of </a:t>
            </a:r>
            <a:r>
              <a:rPr lang="en-US" altLang="ko-KR" sz="1800" dirty="0" err="1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neckel</a:t>
            </a:r>
            <a:r>
              <a:rPr lang="en-US" altLang="ko-KR" sz="18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and titanium</a:t>
            </a:r>
          </a:p>
          <a:p>
            <a:pPr marL="0" indent="0">
              <a:buNone/>
            </a:pP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en-US" altLang="ko-KR" sz="18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- Introduced through the working channel of 2.8 mm therapeutic </a:t>
            </a:r>
          </a:p>
          <a:p>
            <a:pPr marL="0" indent="0">
              <a:buNone/>
            </a:pP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en-US" altLang="ko-KR" sz="18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 bronchoscope</a:t>
            </a:r>
          </a:p>
          <a:p>
            <a:pPr marL="0" indent="0">
              <a:buNone/>
            </a:pPr>
            <a:r>
              <a:rPr lang="en-US" altLang="ko-KR" sz="18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- Main advantage : valves can be removed if no clinical benefit or </a:t>
            </a:r>
          </a:p>
          <a:p>
            <a:pPr marL="0" indent="0">
              <a:buNone/>
            </a:pP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en-US" altLang="ko-KR" sz="18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 complications</a:t>
            </a:r>
            <a:endParaRPr lang="en-US" altLang="ko-KR" sz="1800" dirty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3888" y="-25438"/>
            <a:ext cx="2978634" cy="180510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1933" y="331"/>
            <a:ext cx="2628900" cy="17793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33191" y="149163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Zephyr valve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046493" y="1381273"/>
            <a:ext cx="2149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err="1" smtClean="0">
                <a:solidFill>
                  <a:schemeClr val="bg1"/>
                </a:solidFill>
              </a:rPr>
              <a:t>Spiration</a:t>
            </a:r>
            <a:r>
              <a:rPr lang="en-US" altLang="ko-KR" dirty="0" smtClean="0">
                <a:solidFill>
                  <a:schemeClr val="bg1"/>
                </a:solidFill>
              </a:rPr>
              <a:t> valve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20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390498" y="699542"/>
            <a:ext cx="8363003" cy="4320479"/>
          </a:xfrm>
        </p:spPr>
        <p:txBody>
          <a:bodyPr>
            <a:normAutofit/>
          </a:bodyPr>
          <a:lstStyle/>
          <a:p>
            <a:r>
              <a:rPr lang="en-US" altLang="ko-KR" sz="18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Unidirectional valves</a:t>
            </a:r>
          </a:p>
          <a:p>
            <a:pPr marL="0" indent="0">
              <a:buNone/>
            </a:pP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</a:p>
          <a:p>
            <a:pPr>
              <a:buFontTx/>
              <a:buChar char="-"/>
            </a:pPr>
            <a:r>
              <a:rPr lang="en-US" altLang="ko-KR" sz="18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Airtight seal with the bronchial wall</a:t>
            </a:r>
          </a:p>
          <a:p>
            <a:pPr>
              <a:buFontTx/>
              <a:buChar char="-"/>
            </a:pPr>
            <a:r>
              <a:rPr lang="en-US" altLang="ko-KR" sz="18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Only trapped air and secretions to exit the valve during exhalation</a:t>
            </a:r>
          </a:p>
          <a:p>
            <a:pPr>
              <a:buFontTx/>
              <a:buChar char="-"/>
            </a:pPr>
            <a:endParaRPr lang="en-US" altLang="ko-KR" sz="1800" dirty="0" smtClean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pPr>
              <a:buFontTx/>
              <a:buChar char="-"/>
            </a:pPr>
            <a:r>
              <a:rPr lang="en-US" altLang="ko-KR" sz="18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Crucial for treatment: emphysematous target lobe, fully occluded lobe (intact fissure), absence of </a:t>
            </a:r>
            <a:r>
              <a:rPr lang="en-US" altLang="ko-KR" sz="1800" dirty="0" err="1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interlobar</a:t>
            </a:r>
            <a:r>
              <a:rPr lang="en-US" altLang="ko-KR" sz="18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collateral ventilation</a:t>
            </a:r>
            <a:endParaRPr lang="en-US" altLang="ko-KR" sz="1800" dirty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endParaRPr lang="en-US" altLang="ko-KR" sz="1800" dirty="0" smtClean="0"/>
          </a:p>
          <a:p>
            <a:r>
              <a:rPr lang="en-US" altLang="ko-KR" sz="18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Four RCTs with total 448 patients using Zephyr EBV</a:t>
            </a:r>
          </a:p>
          <a:p>
            <a:pPr marL="0" indent="0">
              <a:buNone/>
            </a:pP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en-US" altLang="ko-KR" sz="18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 significant improvement in lung function, exercise capacity, </a:t>
            </a:r>
          </a:p>
          <a:p>
            <a:pPr marL="0" indent="0">
              <a:buNone/>
            </a:pP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en-US" altLang="ko-KR" sz="18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  dyspnea severity and quality of life</a:t>
            </a:r>
          </a:p>
        </p:txBody>
      </p:sp>
    </p:spTree>
    <p:extLst>
      <p:ext uri="{BB962C8B-B14F-4D97-AF65-F5344CB8AC3E}">
        <p14:creationId xmlns:p14="http://schemas.microsoft.com/office/powerpoint/2010/main" val="202902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209" y="0"/>
            <a:ext cx="8589581" cy="5143500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395536" y="1491630"/>
            <a:ext cx="8471254" cy="1872208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4584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390498" y="699542"/>
            <a:ext cx="8363003" cy="4320479"/>
          </a:xfrm>
        </p:spPr>
        <p:txBody>
          <a:bodyPr>
            <a:normAutofit/>
          </a:bodyPr>
          <a:lstStyle/>
          <a:p>
            <a:r>
              <a:rPr lang="en-US" altLang="ko-KR" sz="1800" dirty="0"/>
              <a:t>Optimal patient selection is a key factor </a:t>
            </a:r>
            <a:r>
              <a:rPr lang="en-US" altLang="ko-KR" sz="1800" dirty="0" smtClean="0"/>
              <a:t>affecting final </a:t>
            </a:r>
            <a:r>
              <a:rPr lang="en-US" altLang="ko-KR" sz="1800" dirty="0"/>
              <a:t>outcomes</a:t>
            </a:r>
            <a:r>
              <a:rPr lang="en-US" altLang="ko-KR" sz="1800" dirty="0" smtClean="0"/>
              <a:t>.</a:t>
            </a:r>
          </a:p>
          <a:p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 smtClean="0"/>
              <a:t>1. Inclusion </a:t>
            </a:r>
            <a:r>
              <a:rPr lang="en-US" altLang="ko-KR" sz="1800" dirty="0"/>
              <a:t>criteria for </a:t>
            </a:r>
            <a:r>
              <a:rPr lang="en-US" altLang="ko-KR" sz="1800" dirty="0" err="1"/>
              <a:t>bronchoscopic</a:t>
            </a:r>
            <a:r>
              <a:rPr lang="en-US" altLang="ko-KR" sz="1800" dirty="0"/>
              <a:t> </a:t>
            </a:r>
            <a:r>
              <a:rPr lang="en-US" altLang="ko-KR" sz="1800" dirty="0" smtClean="0"/>
              <a:t>lung volume </a:t>
            </a:r>
            <a:r>
              <a:rPr lang="en-US" altLang="ko-KR" sz="1800" dirty="0"/>
              <a:t>reduction</a:t>
            </a:r>
            <a:endParaRPr lang="en-US" altLang="ko-KR" sz="1800" dirty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altLang="ko-KR" sz="1800" dirty="0"/>
              <a:t>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- Symptomatic COPD, </a:t>
            </a:r>
            <a:r>
              <a:rPr lang="en-US" altLang="ko-KR" sz="1800" dirty="0"/>
              <a:t>emphysema predominant phenotype</a:t>
            </a:r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- </a:t>
            </a:r>
            <a:r>
              <a:rPr lang="en-US" altLang="ko-KR" sz="1800" dirty="0" err="1" smtClean="0"/>
              <a:t>mMRC</a:t>
            </a:r>
            <a:r>
              <a:rPr lang="en-US" altLang="ko-KR" sz="1800" dirty="0" smtClean="0"/>
              <a:t> dyspnea scale &gt; 1</a:t>
            </a:r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- COPD </a:t>
            </a:r>
            <a:r>
              <a:rPr lang="en-US" altLang="ko-KR" sz="1800" dirty="0"/>
              <a:t>exacerbations </a:t>
            </a:r>
            <a:r>
              <a:rPr lang="en-US" altLang="ko-KR" sz="1800" dirty="0" smtClean="0"/>
              <a:t>≤ 2 / year</a:t>
            </a:r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- No </a:t>
            </a:r>
            <a:r>
              <a:rPr lang="en-US" altLang="ko-KR" sz="1800" dirty="0" err="1" smtClean="0"/>
              <a:t>interlobar</a:t>
            </a:r>
            <a:r>
              <a:rPr lang="en-US" altLang="ko-KR" sz="1800" dirty="0" smtClean="0"/>
              <a:t> collateral ventilation</a:t>
            </a:r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- Complete fissure</a:t>
            </a:r>
            <a:endParaRPr lang="en-US" altLang="ko-KR" sz="1800" dirty="0"/>
          </a:p>
          <a:p>
            <a:pPr marL="0" indent="0">
              <a:buNone/>
            </a:pPr>
            <a:r>
              <a:rPr lang="en-US" altLang="ko-KR" sz="1800" dirty="0"/>
              <a:t> </a:t>
            </a:r>
            <a:endParaRPr lang="en-US" altLang="ko-KR" sz="1800" dirty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27572" y="4743022"/>
            <a:ext cx="64148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i="1" dirty="0"/>
              <a:t> </a:t>
            </a:r>
            <a:r>
              <a:rPr lang="en-US" altLang="ko-KR" sz="1200" i="1" dirty="0" err="1" smtClean="0"/>
              <a:t>Flandes</a:t>
            </a:r>
            <a:r>
              <a:rPr lang="en-US" altLang="ko-KR" sz="1200" i="1" dirty="0" smtClean="0"/>
              <a:t> </a:t>
            </a:r>
            <a:r>
              <a:rPr lang="en-US" altLang="ko-KR" sz="1200" i="1" dirty="0"/>
              <a:t>et al. </a:t>
            </a:r>
            <a:r>
              <a:rPr lang="en-US" altLang="ko-KR" sz="1200" i="1" dirty="0" err="1"/>
              <a:t>Bronchoscopic</a:t>
            </a:r>
            <a:r>
              <a:rPr lang="en-US" altLang="ko-KR" sz="1200" i="1" dirty="0"/>
              <a:t> lung volume reduction. </a:t>
            </a:r>
            <a:r>
              <a:rPr lang="en-US" altLang="ko-KR" sz="1200" i="1" dirty="0" err="1"/>
              <a:t>Clin</a:t>
            </a:r>
            <a:r>
              <a:rPr lang="en-US" altLang="ko-KR" sz="1200" i="1" dirty="0"/>
              <a:t> Chest Med 39 (2018) 169–180</a:t>
            </a:r>
          </a:p>
        </p:txBody>
      </p:sp>
    </p:spTree>
    <p:extLst>
      <p:ext uri="{BB962C8B-B14F-4D97-AF65-F5344CB8AC3E}">
        <p14:creationId xmlns:p14="http://schemas.microsoft.com/office/powerpoint/2010/main" val="3483507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390498" y="699542"/>
            <a:ext cx="8363003" cy="43204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/>
              <a:t> </a:t>
            </a:r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1800" dirty="0" smtClean="0"/>
              <a:t>- Severe </a:t>
            </a:r>
            <a:r>
              <a:rPr lang="en-US" altLang="ko-KR" sz="1800" dirty="0"/>
              <a:t>airflow obstruction as determined </a:t>
            </a:r>
            <a:r>
              <a:rPr lang="en-US" altLang="ko-KR" sz="1800" dirty="0" smtClean="0"/>
              <a:t>by spirometry</a:t>
            </a:r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</a:t>
            </a:r>
            <a:r>
              <a:rPr lang="en-US" altLang="ko-KR" sz="1800" dirty="0" smtClean="0">
                <a:sym typeface="Wingdings" panose="05000000000000000000" pitchFamily="2" charset="2"/>
              </a:rPr>
              <a:t></a:t>
            </a:r>
            <a:r>
              <a:rPr lang="en-US" altLang="ko-KR" sz="1800" dirty="0" smtClean="0"/>
              <a:t> 20% </a:t>
            </a:r>
            <a:r>
              <a:rPr lang="en-US" altLang="ko-KR" sz="1800" dirty="0"/>
              <a:t>≤</a:t>
            </a:r>
            <a:r>
              <a:rPr lang="en-US" altLang="ko-KR" sz="1800" dirty="0" smtClean="0"/>
              <a:t> FEV1 </a:t>
            </a:r>
            <a:r>
              <a:rPr lang="en-US" altLang="ko-KR" sz="1800" dirty="0"/>
              <a:t>≤</a:t>
            </a:r>
            <a:r>
              <a:rPr lang="en-US" altLang="ko-KR" sz="1800" dirty="0" smtClean="0"/>
              <a:t> 50%, No significant bronchodilator response</a:t>
            </a:r>
          </a:p>
          <a:p>
            <a:pPr marL="0" indent="0">
              <a:buNone/>
            </a:pPr>
            <a:r>
              <a:rPr lang="en-US" altLang="ko-KR" sz="1800" dirty="0" smtClean="0"/>
              <a:t>  </a:t>
            </a:r>
            <a:r>
              <a:rPr lang="en-US" altLang="ko-KR" sz="1800" dirty="0" smtClean="0">
                <a:sym typeface="Wingdings" panose="05000000000000000000" pitchFamily="2" charset="2"/>
              </a:rPr>
              <a:t> </a:t>
            </a:r>
            <a:r>
              <a:rPr lang="en-US" altLang="ko-KR" sz="1800" dirty="0" smtClean="0"/>
              <a:t>20% ≤ DLCO ≤ 50%</a:t>
            </a:r>
            <a:endParaRPr lang="en-US" altLang="ko-KR" sz="1800" dirty="0"/>
          </a:p>
          <a:p>
            <a:pPr marL="0" indent="0">
              <a:buNone/>
            </a:pPr>
            <a:r>
              <a:rPr lang="en-US" altLang="ko-KR" sz="1800" dirty="0" smtClean="0"/>
              <a:t> </a:t>
            </a:r>
            <a:endParaRPr lang="en-US" altLang="ko-KR" sz="1800" dirty="0"/>
          </a:p>
          <a:p>
            <a:pPr marL="0" indent="0">
              <a:buNone/>
            </a:pPr>
            <a:r>
              <a:rPr lang="en-US" altLang="ko-KR" sz="1800" dirty="0" smtClean="0"/>
              <a:t> - </a:t>
            </a:r>
            <a:r>
              <a:rPr lang="en-US" altLang="ko-KR" sz="1800" dirty="0"/>
              <a:t>Hyperinflation and air trapping determined </a:t>
            </a:r>
            <a:r>
              <a:rPr lang="en-US" altLang="ko-KR" sz="1800" dirty="0" smtClean="0"/>
              <a:t>by plethysmography</a:t>
            </a:r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</a:t>
            </a:r>
            <a:r>
              <a:rPr lang="en-US" altLang="ko-KR" sz="1800" dirty="0" smtClean="0">
                <a:sym typeface="Wingdings" panose="05000000000000000000" pitchFamily="2" charset="2"/>
              </a:rPr>
              <a:t> </a:t>
            </a:r>
            <a:r>
              <a:rPr lang="en-US" altLang="ko-KR" sz="1800" dirty="0" smtClean="0"/>
              <a:t>TLC &gt; 100% and RV &gt;175 %</a:t>
            </a:r>
            <a:endParaRPr lang="en-US" altLang="ko-KR" sz="1800" dirty="0"/>
          </a:p>
          <a:p>
            <a:pPr marL="0" indent="0">
              <a:buNone/>
            </a:pPr>
            <a:r>
              <a:rPr lang="en-US" altLang="ko-KR" sz="1800" dirty="0" smtClean="0"/>
              <a:t> </a:t>
            </a:r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- No </a:t>
            </a:r>
            <a:r>
              <a:rPr lang="en-US" altLang="ko-KR" sz="1800" dirty="0"/>
              <a:t>smoking for at least 6 months prior to </a:t>
            </a:r>
            <a:r>
              <a:rPr lang="en-US" altLang="ko-KR" sz="1800" dirty="0" smtClean="0"/>
              <a:t>the intervention</a:t>
            </a:r>
            <a:endParaRPr lang="en-US" altLang="ko-KR" sz="1800" dirty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99792" y="4659982"/>
            <a:ext cx="64148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i="1" dirty="0"/>
              <a:t> </a:t>
            </a:r>
            <a:r>
              <a:rPr lang="en-US" altLang="ko-KR" sz="1200" i="1" dirty="0" err="1" smtClean="0"/>
              <a:t>Flandes</a:t>
            </a:r>
            <a:r>
              <a:rPr lang="en-US" altLang="ko-KR" sz="1200" i="1" dirty="0" smtClean="0"/>
              <a:t> </a:t>
            </a:r>
            <a:r>
              <a:rPr lang="en-US" altLang="ko-KR" sz="1200" i="1" dirty="0"/>
              <a:t>et al. </a:t>
            </a:r>
            <a:r>
              <a:rPr lang="en-US" altLang="ko-KR" sz="1200" i="1" dirty="0" err="1"/>
              <a:t>Bronchoscopic</a:t>
            </a:r>
            <a:r>
              <a:rPr lang="en-US" altLang="ko-KR" sz="1200" i="1" dirty="0"/>
              <a:t> lung volume reduction. </a:t>
            </a:r>
            <a:r>
              <a:rPr lang="en-US" altLang="ko-KR" sz="1200" i="1" dirty="0" err="1"/>
              <a:t>Clin</a:t>
            </a:r>
            <a:r>
              <a:rPr lang="en-US" altLang="ko-KR" sz="1200" i="1" dirty="0"/>
              <a:t> Chest Med 39 (2018) 169–180</a:t>
            </a:r>
          </a:p>
        </p:txBody>
      </p:sp>
    </p:spTree>
    <p:extLst>
      <p:ext uri="{BB962C8B-B14F-4D97-AF65-F5344CB8AC3E}">
        <p14:creationId xmlns:p14="http://schemas.microsoft.com/office/powerpoint/2010/main" val="3939843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390498" y="699542"/>
            <a:ext cx="8573990" cy="43204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800" dirty="0" smtClean="0"/>
              <a:t>2. Exclusion criteria for </a:t>
            </a:r>
            <a:r>
              <a:rPr lang="en-US" altLang="ko-KR" sz="1800" dirty="0" err="1" smtClean="0"/>
              <a:t>bronchoscopic</a:t>
            </a:r>
            <a:r>
              <a:rPr lang="en-US" altLang="ko-KR" sz="1800" dirty="0" smtClean="0"/>
              <a:t> lung volume reduction</a:t>
            </a:r>
          </a:p>
          <a:p>
            <a:endParaRPr lang="en-US" altLang="ko-KR" sz="1800" dirty="0"/>
          </a:p>
          <a:p>
            <a:pPr marL="0" indent="0">
              <a:buNone/>
            </a:pPr>
            <a:r>
              <a:rPr lang="en-US" altLang="ko-KR" sz="1800" dirty="0" smtClean="0"/>
              <a:t>- Positive </a:t>
            </a:r>
            <a:r>
              <a:rPr lang="en-US" altLang="ko-KR" sz="1800" dirty="0"/>
              <a:t>bronchodilator test (increase in </a:t>
            </a:r>
            <a:r>
              <a:rPr lang="en-US" altLang="ko-KR" sz="1800" dirty="0" smtClean="0"/>
              <a:t>FEV1 &gt; 12</a:t>
            </a:r>
            <a:r>
              <a:rPr lang="en-US" altLang="ko-KR" sz="1800" dirty="0"/>
              <a:t>% or &gt;200 mL</a:t>
            </a:r>
            <a:r>
              <a:rPr lang="en-US" altLang="ko-KR" sz="1800" dirty="0" smtClean="0"/>
              <a:t>)</a:t>
            </a:r>
          </a:p>
          <a:p>
            <a:pPr marL="0" indent="0">
              <a:buNone/>
            </a:pPr>
            <a:r>
              <a:rPr lang="en-US" altLang="ko-KR" sz="1800" dirty="0" smtClean="0"/>
              <a:t>- COPD </a:t>
            </a:r>
            <a:r>
              <a:rPr lang="en-US" altLang="ko-KR" sz="1800" dirty="0"/>
              <a:t>exacerbations </a:t>
            </a:r>
            <a:r>
              <a:rPr lang="en-US" altLang="ko-KR" sz="1800" dirty="0" smtClean="0"/>
              <a:t>&gt; 2 / year</a:t>
            </a:r>
            <a:endParaRPr lang="en-US" altLang="ko-KR" sz="1800" dirty="0"/>
          </a:p>
          <a:p>
            <a:pPr marL="0" indent="0">
              <a:buNone/>
            </a:pPr>
            <a:r>
              <a:rPr lang="en-US" altLang="ko-KR" sz="1800" dirty="0" smtClean="0"/>
              <a:t>- Chronic </a:t>
            </a:r>
            <a:r>
              <a:rPr lang="en-US" altLang="ko-KR" sz="1800" dirty="0"/>
              <a:t>hypercapnia with </a:t>
            </a:r>
            <a:r>
              <a:rPr lang="en-US" altLang="ko-KR" sz="1800" dirty="0" err="1"/>
              <a:t>BiPAP</a:t>
            </a:r>
            <a:r>
              <a:rPr lang="en-US" altLang="ko-KR" sz="1800" dirty="0"/>
              <a:t> </a:t>
            </a:r>
            <a:r>
              <a:rPr lang="en-US" altLang="ko-KR" sz="1800" dirty="0" smtClean="0"/>
              <a:t>assistance needed </a:t>
            </a:r>
            <a:r>
              <a:rPr lang="en-US" altLang="ko-KR" sz="1800" dirty="0"/>
              <a:t>(PCO2 &gt;</a:t>
            </a:r>
            <a:r>
              <a:rPr lang="en-US" altLang="ko-KR" sz="1800" dirty="0" smtClean="0"/>
              <a:t>60 mmHg</a:t>
            </a:r>
            <a:r>
              <a:rPr lang="en-US" altLang="ko-KR" sz="1800" dirty="0"/>
              <a:t>)</a:t>
            </a:r>
          </a:p>
          <a:p>
            <a:pPr marL="0" indent="0">
              <a:buNone/>
            </a:pPr>
            <a:r>
              <a:rPr lang="en-US" altLang="ko-KR" sz="1800" dirty="0" smtClean="0"/>
              <a:t>- Previous </a:t>
            </a:r>
            <a:r>
              <a:rPr lang="en-US" altLang="ko-KR" sz="1800" dirty="0"/>
              <a:t>lung surgery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 smtClean="0"/>
              <a:t>- Significant </a:t>
            </a:r>
            <a:r>
              <a:rPr lang="en-US" altLang="ko-KR" sz="1800" dirty="0"/>
              <a:t>comorbidities affecting </a:t>
            </a:r>
            <a:r>
              <a:rPr lang="en-US" altLang="ko-KR" sz="1800" dirty="0" smtClean="0"/>
              <a:t>long-term survival</a:t>
            </a:r>
            <a:endParaRPr lang="en-US" altLang="ko-KR" sz="1800" dirty="0"/>
          </a:p>
          <a:p>
            <a:pPr marL="0" indent="0">
              <a:buNone/>
            </a:pPr>
            <a:r>
              <a:rPr lang="en-US" altLang="ko-KR" sz="1800" dirty="0" smtClean="0"/>
              <a:t>- Giant </a:t>
            </a:r>
            <a:r>
              <a:rPr lang="en-US" altLang="ko-KR" sz="1800" dirty="0"/>
              <a:t>bullae corresponding to &gt;1/3 of the </a:t>
            </a:r>
            <a:r>
              <a:rPr lang="en-US" altLang="ko-KR" sz="1800" dirty="0" smtClean="0"/>
              <a:t>total lung </a:t>
            </a:r>
            <a:r>
              <a:rPr lang="en-US" altLang="ko-KR" sz="1800" dirty="0"/>
              <a:t>volume</a:t>
            </a:r>
          </a:p>
          <a:p>
            <a:pPr marL="0" indent="0">
              <a:buNone/>
            </a:pPr>
            <a:r>
              <a:rPr lang="en-US" altLang="ko-KR" sz="1800" dirty="0" smtClean="0"/>
              <a:t>- PH </a:t>
            </a:r>
            <a:r>
              <a:rPr lang="en-US" altLang="ko-KR" sz="1800" dirty="0"/>
              <a:t>with estimated PASP &gt;50 mm Hg</a:t>
            </a:r>
            <a:endParaRPr lang="en-US" altLang="ko-KR" sz="1800" dirty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US" altLang="ko-KR" sz="2000" dirty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99792" y="4659982"/>
            <a:ext cx="64148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i="1" dirty="0"/>
              <a:t> </a:t>
            </a:r>
            <a:r>
              <a:rPr lang="en-US" altLang="ko-KR" sz="1200" i="1" dirty="0" err="1" smtClean="0"/>
              <a:t>Flandes</a:t>
            </a:r>
            <a:r>
              <a:rPr lang="en-US" altLang="ko-KR" sz="1200" i="1" dirty="0" smtClean="0"/>
              <a:t> </a:t>
            </a:r>
            <a:r>
              <a:rPr lang="en-US" altLang="ko-KR" sz="1200" i="1" dirty="0"/>
              <a:t>et al. </a:t>
            </a:r>
            <a:r>
              <a:rPr lang="en-US" altLang="ko-KR" sz="1200" i="1" dirty="0" err="1"/>
              <a:t>Bronchoscopic</a:t>
            </a:r>
            <a:r>
              <a:rPr lang="en-US" altLang="ko-KR" sz="1200" i="1" dirty="0"/>
              <a:t> lung volume reduction. </a:t>
            </a:r>
            <a:r>
              <a:rPr lang="en-US" altLang="ko-KR" sz="1200" i="1" dirty="0" err="1"/>
              <a:t>Clin</a:t>
            </a:r>
            <a:r>
              <a:rPr lang="en-US" altLang="ko-KR" sz="1200" i="1" dirty="0"/>
              <a:t> Chest Med 39 (2018) 169–180</a:t>
            </a:r>
          </a:p>
        </p:txBody>
      </p:sp>
    </p:spTree>
    <p:extLst>
      <p:ext uri="{BB962C8B-B14F-4D97-AF65-F5344CB8AC3E}">
        <p14:creationId xmlns:p14="http://schemas.microsoft.com/office/powerpoint/2010/main" val="2103428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390498" y="699542"/>
            <a:ext cx="8573990" cy="4320479"/>
          </a:xfrm>
        </p:spPr>
        <p:txBody>
          <a:bodyPr>
            <a:normAutofit/>
          </a:bodyPr>
          <a:lstStyle/>
          <a:p>
            <a:r>
              <a:rPr lang="en-US" altLang="ko-KR" sz="18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Complications</a:t>
            </a:r>
          </a:p>
          <a:p>
            <a:pPr marL="0" indent="0">
              <a:buNone/>
            </a:pP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endParaRPr lang="en-US" altLang="ko-KR" sz="1800" dirty="0" smtClean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en-US" altLang="ko-KR" sz="180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1. </a:t>
            </a:r>
            <a:r>
              <a:rPr lang="en-US" altLang="ko-KR" sz="1800" dirty="0" smtClean="0">
                <a:sym typeface="Wingdings" panose="05000000000000000000" pitchFamily="2" charset="2"/>
              </a:rPr>
              <a:t>P</a:t>
            </a:r>
            <a:r>
              <a:rPr lang="en-US" altLang="ko-KR" sz="1800" dirty="0" smtClean="0"/>
              <a:t>neumothorax</a:t>
            </a:r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- Approximately </a:t>
            </a:r>
            <a:r>
              <a:rPr lang="en-US" altLang="ko-KR" sz="1800" dirty="0"/>
              <a:t>20-30% in experienced centers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- Approximately </a:t>
            </a:r>
            <a:r>
              <a:rPr lang="en-US" altLang="ko-KR" sz="1800" dirty="0"/>
              <a:t>80% of </a:t>
            </a:r>
            <a:r>
              <a:rPr lang="en-US" altLang="ko-KR" sz="1800" dirty="0" err="1"/>
              <a:t>pneumothoraces</a:t>
            </a:r>
            <a:r>
              <a:rPr lang="en-US" altLang="ko-KR" sz="1800" dirty="0"/>
              <a:t> occur in the first 48 h,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10</a:t>
            </a:r>
            <a:r>
              <a:rPr lang="en-US" altLang="ko-KR" sz="1800" dirty="0"/>
              <a:t>% within days 3-5, and 10% after day 6</a:t>
            </a:r>
          </a:p>
          <a:p>
            <a:pPr marL="0" indent="0">
              <a:buNone/>
            </a:pPr>
            <a:r>
              <a:rPr lang="en-US" altLang="ko-KR" sz="1800" dirty="0" smtClean="0"/>
              <a:t> </a:t>
            </a:r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2. Pneumonia</a:t>
            </a:r>
            <a:r>
              <a:rPr lang="en-US" altLang="ko-KR" sz="1800" dirty="0"/>
              <a:t>, </a:t>
            </a:r>
            <a:r>
              <a:rPr lang="en-US" altLang="ko-KR" sz="1800" dirty="0" smtClean="0"/>
              <a:t>COPD </a:t>
            </a:r>
            <a:r>
              <a:rPr lang="en-US" altLang="ko-KR" sz="1800" dirty="0"/>
              <a:t>exacerbations, and </a:t>
            </a:r>
            <a:r>
              <a:rPr lang="en-US" altLang="ko-KR" sz="1800" dirty="0" smtClean="0"/>
              <a:t>valve </a:t>
            </a:r>
            <a:r>
              <a:rPr lang="en-US" altLang="ko-KR" sz="1800" dirty="0"/>
              <a:t>migrations</a:t>
            </a:r>
            <a:endParaRPr lang="en-US" altLang="ko-KR" sz="1800" dirty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15309" y="4365979"/>
            <a:ext cx="77109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i="1" dirty="0" err="1"/>
              <a:t>Slebos</a:t>
            </a:r>
            <a:r>
              <a:rPr lang="en-US" altLang="ko-KR" sz="1200" i="1" dirty="0"/>
              <a:t> DJ, Shah PL, </a:t>
            </a:r>
            <a:r>
              <a:rPr lang="en-US" altLang="ko-KR" sz="1200" i="1" dirty="0" err="1"/>
              <a:t>Herth</a:t>
            </a:r>
            <a:r>
              <a:rPr lang="en-US" altLang="ko-KR" sz="1200" i="1" dirty="0"/>
              <a:t> FJ, et al. Endobronchial valves for endoscopic lung volume reduction: best </a:t>
            </a:r>
            <a:r>
              <a:rPr lang="en-US" altLang="ko-KR" sz="1200" i="1" dirty="0" smtClean="0"/>
              <a:t>practice recommendations </a:t>
            </a:r>
            <a:r>
              <a:rPr lang="en-US" altLang="ko-KR" sz="1200" i="1" dirty="0"/>
              <a:t>from Expert Panel on Endoscopic Lung Volume Reduction. Respiration 2017; 93: 138–150</a:t>
            </a:r>
          </a:p>
        </p:txBody>
      </p:sp>
    </p:spTree>
    <p:extLst>
      <p:ext uri="{BB962C8B-B14F-4D97-AF65-F5344CB8AC3E}">
        <p14:creationId xmlns:p14="http://schemas.microsoft.com/office/powerpoint/2010/main" val="400760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641722"/>
          </a:xfrm>
        </p:spPr>
        <p:txBody>
          <a:bodyPr>
            <a:normAutofit/>
          </a:bodyPr>
          <a:lstStyle/>
          <a:p>
            <a:pPr algn="ctr"/>
            <a:r>
              <a:rPr lang="en-US" altLang="ko-KR" sz="32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Past History</a:t>
            </a:r>
            <a:endParaRPr lang="ko-KR" altLang="en-US" sz="3200" b="1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469" y="1063173"/>
            <a:ext cx="8229600" cy="3531510"/>
          </a:xfrm>
        </p:spPr>
        <p:txBody>
          <a:bodyPr>
            <a:normAutofit fontScale="77500" lnSpcReduction="20000"/>
          </a:bodyPr>
          <a:lstStyle/>
          <a:p>
            <a:r>
              <a:rPr lang="en-US" altLang="ko-KR" sz="2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DM/HTN/Tuberculosis/Hepatitis</a:t>
            </a:r>
            <a:r>
              <a:rPr lang="ko-KR" altLang="en-US" sz="20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0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(-/-/-/-)</a:t>
            </a:r>
          </a:p>
          <a:p>
            <a:pPr marL="0" indent="0">
              <a:buNone/>
            </a:pP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</a:p>
          <a:p>
            <a:pPr marL="0" indent="0">
              <a:buNone/>
            </a:pP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9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# COPD, emphysematous type</a:t>
            </a:r>
          </a:p>
          <a:p>
            <a:pPr marL="0" indent="0">
              <a:buNone/>
            </a:pPr>
            <a:r>
              <a:rPr lang="en-US" altLang="ko-KR" sz="1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9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# BPH</a:t>
            </a:r>
          </a:p>
          <a:p>
            <a:endParaRPr lang="en-US" altLang="ko-KR" sz="20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Family </a:t>
            </a:r>
            <a:r>
              <a:rPr lang="en-US" altLang="ko-KR" sz="20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Hx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: non-specific</a:t>
            </a:r>
          </a:p>
          <a:p>
            <a:endParaRPr lang="en-US" altLang="ko-KR" sz="2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Social </a:t>
            </a:r>
            <a:r>
              <a:rPr lang="en-US" altLang="ko-KR" sz="20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Hx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: </a:t>
            </a:r>
            <a:endParaRPr lang="en-US" altLang="ko-KR" sz="20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9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- Smoking </a:t>
            </a:r>
            <a:r>
              <a:rPr lang="en-US" altLang="ko-KR" sz="1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1</a:t>
            </a:r>
            <a:r>
              <a:rPr lang="ko-KR" altLang="en-US" sz="19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년 반 전 중단</a:t>
            </a:r>
            <a:r>
              <a:rPr lang="en-US" altLang="ko-KR" sz="19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9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하루 </a:t>
            </a:r>
            <a:r>
              <a:rPr lang="en-US" altLang="ko-KR" sz="19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sz="19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갑</a:t>
            </a:r>
            <a:r>
              <a:rPr lang="en-US" altLang="ko-KR" sz="19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40</a:t>
            </a:r>
            <a:r>
              <a:rPr lang="ko-KR" altLang="en-US" sz="19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년 </a:t>
            </a:r>
            <a:r>
              <a:rPr lang="en-US" altLang="ko-KR" sz="19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/ - Alcohol </a:t>
            </a:r>
            <a:r>
              <a:rPr lang="en-US" altLang="ko-KR" sz="1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(-)</a:t>
            </a:r>
          </a:p>
          <a:p>
            <a:endParaRPr lang="en-US" altLang="ko-KR" sz="2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Medication </a:t>
            </a:r>
            <a:r>
              <a:rPr lang="en-US" altLang="ko-KR" sz="20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Hx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en-US" altLang="ko-KR" sz="20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sz="17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en-US" altLang="ko-KR" sz="17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9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Inhaler: </a:t>
            </a:r>
            <a:r>
              <a:rPr lang="en-US" altLang="ko-KR" sz="19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Xoterna</a:t>
            </a:r>
            <a:r>
              <a:rPr lang="en-US" altLang="ko-KR" sz="19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(</a:t>
            </a:r>
            <a:r>
              <a:rPr lang="en-US" altLang="ko-KR" sz="19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Indacaterol</a:t>
            </a:r>
            <a:r>
              <a:rPr lang="en-US" altLang="ko-KR" sz="19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en-US" altLang="ko-KR" sz="19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Glycopyrronium</a:t>
            </a:r>
            <a:r>
              <a:rPr lang="en-US" altLang="ko-KR" sz="19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 + PRN Foster (Beclomethasone/formoterol</a:t>
            </a:r>
            <a:r>
              <a:rPr lang="en-US" altLang="ko-KR" sz="1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), </a:t>
            </a:r>
            <a:endParaRPr lang="en-US" altLang="ko-KR" sz="19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en-US" altLang="ko-KR" sz="19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9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erdosteine</a:t>
            </a:r>
            <a:r>
              <a:rPr lang="en-US" altLang="ko-KR" sz="1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en-US" altLang="ko-KR" sz="19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desloratadine</a:t>
            </a:r>
            <a:r>
              <a:rPr lang="en-US" altLang="ko-KR" sz="1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en-US" altLang="ko-KR" sz="19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tamsulosin</a:t>
            </a:r>
            <a:r>
              <a:rPr lang="en-US" altLang="ko-KR" sz="1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en-US" altLang="ko-KR" sz="19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dutasteride</a:t>
            </a:r>
            <a:r>
              <a:rPr lang="en-US" altLang="ko-KR" sz="19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sz="1900" b="0" dirty="0"/>
          </a:p>
        </p:txBody>
      </p:sp>
    </p:spTree>
    <p:extLst>
      <p:ext uri="{BB962C8B-B14F-4D97-AF65-F5344CB8AC3E}">
        <p14:creationId xmlns:p14="http://schemas.microsoft.com/office/powerpoint/2010/main" val="852630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b="1" dirty="0" smtClean="0">
                <a:solidFill>
                  <a:srgbClr val="0070C0"/>
                </a:solidFill>
              </a:rPr>
              <a:t>References</a:t>
            </a:r>
            <a:endParaRPr lang="ko-KR" altLang="en-US" sz="2800" b="1" dirty="0">
              <a:solidFill>
                <a:srgbClr val="0070C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AutoNum type="arabicPeriod"/>
            </a:pPr>
            <a:r>
              <a:rPr lang="en-US" altLang="ko-KR" sz="1600" i="1" dirty="0" smtClean="0"/>
              <a:t>Hartman </a:t>
            </a:r>
            <a:r>
              <a:rPr lang="en-US" altLang="ko-KR" sz="1600" i="1" dirty="0"/>
              <a:t>JE, </a:t>
            </a:r>
            <a:r>
              <a:rPr lang="en-US" altLang="ko-KR" sz="1600" i="1" dirty="0" err="1"/>
              <a:t>Vanfleteren</a:t>
            </a:r>
            <a:r>
              <a:rPr lang="en-US" altLang="ko-KR" sz="1600" i="1" dirty="0"/>
              <a:t> LEGW, van </a:t>
            </a:r>
            <a:r>
              <a:rPr lang="en-US" altLang="ko-KR" sz="1600" i="1" dirty="0" err="1"/>
              <a:t>Rikxoort</a:t>
            </a:r>
            <a:r>
              <a:rPr lang="en-US" altLang="ko-KR" sz="1600" i="1" dirty="0"/>
              <a:t> EM, et al. Endobronchial valves </a:t>
            </a:r>
            <a:r>
              <a:rPr lang="en-US" altLang="ko-KR" sz="1600" i="1" dirty="0" smtClean="0"/>
              <a:t>for severe emphysema</a:t>
            </a:r>
            <a:r>
              <a:rPr lang="en-US" altLang="ko-KR" sz="1600" i="1" dirty="0"/>
              <a:t>. </a:t>
            </a:r>
            <a:r>
              <a:rPr lang="en-US" altLang="ko-KR" sz="1600" i="1" dirty="0" err="1"/>
              <a:t>Eur</a:t>
            </a:r>
            <a:r>
              <a:rPr lang="en-US" altLang="ko-KR" sz="1600" i="1" dirty="0"/>
              <a:t> </a:t>
            </a:r>
            <a:r>
              <a:rPr lang="en-US" altLang="ko-KR" sz="1600" i="1" dirty="0" err="1"/>
              <a:t>Respir</a:t>
            </a:r>
            <a:r>
              <a:rPr lang="en-US" altLang="ko-KR" sz="1600" i="1" dirty="0"/>
              <a:t> Rev 2019; 28: </a:t>
            </a:r>
            <a:r>
              <a:rPr lang="en-US" altLang="ko-KR" sz="1600" i="1" dirty="0" smtClean="0"/>
              <a:t>180121</a:t>
            </a:r>
          </a:p>
          <a:p>
            <a:pPr marL="342900" indent="-342900">
              <a:buAutoNum type="arabicPeriod"/>
            </a:pPr>
            <a:r>
              <a:rPr lang="en-US" altLang="ko-KR" sz="1600" i="1" dirty="0" smtClean="0"/>
              <a:t>Javier F, Francisco JS, et al. </a:t>
            </a:r>
            <a:r>
              <a:rPr lang="en-US" altLang="ko-KR" sz="1600" i="1" dirty="0" err="1" smtClean="0"/>
              <a:t>Bronchoscopic</a:t>
            </a:r>
            <a:r>
              <a:rPr lang="en-US" altLang="ko-KR" sz="1600" i="1" dirty="0" smtClean="0"/>
              <a:t> lung volume reduction. </a:t>
            </a:r>
            <a:r>
              <a:rPr lang="en-US" altLang="ko-KR" sz="1600" i="1" dirty="0" err="1"/>
              <a:t>Clin</a:t>
            </a:r>
            <a:r>
              <a:rPr lang="en-US" altLang="ko-KR" sz="1600" i="1" dirty="0"/>
              <a:t> Chest Med 39 (2018) </a:t>
            </a:r>
            <a:r>
              <a:rPr lang="en-US" altLang="ko-KR" sz="1600" i="1" dirty="0" smtClean="0"/>
              <a:t>169–180</a:t>
            </a:r>
            <a:endParaRPr lang="en-US" altLang="ko-KR" sz="1600" i="1" dirty="0"/>
          </a:p>
          <a:p>
            <a:pPr marL="342900" indent="-342900">
              <a:buAutoNum type="arabicPeriod"/>
            </a:pPr>
            <a:r>
              <a:rPr lang="en-US" altLang="ko-KR" sz="1600" i="1" dirty="0" err="1" smtClean="0"/>
              <a:t>Slebos</a:t>
            </a:r>
            <a:r>
              <a:rPr lang="en-US" altLang="ko-KR" sz="1600" i="1" dirty="0" smtClean="0"/>
              <a:t> </a:t>
            </a:r>
            <a:r>
              <a:rPr lang="en-US" altLang="ko-KR" sz="1600" i="1" dirty="0"/>
              <a:t>DJ, Shah PL, </a:t>
            </a:r>
            <a:r>
              <a:rPr lang="en-US" altLang="ko-KR" sz="1600" i="1" dirty="0" err="1"/>
              <a:t>Herth</a:t>
            </a:r>
            <a:r>
              <a:rPr lang="en-US" altLang="ko-KR" sz="1600" i="1" dirty="0"/>
              <a:t> FJ, et al. Endobronchial valves for endoscopic lung volume reduction: best </a:t>
            </a:r>
            <a:r>
              <a:rPr lang="en-US" altLang="ko-KR" sz="1600" i="1" dirty="0" smtClean="0"/>
              <a:t>practice recommendations </a:t>
            </a:r>
            <a:r>
              <a:rPr lang="en-US" altLang="ko-KR" sz="1600" i="1" dirty="0"/>
              <a:t>from Expert Panel on Endoscopic Lung Volume Reduction. Respiration 2017; 93: </a:t>
            </a:r>
            <a:r>
              <a:rPr lang="en-US" altLang="ko-KR" sz="1600" i="1" dirty="0" smtClean="0"/>
              <a:t>138–150</a:t>
            </a:r>
          </a:p>
          <a:p>
            <a:pPr marL="342900" indent="-342900">
              <a:buAutoNum type="arabicPeriod"/>
            </a:pPr>
            <a:r>
              <a:rPr lang="en-US" altLang="ko-KR" sz="1600" i="1" dirty="0" err="1"/>
              <a:t>Valipour</a:t>
            </a:r>
            <a:r>
              <a:rPr lang="en-US" altLang="ko-KR" sz="1600" i="1" dirty="0"/>
              <a:t>, </a:t>
            </a:r>
            <a:r>
              <a:rPr lang="en-US" altLang="ko-KR" sz="1600" i="1" dirty="0" err="1"/>
              <a:t>Slebos</a:t>
            </a:r>
            <a:r>
              <a:rPr lang="en-US" altLang="ko-KR" sz="1600" i="1" dirty="0"/>
              <a:t>, </a:t>
            </a:r>
            <a:r>
              <a:rPr lang="en-US" altLang="ko-KR" sz="1600" i="1" dirty="0" err="1"/>
              <a:t>Herth</a:t>
            </a:r>
            <a:r>
              <a:rPr lang="en-US" altLang="ko-KR" sz="1600" i="1" dirty="0"/>
              <a:t>, et al</a:t>
            </a:r>
            <a:r>
              <a:rPr lang="en-US" altLang="ko-KR" sz="1600" i="1" dirty="0" smtClean="0"/>
              <a:t>. </a:t>
            </a:r>
            <a:r>
              <a:rPr lang="en-US" altLang="ko-KR" sz="1600" i="1" dirty="0"/>
              <a:t>Endobronchial Valves in Homogeneous </a:t>
            </a:r>
            <a:r>
              <a:rPr lang="en-US" altLang="ko-KR" sz="1600" i="1" dirty="0" smtClean="0"/>
              <a:t>Emphysema. Am </a:t>
            </a:r>
            <a:r>
              <a:rPr lang="en-US" altLang="ko-KR" sz="1600" i="1" dirty="0"/>
              <a:t>J </a:t>
            </a:r>
            <a:r>
              <a:rPr lang="en-US" altLang="ko-KR" sz="1600" i="1" dirty="0" err="1"/>
              <a:t>Respir</a:t>
            </a:r>
            <a:r>
              <a:rPr lang="en-US" altLang="ko-KR" sz="1600" i="1" dirty="0"/>
              <a:t> </a:t>
            </a:r>
            <a:r>
              <a:rPr lang="en-US" altLang="ko-KR" sz="1600" i="1" dirty="0" err="1"/>
              <a:t>Crit</a:t>
            </a:r>
            <a:r>
              <a:rPr lang="en-US" altLang="ko-KR" sz="1600" i="1" dirty="0"/>
              <a:t> Care Med Vol 194, </a:t>
            </a:r>
            <a:r>
              <a:rPr lang="en-US" altLang="ko-KR" sz="1600" i="1" dirty="0" err="1"/>
              <a:t>Iss</a:t>
            </a:r>
            <a:r>
              <a:rPr lang="en-US" altLang="ko-KR" sz="1600" i="1" dirty="0"/>
              <a:t> 9, pp 1073–1082, Nov 1, 2016</a:t>
            </a:r>
            <a:endParaRPr lang="ko-KR" alt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3814914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203848" y="2355726"/>
            <a:ext cx="2880320" cy="648072"/>
          </a:xfrm>
        </p:spPr>
        <p:txBody>
          <a:bodyPr/>
          <a:lstStyle/>
          <a:p>
            <a:pPr marL="0" indent="0">
              <a:buNone/>
            </a:pPr>
            <a:r>
              <a:rPr lang="ko-KR" altLang="en-US" sz="3600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감사합니다</a:t>
            </a:r>
            <a:r>
              <a:rPr lang="en-US" altLang="ko-KR" sz="3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sz="3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77459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16946"/>
          </a:xfrm>
        </p:spPr>
        <p:txBody>
          <a:bodyPr>
            <a:normAutofit/>
          </a:bodyPr>
          <a:lstStyle/>
          <a:p>
            <a:pPr algn="ctr"/>
            <a:r>
              <a:rPr lang="en-US" altLang="ko-KR" sz="32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Review of System</a:t>
            </a:r>
            <a:endParaRPr lang="ko-KR" altLang="en-US" sz="2800" b="1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4" name="내용 개체 틀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5082825"/>
              </p:ext>
            </p:extLst>
          </p:nvPr>
        </p:nvGraphicFramePr>
        <p:xfrm>
          <a:off x="323528" y="789553"/>
          <a:ext cx="8640960" cy="4014445"/>
        </p:xfrm>
        <a:graphic>
          <a:graphicData uri="http://schemas.openxmlformats.org/drawingml/2006/table">
            <a:tbl>
              <a:tblPr firstCol="1" bandRow="1">
                <a:tableStyleId>{9D7B26C5-4107-4FEC-AEDC-1716B250A1EF}</a:tableStyleId>
              </a:tblPr>
              <a:tblGrid>
                <a:gridCol w="231615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32480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75676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50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General</a:t>
                      </a:r>
                      <a:endParaRPr lang="ko-KR" altLang="en-US" sz="1500" b="1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/>
                </a:tc>
                <a:tc>
                  <a:txBody>
                    <a:bodyPr/>
                    <a:lstStyle/>
                    <a:p>
                      <a:pPr marL="273050" indent="-273050">
                        <a:buNone/>
                      </a:pPr>
                      <a:r>
                        <a:rPr lang="en-US" altLang="ko-KR" sz="1400" b="0" i="0" kern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Fever / </a:t>
                      </a:r>
                      <a:r>
                        <a:rPr lang="en-US" altLang="ko-KR" sz="14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Chilling / Dizziness</a:t>
                      </a:r>
                      <a:r>
                        <a:rPr lang="en-US" altLang="ko-KR" sz="1400" b="0" i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4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altLang="ko-KR" sz="1400" b="0" i="0" kern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-/</a:t>
                      </a:r>
                      <a:r>
                        <a:rPr lang="en-US" altLang="ko-KR" sz="14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-/-) </a:t>
                      </a:r>
                      <a:endParaRPr lang="en-US" altLang="ko-KR" sz="1400" b="0" i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marL="273050" indent="-273050">
                        <a:buNone/>
                      </a:pPr>
                      <a:r>
                        <a:rPr lang="en-US" altLang="ko-KR" sz="1400" b="0" i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Generalized </a:t>
                      </a:r>
                      <a:r>
                        <a:rPr lang="en-US" altLang="ko-KR" sz="14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weakness </a:t>
                      </a:r>
                      <a:r>
                        <a:rPr lang="en-US" altLang="ko-KR" sz="1400" b="0" i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/ Fatigue (-/-)</a:t>
                      </a:r>
                      <a:r>
                        <a:rPr lang="en-US" altLang="ko-KR" sz="1400" b="0" i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273050" indent="-273050">
                        <a:buNone/>
                      </a:pPr>
                      <a:r>
                        <a:rPr lang="en-US" altLang="ko-KR" sz="1400" b="0" i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Generalized </a:t>
                      </a:r>
                      <a:r>
                        <a:rPr lang="en-US" altLang="ko-KR" sz="14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edema / Weight change </a:t>
                      </a:r>
                      <a:r>
                        <a:rPr lang="en-US" altLang="ko-KR" sz="1400" b="0" i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(-/-)  </a:t>
                      </a:r>
                      <a:r>
                        <a:rPr lang="en-US" altLang="ko-KR" sz="1400" b="0" i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Headache / </a:t>
                      </a:r>
                      <a:r>
                        <a:rPr lang="en-US" altLang="ko-KR" sz="14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Poor oral intake</a:t>
                      </a:r>
                      <a:r>
                        <a:rPr lang="en-US" altLang="ko-KR" sz="1400" b="0" i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(-/-)</a:t>
                      </a:r>
                    </a:p>
                  </a:txBody>
                  <a:tcPr marT="34291" marB="34291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8006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50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HEENT</a:t>
                      </a:r>
                      <a:endParaRPr lang="ko-KR" altLang="en-US" sz="1500" b="1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/>
                </a:tc>
                <a:tc>
                  <a:txBody>
                    <a:bodyPr/>
                    <a:lstStyle/>
                    <a:p>
                      <a:pPr marL="273050" indent="-273050">
                        <a:buNone/>
                      </a:pPr>
                      <a:r>
                        <a:rPr lang="en-US" altLang="ko-KR" sz="14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Headache / Vertigo / Dizziness / tinnitus (-/-/-/-)</a:t>
                      </a:r>
                    </a:p>
                    <a:p>
                      <a:pPr marL="273050" indent="-273050">
                        <a:buNone/>
                      </a:pPr>
                      <a:r>
                        <a:rPr lang="en-US" altLang="ko-KR" sz="14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Vision / Glasses / Discharge</a:t>
                      </a:r>
                      <a:r>
                        <a:rPr lang="en-US" altLang="ko-KR" sz="1400" b="0" i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(-/-</a:t>
                      </a:r>
                      <a:r>
                        <a:rPr lang="en-US" altLang="ko-KR" sz="14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/-)</a:t>
                      </a:r>
                      <a:endParaRPr lang="en-US" altLang="ko-KR" sz="1400" b="0" i="0" dirty="0">
                        <a:ln>
                          <a:noFill/>
                        </a:ln>
                        <a:solidFill>
                          <a:srgbClr val="FF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T="34291" marB="34291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8006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50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Respiratory</a:t>
                      </a:r>
                      <a:endParaRPr lang="ko-KR" altLang="en-US" sz="1500" b="1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/>
                </a:tc>
                <a:tc>
                  <a:txBody>
                    <a:bodyPr/>
                    <a:lstStyle/>
                    <a:p>
                      <a:pPr marL="273050" indent="-273050">
                        <a:buNone/>
                      </a:pPr>
                      <a:r>
                        <a:rPr lang="en-US" altLang="ko-KR" sz="1400" b="0" i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Cough</a:t>
                      </a:r>
                      <a:r>
                        <a:rPr lang="en-US" altLang="ko-KR" sz="14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en-US" altLang="ko-KR" sz="1400" b="0" i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Sputum </a:t>
                      </a:r>
                      <a:r>
                        <a:rPr lang="en-US" altLang="ko-KR" sz="14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/ Rhinorrhea</a:t>
                      </a:r>
                      <a:r>
                        <a:rPr lang="en-US" altLang="ko-KR" sz="1400" b="0" i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en-US" altLang="ko-KR" sz="1400" b="0" i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Dyspnea </a:t>
                      </a:r>
                      <a:r>
                        <a:rPr lang="en-US" altLang="ko-KR" sz="1400" b="0" i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altLang="ko-KR" sz="1400" b="0" i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en-US" altLang="ko-KR" sz="1400" b="0" i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altLang="ko-KR" sz="1400" b="0" i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en-US" altLang="ko-KR" sz="1400" b="0" i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/-/</a:t>
                      </a:r>
                      <a:r>
                        <a:rPr lang="en-US" altLang="ko-KR" sz="1400" b="0" i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en-US" altLang="ko-KR" sz="1400" b="0" i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)</a:t>
                      </a:r>
                      <a:endParaRPr lang="en-US" altLang="ko-KR" sz="1400" b="0" i="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marL="273050" indent="-273050">
                        <a:buNone/>
                      </a:pPr>
                      <a:r>
                        <a:rPr lang="en-US" altLang="ko-KR" sz="14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Sore throat (-) / </a:t>
                      </a:r>
                      <a:r>
                        <a:rPr lang="en-US" altLang="ko-KR" sz="1400" b="0" i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Rt. Pleuritic chest</a:t>
                      </a:r>
                      <a:r>
                        <a:rPr lang="en-US" altLang="ko-KR" sz="1400" b="0" i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pain (-)</a:t>
                      </a:r>
                      <a:endParaRPr lang="en-US" altLang="ko-KR" sz="1400" b="0" i="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T="34291" marB="34291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718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50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Cardiovascular</a:t>
                      </a:r>
                      <a:endParaRPr lang="ko-KR" altLang="en-US" sz="1500" b="1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Chest pain </a:t>
                      </a:r>
                      <a:r>
                        <a:rPr lang="en-US" altLang="ko-KR" sz="1400" b="0" i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en-US" altLang="ko-KR" sz="14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Palpitation / </a:t>
                      </a:r>
                      <a:r>
                        <a:rPr lang="en-US" altLang="ko-KR" sz="1400" b="0" i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Cyanosis</a:t>
                      </a:r>
                      <a:r>
                        <a:rPr lang="en-US" altLang="ko-KR" sz="14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(-/-/-)</a:t>
                      </a:r>
                    </a:p>
                  </a:txBody>
                  <a:tcPr marT="34291" marB="34291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3140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50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Gastrointestinal</a:t>
                      </a:r>
                      <a:endParaRPr lang="ko-KR" altLang="en-US" sz="1500" b="1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ko-KR" sz="14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Anorexia / Nausea / Vomiting (-/-/-) Diarrhea</a:t>
                      </a:r>
                      <a:r>
                        <a:rPr lang="en-US" altLang="ko-KR" sz="1400" b="0" i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en-US" altLang="ko-KR" sz="14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Constipation</a:t>
                      </a:r>
                      <a:r>
                        <a:rPr lang="en-US" altLang="ko-KR" sz="1400" b="0" i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(-/-</a:t>
                      </a:r>
                      <a:r>
                        <a:rPr lang="en-US" altLang="ko-KR" sz="14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>
                        <a:buNone/>
                      </a:pPr>
                      <a:r>
                        <a:rPr lang="en-US" altLang="ko-KR" sz="14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Abdominal pain (-) Dyspepsia (-)</a:t>
                      </a:r>
                    </a:p>
                    <a:p>
                      <a:pPr>
                        <a:buNone/>
                      </a:pPr>
                      <a:r>
                        <a:rPr lang="en-US" altLang="ko-KR" sz="14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Hematemesis / Hematochezia</a:t>
                      </a:r>
                      <a:r>
                        <a:rPr lang="en-US" altLang="ko-KR" sz="1400" b="0" i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en-US" altLang="ko-KR" sz="14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Melena (-/-/-) </a:t>
                      </a:r>
                    </a:p>
                    <a:p>
                      <a:pPr>
                        <a:buNone/>
                      </a:pPr>
                      <a:r>
                        <a:rPr lang="en-US" altLang="ko-KR" sz="14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Bowel habit change (-)</a:t>
                      </a:r>
                    </a:p>
                  </a:txBody>
                  <a:tcPr marT="34291" marB="34291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8006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50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Genitourinary</a:t>
                      </a:r>
                      <a:endParaRPr lang="ko-KR" altLang="en-US" sz="1500" b="1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Dysuria / Frequency / </a:t>
                      </a:r>
                      <a:r>
                        <a:rPr lang="en-US" altLang="ko-KR" sz="1400" b="0" i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Nocturia</a:t>
                      </a:r>
                      <a:r>
                        <a:rPr lang="en-US" altLang="ko-KR" sz="14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/ Hematuria (-/-/-/-)</a:t>
                      </a:r>
                    </a:p>
                    <a:p>
                      <a:pPr latinLnBrk="1"/>
                      <a:r>
                        <a:rPr lang="en-US" altLang="ko-KR" sz="14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Urgency</a:t>
                      </a:r>
                      <a:r>
                        <a:rPr lang="en-US" altLang="ko-KR" sz="1400" b="0" i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en-US" altLang="ko-KR" sz="14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Incontinence / Remnant (-/-/-)</a:t>
                      </a:r>
                    </a:p>
                  </a:txBody>
                  <a:tcPr marT="34291" marB="34291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4319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50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Extremities</a:t>
                      </a:r>
                      <a:endParaRPr lang="ko-KR" altLang="en-US" sz="1500" b="1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0" i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Grossly free</a:t>
                      </a:r>
                    </a:p>
                    <a:p>
                      <a:pPr latinLnBrk="1"/>
                      <a:r>
                        <a:rPr lang="en-US" altLang="ko-KR" sz="1400" b="0" i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Lower</a:t>
                      </a:r>
                      <a:r>
                        <a:rPr lang="en-US" altLang="ko-KR" sz="1400" b="0" i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extremity</a:t>
                      </a:r>
                      <a:r>
                        <a:rPr lang="en-US" altLang="ko-KR" sz="1400" b="0" i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4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pretibial pitting edema (-/-)</a:t>
                      </a:r>
                    </a:p>
                  </a:txBody>
                  <a:tcPr marT="34291" marB="34291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8370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641719"/>
          </a:xfrm>
        </p:spPr>
        <p:txBody>
          <a:bodyPr>
            <a:normAutofit/>
          </a:bodyPr>
          <a:lstStyle/>
          <a:p>
            <a:pPr algn="ctr"/>
            <a:r>
              <a:rPr lang="en-US" altLang="ko-KR" sz="32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Physical Examination</a:t>
            </a:r>
            <a:endParaRPr lang="ko-KR" altLang="en-US" sz="3200" b="1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4" name="내용 개체 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6248072"/>
              </p:ext>
            </p:extLst>
          </p:nvPr>
        </p:nvGraphicFramePr>
        <p:xfrm>
          <a:off x="467544" y="1009885"/>
          <a:ext cx="8229600" cy="3990126"/>
        </p:xfrm>
        <a:graphic>
          <a:graphicData uri="http://schemas.openxmlformats.org/drawingml/2006/table">
            <a:tbl>
              <a:tblPr firstCol="1" bandRow="1">
                <a:tableStyleId>{9D7B26C5-4107-4FEC-AEDC-1716B250A1EF}</a:tableStyleId>
              </a:tblPr>
              <a:tblGrid>
                <a:gridCol w="226502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96457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7807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Vital Sign</a:t>
                      </a:r>
                      <a:endParaRPr lang="ko-KR" altLang="en-US" sz="1400" b="1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100/60mmHg </a:t>
                      </a:r>
                      <a:r>
                        <a:rPr lang="en-US" altLang="ko-KR" sz="14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– </a:t>
                      </a:r>
                      <a:r>
                        <a:rPr lang="en-US" altLang="ko-KR" sz="1400" b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84</a:t>
                      </a:r>
                      <a:r>
                        <a:rPr lang="ko-KR" altLang="en-US" sz="1400" b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회</a:t>
                      </a:r>
                      <a:r>
                        <a:rPr lang="en-US" altLang="ko-KR" sz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/min – </a:t>
                      </a:r>
                      <a:r>
                        <a:rPr lang="en-US" altLang="ko-KR" sz="14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</a:t>
                      </a:r>
                      <a:r>
                        <a:rPr lang="ko-KR" altLang="en-US" sz="14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회</a:t>
                      </a:r>
                      <a:r>
                        <a:rPr lang="en-US" altLang="ko-KR" sz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/min</a:t>
                      </a:r>
                      <a:r>
                        <a:rPr lang="en-US" altLang="ko-KR" sz="140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– </a:t>
                      </a:r>
                      <a:r>
                        <a:rPr lang="en-US" altLang="ko-KR" sz="14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36.8℃</a:t>
                      </a:r>
                      <a:endParaRPr lang="en-US" altLang="ko-KR" sz="1400" kern="12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T="34291" marB="34291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7807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Mental</a:t>
                      </a:r>
                      <a:r>
                        <a:rPr lang="en-US" altLang="ko-KR" sz="140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Status</a:t>
                      </a:r>
                      <a:endParaRPr lang="en-US" altLang="ko-KR" sz="1400" b="1" baseline="0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Alert</a:t>
                      </a:r>
                    </a:p>
                  </a:txBody>
                  <a:tcPr marT="34291" marB="34291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0965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General</a:t>
                      </a:r>
                      <a:r>
                        <a:rPr lang="en-US" altLang="ko-KR" sz="140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Appearance</a:t>
                      </a:r>
                      <a:endParaRPr lang="ko-KR" altLang="en-US" sz="1400" b="1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b="1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Chronic ill-looking </a:t>
                      </a:r>
                      <a:r>
                        <a:rPr lang="en-US" altLang="ko-KR" sz="1400" b="1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appearance</a:t>
                      </a:r>
                    </a:p>
                  </a:txBody>
                  <a:tcPr marT="34291" marB="34291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43688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HEENT</a:t>
                      </a:r>
                      <a:endParaRPr lang="en-US" altLang="ko-KR" sz="1400" b="1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/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10000"/>
                        </a:lnSpc>
                      </a:pPr>
                      <a:r>
                        <a:rPr lang="en-US" altLang="ko-KR" sz="140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Normocephaly</a:t>
                      </a:r>
                      <a:r>
                        <a:rPr lang="en-US" altLang="ko-KR" sz="140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/ No neck vein engorgement</a:t>
                      </a:r>
                    </a:p>
                    <a:p>
                      <a:pPr latinLnBrk="1">
                        <a:lnSpc>
                          <a:spcPct val="110000"/>
                        </a:lnSpc>
                      </a:pPr>
                      <a:r>
                        <a:rPr lang="en-US" altLang="ko-KR" sz="140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No carotid bruit / No cervical lymphadenopathy</a:t>
                      </a:r>
                      <a:endParaRPr lang="en-US" altLang="ko-KR" sz="14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latinLnBrk="1">
                        <a:lnSpc>
                          <a:spcPct val="110000"/>
                        </a:lnSpc>
                      </a:pPr>
                      <a:r>
                        <a:rPr lang="en-US" altLang="ko-KR" sz="140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Isocoria</a:t>
                      </a:r>
                      <a:r>
                        <a:rPr lang="en-US" altLang="ko-KR" sz="140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with phasic pupillary light reflex (++/++)</a:t>
                      </a:r>
                    </a:p>
                    <a:p>
                      <a:pPr latinLnBrk="1">
                        <a:lnSpc>
                          <a:spcPct val="110000"/>
                        </a:lnSpc>
                      </a:pPr>
                      <a:r>
                        <a:rPr lang="en-US" altLang="ko-KR" sz="140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Not Anemic conjunctivae / Anicteric </a:t>
                      </a:r>
                      <a:r>
                        <a:rPr lang="en-US" altLang="ko-KR" sz="140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sclearae</a:t>
                      </a:r>
                      <a:endParaRPr lang="en-US" altLang="ko-KR" sz="140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Pharyngeal injection / Tonsillar enlargement  (-/-)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Palpable mass (-) / Alopecia (-) / Oral ulcer (-) </a:t>
                      </a:r>
                      <a:endParaRPr lang="en-US" altLang="ko-KR" sz="140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10988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Chest</a:t>
                      </a:r>
                      <a:endParaRPr lang="en-US" altLang="ko-KR" sz="1400" b="1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/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10000"/>
                        </a:lnSpc>
                      </a:pPr>
                      <a:r>
                        <a:rPr lang="en-US" altLang="ko-KR" sz="140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Regular heart beat without murmur</a:t>
                      </a:r>
                    </a:p>
                    <a:p>
                      <a:pPr latinLnBrk="1">
                        <a:lnSpc>
                          <a:spcPct val="110000"/>
                        </a:lnSpc>
                      </a:pPr>
                      <a:r>
                        <a:rPr lang="en-US" altLang="ko-KR" sz="1400" b="1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Decreased breath sound s crackle</a:t>
                      </a:r>
                      <a:endParaRPr lang="en-US" altLang="ko-KR" sz="1400" b="1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10988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Abdomen</a:t>
                      </a:r>
                      <a:endParaRPr lang="ko-KR" altLang="en-US" sz="1400" b="1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/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10000"/>
                        </a:lnSpc>
                      </a:pPr>
                      <a:r>
                        <a:rPr lang="en-US" altLang="ko-KR" sz="140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Soft and flat / </a:t>
                      </a:r>
                      <a:r>
                        <a:rPr lang="en-US" altLang="ko-KR" sz="140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Normoactive</a:t>
                      </a:r>
                      <a:r>
                        <a:rPr lang="en-US" altLang="ko-KR" sz="140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bowel sound / </a:t>
                      </a:r>
                      <a:r>
                        <a:rPr lang="en-US" altLang="ko-KR" sz="140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Organomegaly</a:t>
                      </a:r>
                      <a:r>
                        <a:rPr lang="en-US" altLang="ko-KR" sz="140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(-)</a:t>
                      </a:r>
                    </a:p>
                    <a:p>
                      <a:pPr latinLnBrk="1">
                        <a:lnSpc>
                          <a:spcPct val="110000"/>
                        </a:lnSpc>
                      </a:pPr>
                      <a:r>
                        <a:rPr lang="en-US" altLang="ko-KR" sz="140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Tenderness (-) / Rebound tenderness (-) / knocking tenderness (-)</a:t>
                      </a:r>
                    </a:p>
                  </a:txBody>
                  <a:tcPr marT="34291" marB="34291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7807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Extremities</a:t>
                      </a:r>
                      <a:endParaRPr lang="ko-KR" altLang="en-US" sz="1400" b="1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Both leg pretibial pitting edema (-/-)</a:t>
                      </a:r>
                    </a:p>
                  </a:txBody>
                  <a:tcPr marT="34291" marB="34291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7807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Skin</a:t>
                      </a:r>
                      <a:endParaRPr lang="ko-KR" altLang="en-US" sz="1400" b="1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Grossly free </a:t>
                      </a:r>
                      <a:endParaRPr lang="en-US" altLang="ko-KR" sz="1400" b="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459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32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Laboratory </a:t>
            </a:r>
            <a:r>
              <a:rPr lang="en-US" altLang="ko-KR" sz="3200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Findings</a:t>
            </a:r>
            <a:endParaRPr lang="ko-KR" altLang="en-US" sz="2800" b="1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4" name="Group 3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5551360"/>
              </p:ext>
            </p:extLst>
          </p:nvPr>
        </p:nvGraphicFramePr>
        <p:xfrm>
          <a:off x="251520" y="1301319"/>
          <a:ext cx="3856703" cy="3088778"/>
        </p:xfrm>
        <a:graphic>
          <a:graphicData uri="http://schemas.openxmlformats.org/drawingml/2006/table">
            <a:tbl>
              <a:tblPr firstRow="1">
                <a:tableStyleId>{21E4AEA4-8DFA-4A89-87EB-49C32662AFE0}</a:tableStyleId>
              </a:tblPr>
              <a:tblGrid>
                <a:gridCol w="261098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4571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97182"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500" u="none" strike="noStrike" cap="none" normalizeH="0" baseline="0" dirty="0">
                          <a:ln>
                            <a:solidFill>
                              <a:schemeClr val="bg1">
                                <a:alpha val="2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Complete Blood Count</a:t>
                      </a:r>
                      <a:endParaRPr kumimoji="1" lang="en-US" altLang="ko-KR" sz="1500" b="1" i="0" u="none" strike="noStrike" cap="none" normalizeH="0" baseline="0" dirty="0">
                        <a:ln>
                          <a:solidFill>
                            <a:schemeClr val="bg1">
                              <a:alpha val="20000"/>
                            </a:schemeClr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Verdana" panose="020B0604030504040204" pitchFamily="34" charset="0"/>
                      </a:endParaRPr>
                    </a:p>
                  </a:txBody>
                  <a:tcPr marT="34291" marB="34291" horzOverflow="overflow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49778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500" u="none" strike="noStrike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WBC count (10</a:t>
                      </a:r>
                      <a:r>
                        <a:rPr kumimoji="1" lang="en-US" altLang="ko-KR" sz="1500" u="none" strike="noStrike" cap="none" normalizeH="0" baseline="3000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</a:t>
                      </a:r>
                      <a:r>
                        <a:rPr kumimoji="1" lang="en-US" altLang="ko-KR" sz="1500" u="none" strike="noStrike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kumimoji="1" lang="en-US" altLang="ko-KR" sz="1500" u="none" strike="noStrike" kern="1200" cap="none" spc="0" normalizeH="0" baseline="0" noProof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</a:t>
                      </a:r>
                      <a:r>
                        <a:rPr kumimoji="1" lang="en-US" altLang="ko-KR" sz="1500" u="none" strike="noStrike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kumimoji="1" lang="en-US" altLang="ko-KR" sz="1500" b="0" i="0" u="none" strike="noStrike" cap="none" normalizeH="0" baseline="0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 horzOverflow="overflow"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6,870</a:t>
                      </a:r>
                      <a:endParaRPr kumimoji="1" lang="en-US" altLang="ko-KR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 horzOverflow="overflow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43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500" u="none" strike="noStrike" cap="none" normalizeH="0" baseline="0" dirty="0" err="1" smtClean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Hb</a:t>
                      </a:r>
                      <a:r>
                        <a:rPr kumimoji="1" lang="en-US" altLang="ko-KR" sz="1500" u="none" strike="noStrike" cap="none" normalizeH="0" baseline="0" dirty="0" smtClean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kumimoji="1" lang="en-US" altLang="ko-KR" sz="1500" u="none" strike="noStrike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(g/</a:t>
                      </a:r>
                      <a:r>
                        <a:rPr kumimoji="1" lang="en-US" altLang="ko-KR" sz="1500" u="none" strike="noStrike" cap="none" normalizeH="0" baseline="0" dirty="0" err="1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dL</a:t>
                      </a:r>
                      <a:r>
                        <a:rPr kumimoji="1" lang="en-US" altLang="ko-KR" sz="1500" u="none" strike="noStrike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/ </a:t>
                      </a:r>
                      <a:r>
                        <a:rPr kumimoji="1" lang="en-US" altLang="ko-KR" sz="1500" u="none" strike="noStrike" kern="1200" cap="none" normalizeH="0" baseline="0" dirty="0" err="1" smtClean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Hct</a:t>
                      </a:r>
                      <a:r>
                        <a:rPr kumimoji="1" lang="en-US" altLang="ko-KR" sz="1500" u="none" strike="noStrike" kern="1200" cap="none" normalizeH="0" baseline="0" dirty="0" smtClean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kumimoji="1" lang="en-US" altLang="ko-KR" sz="1500" u="none" strike="noStrike" kern="1200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(%)</a:t>
                      </a:r>
                      <a:endParaRPr kumimoji="1" lang="en-US" altLang="ko-KR" sz="1500" b="0" i="0" u="none" strike="noStrike" cap="none" normalizeH="0" baseline="0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500" b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16.1/49.6</a:t>
                      </a:r>
                      <a:endParaRPr kumimoji="1" lang="en-US" altLang="ko-KR" sz="15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 horzOverflow="overflow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49778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500" u="none" strike="noStrike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Platelet count </a:t>
                      </a:r>
                      <a:r>
                        <a:rPr kumimoji="1" lang="en-US" altLang="ko-KR" sz="1500" u="none" strike="noStrike" kern="1200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(10</a:t>
                      </a:r>
                      <a:r>
                        <a:rPr kumimoji="1" lang="en-US" altLang="ko-KR" sz="1500" u="none" strike="noStrike" kern="1200" cap="none" normalizeH="0" baseline="3000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</a:t>
                      </a:r>
                      <a:r>
                        <a:rPr kumimoji="1" lang="en-US" altLang="ko-KR" sz="1500" u="none" strike="noStrike" kern="1200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kumimoji="1" lang="en-US" altLang="ko-KR" sz="1500" u="none" strike="noStrike" kern="1200" cap="none" spc="0" normalizeH="0" baseline="0" noProof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</a:t>
                      </a:r>
                      <a:r>
                        <a:rPr kumimoji="1" lang="en-US" altLang="ko-KR" sz="1500" u="none" strike="noStrike" kern="1200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kumimoji="1" lang="en-US" altLang="ko-KR" sz="1500" b="0" i="0" u="none" strike="noStrike" cap="none" normalizeH="0" baseline="0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 horzOverflow="overflow"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5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222</a:t>
                      </a:r>
                      <a:endParaRPr kumimoji="1" lang="en-US" altLang="ko-KR" sz="15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T="34291" marB="34291" horzOverflow="overflow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49778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500" u="none" strike="noStrike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WBC Diff. Count</a:t>
                      </a:r>
                      <a:endParaRPr kumimoji="1" lang="en-US" altLang="ko-KR" sz="1500" b="1" i="0" u="none" strike="noStrike" cap="none" normalizeH="0" baseline="0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 horzOverflow="overflow"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endParaRPr kumimoji="1" lang="en-US" altLang="ko-KR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 horzOverflow="overflow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49778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500" u="none" strike="noStrike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kumimoji="1" lang="en-US" altLang="ko-KR" sz="1500" u="none" strike="noStrike" cap="none" normalizeH="0" baseline="0" dirty="0" err="1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Seg</a:t>
                      </a:r>
                      <a:r>
                        <a:rPr kumimoji="1" lang="en-US" altLang="ko-KR" sz="1500" u="none" strike="noStrike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 Neutrophil (%)</a:t>
                      </a:r>
                      <a:endParaRPr kumimoji="1" lang="en-US" altLang="ko-KR" sz="1500" b="0" i="0" u="none" strike="noStrike" cap="none" normalizeH="0" baseline="0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 horzOverflow="overflow"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5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58.4</a:t>
                      </a:r>
                      <a:endParaRPr kumimoji="1" lang="en-US" altLang="ko-KR" sz="15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T="34291" marB="34291" horzOverflow="overflow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49778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500" u="none" strike="noStrike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Lymphocyte (%)</a:t>
                      </a:r>
                      <a:endParaRPr kumimoji="1" lang="en-US" altLang="ko-KR" sz="1500" b="0" i="0" u="none" strike="noStrike" cap="none" normalizeH="0" baseline="0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 horzOverflow="overflow"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5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25.6</a:t>
                      </a:r>
                      <a:endParaRPr kumimoji="1" lang="en-US" altLang="ko-KR" sz="15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T="34291" marB="34291" horzOverflow="overflow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49778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500" u="none" strike="noStrike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Monocyte (%)</a:t>
                      </a:r>
                      <a:endParaRPr kumimoji="1" lang="en-US" altLang="ko-KR" sz="1500" b="0" i="0" u="none" strike="noStrike" cap="none" normalizeH="0" baseline="0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 horzOverflow="overflow"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6.8</a:t>
                      </a:r>
                      <a:endParaRPr kumimoji="1" lang="en-US" altLang="ko-KR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 horzOverflow="overflow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49778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500" u="none" strike="noStrike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Eosinophil (%)</a:t>
                      </a:r>
                      <a:endParaRPr kumimoji="1" lang="en-US" altLang="ko-KR" sz="1500" b="0" i="0" u="none" strike="noStrike" cap="none" normalizeH="0" baseline="0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 horzOverflow="overflow"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6.3</a:t>
                      </a:r>
                      <a:endParaRPr kumimoji="1" lang="en-US" altLang="ko-KR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 horzOverflow="overflow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5" name="Group 2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0343937"/>
              </p:ext>
            </p:extLst>
          </p:nvPr>
        </p:nvGraphicFramePr>
        <p:xfrm>
          <a:off x="4283968" y="1301319"/>
          <a:ext cx="4680520" cy="3241978"/>
        </p:xfrm>
        <a:graphic>
          <a:graphicData uri="http://schemas.openxmlformats.org/drawingml/2006/table">
            <a:tbl>
              <a:tblPr firstRow="1">
                <a:tableStyleId>{21E4AEA4-8DFA-4A89-87EB-49C32662AFE0}</a:tableStyleId>
              </a:tblPr>
              <a:tblGrid>
                <a:gridCol w="15121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40654"/>
                <a:gridCol w="132769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92937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400" u="none" strike="noStrike" cap="none" normalizeH="0" baseline="0" dirty="0">
                          <a:ln>
                            <a:solidFill>
                              <a:schemeClr val="bg1">
                                <a:alpha val="20000"/>
                              </a:schemeClr>
                            </a:solidFill>
                          </a:ln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Blood Chemistry</a:t>
                      </a:r>
                      <a:endParaRPr kumimoji="1" lang="en-US" altLang="ko-KR" sz="1400" b="1" i="0" u="none" strike="noStrike" cap="none" normalizeH="0" baseline="0" dirty="0">
                        <a:ln>
                          <a:solidFill>
                            <a:schemeClr val="bg1">
                              <a:alpha val="20000"/>
                            </a:schemeClr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407" marR="94407" marT="35403" marB="35403" horzOverflow="overflow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293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u="none" strike="noStrike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Urea nitrogen (mg/</a:t>
                      </a:r>
                      <a:r>
                        <a:rPr kumimoji="1" lang="en-US" altLang="ko-KR" sz="1400" u="none" strike="noStrike" cap="none" normalizeH="0" baseline="0" dirty="0" err="1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dL</a:t>
                      </a:r>
                      <a:r>
                        <a:rPr kumimoji="1" lang="en-US" altLang="ko-KR" sz="1400" u="none" strike="noStrike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kumimoji="1" lang="en-US" altLang="ko-KR" sz="1400" b="0" i="0" u="none" strike="noStrike" cap="none" normalizeH="0" baseline="0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407" marR="94407" marT="35403" marB="35403" horzOverflow="overflow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12.0</a:t>
                      </a:r>
                      <a:endParaRPr kumimoji="1" lang="en-US" altLang="ko-KR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4407" marR="94407" marT="35403" marB="35403" horzOverflow="overflow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293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u="none" strike="noStrike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Creatinine (mg/</a:t>
                      </a:r>
                      <a:r>
                        <a:rPr kumimoji="1" lang="en-US" altLang="ko-KR" sz="1400" u="none" strike="noStrike" cap="none" normalizeH="0" baseline="0" dirty="0" err="1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dL</a:t>
                      </a:r>
                      <a:r>
                        <a:rPr kumimoji="1" lang="en-US" altLang="ko-KR" sz="1400" u="none" strike="noStrike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kumimoji="1" lang="en-US" altLang="ko-KR" sz="1400" b="0" i="0" u="none" strike="noStrike" cap="none" normalizeH="0" baseline="0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407" marR="94407" marT="35403" marB="35403" horzOverflow="overflow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0.74</a:t>
                      </a:r>
                      <a:endParaRPr kumimoji="1" lang="en-US" altLang="ko-K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407" marR="94407" marT="35403" marB="35403" horzOverflow="overflow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293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u="none" strike="noStrike" kern="1200" cap="none" normalizeH="0" baseline="0" dirty="0" smtClean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Albumin </a:t>
                      </a:r>
                      <a:r>
                        <a:rPr kumimoji="1" lang="en-US" altLang="ko-KR" sz="1400" u="none" strike="noStrike" kern="1200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(g/</a:t>
                      </a:r>
                      <a:r>
                        <a:rPr kumimoji="1" lang="en-US" altLang="ko-KR" sz="1400" u="none" strike="noStrike" kern="1200" cap="none" normalizeH="0" baseline="0" dirty="0" err="1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dL</a:t>
                      </a:r>
                      <a:r>
                        <a:rPr kumimoji="1" lang="en-US" altLang="ko-KR" sz="1400" u="none" strike="noStrike" kern="1200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kumimoji="1" lang="en-US" altLang="ko-KR" sz="1400" b="0" i="0" u="none" strike="noStrike" cap="none" normalizeH="0" baseline="0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407" marR="94407" marT="35403" marB="35403" horzOverflow="overflow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4.6</a:t>
                      </a:r>
                      <a:endParaRPr kumimoji="1" lang="en-US" altLang="ko-KR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4407" marR="94407" marT="35403" marB="35403" horzOverflow="overflow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293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u="none" strike="noStrike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AST (U/L) / </a:t>
                      </a:r>
                      <a:r>
                        <a:rPr kumimoji="1" lang="en-US" altLang="ko-KR" sz="1400" u="none" strike="noStrike" kern="1200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ALT (U/L</a:t>
                      </a:r>
                      <a:r>
                        <a:rPr kumimoji="1" lang="en-US" altLang="ko-KR" sz="1400" u="none" strike="noStrike" kern="1200" cap="none" normalizeH="0" baseline="0" dirty="0" smtClean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/ALP (U/L)</a:t>
                      </a:r>
                      <a:endParaRPr kumimoji="1" lang="en-US" altLang="ko-KR" sz="1400" b="0" i="0" u="none" strike="noStrike" kern="1200" cap="none" normalizeH="0" baseline="0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4407" marR="94407" marT="35403" marB="35403" horzOverflow="overflow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400" b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27/18/78</a:t>
                      </a:r>
                      <a:endParaRPr kumimoji="1" lang="en-US" altLang="ko-KR" sz="1400" b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407" marR="94407" marT="35403" marB="35403" horzOverflow="overflow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293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400" u="none" strike="noStrike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Total </a:t>
                      </a:r>
                      <a:r>
                        <a:rPr kumimoji="1" lang="en-US" altLang="ko-KR" sz="1400" u="none" strike="noStrike" cap="none" normalizeH="0" baseline="0" dirty="0" smtClean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 Direct </a:t>
                      </a:r>
                      <a:r>
                        <a:rPr kumimoji="1" lang="en-US" altLang="ko-KR" sz="1400" u="none" strike="noStrike" kern="1200" cap="none" normalizeH="0" baseline="0" dirty="0" smtClean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bilirubin </a:t>
                      </a:r>
                      <a:r>
                        <a:rPr kumimoji="1" lang="en-US" altLang="ko-KR" sz="1400" u="none" strike="noStrike" cap="none" normalizeH="0" baseline="0" dirty="0" smtClean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kumimoji="1" lang="en-US" altLang="ko-KR" sz="1400" u="none" strike="noStrike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mg/</a:t>
                      </a:r>
                      <a:r>
                        <a:rPr kumimoji="1" lang="en-US" altLang="ko-KR" sz="1400" u="none" strike="noStrike" cap="none" normalizeH="0" baseline="0" dirty="0" err="1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dL</a:t>
                      </a:r>
                      <a:r>
                        <a:rPr kumimoji="1" lang="en-US" altLang="ko-KR" sz="1400" u="none" strike="noStrike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kumimoji="1" lang="en-US" altLang="ko-KR" sz="1400" b="0" i="0" u="none" strike="noStrike" cap="none" normalizeH="0" baseline="0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407" marR="94407" marT="35403" marB="35403" horzOverflow="overflow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0.5/0.2</a:t>
                      </a:r>
                      <a:endParaRPr kumimoji="1" lang="en-US" altLang="ko-KR" sz="1400" b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407" marR="94407" marT="35403" marB="35403" horzOverflow="overflow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1260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400" u="none" strike="noStrike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Sodium / Potassium / Chloride (</a:t>
                      </a:r>
                      <a:r>
                        <a:rPr kumimoji="1" lang="en-US" altLang="ko-KR" sz="1400" u="none" strike="noStrike" cap="none" normalizeH="0" baseline="0" dirty="0" err="1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mEq</a:t>
                      </a:r>
                      <a:r>
                        <a:rPr kumimoji="1" lang="en-US" altLang="ko-KR" sz="1400" u="none" strike="noStrike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/L)</a:t>
                      </a:r>
                      <a:endParaRPr kumimoji="1" lang="en-US" altLang="ko-KR" sz="1400" b="0" i="0" u="none" strike="noStrike" cap="none" normalizeH="0" baseline="0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407" marR="94407" marT="35403" marB="35403" horzOverflow="overflow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143/4.6/100</a:t>
                      </a:r>
                      <a:endParaRPr kumimoji="1" lang="en-US" altLang="ko-K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407" marR="94407" marT="35403" marB="35403" horzOverflow="overflow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293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400" u="none" strike="noStrike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Calcium </a:t>
                      </a:r>
                      <a:r>
                        <a:rPr kumimoji="1" lang="en-US" altLang="ko-KR" sz="1400" u="none" strike="noStrike" cap="none" normalizeH="0" baseline="0" dirty="0" smtClean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 Phosphorus </a:t>
                      </a:r>
                      <a:r>
                        <a:rPr kumimoji="1" lang="en-US" altLang="ko-KR" sz="1400" u="none" strike="noStrike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(mg/</a:t>
                      </a:r>
                      <a:r>
                        <a:rPr kumimoji="1" lang="en-US" altLang="ko-KR" sz="1400" u="none" strike="noStrike" cap="none" normalizeH="0" baseline="0" dirty="0" err="1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dL</a:t>
                      </a:r>
                      <a:r>
                        <a:rPr kumimoji="1" lang="en-US" altLang="ko-KR" sz="1400" u="none" strike="noStrike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kumimoji="1" lang="en-US" altLang="ko-KR" sz="1400" b="0" i="0" u="none" strike="noStrike" cap="none" normalizeH="0" baseline="0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407" marR="94407" marT="35403" marB="35403" horzOverflow="overflow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9.4/3.6</a:t>
                      </a:r>
                      <a:endParaRPr kumimoji="1" lang="en-US" altLang="ko-K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407" marR="94407" marT="35403" marB="35403" horzOverflow="overflow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9293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u="none" strike="noStrike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LDH (U/L) / </a:t>
                      </a:r>
                      <a:r>
                        <a:rPr kumimoji="1" lang="en-US" altLang="ko-KR" sz="1400" u="none" strike="noStrike" kern="1200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CPK (</a:t>
                      </a:r>
                      <a:r>
                        <a:rPr kumimoji="1" lang="en-US" altLang="ko-KR" sz="1400" u="none" strike="noStrike" kern="1200" cap="none" normalizeH="0" baseline="0" dirty="0" smtClean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U/L)</a:t>
                      </a:r>
                      <a:endParaRPr kumimoji="1" lang="en-US" altLang="ko-KR" sz="1400" b="0" i="0" u="none" strike="noStrike" cap="none" normalizeH="0" baseline="0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407" marR="94407" marT="35403" marB="35403" horzOverflow="overflow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583/42</a:t>
                      </a:r>
                      <a:endParaRPr kumimoji="1" lang="en-US" altLang="ko-K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4407" marR="94407" marT="35403" marB="35403" horzOverflow="overflow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293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400" u="none" strike="noStrike" kern="1200" cap="none" normalizeH="0" baseline="0" dirty="0" smtClean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CRP (mg/L)</a:t>
                      </a:r>
                      <a:endParaRPr kumimoji="1" lang="en-US" altLang="ko-KR" sz="1400" b="0" u="none" strike="noStrike" kern="1200" cap="none" normalizeH="0" baseline="0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4407" marR="94407" marT="35403" marB="35403" horzOverflow="overflow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0.16</a:t>
                      </a:r>
                      <a:endParaRPr kumimoji="1" lang="en-US" altLang="ko-KR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4407" marR="94407" marT="35403" marB="35403" horzOverflow="overflow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929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400" b="0" u="none" strike="noStrike" kern="1200" cap="none" normalizeH="0" baseline="0" dirty="0" smtClean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ABGA(room air)</a:t>
                      </a:r>
                      <a:endParaRPr kumimoji="1" lang="en-US" altLang="ko-KR" sz="1400" b="0" u="none" strike="noStrike" kern="1200" cap="none" normalizeH="0" baseline="0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4407" marR="94407" marT="35403" marB="35403" horzOverflow="overflow"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400" b="0" u="none" strike="noStrike" kern="1200" cap="none" normalizeH="0" baseline="0" dirty="0" smtClean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7.413 - 53.8 - 65.4 - 33.7 - 94.5</a:t>
                      </a:r>
                      <a:endParaRPr kumimoji="1" lang="en-US" altLang="ko-KR" sz="1400" b="0" u="none" strike="noStrike" kern="1200" cap="none" normalizeH="0" baseline="0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rgbClr val="FF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4407" marR="94407" marT="35403" marB="35403" horzOverflow="overflow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endParaRPr kumimoji="1" lang="en-US" altLang="ko-KR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4407" marR="94407" marT="35403" marB="35403"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9790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583574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ko-KR" sz="36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Laboratory </a:t>
            </a:r>
            <a:r>
              <a:rPr lang="en-US" altLang="ko-KR" sz="3600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Findings</a:t>
            </a:r>
            <a:endParaRPr lang="ko-KR" altLang="en-US" sz="3200" b="1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en-US" altLang="ko-KR" dirty="0"/>
          </a:p>
          <a:p>
            <a:pPr lvl="1"/>
            <a:endParaRPr lang="en-US" altLang="ko-KR" dirty="0"/>
          </a:p>
        </p:txBody>
      </p:sp>
      <p:graphicFrame>
        <p:nvGraphicFramePr>
          <p:cNvPr id="6" name="Group 1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2629116"/>
              </p:ext>
            </p:extLst>
          </p:nvPr>
        </p:nvGraphicFramePr>
        <p:xfrm>
          <a:off x="323528" y="1113588"/>
          <a:ext cx="4032448" cy="2217138"/>
        </p:xfrm>
        <a:graphic>
          <a:graphicData uri="http://schemas.openxmlformats.org/drawingml/2006/table">
            <a:tbl>
              <a:tblPr firstRow="1">
                <a:tableStyleId>{21E4AEA4-8DFA-4A89-87EB-49C32662AFE0}</a:tableStyleId>
              </a:tblPr>
              <a:tblGrid>
                <a:gridCol w="271573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1671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435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500" u="none" strike="noStrike" cap="none" normalizeH="0" baseline="0" dirty="0">
                          <a:ln>
                            <a:solidFill>
                              <a:schemeClr val="bg1">
                                <a:alpha val="20000"/>
                              </a:schemeClr>
                            </a:solidFill>
                          </a:ln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Coagulation profile</a:t>
                      </a:r>
                      <a:endParaRPr kumimoji="1" lang="en-US" altLang="ko-KR" sz="1500" b="1" i="0" u="none" strike="noStrike" cap="none" normalizeH="0" baseline="0" dirty="0">
                        <a:ln>
                          <a:solidFill>
                            <a:schemeClr val="bg1">
                              <a:alpha val="20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charset="0"/>
                      </a:endParaRPr>
                    </a:p>
                  </a:txBody>
                  <a:tcPr marL="82815" marR="82815" marT="34291" marB="34291" anchor="ctr" horzOverflow="overflow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122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500" u="none" strike="noStrike" cap="none" normalizeH="0" baseline="0" dirty="0" err="1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Prothrombin</a:t>
                      </a:r>
                      <a:r>
                        <a:rPr kumimoji="1" lang="en-US" altLang="ko-KR" sz="1500" u="none" strike="noStrike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time</a:t>
                      </a:r>
                      <a:endParaRPr kumimoji="1" lang="en-US" altLang="ko-KR" sz="1500" b="1" i="0" u="none" strike="noStrike" cap="none" normalizeH="0" baseline="0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charset="0"/>
                      </a:endParaRPr>
                    </a:p>
                  </a:txBody>
                  <a:tcPr marL="82815" marR="82815" marT="34291" marB="34291" anchor="ctr" horzOverflow="overflow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500" b="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2815" marR="82815" marT="34291" marB="34291" anchor="ctr" horzOverflow="overflow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122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500" u="none" strike="noStrike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PT ( )% of normal</a:t>
                      </a:r>
                      <a:endParaRPr kumimoji="1" lang="en-US" altLang="ko-KR" sz="1500" b="1" i="0" u="none" strike="noStrike" cap="none" normalizeH="0" baseline="0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charset="0"/>
                      </a:endParaRPr>
                    </a:p>
                  </a:txBody>
                  <a:tcPr marL="82815" marR="82815" marT="34291" marB="34291" anchor="ctr" horzOverflow="overflow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111.0</a:t>
                      </a:r>
                      <a:endParaRPr lang="ko-KR" altLang="en-US" sz="1500" b="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2815" marR="82815" marT="34291" marB="34291" anchor="ctr" horzOverflow="overflow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122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500" u="none" strike="noStrike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INR</a:t>
                      </a:r>
                      <a:endParaRPr kumimoji="1" lang="en-US" altLang="ko-KR" sz="1500" b="0" i="0" u="none" strike="noStrike" cap="none" normalizeH="0" baseline="0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charset="0"/>
                      </a:endParaRPr>
                    </a:p>
                  </a:txBody>
                  <a:tcPr marL="82815" marR="82815" marT="34291" marB="3429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0.94</a:t>
                      </a:r>
                      <a:endParaRPr lang="ko-KR" altLang="en-US" sz="1500" b="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2815" marR="82815" marT="34291" marB="34291" anchor="ctr" horzOverflow="overflow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22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500" u="none" strike="noStrike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PT Test (sec)</a:t>
                      </a:r>
                      <a:endParaRPr kumimoji="1" lang="en-US" altLang="ko-KR" sz="1500" b="0" i="0" u="none" strike="noStrike" cap="none" normalizeH="0" baseline="0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charset="0"/>
                      </a:endParaRPr>
                    </a:p>
                  </a:txBody>
                  <a:tcPr marL="82815" marR="82815" marT="34291" marB="3429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11.0</a:t>
                      </a:r>
                      <a:endParaRPr lang="ko-KR" altLang="en-US" sz="1500" b="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2815" marR="82815" marT="34291" marB="34291" anchor="ctr" horzOverflow="overflow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122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500" u="none" strike="noStrike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Activated PTT</a:t>
                      </a:r>
                      <a:endParaRPr kumimoji="1" lang="en-US" altLang="ko-KR" sz="1500" b="1" i="0" u="none" strike="noStrike" cap="none" normalizeH="0" baseline="0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charset="0"/>
                      </a:endParaRPr>
                    </a:p>
                  </a:txBody>
                  <a:tcPr marL="82815" marR="82815" marT="34291" marB="34291" anchor="ctr" horzOverflow="overflow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500" b="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2815" marR="82815" marT="34291" marB="34291" anchor="ctr" horzOverflow="overflow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122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500" u="none" strike="noStrike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Activated PTT test (sec)</a:t>
                      </a:r>
                      <a:endParaRPr kumimoji="1" lang="en-US" altLang="ko-KR" sz="1500" b="0" i="0" u="none" strike="noStrike" cap="none" normalizeH="0" baseline="0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charset="0"/>
                      </a:endParaRPr>
                    </a:p>
                  </a:txBody>
                  <a:tcPr marL="82815" marR="82815" marT="34291" marB="34291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charset="0"/>
                        </a:rPr>
                        <a:t>25.5</a:t>
                      </a:r>
                      <a:endParaRPr kumimoji="1" lang="en-US" altLang="ko-KR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Arial" charset="0"/>
                      </a:endParaRPr>
                    </a:p>
                  </a:txBody>
                  <a:tcPr marL="82815" marR="82815" marT="34291" marB="34291" anchor="ctr" horzOverflow="overflow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8" name="Group 3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0850439"/>
              </p:ext>
            </p:extLst>
          </p:nvPr>
        </p:nvGraphicFramePr>
        <p:xfrm>
          <a:off x="4932040" y="880540"/>
          <a:ext cx="3744416" cy="4160548"/>
        </p:xfrm>
        <a:graphic>
          <a:graphicData uri="http://schemas.openxmlformats.org/drawingml/2006/table">
            <a:tbl>
              <a:tblPr firstRow="1">
                <a:tableStyleId>{21E4AEA4-8DFA-4A89-87EB-49C32662AFE0}</a:tableStyleId>
              </a:tblPr>
              <a:tblGrid>
                <a:gridCol w="253497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0944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58212"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500" u="none" strike="noStrike" cap="none" normalizeH="0" baseline="0" dirty="0">
                          <a:ln>
                            <a:solidFill>
                              <a:schemeClr val="bg1">
                                <a:alpha val="2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Urine </a:t>
                      </a:r>
                      <a:r>
                        <a:rPr kumimoji="1" lang="en-US" altLang="ko-KR" sz="1500" u="none" strike="noStrike" cap="none" normalizeH="0" baseline="0" dirty="0" smtClean="0">
                          <a:ln>
                            <a:solidFill>
                              <a:schemeClr val="bg1">
                                <a:alpha val="2000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analysis</a:t>
                      </a:r>
                      <a:endParaRPr kumimoji="1" lang="en-US" altLang="ko-KR" sz="1500" b="1" i="0" u="none" strike="noStrike" cap="none" normalizeH="0" baseline="0" dirty="0">
                        <a:ln>
                          <a:solidFill>
                            <a:schemeClr val="bg1">
                              <a:alpha val="20000"/>
                            </a:schemeClr>
                          </a:solidFill>
                        </a:ln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 horzOverflow="overflow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74322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500" u="none" strike="noStrike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Routine Urine Analysis</a:t>
                      </a:r>
                      <a:endParaRPr kumimoji="1" lang="en-US" altLang="ko-KR" sz="1500" b="1" i="0" u="none" strike="noStrike" cap="none" normalizeH="0" baseline="0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 horzOverflow="overflow"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endParaRPr kumimoji="1" lang="en-US" altLang="ko-KR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 horzOverflow="overflow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74322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500" u="none" strike="noStrike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Glucose</a:t>
                      </a:r>
                      <a:endParaRPr kumimoji="1" lang="en-US" altLang="ko-KR" sz="1500" b="0" i="0" u="none" strike="noStrike" cap="none" normalizeH="0" baseline="0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 horzOverflow="overflow"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5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</a:t>
                      </a:r>
                      <a:endParaRPr kumimoji="1" lang="en-US" altLang="ko-KR" sz="15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T="34291" marB="34291" horzOverflow="overflow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74322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500" u="none" strike="noStrike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Color</a:t>
                      </a:r>
                      <a:endParaRPr kumimoji="1" lang="en-US" altLang="ko-KR" sz="1500" b="0" i="0" u="none" strike="noStrike" cap="none" normalizeH="0" baseline="0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 horzOverflow="overflow"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5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Yellow</a:t>
                      </a:r>
                      <a:endParaRPr kumimoji="1" lang="en-US" altLang="ko-KR" sz="15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T="34291" marB="34291" horzOverflow="overflow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74322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500" u="none" strike="noStrike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Bilirubin</a:t>
                      </a:r>
                      <a:endParaRPr kumimoji="1" lang="en-US" altLang="ko-KR" sz="1500" b="0" i="0" u="none" strike="noStrike" cap="none" normalizeH="0" baseline="0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 horzOverflow="overflow"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5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</a:t>
                      </a:r>
                    </a:p>
                  </a:txBody>
                  <a:tcPr marT="34291" marB="34291" horzOverflow="overflow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74322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500" u="none" strike="noStrike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Ketone</a:t>
                      </a:r>
                      <a:endParaRPr kumimoji="1" lang="en-US" altLang="ko-KR" sz="1500" b="0" i="0" u="none" strike="noStrike" cap="none" normalizeH="0" baseline="0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 horzOverflow="overflow"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5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</a:t>
                      </a:r>
                    </a:p>
                  </a:txBody>
                  <a:tcPr marT="34291" marB="34291" horzOverflow="overflow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74322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500" u="none" strike="noStrike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Specific gravity</a:t>
                      </a:r>
                      <a:endParaRPr kumimoji="1" lang="en-US" altLang="ko-KR" sz="1500" b="0" i="0" u="none" strike="noStrike" cap="none" normalizeH="0" baseline="0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 horzOverflow="overflow"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1.007</a:t>
                      </a:r>
                      <a:endParaRPr kumimoji="1" lang="en-US" altLang="ko-KR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 horzOverflow="overflow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743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500" u="none" strike="noStrike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Occult blood</a:t>
                      </a:r>
                      <a:endParaRPr kumimoji="1" lang="en-US" altLang="ko-KR" sz="1500" b="0" i="0" u="none" strike="noStrike" cap="none" normalizeH="0" baseline="0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endParaRPr kumimoji="1" lang="en-US" altLang="ko-KR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 horzOverflow="overflow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743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500" u="none" strike="noStrike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pH</a:t>
                      </a:r>
                      <a:endParaRPr kumimoji="1" lang="en-US" altLang="ko-KR" sz="1500" b="0" i="0" u="none" strike="noStrike" cap="none" normalizeH="0" baseline="0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8.0</a:t>
                      </a:r>
                      <a:endParaRPr kumimoji="1" lang="en-US" altLang="ko-KR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 horzOverflow="overflow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743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500" u="none" strike="noStrike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Protein</a:t>
                      </a:r>
                      <a:endParaRPr kumimoji="1" lang="en-US" altLang="ko-KR" sz="1500" b="0" i="0" u="none" strike="noStrike" cap="none" normalizeH="0" baseline="0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endParaRPr kumimoji="1" lang="en-US" altLang="ko-KR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 horzOverflow="overflow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743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500" u="none" strike="noStrike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kumimoji="1" lang="en-US" altLang="ko-KR" sz="1500" u="none" strike="noStrike" cap="none" normalizeH="0" baseline="0" dirty="0" err="1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Urobilinogen</a:t>
                      </a:r>
                      <a:endParaRPr kumimoji="1" lang="en-US" altLang="ko-KR" sz="1500" b="0" i="0" u="none" strike="noStrike" cap="none" normalizeH="0" baseline="0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endParaRPr kumimoji="1" lang="en-US" altLang="ko-KR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 horzOverflow="overflow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743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500" u="none" strike="noStrike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Nitrate</a:t>
                      </a:r>
                      <a:endParaRPr kumimoji="1" lang="en-US" altLang="ko-KR" sz="1500" b="0" i="0" u="none" strike="noStrike" cap="none" normalizeH="0" baseline="0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T="34291" marB="34291" horzOverflow="overflow"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743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500" u="none" strike="noStrike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WBC (HPF)</a:t>
                      </a:r>
                      <a:endParaRPr kumimoji="1" lang="en-US" altLang="ko-KR" sz="1500" b="0" i="0" u="none" strike="noStrike" cap="none" normalizeH="0" baseline="0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0-1</a:t>
                      </a:r>
                      <a:endParaRPr kumimoji="1" lang="en-US" altLang="ko-KR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 horzOverflow="overflow"/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743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500" u="none" strike="noStrike" cap="none" normalizeH="0" baseline="0" dirty="0">
                          <a:ln>
                            <a:solidFill>
                              <a:schemeClr val="tx1">
                                <a:alpha val="20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RBC (HPF)</a:t>
                      </a:r>
                      <a:endParaRPr kumimoji="1" lang="en-US" altLang="ko-KR" sz="1500" b="0" i="0" u="none" strike="noStrike" cap="none" normalizeH="0" baseline="0" dirty="0">
                        <a:ln>
                          <a:solidFill>
                            <a:schemeClr val="tx1">
                              <a:alpha val="20000"/>
                            </a:schemeClr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None/>
                        <a:tabLst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0-1</a:t>
                      </a:r>
                      <a:endParaRPr kumimoji="1" lang="en-US" altLang="ko-KR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34291" marB="34291" horzOverflow="overflow"/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889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583574"/>
          </a:xfrm>
        </p:spPr>
        <p:txBody>
          <a:bodyPr/>
          <a:lstStyle/>
          <a:p>
            <a:pPr algn="ctr"/>
            <a:r>
              <a:rPr lang="en-US" altLang="ko-KR" sz="3200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Electrocardiogram</a:t>
            </a:r>
            <a:endParaRPr lang="ko-KR" altLang="en-US" sz="3200" b="1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en-US" altLang="ko-KR" dirty="0"/>
          </a:p>
          <a:p>
            <a:pPr lvl="1"/>
            <a:endParaRPr lang="en-US" altLang="ko-KR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987" y="963842"/>
            <a:ext cx="7820025" cy="386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892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31155</TotalTime>
  <Words>2410</Words>
  <Application>Microsoft Office PowerPoint</Application>
  <PresentationFormat>화면 슬라이드 쇼(16:9)</PresentationFormat>
  <Paragraphs>588</Paragraphs>
  <Slides>41</Slides>
  <Notes>41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41</vt:i4>
      </vt:variant>
    </vt:vector>
  </HeadingPairs>
  <TitlesOfParts>
    <vt:vector size="48" baseType="lpstr">
      <vt:lpstr>맑은 고딕</vt:lpstr>
      <vt:lpstr>Arial</vt:lpstr>
      <vt:lpstr>Symbol</vt:lpstr>
      <vt:lpstr>Times New Roman</vt:lpstr>
      <vt:lpstr>Verdana</vt:lpstr>
      <vt:lpstr>Wingdings</vt:lpstr>
      <vt:lpstr>Office 테마</vt:lpstr>
      <vt:lpstr>Bronchoscopic lung volume reduction  using endobronchial valves  </vt:lpstr>
      <vt:lpstr>Chief Complaint</vt:lpstr>
      <vt:lpstr>Present Illness</vt:lpstr>
      <vt:lpstr>Past History</vt:lpstr>
      <vt:lpstr>Review of System</vt:lpstr>
      <vt:lpstr>Physical Examination</vt:lpstr>
      <vt:lpstr>Laboratory Findings</vt:lpstr>
      <vt:lpstr>Laboratory Findings</vt:lpstr>
      <vt:lpstr>Electrocardiogram</vt:lpstr>
      <vt:lpstr>Chest PA</vt:lpstr>
      <vt:lpstr>COPD progression</vt:lpstr>
      <vt:lpstr>COPD progression</vt:lpstr>
      <vt:lpstr>Chest CT</vt:lpstr>
      <vt:lpstr>Pulmonary function test</vt:lpstr>
      <vt:lpstr>Pharmacologic treatment by GOLD grade</vt:lpstr>
      <vt:lpstr>Prevention and Maintenance Treatment</vt:lpstr>
      <vt:lpstr>Interventional Treatments</vt:lpstr>
      <vt:lpstr>Bronchoscopic lung volume reduction</vt:lpstr>
      <vt:lpstr>Bronchoscopic lung volume reduction</vt:lpstr>
      <vt:lpstr>Chest X-ray </vt:lpstr>
      <vt:lpstr>Chest X-ray </vt:lpstr>
      <vt:lpstr>Outpatient visit (POD #8)</vt:lpstr>
      <vt:lpstr>Chest CT</vt:lpstr>
      <vt:lpstr>Chest CT</vt:lpstr>
      <vt:lpstr>PFT (2018. 1. 18.)</vt:lpstr>
      <vt:lpstr>Outpatient visit (POD #66)</vt:lpstr>
      <vt:lpstr>Bronchoscopic lung volume reduction</vt:lpstr>
      <vt:lpstr>PFT (2018. 7. 두 번째 시술 2개월 후)</vt:lpstr>
      <vt:lpstr>PFT (2018. 7. 두 번째 시술 2개월 후)</vt:lpstr>
      <vt:lpstr>Chest CT (2019. 3. 두 번째 시술 10개월 후)</vt:lpstr>
      <vt:lpstr>Review  Bronchoscopic lung volume reduction (BLVR) treatment using endobronchial valves (EBV)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References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Chest Conference</dc:title>
  <dc:creator>admin</dc:creator>
  <cp:lastModifiedBy>Lee Eung gu</cp:lastModifiedBy>
  <cp:revision>299</cp:revision>
  <cp:lastPrinted>2019-06-10T08:00:26Z</cp:lastPrinted>
  <dcterms:created xsi:type="dcterms:W3CDTF">2017-02-21T02:06:11Z</dcterms:created>
  <dcterms:modified xsi:type="dcterms:W3CDTF">2019-06-18T06:43:11Z</dcterms:modified>
</cp:coreProperties>
</file>