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5"/>
  </p:notesMasterIdLst>
  <p:sldIdLst>
    <p:sldId id="880" r:id="rId2"/>
    <p:sldId id="913" r:id="rId3"/>
    <p:sldId id="409" r:id="rId4"/>
    <p:sldId id="410" r:id="rId5"/>
    <p:sldId id="893" r:id="rId6"/>
    <p:sldId id="887" r:id="rId7"/>
    <p:sldId id="888" r:id="rId8"/>
    <p:sldId id="896" r:id="rId9"/>
    <p:sldId id="897" r:id="rId10"/>
    <p:sldId id="898" r:id="rId11"/>
    <p:sldId id="899" r:id="rId12"/>
    <p:sldId id="906" r:id="rId13"/>
    <p:sldId id="905" r:id="rId14"/>
    <p:sldId id="900" r:id="rId15"/>
    <p:sldId id="908" r:id="rId16"/>
    <p:sldId id="909" r:id="rId17"/>
    <p:sldId id="902" r:id="rId18"/>
    <p:sldId id="903" r:id="rId19"/>
    <p:sldId id="891" r:id="rId20"/>
    <p:sldId id="895" r:id="rId21"/>
    <p:sldId id="904" r:id="rId22"/>
    <p:sldId id="890" r:id="rId23"/>
    <p:sldId id="886" r:id="rId24"/>
    <p:sldId id="911" r:id="rId25"/>
    <p:sldId id="884" r:id="rId26"/>
    <p:sldId id="257" r:id="rId27"/>
    <p:sldId id="398" r:id="rId28"/>
    <p:sldId id="311" r:id="rId29"/>
    <p:sldId id="367" r:id="rId30"/>
    <p:sldId id="914" r:id="rId31"/>
    <p:sldId id="369" r:id="rId32"/>
    <p:sldId id="915" r:id="rId33"/>
    <p:sldId id="407" r:id="rId34"/>
    <p:sldId id="384" r:id="rId35"/>
    <p:sldId id="371" r:id="rId36"/>
    <p:sldId id="918" r:id="rId37"/>
    <p:sldId id="919" r:id="rId38"/>
    <p:sldId id="917" r:id="rId39"/>
    <p:sldId id="920" r:id="rId40"/>
    <p:sldId id="408" r:id="rId41"/>
    <p:sldId id="921" r:id="rId42"/>
    <p:sldId id="912" r:id="rId43"/>
    <p:sldId id="922" r:id="rId44"/>
    <p:sldId id="923" r:id="rId45"/>
    <p:sldId id="926" r:id="rId46"/>
    <p:sldId id="927" r:id="rId47"/>
    <p:sldId id="344" r:id="rId48"/>
    <p:sldId id="312" r:id="rId49"/>
    <p:sldId id="306" r:id="rId50"/>
    <p:sldId id="327" r:id="rId51"/>
    <p:sldId id="343" r:id="rId52"/>
    <p:sldId id="307" r:id="rId53"/>
    <p:sldId id="331" r:id="rId54"/>
    <p:sldId id="364" r:id="rId55"/>
    <p:sldId id="335" r:id="rId56"/>
    <p:sldId id="325" r:id="rId57"/>
    <p:sldId id="330" r:id="rId58"/>
    <p:sldId id="326" r:id="rId59"/>
    <p:sldId id="380" r:id="rId60"/>
    <p:sldId id="381" r:id="rId61"/>
    <p:sldId id="382" r:id="rId62"/>
    <p:sldId id="383" r:id="rId63"/>
    <p:sldId id="404"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560" autoAdjust="0"/>
  </p:normalViewPr>
  <p:slideViewPr>
    <p:cSldViewPr snapToGrid="0">
      <p:cViewPr varScale="1">
        <p:scale>
          <a:sx n="77" d="100"/>
          <a:sy n="77" d="100"/>
        </p:scale>
        <p:origin x="912"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471B41-79EC-4DBD-8840-02F96669D767}" type="doc">
      <dgm:prSet loTypeId="urn:microsoft.com/office/officeart/2005/8/layout/orgChart1" loCatId="hierarchy" qsTypeId="urn:microsoft.com/office/officeart/2005/8/quickstyle/3d4" qsCatId="3D" csTypeId="urn:microsoft.com/office/officeart/2005/8/colors/colorful2" csCatId="colorful" phldr="1"/>
      <dgm:spPr/>
      <dgm:t>
        <a:bodyPr/>
        <a:lstStyle/>
        <a:p>
          <a:pPr latinLnBrk="1"/>
          <a:endParaRPr lang="ko-KR" altLang="en-US"/>
        </a:p>
      </dgm:t>
    </dgm:pt>
    <dgm:pt modelId="{5151AE9B-26D6-4072-90DB-36784E75B968}">
      <dgm:prSet phldrT="[텍스트]" custT="1"/>
      <dgm:spPr/>
      <dgm:t>
        <a:bodyPr/>
        <a:lstStyle/>
        <a:p>
          <a:pPr latinLnBrk="1"/>
          <a:r>
            <a:rPr lang="en-US" altLang="ko-KR" sz="2000" dirty="0">
              <a:solidFill>
                <a:schemeClr val="tx1"/>
              </a:solidFill>
            </a:rPr>
            <a:t>Interventional Pulmonology</a:t>
          </a:r>
          <a:endParaRPr lang="ko-KR" altLang="en-US" sz="2000" dirty="0">
            <a:solidFill>
              <a:schemeClr val="tx1"/>
            </a:solidFill>
          </a:endParaRPr>
        </a:p>
      </dgm:t>
    </dgm:pt>
    <dgm:pt modelId="{021C7287-E0F4-4D53-AB35-E82FEDFF1045}" type="parTrans" cxnId="{1723B4A3-3DBE-4B45-A4C5-266E22130863}">
      <dgm:prSet/>
      <dgm:spPr/>
      <dgm:t>
        <a:bodyPr/>
        <a:lstStyle/>
        <a:p>
          <a:pPr latinLnBrk="1"/>
          <a:endParaRPr lang="ko-KR" altLang="en-US"/>
        </a:p>
      </dgm:t>
    </dgm:pt>
    <dgm:pt modelId="{DEBA0DF3-9CA7-46FB-9CD9-2E9E2D13153D}" type="sibTrans" cxnId="{1723B4A3-3DBE-4B45-A4C5-266E22130863}">
      <dgm:prSet/>
      <dgm:spPr/>
      <dgm:t>
        <a:bodyPr/>
        <a:lstStyle/>
        <a:p>
          <a:pPr latinLnBrk="1"/>
          <a:endParaRPr lang="ko-KR" altLang="en-US"/>
        </a:p>
      </dgm:t>
    </dgm:pt>
    <dgm:pt modelId="{B955CFDB-7CF5-40FA-82BD-96FF66DD856D}">
      <dgm:prSet phldrT="[텍스트]" custT="1"/>
      <dgm:spPr/>
      <dgm:t>
        <a:bodyPr/>
        <a:lstStyle/>
        <a:p>
          <a:pPr algn="l" latinLnBrk="1">
            <a:lnSpc>
              <a:spcPct val="120000"/>
            </a:lnSpc>
          </a:pPr>
          <a:r>
            <a:rPr lang="en-US" altLang="ko-KR" sz="1400" b="0" dirty="0">
              <a:solidFill>
                <a:schemeClr val="tx1"/>
              </a:solidFill>
            </a:rPr>
            <a:t>  </a:t>
          </a:r>
          <a:r>
            <a:rPr lang="en-US" altLang="ko-KR" sz="1800" b="0" dirty="0">
              <a:solidFill>
                <a:schemeClr val="tx1"/>
              </a:solidFill>
            </a:rPr>
            <a:t>Interventional Bronchoscopy </a:t>
          </a:r>
          <a:endParaRPr lang="en-US" altLang="ko-KR" sz="1400" b="0" dirty="0">
            <a:solidFill>
              <a:schemeClr val="tx1"/>
            </a:solidFill>
          </a:endParaRPr>
        </a:p>
        <a:p>
          <a:pPr algn="l" latinLnBrk="1">
            <a:lnSpc>
              <a:spcPct val="120000"/>
            </a:lnSpc>
          </a:pPr>
          <a:r>
            <a:rPr lang="en-US" altLang="ko-KR" sz="1400" b="0" dirty="0">
              <a:solidFill>
                <a:schemeClr val="tx1"/>
              </a:solidFill>
            </a:rPr>
            <a:t>    Therapeutic bronchoscopy </a:t>
          </a:r>
        </a:p>
        <a:p>
          <a:pPr algn="l" latinLnBrk="1">
            <a:lnSpc>
              <a:spcPct val="120000"/>
            </a:lnSpc>
          </a:pPr>
          <a:r>
            <a:rPr lang="en-US" altLang="ko-KR" sz="1400" b="0" dirty="0">
              <a:solidFill>
                <a:schemeClr val="tx1"/>
              </a:solidFill>
            </a:rPr>
            <a:t>       </a:t>
          </a:r>
          <a:r>
            <a:rPr lang="en-US" altLang="ko-KR" sz="1400" b="0" dirty="0">
              <a:solidFill>
                <a:srgbClr val="002060"/>
              </a:solidFill>
            </a:rPr>
            <a:t>- </a:t>
          </a:r>
          <a:r>
            <a:rPr lang="en-US" altLang="ko-KR" sz="1400" b="0" dirty="0" err="1">
              <a:solidFill>
                <a:srgbClr val="002060"/>
              </a:solidFill>
            </a:rPr>
            <a:t>Endobronchial</a:t>
          </a:r>
          <a:r>
            <a:rPr lang="en-US" altLang="ko-KR" sz="1400" b="0" dirty="0">
              <a:solidFill>
                <a:srgbClr val="002060"/>
              </a:solidFill>
            </a:rPr>
            <a:t> treatment of early stage lung cancer </a:t>
          </a:r>
        </a:p>
        <a:p>
          <a:pPr algn="l" latinLnBrk="1">
            <a:lnSpc>
              <a:spcPct val="120000"/>
            </a:lnSpc>
          </a:pPr>
          <a:r>
            <a:rPr lang="en-US" altLang="ko-KR" sz="1400" b="0" dirty="0">
              <a:solidFill>
                <a:srgbClr val="002060"/>
              </a:solidFill>
            </a:rPr>
            <a:t>       - </a:t>
          </a:r>
          <a:r>
            <a:rPr lang="en-US" altLang="ko-KR" sz="1400" b="0" dirty="0" err="1">
              <a:solidFill>
                <a:srgbClr val="002060"/>
              </a:solidFill>
            </a:rPr>
            <a:t>Endobronchial</a:t>
          </a:r>
          <a:r>
            <a:rPr lang="en-US" altLang="ko-KR" sz="1400" b="0" dirty="0">
              <a:solidFill>
                <a:srgbClr val="002060"/>
              </a:solidFill>
            </a:rPr>
            <a:t> </a:t>
          </a:r>
          <a:r>
            <a:rPr lang="en-US" altLang="ko-KR" sz="1400" b="0" dirty="0" err="1">
              <a:solidFill>
                <a:srgbClr val="002060"/>
              </a:solidFill>
            </a:rPr>
            <a:t>debulking</a:t>
          </a:r>
          <a:r>
            <a:rPr lang="en-US" altLang="ko-KR" sz="1400" b="0" dirty="0">
              <a:solidFill>
                <a:srgbClr val="002060"/>
              </a:solidFill>
            </a:rPr>
            <a:t> of tumors</a:t>
          </a:r>
        </a:p>
        <a:p>
          <a:pPr algn="l" latinLnBrk="1">
            <a:lnSpc>
              <a:spcPct val="120000"/>
            </a:lnSpc>
          </a:pPr>
          <a:r>
            <a:rPr lang="en-US" altLang="ko-KR" sz="1400" b="0" dirty="0">
              <a:solidFill>
                <a:srgbClr val="002060"/>
              </a:solidFill>
            </a:rPr>
            <a:t>       - Tracheobronchial stents</a:t>
          </a:r>
        </a:p>
        <a:p>
          <a:pPr algn="l" latinLnBrk="1">
            <a:lnSpc>
              <a:spcPct val="120000"/>
            </a:lnSpc>
          </a:pPr>
          <a:r>
            <a:rPr lang="en-US" altLang="ko-KR" sz="1400" b="0" dirty="0">
              <a:solidFill>
                <a:schemeClr val="tx1"/>
              </a:solidFill>
            </a:rPr>
            <a:t>       - Lung volume reduction</a:t>
          </a:r>
        </a:p>
        <a:p>
          <a:pPr algn="l" latinLnBrk="1">
            <a:lnSpc>
              <a:spcPct val="120000"/>
            </a:lnSpc>
          </a:pPr>
          <a:r>
            <a:rPr lang="en-US" altLang="ko-KR" sz="1400" b="0" dirty="0">
              <a:solidFill>
                <a:schemeClr val="tx1"/>
              </a:solidFill>
            </a:rPr>
            <a:t>    Advanced Diagnostic Bronchoscopy  </a:t>
          </a:r>
        </a:p>
        <a:p>
          <a:pPr algn="l" latinLnBrk="1">
            <a:lnSpc>
              <a:spcPct val="120000"/>
            </a:lnSpc>
          </a:pPr>
          <a:r>
            <a:rPr lang="en-US" altLang="ko-KR" sz="1400" b="0" dirty="0">
              <a:solidFill>
                <a:schemeClr val="tx1"/>
              </a:solidFill>
            </a:rPr>
            <a:t>       - EBUS</a:t>
          </a:r>
        </a:p>
        <a:p>
          <a:pPr algn="l" latinLnBrk="1">
            <a:lnSpc>
              <a:spcPct val="120000"/>
            </a:lnSpc>
          </a:pPr>
          <a:r>
            <a:rPr lang="en-US" altLang="ko-KR" sz="1400" b="0" dirty="0">
              <a:solidFill>
                <a:schemeClr val="tx1"/>
              </a:solidFill>
            </a:rPr>
            <a:t>       - Navigation bronchoscopy</a:t>
          </a:r>
          <a:endParaRPr lang="ko-KR" altLang="en-US" sz="1400" b="0" dirty="0">
            <a:solidFill>
              <a:schemeClr val="tx1"/>
            </a:solidFill>
          </a:endParaRPr>
        </a:p>
      </dgm:t>
    </dgm:pt>
    <dgm:pt modelId="{EEC70CEA-5462-4ED9-9552-81FCF41D6DAD}" type="parTrans" cxnId="{66278B47-D2E8-4E34-927A-ED9060E27F6E}">
      <dgm:prSet/>
      <dgm:spPr/>
      <dgm:t>
        <a:bodyPr/>
        <a:lstStyle/>
        <a:p>
          <a:pPr latinLnBrk="1"/>
          <a:endParaRPr lang="ko-KR" altLang="en-US"/>
        </a:p>
      </dgm:t>
    </dgm:pt>
    <dgm:pt modelId="{06858B7D-D517-4998-9BFB-75E2659877F5}" type="sibTrans" cxnId="{66278B47-D2E8-4E34-927A-ED9060E27F6E}">
      <dgm:prSet/>
      <dgm:spPr/>
      <dgm:t>
        <a:bodyPr/>
        <a:lstStyle/>
        <a:p>
          <a:pPr latinLnBrk="1"/>
          <a:endParaRPr lang="ko-KR" altLang="en-US"/>
        </a:p>
      </dgm:t>
    </dgm:pt>
    <dgm:pt modelId="{17CCCF5D-01F4-4C16-BA5D-AF4203DE7C31}">
      <dgm:prSet phldrT="[텍스트]"/>
      <dgm:spPr/>
      <dgm:t>
        <a:bodyPr/>
        <a:lstStyle/>
        <a:p>
          <a:pPr algn="l" latinLnBrk="1"/>
          <a:r>
            <a:rPr lang="en-US" altLang="ko-KR" dirty="0">
              <a:solidFill>
                <a:schemeClr val="tx1"/>
              </a:solidFill>
            </a:rPr>
            <a:t>   </a:t>
          </a:r>
          <a:r>
            <a:rPr lang="en-US" altLang="ko-KR" b="1" dirty="0">
              <a:solidFill>
                <a:schemeClr val="tx1"/>
              </a:solidFill>
            </a:rPr>
            <a:t>Pleural and ICU interventions</a:t>
          </a:r>
          <a:r>
            <a:rPr lang="en-US" altLang="ko-KR" dirty="0">
              <a:solidFill>
                <a:schemeClr val="tx1"/>
              </a:solidFill>
            </a:rPr>
            <a:t> </a:t>
          </a:r>
        </a:p>
        <a:p>
          <a:pPr algn="l" latinLnBrk="1"/>
          <a:r>
            <a:rPr lang="en-US" altLang="ko-KR" dirty="0">
              <a:solidFill>
                <a:schemeClr val="tx1"/>
              </a:solidFill>
            </a:rPr>
            <a:t>      Sonography</a:t>
          </a:r>
        </a:p>
        <a:p>
          <a:pPr algn="l" latinLnBrk="1"/>
          <a:r>
            <a:rPr lang="en-US" altLang="ko-KR" dirty="0">
              <a:solidFill>
                <a:schemeClr val="tx1"/>
              </a:solidFill>
            </a:rPr>
            <a:t>      </a:t>
          </a:r>
          <a:r>
            <a:rPr lang="en-US" altLang="ko-KR" dirty="0" err="1">
              <a:solidFill>
                <a:schemeClr val="tx1"/>
              </a:solidFill>
            </a:rPr>
            <a:t>Thoracoscopy</a:t>
          </a:r>
          <a:endParaRPr lang="en-US" altLang="ko-KR" dirty="0">
            <a:solidFill>
              <a:schemeClr val="tx1"/>
            </a:solidFill>
          </a:endParaRPr>
        </a:p>
        <a:p>
          <a:pPr algn="l" latinLnBrk="1"/>
          <a:r>
            <a:rPr lang="en-US" altLang="ko-KR" dirty="0">
              <a:solidFill>
                <a:schemeClr val="tx1"/>
              </a:solidFill>
            </a:rPr>
            <a:t>       Indwelling pleural catheter</a:t>
          </a:r>
        </a:p>
        <a:p>
          <a:pPr algn="l" latinLnBrk="1"/>
          <a:r>
            <a:rPr lang="en-US" altLang="ko-KR" dirty="0">
              <a:solidFill>
                <a:schemeClr val="tx1"/>
              </a:solidFill>
            </a:rPr>
            <a:t>       Pleural </a:t>
          </a:r>
          <a:r>
            <a:rPr lang="en-US" altLang="ko-KR" dirty="0" err="1">
              <a:solidFill>
                <a:schemeClr val="tx1"/>
              </a:solidFill>
            </a:rPr>
            <a:t>preasure</a:t>
          </a:r>
          <a:r>
            <a:rPr lang="en-US" altLang="ko-KR" dirty="0">
              <a:solidFill>
                <a:schemeClr val="tx1"/>
              </a:solidFill>
            </a:rPr>
            <a:t> measuring</a:t>
          </a:r>
          <a:endParaRPr lang="ko-KR" altLang="en-US" dirty="0">
            <a:solidFill>
              <a:schemeClr val="tx1"/>
            </a:solidFill>
          </a:endParaRPr>
        </a:p>
      </dgm:t>
    </dgm:pt>
    <dgm:pt modelId="{F55C1A90-455B-4975-A035-CD6FADEDFEA7}" type="parTrans" cxnId="{AAF53061-63F2-4546-9E1A-79C2EDE7F9F2}">
      <dgm:prSet/>
      <dgm:spPr/>
      <dgm:t>
        <a:bodyPr/>
        <a:lstStyle/>
        <a:p>
          <a:pPr latinLnBrk="1"/>
          <a:endParaRPr lang="ko-KR" altLang="en-US"/>
        </a:p>
      </dgm:t>
    </dgm:pt>
    <dgm:pt modelId="{500B51DF-B552-44D2-B22C-FB5ED89CFAA6}" type="sibTrans" cxnId="{AAF53061-63F2-4546-9E1A-79C2EDE7F9F2}">
      <dgm:prSet/>
      <dgm:spPr/>
      <dgm:t>
        <a:bodyPr/>
        <a:lstStyle/>
        <a:p>
          <a:pPr latinLnBrk="1"/>
          <a:endParaRPr lang="ko-KR" altLang="en-US"/>
        </a:p>
      </dgm:t>
    </dgm:pt>
    <dgm:pt modelId="{C99C433B-ADBA-4229-895F-8130FAEE1A7A}">
      <dgm:prSet phldrT="[텍스트]"/>
      <dgm:spPr/>
      <dgm:t>
        <a:bodyPr/>
        <a:lstStyle/>
        <a:p>
          <a:pPr algn="l" latinLnBrk="1"/>
          <a:r>
            <a:rPr lang="en-US" altLang="ko-KR" dirty="0">
              <a:solidFill>
                <a:schemeClr val="tx1"/>
              </a:solidFill>
            </a:rPr>
            <a:t>  </a:t>
          </a:r>
          <a:r>
            <a:rPr lang="en-US" altLang="ko-KR" b="1" dirty="0">
              <a:solidFill>
                <a:schemeClr val="tx1"/>
              </a:solidFill>
            </a:rPr>
            <a:t>Others</a:t>
          </a:r>
        </a:p>
        <a:p>
          <a:pPr algn="l" latinLnBrk="1"/>
          <a:r>
            <a:rPr lang="en-US" altLang="ko-KR" dirty="0">
              <a:solidFill>
                <a:schemeClr val="tx1"/>
              </a:solidFill>
            </a:rPr>
            <a:t>    Lung RFA</a:t>
          </a:r>
          <a:endParaRPr lang="ko-KR" altLang="en-US" dirty="0">
            <a:solidFill>
              <a:schemeClr val="tx1"/>
            </a:solidFill>
          </a:endParaRPr>
        </a:p>
      </dgm:t>
    </dgm:pt>
    <dgm:pt modelId="{F2A94034-23F0-4244-AE38-B57FB5FC3C75}" type="parTrans" cxnId="{F977D136-B9B1-4A5B-A8B8-26DE396D4DA1}">
      <dgm:prSet/>
      <dgm:spPr/>
      <dgm:t>
        <a:bodyPr/>
        <a:lstStyle/>
        <a:p>
          <a:pPr latinLnBrk="1"/>
          <a:endParaRPr lang="ko-KR" altLang="en-US"/>
        </a:p>
      </dgm:t>
    </dgm:pt>
    <dgm:pt modelId="{B6249B9D-19CB-4C21-98B3-639B579C2D32}" type="sibTrans" cxnId="{F977D136-B9B1-4A5B-A8B8-26DE396D4DA1}">
      <dgm:prSet/>
      <dgm:spPr/>
      <dgm:t>
        <a:bodyPr/>
        <a:lstStyle/>
        <a:p>
          <a:pPr latinLnBrk="1"/>
          <a:endParaRPr lang="ko-KR" altLang="en-US"/>
        </a:p>
      </dgm:t>
    </dgm:pt>
    <dgm:pt modelId="{8E0C67AC-B06B-4BAD-AAD5-59394F1025BC}" type="pres">
      <dgm:prSet presAssocID="{CB471B41-79EC-4DBD-8840-02F96669D767}" presName="hierChild1" presStyleCnt="0">
        <dgm:presLayoutVars>
          <dgm:orgChart val="1"/>
          <dgm:chPref val="1"/>
          <dgm:dir/>
          <dgm:animOne val="branch"/>
          <dgm:animLvl val="lvl"/>
          <dgm:resizeHandles/>
        </dgm:presLayoutVars>
      </dgm:prSet>
      <dgm:spPr/>
    </dgm:pt>
    <dgm:pt modelId="{BF4246D4-ED95-4532-8088-B7FC26FA154C}" type="pres">
      <dgm:prSet presAssocID="{5151AE9B-26D6-4072-90DB-36784E75B968}" presName="hierRoot1" presStyleCnt="0">
        <dgm:presLayoutVars>
          <dgm:hierBranch val="init"/>
        </dgm:presLayoutVars>
      </dgm:prSet>
      <dgm:spPr/>
    </dgm:pt>
    <dgm:pt modelId="{FD1A8E51-4D10-4582-AB71-D860E2555866}" type="pres">
      <dgm:prSet presAssocID="{5151AE9B-26D6-4072-90DB-36784E75B968}" presName="rootComposite1" presStyleCnt="0"/>
      <dgm:spPr/>
    </dgm:pt>
    <dgm:pt modelId="{146F1EAE-0DDB-45C3-A1FE-7DA30A6F03D3}" type="pres">
      <dgm:prSet presAssocID="{5151AE9B-26D6-4072-90DB-36784E75B968}" presName="rootText1" presStyleLbl="node0" presStyleIdx="0" presStyleCnt="1" custScaleX="202695" custScaleY="99495">
        <dgm:presLayoutVars>
          <dgm:chPref val="3"/>
        </dgm:presLayoutVars>
      </dgm:prSet>
      <dgm:spPr/>
    </dgm:pt>
    <dgm:pt modelId="{333CFA40-6310-47DB-95C2-70C7551994B0}" type="pres">
      <dgm:prSet presAssocID="{5151AE9B-26D6-4072-90DB-36784E75B968}" presName="rootConnector1" presStyleLbl="node1" presStyleIdx="0" presStyleCnt="0"/>
      <dgm:spPr/>
    </dgm:pt>
    <dgm:pt modelId="{4A191595-EAE0-488C-AA6C-C0ADEF3E2EFB}" type="pres">
      <dgm:prSet presAssocID="{5151AE9B-26D6-4072-90DB-36784E75B968}" presName="hierChild2" presStyleCnt="0"/>
      <dgm:spPr/>
    </dgm:pt>
    <dgm:pt modelId="{908C2B04-B2BA-4154-B0AD-7CE9D404F2B6}" type="pres">
      <dgm:prSet presAssocID="{EEC70CEA-5462-4ED9-9552-81FCF41D6DAD}" presName="Name37" presStyleLbl="parChTrans1D2" presStyleIdx="0" presStyleCnt="3"/>
      <dgm:spPr/>
    </dgm:pt>
    <dgm:pt modelId="{B9AD2875-9D4B-412F-9424-AB8B3C33919E}" type="pres">
      <dgm:prSet presAssocID="{B955CFDB-7CF5-40FA-82BD-96FF66DD856D}" presName="hierRoot2" presStyleCnt="0">
        <dgm:presLayoutVars>
          <dgm:hierBranch val="init"/>
        </dgm:presLayoutVars>
      </dgm:prSet>
      <dgm:spPr/>
    </dgm:pt>
    <dgm:pt modelId="{3B5E6400-1FCF-4F1B-BF8D-725898DC6353}" type="pres">
      <dgm:prSet presAssocID="{B955CFDB-7CF5-40FA-82BD-96FF66DD856D}" presName="rootComposite" presStyleCnt="0"/>
      <dgm:spPr/>
    </dgm:pt>
    <dgm:pt modelId="{73C0C8B5-0549-4995-B26C-37D48FE5B8B2}" type="pres">
      <dgm:prSet presAssocID="{B955CFDB-7CF5-40FA-82BD-96FF66DD856D}" presName="rootText" presStyleLbl="node2" presStyleIdx="0" presStyleCnt="3" custScaleX="276236" custScaleY="450500" custLinFactNeighborX="-2255" custLinFactNeighborY="-1762">
        <dgm:presLayoutVars>
          <dgm:chPref val="3"/>
        </dgm:presLayoutVars>
      </dgm:prSet>
      <dgm:spPr/>
    </dgm:pt>
    <dgm:pt modelId="{F91C1B9B-8C56-47DA-AFD0-BDAB8B9F3B3B}" type="pres">
      <dgm:prSet presAssocID="{B955CFDB-7CF5-40FA-82BD-96FF66DD856D}" presName="rootConnector" presStyleLbl="node2" presStyleIdx="0" presStyleCnt="3"/>
      <dgm:spPr/>
    </dgm:pt>
    <dgm:pt modelId="{DBB48005-D1D2-4C70-8760-AE9E2A51277C}" type="pres">
      <dgm:prSet presAssocID="{B955CFDB-7CF5-40FA-82BD-96FF66DD856D}" presName="hierChild4" presStyleCnt="0"/>
      <dgm:spPr/>
    </dgm:pt>
    <dgm:pt modelId="{A6196310-F203-404E-8DE9-15030B8E6E55}" type="pres">
      <dgm:prSet presAssocID="{B955CFDB-7CF5-40FA-82BD-96FF66DD856D}" presName="hierChild5" presStyleCnt="0"/>
      <dgm:spPr/>
    </dgm:pt>
    <dgm:pt modelId="{438BA0D2-6434-4C47-86FC-48E7681DEB58}" type="pres">
      <dgm:prSet presAssocID="{F55C1A90-455B-4975-A035-CD6FADEDFEA7}" presName="Name37" presStyleLbl="parChTrans1D2" presStyleIdx="1" presStyleCnt="3"/>
      <dgm:spPr/>
    </dgm:pt>
    <dgm:pt modelId="{807D7CB0-4D60-4FE3-9D22-F61BC95B2E97}" type="pres">
      <dgm:prSet presAssocID="{17CCCF5D-01F4-4C16-BA5D-AF4203DE7C31}" presName="hierRoot2" presStyleCnt="0">
        <dgm:presLayoutVars>
          <dgm:hierBranch val="init"/>
        </dgm:presLayoutVars>
      </dgm:prSet>
      <dgm:spPr/>
    </dgm:pt>
    <dgm:pt modelId="{3927700E-E9FF-43A0-B386-01007E77101B}" type="pres">
      <dgm:prSet presAssocID="{17CCCF5D-01F4-4C16-BA5D-AF4203DE7C31}" presName="rootComposite" presStyleCnt="0"/>
      <dgm:spPr/>
    </dgm:pt>
    <dgm:pt modelId="{8E090DC8-B535-443F-BDC9-E6459BDA7E8F}" type="pres">
      <dgm:prSet presAssocID="{17CCCF5D-01F4-4C16-BA5D-AF4203DE7C31}" presName="rootText" presStyleLbl="node2" presStyleIdx="1" presStyleCnt="3" custScaleY="163485" custLinFactNeighborX="2053" custLinFactNeighborY="-2879">
        <dgm:presLayoutVars>
          <dgm:chPref val="3"/>
        </dgm:presLayoutVars>
      </dgm:prSet>
      <dgm:spPr/>
    </dgm:pt>
    <dgm:pt modelId="{29DB3394-EC13-4FCB-A4B1-103F6C81E991}" type="pres">
      <dgm:prSet presAssocID="{17CCCF5D-01F4-4C16-BA5D-AF4203DE7C31}" presName="rootConnector" presStyleLbl="node2" presStyleIdx="1" presStyleCnt="3"/>
      <dgm:spPr/>
    </dgm:pt>
    <dgm:pt modelId="{DD10AFD8-3218-4812-B6D3-A412A403487E}" type="pres">
      <dgm:prSet presAssocID="{17CCCF5D-01F4-4C16-BA5D-AF4203DE7C31}" presName="hierChild4" presStyleCnt="0"/>
      <dgm:spPr/>
    </dgm:pt>
    <dgm:pt modelId="{097154CF-DBE7-4E61-8D36-D96B747577ED}" type="pres">
      <dgm:prSet presAssocID="{17CCCF5D-01F4-4C16-BA5D-AF4203DE7C31}" presName="hierChild5" presStyleCnt="0"/>
      <dgm:spPr/>
    </dgm:pt>
    <dgm:pt modelId="{1D450FD8-E619-45B9-80F0-0094524B03B0}" type="pres">
      <dgm:prSet presAssocID="{F2A94034-23F0-4244-AE38-B57FB5FC3C75}" presName="Name37" presStyleLbl="parChTrans1D2" presStyleIdx="2" presStyleCnt="3"/>
      <dgm:spPr/>
    </dgm:pt>
    <dgm:pt modelId="{62EAFD49-700E-4C91-8A9F-ED322D505A7C}" type="pres">
      <dgm:prSet presAssocID="{C99C433B-ADBA-4229-895F-8130FAEE1A7A}" presName="hierRoot2" presStyleCnt="0">
        <dgm:presLayoutVars>
          <dgm:hierBranch val="init"/>
        </dgm:presLayoutVars>
      </dgm:prSet>
      <dgm:spPr/>
    </dgm:pt>
    <dgm:pt modelId="{CFFD00CC-19DA-4B82-8C74-D8EE4E1930EE}" type="pres">
      <dgm:prSet presAssocID="{C99C433B-ADBA-4229-895F-8130FAEE1A7A}" presName="rootComposite" presStyleCnt="0"/>
      <dgm:spPr/>
    </dgm:pt>
    <dgm:pt modelId="{0ACA24BC-DB09-42AA-9376-7D72B4EA37CD}" type="pres">
      <dgm:prSet presAssocID="{C99C433B-ADBA-4229-895F-8130FAEE1A7A}" presName="rootText" presStyleLbl="node2" presStyleIdx="2" presStyleCnt="3" custScaleX="54068" custScaleY="69205">
        <dgm:presLayoutVars>
          <dgm:chPref val="3"/>
        </dgm:presLayoutVars>
      </dgm:prSet>
      <dgm:spPr/>
    </dgm:pt>
    <dgm:pt modelId="{E9F3D826-2BCE-4570-BD0D-B63AE7FFEF95}" type="pres">
      <dgm:prSet presAssocID="{C99C433B-ADBA-4229-895F-8130FAEE1A7A}" presName="rootConnector" presStyleLbl="node2" presStyleIdx="2" presStyleCnt="3"/>
      <dgm:spPr/>
    </dgm:pt>
    <dgm:pt modelId="{1DA44E02-4EB3-4C4F-9E21-CD8C0B2BCCF6}" type="pres">
      <dgm:prSet presAssocID="{C99C433B-ADBA-4229-895F-8130FAEE1A7A}" presName="hierChild4" presStyleCnt="0"/>
      <dgm:spPr/>
    </dgm:pt>
    <dgm:pt modelId="{258D98D2-7710-4C8D-BF0B-F52CA8C3E015}" type="pres">
      <dgm:prSet presAssocID="{C99C433B-ADBA-4229-895F-8130FAEE1A7A}" presName="hierChild5" presStyleCnt="0"/>
      <dgm:spPr/>
    </dgm:pt>
    <dgm:pt modelId="{3F351021-4F6E-43FF-919E-CAAD0614266E}" type="pres">
      <dgm:prSet presAssocID="{5151AE9B-26D6-4072-90DB-36784E75B968}" presName="hierChild3" presStyleCnt="0"/>
      <dgm:spPr/>
    </dgm:pt>
  </dgm:ptLst>
  <dgm:cxnLst>
    <dgm:cxn modelId="{8A4DE103-12AB-44A3-B149-2B03150BB274}" type="presOf" srcId="{F55C1A90-455B-4975-A035-CD6FADEDFEA7}" destId="{438BA0D2-6434-4C47-86FC-48E7681DEB58}" srcOrd="0" destOrd="0" presId="urn:microsoft.com/office/officeart/2005/8/layout/orgChart1"/>
    <dgm:cxn modelId="{15029804-2077-458F-8FD7-B1679E3ABFE8}" type="presOf" srcId="{C99C433B-ADBA-4229-895F-8130FAEE1A7A}" destId="{0ACA24BC-DB09-42AA-9376-7D72B4EA37CD}" srcOrd="0" destOrd="0" presId="urn:microsoft.com/office/officeart/2005/8/layout/orgChart1"/>
    <dgm:cxn modelId="{C907C108-C94B-4C6B-9794-41BAA7E003E7}" type="presOf" srcId="{F2A94034-23F0-4244-AE38-B57FB5FC3C75}" destId="{1D450FD8-E619-45B9-80F0-0094524B03B0}" srcOrd="0" destOrd="0" presId="urn:microsoft.com/office/officeart/2005/8/layout/orgChart1"/>
    <dgm:cxn modelId="{4453C609-DC70-4D68-94F3-EB718659B8BE}" type="presOf" srcId="{5151AE9B-26D6-4072-90DB-36784E75B968}" destId="{333CFA40-6310-47DB-95C2-70C7551994B0}" srcOrd="1" destOrd="0" presId="urn:microsoft.com/office/officeart/2005/8/layout/orgChart1"/>
    <dgm:cxn modelId="{5140260D-5C28-4274-96F2-B495009AB496}" type="presOf" srcId="{B955CFDB-7CF5-40FA-82BD-96FF66DD856D}" destId="{73C0C8B5-0549-4995-B26C-37D48FE5B8B2}" srcOrd="0" destOrd="0" presId="urn:microsoft.com/office/officeart/2005/8/layout/orgChart1"/>
    <dgm:cxn modelId="{E48FCB12-0560-4FFB-ACE2-C212DE454D9B}" type="presOf" srcId="{5151AE9B-26D6-4072-90DB-36784E75B968}" destId="{146F1EAE-0DDB-45C3-A1FE-7DA30A6F03D3}" srcOrd="0" destOrd="0" presId="urn:microsoft.com/office/officeart/2005/8/layout/orgChart1"/>
    <dgm:cxn modelId="{F977D136-B9B1-4A5B-A8B8-26DE396D4DA1}" srcId="{5151AE9B-26D6-4072-90DB-36784E75B968}" destId="{C99C433B-ADBA-4229-895F-8130FAEE1A7A}" srcOrd="2" destOrd="0" parTransId="{F2A94034-23F0-4244-AE38-B57FB5FC3C75}" sibTransId="{B6249B9D-19CB-4C21-98B3-639B579C2D32}"/>
    <dgm:cxn modelId="{AAF53061-63F2-4546-9E1A-79C2EDE7F9F2}" srcId="{5151AE9B-26D6-4072-90DB-36784E75B968}" destId="{17CCCF5D-01F4-4C16-BA5D-AF4203DE7C31}" srcOrd="1" destOrd="0" parTransId="{F55C1A90-455B-4975-A035-CD6FADEDFEA7}" sibTransId="{500B51DF-B552-44D2-B22C-FB5ED89CFAA6}"/>
    <dgm:cxn modelId="{66278B47-D2E8-4E34-927A-ED9060E27F6E}" srcId="{5151AE9B-26D6-4072-90DB-36784E75B968}" destId="{B955CFDB-7CF5-40FA-82BD-96FF66DD856D}" srcOrd="0" destOrd="0" parTransId="{EEC70CEA-5462-4ED9-9552-81FCF41D6DAD}" sibTransId="{06858B7D-D517-4998-9BFB-75E2659877F5}"/>
    <dgm:cxn modelId="{3C53056F-DB11-4C9D-B15B-B13BF4488754}" type="presOf" srcId="{CB471B41-79EC-4DBD-8840-02F96669D767}" destId="{8E0C67AC-B06B-4BAD-AAD5-59394F1025BC}" srcOrd="0" destOrd="0" presId="urn:microsoft.com/office/officeart/2005/8/layout/orgChart1"/>
    <dgm:cxn modelId="{E780D57A-5D3E-4AE0-B161-C546469CD571}" type="presOf" srcId="{B955CFDB-7CF5-40FA-82BD-96FF66DD856D}" destId="{F91C1B9B-8C56-47DA-AFD0-BDAB8B9F3B3B}" srcOrd="1" destOrd="0" presId="urn:microsoft.com/office/officeart/2005/8/layout/orgChart1"/>
    <dgm:cxn modelId="{0B4EE997-F1EB-4795-8F7B-DB57B3E9917B}" type="presOf" srcId="{EEC70CEA-5462-4ED9-9552-81FCF41D6DAD}" destId="{908C2B04-B2BA-4154-B0AD-7CE9D404F2B6}" srcOrd="0" destOrd="0" presId="urn:microsoft.com/office/officeart/2005/8/layout/orgChart1"/>
    <dgm:cxn modelId="{44A8209C-D2F2-40ED-98C7-CBA29A66416A}" type="presOf" srcId="{C99C433B-ADBA-4229-895F-8130FAEE1A7A}" destId="{E9F3D826-2BCE-4570-BD0D-B63AE7FFEF95}" srcOrd="1" destOrd="0" presId="urn:microsoft.com/office/officeart/2005/8/layout/orgChart1"/>
    <dgm:cxn modelId="{1723B4A3-3DBE-4B45-A4C5-266E22130863}" srcId="{CB471B41-79EC-4DBD-8840-02F96669D767}" destId="{5151AE9B-26D6-4072-90DB-36784E75B968}" srcOrd="0" destOrd="0" parTransId="{021C7287-E0F4-4D53-AB35-E82FEDFF1045}" sibTransId="{DEBA0DF3-9CA7-46FB-9CD9-2E9E2D13153D}"/>
    <dgm:cxn modelId="{600867DC-173C-467D-8213-5EB3670ED1C3}" type="presOf" srcId="{17CCCF5D-01F4-4C16-BA5D-AF4203DE7C31}" destId="{8E090DC8-B535-443F-BDC9-E6459BDA7E8F}" srcOrd="0" destOrd="0" presId="urn:microsoft.com/office/officeart/2005/8/layout/orgChart1"/>
    <dgm:cxn modelId="{9DDF46F9-6DE9-49B3-BE36-723853E14D00}" type="presOf" srcId="{17CCCF5D-01F4-4C16-BA5D-AF4203DE7C31}" destId="{29DB3394-EC13-4FCB-A4B1-103F6C81E991}" srcOrd="1" destOrd="0" presId="urn:microsoft.com/office/officeart/2005/8/layout/orgChart1"/>
    <dgm:cxn modelId="{EA1A0FA7-345B-4F14-A22C-81DEACB9DF6C}" type="presParOf" srcId="{8E0C67AC-B06B-4BAD-AAD5-59394F1025BC}" destId="{BF4246D4-ED95-4532-8088-B7FC26FA154C}" srcOrd="0" destOrd="0" presId="urn:microsoft.com/office/officeart/2005/8/layout/orgChart1"/>
    <dgm:cxn modelId="{59CB97BB-9E0B-4A7F-A7B3-C9F40E38BB04}" type="presParOf" srcId="{BF4246D4-ED95-4532-8088-B7FC26FA154C}" destId="{FD1A8E51-4D10-4582-AB71-D860E2555866}" srcOrd="0" destOrd="0" presId="urn:microsoft.com/office/officeart/2005/8/layout/orgChart1"/>
    <dgm:cxn modelId="{2C8827F8-612E-4767-BE13-EFC7EB0D6CAD}" type="presParOf" srcId="{FD1A8E51-4D10-4582-AB71-D860E2555866}" destId="{146F1EAE-0DDB-45C3-A1FE-7DA30A6F03D3}" srcOrd="0" destOrd="0" presId="urn:microsoft.com/office/officeart/2005/8/layout/orgChart1"/>
    <dgm:cxn modelId="{834FCE14-0A05-4474-B430-04732C190C51}" type="presParOf" srcId="{FD1A8E51-4D10-4582-AB71-D860E2555866}" destId="{333CFA40-6310-47DB-95C2-70C7551994B0}" srcOrd="1" destOrd="0" presId="urn:microsoft.com/office/officeart/2005/8/layout/orgChart1"/>
    <dgm:cxn modelId="{D3E18C25-FF9C-4358-90D1-8AB8FBF0AD84}" type="presParOf" srcId="{BF4246D4-ED95-4532-8088-B7FC26FA154C}" destId="{4A191595-EAE0-488C-AA6C-C0ADEF3E2EFB}" srcOrd="1" destOrd="0" presId="urn:microsoft.com/office/officeart/2005/8/layout/orgChart1"/>
    <dgm:cxn modelId="{DF685913-4790-4D75-BC44-369AE648EC0A}" type="presParOf" srcId="{4A191595-EAE0-488C-AA6C-C0ADEF3E2EFB}" destId="{908C2B04-B2BA-4154-B0AD-7CE9D404F2B6}" srcOrd="0" destOrd="0" presId="urn:microsoft.com/office/officeart/2005/8/layout/orgChart1"/>
    <dgm:cxn modelId="{3107CA0B-1938-4044-BE64-2A16B8A11C0A}" type="presParOf" srcId="{4A191595-EAE0-488C-AA6C-C0ADEF3E2EFB}" destId="{B9AD2875-9D4B-412F-9424-AB8B3C33919E}" srcOrd="1" destOrd="0" presId="urn:microsoft.com/office/officeart/2005/8/layout/orgChart1"/>
    <dgm:cxn modelId="{21F33EAB-CCAA-4065-A812-F054F5514356}" type="presParOf" srcId="{B9AD2875-9D4B-412F-9424-AB8B3C33919E}" destId="{3B5E6400-1FCF-4F1B-BF8D-725898DC6353}" srcOrd="0" destOrd="0" presId="urn:microsoft.com/office/officeart/2005/8/layout/orgChart1"/>
    <dgm:cxn modelId="{A424BCAA-C375-41B1-A692-F91751C612E8}" type="presParOf" srcId="{3B5E6400-1FCF-4F1B-BF8D-725898DC6353}" destId="{73C0C8B5-0549-4995-B26C-37D48FE5B8B2}" srcOrd="0" destOrd="0" presId="urn:microsoft.com/office/officeart/2005/8/layout/orgChart1"/>
    <dgm:cxn modelId="{2691D4F7-8630-4B9C-A18E-D2B38B3C3EBE}" type="presParOf" srcId="{3B5E6400-1FCF-4F1B-BF8D-725898DC6353}" destId="{F91C1B9B-8C56-47DA-AFD0-BDAB8B9F3B3B}" srcOrd="1" destOrd="0" presId="urn:microsoft.com/office/officeart/2005/8/layout/orgChart1"/>
    <dgm:cxn modelId="{5D8CAE48-1B3E-4BBA-9433-1CF3DC886C86}" type="presParOf" srcId="{B9AD2875-9D4B-412F-9424-AB8B3C33919E}" destId="{DBB48005-D1D2-4C70-8760-AE9E2A51277C}" srcOrd="1" destOrd="0" presId="urn:microsoft.com/office/officeart/2005/8/layout/orgChart1"/>
    <dgm:cxn modelId="{F3F33E2D-562A-4A81-8005-EB3BF7E9D08B}" type="presParOf" srcId="{B9AD2875-9D4B-412F-9424-AB8B3C33919E}" destId="{A6196310-F203-404E-8DE9-15030B8E6E55}" srcOrd="2" destOrd="0" presId="urn:microsoft.com/office/officeart/2005/8/layout/orgChart1"/>
    <dgm:cxn modelId="{E75EF8BD-B627-4E8C-BB6E-48A0C583022D}" type="presParOf" srcId="{4A191595-EAE0-488C-AA6C-C0ADEF3E2EFB}" destId="{438BA0D2-6434-4C47-86FC-48E7681DEB58}" srcOrd="2" destOrd="0" presId="urn:microsoft.com/office/officeart/2005/8/layout/orgChart1"/>
    <dgm:cxn modelId="{87005A46-D721-4F44-B791-740DDBE5AA73}" type="presParOf" srcId="{4A191595-EAE0-488C-AA6C-C0ADEF3E2EFB}" destId="{807D7CB0-4D60-4FE3-9D22-F61BC95B2E97}" srcOrd="3" destOrd="0" presId="urn:microsoft.com/office/officeart/2005/8/layout/orgChart1"/>
    <dgm:cxn modelId="{40486241-A7F5-49EC-9544-3324919CC28C}" type="presParOf" srcId="{807D7CB0-4D60-4FE3-9D22-F61BC95B2E97}" destId="{3927700E-E9FF-43A0-B386-01007E77101B}" srcOrd="0" destOrd="0" presId="urn:microsoft.com/office/officeart/2005/8/layout/orgChart1"/>
    <dgm:cxn modelId="{174A97CD-A32B-468C-A4B0-B7083E6FD4C6}" type="presParOf" srcId="{3927700E-E9FF-43A0-B386-01007E77101B}" destId="{8E090DC8-B535-443F-BDC9-E6459BDA7E8F}" srcOrd="0" destOrd="0" presId="urn:microsoft.com/office/officeart/2005/8/layout/orgChart1"/>
    <dgm:cxn modelId="{C43E079A-3E2F-4F81-A556-05E5B4EA9E61}" type="presParOf" srcId="{3927700E-E9FF-43A0-B386-01007E77101B}" destId="{29DB3394-EC13-4FCB-A4B1-103F6C81E991}" srcOrd="1" destOrd="0" presId="urn:microsoft.com/office/officeart/2005/8/layout/orgChart1"/>
    <dgm:cxn modelId="{611E58DA-A591-433C-BF32-8BF18DF7D7B7}" type="presParOf" srcId="{807D7CB0-4D60-4FE3-9D22-F61BC95B2E97}" destId="{DD10AFD8-3218-4812-B6D3-A412A403487E}" srcOrd="1" destOrd="0" presId="urn:microsoft.com/office/officeart/2005/8/layout/orgChart1"/>
    <dgm:cxn modelId="{F5BB6BA2-E625-40CD-A1E1-C72189027630}" type="presParOf" srcId="{807D7CB0-4D60-4FE3-9D22-F61BC95B2E97}" destId="{097154CF-DBE7-4E61-8D36-D96B747577ED}" srcOrd="2" destOrd="0" presId="urn:microsoft.com/office/officeart/2005/8/layout/orgChart1"/>
    <dgm:cxn modelId="{03A9A1DF-5411-4FAB-8B87-1FA572FAF250}" type="presParOf" srcId="{4A191595-EAE0-488C-AA6C-C0ADEF3E2EFB}" destId="{1D450FD8-E619-45B9-80F0-0094524B03B0}" srcOrd="4" destOrd="0" presId="urn:microsoft.com/office/officeart/2005/8/layout/orgChart1"/>
    <dgm:cxn modelId="{1890A67F-0444-4162-BAB6-7121FA279A64}" type="presParOf" srcId="{4A191595-EAE0-488C-AA6C-C0ADEF3E2EFB}" destId="{62EAFD49-700E-4C91-8A9F-ED322D505A7C}" srcOrd="5" destOrd="0" presId="urn:microsoft.com/office/officeart/2005/8/layout/orgChart1"/>
    <dgm:cxn modelId="{E4C64B93-AE07-4D09-A91C-06B17312D98E}" type="presParOf" srcId="{62EAFD49-700E-4C91-8A9F-ED322D505A7C}" destId="{CFFD00CC-19DA-4B82-8C74-D8EE4E1930EE}" srcOrd="0" destOrd="0" presId="urn:microsoft.com/office/officeart/2005/8/layout/orgChart1"/>
    <dgm:cxn modelId="{6CD0AAA4-96E6-4C7A-B153-4D6CEB15A098}" type="presParOf" srcId="{CFFD00CC-19DA-4B82-8C74-D8EE4E1930EE}" destId="{0ACA24BC-DB09-42AA-9376-7D72B4EA37CD}" srcOrd="0" destOrd="0" presId="urn:microsoft.com/office/officeart/2005/8/layout/orgChart1"/>
    <dgm:cxn modelId="{B67EE366-DDEA-47FD-9127-E778D757EABF}" type="presParOf" srcId="{CFFD00CC-19DA-4B82-8C74-D8EE4E1930EE}" destId="{E9F3D826-2BCE-4570-BD0D-B63AE7FFEF95}" srcOrd="1" destOrd="0" presId="urn:microsoft.com/office/officeart/2005/8/layout/orgChart1"/>
    <dgm:cxn modelId="{79D6759B-A0DF-4450-B037-44C37C212A93}" type="presParOf" srcId="{62EAFD49-700E-4C91-8A9F-ED322D505A7C}" destId="{1DA44E02-4EB3-4C4F-9E21-CD8C0B2BCCF6}" srcOrd="1" destOrd="0" presId="urn:microsoft.com/office/officeart/2005/8/layout/orgChart1"/>
    <dgm:cxn modelId="{F89DB115-D019-4490-9FAA-EF8846138145}" type="presParOf" srcId="{62EAFD49-700E-4C91-8A9F-ED322D505A7C}" destId="{258D98D2-7710-4C8D-BF0B-F52CA8C3E015}" srcOrd="2" destOrd="0" presId="urn:microsoft.com/office/officeart/2005/8/layout/orgChart1"/>
    <dgm:cxn modelId="{E910C4BA-7013-4659-92C1-D8667CAAD27B}" type="presParOf" srcId="{BF4246D4-ED95-4532-8088-B7FC26FA154C}" destId="{3F351021-4F6E-43FF-919E-CAAD0614266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450FD8-E619-45B9-80F0-0094524B03B0}">
      <dsp:nvSpPr>
        <dsp:cNvPr id="0" name=""/>
        <dsp:cNvSpPr/>
      </dsp:nvSpPr>
      <dsp:spPr>
        <a:xfrm>
          <a:off x="4680520" y="1043216"/>
          <a:ext cx="4139985" cy="415744"/>
        </a:xfrm>
        <a:custGeom>
          <a:avLst/>
          <a:gdLst/>
          <a:ahLst/>
          <a:cxnLst/>
          <a:rect l="0" t="0" r="0" b="0"/>
          <a:pathLst>
            <a:path>
              <a:moveTo>
                <a:pt x="0" y="0"/>
              </a:moveTo>
              <a:lnTo>
                <a:pt x="0" y="207872"/>
              </a:lnTo>
              <a:lnTo>
                <a:pt x="4139985" y="207872"/>
              </a:lnTo>
              <a:lnTo>
                <a:pt x="4139985" y="415744"/>
              </a:lnTo>
            </a:path>
          </a:pathLst>
        </a:custGeom>
        <a:noFill/>
        <a:ln w="19050" cap="flat" cmpd="sng" algn="ctr">
          <a:solidFill>
            <a:schemeClr val="accent3">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438BA0D2-6434-4C47-86FC-48E7681DEB58}">
      <dsp:nvSpPr>
        <dsp:cNvPr id="0" name=""/>
        <dsp:cNvSpPr/>
      </dsp:nvSpPr>
      <dsp:spPr>
        <a:xfrm>
          <a:off x="4680520" y="1043216"/>
          <a:ext cx="2239814" cy="387246"/>
        </a:xfrm>
        <a:custGeom>
          <a:avLst/>
          <a:gdLst/>
          <a:ahLst/>
          <a:cxnLst/>
          <a:rect l="0" t="0" r="0" b="0"/>
          <a:pathLst>
            <a:path>
              <a:moveTo>
                <a:pt x="0" y="0"/>
              </a:moveTo>
              <a:lnTo>
                <a:pt x="0" y="179374"/>
              </a:lnTo>
              <a:lnTo>
                <a:pt x="2239814" y="179374"/>
              </a:lnTo>
              <a:lnTo>
                <a:pt x="2239814" y="387246"/>
              </a:lnTo>
            </a:path>
          </a:pathLst>
        </a:custGeom>
        <a:noFill/>
        <a:ln w="19050" cap="flat" cmpd="sng" algn="ctr">
          <a:solidFill>
            <a:schemeClr val="accent3">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908C2B04-B2BA-4154-B0AD-7CE9D404F2B6}">
      <dsp:nvSpPr>
        <dsp:cNvPr id="0" name=""/>
        <dsp:cNvSpPr/>
      </dsp:nvSpPr>
      <dsp:spPr>
        <a:xfrm>
          <a:off x="2734372" y="1043216"/>
          <a:ext cx="1946147" cy="398303"/>
        </a:xfrm>
        <a:custGeom>
          <a:avLst/>
          <a:gdLst/>
          <a:ahLst/>
          <a:cxnLst/>
          <a:rect l="0" t="0" r="0" b="0"/>
          <a:pathLst>
            <a:path>
              <a:moveTo>
                <a:pt x="1946147" y="0"/>
              </a:moveTo>
              <a:lnTo>
                <a:pt x="1946147" y="190430"/>
              </a:lnTo>
              <a:lnTo>
                <a:pt x="0" y="190430"/>
              </a:lnTo>
              <a:lnTo>
                <a:pt x="0" y="398303"/>
              </a:lnTo>
            </a:path>
          </a:pathLst>
        </a:custGeom>
        <a:noFill/>
        <a:ln w="19050" cap="flat" cmpd="sng" algn="ctr">
          <a:solidFill>
            <a:schemeClr val="accent3">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146F1EAE-0DDB-45C3-A1FE-7DA30A6F03D3}">
      <dsp:nvSpPr>
        <dsp:cNvPr id="0" name=""/>
        <dsp:cNvSpPr/>
      </dsp:nvSpPr>
      <dsp:spPr>
        <a:xfrm>
          <a:off x="2674106" y="58346"/>
          <a:ext cx="4012826" cy="984869"/>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latinLnBrk="1">
            <a:lnSpc>
              <a:spcPct val="90000"/>
            </a:lnSpc>
            <a:spcBef>
              <a:spcPct val="0"/>
            </a:spcBef>
            <a:spcAft>
              <a:spcPct val="35000"/>
            </a:spcAft>
            <a:buNone/>
          </a:pPr>
          <a:r>
            <a:rPr lang="en-US" altLang="ko-KR" sz="2000" kern="1200" dirty="0">
              <a:solidFill>
                <a:schemeClr val="tx1"/>
              </a:solidFill>
            </a:rPr>
            <a:t>Interventional Pulmonology</a:t>
          </a:r>
          <a:endParaRPr lang="ko-KR" altLang="en-US" sz="2000" kern="1200" dirty="0">
            <a:solidFill>
              <a:schemeClr val="tx1"/>
            </a:solidFill>
          </a:endParaRPr>
        </a:p>
      </dsp:txBody>
      <dsp:txXfrm>
        <a:off x="2674106" y="58346"/>
        <a:ext cx="4012826" cy="984869"/>
      </dsp:txXfrm>
    </dsp:sp>
    <dsp:sp modelId="{73C0C8B5-0549-4995-B26C-37D48FE5B8B2}">
      <dsp:nvSpPr>
        <dsp:cNvPr id="0" name=""/>
        <dsp:cNvSpPr/>
      </dsp:nvSpPr>
      <dsp:spPr>
        <a:xfrm>
          <a:off x="0" y="1441519"/>
          <a:ext cx="5468745" cy="4459356"/>
        </a:xfrm>
        <a:prstGeom prst="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l" defTabSz="622300" latinLnBrk="1">
            <a:lnSpc>
              <a:spcPct val="120000"/>
            </a:lnSpc>
            <a:spcBef>
              <a:spcPct val="0"/>
            </a:spcBef>
            <a:spcAft>
              <a:spcPct val="35000"/>
            </a:spcAft>
            <a:buNone/>
          </a:pPr>
          <a:r>
            <a:rPr lang="en-US" altLang="ko-KR" sz="1400" b="0" kern="1200" dirty="0">
              <a:solidFill>
                <a:schemeClr val="tx1"/>
              </a:solidFill>
            </a:rPr>
            <a:t>  </a:t>
          </a:r>
          <a:r>
            <a:rPr lang="en-US" altLang="ko-KR" sz="1800" b="0" kern="1200" dirty="0">
              <a:solidFill>
                <a:schemeClr val="tx1"/>
              </a:solidFill>
            </a:rPr>
            <a:t>Interventional Bronchoscopy </a:t>
          </a:r>
          <a:endParaRPr lang="en-US" altLang="ko-KR" sz="1400" b="0" kern="1200" dirty="0">
            <a:solidFill>
              <a:schemeClr val="tx1"/>
            </a:solidFill>
          </a:endParaRPr>
        </a:p>
        <a:p>
          <a:pPr marL="0" lvl="0" indent="0" algn="l" defTabSz="622300" latinLnBrk="1">
            <a:lnSpc>
              <a:spcPct val="120000"/>
            </a:lnSpc>
            <a:spcBef>
              <a:spcPct val="0"/>
            </a:spcBef>
            <a:spcAft>
              <a:spcPct val="35000"/>
            </a:spcAft>
            <a:buNone/>
          </a:pPr>
          <a:r>
            <a:rPr lang="en-US" altLang="ko-KR" sz="1400" b="0" kern="1200" dirty="0">
              <a:solidFill>
                <a:schemeClr val="tx1"/>
              </a:solidFill>
            </a:rPr>
            <a:t>    Therapeutic bronchoscopy </a:t>
          </a:r>
        </a:p>
        <a:p>
          <a:pPr marL="0" lvl="0" indent="0" algn="l" defTabSz="622300" latinLnBrk="1">
            <a:lnSpc>
              <a:spcPct val="120000"/>
            </a:lnSpc>
            <a:spcBef>
              <a:spcPct val="0"/>
            </a:spcBef>
            <a:spcAft>
              <a:spcPct val="35000"/>
            </a:spcAft>
            <a:buNone/>
          </a:pPr>
          <a:r>
            <a:rPr lang="en-US" altLang="ko-KR" sz="1400" b="0" kern="1200" dirty="0">
              <a:solidFill>
                <a:schemeClr val="tx1"/>
              </a:solidFill>
            </a:rPr>
            <a:t>       </a:t>
          </a:r>
          <a:r>
            <a:rPr lang="en-US" altLang="ko-KR" sz="1400" b="0" kern="1200" dirty="0">
              <a:solidFill>
                <a:srgbClr val="002060"/>
              </a:solidFill>
            </a:rPr>
            <a:t>- </a:t>
          </a:r>
          <a:r>
            <a:rPr lang="en-US" altLang="ko-KR" sz="1400" b="0" kern="1200" dirty="0" err="1">
              <a:solidFill>
                <a:srgbClr val="002060"/>
              </a:solidFill>
            </a:rPr>
            <a:t>Endobronchial</a:t>
          </a:r>
          <a:r>
            <a:rPr lang="en-US" altLang="ko-KR" sz="1400" b="0" kern="1200" dirty="0">
              <a:solidFill>
                <a:srgbClr val="002060"/>
              </a:solidFill>
            </a:rPr>
            <a:t> treatment of early stage lung cancer </a:t>
          </a:r>
        </a:p>
        <a:p>
          <a:pPr marL="0" lvl="0" indent="0" algn="l" defTabSz="622300" latinLnBrk="1">
            <a:lnSpc>
              <a:spcPct val="120000"/>
            </a:lnSpc>
            <a:spcBef>
              <a:spcPct val="0"/>
            </a:spcBef>
            <a:spcAft>
              <a:spcPct val="35000"/>
            </a:spcAft>
            <a:buNone/>
          </a:pPr>
          <a:r>
            <a:rPr lang="en-US" altLang="ko-KR" sz="1400" b="0" kern="1200" dirty="0">
              <a:solidFill>
                <a:srgbClr val="002060"/>
              </a:solidFill>
            </a:rPr>
            <a:t>       - </a:t>
          </a:r>
          <a:r>
            <a:rPr lang="en-US" altLang="ko-KR" sz="1400" b="0" kern="1200" dirty="0" err="1">
              <a:solidFill>
                <a:srgbClr val="002060"/>
              </a:solidFill>
            </a:rPr>
            <a:t>Endobronchial</a:t>
          </a:r>
          <a:r>
            <a:rPr lang="en-US" altLang="ko-KR" sz="1400" b="0" kern="1200" dirty="0">
              <a:solidFill>
                <a:srgbClr val="002060"/>
              </a:solidFill>
            </a:rPr>
            <a:t> </a:t>
          </a:r>
          <a:r>
            <a:rPr lang="en-US" altLang="ko-KR" sz="1400" b="0" kern="1200" dirty="0" err="1">
              <a:solidFill>
                <a:srgbClr val="002060"/>
              </a:solidFill>
            </a:rPr>
            <a:t>debulking</a:t>
          </a:r>
          <a:r>
            <a:rPr lang="en-US" altLang="ko-KR" sz="1400" b="0" kern="1200" dirty="0">
              <a:solidFill>
                <a:srgbClr val="002060"/>
              </a:solidFill>
            </a:rPr>
            <a:t> of tumors</a:t>
          </a:r>
        </a:p>
        <a:p>
          <a:pPr marL="0" lvl="0" indent="0" algn="l" defTabSz="622300" latinLnBrk="1">
            <a:lnSpc>
              <a:spcPct val="120000"/>
            </a:lnSpc>
            <a:spcBef>
              <a:spcPct val="0"/>
            </a:spcBef>
            <a:spcAft>
              <a:spcPct val="35000"/>
            </a:spcAft>
            <a:buNone/>
          </a:pPr>
          <a:r>
            <a:rPr lang="en-US" altLang="ko-KR" sz="1400" b="0" kern="1200" dirty="0">
              <a:solidFill>
                <a:srgbClr val="002060"/>
              </a:solidFill>
            </a:rPr>
            <a:t>       - Tracheobronchial stents</a:t>
          </a:r>
        </a:p>
        <a:p>
          <a:pPr marL="0" lvl="0" indent="0" algn="l" defTabSz="622300" latinLnBrk="1">
            <a:lnSpc>
              <a:spcPct val="120000"/>
            </a:lnSpc>
            <a:spcBef>
              <a:spcPct val="0"/>
            </a:spcBef>
            <a:spcAft>
              <a:spcPct val="35000"/>
            </a:spcAft>
            <a:buNone/>
          </a:pPr>
          <a:r>
            <a:rPr lang="en-US" altLang="ko-KR" sz="1400" b="0" kern="1200" dirty="0">
              <a:solidFill>
                <a:schemeClr val="tx1"/>
              </a:solidFill>
            </a:rPr>
            <a:t>       - Lung volume reduction</a:t>
          </a:r>
        </a:p>
        <a:p>
          <a:pPr marL="0" lvl="0" indent="0" algn="l" defTabSz="622300" latinLnBrk="1">
            <a:lnSpc>
              <a:spcPct val="120000"/>
            </a:lnSpc>
            <a:spcBef>
              <a:spcPct val="0"/>
            </a:spcBef>
            <a:spcAft>
              <a:spcPct val="35000"/>
            </a:spcAft>
            <a:buNone/>
          </a:pPr>
          <a:r>
            <a:rPr lang="en-US" altLang="ko-KR" sz="1400" b="0" kern="1200" dirty="0">
              <a:solidFill>
                <a:schemeClr val="tx1"/>
              </a:solidFill>
            </a:rPr>
            <a:t>    Advanced Diagnostic Bronchoscopy  </a:t>
          </a:r>
        </a:p>
        <a:p>
          <a:pPr marL="0" lvl="0" indent="0" algn="l" defTabSz="622300" latinLnBrk="1">
            <a:lnSpc>
              <a:spcPct val="120000"/>
            </a:lnSpc>
            <a:spcBef>
              <a:spcPct val="0"/>
            </a:spcBef>
            <a:spcAft>
              <a:spcPct val="35000"/>
            </a:spcAft>
            <a:buNone/>
          </a:pPr>
          <a:r>
            <a:rPr lang="en-US" altLang="ko-KR" sz="1400" b="0" kern="1200" dirty="0">
              <a:solidFill>
                <a:schemeClr val="tx1"/>
              </a:solidFill>
            </a:rPr>
            <a:t>       - EBUS</a:t>
          </a:r>
        </a:p>
        <a:p>
          <a:pPr marL="0" lvl="0" indent="0" algn="l" defTabSz="622300" latinLnBrk="1">
            <a:lnSpc>
              <a:spcPct val="120000"/>
            </a:lnSpc>
            <a:spcBef>
              <a:spcPct val="0"/>
            </a:spcBef>
            <a:spcAft>
              <a:spcPct val="35000"/>
            </a:spcAft>
            <a:buNone/>
          </a:pPr>
          <a:r>
            <a:rPr lang="en-US" altLang="ko-KR" sz="1400" b="0" kern="1200" dirty="0">
              <a:solidFill>
                <a:schemeClr val="tx1"/>
              </a:solidFill>
            </a:rPr>
            <a:t>       - Navigation bronchoscopy</a:t>
          </a:r>
          <a:endParaRPr lang="ko-KR" altLang="en-US" sz="1400" b="0" kern="1200" dirty="0">
            <a:solidFill>
              <a:schemeClr val="tx1"/>
            </a:solidFill>
          </a:endParaRPr>
        </a:p>
      </dsp:txBody>
      <dsp:txXfrm>
        <a:off x="0" y="1441519"/>
        <a:ext cx="5468745" cy="4459356"/>
      </dsp:txXfrm>
    </dsp:sp>
    <dsp:sp modelId="{8E090DC8-B535-443F-BDC9-E6459BDA7E8F}">
      <dsp:nvSpPr>
        <dsp:cNvPr id="0" name=""/>
        <dsp:cNvSpPr/>
      </dsp:nvSpPr>
      <dsp:spPr>
        <a:xfrm>
          <a:off x="5930466" y="1430462"/>
          <a:ext cx="1979736" cy="1618286"/>
        </a:xfrm>
        <a:prstGeom prst="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l" defTabSz="444500" latinLnBrk="1">
            <a:lnSpc>
              <a:spcPct val="90000"/>
            </a:lnSpc>
            <a:spcBef>
              <a:spcPct val="0"/>
            </a:spcBef>
            <a:spcAft>
              <a:spcPct val="35000"/>
            </a:spcAft>
            <a:buNone/>
          </a:pPr>
          <a:r>
            <a:rPr lang="en-US" altLang="ko-KR" sz="1000" kern="1200" dirty="0">
              <a:solidFill>
                <a:schemeClr val="tx1"/>
              </a:solidFill>
            </a:rPr>
            <a:t>   </a:t>
          </a:r>
          <a:r>
            <a:rPr lang="en-US" altLang="ko-KR" sz="1000" b="1" kern="1200" dirty="0">
              <a:solidFill>
                <a:schemeClr val="tx1"/>
              </a:solidFill>
            </a:rPr>
            <a:t>Pleural and ICU interventions</a:t>
          </a:r>
          <a:r>
            <a:rPr lang="en-US" altLang="ko-KR" sz="1000" kern="1200" dirty="0">
              <a:solidFill>
                <a:schemeClr val="tx1"/>
              </a:solidFill>
            </a:rPr>
            <a:t> </a:t>
          </a:r>
        </a:p>
        <a:p>
          <a:pPr marL="0" lvl="0" indent="0" algn="l" defTabSz="444500" latinLnBrk="1">
            <a:lnSpc>
              <a:spcPct val="90000"/>
            </a:lnSpc>
            <a:spcBef>
              <a:spcPct val="0"/>
            </a:spcBef>
            <a:spcAft>
              <a:spcPct val="35000"/>
            </a:spcAft>
            <a:buNone/>
          </a:pPr>
          <a:r>
            <a:rPr lang="en-US" altLang="ko-KR" sz="1000" kern="1200" dirty="0">
              <a:solidFill>
                <a:schemeClr val="tx1"/>
              </a:solidFill>
            </a:rPr>
            <a:t>      Sonography</a:t>
          </a:r>
        </a:p>
        <a:p>
          <a:pPr marL="0" lvl="0" indent="0" algn="l" defTabSz="444500" latinLnBrk="1">
            <a:lnSpc>
              <a:spcPct val="90000"/>
            </a:lnSpc>
            <a:spcBef>
              <a:spcPct val="0"/>
            </a:spcBef>
            <a:spcAft>
              <a:spcPct val="35000"/>
            </a:spcAft>
            <a:buNone/>
          </a:pPr>
          <a:r>
            <a:rPr lang="en-US" altLang="ko-KR" sz="1000" kern="1200" dirty="0">
              <a:solidFill>
                <a:schemeClr val="tx1"/>
              </a:solidFill>
            </a:rPr>
            <a:t>      </a:t>
          </a:r>
          <a:r>
            <a:rPr lang="en-US" altLang="ko-KR" sz="1000" kern="1200" dirty="0" err="1">
              <a:solidFill>
                <a:schemeClr val="tx1"/>
              </a:solidFill>
            </a:rPr>
            <a:t>Thoracoscopy</a:t>
          </a:r>
          <a:endParaRPr lang="en-US" altLang="ko-KR" sz="1000" kern="1200" dirty="0">
            <a:solidFill>
              <a:schemeClr val="tx1"/>
            </a:solidFill>
          </a:endParaRPr>
        </a:p>
        <a:p>
          <a:pPr marL="0" lvl="0" indent="0" algn="l" defTabSz="444500" latinLnBrk="1">
            <a:lnSpc>
              <a:spcPct val="90000"/>
            </a:lnSpc>
            <a:spcBef>
              <a:spcPct val="0"/>
            </a:spcBef>
            <a:spcAft>
              <a:spcPct val="35000"/>
            </a:spcAft>
            <a:buNone/>
          </a:pPr>
          <a:r>
            <a:rPr lang="en-US" altLang="ko-KR" sz="1000" kern="1200" dirty="0">
              <a:solidFill>
                <a:schemeClr val="tx1"/>
              </a:solidFill>
            </a:rPr>
            <a:t>       Indwelling pleural catheter</a:t>
          </a:r>
        </a:p>
        <a:p>
          <a:pPr marL="0" lvl="0" indent="0" algn="l" defTabSz="444500" latinLnBrk="1">
            <a:lnSpc>
              <a:spcPct val="90000"/>
            </a:lnSpc>
            <a:spcBef>
              <a:spcPct val="0"/>
            </a:spcBef>
            <a:spcAft>
              <a:spcPct val="35000"/>
            </a:spcAft>
            <a:buNone/>
          </a:pPr>
          <a:r>
            <a:rPr lang="en-US" altLang="ko-KR" sz="1000" kern="1200" dirty="0">
              <a:solidFill>
                <a:schemeClr val="tx1"/>
              </a:solidFill>
            </a:rPr>
            <a:t>       Pleural </a:t>
          </a:r>
          <a:r>
            <a:rPr lang="en-US" altLang="ko-KR" sz="1000" kern="1200" dirty="0" err="1">
              <a:solidFill>
                <a:schemeClr val="tx1"/>
              </a:solidFill>
            </a:rPr>
            <a:t>preasure</a:t>
          </a:r>
          <a:r>
            <a:rPr lang="en-US" altLang="ko-KR" sz="1000" kern="1200" dirty="0">
              <a:solidFill>
                <a:schemeClr val="tx1"/>
              </a:solidFill>
            </a:rPr>
            <a:t> measuring</a:t>
          </a:r>
          <a:endParaRPr lang="ko-KR" altLang="en-US" sz="1000" kern="1200" dirty="0">
            <a:solidFill>
              <a:schemeClr val="tx1"/>
            </a:solidFill>
          </a:endParaRPr>
        </a:p>
      </dsp:txBody>
      <dsp:txXfrm>
        <a:off x="5930466" y="1430462"/>
        <a:ext cx="1979736" cy="1618286"/>
      </dsp:txXfrm>
    </dsp:sp>
    <dsp:sp modelId="{0ACA24BC-DB09-42AA-9376-7D72B4EA37CD}">
      <dsp:nvSpPr>
        <dsp:cNvPr id="0" name=""/>
        <dsp:cNvSpPr/>
      </dsp:nvSpPr>
      <dsp:spPr>
        <a:xfrm>
          <a:off x="8285303" y="1458960"/>
          <a:ext cx="1070403" cy="685038"/>
        </a:xfrm>
        <a:prstGeom prst="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l" defTabSz="444500" latinLnBrk="1">
            <a:lnSpc>
              <a:spcPct val="90000"/>
            </a:lnSpc>
            <a:spcBef>
              <a:spcPct val="0"/>
            </a:spcBef>
            <a:spcAft>
              <a:spcPct val="35000"/>
            </a:spcAft>
            <a:buNone/>
          </a:pPr>
          <a:r>
            <a:rPr lang="en-US" altLang="ko-KR" sz="1000" kern="1200" dirty="0">
              <a:solidFill>
                <a:schemeClr val="tx1"/>
              </a:solidFill>
            </a:rPr>
            <a:t>  </a:t>
          </a:r>
          <a:r>
            <a:rPr lang="en-US" altLang="ko-KR" sz="1000" b="1" kern="1200" dirty="0">
              <a:solidFill>
                <a:schemeClr val="tx1"/>
              </a:solidFill>
            </a:rPr>
            <a:t>Others</a:t>
          </a:r>
        </a:p>
        <a:p>
          <a:pPr marL="0" lvl="0" indent="0" algn="l" defTabSz="444500" latinLnBrk="1">
            <a:lnSpc>
              <a:spcPct val="90000"/>
            </a:lnSpc>
            <a:spcBef>
              <a:spcPct val="0"/>
            </a:spcBef>
            <a:spcAft>
              <a:spcPct val="35000"/>
            </a:spcAft>
            <a:buNone/>
          </a:pPr>
          <a:r>
            <a:rPr lang="en-US" altLang="ko-KR" sz="1000" kern="1200" dirty="0">
              <a:solidFill>
                <a:schemeClr val="tx1"/>
              </a:solidFill>
            </a:rPr>
            <a:t>    Lung RFA</a:t>
          </a:r>
          <a:endParaRPr lang="ko-KR" altLang="en-US" sz="1000" kern="1200" dirty="0">
            <a:solidFill>
              <a:schemeClr val="tx1"/>
            </a:solidFill>
          </a:endParaRPr>
        </a:p>
      </dsp:txBody>
      <dsp:txXfrm>
        <a:off x="8285303" y="1458960"/>
        <a:ext cx="1070403" cy="68503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1B9CD7-F2DF-4400-8E41-34427D36FD36}" type="datetimeFigureOut">
              <a:rPr lang="ko-KR" altLang="en-US" smtClean="0"/>
              <a:t>2019-02-21</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8845A1-C152-4129-B773-EB2AEDFDFC6C}" type="slidenum">
              <a:rPr lang="ko-KR" altLang="en-US" smtClean="0"/>
              <a:t>‹#›</a:t>
            </a:fld>
            <a:endParaRPr lang="ko-KR" altLang="en-US"/>
          </a:p>
        </p:txBody>
      </p:sp>
    </p:spTree>
    <p:extLst>
      <p:ext uri="{BB962C8B-B14F-4D97-AF65-F5344CB8AC3E}">
        <p14:creationId xmlns:p14="http://schemas.microsoft.com/office/powerpoint/2010/main" val="3964603216"/>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jthoracdis.com/article/view/348/html"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uptodate.com.ssl.libproxy.ncc.re.kr/contents/bronchoscopic-cryotechniques-in-adults/abstract/6-13"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A58845A1-C152-4129-B773-EB2AEDFDFC6C}" type="slidenum">
              <a:rPr lang="ko-KR" altLang="en-US" smtClean="0"/>
              <a:t>22</a:t>
            </a:fld>
            <a:endParaRPr lang="ko-KR" altLang="en-US"/>
          </a:p>
        </p:txBody>
      </p:sp>
    </p:spTree>
    <p:extLst>
      <p:ext uri="{BB962C8B-B14F-4D97-AF65-F5344CB8AC3E}">
        <p14:creationId xmlns:p14="http://schemas.microsoft.com/office/powerpoint/2010/main" val="727577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폐암에서는 </a:t>
            </a:r>
            <a:r>
              <a:rPr lang="en-US" altLang="ko-KR" dirty="0"/>
              <a:t>1980</a:t>
            </a:r>
            <a:r>
              <a:rPr lang="ko-KR" altLang="en-US" dirty="0"/>
              <a:t>년대 초에 </a:t>
            </a:r>
            <a:r>
              <a:rPr lang="en-US" altLang="ko-KR" dirty="0"/>
              <a:t>lung</a:t>
            </a:r>
            <a:r>
              <a:rPr lang="en-US" altLang="ko-KR" baseline="0" dirty="0"/>
              <a:t> cancer</a:t>
            </a:r>
            <a:r>
              <a:rPr lang="ko-KR" altLang="en-US" baseline="0" dirty="0"/>
              <a:t> 에서의 사례가 보고가 된바 있고</a:t>
            </a:r>
            <a:r>
              <a:rPr lang="en-US" altLang="ko-KR" baseline="0" dirty="0"/>
              <a:t>, </a:t>
            </a:r>
            <a:r>
              <a:rPr lang="ko-KR" altLang="en-US" baseline="0" dirty="0"/>
              <a:t>그 이후에 조기 폐암의 치료에서 널리 활용이 되고 있습니다</a:t>
            </a:r>
            <a:r>
              <a:rPr lang="en-US" altLang="ko-KR" baseline="0" dirty="0"/>
              <a:t>. </a:t>
            </a:r>
            <a:endParaRPr lang="ko-KR" altLang="en-US" dirty="0"/>
          </a:p>
        </p:txBody>
      </p:sp>
      <p:sp>
        <p:nvSpPr>
          <p:cNvPr id="4" name="슬라이드 번호 개체 틀 3"/>
          <p:cNvSpPr>
            <a:spLocks noGrp="1"/>
          </p:cNvSpPr>
          <p:nvPr>
            <p:ph type="sldNum" sz="quarter" idx="10"/>
          </p:nvPr>
        </p:nvSpPr>
        <p:spPr/>
        <p:txBody>
          <a:bodyPr/>
          <a:lstStyle/>
          <a:p>
            <a:fld id="{5EBFFFB6-8561-4A7E-A9C4-92AE458F971E}" type="slidenum">
              <a:rPr lang="ko-KR" altLang="en-US" smtClean="0"/>
              <a:t>48</a:t>
            </a:fld>
            <a:endParaRPr lang="ko-KR" altLang="en-US"/>
          </a:p>
        </p:txBody>
      </p:sp>
    </p:spTree>
    <p:extLst>
      <p:ext uri="{BB962C8B-B14F-4D97-AF65-F5344CB8AC3E}">
        <p14:creationId xmlns:p14="http://schemas.microsoft.com/office/powerpoint/2010/main" val="3524932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이러한 치료 목적의 </a:t>
            </a:r>
            <a:r>
              <a:rPr lang="en-US" altLang="ko-KR" dirty="0"/>
              <a:t>PDT</a:t>
            </a:r>
            <a:r>
              <a:rPr lang="ko-KR" altLang="en-US" dirty="0"/>
              <a:t>가 </a:t>
            </a:r>
            <a:r>
              <a:rPr lang="ko-KR" altLang="en-US" dirty="0" err="1"/>
              <a:t>사용되는데는</a:t>
            </a:r>
            <a:r>
              <a:rPr lang="ko-KR" altLang="en-US" dirty="0"/>
              <a:t> 크게 </a:t>
            </a:r>
            <a:r>
              <a:rPr lang="ko-KR" altLang="en-US" dirty="0" err="1"/>
              <a:t>두가지</a:t>
            </a:r>
            <a:r>
              <a:rPr lang="ko-KR" altLang="en-US" dirty="0"/>
              <a:t> 경우가 있는데</a:t>
            </a:r>
            <a:r>
              <a:rPr lang="en-US" altLang="ko-KR" dirty="0"/>
              <a:t>. </a:t>
            </a:r>
          </a:p>
          <a:p>
            <a:endParaRPr lang="en-US" altLang="ko-KR" dirty="0"/>
          </a:p>
          <a:p>
            <a:r>
              <a:rPr lang="ko-KR" altLang="en-US" dirty="0"/>
              <a:t>하나는 조기 폐암이나 </a:t>
            </a:r>
            <a:r>
              <a:rPr lang="en-US" altLang="ko-KR" dirty="0"/>
              <a:t>Surgical</a:t>
            </a:r>
            <a:r>
              <a:rPr lang="en-US" altLang="ko-KR" baseline="0" dirty="0"/>
              <a:t> indication</a:t>
            </a:r>
            <a:r>
              <a:rPr lang="ko-KR" altLang="en-US" baseline="0" dirty="0"/>
              <a:t>이 되지 못한 환자로 </a:t>
            </a:r>
            <a:r>
              <a:rPr lang="en-US" altLang="ko-KR" baseline="0" dirty="0"/>
              <a:t>lung function</a:t>
            </a:r>
            <a:r>
              <a:rPr lang="ko-KR" altLang="en-US" baseline="0" dirty="0"/>
              <a:t>등이 좋지 않은 경우이고</a:t>
            </a:r>
            <a:endParaRPr lang="en-US" altLang="ko-KR" baseline="0" dirty="0"/>
          </a:p>
          <a:p>
            <a:r>
              <a:rPr lang="ko-KR" altLang="en-US" baseline="0" dirty="0"/>
              <a:t>하나는 </a:t>
            </a:r>
            <a:r>
              <a:rPr lang="ko-KR" altLang="en-US" baseline="0" dirty="0" err="1"/>
              <a:t>환자중에</a:t>
            </a:r>
            <a:r>
              <a:rPr lang="ko-KR" altLang="en-US" baseline="0" dirty="0"/>
              <a:t> </a:t>
            </a:r>
            <a:r>
              <a:rPr lang="en-US" altLang="ko-KR" baseline="0" dirty="0"/>
              <a:t>secondary primary lung cancer</a:t>
            </a:r>
            <a:r>
              <a:rPr lang="ko-KR" altLang="en-US" baseline="0" dirty="0"/>
              <a:t>로 진단된 환자에 있어</a:t>
            </a:r>
            <a:r>
              <a:rPr lang="en-US" altLang="ko-KR" baseline="0" dirty="0"/>
              <a:t>, second operation</a:t>
            </a:r>
            <a:r>
              <a:rPr lang="ko-KR" altLang="en-US" baseline="0" dirty="0"/>
              <a:t>이 여의치 않은 경우에 사용이 됩니다</a:t>
            </a:r>
            <a:r>
              <a:rPr lang="en-US" altLang="ko-KR" baseline="0" dirty="0"/>
              <a:t>. </a:t>
            </a:r>
            <a:endParaRPr lang="ko-KR" altLang="en-US" dirty="0"/>
          </a:p>
        </p:txBody>
      </p:sp>
      <p:sp>
        <p:nvSpPr>
          <p:cNvPr id="4" name="슬라이드 번호 개체 틀 3"/>
          <p:cNvSpPr>
            <a:spLocks noGrp="1"/>
          </p:cNvSpPr>
          <p:nvPr>
            <p:ph type="sldNum" sz="quarter" idx="10"/>
          </p:nvPr>
        </p:nvSpPr>
        <p:spPr/>
        <p:txBody>
          <a:bodyPr/>
          <a:lstStyle/>
          <a:p>
            <a:fld id="{5EBFFFB6-8561-4A7E-A9C4-92AE458F971E}" type="slidenum">
              <a:rPr lang="ko-KR" altLang="en-US" smtClean="0"/>
              <a:t>49</a:t>
            </a:fld>
            <a:endParaRPr lang="ko-KR" altLang="en-US"/>
          </a:p>
        </p:txBody>
      </p:sp>
    </p:spTree>
    <p:extLst>
      <p:ext uri="{BB962C8B-B14F-4D97-AF65-F5344CB8AC3E}">
        <p14:creationId xmlns:p14="http://schemas.microsoft.com/office/powerpoint/2010/main" val="1050540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normAutofit fontScale="85000" lnSpcReduction="20000"/>
          </a:bodyPr>
          <a:lstStyle/>
          <a:p>
            <a:r>
              <a:rPr lang="ko-KR" altLang="en-US" sz="1200" kern="1200" baseline="0" dirty="0">
                <a:solidFill>
                  <a:schemeClr val="tx1"/>
                </a:solidFill>
                <a:latin typeface="+mn-lt"/>
                <a:ea typeface="+mn-ea"/>
                <a:cs typeface="+mn-cs"/>
              </a:rPr>
              <a:t>이러한 연구들에서는 </a:t>
            </a:r>
            <a:r>
              <a:rPr lang="en-US" altLang="ko-KR" sz="1200" kern="1200" baseline="0" dirty="0">
                <a:solidFill>
                  <a:schemeClr val="tx1"/>
                </a:solidFill>
                <a:latin typeface="+mn-lt"/>
                <a:ea typeface="+mn-ea"/>
                <a:cs typeface="+mn-cs"/>
              </a:rPr>
              <a:t>“Early central lung cancer” </a:t>
            </a:r>
            <a:r>
              <a:rPr lang="ko-KR" altLang="en-US" sz="1200" kern="1200" baseline="0" dirty="0">
                <a:solidFill>
                  <a:schemeClr val="tx1"/>
                </a:solidFill>
                <a:latin typeface="+mn-lt"/>
                <a:ea typeface="+mn-ea"/>
                <a:cs typeface="+mn-cs"/>
              </a:rPr>
              <a:t>라는 개념이 등장했는데</a:t>
            </a:r>
            <a:r>
              <a:rPr lang="en-US" altLang="ko-KR" sz="1200" kern="1200" baseline="0" dirty="0">
                <a:solidFill>
                  <a:schemeClr val="tx1"/>
                </a:solidFill>
                <a:latin typeface="+mn-lt"/>
                <a:ea typeface="+mn-ea"/>
                <a:cs typeface="+mn-cs"/>
              </a:rPr>
              <a:t>, </a:t>
            </a:r>
            <a:r>
              <a:rPr lang="ko-KR" altLang="en-US" sz="1200" kern="1200" baseline="0" dirty="0">
                <a:solidFill>
                  <a:schemeClr val="tx1"/>
                </a:solidFill>
                <a:latin typeface="+mn-lt"/>
                <a:ea typeface="+mn-ea"/>
                <a:cs typeface="+mn-cs"/>
              </a:rPr>
              <a:t>이는 기관지 내에 국한된</a:t>
            </a:r>
            <a:r>
              <a:rPr lang="en-US" altLang="ko-KR" sz="1200" kern="1200" baseline="0" dirty="0">
                <a:solidFill>
                  <a:schemeClr val="tx1"/>
                </a:solidFill>
                <a:latin typeface="+mn-lt"/>
                <a:ea typeface="+mn-ea"/>
                <a:cs typeface="+mn-cs"/>
              </a:rPr>
              <a:t>, </a:t>
            </a:r>
            <a:r>
              <a:rPr lang="ko-KR" altLang="en-US" sz="1200" kern="1200" baseline="0" dirty="0">
                <a:solidFill>
                  <a:schemeClr val="tx1"/>
                </a:solidFill>
                <a:latin typeface="+mn-lt"/>
                <a:ea typeface="+mn-ea"/>
                <a:cs typeface="+mn-cs"/>
              </a:rPr>
              <a:t>다른 전이소견이 없는 암을 말합니다</a:t>
            </a:r>
            <a:r>
              <a:rPr lang="en-US" altLang="ko-KR" sz="1200" kern="1200" baseline="0" dirty="0">
                <a:solidFill>
                  <a:schemeClr val="tx1"/>
                </a:solidFill>
                <a:latin typeface="+mn-lt"/>
                <a:ea typeface="+mn-ea"/>
                <a:cs typeface="+mn-cs"/>
              </a:rPr>
              <a:t>. TNM staging </a:t>
            </a:r>
            <a:r>
              <a:rPr lang="ko-KR" altLang="en-US" sz="1200" kern="1200" baseline="0" dirty="0">
                <a:solidFill>
                  <a:schemeClr val="tx1"/>
                </a:solidFill>
                <a:latin typeface="+mn-lt"/>
                <a:ea typeface="+mn-ea"/>
                <a:cs typeface="+mn-cs"/>
              </a:rPr>
              <a:t>과는 명확히 매칭하기 어려운 개념입니다</a:t>
            </a:r>
            <a:r>
              <a:rPr lang="en-US" altLang="ko-KR" sz="1200" kern="1200" baseline="0" dirty="0">
                <a:solidFill>
                  <a:schemeClr val="tx1"/>
                </a:solidFill>
                <a:latin typeface="+mn-lt"/>
                <a:ea typeface="+mn-ea"/>
                <a:cs typeface="+mn-cs"/>
              </a:rPr>
              <a:t>.</a:t>
            </a:r>
          </a:p>
          <a:p>
            <a:r>
              <a:rPr lang="ko-KR" altLang="en-US" sz="1200" kern="1200" baseline="0" dirty="0">
                <a:solidFill>
                  <a:schemeClr val="tx1"/>
                </a:solidFill>
                <a:latin typeface="+mn-lt"/>
                <a:ea typeface="+mn-ea"/>
                <a:cs typeface="+mn-cs"/>
              </a:rPr>
              <a:t>작은 암임에도 불구하고 수술하기 어려운 부위였던 바 </a:t>
            </a:r>
            <a:r>
              <a:rPr lang="ko-KR" altLang="en-US" sz="1200" kern="1200" baseline="0" dirty="0" err="1">
                <a:solidFill>
                  <a:schemeClr val="tx1"/>
                </a:solidFill>
                <a:latin typeface="+mn-lt"/>
                <a:ea typeface="+mn-ea"/>
                <a:cs typeface="+mn-cs"/>
              </a:rPr>
              <a:t>광에너지</a:t>
            </a:r>
            <a:r>
              <a:rPr lang="ko-KR" altLang="en-US" sz="1200" kern="1200" baseline="0" dirty="0">
                <a:solidFill>
                  <a:schemeClr val="tx1"/>
                </a:solidFill>
                <a:latin typeface="+mn-lt"/>
                <a:ea typeface="+mn-ea"/>
                <a:cs typeface="+mn-cs"/>
              </a:rPr>
              <a:t> 요법을 시행하였고</a:t>
            </a:r>
            <a:r>
              <a:rPr lang="en-US" altLang="ko-KR" sz="1200" kern="1200" baseline="0" dirty="0">
                <a:solidFill>
                  <a:schemeClr val="tx1"/>
                </a:solidFill>
                <a:latin typeface="+mn-lt"/>
                <a:ea typeface="+mn-ea"/>
                <a:cs typeface="+mn-cs"/>
              </a:rPr>
              <a:t>, 5</a:t>
            </a:r>
            <a:r>
              <a:rPr lang="ko-KR" altLang="en-US" sz="1200" kern="1200" baseline="0" dirty="0">
                <a:solidFill>
                  <a:schemeClr val="tx1"/>
                </a:solidFill>
                <a:latin typeface="+mn-lt"/>
                <a:ea typeface="+mn-ea"/>
                <a:cs typeface="+mn-cs"/>
              </a:rPr>
              <a:t>년의 추적관찰 기간 중 </a:t>
            </a:r>
            <a:r>
              <a:rPr lang="en-US" altLang="ko-KR" sz="1200" kern="1200" baseline="0" dirty="0">
                <a:solidFill>
                  <a:schemeClr val="tx1"/>
                </a:solidFill>
                <a:latin typeface="+mn-lt"/>
                <a:ea typeface="+mn-ea"/>
                <a:cs typeface="+mn-cs"/>
              </a:rPr>
              <a:t>21</a:t>
            </a:r>
            <a:r>
              <a:rPr lang="ko-KR" altLang="en-US" sz="1200" kern="1200" baseline="0" dirty="0">
                <a:solidFill>
                  <a:schemeClr val="tx1"/>
                </a:solidFill>
                <a:latin typeface="+mn-lt"/>
                <a:ea typeface="+mn-ea"/>
                <a:cs typeface="+mn-cs"/>
              </a:rPr>
              <a:t>명 중에서 </a:t>
            </a:r>
            <a:r>
              <a:rPr lang="en-US" altLang="ko-KR" sz="1200" kern="1200" baseline="0" dirty="0">
                <a:solidFill>
                  <a:schemeClr val="tx1"/>
                </a:solidFill>
                <a:latin typeface="+mn-lt"/>
                <a:ea typeface="+mn-ea"/>
                <a:cs typeface="+mn-cs"/>
              </a:rPr>
              <a:t>16</a:t>
            </a:r>
            <a:r>
              <a:rPr lang="ko-KR" altLang="en-US" sz="1200" kern="1200" baseline="0" dirty="0">
                <a:solidFill>
                  <a:schemeClr val="tx1"/>
                </a:solidFill>
                <a:latin typeface="+mn-lt"/>
                <a:ea typeface="+mn-ea"/>
                <a:cs typeface="+mn-cs"/>
              </a:rPr>
              <a:t>명이 사망하였습니다</a:t>
            </a:r>
            <a:r>
              <a:rPr lang="en-US" altLang="ko-KR" sz="1200" kern="1200" baseline="0" dirty="0">
                <a:solidFill>
                  <a:schemeClr val="tx1"/>
                </a:solidFill>
                <a:latin typeface="+mn-lt"/>
                <a:ea typeface="+mn-ea"/>
                <a:cs typeface="+mn-cs"/>
              </a:rPr>
              <a:t>. 5</a:t>
            </a:r>
            <a:r>
              <a:rPr lang="ko-KR" altLang="en-US" sz="1200" kern="1200" baseline="0" dirty="0">
                <a:solidFill>
                  <a:schemeClr val="tx1"/>
                </a:solidFill>
                <a:latin typeface="+mn-lt"/>
                <a:ea typeface="+mn-ea"/>
                <a:cs typeface="+mn-cs"/>
              </a:rPr>
              <a:t>년간의 평균 생존기간은 </a:t>
            </a:r>
            <a:r>
              <a:rPr lang="en-US" altLang="ko-KR" sz="1200" kern="1200" baseline="0" dirty="0">
                <a:solidFill>
                  <a:schemeClr val="tx1"/>
                </a:solidFill>
                <a:latin typeface="+mn-lt"/>
                <a:ea typeface="+mn-ea"/>
                <a:cs typeface="+mn-cs"/>
              </a:rPr>
              <a:t>50</a:t>
            </a:r>
            <a:r>
              <a:rPr lang="ko-KR" altLang="en-US" sz="1200" kern="1200" baseline="0" dirty="0">
                <a:solidFill>
                  <a:schemeClr val="tx1"/>
                </a:solidFill>
                <a:latin typeface="+mn-lt"/>
                <a:ea typeface="+mn-ea"/>
                <a:cs typeface="+mn-cs"/>
              </a:rPr>
              <a:t>개월이었습니다</a:t>
            </a:r>
            <a:r>
              <a:rPr lang="en-US" altLang="ko-KR" sz="1200" kern="1200" baseline="0" dirty="0">
                <a:solidFill>
                  <a:schemeClr val="tx1"/>
                </a:solidFill>
                <a:latin typeface="+mn-lt"/>
                <a:ea typeface="+mn-ea"/>
                <a:cs typeface="+mn-cs"/>
              </a:rPr>
              <a:t>.</a:t>
            </a:r>
          </a:p>
          <a:p>
            <a:endParaRPr lang="en-US" altLang="ko-KR" sz="1200" kern="1200" baseline="0" dirty="0">
              <a:solidFill>
                <a:schemeClr val="tx1"/>
              </a:solidFill>
              <a:latin typeface="+mn-lt"/>
              <a:ea typeface="+mn-ea"/>
              <a:cs typeface="+mn-cs"/>
            </a:endParaRPr>
          </a:p>
          <a:p>
            <a:r>
              <a:rPr lang="en-US" altLang="ko-KR" sz="1200" kern="1200" baseline="0" dirty="0">
                <a:solidFill>
                  <a:schemeClr val="tx1"/>
                </a:solidFill>
                <a:latin typeface="+mn-lt"/>
                <a:ea typeface="+mn-ea"/>
                <a:cs typeface="+mn-cs"/>
              </a:rPr>
              <a:t>Twenty-nine </a:t>
            </a:r>
            <a:r>
              <a:rPr lang="en-US" altLang="ko-KR" sz="1200" kern="1200" baseline="0" dirty="0" err="1">
                <a:solidFill>
                  <a:schemeClr val="tx1"/>
                </a:solidFill>
                <a:latin typeface="+mn-lt"/>
                <a:ea typeface="+mn-ea"/>
                <a:cs typeface="+mn-cs"/>
              </a:rPr>
              <a:t>bronchoscopic</a:t>
            </a:r>
            <a:r>
              <a:rPr lang="en-US" altLang="ko-KR" sz="1200" kern="1200" baseline="0" dirty="0">
                <a:solidFill>
                  <a:schemeClr val="tx1"/>
                </a:solidFill>
                <a:latin typeface="+mn-lt"/>
                <a:ea typeface="+mn-ea"/>
                <a:cs typeface="+mn-cs"/>
              </a:rPr>
              <a:t> treatments were undertaken in</a:t>
            </a:r>
          </a:p>
          <a:p>
            <a:r>
              <a:rPr lang="en-US" altLang="ko-KR" sz="1200" kern="1200" baseline="0" dirty="0">
                <a:solidFill>
                  <a:schemeClr val="tx1"/>
                </a:solidFill>
                <a:latin typeface="+mn-lt"/>
                <a:ea typeface="+mn-ea"/>
                <a:cs typeface="+mn-cs"/>
              </a:rPr>
              <a:t>the 21 patients; 14 patients had one treatment, 6 had two, and</a:t>
            </a:r>
          </a:p>
          <a:p>
            <a:r>
              <a:rPr lang="en-US" altLang="ko-KR" sz="1200" kern="1200" baseline="0" dirty="0">
                <a:solidFill>
                  <a:schemeClr val="tx1"/>
                </a:solidFill>
                <a:latin typeface="+mn-lt"/>
                <a:ea typeface="+mn-ea"/>
                <a:cs typeface="+mn-cs"/>
              </a:rPr>
              <a:t>1 had three treatments. All treatments were carried out as a day</a:t>
            </a:r>
          </a:p>
          <a:p>
            <a:r>
              <a:rPr lang="en-US" altLang="ko-KR" sz="1200" kern="1200" baseline="0" dirty="0">
                <a:solidFill>
                  <a:schemeClr val="tx1"/>
                </a:solidFill>
                <a:latin typeface="+mn-lt"/>
                <a:ea typeface="+mn-ea"/>
                <a:cs typeface="+mn-cs"/>
              </a:rPr>
              <a:t>case procedure and no patient needed re-admission to hospital</a:t>
            </a:r>
          </a:p>
          <a:p>
            <a:r>
              <a:rPr lang="en-US" altLang="ko-KR" sz="1200" kern="1200" baseline="0" dirty="0">
                <a:solidFill>
                  <a:schemeClr val="tx1"/>
                </a:solidFill>
                <a:latin typeface="+mn-lt"/>
                <a:ea typeface="+mn-ea"/>
                <a:cs typeface="+mn-cs"/>
              </a:rPr>
              <a:t>following PDT other than pre-arranged visits. There was no</a:t>
            </a:r>
          </a:p>
          <a:p>
            <a:r>
              <a:rPr lang="en-US" altLang="ko-KR" sz="1200" kern="1200" baseline="0" dirty="0">
                <a:solidFill>
                  <a:schemeClr val="tx1"/>
                </a:solidFill>
                <a:latin typeface="+mn-lt"/>
                <a:ea typeface="+mn-ea"/>
                <a:cs typeface="+mn-cs"/>
              </a:rPr>
              <a:t>procedure-related or 30 day mortality. One patient presented</a:t>
            </a:r>
          </a:p>
          <a:p>
            <a:r>
              <a:rPr lang="en-US" altLang="ko-KR" sz="1200" kern="1200" baseline="0" dirty="0">
                <a:solidFill>
                  <a:schemeClr val="tx1"/>
                </a:solidFill>
                <a:latin typeface="+mn-lt"/>
                <a:ea typeface="+mn-ea"/>
                <a:cs typeface="+mn-cs"/>
              </a:rPr>
              <a:t>with a mild photosensitivity skin reaction (skin burn) with</a:t>
            </a:r>
          </a:p>
          <a:p>
            <a:r>
              <a:rPr lang="en-US" altLang="ko-KR" sz="1200" kern="1200" baseline="0" dirty="0">
                <a:solidFill>
                  <a:schemeClr val="tx1"/>
                </a:solidFill>
                <a:latin typeface="+mn-lt"/>
                <a:ea typeface="+mn-ea"/>
                <a:cs typeface="+mn-cs"/>
              </a:rPr>
              <a:t>slight </a:t>
            </a:r>
            <a:r>
              <a:rPr lang="en-US" altLang="ko-KR" sz="1200" kern="1200" baseline="0" dirty="0" err="1">
                <a:solidFill>
                  <a:schemeClr val="tx1"/>
                </a:solidFill>
                <a:latin typeface="+mn-lt"/>
                <a:ea typeface="+mn-ea"/>
                <a:cs typeface="+mn-cs"/>
              </a:rPr>
              <a:t>erythema</a:t>
            </a:r>
            <a:r>
              <a:rPr lang="en-US" altLang="ko-KR" sz="1200" kern="1200" baseline="0" dirty="0">
                <a:solidFill>
                  <a:schemeClr val="tx1"/>
                </a:solidFill>
                <a:latin typeface="+mn-lt"/>
                <a:ea typeface="+mn-ea"/>
                <a:cs typeface="+mn-cs"/>
              </a:rPr>
              <a:t> of hands and face that settled after 3 days.</a:t>
            </a:r>
          </a:p>
          <a:p>
            <a:r>
              <a:rPr lang="en-US" altLang="ko-KR" sz="1200" kern="1200" baseline="0" dirty="0">
                <a:solidFill>
                  <a:schemeClr val="tx1"/>
                </a:solidFill>
                <a:latin typeface="+mn-lt"/>
                <a:ea typeface="+mn-ea"/>
                <a:cs typeface="+mn-cs"/>
              </a:rPr>
              <a:t>Every patient, including the one who had skin burn, expressed</a:t>
            </a:r>
          </a:p>
          <a:p>
            <a:r>
              <a:rPr lang="en-US" altLang="ko-KR" sz="1200" kern="1200" baseline="0" dirty="0">
                <a:solidFill>
                  <a:schemeClr val="tx1"/>
                </a:solidFill>
                <a:latin typeface="+mn-lt"/>
                <a:ea typeface="+mn-ea"/>
                <a:cs typeface="+mn-cs"/>
              </a:rPr>
              <a:t>satisfaction with the treatment.</a:t>
            </a:r>
          </a:p>
          <a:p>
            <a:endParaRPr lang="en-US" altLang="ko-KR" sz="1200" kern="1200" baseline="0" dirty="0">
              <a:solidFill>
                <a:schemeClr val="tx1"/>
              </a:solidFill>
              <a:latin typeface="+mn-lt"/>
              <a:ea typeface="+mn-ea"/>
              <a:cs typeface="+mn-cs"/>
            </a:endParaRPr>
          </a:p>
          <a:p>
            <a:r>
              <a:rPr lang="en-US" sz="1200" b="0" i="0" kern="1200" dirty="0">
                <a:solidFill>
                  <a:schemeClr val="tx1"/>
                </a:solidFill>
                <a:latin typeface="+mn-lt"/>
                <a:ea typeface="+mn-ea"/>
                <a:cs typeface="+mn-cs"/>
              </a:rPr>
              <a:t>We need better risk stratification tools in lung cancer. With an annual worldwide population of 1.6 million individuals diagnosed and 1.4 million killed, lung cancer is the most lethal cancer in humans (</a:t>
            </a:r>
            <a:r>
              <a:rPr lang="en-US" sz="1200" b="0" i="0" u="none" strike="noStrike" kern="1200" dirty="0">
                <a:solidFill>
                  <a:schemeClr val="tx1"/>
                </a:solidFill>
                <a:latin typeface="+mn-lt"/>
                <a:ea typeface="+mn-ea"/>
                <a:cs typeface="+mn-cs"/>
                <a:hlinkClick r:id="rId3"/>
              </a:rPr>
              <a:t>2</a:t>
            </a:r>
            <a:r>
              <a:rPr lang="en-US" sz="1200" b="0" i="0" kern="1200" dirty="0">
                <a:solidFill>
                  <a:schemeClr val="tx1"/>
                </a:solidFill>
                <a:latin typeface="+mn-lt"/>
                <a:ea typeface="+mn-ea"/>
                <a:cs typeface="+mn-cs"/>
              </a:rPr>
              <a:t>). The overall 5-year survival rate is only about 16%, but this varies from 73% in patients ostensibly with the earliest stage, IA, to 2% in those with stage IV (</a:t>
            </a:r>
            <a:r>
              <a:rPr lang="en-US" sz="1200" b="0" i="0" u="none" strike="noStrike" kern="1200" dirty="0">
                <a:solidFill>
                  <a:schemeClr val="tx1"/>
                </a:solidFill>
                <a:latin typeface="+mn-lt"/>
                <a:ea typeface="+mn-ea"/>
                <a:cs typeface="+mn-cs"/>
                <a:hlinkClick r:id="rId3"/>
              </a:rPr>
              <a:t>3</a:t>
            </a:r>
            <a:r>
              <a:rPr lang="en-US" sz="1200" b="0" i="0" kern="1200" dirty="0">
                <a:solidFill>
                  <a:schemeClr val="tx1"/>
                </a:solidFill>
                <a:latin typeface="+mn-lt"/>
                <a:ea typeface="+mn-ea"/>
                <a:cs typeface="+mn-cs"/>
              </a:rPr>
              <a:t>). The vast majority of long term survivors of non-small cell lung cancer (NSCLC) have had surgery as part of their treatment. Currently, for these patients (most of whom have had distant metastasis excluded), the most powerful prognostic factor is the N-category of the TNM staging system: The status of their intrapulmonary, </a:t>
            </a:r>
            <a:r>
              <a:rPr lang="en-US" sz="1200" b="0" i="0" kern="1200" dirty="0" err="1">
                <a:solidFill>
                  <a:schemeClr val="tx1"/>
                </a:solidFill>
                <a:latin typeface="+mn-lt"/>
                <a:ea typeface="+mn-ea"/>
                <a:cs typeface="+mn-cs"/>
              </a:rPr>
              <a:t>hilar</a:t>
            </a:r>
            <a:r>
              <a:rPr lang="en-US" sz="1200" b="0" i="0" kern="1200" dirty="0">
                <a:solidFill>
                  <a:schemeClr val="tx1"/>
                </a:solidFill>
                <a:latin typeface="+mn-lt"/>
                <a:ea typeface="+mn-ea"/>
                <a:cs typeface="+mn-cs"/>
              </a:rPr>
              <a:t> and </a:t>
            </a:r>
            <a:r>
              <a:rPr lang="en-US" sz="1200" b="0" i="0" kern="1200" dirty="0" err="1">
                <a:solidFill>
                  <a:schemeClr val="tx1"/>
                </a:solidFill>
                <a:latin typeface="+mn-lt"/>
                <a:ea typeface="+mn-ea"/>
                <a:cs typeface="+mn-cs"/>
              </a:rPr>
              <a:t>mediastinal</a:t>
            </a:r>
            <a:r>
              <a:rPr lang="en-US" sz="1200" b="0" i="0" kern="1200" dirty="0">
                <a:solidFill>
                  <a:schemeClr val="tx1"/>
                </a:solidFill>
                <a:latin typeface="+mn-lt"/>
                <a:ea typeface="+mn-ea"/>
                <a:cs typeface="+mn-cs"/>
              </a:rPr>
              <a:t> lymph nodes. However, 29% of patients with stage IA disease and 48% of patients with node-negative disease die within five years, most with distant recurrence (</a:t>
            </a:r>
            <a:r>
              <a:rPr lang="en-US" sz="1200" b="0" i="0" u="none" strike="noStrike" kern="1200" dirty="0">
                <a:solidFill>
                  <a:schemeClr val="tx1"/>
                </a:solidFill>
                <a:latin typeface="+mn-lt"/>
                <a:ea typeface="+mn-ea"/>
                <a:cs typeface="+mn-cs"/>
                <a:hlinkClick r:id="rId3"/>
              </a:rPr>
              <a:t>4</a:t>
            </a:r>
            <a:r>
              <a:rPr lang="en-US" sz="1200" b="0" i="0" kern="1200" dirty="0">
                <a:solidFill>
                  <a:schemeClr val="tx1"/>
                </a:solidFill>
                <a:latin typeface="+mn-lt"/>
                <a:ea typeface="+mn-ea"/>
                <a:cs typeface="+mn-cs"/>
              </a:rPr>
              <a:t>).</a:t>
            </a:r>
            <a:endParaRPr lang="en-US" altLang="ko-KR" dirty="0"/>
          </a:p>
        </p:txBody>
      </p:sp>
      <p:sp>
        <p:nvSpPr>
          <p:cNvPr id="4" name="슬라이드 번호 개체 틀 3"/>
          <p:cNvSpPr>
            <a:spLocks noGrp="1"/>
          </p:cNvSpPr>
          <p:nvPr>
            <p:ph type="sldNum" sz="quarter" idx="10"/>
          </p:nvPr>
        </p:nvSpPr>
        <p:spPr/>
        <p:txBody>
          <a:bodyPr/>
          <a:lstStyle/>
          <a:p>
            <a:fld id="{2800599A-6917-464E-8492-C3D2F2DC50DA}" type="slidenum">
              <a:rPr lang="ko-KR" altLang="en-US" smtClean="0"/>
              <a:pPr/>
              <a:t>50</a:t>
            </a:fld>
            <a:endParaRPr lang="ko-KR"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PDT</a:t>
            </a:r>
            <a:r>
              <a:rPr lang="en-US" altLang="ko-KR" baseline="0" dirty="0"/>
              <a:t> </a:t>
            </a:r>
            <a:r>
              <a:rPr lang="ko-KR" altLang="en-US" baseline="0" dirty="0" err="1"/>
              <a:t>병변의</a:t>
            </a:r>
            <a:r>
              <a:rPr lang="ko-KR" altLang="en-US" baseline="0" dirty="0"/>
              <a:t> 성상과 크기에 따른 </a:t>
            </a:r>
            <a:r>
              <a:rPr lang="en-US" altLang="ko-KR" baseline="0" dirty="0"/>
              <a:t>PDT </a:t>
            </a:r>
            <a:r>
              <a:rPr lang="ko-KR" altLang="en-US" baseline="0" dirty="0" err="1"/>
              <a:t>결과들역시</a:t>
            </a:r>
            <a:r>
              <a:rPr lang="ko-KR" altLang="en-US" baseline="0" dirty="0"/>
              <a:t> 보고가 되는데</a:t>
            </a:r>
            <a:r>
              <a:rPr lang="en-US" altLang="ko-KR" baseline="0" dirty="0"/>
              <a:t>, </a:t>
            </a:r>
          </a:p>
          <a:p>
            <a:r>
              <a:rPr lang="ko-KR" altLang="en-US" baseline="0" dirty="0"/>
              <a:t>이들 중 </a:t>
            </a:r>
            <a:r>
              <a:rPr lang="en-US" altLang="ko-KR" baseline="0" dirty="0"/>
              <a:t>1cm</a:t>
            </a:r>
            <a:r>
              <a:rPr lang="ko-KR" altLang="en-US" baseline="0" dirty="0"/>
              <a:t>보다 </a:t>
            </a:r>
            <a:r>
              <a:rPr lang="ko-KR" altLang="en-US" baseline="0" dirty="0" err="1"/>
              <a:t>작을때는</a:t>
            </a:r>
            <a:r>
              <a:rPr lang="ko-KR" altLang="en-US" baseline="0" dirty="0"/>
              <a:t> 더 좋은 결과</a:t>
            </a:r>
            <a:r>
              <a:rPr lang="en-US" altLang="ko-KR" baseline="0" dirty="0"/>
              <a:t>. 88%</a:t>
            </a:r>
            <a:r>
              <a:rPr lang="ko-KR" altLang="en-US" baseline="0" dirty="0"/>
              <a:t>이상 </a:t>
            </a:r>
            <a:endParaRPr lang="ko-KR" altLang="en-US" dirty="0"/>
          </a:p>
        </p:txBody>
      </p:sp>
      <p:sp>
        <p:nvSpPr>
          <p:cNvPr id="4" name="슬라이드 번호 개체 틀 3"/>
          <p:cNvSpPr>
            <a:spLocks noGrp="1"/>
          </p:cNvSpPr>
          <p:nvPr>
            <p:ph type="sldNum" sz="quarter" idx="10"/>
          </p:nvPr>
        </p:nvSpPr>
        <p:spPr/>
        <p:txBody>
          <a:bodyPr/>
          <a:lstStyle/>
          <a:p>
            <a:fld id="{5EBFFFB6-8561-4A7E-A9C4-92AE458F971E}" type="slidenum">
              <a:rPr lang="ko-KR" altLang="en-US" smtClean="0"/>
              <a:t>51</a:t>
            </a:fld>
            <a:endParaRPr lang="ko-KR" altLang="en-US"/>
          </a:p>
        </p:txBody>
      </p:sp>
    </p:spTree>
    <p:extLst>
      <p:ext uri="{BB962C8B-B14F-4D97-AF65-F5344CB8AC3E}">
        <p14:creationId xmlns:p14="http://schemas.microsoft.com/office/powerpoint/2010/main" val="1008323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PDT</a:t>
            </a:r>
            <a:r>
              <a:rPr lang="en-US" altLang="ko-KR" baseline="0" dirty="0"/>
              <a:t> mechanism</a:t>
            </a:r>
            <a:r>
              <a:rPr lang="ko-KR" altLang="en-US" baseline="0" dirty="0"/>
              <a:t>은 이러한 </a:t>
            </a:r>
            <a:r>
              <a:rPr lang="en-US" altLang="ko-KR" baseline="0" dirty="0"/>
              <a:t>photosensitizer</a:t>
            </a:r>
            <a:r>
              <a:rPr lang="ko-KR" altLang="en-US" baseline="0" dirty="0"/>
              <a:t>들이 주로 </a:t>
            </a:r>
            <a:r>
              <a:rPr lang="en-US" altLang="ko-KR" baseline="0" dirty="0"/>
              <a:t>tumor</a:t>
            </a:r>
            <a:r>
              <a:rPr lang="ko-KR" altLang="en-US" baseline="0" dirty="0"/>
              <a:t>와 </a:t>
            </a:r>
            <a:r>
              <a:rPr lang="en-US" altLang="ko-KR" baseline="0" dirty="0"/>
              <a:t>vascular endothelium</a:t>
            </a:r>
            <a:r>
              <a:rPr lang="ko-KR" altLang="en-US" baseline="0" dirty="0"/>
              <a:t>에 </a:t>
            </a:r>
            <a:r>
              <a:rPr lang="en-US" altLang="ko-KR" baseline="0" dirty="0"/>
              <a:t>retention</a:t>
            </a:r>
            <a:r>
              <a:rPr lang="ko-KR" altLang="en-US" baseline="0" dirty="0"/>
              <a:t>되는 것을 이용하는 것입니다</a:t>
            </a:r>
            <a:r>
              <a:rPr lang="en-US" altLang="ko-KR" baseline="0" dirty="0"/>
              <a:t>.</a:t>
            </a:r>
          </a:p>
          <a:p>
            <a:r>
              <a:rPr lang="ko-KR" altLang="en-US" baseline="0" dirty="0"/>
              <a:t>특히나 </a:t>
            </a:r>
            <a:r>
              <a:rPr lang="en-US" altLang="ko-KR" baseline="0" dirty="0"/>
              <a:t>48</a:t>
            </a:r>
            <a:r>
              <a:rPr lang="ko-KR" altLang="en-US" baseline="0" dirty="0"/>
              <a:t>시간 </a:t>
            </a:r>
            <a:r>
              <a:rPr lang="ko-KR" altLang="en-US" baseline="0" dirty="0" err="1"/>
              <a:t>경과후에</a:t>
            </a:r>
            <a:r>
              <a:rPr lang="ko-KR" altLang="en-US" baseline="0" dirty="0"/>
              <a:t> 빛에 노출이 </a:t>
            </a:r>
            <a:r>
              <a:rPr lang="ko-KR" altLang="en-US" baseline="0" dirty="0" err="1"/>
              <a:t>되었을때</a:t>
            </a:r>
            <a:r>
              <a:rPr lang="ko-KR" altLang="en-US" baseline="0" dirty="0"/>
              <a:t> 특히나 </a:t>
            </a:r>
            <a:r>
              <a:rPr lang="en-US" altLang="ko-KR" baseline="0" dirty="0"/>
              <a:t>cytotoxic reaction</a:t>
            </a:r>
          </a:p>
          <a:p>
            <a:endParaRPr lang="en-US" altLang="ko-KR" baseline="0" dirty="0"/>
          </a:p>
          <a:p>
            <a:r>
              <a:rPr lang="ko-KR" altLang="en-US" baseline="0" dirty="0"/>
              <a:t>특히나</a:t>
            </a:r>
            <a:r>
              <a:rPr lang="en-US" altLang="ko-KR" baseline="0" dirty="0"/>
              <a:t> Type 2 oxidative process</a:t>
            </a:r>
            <a:r>
              <a:rPr lang="ko-KR" altLang="en-US" baseline="0" dirty="0"/>
              <a:t>가 </a:t>
            </a:r>
            <a:r>
              <a:rPr lang="en-US" altLang="ko-KR" baseline="0" dirty="0"/>
              <a:t>PFT</a:t>
            </a:r>
            <a:r>
              <a:rPr lang="ko-KR" altLang="en-US" baseline="0" dirty="0"/>
              <a:t>치료의 주된 기전이 되어 </a:t>
            </a:r>
            <a:r>
              <a:rPr lang="en-US" altLang="ko-KR" baseline="0" dirty="0"/>
              <a:t>oxygen radical</a:t>
            </a:r>
            <a:r>
              <a:rPr lang="ko-KR" altLang="en-US" baseline="0" dirty="0"/>
              <a:t>발생시의 </a:t>
            </a:r>
            <a:r>
              <a:rPr lang="en-US" altLang="ko-KR" baseline="0" dirty="0"/>
              <a:t>cytotoxic effect</a:t>
            </a:r>
          </a:p>
          <a:p>
            <a:r>
              <a:rPr lang="ko-KR" altLang="en-US" dirty="0"/>
              <a:t>또한 </a:t>
            </a:r>
            <a:r>
              <a:rPr lang="en-US" altLang="ko-KR" dirty="0" err="1"/>
              <a:t>neovascular</a:t>
            </a:r>
            <a:r>
              <a:rPr lang="en-US" altLang="ko-KR" dirty="0"/>
              <a:t> </a:t>
            </a:r>
            <a:r>
              <a:rPr lang="en-US" altLang="ko-KR" dirty="0" err="1"/>
              <a:t>endotherlium</a:t>
            </a:r>
            <a:r>
              <a:rPr lang="ko-KR" altLang="en-US" dirty="0"/>
              <a:t>에 작용하여 </a:t>
            </a:r>
            <a:r>
              <a:rPr lang="en-US" altLang="ko-KR" dirty="0"/>
              <a:t>capillary</a:t>
            </a:r>
            <a:r>
              <a:rPr lang="en-US" altLang="ko-KR" baseline="0" dirty="0"/>
              <a:t> integrity </a:t>
            </a:r>
            <a:r>
              <a:rPr lang="ko-KR" altLang="en-US" baseline="0" dirty="0"/>
              <a:t>손상하여 </a:t>
            </a:r>
            <a:r>
              <a:rPr lang="en-US" altLang="ko-KR" baseline="0" dirty="0"/>
              <a:t>tumor cell</a:t>
            </a:r>
            <a:r>
              <a:rPr lang="ko-KR" altLang="en-US" baseline="0" dirty="0"/>
              <a:t>파괴한다고 </a:t>
            </a:r>
            <a:r>
              <a:rPr lang="ko-KR" altLang="en-US" baseline="0" dirty="0" err="1"/>
              <a:t>알려져있습니다</a:t>
            </a:r>
            <a:r>
              <a:rPr lang="en-US" altLang="ko-KR" baseline="0" dirty="0"/>
              <a:t>. </a:t>
            </a:r>
          </a:p>
          <a:p>
            <a:endParaRPr lang="ko-KR" altLang="en-US" dirty="0"/>
          </a:p>
        </p:txBody>
      </p:sp>
      <p:sp>
        <p:nvSpPr>
          <p:cNvPr id="4" name="슬라이드 번호 개체 틀 3"/>
          <p:cNvSpPr>
            <a:spLocks noGrp="1"/>
          </p:cNvSpPr>
          <p:nvPr>
            <p:ph type="sldNum" sz="quarter" idx="10"/>
          </p:nvPr>
        </p:nvSpPr>
        <p:spPr/>
        <p:txBody>
          <a:bodyPr/>
          <a:lstStyle/>
          <a:p>
            <a:fld id="{5EBFFFB6-8561-4A7E-A9C4-92AE458F971E}" type="slidenum">
              <a:rPr lang="ko-KR" altLang="en-US" smtClean="0"/>
              <a:t>52</a:t>
            </a:fld>
            <a:endParaRPr lang="ko-KR" altLang="en-US"/>
          </a:p>
        </p:txBody>
      </p:sp>
    </p:spTree>
    <p:extLst>
      <p:ext uri="{BB962C8B-B14F-4D97-AF65-F5344CB8AC3E}">
        <p14:creationId xmlns:p14="http://schemas.microsoft.com/office/powerpoint/2010/main" val="121159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Photosensitizer</a:t>
            </a:r>
            <a:r>
              <a:rPr lang="ko-KR" altLang="en-US" dirty="0"/>
              <a:t>로 </a:t>
            </a:r>
            <a:r>
              <a:rPr lang="ko-KR" altLang="en-US" dirty="0" err="1"/>
              <a:t>사용된는</a:t>
            </a:r>
            <a:r>
              <a:rPr lang="ko-KR" altLang="en-US" dirty="0"/>
              <a:t> 물질로 </a:t>
            </a:r>
            <a:r>
              <a:rPr lang="en-US" altLang="ko-KR" dirty="0"/>
              <a:t>1</a:t>
            </a:r>
            <a:r>
              <a:rPr lang="ko-KR" altLang="en-US" dirty="0"/>
              <a:t>세대 </a:t>
            </a:r>
            <a:endParaRPr lang="en-US" altLang="ko-KR" dirty="0"/>
          </a:p>
          <a:p>
            <a:r>
              <a:rPr lang="en-US" altLang="ko-KR" dirty="0" err="1"/>
              <a:t>Hematophorphryn</a:t>
            </a:r>
            <a:r>
              <a:rPr lang="en-US" altLang="ko-KR" dirty="0"/>
              <a:t> derivative</a:t>
            </a:r>
          </a:p>
          <a:p>
            <a:endParaRPr lang="en-US" altLang="ko-KR" dirty="0"/>
          </a:p>
          <a:p>
            <a:r>
              <a:rPr lang="ko-KR" altLang="en-US" dirty="0"/>
              <a:t>우리 병원 본래 러시아산 </a:t>
            </a:r>
            <a:r>
              <a:rPr lang="en-US" altLang="ko-KR" dirty="0" err="1"/>
              <a:t>photogem</a:t>
            </a:r>
            <a:r>
              <a:rPr lang="en-US" altLang="ko-KR" baseline="0" dirty="0"/>
              <a:t> </a:t>
            </a:r>
            <a:r>
              <a:rPr lang="en-US" altLang="ko-KR" baseline="0" dirty="0">
                <a:sym typeface="Wingdings" panose="05000000000000000000" pitchFamily="2" charset="2"/>
              </a:rPr>
              <a:t> </a:t>
            </a:r>
            <a:r>
              <a:rPr lang="ko-KR" altLang="en-US" baseline="0" dirty="0">
                <a:sym typeface="Wingdings" panose="05000000000000000000" pitchFamily="2" charset="2"/>
              </a:rPr>
              <a:t>현재는 </a:t>
            </a:r>
            <a:r>
              <a:rPr lang="en-US" altLang="ko-KR" baseline="0" dirty="0" err="1">
                <a:sym typeface="Wingdings" panose="05000000000000000000" pitchFamily="2" charset="2"/>
              </a:rPr>
              <a:t>photofrin</a:t>
            </a:r>
            <a:r>
              <a:rPr lang="ko-KR" altLang="en-US" baseline="0" dirty="0">
                <a:sym typeface="Wingdings" panose="05000000000000000000" pitchFamily="2" charset="2"/>
              </a:rPr>
              <a:t>만 </a:t>
            </a:r>
            <a:r>
              <a:rPr lang="ko-KR" altLang="en-US" baseline="0" dirty="0" err="1">
                <a:sym typeface="Wingdings" panose="05000000000000000000" pitchFamily="2" charset="2"/>
              </a:rPr>
              <a:t>사용중</a:t>
            </a:r>
            <a:r>
              <a:rPr lang="ko-KR" altLang="en-US" baseline="0" dirty="0">
                <a:sym typeface="Wingdings" panose="05000000000000000000" pitchFamily="2" charset="2"/>
              </a:rPr>
              <a:t> </a:t>
            </a:r>
            <a:r>
              <a:rPr lang="en-US" altLang="ko-KR" baseline="0" dirty="0">
                <a:sym typeface="Wingdings" panose="05000000000000000000" pitchFamily="2" charset="2"/>
              </a:rPr>
              <a:t>, </a:t>
            </a:r>
            <a:r>
              <a:rPr lang="ko-KR" altLang="en-US" baseline="0" dirty="0">
                <a:sym typeface="Wingdings" panose="05000000000000000000" pitchFamily="2" charset="2"/>
              </a:rPr>
              <a:t>원내수가만 </a:t>
            </a:r>
            <a:r>
              <a:rPr lang="en-US" altLang="ko-KR" baseline="0" dirty="0">
                <a:sym typeface="Wingdings" panose="05000000000000000000" pitchFamily="2" charset="2"/>
              </a:rPr>
              <a:t>250</a:t>
            </a:r>
            <a:r>
              <a:rPr lang="ko-KR" altLang="en-US" baseline="0" dirty="0">
                <a:sym typeface="Wingdings" panose="05000000000000000000" pitchFamily="2" charset="2"/>
              </a:rPr>
              <a:t>만원이상</a:t>
            </a:r>
            <a:r>
              <a:rPr lang="en-US" altLang="ko-KR" baseline="0" dirty="0">
                <a:sym typeface="Wingdings" panose="05000000000000000000" pitchFamily="2" charset="2"/>
              </a:rPr>
              <a:t>. </a:t>
            </a:r>
          </a:p>
          <a:p>
            <a:r>
              <a:rPr lang="ko-KR" altLang="en-US" baseline="0" dirty="0">
                <a:sym typeface="Wingdings" panose="05000000000000000000" pitchFamily="2" charset="2"/>
              </a:rPr>
              <a:t>고가의 치료법임 </a:t>
            </a:r>
            <a:endParaRPr lang="en-US" altLang="ko-KR" baseline="0" dirty="0">
              <a:sym typeface="Wingdings" panose="05000000000000000000" pitchFamily="2" charset="2"/>
            </a:endParaRPr>
          </a:p>
          <a:p>
            <a:endParaRPr lang="en-US" altLang="ko-KR" baseline="0" dirty="0">
              <a:sym typeface="Wingdings" panose="05000000000000000000" pitchFamily="2" charset="2"/>
            </a:endParaRPr>
          </a:p>
          <a:p>
            <a:r>
              <a:rPr lang="ko-KR" altLang="en-US" baseline="0" dirty="0">
                <a:sym typeface="Wingdings" panose="05000000000000000000" pitchFamily="2" charset="2"/>
              </a:rPr>
              <a:t>이것의 </a:t>
            </a:r>
            <a:r>
              <a:rPr lang="en-US" altLang="ko-KR" baseline="0" dirty="0">
                <a:sym typeface="Wingdings" panose="05000000000000000000" pitchFamily="2" charset="2"/>
              </a:rPr>
              <a:t>standard dose</a:t>
            </a:r>
            <a:r>
              <a:rPr lang="ko-KR" altLang="en-US" baseline="0" dirty="0">
                <a:sym typeface="Wingdings" panose="05000000000000000000" pitchFamily="2" charset="2"/>
              </a:rPr>
              <a:t>는 </a:t>
            </a:r>
            <a:r>
              <a:rPr lang="en-US" altLang="ko-KR" baseline="0" dirty="0">
                <a:sym typeface="Wingdings" panose="05000000000000000000" pitchFamily="2" charset="2"/>
              </a:rPr>
              <a:t>2mg/kg/</a:t>
            </a:r>
            <a:r>
              <a:rPr lang="en-US" altLang="ko-KR" baseline="0" dirty="0" err="1">
                <a:sym typeface="Wingdings" panose="05000000000000000000" pitchFamily="2" charset="2"/>
              </a:rPr>
              <a:t>bwt</a:t>
            </a:r>
            <a:r>
              <a:rPr lang="en-US" altLang="ko-KR" baseline="0" dirty="0">
                <a:sym typeface="Wingdings" panose="05000000000000000000" pitchFamily="2" charset="2"/>
              </a:rPr>
              <a:t> </a:t>
            </a:r>
            <a:endParaRPr lang="ko-KR" altLang="en-US" dirty="0"/>
          </a:p>
        </p:txBody>
      </p:sp>
      <p:sp>
        <p:nvSpPr>
          <p:cNvPr id="4" name="슬라이드 번호 개체 틀 3"/>
          <p:cNvSpPr>
            <a:spLocks noGrp="1"/>
          </p:cNvSpPr>
          <p:nvPr>
            <p:ph type="sldNum" sz="quarter" idx="10"/>
          </p:nvPr>
        </p:nvSpPr>
        <p:spPr/>
        <p:txBody>
          <a:bodyPr/>
          <a:lstStyle/>
          <a:p>
            <a:fld id="{5EBFFFB6-8561-4A7E-A9C4-92AE458F971E}" type="slidenum">
              <a:rPr lang="ko-KR" altLang="en-US" smtClean="0"/>
              <a:t>53</a:t>
            </a:fld>
            <a:endParaRPr lang="ko-KR" altLang="en-US"/>
          </a:p>
        </p:txBody>
      </p:sp>
    </p:spTree>
    <p:extLst>
      <p:ext uri="{BB962C8B-B14F-4D97-AF65-F5344CB8AC3E}">
        <p14:creationId xmlns:p14="http://schemas.microsoft.com/office/powerpoint/2010/main" val="3361415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이때 빛을 내어주는 </a:t>
            </a:r>
            <a:r>
              <a:rPr lang="en-US" altLang="ko-KR" dirty="0" err="1"/>
              <a:t>opticfiber</a:t>
            </a:r>
            <a:r>
              <a:rPr lang="ko-KR" altLang="en-US" dirty="0"/>
              <a:t>의 경우 종류가 매우 다양함</a:t>
            </a:r>
            <a:endParaRPr lang="en-US" altLang="ko-KR" dirty="0"/>
          </a:p>
          <a:p>
            <a:endParaRPr lang="en-US" altLang="ko-KR" dirty="0"/>
          </a:p>
          <a:p>
            <a:r>
              <a:rPr lang="ko-KR" altLang="en-US" dirty="0"/>
              <a:t>이중 많이 쓰이는 </a:t>
            </a:r>
            <a:r>
              <a:rPr lang="ko-KR" altLang="en-US" dirty="0" err="1"/>
              <a:t>두가지가</a:t>
            </a:r>
            <a:r>
              <a:rPr lang="ko-KR" altLang="en-US" dirty="0"/>
              <a:t> </a:t>
            </a:r>
            <a:r>
              <a:rPr lang="en-US" altLang="ko-KR" dirty="0" err="1"/>
              <a:t>microlens</a:t>
            </a:r>
            <a:r>
              <a:rPr lang="ko-KR" altLang="en-US" dirty="0"/>
              <a:t>와 </a:t>
            </a:r>
            <a:r>
              <a:rPr lang="en-US" altLang="ko-KR" dirty="0" err="1"/>
              <a:t>cylindertube</a:t>
            </a:r>
            <a:r>
              <a:rPr lang="ko-KR" altLang="en-US" dirty="0"/>
              <a:t>로 </a:t>
            </a:r>
            <a:endParaRPr lang="en-US" altLang="ko-KR" dirty="0"/>
          </a:p>
          <a:p>
            <a:r>
              <a:rPr lang="en-US" altLang="ko-KR" dirty="0" err="1"/>
              <a:t>Microlens</a:t>
            </a:r>
            <a:r>
              <a:rPr lang="ko-KR" altLang="en-US" dirty="0"/>
              <a:t>는 이 앞쪽으로만 조사되는 빛</a:t>
            </a:r>
            <a:endParaRPr lang="en-US" altLang="ko-KR" dirty="0"/>
          </a:p>
          <a:p>
            <a:r>
              <a:rPr lang="en-US" altLang="ko-KR" dirty="0" err="1"/>
              <a:t>Cylindertube</a:t>
            </a:r>
            <a:r>
              <a:rPr lang="ko-KR" altLang="en-US" dirty="0"/>
              <a:t>는 </a:t>
            </a:r>
            <a:r>
              <a:rPr lang="en-US" altLang="ko-KR" dirty="0"/>
              <a:t>360</a:t>
            </a:r>
            <a:r>
              <a:rPr lang="ko-KR" altLang="en-US" dirty="0"/>
              <a:t>도로 옆쪽으로 조사되는 빛을 낸다</a:t>
            </a:r>
            <a:r>
              <a:rPr lang="en-US" altLang="ko-KR" dirty="0"/>
              <a:t>. </a:t>
            </a:r>
            <a:r>
              <a:rPr lang="ko-KR" altLang="en-US" dirty="0"/>
              <a:t> 이것은 </a:t>
            </a:r>
            <a:r>
              <a:rPr lang="en-US" altLang="ko-KR" dirty="0"/>
              <a:t>1-2.5cm</a:t>
            </a:r>
            <a:r>
              <a:rPr lang="ko-KR" altLang="en-US" dirty="0"/>
              <a:t>로 다양한 길이를 나타냄 </a:t>
            </a:r>
            <a:endParaRPr lang="en-US" altLang="ko-KR" dirty="0"/>
          </a:p>
          <a:p>
            <a:endParaRPr lang="en-US" altLang="ko-KR" dirty="0"/>
          </a:p>
          <a:p>
            <a:r>
              <a:rPr lang="ko-KR" altLang="en-US" sz="1200" b="0" i="0" u="none" strike="noStrike" kern="1200" baseline="0" dirty="0">
                <a:solidFill>
                  <a:schemeClr val="tx1"/>
                </a:solidFill>
                <a:latin typeface="+mn-lt"/>
                <a:ea typeface="+mn-ea"/>
                <a:cs typeface="+mn-cs"/>
              </a:rPr>
              <a:t>대개는 내시경의 </a:t>
            </a:r>
            <a:r>
              <a:rPr lang="ko-KR" altLang="en-US" sz="1200" b="0" i="0" u="none" strike="noStrike" kern="1200" baseline="0" dirty="0" err="1">
                <a:solidFill>
                  <a:schemeClr val="tx1"/>
                </a:solidFill>
                <a:latin typeface="+mn-lt"/>
                <a:ea typeface="+mn-ea"/>
                <a:cs typeface="+mn-cs"/>
              </a:rPr>
              <a:t>작업구를</a:t>
            </a:r>
            <a:endParaRPr lang="ko-KR" altLang="en-US" sz="1200" b="0" i="0" u="none" strike="noStrike" kern="1200" baseline="0" dirty="0">
              <a:solidFill>
                <a:schemeClr val="tx1"/>
              </a:solidFill>
              <a:latin typeface="+mn-lt"/>
              <a:ea typeface="+mn-ea"/>
              <a:cs typeface="+mn-cs"/>
            </a:endParaRPr>
          </a:p>
          <a:p>
            <a:r>
              <a:rPr lang="ko-KR" altLang="en-US" sz="1200" b="0" i="0" u="none" strike="noStrike" kern="1200" baseline="0" dirty="0">
                <a:solidFill>
                  <a:schemeClr val="tx1"/>
                </a:solidFill>
                <a:latin typeface="+mn-lt"/>
                <a:ea typeface="+mn-ea"/>
                <a:cs typeface="+mn-cs"/>
              </a:rPr>
              <a:t>통하여 광섬유를 삽입하여 종양에 조사하게 되나</a:t>
            </a:r>
            <a:r>
              <a:rPr lang="en-US" altLang="ko-KR" sz="1200" b="0" i="0" u="none" strike="noStrike" kern="1200" baseline="0" dirty="0">
                <a:solidFill>
                  <a:schemeClr val="tx1"/>
                </a:solidFill>
                <a:latin typeface="+mn-lt"/>
                <a:ea typeface="+mn-ea"/>
                <a:cs typeface="+mn-cs"/>
              </a:rPr>
              <a:t>, </a:t>
            </a:r>
            <a:r>
              <a:rPr lang="ko-KR" altLang="en-US" sz="1200" b="0" i="0" u="none" strike="noStrike" kern="1200" baseline="0" dirty="0">
                <a:solidFill>
                  <a:schemeClr val="tx1"/>
                </a:solidFill>
                <a:latin typeface="+mn-lt"/>
                <a:ea typeface="+mn-ea"/>
                <a:cs typeface="+mn-cs"/>
              </a:rPr>
              <a:t>경우에</a:t>
            </a:r>
          </a:p>
          <a:p>
            <a:r>
              <a:rPr lang="ko-KR" altLang="en-US" sz="1200" b="0" i="0" u="none" strike="noStrike" kern="1200" baseline="0" dirty="0">
                <a:solidFill>
                  <a:schemeClr val="tx1"/>
                </a:solidFill>
                <a:latin typeface="+mn-lt"/>
                <a:ea typeface="+mn-ea"/>
                <a:cs typeface="+mn-cs"/>
              </a:rPr>
              <a:t>따라 종양에 직접 찔러 조사할 수도 있다</a:t>
            </a:r>
            <a:r>
              <a:rPr lang="en-US" altLang="ko-KR" sz="1200" b="0" i="0" u="none" strike="noStrike" kern="1200" baseline="0" dirty="0">
                <a:solidFill>
                  <a:schemeClr val="tx1"/>
                </a:solidFill>
                <a:latin typeface="+mn-lt"/>
                <a:ea typeface="+mn-ea"/>
                <a:cs typeface="+mn-cs"/>
              </a:rPr>
              <a:t>.</a:t>
            </a:r>
            <a:endParaRPr lang="ko-KR" altLang="en-US" dirty="0"/>
          </a:p>
        </p:txBody>
      </p:sp>
      <p:sp>
        <p:nvSpPr>
          <p:cNvPr id="4" name="슬라이드 번호 개체 틀 3"/>
          <p:cNvSpPr>
            <a:spLocks noGrp="1"/>
          </p:cNvSpPr>
          <p:nvPr>
            <p:ph type="sldNum" sz="quarter" idx="10"/>
          </p:nvPr>
        </p:nvSpPr>
        <p:spPr/>
        <p:txBody>
          <a:bodyPr/>
          <a:lstStyle/>
          <a:p>
            <a:fld id="{5EBFFFB6-8561-4A7E-A9C4-92AE458F971E}" type="slidenum">
              <a:rPr lang="ko-KR" altLang="en-US" smtClean="0"/>
              <a:t>54</a:t>
            </a:fld>
            <a:endParaRPr lang="ko-KR" altLang="en-US"/>
          </a:p>
        </p:txBody>
      </p:sp>
    </p:spTree>
    <p:extLst>
      <p:ext uri="{BB962C8B-B14F-4D97-AF65-F5344CB8AC3E}">
        <p14:creationId xmlns:p14="http://schemas.microsoft.com/office/powerpoint/2010/main" val="2226521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이들 각각의 사용처를 보면</a:t>
            </a:r>
            <a:r>
              <a:rPr lang="en-US" altLang="ko-KR" dirty="0"/>
              <a:t>. </a:t>
            </a:r>
          </a:p>
          <a:p>
            <a:r>
              <a:rPr lang="en-US" altLang="ko-KR" dirty="0" err="1"/>
              <a:t>Microlens</a:t>
            </a:r>
            <a:r>
              <a:rPr lang="ko-KR" altLang="en-US" dirty="0"/>
              <a:t>의 경우는 빛이 </a:t>
            </a:r>
            <a:r>
              <a:rPr lang="en-US" altLang="ko-KR" dirty="0"/>
              <a:t>forward</a:t>
            </a:r>
            <a:r>
              <a:rPr lang="ko-KR" altLang="en-US" dirty="0"/>
              <a:t>하게 나가게 되며 주로 </a:t>
            </a:r>
            <a:r>
              <a:rPr lang="en-US" altLang="ko-KR" dirty="0"/>
              <a:t>bronchoscopy</a:t>
            </a:r>
            <a:r>
              <a:rPr lang="ko-KR" altLang="en-US" dirty="0"/>
              <a:t>끝에 </a:t>
            </a:r>
            <a:r>
              <a:rPr lang="en-US" altLang="ko-KR" dirty="0"/>
              <a:t>small </a:t>
            </a:r>
            <a:r>
              <a:rPr lang="en-US" altLang="ko-KR" dirty="0" err="1"/>
              <a:t>superfical</a:t>
            </a:r>
            <a:r>
              <a:rPr lang="en-US" altLang="ko-KR" dirty="0"/>
              <a:t> tumor</a:t>
            </a:r>
            <a:r>
              <a:rPr lang="ko-KR" altLang="en-US" dirty="0"/>
              <a:t>나 </a:t>
            </a:r>
            <a:r>
              <a:rPr lang="en-US" altLang="ko-KR" dirty="0"/>
              <a:t>stump </a:t>
            </a:r>
            <a:r>
              <a:rPr lang="en-US" altLang="ko-KR" dirty="0" err="1"/>
              <a:t>recurrece</a:t>
            </a:r>
            <a:r>
              <a:rPr lang="ko-KR" altLang="en-US" dirty="0"/>
              <a:t>에 써서 </a:t>
            </a:r>
            <a:endParaRPr lang="en-US" altLang="ko-KR" dirty="0"/>
          </a:p>
          <a:p>
            <a:r>
              <a:rPr lang="en-US" altLang="ko-KR" dirty="0"/>
              <a:t>Surface</a:t>
            </a:r>
            <a:r>
              <a:rPr lang="ko-KR" altLang="en-US" dirty="0"/>
              <a:t>를 조사하거나 아니면 아예 </a:t>
            </a:r>
            <a:r>
              <a:rPr lang="en-US" altLang="ko-KR" dirty="0"/>
              <a:t>tumor</a:t>
            </a:r>
            <a:r>
              <a:rPr lang="ko-KR" altLang="en-US" dirty="0"/>
              <a:t>위에 </a:t>
            </a:r>
            <a:r>
              <a:rPr lang="en-US" altLang="ko-KR" dirty="0"/>
              <a:t>embed</a:t>
            </a:r>
            <a:r>
              <a:rPr lang="ko-KR" altLang="en-US" dirty="0"/>
              <a:t>시켜서 조사 </a:t>
            </a:r>
            <a:endParaRPr lang="en-US" altLang="ko-KR" dirty="0"/>
          </a:p>
          <a:p>
            <a:endParaRPr lang="en-US" altLang="ko-KR" dirty="0"/>
          </a:p>
          <a:p>
            <a:r>
              <a:rPr lang="en-US" altLang="ko-KR" dirty="0"/>
              <a:t>Cylindrical diffusion</a:t>
            </a:r>
            <a:r>
              <a:rPr lang="ko-KR" altLang="en-US" dirty="0"/>
              <a:t>는 </a:t>
            </a:r>
            <a:r>
              <a:rPr lang="en-US" altLang="ko-KR" dirty="0"/>
              <a:t>360</a:t>
            </a:r>
            <a:r>
              <a:rPr lang="ko-KR" altLang="en-US" dirty="0"/>
              <a:t>도로 </a:t>
            </a:r>
            <a:r>
              <a:rPr lang="ko-KR" altLang="en-US" dirty="0" err="1"/>
              <a:t>조사가됨</a:t>
            </a:r>
            <a:r>
              <a:rPr lang="en-US" altLang="ko-KR" dirty="0"/>
              <a:t>. </a:t>
            </a:r>
            <a:r>
              <a:rPr lang="ko-KR" altLang="en-US" dirty="0" err="1"/>
              <a:t>병변의</a:t>
            </a:r>
            <a:r>
              <a:rPr lang="ko-KR" altLang="en-US" dirty="0"/>
              <a:t> 길이에 따라 선택 </a:t>
            </a:r>
            <a:endParaRPr lang="en-US" altLang="ko-KR" dirty="0"/>
          </a:p>
          <a:p>
            <a:r>
              <a:rPr lang="ko-KR" altLang="en-US" dirty="0"/>
              <a:t>이것은 </a:t>
            </a:r>
            <a:r>
              <a:rPr lang="en-US" altLang="ko-KR" dirty="0"/>
              <a:t>tumor</a:t>
            </a:r>
            <a:r>
              <a:rPr lang="ko-KR" altLang="en-US" dirty="0"/>
              <a:t>가 </a:t>
            </a:r>
            <a:r>
              <a:rPr lang="en-US" altLang="ko-KR" dirty="0"/>
              <a:t>bronchoscopy</a:t>
            </a:r>
            <a:r>
              <a:rPr lang="ko-KR" altLang="en-US" dirty="0"/>
              <a:t>와 </a:t>
            </a:r>
            <a:r>
              <a:rPr lang="en-US" altLang="ko-KR" dirty="0"/>
              <a:t>parallel</a:t>
            </a:r>
            <a:r>
              <a:rPr lang="ko-KR" altLang="en-US" dirty="0"/>
              <a:t>하게 진행되는 경우나</a:t>
            </a:r>
            <a:r>
              <a:rPr lang="en-US" altLang="ko-KR" dirty="0"/>
              <a:t>, nodular</a:t>
            </a:r>
            <a:r>
              <a:rPr lang="ko-KR" altLang="en-US" dirty="0"/>
              <a:t>하거나 </a:t>
            </a:r>
            <a:r>
              <a:rPr lang="en-US" altLang="ko-KR" dirty="0" err="1"/>
              <a:t>polypoid</a:t>
            </a:r>
            <a:r>
              <a:rPr lang="ko-KR" altLang="en-US" dirty="0"/>
              <a:t>한 경우</a:t>
            </a:r>
            <a:r>
              <a:rPr lang="en-US" altLang="ko-KR" baseline="0" dirty="0"/>
              <a:t> </a:t>
            </a:r>
            <a:r>
              <a:rPr lang="ko-KR" altLang="en-US" baseline="0" dirty="0"/>
              <a:t>주로 선택이 되는 </a:t>
            </a:r>
            <a:r>
              <a:rPr lang="en-US" altLang="ko-KR" baseline="0" dirty="0"/>
              <a:t>diffuse</a:t>
            </a:r>
            <a:r>
              <a:rPr lang="ko-KR" altLang="en-US" baseline="0" dirty="0"/>
              <a:t>임</a:t>
            </a:r>
            <a:r>
              <a:rPr lang="en-US" altLang="ko-KR" baseline="0" dirty="0"/>
              <a:t>. </a:t>
            </a:r>
          </a:p>
          <a:p>
            <a:endParaRPr lang="ko-KR" altLang="en-US" dirty="0"/>
          </a:p>
        </p:txBody>
      </p:sp>
      <p:sp>
        <p:nvSpPr>
          <p:cNvPr id="4" name="슬라이드 번호 개체 틀 3"/>
          <p:cNvSpPr>
            <a:spLocks noGrp="1"/>
          </p:cNvSpPr>
          <p:nvPr>
            <p:ph type="sldNum" sz="quarter" idx="10"/>
          </p:nvPr>
        </p:nvSpPr>
        <p:spPr/>
        <p:txBody>
          <a:bodyPr/>
          <a:lstStyle/>
          <a:p>
            <a:fld id="{5EBFFFB6-8561-4A7E-A9C4-92AE458F971E}" type="slidenum">
              <a:rPr lang="ko-KR" altLang="en-US" smtClean="0"/>
              <a:t>55</a:t>
            </a:fld>
            <a:endParaRPr lang="ko-KR" altLang="en-US"/>
          </a:p>
        </p:txBody>
      </p:sp>
    </p:spTree>
    <p:extLst>
      <p:ext uri="{BB962C8B-B14F-4D97-AF65-F5344CB8AC3E}">
        <p14:creationId xmlns:p14="http://schemas.microsoft.com/office/powerpoint/2010/main" val="109275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5EBFFFB6-8561-4A7E-A9C4-92AE458F971E}" type="slidenum">
              <a:rPr lang="ko-KR" altLang="en-US" smtClean="0"/>
              <a:t>56</a:t>
            </a:fld>
            <a:endParaRPr lang="ko-KR" altLang="en-US"/>
          </a:p>
        </p:txBody>
      </p:sp>
    </p:spTree>
    <p:extLst>
      <p:ext uri="{BB962C8B-B14F-4D97-AF65-F5344CB8AC3E}">
        <p14:creationId xmlns:p14="http://schemas.microsoft.com/office/powerpoint/2010/main" val="1850215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Light</a:t>
            </a:r>
            <a:r>
              <a:rPr lang="en-US" altLang="ko-KR" baseline="0" dirty="0"/>
              <a:t> </a:t>
            </a:r>
            <a:r>
              <a:rPr lang="en-US" altLang="ko-KR" baseline="0" dirty="0" err="1"/>
              <a:t>sourse</a:t>
            </a:r>
            <a:r>
              <a:rPr lang="ko-KR" altLang="en-US" baseline="0" dirty="0"/>
              <a:t>에서</a:t>
            </a:r>
            <a:r>
              <a:rPr lang="en-US" altLang="ko-KR" baseline="0" dirty="0"/>
              <a:t>, </a:t>
            </a:r>
            <a:r>
              <a:rPr lang="ko-KR" altLang="en-US" baseline="0" dirty="0"/>
              <a:t>특히나 </a:t>
            </a:r>
            <a:r>
              <a:rPr lang="en-US" altLang="ko-KR" baseline="0" dirty="0"/>
              <a:t>630mn</a:t>
            </a:r>
            <a:r>
              <a:rPr lang="ko-KR" altLang="en-US" baseline="0" dirty="0"/>
              <a:t>의 파장이 주로 이용됨 </a:t>
            </a:r>
            <a:endParaRPr lang="en-US" altLang="ko-KR" baseline="0" dirty="0"/>
          </a:p>
          <a:p>
            <a:r>
              <a:rPr lang="ko-KR" altLang="en-US" baseline="0" dirty="0"/>
              <a:t>문헌에서 </a:t>
            </a:r>
            <a:r>
              <a:rPr lang="en-US" altLang="ko-KR" baseline="0" dirty="0"/>
              <a:t>150-300j/cm</a:t>
            </a:r>
            <a:r>
              <a:rPr lang="ko-KR" altLang="en-US" baseline="0" dirty="0"/>
              <a:t>의 빛을 이용한 치료 주된</a:t>
            </a:r>
            <a:r>
              <a:rPr lang="en-US" altLang="ko-KR" baseline="0" dirty="0"/>
              <a:t>.</a:t>
            </a:r>
          </a:p>
          <a:p>
            <a:r>
              <a:rPr lang="en-US" altLang="ko-KR" baseline="0" dirty="0" err="1"/>
              <a:t>Photofrin</a:t>
            </a:r>
            <a:r>
              <a:rPr lang="ko-KR" altLang="en-US" baseline="0" dirty="0"/>
              <a:t>에서는 가장 많이 사용되는 </a:t>
            </a:r>
            <a:r>
              <a:rPr lang="en-US" altLang="ko-KR" baseline="0" dirty="0"/>
              <a:t>light dose</a:t>
            </a:r>
            <a:r>
              <a:rPr lang="ko-KR" altLang="en-US" baseline="0" dirty="0"/>
              <a:t>는 </a:t>
            </a:r>
            <a:r>
              <a:rPr lang="en-US" altLang="ko-KR" baseline="0" dirty="0"/>
              <a:t>200j/CM</a:t>
            </a:r>
          </a:p>
          <a:p>
            <a:r>
              <a:rPr lang="en-US" altLang="ko-KR" baseline="0" dirty="0"/>
              <a:t>CIS</a:t>
            </a:r>
            <a:r>
              <a:rPr lang="ko-KR" altLang="en-US" baseline="0" dirty="0"/>
              <a:t>나 </a:t>
            </a:r>
            <a:r>
              <a:rPr lang="en-US" altLang="ko-KR" baseline="0" dirty="0"/>
              <a:t>Small airway</a:t>
            </a:r>
            <a:r>
              <a:rPr lang="ko-KR" altLang="en-US" baseline="0" dirty="0"/>
              <a:t>에서는 </a:t>
            </a:r>
            <a:r>
              <a:rPr lang="en-US" altLang="ko-KR" baseline="0" dirty="0"/>
              <a:t>200j/CM,</a:t>
            </a:r>
            <a:r>
              <a:rPr lang="ko-KR" altLang="en-US" baseline="0" dirty="0"/>
              <a:t>좀더 </a:t>
            </a:r>
            <a:r>
              <a:rPr lang="ko-KR" altLang="en-US" baseline="0" dirty="0" err="1"/>
              <a:t>진행될때는</a:t>
            </a:r>
            <a:r>
              <a:rPr lang="ko-KR" altLang="en-US" baseline="0" dirty="0"/>
              <a:t> </a:t>
            </a:r>
            <a:r>
              <a:rPr lang="en-US" altLang="ko-KR" baseline="0" dirty="0"/>
              <a:t>300J/CM</a:t>
            </a:r>
            <a:r>
              <a:rPr lang="ko-KR" altLang="en-US" baseline="0" dirty="0"/>
              <a:t>까지도 사용함 </a:t>
            </a:r>
            <a:endParaRPr lang="en-US" altLang="ko-KR" baseline="0" dirty="0"/>
          </a:p>
          <a:p>
            <a:endParaRPr lang="en-US" altLang="ko-KR" baseline="0" dirty="0"/>
          </a:p>
          <a:p>
            <a:r>
              <a:rPr lang="ko-KR" altLang="en-US" baseline="0" dirty="0"/>
              <a:t>도한 이것은 </a:t>
            </a:r>
            <a:r>
              <a:rPr lang="en-US" altLang="ko-KR" baseline="0" dirty="0"/>
              <a:t>Watt x time</a:t>
            </a:r>
            <a:r>
              <a:rPr lang="ko-KR" altLang="en-US" baseline="0" dirty="0"/>
              <a:t>으로 이루어짐 </a:t>
            </a:r>
            <a:endParaRPr lang="en-US" altLang="ko-KR" baseline="0" dirty="0"/>
          </a:p>
          <a:p>
            <a:r>
              <a:rPr lang="en-US" altLang="ko-KR" baseline="0" dirty="0"/>
              <a:t>200j</a:t>
            </a:r>
            <a:r>
              <a:rPr lang="ko-KR" altLang="en-US" baseline="0" dirty="0"/>
              <a:t>은 한 예로 </a:t>
            </a:r>
            <a:r>
              <a:rPr lang="en-US" altLang="ko-KR" baseline="0" dirty="0"/>
              <a:t>1cm diffusion</a:t>
            </a:r>
            <a:r>
              <a:rPr lang="ko-KR" altLang="en-US" baseline="0" dirty="0"/>
              <a:t>로 </a:t>
            </a:r>
            <a:r>
              <a:rPr lang="en-US" altLang="ko-KR" baseline="0" dirty="0"/>
              <a:t>400mW X500s</a:t>
            </a:r>
          </a:p>
          <a:p>
            <a:r>
              <a:rPr lang="ko-KR" altLang="en-US" baseline="0" dirty="0"/>
              <a:t>이건 실제로 치료를 시행할 때 계산을 해서 </a:t>
            </a:r>
            <a:r>
              <a:rPr lang="ko-KR" altLang="en-US" baseline="0" dirty="0" err="1"/>
              <a:t>몇정도로</a:t>
            </a:r>
            <a:r>
              <a:rPr lang="ko-KR" altLang="en-US" baseline="0" dirty="0"/>
              <a:t> </a:t>
            </a:r>
            <a:r>
              <a:rPr lang="ko-KR" altLang="en-US" baseline="0" dirty="0" err="1"/>
              <a:t>몇초간을</a:t>
            </a:r>
            <a:r>
              <a:rPr lang="ko-KR" altLang="en-US" baseline="0" dirty="0"/>
              <a:t> 줄지 결정을 함</a:t>
            </a:r>
            <a:r>
              <a:rPr lang="en-US" altLang="ko-KR" baseline="0" dirty="0"/>
              <a:t>. </a:t>
            </a:r>
          </a:p>
          <a:p>
            <a:r>
              <a:rPr lang="en-US" altLang="ko-KR" baseline="0" dirty="0"/>
              <a:t>200j</a:t>
            </a:r>
            <a:r>
              <a:rPr lang="ko-KR" altLang="en-US" baseline="0" dirty="0"/>
              <a:t>로 준다고 정할 때 </a:t>
            </a:r>
            <a:r>
              <a:rPr lang="en-US" altLang="ko-KR" baseline="0" dirty="0"/>
              <a:t>mw</a:t>
            </a:r>
            <a:r>
              <a:rPr lang="ko-KR" altLang="en-US" baseline="0" dirty="0"/>
              <a:t>에 따라 </a:t>
            </a:r>
            <a:r>
              <a:rPr lang="ko-KR" altLang="en-US" baseline="0" dirty="0" err="1"/>
              <a:t>몇초를</a:t>
            </a:r>
            <a:r>
              <a:rPr lang="ko-KR" altLang="en-US" baseline="0" dirty="0"/>
              <a:t> </a:t>
            </a:r>
            <a:r>
              <a:rPr lang="ko-KR" altLang="en-US" baseline="0" dirty="0" err="1"/>
              <a:t>줄것인지</a:t>
            </a:r>
            <a:r>
              <a:rPr lang="ko-KR" altLang="en-US" baseline="0" dirty="0"/>
              <a:t> 결정</a:t>
            </a:r>
            <a:r>
              <a:rPr lang="en-US" altLang="ko-KR" baseline="0" dirty="0"/>
              <a:t>. </a:t>
            </a:r>
          </a:p>
          <a:p>
            <a:endParaRPr lang="en-US" altLang="ko-KR" baseline="0" dirty="0"/>
          </a:p>
          <a:p>
            <a:r>
              <a:rPr lang="ko-KR" altLang="en-US" sz="1200" b="0" i="0" u="none" strike="noStrike" kern="1200" baseline="0" dirty="0" err="1">
                <a:solidFill>
                  <a:schemeClr val="tx1"/>
                </a:solidFill>
                <a:latin typeface="+mn-lt"/>
                <a:ea typeface="+mn-ea"/>
                <a:cs typeface="+mn-cs"/>
              </a:rPr>
              <a:t>광역학치료</a:t>
            </a:r>
            <a:r>
              <a:rPr lang="ko-KR" altLang="en-US" sz="1200" b="0" i="0" u="none" strike="noStrike" kern="1200" baseline="0" dirty="0">
                <a:solidFill>
                  <a:schemeClr val="tx1"/>
                </a:solidFill>
                <a:latin typeface="+mn-lt"/>
                <a:ea typeface="+mn-ea"/>
                <a:cs typeface="+mn-cs"/>
              </a:rPr>
              <a:t> 효과에서 광선</a:t>
            </a:r>
            <a:r>
              <a:rPr lang="en-US" altLang="ko-KR" sz="1200" b="0" i="0" u="none" strike="noStrike" kern="1200" baseline="0" dirty="0">
                <a:solidFill>
                  <a:schemeClr val="tx1"/>
                </a:solidFill>
                <a:latin typeface="+mn-lt"/>
                <a:ea typeface="+mn-ea"/>
                <a:cs typeface="+mn-cs"/>
              </a:rPr>
              <a:t>(laser)</a:t>
            </a:r>
            <a:r>
              <a:rPr lang="ko-KR" altLang="en-US" sz="1200" b="0" i="0" u="none" strike="noStrike" kern="1200" baseline="0" dirty="0">
                <a:solidFill>
                  <a:schemeClr val="tx1"/>
                </a:solidFill>
                <a:latin typeface="+mn-lt"/>
                <a:ea typeface="+mn-ea"/>
                <a:cs typeface="+mn-cs"/>
              </a:rPr>
              <a:t>의 영향은 파</a:t>
            </a:r>
          </a:p>
          <a:p>
            <a:r>
              <a:rPr lang="ko-KR" altLang="en-US" sz="1200" b="0" i="0" u="none" strike="noStrike" kern="1200" baseline="0" dirty="0">
                <a:solidFill>
                  <a:schemeClr val="tx1"/>
                </a:solidFill>
                <a:latin typeface="+mn-lt"/>
                <a:ea typeface="+mn-ea"/>
                <a:cs typeface="+mn-cs"/>
              </a:rPr>
              <a:t>장</a:t>
            </a:r>
            <a:r>
              <a:rPr lang="en-US" altLang="ko-KR" sz="1200" b="0" i="0" u="none" strike="noStrike" kern="1200" baseline="0" dirty="0">
                <a:solidFill>
                  <a:schemeClr val="tx1"/>
                </a:solidFill>
                <a:latin typeface="+mn-lt"/>
                <a:ea typeface="+mn-ea"/>
                <a:cs typeface="+mn-cs"/>
              </a:rPr>
              <a:t>(wave length)</a:t>
            </a:r>
            <a:r>
              <a:rPr lang="ko-KR" altLang="en-US" sz="1200" b="0" i="0" u="none" strike="noStrike" kern="1200" baseline="0" dirty="0">
                <a:solidFill>
                  <a:schemeClr val="tx1"/>
                </a:solidFill>
                <a:latin typeface="+mn-lt"/>
                <a:ea typeface="+mn-ea"/>
                <a:cs typeface="+mn-cs"/>
              </a:rPr>
              <a:t>과 에너지 밀도</a:t>
            </a:r>
            <a:r>
              <a:rPr lang="en-US" altLang="ko-KR" sz="1200" b="0" i="0" u="none" strike="noStrike" kern="1200" baseline="0" dirty="0">
                <a:solidFill>
                  <a:schemeClr val="tx1"/>
                </a:solidFill>
                <a:latin typeface="+mn-lt"/>
                <a:ea typeface="+mn-ea"/>
                <a:cs typeface="+mn-cs"/>
              </a:rPr>
              <a:t>(laser energy density)</a:t>
            </a:r>
            <a:r>
              <a:rPr lang="ko-KR" altLang="en-US" sz="1200" b="0" i="0" u="none" strike="noStrike" kern="1200" baseline="0" dirty="0">
                <a:solidFill>
                  <a:schemeClr val="tx1"/>
                </a:solidFill>
                <a:latin typeface="+mn-lt"/>
                <a:ea typeface="+mn-ea"/>
                <a:cs typeface="+mn-cs"/>
              </a:rPr>
              <a:t>인</a:t>
            </a:r>
          </a:p>
          <a:p>
            <a:r>
              <a:rPr lang="ko-KR" altLang="en-US" sz="1200" b="0" i="0" u="none" strike="noStrike" kern="1200" baseline="0" dirty="0">
                <a:solidFill>
                  <a:schemeClr val="tx1"/>
                </a:solidFill>
                <a:latin typeface="+mn-lt"/>
                <a:ea typeface="+mn-ea"/>
                <a:cs typeface="+mn-cs"/>
              </a:rPr>
              <a:t>광량</a:t>
            </a:r>
            <a:r>
              <a:rPr lang="en-US" altLang="ko-KR" sz="1200" b="0" i="0" u="none" strike="noStrike" kern="1200" baseline="0" dirty="0">
                <a:solidFill>
                  <a:schemeClr val="tx1"/>
                </a:solidFill>
                <a:latin typeface="+mn-lt"/>
                <a:ea typeface="+mn-ea"/>
                <a:cs typeface="+mn-cs"/>
              </a:rPr>
              <a:t>(dose)</a:t>
            </a:r>
            <a:r>
              <a:rPr lang="ko-KR" altLang="en-US" sz="1200" b="0" i="0" u="none" strike="noStrike" kern="1200" baseline="0" dirty="0">
                <a:solidFill>
                  <a:schemeClr val="tx1"/>
                </a:solidFill>
                <a:latin typeface="+mn-lt"/>
                <a:ea typeface="+mn-ea"/>
                <a:cs typeface="+mn-cs"/>
              </a:rPr>
              <a:t>에 의해 좌우된다</a:t>
            </a:r>
            <a:r>
              <a:rPr lang="en-US" altLang="ko-KR" sz="1200" b="0" i="0" u="none" strike="noStrike" kern="1200" baseline="0" dirty="0">
                <a:solidFill>
                  <a:schemeClr val="tx1"/>
                </a:solidFill>
                <a:latin typeface="+mn-lt"/>
                <a:ea typeface="+mn-ea"/>
                <a:cs typeface="+mn-cs"/>
              </a:rPr>
              <a:t>. </a:t>
            </a:r>
          </a:p>
          <a:p>
            <a:r>
              <a:rPr lang="ko-KR" altLang="en-US" sz="1200" b="0" i="0" u="none" strike="noStrike" kern="1200" baseline="0" dirty="0">
                <a:solidFill>
                  <a:schemeClr val="tx1"/>
                </a:solidFill>
                <a:latin typeface="+mn-lt"/>
                <a:ea typeface="+mn-ea"/>
                <a:cs typeface="+mn-cs"/>
              </a:rPr>
              <a:t>광량은 단위 면적당 에너지량</a:t>
            </a:r>
          </a:p>
          <a:p>
            <a:r>
              <a:rPr lang="ko-KR" altLang="en-US" sz="1200" b="0" i="0" u="none" strike="noStrike" kern="1200" baseline="0" dirty="0" err="1">
                <a:solidFill>
                  <a:schemeClr val="tx1"/>
                </a:solidFill>
                <a:latin typeface="+mn-lt"/>
                <a:ea typeface="+mn-ea"/>
                <a:cs typeface="+mn-cs"/>
              </a:rPr>
              <a:t>으로</a:t>
            </a:r>
            <a:r>
              <a:rPr lang="ko-KR" altLang="en-US" sz="1200" b="0" i="0" u="none" strike="noStrike" kern="1200" baseline="0" dirty="0">
                <a:solidFill>
                  <a:schemeClr val="tx1"/>
                </a:solidFill>
                <a:latin typeface="+mn-lt"/>
                <a:ea typeface="+mn-ea"/>
                <a:cs typeface="+mn-cs"/>
              </a:rPr>
              <a:t> 표시하며 조사에너지 밀도</a:t>
            </a:r>
            <a:r>
              <a:rPr lang="en-US" altLang="ko-KR" sz="1200" b="0" i="0" u="none" strike="noStrike" kern="1200" baseline="0" dirty="0">
                <a:solidFill>
                  <a:schemeClr val="tx1"/>
                </a:solidFill>
                <a:latin typeface="+mn-lt"/>
                <a:ea typeface="+mn-ea"/>
                <a:cs typeface="+mn-cs"/>
              </a:rPr>
              <a:t>(dose; J/cm2)</a:t>
            </a:r>
            <a:r>
              <a:rPr lang="ko-KR" altLang="en-US" sz="1200" b="0" i="0" u="none" strike="noStrike" kern="1200" baseline="0" dirty="0">
                <a:solidFill>
                  <a:schemeClr val="tx1"/>
                </a:solidFill>
                <a:latin typeface="+mn-lt"/>
                <a:ea typeface="+mn-ea"/>
                <a:cs typeface="+mn-cs"/>
              </a:rPr>
              <a:t>로 나타낼 수</a:t>
            </a:r>
          </a:p>
          <a:p>
            <a:r>
              <a:rPr lang="ko-KR" altLang="en-US" sz="1200" b="0" i="0" u="none" strike="noStrike" kern="1200" baseline="0" dirty="0">
                <a:solidFill>
                  <a:schemeClr val="tx1"/>
                </a:solidFill>
                <a:latin typeface="+mn-lt"/>
                <a:ea typeface="+mn-ea"/>
                <a:cs typeface="+mn-cs"/>
              </a:rPr>
              <a:t>있는 </a:t>
            </a:r>
            <a:r>
              <a:rPr lang="ko-KR" altLang="en-US" sz="1200" b="0" i="0" u="none" strike="noStrike" kern="1200" baseline="0" dirty="0" err="1">
                <a:solidFill>
                  <a:schemeClr val="tx1"/>
                </a:solidFill>
                <a:latin typeface="+mn-lt"/>
                <a:ea typeface="+mn-ea"/>
                <a:cs typeface="+mn-cs"/>
              </a:rPr>
              <a:t>광생물학적</a:t>
            </a:r>
            <a:r>
              <a:rPr lang="ko-KR" altLang="en-US" sz="1200" b="0" i="0" u="none" strike="noStrike" kern="1200" baseline="0" dirty="0">
                <a:solidFill>
                  <a:schemeClr val="tx1"/>
                </a:solidFill>
                <a:latin typeface="+mn-lt"/>
                <a:ea typeface="+mn-ea"/>
                <a:cs typeface="+mn-cs"/>
              </a:rPr>
              <a:t> 단위이며</a:t>
            </a:r>
            <a:r>
              <a:rPr lang="en-US" altLang="ko-KR" sz="1200" b="0" i="0" u="none" strike="noStrike" kern="1200" baseline="0" dirty="0">
                <a:solidFill>
                  <a:schemeClr val="tx1"/>
                </a:solidFill>
                <a:latin typeface="+mn-lt"/>
                <a:ea typeface="+mn-ea"/>
                <a:cs typeface="+mn-cs"/>
              </a:rPr>
              <a:t>, </a:t>
            </a:r>
            <a:r>
              <a:rPr lang="ko-KR" altLang="en-US" sz="1200" b="0" i="0" u="none" strike="noStrike" kern="1200" baseline="0" dirty="0">
                <a:solidFill>
                  <a:schemeClr val="tx1"/>
                </a:solidFill>
                <a:latin typeface="+mn-lt"/>
                <a:ea typeface="+mn-ea"/>
                <a:cs typeface="+mn-cs"/>
              </a:rPr>
              <a:t>조사 강도</a:t>
            </a:r>
            <a:r>
              <a:rPr lang="en-US" altLang="ko-KR" sz="1200" b="0" i="0" u="none" strike="noStrike" kern="1200" baseline="0" dirty="0">
                <a:solidFill>
                  <a:schemeClr val="tx1"/>
                </a:solidFill>
                <a:latin typeface="+mn-lt"/>
                <a:ea typeface="+mn-ea"/>
                <a:cs typeface="+mn-cs"/>
              </a:rPr>
              <a:t>(power)</a:t>
            </a:r>
            <a:r>
              <a:rPr lang="ko-KR" altLang="en-US" sz="1200" b="0" i="0" u="none" strike="noStrike" kern="1200" baseline="0" dirty="0">
                <a:solidFill>
                  <a:schemeClr val="tx1"/>
                </a:solidFill>
                <a:latin typeface="+mn-lt"/>
                <a:ea typeface="+mn-ea"/>
                <a:cs typeface="+mn-cs"/>
              </a:rPr>
              <a:t>는 단위면적</a:t>
            </a:r>
          </a:p>
          <a:p>
            <a:r>
              <a:rPr lang="ko-KR" altLang="en-US" sz="1200" b="0" i="0" u="none" strike="noStrike" kern="1200" baseline="0" dirty="0">
                <a:solidFill>
                  <a:schemeClr val="tx1"/>
                </a:solidFill>
                <a:latin typeface="+mn-lt"/>
                <a:ea typeface="+mn-ea"/>
                <a:cs typeface="+mn-cs"/>
              </a:rPr>
              <a:t>당 광선의 세기</a:t>
            </a:r>
            <a:r>
              <a:rPr lang="en-US" altLang="ko-KR" sz="1200" b="0" i="0" u="none" strike="noStrike" kern="1200" baseline="0" dirty="0">
                <a:solidFill>
                  <a:schemeClr val="tx1"/>
                </a:solidFill>
                <a:latin typeface="+mn-lt"/>
                <a:ea typeface="+mn-ea"/>
                <a:cs typeface="+mn-cs"/>
              </a:rPr>
              <a:t>(W/cm2)</a:t>
            </a:r>
            <a:r>
              <a:rPr lang="ko-KR" altLang="en-US" sz="1200" b="0" i="0" u="none" strike="noStrike" kern="1200" baseline="0" dirty="0">
                <a:solidFill>
                  <a:schemeClr val="tx1"/>
                </a:solidFill>
                <a:latin typeface="+mn-lt"/>
                <a:ea typeface="+mn-ea"/>
                <a:cs typeface="+mn-cs"/>
              </a:rPr>
              <a:t>로 나타내는 물리적인 단위라고 말</a:t>
            </a:r>
          </a:p>
          <a:p>
            <a:r>
              <a:rPr lang="ko-KR" altLang="en-US" sz="1200" b="0" i="0" u="none" strike="noStrike" kern="1200" baseline="0" dirty="0">
                <a:solidFill>
                  <a:schemeClr val="tx1"/>
                </a:solidFill>
                <a:latin typeface="+mn-lt"/>
                <a:ea typeface="+mn-ea"/>
                <a:cs typeface="+mn-cs"/>
              </a:rPr>
              <a:t>할 수 있다</a:t>
            </a:r>
            <a:r>
              <a:rPr lang="en-US" altLang="ko-KR" sz="1200" b="0" i="0" u="none" strike="noStrike" kern="1200" baseline="0" dirty="0">
                <a:solidFill>
                  <a:schemeClr val="tx1"/>
                </a:solidFill>
                <a:latin typeface="+mn-lt"/>
                <a:ea typeface="+mn-ea"/>
                <a:cs typeface="+mn-cs"/>
              </a:rPr>
              <a:t>. </a:t>
            </a:r>
            <a:r>
              <a:rPr lang="ko-KR" altLang="en-US" sz="1200" b="0" i="0" u="none" strike="noStrike" kern="1200" baseline="0" dirty="0">
                <a:solidFill>
                  <a:schemeClr val="tx1"/>
                </a:solidFill>
                <a:latin typeface="+mn-lt"/>
                <a:ea typeface="+mn-ea"/>
                <a:cs typeface="+mn-cs"/>
              </a:rPr>
              <a:t>광량은 다시 얼마만한 면적</a:t>
            </a:r>
            <a:r>
              <a:rPr lang="en-US" altLang="ko-KR" sz="1200" b="0" i="0" u="none" strike="noStrike" kern="1200" baseline="0" dirty="0">
                <a:solidFill>
                  <a:schemeClr val="tx1"/>
                </a:solidFill>
                <a:latin typeface="+mn-lt"/>
                <a:ea typeface="+mn-ea"/>
                <a:cs typeface="+mn-cs"/>
              </a:rPr>
              <a:t>(cm2)</a:t>
            </a:r>
            <a:r>
              <a:rPr lang="ko-KR" altLang="en-US" sz="1200" b="0" i="0" u="none" strike="noStrike" kern="1200" baseline="0" dirty="0">
                <a:solidFill>
                  <a:schemeClr val="tx1"/>
                </a:solidFill>
                <a:latin typeface="+mn-lt"/>
                <a:ea typeface="+mn-ea"/>
                <a:cs typeface="+mn-cs"/>
              </a:rPr>
              <a:t>에 어느 정도</a:t>
            </a:r>
          </a:p>
          <a:p>
            <a:r>
              <a:rPr lang="ko-KR" altLang="en-US" sz="1200" b="0" i="0" u="none" strike="noStrike" kern="1200" baseline="0" dirty="0">
                <a:solidFill>
                  <a:schemeClr val="tx1"/>
                </a:solidFill>
                <a:latin typeface="+mn-lt"/>
                <a:ea typeface="+mn-ea"/>
                <a:cs typeface="+mn-cs"/>
              </a:rPr>
              <a:t>세기</a:t>
            </a:r>
            <a:r>
              <a:rPr lang="en-US" altLang="ko-KR" sz="1200" b="0" i="0" u="none" strike="noStrike" kern="1200" baseline="0" dirty="0">
                <a:solidFill>
                  <a:schemeClr val="tx1"/>
                </a:solidFill>
                <a:latin typeface="+mn-lt"/>
                <a:ea typeface="+mn-ea"/>
                <a:cs typeface="+mn-cs"/>
              </a:rPr>
              <a:t>(W)</a:t>
            </a:r>
            <a:r>
              <a:rPr lang="ko-KR" altLang="en-US" sz="1200" b="0" i="0" u="none" strike="noStrike" kern="1200" baseline="0" dirty="0">
                <a:solidFill>
                  <a:schemeClr val="tx1"/>
                </a:solidFill>
                <a:latin typeface="+mn-lt"/>
                <a:ea typeface="+mn-ea"/>
                <a:cs typeface="+mn-cs"/>
              </a:rPr>
              <a:t>의 광선으로 얼마 동안</a:t>
            </a:r>
            <a:r>
              <a:rPr lang="en-US" altLang="ko-KR" sz="1200" b="0" i="0" u="none" strike="noStrike" kern="1200" baseline="0" dirty="0">
                <a:solidFill>
                  <a:schemeClr val="tx1"/>
                </a:solidFill>
                <a:latin typeface="+mn-lt"/>
                <a:ea typeface="+mn-ea"/>
                <a:cs typeface="+mn-cs"/>
              </a:rPr>
              <a:t>(sec) </a:t>
            </a:r>
            <a:r>
              <a:rPr lang="ko-KR" altLang="en-US" sz="1200" b="0" i="0" u="none" strike="noStrike" kern="1200" baseline="0" dirty="0">
                <a:solidFill>
                  <a:schemeClr val="tx1"/>
                </a:solidFill>
                <a:latin typeface="+mn-lt"/>
                <a:ea typeface="+mn-ea"/>
                <a:cs typeface="+mn-cs"/>
              </a:rPr>
              <a:t>조사 하나로 나타내게</a:t>
            </a:r>
          </a:p>
          <a:p>
            <a:r>
              <a:rPr lang="ko-KR" altLang="en-US" sz="1200" b="0" i="0" u="none" strike="noStrike" kern="1200" baseline="0" dirty="0">
                <a:solidFill>
                  <a:schemeClr val="tx1"/>
                </a:solidFill>
                <a:latin typeface="+mn-lt"/>
                <a:ea typeface="+mn-ea"/>
                <a:cs typeface="+mn-cs"/>
              </a:rPr>
              <a:t>되며</a:t>
            </a:r>
            <a:r>
              <a:rPr lang="en-US" altLang="ko-KR" sz="1200" b="0" i="0" u="none" strike="noStrike" kern="1200" baseline="0" dirty="0">
                <a:solidFill>
                  <a:schemeClr val="tx1"/>
                </a:solidFill>
                <a:latin typeface="+mn-lt"/>
                <a:ea typeface="+mn-ea"/>
                <a:cs typeface="+mn-cs"/>
              </a:rPr>
              <a:t>, </a:t>
            </a:r>
            <a:r>
              <a:rPr lang="ko-KR" altLang="en-US" sz="1200" b="0" i="0" u="none" strike="noStrike" kern="1200" baseline="0" dirty="0">
                <a:solidFill>
                  <a:schemeClr val="tx1"/>
                </a:solidFill>
                <a:latin typeface="+mn-lt"/>
                <a:ea typeface="+mn-ea"/>
                <a:cs typeface="+mn-cs"/>
              </a:rPr>
              <a:t>조사 강도</a:t>
            </a:r>
            <a:r>
              <a:rPr lang="en-US" altLang="ko-KR" sz="1200" b="0" i="0" u="none" strike="noStrike" kern="1200" baseline="0" dirty="0">
                <a:solidFill>
                  <a:schemeClr val="tx1"/>
                </a:solidFill>
                <a:latin typeface="+mn-lt"/>
                <a:ea typeface="+mn-ea"/>
                <a:cs typeface="+mn-cs"/>
              </a:rPr>
              <a:t>(W/cm2)</a:t>
            </a:r>
            <a:r>
              <a:rPr lang="ko-KR" altLang="en-US" sz="1200" b="0" i="0" u="none" strike="noStrike" kern="1200" baseline="0" dirty="0">
                <a:solidFill>
                  <a:schemeClr val="tx1"/>
                </a:solidFill>
                <a:latin typeface="+mn-lt"/>
                <a:ea typeface="+mn-ea"/>
                <a:cs typeface="+mn-cs"/>
              </a:rPr>
              <a:t>에 조사시간</a:t>
            </a:r>
            <a:r>
              <a:rPr lang="en-US" altLang="ko-KR" sz="1200" b="0" i="0" u="none" strike="noStrike" kern="1200" baseline="0" dirty="0">
                <a:solidFill>
                  <a:schemeClr val="tx1"/>
                </a:solidFill>
                <a:latin typeface="+mn-lt"/>
                <a:ea typeface="+mn-ea"/>
                <a:cs typeface="+mn-cs"/>
              </a:rPr>
              <a:t>(second)</a:t>
            </a:r>
            <a:r>
              <a:rPr lang="ko-KR" altLang="en-US" sz="1200" b="0" i="0" u="none" strike="noStrike" kern="1200" baseline="0" dirty="0">
                <a:solidFill>
                  <a:schemeClr val="tx1"/>
                </a:solidFill>
                <a:latin typeface="+mn-lt"/>
                <a:ea typeface="+mn-ea"/>
                <a:cs typeface="+mn-cs"/>
              </a:rPr>
              <a:t>을 곱한 것이</a:t>
            </a:r>
          </a:p>
          <a:p>
            <a:r>
              <a:rPr lang="ko-KR" altLang="en-US" sz="1200" b="0" i="0" u="none" strike="noStrike" kern="1200" baseline="0" dirty="0" err="1">
                <a:solidFill>
                  <a:schemeClr val="tx1"/>
                </a:solidFill>
                <a:latin typeface="+mn-lt"/>
                <a:ea typeface="+mn-ea"/>
                <a:cs typeface="+mn-cs"/>
              </a:rPr>
              <a:t>며</a:t>
            </a:r>
            <a:r>
              <a:rPr lang="en-US" altLang="ko-KR" sz="1200" b="0" i="0" u="none" strike="noStrike" kern="1200" baseline="0" dirty="0">
                <a:solidFill>
                  <a:schemeClr val="tx1"/>
                </a:solidFill>
                <a:latin typeface="+mn-lt"/>
                <a:ea typeface="+mn-ea"/>
                <a:cs typeface="+mn-cs"/>
              </a:rPr>
              <a:t>, </a:t>
            </a:r>
            <a:r>
              <a:rPr lang="ko-KR" altLang="en-US" sz="1200" b="0" i="0" u="none" strike="noStrike" kern="1200" baseline="0" dirty="0">
                <a:solidFill>
                  <a:schemeClr val="tx1"/>
                </a:solidFill>
                <a:latin typeface="+mn-lt"/>
                <a:ea typeface="+mn-ea"/>
                <a:cs typeface="+mn-cs"/>
              </a:rPr>
              <a:t>종양의 조건에 따라 최종 광량</a:t>
            </a:r>
            <a:r>
              <a:rPr lang="en-US" altLang="ko-KR" sz="1200" b="0" i="0" u="none" strike="noStrike" kern="1200" baseline="0" dirty="0">
                <a:solidFill>
                  <a:schemeClr val="tx1"/>
                </a:solidFill>
                <a:latin typeface="+mn-lt"/>
                <a:ea typeface="+mn-ea"/>
                <a:cs typeface="+mn-cs"/>
              </a:rPr>
              <a:t>(J/cm2)</a:t>
            </a:r>
            <a:r>
              <a:rPr lang="ko-KR" altLang="en-US" sz="1200" b="0" i="0" u="none" strike="noStrike" kern="1200" baseline="0" dirty="0">
                <a:solidFill>
                  <a:schemeClr val="tx1"/>
                </a:solidFill>
                <a:latin typeface="+mn-lt"/>
                <a:ea typeface="+mn-ea"/>
                <a:cs typeface="+mn-cs"/>
              </a:rPr>
              <a:t>을 계산하여 시술</a:t>
            </a:r>
          </a:p>
          <a:p>
            <a:r>
              <a:rPr lang="ko-KR" altLang="en-US" sz="1200" b="0" i="0" u="none" strike="noStrike" kern="1200" baseline="0" dirty="0">
                <a:solidFill>
                  <a:schemeClr val="tx1"/>
                </a:solidFill>
                <a:latin typeface="+mn-lt"/>
                <a:ea typeface="+mn-ea"/>
                <a:cs typeface="+mn-cs"/>
              </a:rPr>
              <a:t>하게 된다</a:t>
            </a:r>
            <a:endParaRPr lang="en-US" altLang="ko-KR" baseline="0" dirty="0"/>
          </a:p>
          <a:p>
            <a:endParaRPr lang="en-US" altLang="ko-KR" baseline="0" dirty="0"/>
          </a:p>
          <a:p>
            <a:endParaRPr lang="en-US" altLang="ko-KR" baseline="0" dirty="0"/>
          </a:p>
        </p:txBody>
      </p:sp>
      <p:sp>
        <p:nvSpPr>
          <p:cNvPr id="4" name="슬라이드 번호 개체 틀 3"/>
          <p:cNvSpPr>
            <a:spLocks noGrp="1"/>
          </p:cNvSpPr>
          <p:nvPr>
            <p:ph type="sldNum" sz="quarter" idx="10"/>
          </p:nvPr>
        </p:nvSpPr>
        <p:spPr/>
        <p:txBody>
          <a:bodyPr/>
          <a:lstStyle/>
          <a:p>
            <a:fld id="{5EBFFFB6-8561-4A7E-A9C4-92AE458F971E}" type="slidenum">
              <a:rPr lang="ko-KR" altLang="en-US" smtClean="0"/>
              <a:t>57</a:t>
            </a:fld>
            <a:endParaRPr lang="ko-KR" altLang="en-US"/>
          </a:p>
        </p:txBody>
      </p:sp>
    </p:spTree>
    <p:extLst>
      <p:ext uri="{BB962C8B-B14F-4D97-AF65-F5344CB8AC3E}">
        <p14:creationId xmlns:p14="http://schemas.microsoft.com/office/powerpoint/2010/main" val="1489455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Interventional</a:t>
            </a:r>
            <a:r>
              <a:rPr lang="en-US" altLang="ko-KR" baseline="0" dirty="0"/>
              <a:t> </a:t>
            </a:r>
            <a:r>
              <a:rPr lang="en-US" altLang="ko-KR" baseline="0" dirty="0" err="1"/>
              <a:t>pulmonlogy</a:t>
            </a:r>
            <a:r>
              <a:rPr lang="ko-KR" altLang="en-US" baseline="0" dirty="0"/>
              <a:t>라는 개념이 있는데</a:t>
            </a:r>
            <a:r>
              <a:rPr lang="en-US" altLang="ko-KR" baseline="0" dirty="0"/>
              <a:t>. </a:t>
            </a:r>
            <a:r>
              <a:rPr lang="ko-KR" altLang="en-US" baseline="0" dirty="0"/>
              <a:t>크게 나누어 </a:t>
            </a:r>
            <a:r>
              <a:rPr lang="en-US" altLang="ko-KR" baseline="0" dirty="0"/>
              <a:t>interventional bronchoscopy, </a:t>
            </a:r>
            <a:r>
              <a:rPr lang="ko-KR" altLang="en-US" baseline="0" dirty="0"/>
              <a:t>그리고 </a:t>
            </a:r>
            <a:r>
              <a:rPr lang="en-US" altLang="ko-KR" baseline="0" dirty="0"/>
              <a:t>ICU</a:t>
            </a:r>
            <a:r>
              <a:rPr lang="ko-KR" altLang="en-US" baseline="0" dirty="0"/>
              <a:t>에서의 </a:t>
            </a:r>
            <a:r>
              <a:rPr lang="en-US" altLang="ko-KR" baseline="0" dirty="0"/>
              <a:t>ventilation, </a:t>
            </a:r>
            <a:r>
              <a:rPr lang="ko-KR" altLang="en-US" baseline="0" dirty="0"/>
              <a:t>등이 있습니다</a:t>
            </a:r>
            <a:r>
              <a:rPr lang="en-US" altLang="ko-KR" baseline="0" dirty="0"/>
              <a:t>.</a:t>
            </a:r>
          </a:p>
          <a:p>
            <a:r>
              <a:rPr lang="ko-KR" altLang="en-US" baseline="0" dirty="0" err="1"/>
              <a:t>그중에서도</a:t>
            </a:r>
            <a:r>
              <a:rPr lang="ko-KR" altLang="en-US" baseline="0" dirty="0"/>
              <a:t> 오늘 말씀드릴 부분은 </a:t>
            </a:r>
            <a:r>
              <a:rPr lang="en-US" altLang="ko-KR" baseline="0" dirty="0"/>
              <a:t>interventional </a:t>
            </a:r>
            <a:r>
              <a:rPr lang="en-US" altLang="ko-KR" baseline="0" dirty="0" err="1"/>
              <a:t>bronchoscpy</a:t>
            </a:r>
            <a:r>
              <a:rPr lang="ko-KR" altLang="en-US" baseline="0" dirty="0"/>
              <a:t>중에서도 </a:t>
            </a:r>
            <a:r>
              <a:rPr lang="ko-KR" altLang="en-US" baseline="0" dirty="0" err="1"/>
              <a:t>그동안</a:t>
            </a:r>
            <a:r>
              <a:rPr lang="ko-KR" altLang="en-US" baseline="0" dirty="0"/>
              <a:t> 진단목적의 </a:t>
            </a:r>
            <a:r>
              <a:rPr lang="en-US" altLang="ko-KR" baseline="0" dirty="0"/>
              <a:t>EBUS</a:t>
            </a:r>
            <a:r>
              <a:rPr lang="ko-KR" altLang="en-US" baseline="0" dirty="0"/>
              <a:t>에 대해서는 많이 들어 </a:t>
            </a:r>
            <a:r>
              <a:rPr lang="ko-KR" altLang="en-US" baseline="0" dirty="0" err="1"/>
              <a:t>보셨을테고</a:t>
            </a:r>
            <a:r>
              <a:rPr lang="en-US" altLang="ko-KR" baseline="0" dirty="0"/>
              <a:t>, </a:t>
            </a:r>
          </a:p>
          <a:p>
            <a:r>
              <a:rPr lang="ko-KR" altLang="en-US" dirty="0"/>
              <a:t>치료적 목적의 내시경 중에서 </a:t>
            </a:r>
            <a:r>
              <a:rPr lang="en-US" altLang="ko-KR" dirty="0"/>
              <a:t>Lung</a:t>
            </a:r>
            <a:r>
              <a:rPr lang="en-US" altLang="ko-KR" baseline="0" dirty="0"/>
              <a:t> cancer</a:t>
            </a:r>
            <a:r>
              <a:rPr lang="ko-KR" altLang="en-US" baseline="0" dirty="0"/>
              <a:t>와 연관된 부분으로 </a:t>
            </a:r>
            <a:r>
              <a:rPr lang="en-US" altLang="ko-KR" baseline="0" dirty="0"/>
              <a:t>early stage lung cancer</a:t>
            </a:r>
            <a:r>
              <a:rPr lang="ko-KR" altLang="en-US" baseline="0" dirty="0"/>
              <a:t>의 치료</a:t>
            </a:r>
            <a:r>
              <a:rPr lang="en-US" altLang="ko-KR" baseline="0" dirty="0"/>
              <a:t>, tumor</a:t>
            </a:r>
            <a:r>
              <a:rPr lang="ko-KR" altLang="en-US" baseline="0" dirty="0"/>
              <a:t>의 </a:t>
            </a:r>
            <a:r>
              <a:rPr lang="en-US" altLang="ko-KR" baseline="0" dirty="0" err="1"/>
              <a:t>debulking</a:t>
            </a:r>
            <a:r>
              <a:rPr lang="en-US" altLang="ko-KR" baseline="0" dirty="0"/>
              <a:t>, stent</a:t>
            </a:r>
            <a:r>
              <a:rPr lang="ko-KR" altLang="en-US" baseline="0" dirty="0"/>
              <a:t>에 대하여 간략히 살펴보도록 하겠습니다</a:t>
            </a:r>
            <a:r>
              <a:rPr lang="en-US" altLang="ko-KR" baseline="0" dirty="0"/>
              <a:t>. </a:t>
            </a:r>
            <a:endParaRPr lang="ko-KR" altLang="en-US" dirty="0"/>
          </a:p>
        </p:txBody>
      </p:sp>
      <p:sp>
        <p:nvSpPr>
          <p:cNvPr id="4" name="슬라이드 번호 개체 틀 3"/>
          <p:cNvSpPr>
            <a:spLocks noGrp="1"/>
          </p:cNvSpPr>
          <p:nvPr>
            <p:ph type="sldNum" sz="quarter" idx="10"/>
          </p:nvPr>
        </p:nvSpPr>
        <p:spPr/>
        <p:txBody>
          <a:bodyPr/>
          <a:lstStyle/>
          <a:p>
            <a:fld id="{5EBFFFB6-8561-4A7E-A9C4-92AE458F971E}" type="slidenum">
              <a:rPr lang="ko-KR" altLang="en-US" smtClean="0"/>
              <a:t>26</a:t>
            </a:fld>
            <a:endParaRPr lang="ko-KR" altLang="en-US"/>
          </a:p>
        </p:txBody>
      </p:sp>
    </p:spTree>
    <p:extLst>
      <p:ext uri="{BB962C8B-B14F-4D97-AF65-F5344CB8AC3E}">
        <p14:creationId xmlns:p14="http://schemas.microsoft.com/office/powerpoint/2010/main" val="1527364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가장 흔한 </a:t>
            </a:r>
            <a:r>
              <a:rPr lang="ko-KR" altLang="en-US" dirty="0" err="1"/>
              <a:t>합병중</a:t>
            </a:r>
            <a:r>
              <a:rPr lang="ko-KR" altLang="en-US" dirty="0"/>
              <a:t> 중 하나가 부종 </a:t>
            </a:r>
            <a:endParaRPr lang="en-US" altLang="ko-KR" dirty="0"/>
          </a:p>
          <a:p>
            <a:r>
              <a:rPr lang="en-US" altLang="ko-KR" dirty="0"/>
              <a:t>-&gt; </a:t>
            </a:r>
            <a:r>
              <a:rPr lang="ko-KR" altLang="en-US" sz="1200" b="0" i="0" u="none" strike="noStrike" kern="1200" baseline="0" dirty="0">
                <a:solidFill>
                  <a:schemeClr val="tx1"/>
                </a:solidFill>
                <a:latin typeface="+mn-lt"/>
                <a:ea typeface="+mn-ea"/>
                <a:cs typeface="+mn-cs"/>
              </a:rPr>
              <a:t>기관이나 </a:t>
            </a:r>
            <a:r>
              <a:rPr lang="ko-KR" altLang="en-US" sz="1200" b="0" i="0" u="none" strike="noStrike" kern="1200" baseline="0" dirty="0" err="1">
                <a:solidFill>
                  <a:schemeClr val="tx1"/>
                </a:solidFill>
                <a:latin typeface="+mn-lt"/>
                <a:ea typeface="+mn-ea"/>
                <a:cs typeface="+mn-cs"/>
              </a:rPr>
              <a:t>주기관지</a:t>
            </a:r>
            <a:r>
              <a:rPr lang="ko-KR" altLang="en-US" sz="1200" b="0" i="0" u="none" strike="noStrike" kern="1200" baseline="0" dirty="0">
                <a:solidFill>
                  <a:schemeClr val="tx1"/>
                </a:solidFill>
                <a:latin typeface="+mn-lt"/>
                <a:ea typeface="+mn-ea"/>
                <a:cs typeface="+mn-cs"/>
              </a:rPr>
              <a:t> 종양을 치료한 경우에는 부종에 의한 호흡곤란을 예방하기</a:t>
            </a:r>
          </a:p>
          <a:p>
            <a:r>
              <a:rPr lang="ko-KR" altLang="en-US" sz="1200" b="0" i="0" u="none" strike="noStrike" kern="1200" baseline="0" dirty="0">
                <a:solidFill>
                  <a:schemeClr val="tx1"/>
                </a:solidFill>
                <a:latin typeface="+mn-lt"/>
                <a:ea typeface="+mn-ea"/>
                <a:cs typeface="+mn-cs"/>
              </a:rPr>
              <a:t>위하여 스테로이드를 단기간 사용하는 것이 좋다</a:t>
            </a:r>
            <a:r>
              <a:rPr lang="en-US" altLang="ko-KR" sz="1200" b="0" i="0" u="none" strike="noStrike" kern="1200" baseline="0" dirty="0">
                <a:solidFill>
                  <a:schemeClr val="tx1"/>
                </a:solidFill>
                <a:latin typeface="+mn-lt"/>
                <a:ea typeface="+mn-ea"/>
                <a:cs typeface="+mn-cs"/>
              </a:rPr>
              <a:t>. </a:t>
            </a:r>
            <a:r>
              <a:rPr lang="ko-KR" altLang="en-US" sz="1200" b="0" i="0" u="none" strike="noStrike" kern="1200" baseline="0" dirty="0" err="1">
                <a:solidFill>
                  <a:schemeClr val="tx1"/>
                </a:solidFill>
                <a:latin typeface="+mn-lt"/>
                <a:ea typeface="+mn-ea"/>
                <a:cs typeface="+mn-cs"/>
              </a:rPr>
              <a:t>일반적으</a:t>
            </a:r>
            <a:endParaRPr lang="ko-KR" altLang="en-US" sz="1200" b="0" i="0" u="none" strike="noStrike" kern="1200" baseline="0" dirty="0">
              <a:solidFill>
                <a:schemeClr val="tx1"/>
              </a:solidFill>
              <a:latin typeface="+mn-lt"/>
              <a:ea typeface="+mn-ea"/>
              <a:cs typeface="+mn-cs"/>
            </a:endParaRPr>
          </a:p>
          <a:p>
            <a:r>
              <a:rPr lang="ko-KR" altLang="en-US" sz="1200" b="0" i="0" u="none" strike="noStrike" kern="1200" baseline="0" dirty="0" err="1">
                <a:solidFill>
                  <a:schemeClr val="tx1"/>
                </a:solidFill>
                <a:latin typeface="+mn-lt"/>
                <a:ea typeface="+mn-ea"/>
                <a:cs typeface="+mn-cs"/>
              </a:rPr>
              <a:t>로</a:t>
            </a:r>
            <a:r>
              <a:rPr lang="ko-KR" altLang="en-US" sz="1200" b="0" i="0" u="none" strike="noStrike" kern="1200" baseline="0" dirty="0">
                <a:solidFill>
                  <a:schemeClr val="tx1"/>
                </a:solidFill>
                <a:latin typeface="+mn-lt"/>
                <a:ea typeface="+mn-ea"/>
                <a:cs typeface="+mn-cs"/>
              </a:rPr>
              <a:t> 필요하지는 않지만 폐 기능이 나쁘거나 가래의 양이 </a:t>
            </a:r>
            <a:r>
              <a:rPr lang="ko-KR" altLang="en-US" sz="1200" b="0" i="0" u="none" strike="noStrike" kern="1200" baseline="0" dirty="0" err="1">
                <a:solidFill>
                  <a:schemeClr val="tx1"/>
                </a:solidFill>
                <a:latin typeface="+mn-lt"/>
                <a:ea typeface="+mn-ea"/>
                <a:cs typeface="+mn-cs"/>
              </a:rPr>
              <a:t>많</a:t>
            </a:r>
            <a:endParaRPr lang="ko-KR" altLang="en-US" sz="1200" b="0" i="0" u="none" strike="noStrike" kern="1200" baseline="0" dirty="0">
              <a:solidFill>
                <a:schemeClr val="tx1"/>
              </a:solidFill>
              <a:latin typeface="+mn-lt"/>
              <a:ea typeface="+mn-ea"/>
              <a:cs typeface="+mn-cs"/>
            </a:endParaRPr>
          </a:p>
          <a:p>
            <a:r>
              <a:rPr lang="ko-KR" altLang="en-US" sz="1200" b="0" i="0" u="none" strike="noStrike" kern="1200" baseline="0" dirty="0">
                <a:solidFill>
                  <a:schemeClr val="tx1"/>
                </a:solidFill>
                <a:latin typeface="+mn-lt"/>
                <a:ea typeface="+mn-ea"/>
                <a:cs typeface="+mn-cs"/>
              </a:rPr>
              <a:t>은 폐암 환자에게는 국소 염증반응에 대하여 약 </a:t>
            </a:r>
            <a:r>
              <a:rPr lang="en-US" altLang="ko-KR" sz="1200" b="0" i="0" u="none" strike="noStrike" kern="1200" baseline="0" dirty="0">
                <a:solidFill>
                  <a:schemeClr val="tx1"/>
                </a:solidFill>
                <a:latin typeface="+mn-lt"/>
                <a:ea typeface="+mn-ea"/>
                <a:cs typeface="+mn-cs"/>
              </a:rPr>
              <a:t>1</a:t>
            </a:r>
            <a:r>
              <a:rPr lang="ko-KR" altLang="en-US" sz="1200" b="0" i="0" u="none" strike="noStrike" kern="1200" baseline="0" dirty="0">
                <a:solidFill>
                  <a:schemeClr val="tx1"/>
                </a:solidFill>
                <a:latin typeface="+mn-lt"/>
                <a:ea typeface="+mn-ea"/>
                <a:cs typeface="+mn-cs"/>
              </a:rPr>
              <a:t>주간 항생</a:t>
            </a:r>
          </a:p>
          <a:p>
            <a:r>
              <a:rPr lang="ko-KR" altLang="en-US" sz="1200" b="0" i="0" u="none" strike="noStrike" kern="1200" baseline="0" dirty="0">
                <a:solidFill>
                  <a:schemeClr val="tx1"/>
                </a:solidFill>
                <a:latin typeface="+mn-lt"/>
                <a:ea typeface="+mn-ea"/>
                <a:cs typeface="+mn-cs"/>
              </a:rPr>
              <a:t>제</a:t>
            </a:r>
            <a:r>
              <a:rPr lang="en-US" altLang="ko-KR" sz="1200" b="0" i="0" u="none" strike="noStrike" kern="1200" baseline="0" dirty="0">
                <a:solidFill>
                  <a:schemeClr val="tx1"/>
                </a:solidFill>
                <a:latin typeface="+mn-lt"/>
                <a:ea typeface="+mn-ea"/>
                <a:cs typeface="+mn-cs"/>
              </a:rPr>
              <a:t>, </a:t>
            </a:r>
            <a:r>
              <a:rPr lang="ko-KR" altLang="en-US" sz="1200" b="0" i="0" u="none" strike="noStrike" kern="1200" baseline="0" dirty="0">
                <a:solidFill>
                  <a:schemeClr val="tx1"/>
                </a:solidFill>
                <a:latin typeface="+mn-lt"/>
                <a:ea typeface="+mn-ea"/>
                <a:cs typeface="+mn-cs"/>
              </a:rPr>
              <a:t>거담제</a:t>
            </a:r>
            <a:r>
              <a:rPr lang="en-US" altLang="ko-KR" sz="1200" b="0" i="0" u="none" strike="noStrike" kern="1200" baseline="0" dirty="0">
                <a:solidFill>
                  <a:schemeClr val="tx1"/>
                </a:solidFill>
                <a:latin typeface="+mn-lt"/>
                <a:ea typeface="+mn-ea"/>
                <a:cs typeface="+mn-cs"/>
              </a:rPr>
              <a:t>, </a:t>
            </a:r>
            <a:r>
              <a:rPr lang="ko-KR" altLang="en-US" sz="1200" b="0" i="0" u="none" strike="noStrike" kern="1200" baseline="0" dirty="0">
                <a:solidFill>
                  <a:schemeClr val="tx1"/>
                </a:solidFill>
                <a:latin typeface="+mn-lt"/>
                <a:ea typeface="+mn-ea"/>
                <a:cs typeface="+mn-cs"/>
              </a:rPr>
              <a:t>소염제 등을 경구 투여한다</a:t>
            </a:r>
            <a:r>
              <a:rPr lang="en-US" altLang="ko-KR" sz="1200" b="0" i="0" u="none" strike="noStrike" kern="1200" baseline="0" dirty="0">
                <a:solidFill>
                  <a:schemeClr val="tx1"/>
                </a:solidFill>
                <a:latin typeface="+mn-lt"/>
                <a:ea typeface="+mn-ea"/>
                <a:cs typeface="+mn-cs"/>
              </a:rPr>
              <a:t>. </a:t>
            </a:r>
            <a:r>
              <a:rPr lang="ko-KR" altLang="en-US" sz="1200" b="0" i="0" u="none" strike="noStrike" kern="1200" baseline="0" dirty="0" err="1">
                <a:solidFill>
                  <a:schemeClr val="tx1"/>
                </a:solidFill>
                <a:latin typeface="+mn-lt"/>
                <a:ea typeface="+mn-ea"/>
                <a:cs typeface="+mn-cs"/>
              </a:rPr>
              <a:t>광역학치료</a:t>
            </a:r>
            <a:r>
              <a:rPr lang="ko-KR" altLang="en-US" sz="1200" b="0" i="0" u="none" strike="noStrike" kern="1200" baseline="0" dirty="0">
                <a:solidFill>
                  <a:schemeClr val="tx1"/>
                </a:solidFill>
                <a:latin typeface="+mn-lt"/>
                <a:ea typeface="+mn-ea"/>
                <a:cs typeface="+mn-cs"/>
              </a:rPr>
              <a:t> 후 점막</a:t>
            </a:r>
          </a:p>
          <a:p>
            <a:r>
              <a:rPr lang="ko-KR" altLang="en-US" sz="1200" b="0" i="0" u="none" strike="noStrike" kern="1200" baseline="0" dirty="0">
                <a:solidFill>
                  <a:schemeClr val="tx1"/>
                </a:solidFill>
                <a:latin typeface="+mn-lt"/>
                <a:ea typeface="+mn-ea"/>
                <a:cs typeface="+mn-cs"/>
              </a:rPr>
              <a:t>하 출혈을 동반한 종양괴사가 일어나며 </a:t>
            </a:r>
            <a:r>
              <a:rPr lang="ko-KR" altLang="en-US" sz="1200" b="0" i="0" u="none" strike="noStrike" kern="1200" baseline="0" dirty="0" err="1">
                <a:solidFill>
                  <a:schemeClr val="tx1"/>
                </a:solidFill>
                <a:latin typeface="+mn-lt"/>
                <a:ea typeface="+mn-ea"/>
                <a:cs typeface="+mn-cs"/>
              </a:rPr>
              <a:t>삼출성</a:t>
            </a:r>
            <a:r>
              <a:rPr lang="ko-KR" altLang="en-US" sz="1200" b="0" i="0" u="none" strike="noStrike" kern="1200" baseline="0" dirty="0">
                <a:solidFill>
                  <a:schemeClr val="tx1"/>
                </a:solidFill>
                <a:latin typeface="+mn-lt"/>
                <a:ea typeface="+mn-ea"/>
                <a:cs typeface="+mn-cs"/>
              </a:rPr>
              <a:t> 물질의 분비</a:t>
            </a:r>
          </a:p>
          <a:p>
            <a:r>
              <a:rPr lang="ko-KR" altLang="en-US" sz="1200" b="0" i="0" u="none" strike="noStrike" kern="1200" baseline="0" dirty="0">
                <a:solidFill>
                  <a:schemeClr val="tx1"/>
                </a:solidFill>
                <a:latin typeface="+mn-lt"/>
                <a:ea typeface="+mn-ea"/>
                <a:cs typeface="+mn-cs"/>
              </a:rPr>
              <a:t>도 많아지면서 가래의 양이 많아지고 혈담이나 객혈이 발생</a:t>
            </a:r>
          </a:p>
          <a:p>
            <a:r>
              <a:rPr lang="ko-KR" altLang="en-US" sz="1200" b="0" i="0" u="none" strike="noStrike" kern="1200" baseline="0" dirty="0">
                <a:solidFill>
                  <a:schemeClr val="tx1"/>
                </a:solidFill>
                <a:latin typeface="+mn-lt"/>
                <a:ea typeface="+mn-ea"/>
                <a:cs typeface="+mn-cs"/>
              </a:rPr>
              <a:t>하기도 한다</a:t>
            </a:r>
            <a:r>
              <a:rPr lang="en-US" altLang="ko-KR" sz="1200" b="0" i="0" u="none" strike="noStrike" kern="1200" baseline="0" dirty="0">
                <a:solidFill>
                  <a:schemeClr val="tx1"/>
                </a:solidFill>
                <a:latin typeface="+mn-lt"/>
                <a:ea typeface="+mn-ea"/>
                <a:cs typeface="+mn-cs"/>
              </a:rPr>
              <a:t>. </a:t>
            </a:r>
            <a:r>
              <a:rPr lang="ko-KR" altLang="en-US" sz="1200" b="0" i="0" u="none" strike="noStrike" kern="1200" baseline="0" dirty="0">
                <a:solidFill>
                  <a:schemeClr val="tx1"/>
                </a:solidFill>
                <a:latin typeface="+mn-lt"/>
                <a:ea typeface="+mn-ea"/>
                <a:cs typeface="+mn-cs"/>
              </a:rPr>
              <a:t>치료받은 종양 부위에서 발생 가능한 가장 치</a:t>
            </a:r>
          </a:p>
          <a:p>
            <a:r>
              <a:rPr lang="ko-KR" altLang="en-US" sz="1200" b="0" i="0" u="none" strike="noStrike" kern="1200" baseline="0" dirty="0" err="1">
                <a:solidFill>
                  <a:schemeClr val="tx1"/>
                </a:solidFill>
                <a:latin typeface="+mn-lt"/>
                <a:ea typeface="+mn-ea"/>
                <a:cs typeface="+mn-cs"/>
              </a:rPr>
              <a:t>명적인</a:t>
            </a:r>
            <a:r>
              <a:rPr lang="ko-KR" altLang="en-US" sz="1200" b="0" i="0" u="none" strike="noStrike" kern="1200" baseline="0" dirty="0">
                <a:solidFill>
                  <a:schemeClr val="tx1"/>
                </a:solidFill>
                <a:latin typeface="+mn-lt"/>
                <a:ea typeface="+mn-ea"/>
                <a:cs typeface="+mn-cs"/>
              </a:rPr>
              <a:t> 합병증은 대량 객혈이다</a:t>
            </a:r>
            <a:endParaRPr lang="en-US" altLang="ko-KR" dirty="0"/>
          </a:p>
          <a:p>
            <a:endParaRPr lang="ko-KR" altLang="en-US" dirty="0"/>
          </a:p>
        </p:txBody>
      </p:sp>
      <p:sp>
        <p:nvSpPr>
          <p:cNvPr id="4" name="슬라이드 번호 개체 틀 3"/>
          <p:cNvSpPr>
            <a:spLocks noGrp="1"/>
          </p:cNvSpPr>
          <p:nvPr>
            <p:ph type="sldNum" sz="quarter" idx="10"/>
          </p:nvPr>
        </p:nvSpPr>
        <p:spPr/>
        <p:txBody>
          <a:bodyPr/>
          <a:lstStyle/>
          <a:p>
            <a:fld id="{5EBFFFB6-8561-4A7E-A9C4-92AE458F971E}" type="slidenum">
              <a:rPr lang="ko-KR" altLang="en-US" smtClean="0"/>
              <a:t>58</a:t>
            </a:fld>
            <a:endParaRPr lang="ko-KR" altLang="en-US"/>
          </a:p>
        </p:txBody>
      </p:sp>
    </p:spTree>
    <p:extLst>
      <p:ext uri="{BB962C8B-B14F-4D97-AF65-F5344CB8AC3E}">
        <p14:creationId xmlns:p14="http://schemas.microsoft.com/office/powerpoint/2010/main" val="4188084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그렇다면 </a:t>
            </a:r>
            <a:r>
              <a:rPr lang="ko-KR" altLang="en-US" dirty="0" err="1"/>
              <a:t>한명의</a:t>
            </a:r>
            <a:r>
              <a:rPr lang="ko-KR" altLang="en-US" dirty="0"/>
              <a:t> </a:t>
            </a:r>
            <a:r>
              <a:rPr lang="ko-KR" altLang="en-US" dirty="0" err="1"/>
              <a:t>예를들어</a:t>
            </a:r>
            <a:r>
              <a:rPr lang="ko-KR" altLang="en-US" dirty="0"/>
              <a:t> 보도록 하겠습니다</a:t>
            </a:r>
            <a:r>
              <a:rPr lang="en-US" altLang="ko-KR" dirty="0"/>
              <a:t>.</a:t>
            </a:r>
          </a:p>
          <a:p>
            <a:r>
              <a:rPr lang="en-US" altLang="ko-KR" dirty="0"/>
              <a:t>62</a:t>
            </a:r>
            <a:r>
              <a:rPr lang="ko-KR" altLang="en-US" dirty="0"/>
              <a:t>세 남자</a:t>
            </a:r>
            <a:r>
              <a:rPr lang="ko-KR" altLang="en-US" baseline="0" dirty="0"/>
              <a:t> 환자로 </a:t>
            </a:r>
            <a:r>
              <a:rPr lang="en-US" altLang="ko-KR" baseline="0" dirty="0"/>
              <a:t>Clinical stage I</a:t>
            </a:r>
            <a:r>
              <a:rPr lang="ko-KR" altLang="en-US" baseline="0" dirty="0"/>
              <a:t>환자분임 </a:t>
            </a:r>
            <a:endParaRPr lang="en-US" altLang="ko-KR" baseline="0" dirty="0"/>
          </a:p>
          <a:p>
            <a:r>
              <a:rPr lang="en-US" altLang="ko-KR" baseline="0" dirty="0"/>
              <a:t>BTS</a:t>
            </a:r>
            <a:r>
              <a:rPr lang="ko-KR" altLang="en-US" baseline="0" dirty="0"/>
              <a:t>로 오신 </a:t>
            </a:r>
            <a:r>
              <a:rPr lang="en-US" altLang="ko-KR" baseline="0" dirty="0"/>
              <a:t>30PY PFT</a:t>
            </a:r>
            <a:r>
              <a:rPr lang="ko-KR" altLang="en-US" baseline="0" dirty="0"/>
              <a:t>상에 </a:t>
            </a:r>
            <a:r>
              <a:rPr lang="en-US" altLang="ko-KR" baseline="0" dirty="0"/>
              <a:t>FEV1 0.88 COPD GOLD3</a:t>
            </a:r>
          </a:p>
          <a:p>
            <a:r>
              <a:rPr lang="en-US" altLang="ko-KR" baseline="0" dirty="0"/>
              <a:t>CT.PET. Bronchoscopy</a:t>
            </a:r>
            <a:r>
              <a:rPr lang="ko-KR" altLang="en-US" baseline="0" dirty="0" err="1"/>
              <a:t>시행후</a:t>
            </a:r>
            <a:r>
              <a:rPr lang="ko-KR" altLang="en-US" baseline="0" dirty="0"/>
              <a:t> </a:t>
            </a:r>
            <a:r>
              <a:rPr lang="en-US" altLang="ko-KR" baseline="0" dirty="0"/>
              <a:t>early lung cancer</a:t>
            </a:r>
          </a:p>
          <a:p>
            <a:r>
              <a:rPr lang="en-US" altLang="ko-KR" baseline="0" dirty="0"/>
              <a:t>But  op</a:t>
            </a:r>
            <a:r>
              <a:rPr lang="ko-KR" altLang="en-US" baseline="0" dirty="0"/>
              <a:t>불가능</a:t>
            </a:r>
            <a:r>
              <a:rPr lang="en-US" altLang="ko-KR" baseline="0" dirty="0"/>
              <a:t>… </a:t>
            </a:r>
            <a:endParaRPr lang="en-US" altLang="ko-KR" dirty="0"/>
          </a:p>
          <a:p>
            <a:endParaRPr lang="ko-KR" altLang="en-US" dirty="0"/>
          </a:p>
        </p:txBody>
      </p:sp>
      <p:sp>
        <p:nvSpPr>
          <p:cNvPr id="4" name="슬라이드 번호 개체 틀 3"/>
          <p:cNvSpPr>
            <a:spLocks noGrp="1"/>
          </p:cNvSpPr>
          <p:nvPr>
            <p:ph type="sldNum" sz="quarter" idx="10"/>
          </p:nvPr>
        </p:nvSpPr>
        <p:spPr/>
        <p:txBody>
          <a:bodyPr/>
          <a:lstStyle/>
          <a:p>
            <a:fld id="{5EBFFFB6-8561-4A7E-A9C4-92AE458F971E}" type="slidenum">
              <a:rPr lang="ko-KR" altLang="en-US" smtClean="0"/>
              <a:t>59</a:t>
            </a:fld>
            <a:endParaRPr lang="ko-KR" altLang="en-US"/>
          </a:p>
        </p:txBody>
      </p:sp>
    </p:spTree>
    <p:extLst>
      <p:ext uri="{BB962C8B-B14F-4D97-AF65-F5344CB8AC3E}">
        <p14:creationId xmlns:p14="http://schemas.microsoft.com/office/powerpoint/2010/main" val="3040172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Initially</a:t>
            </a:r>
            <a:r>
              <a:rPr lang="en-US" altLang="ko-KR" baseline="0" dirty="0"/>
              <a:t> RB6</a:t>
            </a:r>
            <a:r>
              <a:rPr lang="ko-KR" altLang="en-US" baseline="0" dirty="0"/>
              <a:t>에 위치하고 </a:t>
            </a:r>
            <a:r>
              <a:rPr lang="en-US" altLang="ko-KR" baseline="0" dirty="0"/>
              <a:t>BI</a:t>
            </a:r>
            <a:r>
              <a:rPr lang="ko-KR" altLang="en-US" baseline="0" dirty="0"/>
              <a:t>일부에도 </a:t>
            </a:r>
            <a:r>
              <a:rPr lang="en-US" altLang="ko-KR" baseline="0" dirty="0"/>
              <a:t>involve</a:t>
            </a:r>
          </a:p>
          <a:p>
            <a:endParaRPr lang="en-US" altLang="ko-KR" baseline="0" dirty="0"/>
          </a:p>
          <a:p>
            <a:r>
              <a:rPr lang="ko-KR" altLang="en-US" baseline="0" dirty="0" err="1"/>
              <a:t>이환자의</a:t>
            </a:r>
            <a:r>
              <a:rPr lang="ko-KR" altLang="en-US" baseline="0" dirty="0"/>
              <a:t> 경우 </a:t>
            </a:r>
            <a:r>
              <a:rPr lang="en-US" altLang="ko-KR" baseline="0" dirty="0" err="1"/>
              <a:t>photofrin</a:t>
            </a:r>
            <a:r>
              <a:rPr lang="ko-KR" altLang="en-US" baseline="0" dirty="0" err="1"/>
              <a:t>주사이후에</a:t>
            </a:r>
            <a:r>
              <a:rPr lang="ko-KR" altLang="en-US" baseline="0" dirty="0"/>
              <a:t> </a:t>
            </a:r>
            <a:r>
              <a:rPr lang="en-US" altLang="ko-KR" baseline="0" dirty="0"/>
              <a:t>45</a:t>
            </a:r>
            <a:r>
              <a:rPr lang="ko-KR" altLang="en-US" baseline="0" dirty="0"/>
              <a:t>시간이 경과하여 </a:t>
            </a:r>
            <a:r>
              <a:rPr lang="en-US" altLang="ko-KR" baseline="0" dirty="0"/>
              <a:t>PDT</a:t>
            </a:r>
            <a:r>
              <a:rPr lang="ko-KR" altLang="en-US" baseline="0" dirty="0"/>
              <a:t>시행함 </a:t>
            </a:r>
            <a:endParaRPr lang="en-US" altLang="ko-KR" baseline="0" dirty="0"/>
          </a:p>
          <a:p>
            <a:r>
              <a:rPr lang="en-US" altLang="ko-KR" dirty="0" err="1"/>
              <a:t>Clyndrical</a:t>
            </a:r>
            <a:r>
              <a:rPr lang="en-US" altLang="ko-KR" dirty="0"/>
              <a:t> diffusion</a:t>
            </a:r>
            <a:r>
              <a:rPr lang="ko-KR" altLang="en-US" dirty="0"/>
              <a:t>로 </a:t>
            </a:r>
          </a:p>
        </p:txBody>
      </p:sp>
      <p:sp>
        <p:nvSpPr>
          <p:cNvPr id="4" name="슬라이드 번호 개체 틀 3"/>
          <p:cNvSpPr>
            <a:spLocks noGrp="1"/>
          </p:cNvSpPr>
          <p:nvPr>
            <p:ph type="sldNum" sz="quarter" idx="10"/>
          </p:nvPr>
        </p:nvSpPr>
        <p:spPr/>
        <p:txBody>
          <a:bodyPr/>
          <a:lstStyle/>
          <a:p>
            <a:fld id="{5EBFFFB6-8561-4A7E-A9C4-92AE458F971E}" type="slidenum">
              <a:rPr lang="ko-KR" altLang="en-US" smtClean="0"/>
              <a:t>60</a:t>
            </a:fld>
            <a:endParaRPr lang="ko-KR" altLang="en-US"/>
          </a:p>
        </p:txBody>
      </p:sp>
    </p:spTree>
    <p:extLst>
      <p:ext uri="{BB962C8B-B14F-4D97-AF65-F5344CB8AC3E}">
        <p14:creationId xmlns:p14="http://schemas.microsoft.com/office/powerpoint/2010/main" val="6825199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2</a:t>
            </a:r>
            <a:r>
              <a:rPr lang="ko-KR" altLang="en-US" dirty="0"/>
              <a:t>일 지나서 시행한 </a:t>
            </a:r>
            <a:r>
              <a:rPr lang="en-US" altLang="ko-KR" dirty="0"/>
              <a:t>bronchoscopy</a:t>
            </a:r>
          </a:p>
          <a:p>
            <a:r>
              <a:rPr lang="en-US" altLang="ko-KR" dirty="0" err="1"/>
              <a:t>Edmatous</a:t>
            </a:r>
            <a:r>
              <a:rPr lang="en-US" altLang="ko-KR" baseline="0" dirty="0"/>
              <a:t> mucosa -. PDT change</a:t>
            </a:r>
          </a:p>
          <a:p>
            <a:endParaRPr lang="en-US" altLang="ko-KR" baseline="0" dirty="0"/>
          </a:p>
          <a:p>
            <a:r>
              <a:rPr lang="ko-KR" altLang="en-US" baseline="0" dirty="0"/>
              <a:t>추가적으로 </a:t>
            </a:r>
            <a:r>
              <a:rPr lang="en-US" altLang="ko-KR" baseline="0" dirty="0"/>
              <a:t>PDT done </a:t>
            </a:r>
            <a:endParaRPr lang="ko-KR" altLang="en-US" dirty="0"/>
          </a:p>
        </p:txBody>
      </p:sp>
      <p:sp>
        <p:nvSpPr>
          <p:cNvPr id="4" name="슬라이드 번호 개체 틀 3"/>
          <p:cNvSpPr>
            <a:spLocks noGrp="1"/>
          </p:cNvSpPr>
          <p:nvPr>
            <p:ph type="sldNum" sz="quarter" idx="10"/>
          </p:nvPr>
        </p:nvSpPr>
        <p:spPr/>
        <p:txBody>
          <a:bodyPr/>
          <a:lstStyle/>
          <a:p>
            <a:fld id="{5EBFFFB6-8561-4A7E-A9C4-92AE458F971E}" type="slidenum">
              <a:rPr lang="ko-KR" altLang="en-US" smtClean="0"/>
              <a:t>61</a:t>
            </a:fld>
            <a:endParaRPr lang="ko-KR" altLang="en-US"/>
          </a:p>
        </p:txBody>
      </p:sp>
    </p:spTree>
    <p:extLst>
      <p:ext uri="{BB962C8B-B14F-4D97-AF65-F5344CB8AC3E}">
        <p14:creationId xmlns:p14="http://schemas.microsoft.com/office/powerpoint/2010/main" val="592243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3</a:t>
            </a:r>
            <a:r>
              <a:rPr lang="ko-KR" altLang="en-US" dirty="0" err="1"/>
              <a:t>개월후에</a:t>
            </a:r>
            <a:r>
              <a:rPr lang="ko-KR" altLang="en-US" dirty="0"/>
              <a:t> </a:t>
            </a:r>
            <a:r>
              <a:rPr lang="en-US" altLang="ko-KR" dirty="0"/>
              <a:t>biopsy</a:t>
            </a:r>
          </a:p>
          <a:p>
            <a:r>
              <a:rPr lang="en-US" altLang="ko-KR" dirty="0" err="1"/>
              <a:t>Inflammtorylesion</a:t>
            </a:r>
            <a:r>
              <a:rPr lang="en-US" altLang="ko-KR" baseline="0" dirty="0"/>
              <a:t> </a:t>
            </a:r>
          </a:p>
          <a:p>
            <a:r>
              <a:rPr lang="en-US" altLang="ko-KR" baseline="0" dirty="0"/>
              <a:t>6</a:t>
            </a:r>
            <a:r>
              <a:rPr lang="ko-KR" altLang="en-US" baseline="0" dirty="0" err="1"/>
              <a:t>개월후</a:t>
            </a:r>
            <a:r>
              <a:rPr lang="ko-KR" altLang="en-US" baseline="0" dirty="0"/>
              <a:t> </a:t>
            </a:r>
            <a:r>
              <a:rPr lang="en-US" altLang="ko-KR" baseline="0" dirty="0"/>
              <a:t>PDT Scar only </a:t>
            </a:r>
          </a:p>
          <a:p>
            <a:r>
              <a:rPr lang="en-US" altLang="ko-KR" baseline="0" dirty="0"/>
              <a:t>CT</a:t>
            </a:r>
            <a:r>
              <a:rPr lang="ko-KR" altLang="en-US" baseline="0" dirty="0"/>
              <a:t>등에서도 </a:t>
            </a:r>
            <a:r>
              <a:rPr lang="en-US" altLang="ko-KR" baseline="0" dirty="0"/>
              <a:t>No recur</a:t>
            </a:r>
          </a:p>
          <a:p>
            <a:endParaRPr lang="ko-KR" altLang="en-US" dirty="0"/>
          </a:p>
        </p:txBody>
      </p:sp>
      <p:sp>
        <p:nvSpPr>
          <p:cNvPr id="4" name="슬라이드 번호 개체 틀 3"/>
          <p:cNvSpPr>
            <a:spLocks noGrp="1"/>
          </p:cNvSpPr>
          <p:nvPr>
            <p:ph type="sldNum" sz="quarter" idx="10"/>
          </p:nvPr>
        </p:nvSpPr>
        <p:spPr/>
        <p:txBody>
          <a:bodyPr/>
          <a:lstStyle/>
          <a:p>
            <a:fld id="{5EBFFFB6-8561-4A7E-A9C4-92AE458F971E}" type="slidenum">
              <a:rPr lang="ko-KR" altLang="en-US" smtClean="0"/>
              <a:t>62</a:t>
            </a:fld>
            <a:endParaRPr lang="ko-KR" altLang="en-US"/>
          </a:p>
        </p:txBody>
      </p:sp>
    </p:spTree>
    <p:extLst>
      <p:ext uri="{BB962C8B-B14F-4D97-AF65-F5344CB8AC3E}">
        <p14:creationId xmlns:p14="http://schemas.microsoft.com/office/powerpoint/2010/main" val="451896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p:spPr>
      </p:sp>
      <p:sp>
        <p:nvSpPr>
          <p:cNvPr id="3" name="슬라이드 노트 개체 틀 2"/>
          <p:cNvSpPr>
            <a:spLocks noGrp="1"/>
          </p:cNvSpPr>
          <p:nvPr>
            <p:ph type="body" idx="1"/>
          </p:nvPr>
        </p:nvSpPr>
        <p:spPr/>
        <p:txBody>
          <a:bodyPr/>
          <a:lstStyle/>
          <a:p>
            <a:r>
              <a:rPr lang="en-US" altLang="ko-KR" dirty="0"/>
              <a:t>2013</a:t>
            </a:r>
            <a:r>
              <a:rPr lang="ko-KR" altLang="en-US" dirty="0"/>
              <a:t>년도 </a:t>
            </a:r>
            <a:r>
              <a:rPr lang="en-US" altLang="ko-KR" dirty="0"/>
              <a:t>ACCP</a:t>
            </a:r>
            <a:r>
              <a:rPr lang="en-US" altLang="ko-KR" baseline="0" dirty="0"/>
              <a:t>  guideline</a:t>
            </a:r>
            <a:r>
              <a:rPr lang="ko-KR" altLang="en-US" baseline="0" dirty="0"/>
              <a:t>에 따르면 </a:t>
            </a:r>
            <a:r>
              <a:rPr lang="en-US" altLang="ko-KR" baseline="0" dirty="0"/>
              <a:t>early lung cancer</a:t>
            </a:r>
            <a:r>
              <a:rPr lang="ko-KR" altLang="en-US" baseline="0" dirty="0"/>
              <a:t>에서의 치료에</a:t>
            </a:r>
            <a:r>
              <a:rPr lang="en-US" altLang="ko-KR" baseline="0" dirty="0"/>
              <a:t> </a:t>
            </a:r>
            <a:r>
              <a:rPr lang="ko-KR" altLang="en-US" baseline="0" dirty="0"/>
              <a:t>있어서 </a:t>
            </a:r>
            <a:r>
              <a:rPr lang="en-US" altLang="ko-KR" baseline="0" dirty="0"/>
              <a:t>PDT. </a:t>
            </a:r>
            <a:r>
              <a:rPr lang="en-US" altLang="ko-KR" baseline="0" dirty="0" err="1"/>
              <a:t>Brachy</a:t>
            </a:r>
            <a:r>
              <a:rPr lang="en-US" altLang="ko-KR" baseline="0" dirty="0"/>
              <a:t>, </a:t>
            </a:r>
            <a:r>
              <a:rPr lang="en-US" altLang="ko-KR" baseline="0" dirty="0" err="1"/>
              <a:t>cryo</a:t>
            </a:r>
            <a:r>
              <a:rPr lang="en-US" altLang="ko-KR" baseline="0" dirty="0"/>
              <a:t>, </a:t>
            </a:r>
            <a:r>
              <a:rPr lang="en-US" altLang="ko-KR" baseline="0" dirty="0" err="1"/>
              <a:t>electrocautery</a:t>
            </a:r>
            <a:r>
              <a:rPr lang="ko-KR" altLang="en-US" baseline="0" dirty="0"/>
              <a:t>등의 치료가 </a:t>
            </a:r>
            <a:r>
              <a:rPr lang="en-US" altLang="ko-KR" baseline="0" dirty="0"/>
              <a:t>recommend </a:t>
            </a:r>
            <a:r>
              <a:rPr lang="ko-KR" altLang="en-US" baseline="0" dirty="0" err="1"/>
              <a:t>되고있습니다</a:t>
            </a:r>
            <a:r>
              <a:rPr lang="en-US" altLang="ko-KR" baseline="0" dirty="0"/>
              <a:t>. </a:t>
            </a:r>
            <a:endParaRPr lang="ko-KR" altLang="en-US" dirty="0"/>
          </a:p>
        </p:txBody>
      </p:sp>
      <p:sp>
        <p:nvSpPr>
          <p:cNvPr id="4" name="슬라이드 번호 개체 틀 3"/>
          <p:cNvSpPr>
            <a:spLocks noGrp="1"/>
          </p:cNvSpPr>
          <p:nvPr>
            <p:ph type="sldNum" sz="quarter" idx="10"/>
          </p:nvPr>
        </p:nvSpPr>
        <p:spPr/>
        <p:txBody>
          <a:bodyPr/>
          <a:lstStyle/>
          <a:p>
            <a:fld id="{5EBFFFB6-8561-4A7E-A9C4-92AE458F971E}" type="slidenum">
              <a:rPr lang="ko-KR" altLang="en-US" smtClean="0"/>
              <a:t>27</a:t>
            </a:fld>
            <a:endParaRPr lang="ko-KR" altLang="en-US"/>
          </a:p>
        </p:txBody>
      </p:sp>
    </p:spTree>
    <p:extLst>
      <p:ext uri="{BB962C8B-B14F-4D97-AF65-F5344CB8AC3E}">
        <p14:creationId xmlns:p14="http://schemas.microsoft.com/office/powerpoint/2010/main" val="2483165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p:spPr>
      </p:sp>
      <p:sp>
        <p:nvSpPr>
          <p:cNvPr id="3" name="슬라이드 노트 개체 틀 2"/>
          <p:cNvSpPr>
            <a:spLocks noGrp="1"/>
          </p:cNvSpPr>
          <p:nvPr>
            <p:ph type="body" idx="1"/>
          </p:nvPr>
        </p:nvSpPr>
        <p:spPr/>
        <p:txBody>
          <a:bodyPr/>
          <a:lstStyle/>
          <a:p>
            <a:r>
              <a:rPr lang="ko-KR" altLang="en-US" dirty="0"/>
              <a:t>실제 그간의 연구를 </a:t>
            </a:r>
            <a:r>
              <a:rPr lang="ko-KR" altLang="en-US" dirty="0" err="1"/>
              <a:t>살펴볼때</a:t>
            </a:r>
            <a:r>
              <a:rPr lang="en-US" altLang="ko-KR" dirty="0"/>
              <a:t>, </a:t>
            </a:r>
            <a:r>
              <a:rPr lang="en-US" altLang="ko-KR" dirty="0" err="1"/>
              <a:t>pdt</a:t>
            </a:r>
            <a:r>
              <a:rPr lang="en-US" altLang="ko-KR" dirty="0"/>
              <a:t>. </a:t>
            </a:r>
            <a:r>
              <a:rPr lang="en-US" altLang="ko-KR" dirty="0" err="1"/>
              <a:t>Brachy</a:t>
            </a:r>
            <a:r>
              <a:rPr lang="en-US" altLang="ko-KR" dirty="0"/>
              <a:t>, </a:t>
            </a:r>
            <a:r>
              <a:rPr lang="en-US" altLang="ko-KR" dirty="0" err="1"/>
              <a:t>electocautery</a:t>
            </a:r>
            <a:r>
              <a:rPr lang="ko-KR" altLang="en-US" dirty="0"/>
              <a:t>등에 의해 </a:t>
            </a:r>
            <a:r>
              <a:rPr lang="ko-KR" altLang="en-US" dirty="0" err="1"/>
              <a:t>치료했을때</a:t>
            </a:r>
            <a:r>
              <a:rPr lang="ko-KR" altLang="en-US" dirty="0"/>
              <a:t> </a:t>
            </a:r>
            <a:r>
              <a:rPr lang="en-US" altLang="ko-KR" dirty="0"/>
              <a:t>PDT</a:t>
            </a:r>
            <a:r>
              <a:rPr lang="ko-KR" altLang="en-US" dirty="0"/>
              <a:t>의 경우 </a:t>
            </a:r>
            <a:r>
              <a:rPr lang="en-US" altLang="ko-KR" dirty="0"/>
              <a:t>70-80</a:t>
            </a:r>
            <a:r>
              <a:rPr lang="ko-KR" altLang="en-US" dirty="0"/>
              <a:t>이상의</a:t>
            </a:r>
            <a:r>
              <a:rPr lang="ko-KR" altLang="en-US" baseline="0" dirty="0"/>
              <a:t> 좋은 결과를 보여줌이 </a:t>
            </a:r>
            <a:r>
              <a:rPr lang="ko-KR" altLang="en-US" baseline="0" dirty="0" err="1"/>
              <a:t>증명된바있습니다</a:t>
            </a:r>
            <a:r>
              <a:rPr lang="en-US" altLang="ko-KR" baseline="0" dirty="0"/>
              <a:t>. </a:t>
            </a:r>
            <a:endParaRPr lang="ko-KR" altLang="en-US" dirty="0"/>
          </a:p>
        </p:txBody>
      </p:sp>
      <p:sp>
        <p:nvSpPr>
          <p:cNvPr id="4" name="슬라이드 번호 개체 틀 3"/>
          <p:cNvSpPr>
            <a:spLocks noGrp="1"/>
          </p:cNvSpPr>
          <p:nvPr>
            <p:ph type="sldNum" sz="quarter" idx="10"/>
          </p:nvPr>
        </p:nvSpPr>
        <p:spPr/>
        <p:txBody>
          <a:bodyPr/>
          <a:lstStyle/>
          <a:p>
            <a:fld id="{5EBFFFB6-8561-4A7E-A9C4-92AE458F971E}" type="slidenum">
              <a:rPr lang="ko-KR" altLang="en-US" smtClean="0"/>
              <a:t>28</a:t>
            </a:fld>
            <a:endParaRPr lang="ko-KR" altLang="en-US"/>
          </a:p>
        </p:txBody>
      </p:sp>
    </p:spTree>
    <p:extLst>
      <p:ext uri="{BB962C8B-B14F-4D97-AF65-F5344CB8AC3E}">
        <p14:creationId xmlns:p14="http://schemas.microsoft.com/office/powerpoint/2010/main" val="1418305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effectLst/>
              </a:rPr>
              <a:t>This image is representative of a how tissue freezes using a cryoprobe. Cold pressurized gas is delivered via the airway to the target tissue (dashed arrow) resulting in a freeze zone (roughly 3 mm) with the greatest effect occurring closer to the probe head.</a:t>
            </a:r>
          </a:p>
          <a:p>
            <a:endParaRPr lang="en-US" altLang="ko-KR" dirty="0">
              <a:effectLst/>
            </a:endParaRPr>
          </a:p>
          <a:p>
            <a:r>
              <a:rPr lang="en-US" altLang="ko-KR" dirty="0">
                <a:effectLst/>
              </a:rPr>
              <a:t>Basic principles and mechanisms of action — Freezing tissue to -20ºC or below, at a rapid rate (-100ºC per minute) results in the development of intracellular ice crystals which induce more than 90 percent cell death [</a:t>
            </a:r>
            <a:r>
              <a:rPr lang="en-US" altLang="ko-KR" dirty="0">
                <a:effectLst/>
                <a:hlinkClick r:id="rId3"/>
              </a:rPr>
              <a:t>6-13</a:t>
            </a:r>
            <a:r>
              <a:rPr lang="en-US" altLang="ko-KR" dirty="0">
                <a:effectLst/>
              </a:rPr>
              <a:t>]. Tissue is thawed slowly to allow intracellular crystals to increase in size before they melt, resulting in further tissue destruction. </a:t>
            </a:r>
          </a:p>
          <a:p>
            <a:r>
              <a:rPr lang="en-US" altLang="ko-KR" dirty="0">
                <a:effectLst/>
              </a:rPr>
              <a:t>Intracellular ice crystals cause cell death by the following mechanisms:</a:t>
            </a:r>
          </a:p>
          <a:p>
            <a:r>
              <a:rPr lang="en-US" altLang="ko-KR" dirty="0">
                <a:effectLst/>
              </a:rPr>
              <a:t>●Damaging mitochondria or other micro-organelles</a:t>
            </a:r>
          </a:p>
          <a:p>
            <a:r>
              <a:rPr lang="en-US" altLang="ko-KR" dirty="0">
                <a:effectLst/>
              </a:rPr>
              <a:t>●Cellular dehydration</a:t>
            </a:r>
          </a:p>
          <a:p>
            <a:r>
              <a:rPr lang="en-US" altLang="ko-KR" dirty="0">
                <a:effectLst/>
              </a:rPr>
              <a:t>●Increased concentration of intracellular electrolytes</a:t>
            </a:r>
          </a:p>
          <a:p>
            <a:r>
              <a:rPr lang="en-US" altLang="ko-KR" dirty="0">
                <a:effectLst/>
              </a:rPr>
              <a:t>●Denaturation of membrane lipoproteins resulting in cellular swelling and increased permeability </a:t>
            </a:r>
            <a:r>
              <a:rPr lang="en-US" altLang="ko-KR" dirty="0" err="1">
                <a:effectLst/>
              </a:rPr>
              <a:t>targ</a:t>
            </a:r>
            <a:endParaRPr lang="en-US" altLang="ko-KR" dirty="0">
              <a:effectLst/>
            </a:endParaRPr>
          </a:p>
          <a:p>
            <a:r>
              <a:rPr lang="en-US" altLang="ko-KR" dirty="0">
                <a:effectLst/>
              </a:rPr>
              <a:t>Cryoablation also induces ischemic necrosis, independent of the direct cellular damaging effect. Vascular changes include initial vasoconstriction of arterioles and venules, altered vascular endothelium, increased permeability of vascular walls, increased blood viscosity, lower intracapillary hydrostatic pressure, decreased blood flow, and formation of platelet plugs. Ischemic necrosis from thrombosis of the et tissue microcirculation is thought to be responsible for the minimal bleeding associated with this modality. The end result is a clear line of demarcation between previously frozen tissue and unfrozen tissue. </a:t>
            </a:r>
          </a:p>
          <a:p>
            <a:endParaRPr lang="ko-KR" altLang="en-US" dirty="0"/>
          </a:p>
        </p:txBody>
      </p:sp>
      <p:sp>
        <p:nvSpPr>
          <p:cNvPr id="4" name="슬라이드 번호 개체 틀 3"/>
          <p:cNvSpPr>
            <a:spLocks noGrp="1"/>
          </p:cNvSpPr>
          <p:nvPr>
            <p:ph type="sldNum" sz="quarter" idx="5"/>
          </p:nvPr>
        </p:nvSpPr>
        <p:spPr/>
        <p:txBody>
          <a:bodyPr/>
          <a:lstStyle/>
          <a:p>
            <a:fld id="{A58845A1-C152-4129-B773-EB2AEDFDFC6C}" type="slidenum">
              <a:rPr lang="ko-KR" altLang="en-US" smtClean="0"/>
              <a:t>32</a:t>
            </a:fld>
            <a:endParaRPr lang="ko-KR" altLang="en-US"/>
          </a:p>
        </p:txBody>
      </p:sp>
    </p:spTree>
    <p:extLst>
      <p:ext uri="{BB962C8B-B14F-4D97-AF65-F5344CB8AC3E}">
        <p14:creationId xmlns:p14="http://schemas.microsoft.com/office/powerpoint/2010/main" val="341990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p:spPr>
      </p:sp>
      <p:sp>
        <p:nvSpPr>
          <p:cNvPr id="3" name="슬라이드 노트 개체 틀 2"/>
          <p:cNvSpPr>
            <a:spLocks noGrp="1"/>
          </p:cNvSpPr>
          <p:nvPr>
            <p:ph type="body" idx="1"/>
          </p:nvPr>
        </p:nvSpPr>
        <p:spPr/>
        <p:txBody>
          <a:bodyPr/>
          <a:lstStyle/>
          <a:p>
            <a:r>
              <a:rPr lang="en-US" altLang="ko-KR" baseline="0" dirty="0"/>
              <a:t> Cryotherapy</a:t>
            </a:r>
            <a:r>
              <a:rPr lang="ko-KR" altLang="en-US" baseline="0" dirty="0"/>
              <a:t>의 가장 주된 기전은 바로 </a:t>
            </a:r>
            <a:r>
              <a:rPr lang="en-US" altLang="ko-KR" baseline="0" dirty="0"/>
              <a:t>tumor cell</a:t>
            </a:r>
            <a:r>
              <a:rPr lang="ko-KR" altLang="en-US" baseline="0" dirty="0"/>
              <a:t>을  빠르게 얼리고 </a:t>
            </a:r>
            <a:r>
              <a:rPr lang="ko-KR" altLang="en-US" baseline="0" dirty="0" err="1"/>
              <a:t>그과정에서</a:t>
            </a:r>
            <a:r>
              <a:rPr lang="ko-KR" altLang="en-US" baseline="0" dirty="0"/>
              <a:t> 만들어 지는 </a:t>
            </a:r>
            <a:r>
              <a:rPr lang="en-US" altLang="ko-KR" baseline="0" dirty="0" err="1"/>
              <a:t>icer</a:t>
            </a:r>
            <a:r>
              <a:rPr lang="en-US" altLang="ko-KR" baseline="0" dirty="0"/>
              <a:t> </a:t>
            </a:r>
            <a:r>
              <a:rPr lang="en-US" altLang="ko-KR" baseline="0" dirty="0" err="1"/>
              <a:t>trystal</a:t>
            </a:r>
            <a:r>
              <a:rPr lang="ko-KR" altLang="en-US" baseline="0" dirty="0"/>
              <a:t>을 통하여 </a:t>
            </a:r>
            <a:r>
              <a:rPr lang="en-US" altLang="ko-KR" baseline="0" dirty="0"/>
              <a:t>cell</a:t>
            </a:r>
            <a:r>
              <a:rPr lang="ko-KR" altLang="en-US" baseline="0" dirty="0"/>
              <a:t>을 파괴하고</a:t>
            </a:r>
            <a:r>
              <a:rPr lang="en-US" altLang="ko-KR" baseline="0" dirty="0"/>
              <a:t>, </a:t>
            </a:r>
            <a:r>
              <a:rPr lang="ko-KR" altLang="en-US" baseline="0" dirty="0"/>
              <a:t>천천히 녹이면서 </a:t>
            </a:r>
            <a:r>
              <a:rPr lang="en-US" altLang="ko-KR" baseline="0" dirty="0"/>
              <a:t>mitochondria</a:t>
            </a:r>
            <a:r>
              <a:rPr lang="ko-KR" altLang="en-US" baseline="0" dirty="0"/>
              <a:t>손상을 주어 </a:t>
            </a:r>
            <a:r>
              <a:rPr lang="en-US" altLang="ko-KR" baseline="0" dirty="0"/>
              <a:t>cell</a:t>
            </a:r>
            <a:r>
              <a:rPr lang="ko-KR" altLang="en-US" baseline="0" dirty="0"/>
              <a:t>을 </a:t>
            </a:r>
            <a:r>
              <a:rPr lang="ko-KR" altLang="en-US" baseline="0" dirty="0" err="1"/>
              <a:t>파괴하는것</a:t>
            </a:r>
            <a:r>
              <a:rPr lang="ko-KR" altLang="en-US" baseline="0" dirty="0"/>
              <a:t> </a:t>
            </a:r>
            <a:endParaRPr lang="en-US" altLang="ko-KR" baseline="0" dirty="0"/>
          </a:p>
          <a:p>
            <a:r>
              <a:rPr lang="ko-KR" altLang="en-US" baseline="0" dirty="0"/>
              <a:t>또한 얼리는 과정에서 </a:t>
            </a:r>
            <a:r>
              <a:rPr lang="en-US" altLang="ko-KR" baseline="0" dirty="0" err="1"/>
              <a:t>thorombosis</a:t>
            </a:r>
            <a:r>
              <a:rPr lang="ko-KR" altLang="en-US" baseline="0" dirty="0"/>
              <a:t>를 형성하는 기전을 통하여 </a:t>
            </a:r>
            <a:r>
              <a:rPr lang="en-US" altLang="ko-KR" baseline="0" dirty="0"/>
              <a:t>microvascular change</a:t>
            </a:r>
            <a:r>
              <a:rPr lang="ko-KR" altLang="en-US" baseline="0" dirty="0"/>
              <a:t>를 가져와 이를 통하여 </a:t>
            </a:r>
            <a:r>
              <a:rPr lang="en-US" altLang="ko-KR" baseline="0" dirty="0"/>
              <a:t>tumor</a:t>
            </a:r>
            <a:r>
              <a:rPr lang="ko-KR" altLang="en-US" baseline="0" dirty="0"/>
              <a:t>파괴 </a:t>
            </a:r>
            <a:endParaRPr lang="en-US" altLang="ko-KR" baseline="0" dirty="0"/>
          </a:p>
        </p:txBody>
      </p:sp>
      <p:sp>
        <p:nvSpPr>
          <p:cNvPr id="4" name="슬라이드 번호 개체 틀 3"/>
          <p:cNvSpPr>
            <a:spLocks noGrp="1"/>
          </p:cNvSpPr>
          <p:nvPr>
            <p:ph type="sldNum" sz="quarter" idx="10"/>
          </p:nvPr>
        </p:nvSpPr>
        <p:spPr/>
        <p:txBody>
          <a:bodyPr/>
          <a:lstStyle/>
          <a:p>
            <a:fld id="{5EBFFFB6-8561-4A7E-A9C4-92AE458F971E}" type="slidenum">
              <a:rPr lang="ko-KR" altLang="en-US" smtClean="0"/>
              <a:t>33</a:t>
            </a:fld>
            <a:endParaRPr lang="ko-KR" altLang="en-US"/>
          </a:p>
        </p:txBody>
      </p:sp>
    </p:spTree>
    <p:extLst>
      <p:ext uri="{BB962C8B-B14F-4D97-AF65-F5344CB8AC3E}">
        <p14:creationId xmlns:p14="http://schemas.microsoft.com/office/powerpoint/2010/main" val="464547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p:spPr>
      </p:sp>
      <p:sp>
        <p:nvSpPr>
          <p:cNvPr id="3" name="슬라이드 노트 개체 틀 2"/>
          <p:cNvSpPr>
            <a:spLocks noGrp="1"/>
          </p:cNvSpPr>
          <p:nvPr>
            <p:ph type="body" idx="1"/>
          </p:nvPr>
        </p:nvSpPr>
        <p:spPr/>
        <p:txBody>
          <a:bodyPr/>
          <a:lstStyle/>
          <a:p>
            <a:r>
              <a:rPr lang="ko-KR" altLang="en-US" dirty="0"/>
              <a:t>장비는 내시경 </a:t>
            </a:r>
            <a:endParaRPr lang="en-US" altLang="ko-KR" dirty="0"/>
          </a:p>
          <a:p>
            <a:r>
              <a:rPr lang="en-US" altLang="ko-KR" dirty="0"/>
              <a:t>Cryosurgery device</a:t>
            </a:r>
            <a:r>
              <a:rPr lang="ko-KR" altLang="en-US" dirty="0"/>
              <a:t>및 </a:t>
            </a:r>
            <a:r>
              <a:rPr lang="en-US" altLang="ko-KR" dirty="0" err="1"/>
              <a:t>clloing</a:t>
            </a:r>
            <a:r>
              <a:rPr lang="en-US" altLang="ko-KR" dirty="0"/>
              <a:t> agent </a:t>
            </a:r>
          </a:p>
          <a:p>
            <a:r>
              <a:rPr lang="ko-KR" altLang="en-US" dirty="0"/>
              <a:t>주로 </a:t>
            </a:r>
            <a:r>
              <a:rPr lang="en-US" altLang="ko-KR" dirty="0"/>
              <a:t>N20</a:t>
            </a:r>
            <a:r>
              <a:rPr lang="ko-KR" altLang="en-US" dirty="0"/>
              <a:t>사용하고 영하 </a:t>
            </a:r>
            <a:r>
              <a:rPr lang="en-US" altLang="ko-KR" dirty="0"/>
              <a:t>89</a:t>
            </a:r>
            <a:r>
              <a:rPr lang="ko-KR" altLang="en-US" dirty="0"/>
              <a:t>도까지 빠르게 얼림 </a:t>
            </a:r>
            <a:endParaRPr lang="en-US" altLang="ko-KR" dirty="0"/>
          </a:p>
        </p:txBody>
      </p:sp>
      <p:sp>
        <p:nvSpPr>
          <p:cNvPr id="4" name="슬라이드 번호 개체 틀 3"/>
          <p:cNvSpPr>
            <a:spLocks noGrp="1"/>
          </p:cNvSpPr>
          <p:nvPr>
            <p:ph type="sldNum" sz="quarter" idx="10"/>
          </p:nvPr>
        </p:nvSpPr>
        <p:spPr/>
        <p:txBody>
          <a:bodyPr/>
          <a:lstStyle/>
          <a:p>
            <a:fld id="{5EBFFFB6-8561-4A7E-A9C4-92AE458F971E}" type="slidenum">
              <a:rPr lang="ko-KR" altLang="en-US" smtClean="0"/>
              <a:t>34</a:t>
            </a:fld>
            <a:endParaRPr lang="ko-KR" altLang="en-US"/>
          </a:p>
        </p:txBody>
      </p:sp>
    </p:spTree>
    <p:extLst>
      <p:ext uri="{BB962C8B-B14F-4D97-AF65-F5344CB8AC3E}">
        <p14:creationId xmlns:p14="http://schemas.microsoft.com/office/powerpoint/2010/main" val="3394269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Two to three freeze-thaw cycles, each lasting one minute (30 second freeze followed by a 30 second thaw), are applied to the same or adjacent area.</a:t>
            </a:r>
            <a:endParaRPr lang="ko-KR" altLang="en-US" dirty="0"/>
          </a:p>
        </p:txBody>
      </p:sp>
      <p:sp>
        <p:nvSpPr>
          <p:cNvPr id="4" name="슬라이드 번호 개체 틀 3"/>
          <p:cNvSpPr>
            <a:spLocks noGrp="1"/>
          </p:cNvSpPr>
          <p:nvPr>
            <p:ph type="sldNum" sz="quarter" idx="5"/>
          </p:nvPr>
        </p:nvSpPr>
        <p:spPr/>
        <p:txBody>
          <a:bodyPr/>
          <a:lstStyle/>
          <a:p>
            <a:fld id="{A58845A1-C152-4129-B773-EB2AEDFDFC6C}" type="slidenum">
              <a:rPr lang="ko-KR" altLang="en-US" smtClean="0"/>
              <a:t>35</a:t>
            </a:fld>
            <a:endParaRPr lang="ko-KR" altLang="en-US"/>
          </a:p>
        </p:txBody>
      </p:sp>
    </p:spTree>
    <p:extLst>
      <p:ext uri="{BB962C8B-B14F-4D97-AF65-F5344CB8AC3E}">
        <p14:creationId xmlns:p14="http://schemas.microsoft.com/office/powerpoint/2010/main" val="3742257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a:t>이러한 </a:t>
            </a:r>
            <a:r>
              <a:rPr lang="en-US" altLang="ko-KR" dirty="0"/>
              <a:t>Early stage</a:t>
            </a:r>
            <a:r>
              <a:rPr lang="en-US" altLang="ko-KR" baseline="0" dirty="0"/>
              <a:t> lung cancer</a:t>
            </a:r>
            <a:r>
              <a:rPr lang="ko-KR" altLang="en-US" baseline="0" dirty="0"/>
              <a:t>중에서도</a:t>
            </a:r>
            <a:r>
              <a:rPr lang="en-US" altLang="ko-KR" baseline="0" dirty="0"/>
              <a:t>, </a:t>
            </a:r>
            <a:r>
              <a:rPr lang="ko-KR" altLang="en-US" baseline="0" dirty="0"/>
              <a:t>가장 많이 사용하는 방법 </a:t>
            </a:r>
            <a:r>
              <a:rPr lang="ko-KR" altLang="en-US" baseline="0" dirty="0" err="1"/>
              <a:t>두가지를</a:t>
            </a:r>
            <a:r>
              <a:rPr lang="ko-KR" altLang="en-US" baseline="0" dirty="0"/>
              <a:t> 살펴볼 예정으로 </a:t>
            </a:r>
            <a:endParaRPr lang="en-US" altLang="ko-KR" baseline="0" dirty="0"/>
          </a:p>
          <a:p>
            <a:r>
              <a:rPr lang="ko-KR" altLang="en-US" baseline="0" dirty="0"/>
              <a:t>하나는 </a:t>
            </a:r>
            <a:r>
              <a:rPr lang="en-US" altLang="ko-KR" baseline="0" dirty="0"/>
              <a:t>PDT; photodynamic therapy, </a:t>
            </a:r>
            <a:r>
              <a:rPr lang="ko-KR" altLang="en-US" baseline="0" dirty="0"/>
              <a:t>하나는 </a:t>
            </a:r>
            <a:r>
              <a:rPr lang="en-US" altLang="ko-KR" baseline="0" dirty="0" err="1"/>
              <a:t>cryo</a:t>
            </a:r>
            <a:r>
              <a:rPr lang="ko-KR" altLang="en-US" baseline="0" dirty="0"/>
              <a:t>입니다</a:t>
            </a:r>
            <a:r>
              <a:rPr lang="en-US" altLang="ko-KR" baseline="0" dirty="0"/>
              <a:t>.</a:t>
            </a:r>
          </a:p>
          <a:p>
            <a:r>
              <a:rPr lang="ko-KR" altLang="en-US" baseline="0" dirty="0"/>
              <a:t>이것은 여러 논문들에서 </a:t>
            </a:r>
            <a:r>
              <a:rPr lang="en-US" altLang="ko-KR" baseline="0" dirty="0"/>
              <a:t>fire and ice</a:t>
            </a:r>
            <a:r>
              <a:rPr lang="ko-KR" altLang="en-US" baseline="0" dirty="0"/>
              <a:t>로 표시가 되며</a:t>
            </a:r>
            <a:r>
              <a:rPr lang="en-US" altLang="ko-KR" baseline="0" dirty="0"/>
              <a:t>. </a:t>
            </a:r>
            <a:r>
              <a:rPr lang="ko-KR" altLang="en-US" baseline="0" dirty="0"/>
              <a:t>먼저 </a:t>
            </a:r>
            <a:r>
              <a:rPr lang="en-US" altLang="ko-KR" baseline="0" dirty="0"/>
              <a:t>fire</a:t>
            </a:r>
            <a:r>
              <a:rPr lang="ko-KR" altLang="en-US" baseline="0" dirty="0"/>
              <a:t>를</a:t>
            </a:r>
            <a:r>
              <a:rPr lang="en-US" altLang="ko-KR" baseline="0" dirty="0"/>
              <a:t> </a:t>
            </a:r>
            <a:r>
              <a:rPr lang="ko-KR" altLang="en-US" baseline="0" dirty="0" err="1"/>
              <a:t>살펴보도록하겠습니다</a:t>
            </a:r>
            <a:r>
              <a:rPr lang="en-US" altLang="ko-KR" baseline="0" dirty="0"/>
              <a:t>. </a:t>
            </a:r>
            <a:endParaRPr lang="ko-KR" altLang="en-US" dirty="0"/>
          </a:p>
        </p:txBody>
      </p:sp>
      <p:sp>
        <p:nvSpPr>
          <p:cNvPr id="4" name="슬라이드 번호 개체 틀 3"/>
          <p:cNvSpPr>
            <a:spLocks noGrp="1"/>
          </p:cNvSpPr>
          <p:nvPr>
            <p:ph type="sldNum" sz="quarter" idx="10"/>
          </p:nvPr>
        </p:nvSpPr>
        <p:spPr/>
        <p:txBody>
          <a:bodyPr/>
          <a:lstStyle/>
          <a:p>
            <a:fld id="{5EBFFFB6-8561-4A7E-A9C4-92AE458F971E}" type="slidenum">
              <a:rPr lang="ko-KR" altLang="en-US" smtClean="0"/>
              <a:t>47</a:t>
            </a:fld>
            <a:endParaRPr lang="ko-KR" altLang="en-US"/>
          </a:p>
        </p:txBody>
      </p:sp>
    </p:spTree>
    <p:extLst>
      <p:ext uri="{BB962C8B-B14F-4D97-AF65-F5344CB8AC3E}">
        <p14:creationId xmlns:p14="http://schemas.microsoft.com/office/powerpoint/2010/main" val="706444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제목 슬라이드">
    <p:spTree>
      <p:nvGrpSpPr>
        <p:cNvPr id="1" name=""/>
        <p:cNvGrpSpPr/>
        <p:nvPr/>
      </p:nvGrpSpPr>
      <p:grpSpPr>
        <a:xfrm>
          <a:off x="0" y="0"/>
          <a:ext cx="0" cy="0"/>
          <a:chOff x="0" y="0"/>
          <a:chExt cx="0" cy="0"/>
        </a:xfrm>
      </p:grpSpPr>
      <p:sp>
        <p:nvSpPr>
          <p:cNvPr id="7" name="Rectangle 6"/>
          <p:cNvSpPr/>
          <p:nvPr/>
        </p:nvSpPr>
        <p:spPr bwMode="gray">
          <a:xfrm>
            <a:off x="10948416" y="2788920"/>
            <a:ext cx="1243584" cy="1005840"/>
          </a:xfrm>
          <a:prstGeom prst="rect">
            <a:avLst/>
          </a:prstGeom>
          <a:solidFill>
            <a:schemeClr val="accent5">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bwMode="gray">
          <a:xfrm>
            <a:off x="0" y="2130552"/>
            <a:ext cx="11277600" cy="914400"/>
          </a:xfrm>
          <a:prstGeom prst="rect">
            <a:avLst/>
          </a:prstGeom>
          <a:solidFill>
            <a:schemeClr val="tx2">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bwMode="gray">
          <a:xfrm>
            <a:off x="3328416" y="0"/>
            <a:ext cx="2279904" cy="2359152"/>
          </a:xfrm>
          <a:prstGeom prst="rect">
            <a:avLst/>
          </a:prstGeom>
          <a:solidFill>
            <a:schemeClr val="accent6">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bwMode="gray">
          <a:xfrm>
            <a:off x="0" y="0"/>
            <a:ext cx="3718560" cy="2359152"/>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560832" y="3118105"/>
            <a:ext cx="10375392" cy="1470025"/>
          </a:xfrm>
        </p:spPr>
        <p:txBody>
          <a:bodyPr vert="horz" lIns="91440" tIns="45720" rIns="91440" bIns="45720" rtlCol="0" anchor="t">
            <a:normAutofit/>
          </a:bodyPr>
          <a:lstStyle>
            <a:lvl1pPr algn="r" defTabSz="914400" rtl="0" eaLnBrk="1" latinLnBrk="0" hangingPunct="1">
              <a:spcBef>
                <a:spcPct val="0"/>
              </a:spcBef>
              <a:buNone/>
              <a:defRPr lang="en-US" sz="4800" b="1" kern="1200" smtClean="0">
                <a:solidFill>
                  <a:schemeClr val="tx2"/>
                </a:solidFill>
                <a:latin typeface="+mj-lt"/>
                <a:ea typeface="+mj-ea"/>
                <a:cs typeface="+mj-cs"/>
              </a:defRPr>
            </a:lvl1pPr>
          </a:lstStyle>
          <a:p>
            <a:r>
              <a:rPr lang="ko-KR" altLang="en-US"/>
              <a:t>마스터 제목 스타일 편집</a:t>
            </a:r>
            <a:endParaRPr lang="en-US"/>
          </a:p>
        </p:txBody>
      </p:sp>
      <p:sp>
        <p:nvSpPr>
          <p:cNvPr id="3" name="Subtitle 2"/>
          <p:cNvSpPr>
            <a:spLocks noGrp="1"/>
          </p:cNvSpPr>
          <p:nvPr>
            <p:ph type="subTitle" idx="1"/>
          </p:nvPr>
        </p:nvSpPr>
        <p:spPr>
          <a:xfrm>
            <a:off x="0" y="2359152"/>
            <a:ext cx="10948416" cy="685800"/>
          </a:xfrm>
        </p:spPr>
        <p:txBody>
          <a:bodyPr vert="horz" lIns="91440" tIns="45720" rIns="91440" bIns="45720" rtlCol="0" anchor="b">
            <a:normAutofit/>
          </a:bodyPr>
          <a:lstStyle>
            <a:lvl1pPr marL="0" indent="0" algn="r" defTabSz="914400" rtl="0" eaLnBrk="1" latinLnBrk="0" hangingPunct="1">
              <a:spcBef>
                <a:spcPct val="20000"/>
              </a:spcBef>
              <a:buClr>
                <a:schemeClr val="accent1"/>
              </a:buClr>
              <a:buSzPct val="90000"/>
              <a:buFont typeface="Wingdings 3" pitchFamily="18" charset="2"/>
              <a:buNone/>
              <a:defRPr lang="en-US" sz="2000" kern="1200" smtClean="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클릭하여 마스터 부제목 스타일 편집</a:t>
            </a:r>
            <a:endParaRPr lang="en-US"/>
          </a:p>
        </p:txBody>
      </p:sp>
      <p:sp>
        <p:nvSpPr>
          <p:cNvPr id="4" name="Date Placeholder 3"/>
          <p:cNvSpPr>
            <a:spLocks noGrp="1"/>
          </p:cNvSpPr>
          <p:nvPr>
            <p:ph type="dt" sz="half" idx="10"/>
          </p:nvPr>
        </p:nvSpPr>
        <p:spPr/>
        <p:txBody>
          <a:bodyPr/>
          <a:lstStyle/>
          <a:p>
            <a:fld id="{6C4F2898-F355-4E6F-8734-8E71465EFB1D}" type="datetimeFigureOut">
              <a:rPr lang="ko-KR" altLang="en-US" smtClean="0"/>
              <a:t>2019-02-21</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6A916449-42C2-4431-954F-AC7032EFFA9B}" type="slidenum">
              <a:rPr lang="ko-KR" altLang="en-US" smtClean="0"/>
              <a:t>‹#›</a:t>
            </a:fld>
            <a:endParaRPr lang="ko-KR" altLang="en-US"/>
          </a:p>
        </p:txBody>
      </p:sp>
    </p:spTree>
    <p:extLst>
      <p:ext uri="{BB962C8B-B14F-4D97-AF65-F5344CB8AC3E}">
        <p14:creationId xmlns:p14="http://schemas.microsoft.com/office/powerpoint/2010/main" val="3328083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a:p>
        </p:txBody>
      </p:sp>
      <p:sp>
        <p:nvSpPr>
          <p:cNvPr id="3" name="Vertical Text Placeholder 2"/>
          <p:cNvSpPr>
            <a:spLocks noGrp="1"/>
          </p:cNvSpPr>
          <p:nvPr>
            <p:ph type="body" orient="vert" idx="1"/>
          </p:nvPr>
        </p:nvSpPr>
        <p:spPr>
          <a:xfrm>
            <a:off x="609600" y="1600201"/>
            <a:ext cx="10257432" cy="4525963"/>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Date Placeholder 3"/>
          <p:cNvSpPr>
            <a:spLocks noGrp="1"/>
          </p:cNvSpPr>
          <p:nvPr>
            <p:ph type="dt" sz="half" idx="10"/>
          </p:nvPr>
        </p:nvSpPr>
        <p:spPr/>
        <p:txBody>
          <a:bodyPr/>
          <a:lstStyle/>
          <a:p>
            <a:fld id="{6C4F2898-F355-4E6F-8734-8E71465EFB1D}" type="datetimeFigureOut">
              <a:rPr lang="ko-KR" altLang="en-US" smtClean="0"/>
              <a:t>2019-02-21</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6A916449-42C2-4431-954F-AC7032EFFA9B}" type="slidenum">
              <a:rPr lang="ko-KR" altLang="en-US" smtClean="0"/>
              <a:t>‹#›</a:t>
            </a:fld>
            <a:endParaRPr lang="ko-KR" altLang="en-US"/>
          </a:p>
        </p:txBody>
      </p:sp>
    </p:spTree>
    <p:extLst>
      <p:ext uri="{BB962C8B-B14F-4D97-AF65-F5344CB8AC3E}">
        <p14:creationId xmlns:p14="http://schemas.microsoft.com/office/powerpoint/2010/main" val="3058457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세로 제목 및 텍스트">
    <p:spTree>
      <p:nvGrpSpPr>
        <p:cNvPr id="1" name=""/>
        <p:cNvGrpSpPr/>
        <p:nvPr/>
      </p:nvGrpSpPr>
      <p:grpSpPr>
        <a:xfrm>
          <a:off x="0" y="0"/>
          <a:ext cx="0" cy="0"/>
          <a:chOff x="0" y="0"/>
          <a:chExt cx="0" cy="0"/>
        </a:xfrm>
      </p:grpSpPr>
      <p:sp>
        <p:nvSpPr>
          <p:cNvPr id="7" name="Rectangle 6"/>
          <p:cNvSpPr/>
          <p:nvPr/>
        </p:nvSpPr>
        <p:spPr bwMode="gray">
          <a:xfrm rot="5400000">
            <a:off x="7182612" y="2048256"/>
            <a:ext cx="6519672" cy="2414016"/>
          </a:xfrm>
          <a:prstGeom prst="rect">
            <a:avLst/>
          </a:prstGeom>
          <a:solidFill>
            <a:schemeClr val="tx2">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bwMode="gray">
          <a:xfrm>
            <a:off x="8737600" y="6135624"/>
            <a:ext cx="1316736" cy="722376"/>
          </a:xfrm>
          <a:prstGeom prst="rect">
            <a:avLst/>
          </a:prstGeom>
          <a:solidFill>
            <a:schemeClr val="accent5">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bwMode="gray">
          <a:xfrm>
            <a:off x="11474908" y="1379355"/>
            <a:ext cx="719328" cy="1463040"/>
          </a:xfrm>
          <a:prstGeom prst="rect">
            <a:avLst/>
          </a:prstGeom>
          <a:solidFill>
            <a:schemeClr val="accent6">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bwMode="gray">
          <a:xfrm>
            <a:off x="11472672" y="0"/>
            <a:ext cx="719328" cy="18288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Vertical Title 1"/>
          <p:cNvSpPr>
            <a:spLocks noGrp="1"/>
          </p:cNvSpPr>
          <p:nvPr>
            <p:ph type="title" orient="vert"/>
          </p:nvPr>
        </p:nvSpPr>
        <p:spPr>
          <a:xfrm>
            <a:off x="9241536" y="274637"/>
            <a:ext cx="2231136" cy="5852160"/>
          </a:xfrm>
        </p:spPr>
        <p:txBody>
          <a:bodyPr vert="eaVert"/>
          <a:lstStyle/>
          <a:p>
            <a:r>
              <a:rPr lang="ko-KR" altLang="en-US"/>
              <a:t>마스터 제목 스타일 편집</a:t>
            </a:r>
            <a:endParaRPr lang="en-US"/>
          </a:p>
        </p:txBody>
      </p:sp>
      <p:sp>
        <p:nvSpPr>
          <p:cNvPr id="3" name="Vertical Text Placeholder 2"/>
          <p:cNvSpPr>
            <a:spLocks noGrp="1"/>
          </p:cNvSpPr>
          <p:nvPr>
            <p:ph type="body" orient="vert" idx="1"/>
          </p:nvPr>
        </p:nvSpPr>
        <p:spPr>
          <a:xfrm>
            <a:off x="609600" y="274639"/>
            <a:ext cx="8436864" cy="5851525"/>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Date Placeholder 3"/>
          <p:cNvSpPr>
            <a:spLocks noGrp="1"/>
          </p:cNvSpPr>
          <p:nvPr>
            <p:ph type="dt" sz="half" idx="10"/>
          </p:nvPr>
        </p:nvSpPr>
        <p:spPr/>
        <p:txBody>
          <a:bodyPr/>
          <a:lstStyle/>
          <a:p>
            <a:fld id="{6C4F2898-F355-4E6F-8734-8E71465EFB1D}" type="datetimeFigureOut">
              <a:rPr lang="ko-KR" altLang="en-US" smtClean="0"/>
              <a:t>2019-02-21</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6A916449-42C2-4431-954F-AC7032EFFA9B}" type="slidenum">
              <a:rPr lang="ko-KR" altLang="en-US" smtClean="0"/>
              <a:t>‹#›</a:t>
            </a:fld>
            <a:endParaRPr lang="ko-KR" altLang="en-US"/>
          </a:p>
        </p:txBody>
      </p:sp>
    </p:spTree>
    <p:extLst>
      <p:ext uri="{BB962C8B-B14F-4D97-AF65-F5344CB8AC3E}">
        <p14:creationId xmlns:p14="http://schemas.microsoft.com/office/powerpoint/2010/main" val="1716055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a:p>
        </p:txBody>
      </p:sp>
      <p:sp>
        <p:nvSpPr>
          <p:cNvPr id="3" name="Content Placeholder 2"/>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Date Placeholder 3"/>
          <p:cNvSpPr>
            <a:spLocks noGrp="1"/>
          </p:cNvSpPr>
          <p:nvPr>
            <p:ph type="dt" sz="half" idx="10"/>
          </p:nvPr>
        </p:nvSpPr>
        <p:spPr/>
        <p:txBody>
          <a:bodyPr/>
          <a:lstStyle/>
          <a:p>
            <a:fld id="{6C4F2898-F355-4E6F-8734-8E71465EFB1D}" type="datetimeFigureOut">
              <a:rPr lang="ko-KR" altLang="en-US" smtClean="0"/>
              <a:t>2019-02-21</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6A916449-42C2-4431-954F-AC7032EFFA9B}" type="slidenum">
              <a:rPr lang="ko-KR" altLang="en-US" smtClean="0"/>
              <a:t>‹#›</a:t>
            </a:fld>
            <a:endParaRPr lang="ko-KR" altLang="en-US"/>
          </a:p>
        </p:txBody>
      </p:sp>
    </p:spTree>
    <p:extLst>
      <p:ext uri="{BB962C8B-B14F-4D97-AF65-F5344CB8AC3E}">
        <p14:creationId xmlns:p14="http://schemas.microsoft.com/office/powerpoint/2010/main" val="1253978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구역 머리글">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681728" y="3044952"/>
            <a:ext cx="6254496" cy="740664"/>
          </a:xfrm>
        </p:spPr>
        <p:txBody>
          <a:bodyPr vert="horz" lIns="91440" tIns="45720" rIns="91440" bIns="45720" rtlCol="0" anchor="ctr">
            <a:normAutofit/>
          </a:bodyPr>
          <a:lstStyle>
            <a:lvl1pPr marL="0" indent="0">
              <a:buNone/>
              <a:defRPr lang="en-US" sz="2400" kern="1200" smtClean="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r" defTabSz="914400" rtl="0" eaLnBrk="1" latinLnBrk="0" hangingPunct="1">
              <a:spcBef>
                <a:spcPct val="20000"/>
              </a:spcBef>
              <a:buClr>
                <a:schemeClr val="accent1"/>
              </a:buClr>
              <a:buSzPct val="90000"/>
              <a:buFont typeface="Wingdings 3" pitchFamily="18" charset="2"/>
              <a:buNone/>
            </a:pPr>
            <a:r>
              <a:rPr lang="ko-KR" altLang="en-US"/>
              <a:t>마스터 텍스트 스타일 편집</a:t>
            </a:r>
          </a:p>
        </p:txBody>
      </p:sp>
      <p:sp>
        <p:nvSpPr>
          <p:cNvPr id="4" name="Date Placeholder 3"/>
          <p:cNvSpPr>
            <a:spLocks noGrp="1"/>
          </p:cNvSpPr>
          <p:nvPr>
            <p:ph type="dt" sz="half" idx="10"/>
          </p:nvPr>
        </p:nvSpPr>
        <p:spPr/>
        <p:txBody>
          <a:bodyPr/>
          <a:lstStyle/>
          <a:p>
            <a:fld id="{6C4F2898-F355-4E6F-8734-8E71465EFB1D}" type="datetimeFigureOut">
              <a:rPr lang="ko-KR" altLang="en-US" smtClean="0"/>
              <a:t>2019-02-21</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6A916449-42C2-4431-954F-AC7032EFFA9B}" type="slidenum">
              <a:rPr lang="ko-KR" altLang="en-US" smtClean="0"/>
              <a:t>‹#›</a:t>
            </a:fld>
            <a:endParaRPr lang="ko-KR" altLang="en-US"/>
          </a:p>
        </p:txBody>
      </p:sp>
      <p:sp>
        <p:nvSpPr>
          <p:cNvPr id="7" name="Rectangle 6"/>
          <p:cNvSpPr/>
          <p:nvPr/>
        </p:nvSpPr>
        <p:spPr bwMode="gray">
          <a:xfrm>
            <a:off x="10948416" y="2788920"/>
            <a:ext cx="1243584" cy="1005840"/>
          </a:xfrm>
          <a:prstGeom prst="rect">
            <a:avLst/>
          </a:prstGeom>
          <a:solidFill>
            <a:schemeClr val="accent5">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bwMode="gray">
          <a:xfrm>
            <a:off x="0" y="2130552"/>
            <a:ext cx="11277600" cy="914400"/>
          </a:xfrm>
          <a:prstGeom prst="rect">
            <a:avLst/>
          </a:prstGeom>
          <a:solidFill>
            <a:schemeClr val="tx2">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bwMode="gray">
          <a:xfrm>
            <a:off x="3328416" y="0"/>
            <a:ext cx="2279904" cy="2359152"/>
          </a:xfrm>
          <a:prstGeom prst="rect">
            <a:avLst/>
          </a:prstGeom>
          <a:solidFill>
            <a:schemeClr val="accent6">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bwMode="gray">
          <a:xfrm>
            <a:off x="0" y="0"/>
            <a:ext cx="3718560" cy="2670048"/>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0"/>
          <p:cNvSpPr>
            <a:spLocks noGrp="1"/>
          </p:cNvSpPr>
          <p:nvPr>
            <p:ph type="title"/>
          </p:nvPr>
        </p:nvSpPr>
        <p:spPr>
          <a:xfrm>
            <a:off x="609600" y="3813048"/>
            <a:ext cx="10363200" cy="1143000"/>
          </a:xfrm>
        </p:spPr>
        <p:txBody>
          <a:bodyPr vert="horz" lIns="91440" tIns="45720" rIns="91440" bIns="45720" rtlCol="0" anchor="ctr">
            <a:normAutofit/>
          </a:bodyPr>
          <a:lstStyle>
            <a:lvl1pPr algn="r" defTabSz="914400" rtl="0" eaLnBrk="1" latinLnBrk="0" hangingPunct="1">
              <a:spcBef>
                <a:spcPct val="0"/>
              </a:spcBef>
              <a:buNone/>
              <a:defRPr lang="en-US" sz="4400" kern="1200" smtClean="0">
                <a:solidFill>
                  <a:schemeClr val="tx2"/>
                </a:solidFill>
                <a:latin typeface="+mj-lt"/>
                <a:ea typeface="+mj-ea"/>
                <a:cs typeface="+mj-cs"/>
              </a:defRPr>
            </a:lvl1pPr>
          </a:lstStyle>
          <a:p>
            <a:r>
              <a:rPr lang="ko-KR" altLang="en-US"/>
              <a:t>마스터 제목 스타일 편집</a:t>
            </a:r>
            <a:endParaRPr lang="en-US"/>
          </a:p>
        </p:txBody>
      </p:sp>
    </p:spTree>
    <p:extLst>
      <p:ext uri="{BB962C8B-B14F-4D97-AF65-F5344CB8AC3E}">
        <p14:creationId xmlns:p14="http://schemas.microsoft.com/office/powerpoint/2010/main" val="868155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a:p>
        </p:txBody>
      </p:sp>
      <p:sp>
        <p:nvSpPr>
          <p:cNvPr id="3" name="Content Placeholder 2"/>
          <p:cNvSpPr>
            <a:spLocks noGrp="1"/>
          </p:cNvSpPr>
          <p:nvPr>
            <p:ph sz="half" idx="1"/>
          </p:nvPr>
        </p:nvSpPr>
        <p:spPr>
          <a:xfrm>
            <a:off x="609600" y="167802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Content Placeholder 3"/>
          <p:cNvSpPr>
            <a:spLocks noGrp="1"/>
          </p:cNvSpPr>
          <p:nvPr>
            <p:ph sz="half" idx="2"/>
          </p:nvPr>
        </p:nvSpPr>
        <p:spPr>
          <a:xfrm>
            <a:off x="6197600" y="167802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5" name="Date Placeholder 4"/>
          <p:cNvSpPr>
            <a:spLocks noGrp="1"/>
          </p:cNvSpPr>
          <p:nvPr>
            <p:ph type="dt" sz="half" idx="10"/>
          </p:nvPr>
        </p:nvSpPr>
        <p:spPr/>
        <p:txBody>
          <a:bodyPr/>
          <a:lstStyle/>
          <a:p>
            <a:fld id="{6C4F2898-F355-4E6F-8734-8E71465EFB1D}" type="datetimeFigureOut">
              <a:rPr lang="ko-KR" altLang="en-US" smtClean="0"/>
              <a:t>2019-02-21</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6A916449-42C2-4431-954F-AC7032EFFA9B}" type="slidenum">
              <a:rPr lang="ko-KR" altLang="en-US" smtClean="0"/>
              <a:t>‹#›</a:t>
            </a:fld>
            <a:endParaRPr lang="ko-KR" altLang="en-US"/>
          </a:p>
        </p:txBody>
      </p:sp>
    </p:spTree>
    <p:extLst>
      <p:ext uri="{BB962C8B-B14F-4D97-AF65-F5344CB8AC3E}">
        <p14:creationId xmlns:p14="http://schemas.microsoft.com/office/powerpoint/2010/main" val="4139238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ko-KR" altLang="en-US"/>
              <a:t>마스터 제목 스타일 편집</a:t>
            </a:r>
            <a:endParaRPr lang="en-US"/>
          </a:p>
        </p:txBody>
      </p:sp>
      <p:sp>
        <p:nvSpPr>
          <p:cNvPr id="3" name="Text Placeholder 2"/>
          <p:cNvSpPr>
            <a:spLocks noGrp="1"/>
          </p:cNvSpPr>
          <p:nvPr>
            <p:ph type="body" idx="1"/>
          </p:nvPr>
        </p:nvSpPr>
        <p:spPr bwMode="gray">
          <a:xfrm>
            <a:off x="609600" y="1627632"/>
            <a:ext cx="5386917" cy="639762"/>
          </a:xfrm>
        </p:spPr>
        <p:txBody>
          <a:bodyPr vert="horz" lIns="91440" tIns="45720" rIns="91440" bIns="45720" rtlCol="0" anchor="b">
            <a:normAutofit/>
          </a:bodyPr>
          <a:lstStyle>
            <a:lvl1pPr marL="0" indent="0">
              <a:buNone/>
              <a:defRPr lang="en-US" sz="2400" b="1" kern="1200" cap="none" spc="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Clr>
                <a:schemeClr val="accent1"/>
              </a:buClr>
              <a:buSzPct val="90000"/>
              <a:buFont typeface="Wingdings 3" pitchFamily="18" charset="2"/>
              <a:buNone/>
            </a:pPr>
            <a:r>
              <a:rPr lang="ko-KR" altLang="en-US"/>
              <a:t>마스터 텍스트 스타일 편집</a:t>
            </a:r>
          </a:p>
        </p:txBody>
      </p:sp>
      <p:sp>
        <p:nvSpPr>
          <p:cNvPr id="4" name="Content Placeholder 3"/>
          <p:cNvSpPr>
            <a:spLocks noGrp="1"/>
          </p:cNvSpPr>
          <p:nvPr>
            <p:ph sz="half" idx="2"/>
          </p:nvPr>
        </p:nvSpPr>
        <p:spPr>
          <a:xfrm>
            <a:off x="609600" y="2286000"/>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5" name="Text Placeholder 4"/>
          <p:cNvSpPr>
            <a:spLocks noGrp="1"/>
          </p:cNvSpPr>
          <p:nvPr>
            <p:ph type="body" sz="quarter" idx="3"/>
          </p:nvPr>
        </p:nvSpPr>
        <p:spPr bwMode="gray">
          <a:xfrm>
            <a:off x="6193368" y="1627632"/>
            <a:ext cx="5389033" cy="639762"/>
          </a:xfrm>
        </p:spPr>
        <p:txBody>
          <a:bodyPr vert="horz" lIns="91440" tIns="45720" rIns="91440" bIns="45720" rtlCol="0" anchor="b">
            <a:normAutofit/>
          </a:bodyPr>
          <a:lstStyle>
            <a:lvl1pPr marL="0" indent="0">
              <a:buNone/>
              <a:defRPr lang="en-US" sz="2400" b="1" kern="1200" cap="none" spc="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Clr>
                <a:schemeClr val="accent1"/>
              </a:buClr>
              <a:buSzPct val="90000"/>
              <a:buFont typeface="Wingdings 3" pitchFamily="18" charset="2"/>
              <a:buNone/>
            </a:pPr>
            <a:r>
              <a:rPr lang="ko-KR" altLang="en-US"/>
              <a:t>마스터 텍스트 스타일 편집</a:t>
            </a:r>
          </a:p>
        </p:txBody>
      </p:sp>
      <p:sp>
        <p:nvSpPr>
          <p:cNvPr id="6" name="Content Placeholder 5"/>
          <p:cNvSpPr>
            <a:spLocks noGrp="1"/>
          </p:cNvSpPr>
          <p:nvPr>
            <p:ph sz="quarter" idx="4"/>
          </p:nvPr>
        </p:nvSpPr>
        <p:spPr>
          <a:xfrm>
            <a:off x="6193368" y="2286000"/>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7" name="Date Placeholder 6"/>
          <p:cNvSpPr>
            <a:spLocks noGrp="1"/>
          </p:cNvSpPr>
          <p:nvPr>
            <p:ph type="dt" sz="half" idx="10"/>
          </p:nvPr>
        </p:nvSpPr>
        <p:spPr/>
        <p:txBody>
          <a:bodyPr/>
          <a:lstStyle/>
          <a:p>
            <a:fld id="{6C4F2898-F355-4E6F-8734-8E71465EFB1D}" type="datetimeFigureOut">
              <a:rPr lang="ko-KR" altLang="en-US" smtClean="0"/>
              <a:t>2019-02-21</a:t>
            </a:fld>
            <a:endParaRPr lang="ko-KR" altLang="en-US"/>
          </a:p>
        </p:txBody>
      </p:sp>
      <p:sp>
        <p:nvSpPr>
          <p:cNvPr id="8" name="Footer Placeholder 7"/>
          <p:cNvSpPr>
            <a:spLocks noGrp="1"/>
          </p:cNvSpPr>
          <p:nvPr>
            <p:ph type="ftr" sz="quarter" idx="11"/>
          </p:nvPr>
        </p:nvSpPr>
        <p:spPr/>
        <p:txBody>
          <a:bodyPr/>
          <a:lstStyle/>
          <a:p>
            <a:endParaRPr lang="ko-KR" altLang="en-US"/>
          </a:p>
        </p:txBody>
      </p:sp>
      <p:sp>
        <p:nvSpPr>
          <p:cNvPr id="9" name="Slide Number Placeholder 8"/>
          <p:cNvSpPr>
            <a:spLocks noGrp="1"/>
          </p:cNvSpPr>
          <p:nvPr>
            <p:ph type="sldNum" sz="quarter" idx="12"/>
          </p:nvPr>
        </p:nvSpPr>
        <p:spPr/>
        <p:txBody>
          <a:bodyPr/>
          <a:lstStyle/>
          <a:p>
            <a:fld id="{6A916449-42C2-4431-954F-AC7032EFFA9B}" type="slidenum">
              <a:rPr lang="ko-KR" altLang="en-US" smtClean="0"/>
              <a:t>‹#›</a:t>
            </a:fld>
            <a:endParaRPr lang="ko-KR" altLang="en-US"/>
          </a:p>
        </p:txBody>
      </p:sp>
    </p:spTree>
    <p:extLst>
      <p:ext uri="{BB962C8B-B14F-4D97-AF65-F5344CB8AC3E}">
        <p14:creationId xmlns:p14="http://schemas.microsoft.com/office/powerpoint/2010/main" val="3562217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제목만">
    <p:spTree>
      <p:nvGrpSpPr>
        <p:cNvPr id="1" name=""/>
        <p:cNvGrpSpPr/>
        <p:nvPr/>
      </p:nvGrpSpPr>
      <p:grpSpPr>
        <a:xfrm>
          <a:off x="0" y="0"/>
          <a:ext cx="0" cy="0"/>
          <a:chOff x="0" y="0"/>
          <a:chExt cx="0" cy="0"/>
        </a:xfrm>
      </p:grpSpPr>
      <p:sp>
        <p:nvSpPr>
          <p:cNvPr id="6" name="Rectangle 5"/>
          <p:cNvSpPr/>
          <p:nvPr/>
        </p:nvSpPr>
        <p:spPr>
          <a:xfrm>
            <a:off x="0" y="6501384"/>
            <a:ext cx="12192000" cy="356616"/>
          </a:xfrm>
          <a:prstGeom prst="rect">
            <a:avLst/>
          </a:prstGeom>
          <a:solidFill>
            <a:schemeClr val="accent6">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p:cNvSpPr/>
          <p:nvPr/>
        </p:nvSpPr>
        <p:spPr bwMode="gray">
          <a:xfrm>
            <a:off x="0" y="0"/>
            <a:ext cx="12192000" cy="301752"/>
          </a:xfrm>
          <a:prstGeom prst="rect">
            <a:avLst/>
          </a:prstGeom>
          <a:solidFill>
            <a:schemeClr val="accent5">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bwMode="gray">
          <a:xfrm>
            <a:off x="0" y="0"/>
            <a:ext cx="3243072" cy="530352"/>
          </a:xfrm>
          <a:prstGeom prst="rect">
            <a:avLst/>
          </a:prstGeom>
          <a:solidFill>
            <a:schemeClr val="accent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bwMode="gray">
          <a:xfrm>
            <a:off x="1901952" y="0"/>
            <a:ext cx="2097024" cy="438912"/>
          </a:xfrm>
          <a:prstGeom prst="rect">
            <a:avLst/>
          </a:prstGeom>
          <a:solidFill>
            <a:schemeClr val="accent6">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vert="horz" lIns="91440" tIns="45720" rIns="91440" bIns="45720" rtlCol="0" anchor="ctr">
            <a:normAutofit/>
          </a:bodyPr>
          <a:lstStyle>
            <a:lvl1pPr algn="ctr" defTabSz="914400" rtl="0" eaLnBrk="1" latinLnBrk="0" hangingPunct="1">
              <a:spcBef>
                <a:spcPct val="0"/>
              </a:spcBef>
              <a:buNone/>
              <a:defRPr lang="en-US" sz="4400" kern="1200" smtClean="0">
                <a:solidFill>
                  <a:schemeClr val="tx2"/>
                </a:solidFill>
                <a:latin typeface="+mj-lt"/>
                <a:ea typeface="+mj-ea"/>
                <a:cs typeface="+mj-cs"/>
              </a:defRPr>
            </a:lvl1pPr>
          </a:lstStyle>
          <a:p>
            <a:r>
              <a:rPr lang="ko-KR" altLang="en-US"/>
              <a:t>마스터 제목 스타일 편집</a:t>
            </a:r>
            <a:endParaRPr lang="en-US"/>
          </a:p>
        </p:txBody>
      </p:sp>
      <p:sp>
        <p:nvSpPr>
          <p:cNvPr id="3" name="Date Placeholder 2"/>
          <p:cNvSpPr>
            <a:spLocks noGrp="1"/>
          </p:cNvSpPr>
          <p:nvPr>
            <p:ph type="dt" sz="half" idx="10"/>
          </p:nvPr>
        </p:nvSpPr>
        <p:spPr/>
        <p:txBody>
          <a:bodyPr/>
          <a:lstStyle/>
          <a:p>
            <a:fld id="{6C4F2898-F355-4E6F-8734-8E71465EFB1D}" type="datetimeFigureOut">
              <a:rPr lang="ko-KR" altLang="en-US" smtClean="0"/>
              <a:t>2019-02-21</a:t>
            </a:fld>
            <a:endParaRPr lang="ko-KR" altLang="en-US"/>
          </a:p>
        </p:txBody>
      </p:sp>
      <p:sp>
        <p:nvSpPr>
          <p:cNvPr id="4" name="Footer Placeholder 3"/>
          <p:cNvSpPr>
            <a:spLocks noGrp="1"/>
          </p:cNvSpPr>
          <p:nvPr>
            <p:ph type="ftr" sz="quarter" idx="11"/>
          </p:nvPr>
        </p:nvSpPr>
        <p:spPr/>
        <p:txBody>
          <a:bodyPr/>
          <a:lstStyle/>
          <a:p>
            <a:endParaRPr lang="ko-KR" altLang="en-US"/>
          </a:p>
        </p:txBody>
      </p:sp>
      <p:sp>
        <p:nvSpPr>
          <p:cNvPr id="5" name="Slide Number Placeholder 4"/>
          <p:cNvSpPr>
            <a:spLocks noGrp="1"/>
          </p:cNvSpPr>
          <p:nvPr>
            <p:ph type="sldNum" sz="quarter" idx="12"/>
          </p:nvPr>
        </p:nvSpPr>
        <p:spPr/>
        <p:txBody>
          <a:bodyPr/>
          <a:lstStyle/>
          <a:p>
            <a:fld id="{6A916449-42C2-4431-954F-AC7032EFFA9B}" type="slidenum">
              <a:rPr lang="ko-KR" altLang="en-US" smtClean="0"/>
              <a:t>‹#›</a:t>
            </a:fld>
            <a:endParaRPr lang="ko-KR" altLang="en-US"/>
          </a:p>
        </p:txBody>
      </p:sp>
    </p:spTree>
    <p:extLst>
      <p:ext uri="{BB962C8B-B14F-4D97-AF65-F5344CB8AC3E}">
        <p14:creationId xmlns:p14="http://schemas.microsoft.com/office/powerpoint/2010/main" val="2784503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빈 화면">
    <p:spTree>
      <p:nvGrpSpPr>
        <p:cNvPr id="1" name=""/>
        <p:cNvGrpSpPr/>
        <p:nvPr/>
      </p:nvGrpSpPr>
      <p:grpSpPr>
        <a:xfrm>
          <a:off x="0" y="0"/>
          <a:ext cx="0" cy="0"/>
          <a:chOff x="0" y="0"/>
          <a:chExt cx="0" cy="0"/>
        </a:xfrm>
      </p:grpSpPr>
      <p:sp>
        <p:nvSpPr>
          <p:cNvPr id="11" name="Rectangle 10"/>
          <p:cNvSpPr/>
          <p:nvPr/>
        </p:nvSpPr>
        <p:spPr bwMode="gray">
          <a:xfrm>
            <a:off x="0" y="6501384"/>
            <a:ext cx="12192000" cy="356616"/>
          </a:xfrm>
          <a:prstGeom prst="rect">
            <a:avLst/>
          </a:prstGeom>
          <a:solidFill>
            <a:schemeClr val="accent6">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bwMode="gray">
          <a:xfrm>
            <a:off x="0" y="0"/>
            <a:ext cx="12192000" cy="301752"/>
          </a:xfrm>
          <a:prstGeom prst="rect">
            <a:avLst/>
          </a:prstGeom>
          <a:solidFill>
            <a:schemeClr val="accent5">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bwMode="gray">
          <a:xfrm>
            <a:off x="0" y="0"/>
            <a:ext cx="402336" cy="6858000"/>
          </a:xfrm>
          <a:prstGeom prst="rect">
            <a:avLst/>
          </a:prstGeom>
          <a:solidFill>
            <a:srgbClr val="9BBB5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bwMode="gray">
          <a:xfrm>
            <a:off x="0" y="0"/>
            <a:ext cx="3243072" cy="530352"/>
          </a:xfrm>
          <a:prstGeom prst="rect">
            <a:avLst/>
          </a:prstGeom>
          <a:solidFill>
            <a:schemeClr val="accent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p:nvSpPr>
        <p:spPr bwMode="gray">
          <a:xfrm>
            <a:off x="1901952" y="0"/>
            <a:ext cx="2097024" cy="438912"/>
          </a:xfrm>
          <a:prstGeom prst="rect">
            <a:avLst/>
          </a:prstGeom>
          <a:solidFill>
            <a:schemeClr val="accent6">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p:nvSpPr>
        <p:spPr bwMode="gray">
          <a:xfrm>
            <a:off x="11789664" y="0"/>
            <a:ext cx="402336" cy="6858000"/>
          </a:xfrm>
          <a:prstGeom prst="rect">
            <a:avLst/>
          </a:prstGeom>
          <a:solidFill>
            <a:srgbClr val="9BBB5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Date Placeholder 1"/>
          <p:cNvSpPr>
            <a:spLocks noGrp="1"/>
          </p:cNvSpPr>
          <p:nvPr>
            <p:ph type="dt" sz="half" idx="10"/>
          </p:nvPr>
        </p:nvSpPr>
        <p:spPr/>
        <p:txBody>
          <a:bodyPr/>
          <a:lstStyle/>
          <a:p>
            <a:fld id="{6C4F2898-F355-4E6F-8734-8E71465EFB1D}" type="datetimeFigureOut">
              <a:rPr lang="ko-KR" altLang="en-US" smtClean="0"/>
              <a:t>2019-02-21</a:t>
            </a:fld>
            <a:endParaRPr lang="ko-KR" altLang="en-US"/>
          </a:p>
        </p:txBody>
      </p:sp>
      <p:sp>
        <p:nvSpPr>
          <p:cNvPr id="3" name="Footer Placeholder 2"/>
          <p:cNvSpPr>
            <a:spLocks noGrp="1"/>
          </p:cNvSpPr>
          <p:nvPr>
            <p:ph type="ftr" sz="quarter" idx="11"/>
          </p:nvPr>
        </p:nvSpPr>
        <p:spPr/>
        <p:txBody>
          <a:bodyPr/>
          <a:lstStyle/>
          <a:p>
            <a:endParaRPr lang="ko-KR" altLang="en-US"/>
          </a:p>
        </p:txBody>
      </p:sp>
      <p:sp>
        <p:nvSpPr>
          <p:cNvPr id="4" name="Slide Number Placeholder 3"/>
          <p:cNvSpPr>
            <a:spLocks noGrp="1"/>
          </p:cNvSpPr>
          <p:nvPr>
            <p:ph type="sldNum" sz="quarter" idx="12"/>
          </p:nvPr>
        </p:nvSpPr>
        <p:spPr/>
        <p:txBody>
          <a:bodyPr/>
          <a:lstStyle/>
          <a:p>
            <a:fld id="{6A916449-42C2-4431-954F-AC7032EFFA9B}" type="slidenum">
              <a:rPr lang="ko-KR" altLang="en-US" smtClean="0"/>
              <a:t>‹#›</a:t>
            </a:fld>
            <a:endParaRPr lang="ko-KR" altLang="en-US"/>
          </a:p>
        </p:txBody>
      </p:sp>
    </p:spTree>
    <p:extLst>
      <p:ext uri="{BB962C8B-B14F-4D97-AF65-F5344CB8AC3E}">
        <p14:creationId xmlns:p14="http://schemas.microsoft.com/office/powerpoint/2010/main" val="652788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609599" y="548640"/>
            <a:ext cx="10265664" cy="932688"/>
          </a:xfrm>
        </p:spPr>
        <p:txBody>
          <a:bodyPr vert="horz" lIns="91440" tIns="45720" rIns="91440" bIns="45720" rtlCol="0" anchor="ctr">
            <a:normAutofit/>
          </a:bodyPr>
          <a:lstStyle>
            <a:lvl1pPr algn="l" defTabSz="914400" rtl="0" eaLnBrk="1" latinLnBrk="0" hangingPunct="1">
              <a:spcBef>
                <a:spcPct val="0"/>
              </a:spcBef>
              <a:buNone/>
              <a:defRPr lang="en-US" sz="3200" b="1" kern="1200" smtClean="0">
                <a:solidFill>
                  <a:schemeClr val="tx2"/>
                </a:solidFill>
                <a:latin typeface="+mj-lt"/>
                <a:ea typeface="+mj-ea"/>
                <a:cs typeface="+mj-cs"/>
              </a:defRPr>
            </a:lvl1pPr>
          </a:lstStyle>
          <a:p>
            <a:r>
              <a:rPr lang="ko-KR" altLang="en-US"/>
              <a:t>마스터 제목 스타일 편집</a:t>
            </a:r>
            <a:endParaRPr lang="en-US"/>
          </a:p>
        </p:txBody>
      </p:sp>
      <p:sp>
        <p:nvSpPr>
          <p:cNvPr id="4" name="Text Placeholder 3"/>
          <p:cNvSpPr>
            <a:spLocks noGrp="1"/>
          </p:cNvSpPr>
          <p:nvPr>
            <p:ph type="body" sz="half" idx="2"/>
          </p:nvPr>
        </p:nvSpPr>
        <p:spPr>
          <a:xfrm>
            <a:off x="7107936" y="1645920"/>
            <a:ext cx="3755136" cy="4480560"/>
          </a:xfrm>
        </p:spPr>
        <p:txBody>
          <a:bodyPr vert="horz" lIns="91440" tIns="45720" rIns="91440" bIns="45720" rtlCol="0">
            <a:normAutofit/>
          </a:bodyPr>
          <a:lstStyle>
            <a:lvl1pPr marL="0" indent="0">
              <a:buNone/>
              <a:defRPr lang="en-US" sz="1400" kern="1200" smtClean="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ct val="20000"/>
              </a:spcBef>
              <a:buClr>
                <a:schemeClr val="accent1"/>
              </a:buClr>
              <a:buSzPct val="90000"/>
              <a:buFont typeface="Wingdings 3" pitchFamily="18" charset="2"/>
              <a:buNone/>
            </a:pPr>
            <a:r>
              <a:rPr lang="ko-KR" altLang="en-US"/>
              <a:t>마스터 텍스트 스타일 편집</a:t>
            </a:r>
          </a:p>
        </p:txBody>
      </p:sp>
      <p:sp>
        <p:nvSpPr>
          <p:cNvPr id="5" name="Date Placeholder 4"/>
          <p:cNvSpPr>
            <a:spLocks noGrp="1"/>
          </p:cNvSpPr>
          <p:nvPr>
            <p:ph type="dt" sz="half" idx="10"/>
          </p:nvPr>
        </p:nvSpPr>
        <p:spPr/>
        <p:txBody>
          <a:bodyPr/>
          <a:lstStyle/>
          <a:p>
            <a:fld id="{6C4F2898-F355-4E6F-8734-8E71465EFB1D}" type="datetimeFigureOut">
              <a:rPr lang="ko-KR" altLang="en-US" smtClean="0"/>
              <a:t>2019-02-21</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6A916449-42C2-4431-954F-AC7032EFFA9B}" type="slidenum">
              <a:rPr lang="ko-KR" altLang="en-US" smtClean="0"/>
              <a:t>‹#›</a:t>
            </a:fld>
            <a:endParaRPr lang="ko-KR" altLang="en-US"/>
          </a:p>
        </p:txBody>
      </p:sp>
      <p:sp>
        <p:nvSpPr>
          <p:cNvPr id="9" name="Content Placeholder 8"/>
          <p:cNvSpPr>
            <a:spLocks noGrp="1"/>
          </p:cNvSpPr>
          <p:nvPr>
            <p:ph sz="quarter" idx="13"/>
          </p:nvPr>
        </p:nvSpPr>
        <p:spPr>
          <a:xfrm>
            <a:off x="609600" y="1645920"/>
            <a:ext cx="6400800" cy="4480560"/>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Tree>
    <p:extLst>
      <p:ext uri="{BB962C8B-B14F-4D97-AF65-F5344CB8AC3E}">
        <p14:creationId xmlns:p14="http://schemas.microsoft.com/office/powerpoint/2010/main" val="132122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2401824" y="658368"/>
            <a:ext cx="7315200" cy="822960"/>
          </a:xfrm>
        </p:spPr>
        <p:txBody>
          <a:bodyPr vert="horz" lIns="91440" tIns="45720" rIns="91440" bIns="45720" rtlCol="0" anchor="b">
            <a:normAutofit/>
          </a:bodyPr>
          <a:lstStyle>
            <a:lvl1pPr algn="ctr" defTabSz="914400" rtl="0" eaLnBrk="1" latinLnBrk="0" hangingPunct="1">
              <a:spcBef>
                <a:spcPct val="0"/>
              </a:spcBef>
              <a:buNone/>
              <a:defRPr lang="en-US" sz="2800" b="1" kern="1200" smtClean="0">
                <a:solidFill>
                  <a:schemeClr val="tx2"/>
                </a:solidFill>
                <a:latin typeface="+mj-lt"/>
                <a:ea typeface="+mj-ea"/>
                <a:cs typeface="+mj-cs"/>
              </a:defRPr>
            </a:lvl1pPr>
          </a:lstStyle>
          <a:p>
            <a:r>
              <a:rPr lang="ko-KR" altLang="en-US"/>
              <a:t>마스터 제목 스타일 편집</a:t>
            </a:r>
            <a:endParaRPr lang="en-US"/>
          </a:p>
        </p:txBody>
      </p:sp>
      <p:sp>
        <p:nvSpPr>
          <p:cNvPr id="3" name="Picture Placeholder 2"/>
          <p:cNvSpPr>
            <a:spLocks noGrp="1"/>
          </p:cNvSpPr>
          <p:nvPr>
            <p:ph type="pic" idx="1"/>
          </p:nvPr>
        </p:nvSpPr>
        <p:spPr bwMode="gray">
          <a:xfrm>
            <a:off x="2389632" y="1618488"/>
            <a:ext cx="7315200" cy="3639312"/>
          </a:xfrm>
          <a:solidFill>
            <a:srgbClr val="F8F8F8"/>
          </a:solidFill>
          <a:ln w="76200" cmpd="sng">
            <a:solidFill>
              <a:srgbClr val="FFFFFF"/>
            </a:solidFill>
          </a:ln>
          <a:effectLst>
            <a:outerShdw blurRad="50800" dist="38100" dir="5400000" algn="t" rotWithShape="0">
              <a:prstClr val="black">
                <a:alpha val="40000"/>
              </a:prstClr>
            </a:outerShdw>
          </a:effectLst>
        </p:spPr>
        <p:txBody>
          <a:bodyPr vert="horz" lIns="91440" tIns="45720" rIns="91440" bIns="45720" rtlCol="0">
            <a:normAutofit/>
          </a:bodyPr>
          <a:lstStyle>
            <a:lvl1pPr marL="0" indent="0" algn="l" defTabSz="914400" rtl="0" eaLnBrk="1" latinLnBrk="0" hangingPunct="1">
              <a:spcBef>
                <a:spcPct val="20000"/>
              </a:spcBef>
              <a:buClr>
                <a:schemeClr val="accent1"/>
              </a:buClr>
              <a:buSzPct val="90000"/>
              <a:buFont typeface="Wingdings 3" pitchFamily="18" charset="2"/>
              <a:buNone/>
              <a:defRPr lang="en-US" sz="3200" kern="1200" smtClean="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a:t>그림을 추가하려면 아이콘을 클릭하십시오</a:t>
            </a:r>
            <a:endParaRPr lang="en-US"/>
          </a:p>
        </p:txBody>
      </p:sp>
      <p:sp>
        <p:nvSpPr>
          <p:cNvPr id="4" name="Text Placeholder 3"/>
          <p:cNvSpPr>
            <a:spLocks noGrp="1"/>
          </p:cNvSpPr>
          <p:nvPr>
            <p:ph type="body" sz="half" idx="2"/>
          </p:nvPr>
        </p:nvSpPr>
        <p:spPr>
          <a:xfrm>
            <a:off x="2389632" y="5413248"/>
            <a:ext cx="7315200" cy="98755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 편집</a:t>
            </a:r>
          </a:p>
        </p:txBody>
      </p:sp>
      <p:sp>
        <p:nvSpPr>
          <p:cNvPr id="5" name="Date Placeholder 4"/>
          <p:cNvSpPr>
            <a:spLocks noGrp="1"/>
          </p:cNvSpPr>
          <p:nvPr>
            <p:ph type="dt" sz="half" idx="10"/>
          </p:nvPr>
        </p:nvSpPr>
        <p:spPr/>
        <p:txBody>
          <a:bodyPr/>
          <a:lstStyle/>
          <a:p>
            <a:fld id="{6C4F2898-F355-4E6F-8734-8E71465EFB1D}" type="datetimeFigureOut">
              <a:rPr lang="ko-KR" altLang="en-US" smtClean="0"/>
              <a:t>2019-02-21</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6A916449-42C2-4431-954F-AC7032EFFA9B}" type="slidenum">
              <a:rPr lang="ko-KR" altLang="en-US" smtClean="0"/>
              <a:t>‹#›</a:t>
            </a:fld>
            <a:endParaRPr lang="ko-KR" altLang="en-US"/>
          </a:p>
        </p:txBody>
      </p:sp>
    </p:spTree>
    <p:extLst>
      <p:ext uri="{BB962C8B-B14F-4D97-AF65-F5344CB8AC3E}">
        <p14:creationId xmlns:p14="http://schemas.microsoft.com/office/powerpoint/2010/main" val="496801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bwMode="gray">
          <a:xfrm>
            <a:off x="0" y="402336"/>
            <a:ext cx="11582400" cy="1097280"/>
          </a:xfrm>
          <a:prstGeom prst="rect">
            <a:avLst/>
          </a:prstGeom>
          <a:solidFill>
            <a:schemeClr val="tx2">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bwMode="gray">
          <a:xfrm>
            <a:off x="10887456" y="996696"/>
            <a:ext cx="1304544" cy="896112"/>
          </a:xfrm>
          <a:prstGeom prst="rect">
            <a:avLst/>
          </a:prstGeom>
          <a:solidFill>
            <a:schemeClr val="accent5">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bwMode="gray">
          <a:xfrm>
            <a:off x="2377440" y="0"/>
            <a:ext cx="2596896" cy="539496"/>
          </a:xfrm>
          <a:prstGeom prst="rect">
            <a:avLst/>
          </a:prstGeom>
          <a:solidFill>
            <a:schemeClr val="accent6">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bwMode="gray">
          <a:xfrm>
            <a:off x="0" y="0"/>
            <a:ext cx="3243072" cy="539496"/>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539496"/>
            <a:ext cx="10972800" cy="960120"/>
          </a:xfrm>
          <a:prstGeom prst="rect">
            <a:avLst/>
          </a:prstGeom>
        </p:spPr>
        <p:txBody>
          <a:bodyPr vert="horz" lIns="91440" tIns="45720" rIns="91440" bIns="45720" rtlCol="0" anchor="ctr">
            <a:normAutofit/>
          </a:bodyPr>
          <a:lstStyle/>
          <a:p>
            <a:r>
              <a:rPr lang="ko-KR" altLang="en-US"/>
              <a:t>마스터 제목 스타일 편집</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Date Placeholder 3"/>
          <p:cNvSpPr>
            <a:spLocks noGrp="1"/>
          </p:cNvSpPr>
          <p:nvPr>
            <p:ph type="dt" sz="half" idx="2"/>
          </p:nvPr>
        </p:nvSpPr>
        <p:spPr>
          <a:xfrm>
            <a:off x="609600" y="6537960"/>
            <a:ext cx="2844800" cy="246888"/>
          </a:xfrm>
          <a:prstGeom prst="rect">
            <a:avLst/>
          </a:prstGeom>
        </p:spPr>
        <p:txBody>
          <a:bodyPr vert="horz" lIns="91440" tIns="45720" rIns="91440" bIns="45720" rtlCol="0" anchor="ctr"/>
          <a:lstStyle>
            <a:lvl1pPr algn="l">
              <a:defRPr sz="1200">
                <a:solidFill>
                  <a:schemeClr val="tx1">
                    <a:tint val="75000"/>
                  </a:schemeClr>
                </a:solidFill>
              </a:defRPr>
            </a:lvl1pPr>
          </a:lstStyle>
          <a:p>
            <a:fld id="{6C4F2898-F355-4E6F-8734-8E71465EFB1D}" type="datetimeFigureOut">
              <a:rPr lang="ko-KR" altLang="en-US" smtClean="0"/>
              <a:t>2019-02-21</a:t>
            </a:fld>
            <a:endParaRPr lang="ko-KR" altLang="en-US"/>
          </a:p>
        </p:txBody>
      </p:sp>
      <p:sp>
        <p:nvSpPr>
          <p:cNvPr id="5" name="Footer Placeholder 4"/>
          <p:cNvSpPr>
            <a:spLocks noGrp="1"/>
          </p:cNvSpPr>
          <p:nvPr>
            <p:ph type="ftr" sz="quarter" idx="3"/>
          </p:nvPr>
        </p:nvSpPr>
        <p:spPr>
          <a:xfrm>
            <a:off x="7827264" y="6537960"/>
            <a:ext cx="3860800" cy="246888"/>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ko-KR" altLang="en-US"/>
          </a:p>
        </p:txBody>
      </p:sp>
      <p:sp>
        <p:nvSpPr>
          <p:cNvPr id="6" name="Slide Number Placeholder 5"/>
          <p:cNvSpPr>
            <a:spLocks noGrp="1"/>
          </p:cNvSpPr>
          <p:nvPr>
            <p:ph type="sldNum" sz="quarter" idx="4"/>
          </p:nvPr>
        </p:nvSpPr>
        <p:spPr>
          <a:xfrm>
            <a:off x="4669536" y="6537960"/>
            <a:ext cx="2844800" cy="246888"/>
          </a:xfrm>
          <a:prstGeom prst="rect">
            <a:avLst/>
          </a:prstGeom>
        </p:spPr>
        <p:txBody>
          <a:bodyPr vert="horz" lIns="91440" tIns="45720" rIns="91440" bIns="45720" rtlCol="0" anchor="ctr"/>
          <a:lstStyle>
            <a:lvl1pPr algn="ctr">
              <a:defRPr sz="1200">
                <a:solidFill>
                  <a:schemeClr val="tx1">
                    <a:tint val="75000"/>
                  </a:schemeClr>
                </a:solidFill>
              </a:defRPr>
            </a:lvl1pPr>
          </a:lstStyle>
          <a:p>
            <a:fld id="{6A916449-42C2-4431-954F-AC7032EFFA9B}" type="slidenum">
              <a:rPr lang="ko-KR" altLang="en-US" smtClean="0"/>
              <a:t>‹#›</a:t>
            </a:fld>
            <a:endParaRPr lang="ko-KR" altLang="en-US"/>
          </a:p>
        </p:txBody>
      </p:sp>
    </p:spTree>
    <p:extLst>
      <p:ext uri="{BB962C8B-B14F-4D97-AF65-F5344CB8AC3E}">
        <p14:creationId xmlns:p14="http://schemas.microsoft.com/office/powerpoint/2010/main" val="8372493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1" hangingPunct="1">
        <a:spcBef>
          <a:spcPct val="0"/>
        </a:spcBef>
        <a:buNone/>
        <a:defRPr sz="4400" kern="1200">
          <a:solidFill>
            <a:schemeClr val="tx2"/>
          </a:solidFill>
          <a:latin typeface="+mj-lt"/>
          <a:ea typeface="+mj-ea"/>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p:titleStyle>
    <p:bodyStyle>
      <a:lvl1pPr marL="342900" indent="-342900" algn="l" defTabSz="914400" rtl="0" eaLnBrk="1" latinLnBrk="1" hangingPunct="1">
        <a:spcBef>
          <a:spcPct val="20000"/>
        </a:spcBef>
        <a:buClr>
          <a:schemeClr val="accent1"/>
        </a:buClr>
        <a:buSzPct val="90000"/>
        <a:buFont typeface="Wingdings 3" pitchFamily="18" charset="2"/>
        <a:buChar char=""/>
        <a:defRPr sz="3200" kern="1200">
          <a:solidFill>
            <a:schemeClr val="tx1"/>
          </a:solidFill>
          <a:latin typeface="+mn-lt"/>
          <a:ea typeface="+mn-ea"/>
          <a:cs typeface="+mn-cs"/>
        </a:defRPr>
      </a:lvl1pPr>
      <a:lvl2pPr marL="742950" indent="-285750" algn="l" defTabSz="914400" rtl="0" eaLnBrk="1" latinLnBrk="1" hangingPunct="1">
        <a:spcBef>
          <a:spcPct val="20000"/>
        </a:spcBef>
        <a:buClr>
          <a:schemeClr val="accent2"/>
        </a:buClr>
        <a:buSzPct val="90000"/>
        <a:buFont typeface="Wingdings 3" pitchFamily="18" charset="2"/>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Clr>
          <a:schemeClr val="accent3"/>
        </a:buClr>
        <a:buSzPct val="90000"/>
        <a:buFont typeface="Wingdings 3" pitchFamily="18" charset="2"/>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Clr>
          <a:schemeClr val="accent4"/>
        </a:buClr>
        <a:buSzPct val="90000"/>
        <a:buFont typeface="Wingdings 3" pitchFamily="18" charset="2"/>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Clr>
          <a:schemeClr val="accent5"/>
        </a:buClr>
        <a:buSzPct val="90000"/>
        <a:buFont typeface="Wingdings 3" pitchFamily="18" charset="2"/>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104.png"/><Relationship Id="rId4" Type="http://schemas.openxmlformats.org/officeDocument/2006/relationships/image" Target="../media/image103.png"/></Relationships>
</file>

<file path=ppt/slides/_rels/slide6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06.png"/></Relationships>
</file>

<file path=ppt/slides/_rels/slide6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4">
            <a:extLst>
              <a:ext uri="{FF2B5EF4-FFF2-40B4-BE49-F238E27FC236}">
                <a16:creationId xmlns:a16="http://schemas.microsoft.com/office/drawing/2014/main" id="{58076340-47D7-4786-8728-9E8C68BFE0FD}"/>
              </a:ext>
            </a:extLst>
          </p:cNvPr>
          <p:cNvSpPr>
            <a:spLocks noGrp="1"/>
          </p:cNvSpPr>
          <p:nvPr>
            <p:ph type="ctrTitle"/>
          </p:nvPr>
        </p:nvSpPr>
        <p:spPr>
          <a:xfrm>
            <a:off x="1494925" y="5091762"/>
            <a:ext cx="6365281" cy="1264588"/>
          </a:xfrm>
        </p:spPr>
        <p:txBody>
          <a:bodyPr anchor="ctr">
            <a:normAutofit fontScale="90000"/>
          </a:bodyPr>
          <a:lstStyle/>
          <a:p>
            <a:pPr algn="r">
              <a:lnSpc>
                <a:spcPct val="150000"/>
              </a:lnSpc>
            </a:pPr>
            <a:r>
              <a:rPr lang="ko-KR" altLang="en-US" sz="4200" dirty="0"/>
              <a:t>조기 폐암의 치료에서</a:t>
            </a:r>
            <a:br>
              <a:rPr lang="en-US" altLang="ko-KR" sz="4200" dirty="0"/>
            </a:br>
            <a:r>
              <a:rPr lang="en-US" altLang="ko-KR" sz="4200" dirty="0"/>
              <a:t>Cryotherapy</a:t>
            </a:r>
            <a:r>
              <a:rPr lang="ko-KR" altLang="en-US" sz="4200" dirty="0"/>
              <a:t>의 역할 </a:t>
            </a:r>
            <a:r>
              <a:rPr lang="en-US" altLang="ko-KR" sz="4200" dirty="0"/>
              <a:t>- </a:t>
            </a:r>
            <a:r>
              <a:rPr lang="ko-KR" altLang="en-US" sz="4200" dirty="0"/>
              <a:t>증례</a:t>
            </a:r>
          </a:p>
        </p:txBody>
      </p:sp>
      <p:sp>
        <p:nvSpPr>
          <p:cNvPr id="6" name="부제목 5">
            <a:extLst>
              <a:ext uri="{FF2B5EF4-FFF2-40B4-BE49-F238E27FC236}">
                <a16:creationId xmlns:a16="http://schemas.microsoft.com/office/drawing/2014/main" id="{E907E905-3A94-4EB5-B9E8-D14E95B602A5}"/>
              </a:ext>
            </a:extLst>
          </p:cNvPr>
          <p:cNvSpPr>
            <a:spLocks noGrp="1"/>
          </p:cNvSpPr>
          <p:nvPr>
            <p:ph type="subTitle" idx="1"/>
          </p:nvPr>
        </p:nvSpPr>
        <p:spPr>
          <a:xfrm>
            <a:off x="8280536" y="5264108"/>
            <a:ext cx="3260435" cy="1264587"/>
          </a:xfrm>
        </p:spPr>
        <p:txBody>
          <a:bodyPr anchor="ctr">
            <a:normAutofit/>
          </a:bodyPr>
          <a:lstStyle/>
          <a:p>
            <a:pPr algn="l"/>
            <a:r>
              <a:rPr lang="ko-KR" altLang="en-US" sz="2000" dirty="0" err="1"/>
              <a:t>국립암센터</a:t>
            </a:r>
            <a:endParaRPr lang="en-US" altLang="ko-KR" sz="2000" dirty="0"/>
          </a:p>
          <a:p>
            <a:pPr algn="l"/>
            <a:r>
              <a:rPr lang="ko-KR" altLang="en-US" sz="2000" dirty="0"/>
              <a:t>호흡기내과 강효재 </a:t>
            </a:r>
          </a:p>
        </p:txBody>
      </p:sp>
      <p:pic>
        <p:nvPicPr>
          <p:cNvPr id="8" name="그림 7" descr="나무, 산, 건물이(가) 표시된 사진&#10;&#10;자동 생성된 설명">
            <a:extLst>
              <a:ext uri="{FF2B5EF4-FFF2-40B4-BE49-F238E27FC236}">
                <a16:creationId xmlns:a16="http://schemas.microsoft.com/office/drawing/2014/main" id="{F7B6811A-87A2-4AF7-B5A7-2534C5F95866}"/>
              </a:ext>
            </a:extLst>
          </p:cNvPr>
          <p:cNvPicPr>
            <a:picLocks noChangeAspect="1"/>
          </p:cNvPicPr>
          <p:nvPr/>
        </p:nvPicPr>
        <p:blipFill rotWithShape="1">
          <a:blip r:embed="rId2">
            <a:extLst>
              <a:ext uri="{28A0092B-C50C-407E-A947-70E740481C1C}">
                <a14:useLocalDpi xmlns:a14="http://schemas.microsoft.com/office/drawing/2010/main" val="0"/>
              </a:ext>
            </a:extLst>
          </a:blip>
          <a:srcRect t="17949"/>
          <a:stretch/>
        </p:blipFill>
        <p:spPr>
          <a:xfrm>
            <a:off x="2298907" y="876163"/>
            <a:ext cx="7955431" cy="3671730"/>
          </a:xfrm>
          <a:prstGeom prst="rect">
            <a:avLst/>
          </a:prstGeom>
        </p:spPr>
      </p:pic>
    </p:spTree>
    <p:extLst>
      <p:ext uri="{BB962C8B-B14F-4D97-AF65-F5344CB8AC3E}">
        <p14:creationId xmlns:p14="http://schemas.microsoft.com/office/powerpoint/2010/main" val="260131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4695" y="949690"/>
            <a:ext cx="3824088" cy="29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직사각형 3"/>
          <p:cNvSpPr/>
          <p:nvPr/>
        </p:nvSpPr>
        <p:spPr>
          <a:xfrm>
            <a:off x="984734" y="1831549"/>
            <a:ext cx="6362800" cy="956159"/>
          </a:xfrm>
          <a:prstGeom prst="rect">
            <a:avLst/>
          </a:prstGeom>
        </p:spPr>
        <p:txBody>
          <a:bodyPr wrap="square">
            <a:spAutoFit/>
          </a:bodyPr>
          <a:lstStyle/>
          <a:p>
            <a:pPr marL="342900" indent="-342900">
              <a:lnSpc>
                <a:spcPct val="150000"/>
              </a:lnSpc>
              <a:buFont typeface="Arial" panose="020B0604020202020204" pitchFamily="34" charset="0"/>
              <a:buChar char="•"/>
            </a:pPr>
            <a:r>
              <a:rPr lang="en-US" altLang="ko-KR" sz="2000" dirty="0"/>
              <a:t>2017.6.12 C-CT</a:t>
            </a:r>
          </a:p>
          <a:p>
            <a:pPr>
              <a:lnSpc>
                <a:spcPct val="150000"/>
              </a:lnSpc>
            </a:pPr>
            <a:r>
              <a:rPr lang="en-US" altLang="ko-KR" sz="2000" dirty="0"/>
              <a:t>Mucosal nodularity, trachea and both main bronchus</a:t>
            </a:r>
            <a:endParaRPr lang="ko-KR" altLang="en-US" sz="2000" dirty="0"/>
          </a:p>
        </p:txBody>
      </p:sp>
      <p:sp>
        <p:nvSpPr>
          <p:cNvPr id="9" name="직사각형 8"/>
          <p:cNvSpPr/>
          <p:nvPr/>
        </p:nvSpPr>
        <p:spPr>
          <a:xfrm>
            <a:off x="913713" y="3756484"/>
            <a:ext cx="4776545" cy="1879489"/>
          </a:xfrm>
          <a:prstGeom prst="rect">
            <a:avLst/>
          </a:prstGeom>
        </p:spPr>
        <p:txBody>
          <a:bodyPr wrap="square">
            <a:spAutoFit/>
          </a:bodyPr>
          <a:lstStyle/>
          <a:p>
            <a:pPr marL="342900" indent="-342900">
              <a:lnSpc>
                <a:spcPct val="150000"/>
              </a:lnSpc>
              <a:buFont typeface="Arial" panose="020B0604020202020204" pitchFamily="34" charset="0"/>
              <a:buChar char="•"/>
            </a:pPr>
            <a:r>
              <a:rPr lang="en-US" altLang="ko-KR" sz="2000" dirty="0"/>
              <a:t>2017.6.21 Bronchoscopy ; </a:t>
            </a:r>
            <a:r>
              <a:rPr lang="en-US" altLang="ko-KR" sz="2000" dirty="0" err="1"/>
              <a:t>endobronchial</a:t>
            </a:r>
            <a:r>
              <a:rPr lang="en-US" altLang="ko-KR" sz="2000" dirty="0"/>
              <a:t> tumor, distal ant. trachea</a:t>
            </a:r>
          </a:p>
          <a:p>
            <a:pPr>
              <a:lnSpc>
                <a:spcPct val="150000"/>
              </a:lnSpc>
            </a:pPr>
            <a:r>
              <a:rPr lang="en-US" altLang="ko-KR" sz="2000" dirty="0"/>
              <a:t> </a:t>
            </a:r>
            <a:endParaRPr lang="ko-KR" altLang="en-US" sz="2000" dirty="0"/>
          </a:p>
        </p:txBody>
      </p:sp>
      <p:grpSp>
        <p:nvGrpSpPr>
          <p:cNvPr id="7" name="그룹 6">
            <a:extLst>
              <a:ext uri="{FF2B5EF4-FFF2-40B4-BE49-F238E27FC236}">
                <a16:creationId xmlns:a16="http://schemas.microsoft.com/office/drawing/2014/main" id="{689A0CD3-A359-4A80-8B67-E04231D1EED7}"/>
              </a:ext>
            </a:extLst>
          </p:cNvPr>
          <p:cNvGrpSpPr/>
          <p:nvPr/>
        </p:nvGrpSpPr>
        <p:grpSpPr>
          <a:xfrm>
            <a:off x="5576133" y="3756484"/>
            <a:ext cx="5962650" cy="2966282"/>
            <a:chOff x="5576133" y="4285280"/>
            <a:chExt cx="5962650" cy="2966282"/>
          </a:xfrm>
        </p:grpSpPr>
        <p:pic>
          <p:nvPicPr>
            <p:cNvPr id="409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b="1905"/>
            <a:stretch/>
          </p:blipFill>
          <p:spPr bwMode="auto">
            <a:xfrm>
              <a:off x="5576133" y="4308337"/>
              <a:ext cx="2990850"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6983" y="4285280"/>
              <a:ext cx="2971800" cy="2966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TextBox 5"/>
          <p:cNvSpPr txBox="1"/>
          <p:nvPr/>
        </p:nvSpPr>
        <p:spPr>
          <a:xfrm>
            <a:off x="10052883" y="5451307"/>
            <a:ext cx="986995" cy="369332"/>
          </a:xfrm>
          <a:prstGeom prst="rect">
            <a:avLst/>
          </a:prstGeom>
          <a:solidFill>
            <a:srgbClr val="FFFF00"/>
          </a:solidFill>
        </p:spPr>
        <p:txBody>
          <a:bodyPr wrap="square" rtlCol="0">
            <a:spAutoFit/>
          </a:bodyPr>
          <a:lstStyle/>
          <a:p>
            <a:pPr algn="ctr"/>
            <a:r>
              <a:rPr lang="en-US" altLang="ko-KR" dirty="0" err="1"/>
              <a:t>SqCC</a:t>
            </a:r>
            <a:endParaRPr lang="ko-KR" altLang="en-US" dirty="0"/>
          </a:p>
        </p:txBody>
      </p:sp>
      <p:sp>
        <p:nvSpPr>
          <p:cNvPr id="3" name="제목 2">
            <a:extLst>
              <a:ext uri="{FF2B5EF4-FFF2-40B4-BE49-F238E27FC236}">
                <a16:creationId xmlns:a16="http://schemas.microsoft.com/office/drawing/2014/main" id="{AED76441-9057-41A3-81E0-DB4787350C36}"/>
              </a:ext>
            </a:extLst>
          </p:cNvPr>
          <p:cNvSpPr>
            <a:spLocks noGrp="1"/>
          </p:cNvSpPr>
          <p:nvPr>
            <p:ph type="title"/>
          </p:nvPr>
        </p:nvSpPr>
        <p:spPr>
          <a:xfrm>
            <a:off x="0" y="503707"/>
            <a:ext cx="10972800" cy="960120"/>
          </a:xfrm>
        </p:spPr>
        <p:txBody>
          <a:bodyPr>
            <a:normAutofit/>
          </a:bodyPr>
          <a:lstStyle/>
          <a:p>
            <a:pPr algn="l"/>
            <a:r>
              <a:rPr lang="en-US" altLang="ko-KR" sz="2800" dirty="0"/>
              <a:t>	Recurred tracheal cancer</a:t>
            </a:r>
            <a:endParaRPr lang="ko-KR" altLang="en-US" sz="2800" dirty="0"/>
          </a:p>
        </p:txBody>
      </p:sp>
      <p:sp>
        <p:nvSpPr>
          <p:cNvPr id="12" name="직사각형 11">
            <a:extLst>
              <a:ext uri="{FF2B5EF4-FFF2-40B4-BE49-F238E27FC236}">
                <a16:creationId xmlns:a16="http://schemas.microsoft.com/office/drawing/2014/main" id="{44D176F3-2691-44BE-BE57-F3D290C48998}"/>
              </a:ext>
            </a:extLst>
          </p:cNvPr>
          <p:cNvSpPr/>
          <p:nvPr/>
        </p:nvSpPr>
        <p:spPr>
          <a:xfrm>
            <a:off x="636029" y="0"/>
            <a:ext cx="1269899" cy="523220"/>
          </a:xfrm>
          <a:prstGeom prst="rect">
            <a:avLst/>
          </a:prstGeom>
        </p:spPr>
        <p:txBody>
          <a:bodyPr wrap="none">
            <a:spAutoFit/>
          </a:bodyPr>
          <a:lstStyle/>
          <a:p>
            <a:r>
              <a:rPr lang="en-US" altLang="ko-KR" sz="2800" dirty="0">
                <a:solidFill>
                  <a:srgbClr val="C00000"/>
                </a:solidFill>
              </a:rPr>
              <a:t>Case 3</a:t>
            </a:r>
            <a:endParaRPr lang="ko-KR" altLang="en-US" sz="2800" dirty="0"/>
          </a:p>
        </p:txBody>
      </p:sp>
    </p:spTree>
    <p:extLst>
      <p:ext uri="{BB962C8B-B14F-4D97-AF65-F5344CB8AC3E}">
        <p14:creationId xmlns:p14="http://schemas.microsoft.com/office/powerpoint/2010/main" val="60712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787400" y="729455"/>
            <a:ext cx="10515600" cy="1325563"/>
          </a:xfrm>
        </p:spPr>
        <p:txBody>
          <a:bodyPr>
            <a:noAutofit/>
          </a:bodyPr>
          <a:lstStyle/>
          <a:p>
            <a:pPr algn="l">
              <a:lnSpc>
                <a:spcPct val="150000"/>
              </a:lnSpc>
            </a:pPr>
            <a:r>
              <a:rPr lang="en-US" altLang="ko-KR" sz="2800" dirty="0"/>
              <a:t>2017.7.7 </a:t>
            </a:r>
            <a:r>
              <a:rPr lang="en-US" altLang="ko-KR" sz="2800" dirty="0" err="1"/>
              <a:t>Cyotherapy</a:t>
            </a:r>
            <a:r>
              <a:rPr lang="en-US" altLang="ko-KR" sz="2800" dirty="0"/>
              <a:t> #1 </a:t>
            </a:r>
            <a:br>
              <a:rPr lang="en-US" altLang="ko-KR" sz="2800" dirty="0"/>
            </a:br>
            <a:endParaRPr lang="ko-KR" altLang="en-US" sz="2800" dirty="0"/>
          </a:p>
        </p:txBody>
      </p:sp>
      <p:sp>
        <p:nvSpPr>
          <p:cNvPr id="9" name="내용 개체 틀 8"/>
          <p:cNvSpPr>
            <a:spLocks noGrp="1"/>
          </p:cNvSpPr>
          <p:nvPr>
            <p:ph idx="1"/>
          </p:nvPr>
        </p:nvSpPr>
        <p:spPr>
          <a:xfrm>
            <a:off x="787400" y="1648617"/>
            <a:ext cx="10515600" cy="4351338"/>
          </a:xfrm>
        </p:spPr>
        <p:txBody>
          <a:bodyPr>
            <a:normAutofit/>
          </a:bodyPr>
          <a:lstStyle/>
          <a:p>
            <a:pPr>
              <a:lnSpc>
                <a:spcPct val="150000"/>
              </a:lnSpc>
            </a:pPr>
            <a:r>
              <a:rPr lang="en-US" altLang="ko-KR" sz="2000" dirty="0"/>
              <a:t>EBUS</a:t>
            </a:r>
            <a:r>
              <a:rPr lang="ko-KR" altLang="en-US" sz="2000" dirty="0"/>
              <a:t>로 </a:t>
            </a:r>
            <a:r>
              <a:rPr lang="en-US" altLang="ko-KR" sz="2000" dirty="0"/>
              <a:t>trachea tumor</a:t>
            </a:r>
            <a:r>
              <a:rPr lang="ko-KR" altLang="en-US" sz="2000" dirty="0"/>
              <a:t>를 관찰 시 깊이는 </a:t>
            </a:r>
            <a:r>
              <a:rPr lang="en-US" altLang="ko-KR" sz="2000" dirty="0"/>
              <a:t>3-4mm </a:t>
            </a:r>
            <a:r>
              <a:rPr lang="ko-KR" altLang="en-US" sz="2000" dirty="0"/>
              <a:t>정도이며 </a:t>
            </a:r>
            <a:r>
              <a:rPr lang="en-US" altLang="ko-KR" sz="2000" dirty="0"/>
              <a:t>trachea cartilage</a:t>
            </a:r>
            <a:r>
              <a:rPr lang="ko-KR" altLang="en-US" sz="2000" dirty="0"/>
              <a:t>바깥쪽으로 침범하고 있지는 않음</a:t>
            </a: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4235"/>
          <a:stretch/>
        </p:blipFill>
        <p:spPr bwMode="auto">
          <a:xfrm>
            <a:off x="3149599" y="2673349"/>
            <a:ext cx="6029325"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8925" y="2673349"/>
            <a:ext cx="2990850" cy="298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00" y="2689224"/>
            <a:ext cx="29718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그룹 2"/>
          <p:cNvGrpSpPr/>
          <p:nvPr/>
        </p:nvGrpSpPr>
        <p:grpSpPr>
          <a:xfrm>
            <a:off x="206375" y="3559946"/>
            <a:ext cx="8958262" cy="3058340"/>
            <a:chOff x="206375" y="3559946"/>
            <a:chExt cx="8958262" cy="3058340"/>
          </a:xfrm>
        </p:grpSpPr>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3412" y="3646486"/>
              <a:ext cx="299085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375" y="3559946"/>
              <a:ext cx="2943225" cy="3058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64262" y="3646486"/>
              <a:ext cx="3000375"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직사각형 10">
            <a:extLst>
              <a:ext uri="{FF2B5EF4-FFF2-40B4-BE49-F238E27FC236}">
                <a16:creationId xmlns:a16="http://schemas.microsoft.com/office/drawing/2014/main" id="{A33C6015-50A3-4607-AEB2-AB8F9AB1F98C}"/>
              </a:ext>
            </a:extLst>
          </p:cNvPr>
          <p:cNvSpPr/>
          <p:nvPr/>
        </p:nvSpPr>
        <p:spPr>
          <a:xfrm>
            <a:off x="644907" y="27831"/>
            <a:ext cx="1269899" cy="523220"/>
          </a:xfrm>
          <a:prstGeom prst="rect">
            <a:avLst/>
          </a:prstGeom>
        </p:spPr>
        <p:txBody>
          <a:bodyPr wrap="none">
            <a:spAutoFit/>
          </a:bodyPr>
          <a:lstStyle/>
          <a:p>
            <a:r>
              <a:rPr lang="en-US" altLang="ko-KR" sz="2800" dirty="0">
                <a:solidFill>
                  <a:srgbClr val="C00000"/>
                </a:solidFill>
              </a:rPr>
              <a:t>Case 3</a:t>
            </a:r>
            <a:endParaRPr lang="ko-KR" altLang="en-US" sz="2800" dirty="0"/>
          </a:p>
        </p:txBody>
      </p:sp>
    </p:spTree>
    <p:extLst>
      <p:ext uri="{BB962C8B-B14F-4D97-AF65-F5344CB8AC3E}">
        <p14:creationId xmlns:p14="http://schemas.microsoft.com/office/powerpoint/2010/main" val="342846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708692" y="758196"/>
            <a:ext cx="10515600" cy="1325563"/>
          </a:xfrm>
        </p:spPr>
        <p:txBody>
          <a:bodyPr>
            <a:noAutofit/>
          </a:bodyPr>
          <a:lstStyle/>
          <a:p>
            <a:pPr algn="l"/>
            <a:r>
              <a:rPr lang="en-US" altLang="ko-KR" sz="2800" dirty="0"/>
              <a:t>F/U bronchoscopy </a:t>
            </a:r>
            <a:br>
              <a:rPr lang="en-US" altLang="ko-KR" sz="2800" dirty="0"/>
            </a:br>
            <a:br>
              <a:rPr lang="en-US" altLang="ko-KR" sz="2800" dirty="0"/>
            </a:br>
            <a:r>
              <a:rPr lang="en-US" altLang="ko-KR" sz="2800" dirty="0"/>
              <a:t>       </a:t>
            </a:r>
            <a:r>
              <a:rPr lang="en-US" altLang="ko-KR" sz="2400" dirty="0"/>
              <a:t>2017.8.25 ( 6week)</a:t>
            </a:r>
            <a:endParaRPr lang="ko-KR" altLang="en-US" sz="28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593" y="2122229"/>
            <a:ext cx="3303640" cy="2910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그룹 4">
            <a:extLst>
              <a:ext uri="{FF2B5EF4-FFF2-40B4-BE49-F238E27FC236}">
                <a16:creationId xmlns:a16="http://schemas.microsoft.com/office/drawing/2014/main" id="{76680FCA-AFB2-4161-BCB4-4BCA41A2F999}"/>
              </a:ext>
            </a:extLst>
          </p:cNvPr>
          <p:cNvGrpSpPr/>
          <p:nvPr/>
        </p:nvGrpSpPr>
        <p:grpSpPr>
          <a:xfrm>
            <a:off x="610094" y="3947040"/>
            <a:ext cx="6506928" cy="2924205"/>
            <a:chOff x="610094" y="3947040"/>
            <a:chExt cx="6506928" cy="2924205"/>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094" y="3960286"/>
              <a:ext cx="3328424" cy="2910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7118" y="3947040"/>
              <a:ext cx="3169904" cy="2910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직사각형 3"/>
          <p:cNvSpPr/>
          <p:nvPr/>
        </p:nvSpPr>
        <p:spPr>
          <a:xfrm>
            <a:off x="4111213" y="2201999"/>
            <a:ext cx="3710559" cy="2531783"/>
          </a:xfrm>
          <a:prstGeom prst="rect">
            <a:avLst/>
          </a:prstGeom>
        </p:spPr>
        <p:txBody>
          <a:bodyPr wrap="square">
            <a:spAutoFit/>
          </a:bodyPr>
          <a:lstStyle/>
          <a:p>
            <a:pPr>
              <a:lnSpc>
                <a:spcPct val="150000"/>
              </a:lnSpc>
            </a:pPr>
            <a:r>
              <a:rPr lang="en-US" altLang="ko-KR" dirty="0"/>
              <a:t>Distal trachea</a:t>
            </a:r>
            <a:r>
              <a:rPr lang="ko-KR" altLang="en-US" dirty="0"/>
              <a:t>의 </a:t>
            </a:r>
            <a:r>
              <a:rPr lang="en-US" altLang="ko-KR" dirty="0" err="1"/>
              <a:t>lat</a:t>
            </a:r>
            <a:r>
              <a:rPr lang="en-US" altLang="ko-KR" dirty="0"/>
              <a:t> (#1) </a:t>
            </a:r>
            <a:r>
              <a:rPr lang="ko-KR" altLang="en-US" dirty="0"/>
              <a:t>및 </a:t>
            </a:r>
            <a:r>
              <a:rPr lang="en-US" altLang="ko-KR" dirty="0"/>
              <a:t>ant (#2)</a:t>
            </a:r>
            <a:r>
              <a:rPr lang="ko-KR" altLang="en-US" dirty="0"/>
              <a:t>에 </a:t>
            </a:r>
            <a:r>
              <a:rPr lang="en-US" altLang="ko-KR" dirty="0" err="1"/>
              <a:t>hypervascular</a:t>
            </a:r>
            <a:r>
              <a:rPr lang="en-US" altLang="ko-KR" dirty="0"/>
              <a:t> lesion </a:t>
            </a:r>
            <a:r>
              <a:rPr lang="ko-KR" altLang="en-US" dirty="0"/>
              <a:t>관찰되어 각각 </a:t>
            </a:r>
            <a:r>
              <a:rPr lang="en-US" altLang="ko-KR" dirty="0"/>
              <a:t>biopsy </a:t>
            </a:r>
            <a:r>
              <a:rPr lang="ko-KR" altLang="en-US" dirty="0"/>
              <a:t>시행함</a:t>
            </a:r>
            <a:endParaRPr lang="en-US" altLang="ko-KR" dirty="0"/>
          </a:p>
          <a:p>
            <a:pPr>
              <a:lnSpc>
                <a:spcPct val="150000"/>
              </a:lnSpc>
            </a:pPr>
            <a:endParaRPr lang="en-US" altLang="ko-KR" dirty="0"/>
          </a:p>
          <a:p>
            <a:pPr>
              <a:lnSpc>
                <a:spcPct val="150000"/>
              </a:lnSpc>
            </a:pPr>
            <a:r>
              <a:rPr lang="en-US" altLang="ko-KR" dirty="0"/>
              <a:t> </a:t>
            </a:r>
            <a:br>
              <a:rPr lang="en-US" altLang="ko-KR" dirty="0"/>
            </a:br>
            <a:endParaRPr lang="ko-KR" altLang="en-US" dirty="0"/>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0788" y="2283956"/>
            <a:ext cx="3345624" cy="2983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0458350" y="2479264"/>
            <a:ext cx="986995" cy="369332"/>
          </a:xfrm>
          <a:prstGeom prst="rect">
            <a:avLst/>
          </a:prstGeom>
          <a:solidFill>
            <a:srgbClr val="FFFF00"/>
          </a:solidFill>
        </p:spPr>
        <p:txBody>
          <a:bodyPr wrap="square" rtlCol="0">
            <a:spAutoFit/>
          </a:bodyPr>
          <a:lstStyle/>
          <a:p>
            <a:pPr algn="ctr"/>
            <a:r>
              <a:rPr lang="en-US" altLang="ko-KR" dirty="0" err="1"/>
              <a:t>SqCC</a:t>
            </a:r>
            <a:endParaRPr lang="ko-KR" altLang="en-US" dirty="0"/>
          </a:p>
        </p:txBody>
      </p:sp>
      <p:sp>
        <p:nvSpPr>
          <p:cNvPr id="12" name="TextBox 11"/>
          <p:cNvSpPr txBox="1"/>
          <p:nvPr/>
        </p:nvSpPr>
        <p:spPr>
          <a:xfrm>
            <a:off x="8080788" y="4911409"/>
            <a:ext cx="2377562" cy="369332"/>
          </a:xfrm>
          <a:prstGeom prst="rect">
            <a:avLst/>
          </a:prstGeom>
          <a:solidFill>
            <a:srgbClr val="FFFF00"/>
          </a:solidFill>
        </p:spPr>
        <p:txBody>
          <a:bodyPr wrap="square" rtlCol="0">
            <a:spAutoFit/>
          </a:bodyPr>
          <a:lstStyle/>
          <a:p>
            <a:pPr algn="ctr"/>
            <a:r>
              <a:rPr lang="en-US" altLang="ko-KR" dirty="0" err="1"/>
              <a:t>submucosal</a:t>
            </a:r>
            <a:r>
              <a:rPr lang="en-US" altLang="ko-KR" dirty="0"/>
              <a:t> fibrosis</a:t>
            </a:r>
            <a:endParaRPr lang="ko-KR" altLang="en-US" dirty="0"/>
          </a:p>
        </p:txBody>
      </p:sp>
      <p:sp>
        <p:nvSpPr>
          <p:cNvPr id="13" name="TextBox 12"/>
          <p:cNvSpPr txBox="1"/>
          <p:nvPr/>
        </p:nvSpPr>
        <p:spPr>
          <a:xfrm>
            <a:off x="1085525" y="6475280"/>
            <a:ext cx="2377562" cy="369332"/>
          </a:xfrm>
          <a:prstGeom prst="rect">
            <a:avLst/>
          </a:prstGeom>
          <a:solidFill>
            <a:srgbClr val="FFFF00"/>
          </a:solidFill>
        </p:spPr>
        <p:txBody>
          <a:bodyPr wrap="square" rtlCol="0">
            <a:spAutoFit/>
          </a:bodyPr>
          <a:lstStyle/>
          <a:p>
            <a:pPr algn="ctr"/>
            <a:r>
              <a:rPr lang="en-US" altLang="ko-KR" dirty="0" err="1"/>
              <a:t>submucosal</a:t>
            </a:r>
            <a:r>
              <a:rPr lang="en-US" altLang="ko-KR" dirty="0"/>
              <a:t> fibrosis</a:t>
            </a:r>
            <a:endParaRPr lang="ko-KR" altLang="en-US" dirty="0"/>
          </a:p>
        </p:txBody>
      </p:sp>
      <p:sp>
        <p:nvSpPr>
          <p:cNvPr id="14" name="TextBox 13"/>
          <p:cNvSpPr txBox="1"/>
          <p:nvPr/>
        </p:nvSpPr>
        <p:spPr>
          <a:xfrm>
            <a:off x="4452514" y="6458434"/>
            <a:ext cx="2377562" cy="369332"/>
          </a:xfrm>
          <a:prstGeom prst="rect">
            <a:avLst/>
          </a:prstGeom>
          <a:solidFill>
            <a:srgbClr val="FFFF00"/>
          </a:solidFill>
        </p:spPr>
        <p:txBody>
          <a:bodyPr wrap="square" rtlCol="0">
            <a:spAutoFit/>
          </a:bodyPr>
          <a:lstStyle/>
          <a:p>
            <a:pPr algn="ctr"/>
            <a:r>
              <a:rPr lang="en-US" altLang="ko-KR" dirty="0" err="1"/>
              <a:t>submucosal</a:t>
            </a:r>
            <a:r>
              <a:rPr lang="en-US" altLang="ko-KR" dirty="0"/>
              <a:t> fibrosis</a:t>
            </a:r>
            <a:endParaRPr lang="ko-KR" altLang="en-US" dirty="0"/>
          </a:p>
        </p:txBody>
      </p:sp>
      <p:sp>
        <p:nvSpPr>
          <p:cNvPr id="15" name="직사각형 14">
            <a:extLst>
              <a:ext uri="{FF2B5EF4-FFF2-40B4-BE49-F238E27FC236}">
                <a16:creationId xmlns:a16="http://schemas.microsoft.com/office/drawing/2014/main" id="{0666DBE4-9266-4C9E-85D3-FA640F110BAE}"/>
              </a:ext>
            </a:extLst>
          </p:cNvPr>
          <p:cNvSpPr/>
          <p:nvPr/>
        </p:nvSpPr>
        <p:spPr>
          <a:xfrm>
            <a:off x="644907" y="27831"/>
            <a:ext cx="1269899" cy="523220"/>
          </a:xfrm>
          <a:prstGeom prst="rect">
            <a:avLst/>
          </a:prstGeom>
        </p:spPr>
        <p:txBody>
          <a:bodyPr wrap="none">
            <a:spAutoFit/>
          </a:bodyPr>
          <a:lstStyle/>
          <a:p>
            <a:r>
              <a:rPr lang="en-US" altLang="ko-KR" sz="2800" dirty="0">
                <a:solidFill>
                  <a:srgbClr val="C00000"/>
                </a:solidFill>
              </a:rPr>
              <a:t>Case 3</a:t>
            </a:r>
            <a:endParaRPr lang="ko-KR" altLang="en-US" sz="2800" dirty="0"/>
          </a:p>
        </p:txBody>
      </p:sp>
      <p:sp>
        <p:nvSpPr>
          <p:cNvPr id="3" name="직사각형 2">
            <a:extLst>
              <a:ext uri="{FF2B5EF4-FFF2-40B4-BE49-F238E27FC236}">
                <a16:creationId xmlns:a16="http://schemas.microsoft.com/office/drawing/2014/main" id="{C77EF049-B56C-4F04-BFBA-B172C38B2E12}"/>
              </a:ext>
            </a:extLst>
          </p:cNvPr>
          <p:cNvSpPr/>
          <p:nvPr/>
        </p:nvSpPr>
        <p:spPr>
          <a:xfrm>
            <a:off x="8406191" y="1617545"/>
            <a:ext cx="2779864" cy="461665"/>
          </a:xfrm>
          <a:prstGeom prst="rect">
            <a:avLst/>
          </a:prstGeom>
        </p:spPr>
        <p:txBody>
          <a:bodyPr wrap="none">
            <a:spAutoFit/>
          </a:bodyPr>
          <a:lstStyle/>
          <a:p>
            <a:r>
              <a:rPr lang="en-US" altLang="ko-KR" sz="2400" dirty="0"/>
              <a:t>  2018.6.11 (1year)</a:t>
            </a:r>
            <a:endParaRPr lang="ko-KR" altLang="en-US" sz="2400" dirty="0"/>
          </a:p>
        </p:txBody>
      </p:sp>
      <p:sp>
        <p:nvSpPr>
          <p:cNvPr id="6" name="직사각형 5">
            <a:extLst>
              <a:ext uri="{FF2B5EF4-FFF2-40B4-BE49-F238E27FC236}">
                <a16:creationId xmlns:a16="http://schemas.microsoft.com/office/drawing/2014/main" id="{D81641DE-61E0-4BE1-A610-8A951DB2339A}"/>
              </a:ext>
            </a:extLst>
          </p:cNvPr>
          <p:cNvSpPr/>
          <p:nvPr/>
        </p:nvSpPr>
        <p:spPr>
          <a:xfrm>
            <a:off x="8270310" y="5598876"/>
            <a:ext cx="3065070" cy="400110"/>
          </a:xfrm>
          <a:prstGeom prst="rect">
            <a:avLst/>
          </a:prstGeom>
        </p:spPr>
        <p:txBody>
          <a:bodyPr wrap="none">
            <a:spAutoFit/>
          </a:bodyPr>
          <a:lstStyle/>
          <a:p>
            <a:r>
              <a:rPr lang="en-US" altLang="ko-KR" sz="2000" dirty="0"/>
              <a:t>Recurred tracheal cancer</a:t>
            </a:r>
            <a:endParaRPr lang="ko-KR" altLang="en-US" sz="2000" dirty="0"/>
          </a:p>
        </p:txBody>
      </p:sp>
    </p:spTree>
    <p:extLst>
      <p:ext uri="{BB962C8B-B14F-4D97-AF65-F5344CB8AC3E}">
        <p14:creationId xmlns:p14="http://schemas.microsoft.com/office/powerpoint/2010/main" val="53497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12" grpId="0" animBg="1"/>
      <p:bldP spid="13" grpId="0" animBg="1"/>
      <p:bldP spid="14" grpId="0" animBg="1"/>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1"/>
          <p:cNvSpPr>
            <a:spLocks noGrp="1"/>
          </p:cNvSpPr>
          <p:nvPr>
            <p:ph type="title"/>
          </p:nvPr>
        </p:nvSpPr>
        <p:spPr>
          <a:xfrm>
            <a:off x="609600" y="752475"/>
            <a:ext cx="10972800" cy="960120"/>
          </a:xfrm>
        </p:spPr>
        <p:txBody>
          <a:bodyPr>
            <a:noAutofit/>
          </a:bodyPr>
          <a:lstStyle/>
          <a:p>
            <a:pPr algn="l">
              <a:lnSpc>
                <a:spcPct val="150000"/>
              </a:lnSpc>
            </a:pPr>
            <a:r>
              <a:rPr lang="en-US" altLang="ko-KR" sz="2800" dirty="0"/>
              <a:t>2018.6.25 Cryotherapy #2 </a:t>
            </a:r>
            <a:br>
              <a:rPr lang="en-US" altLang="ko-KR" sz="2800" dirty="0"/>
            </a:br>
            <a:endParaRPr lang="ko-KR" altLang="en-US" sz="2800" dirty="0"/>
          </a:p>
        </p:txBody>
      </p:sp>
      <p:sp>
        <p:nvSpPr>
          <p:cNvPr id="3" name="내용 개체 틀 2"/>
          <p:cNvSpPr>
            <a:spLocks noGrp="1"/>
          </p:cNvSpPr>
          <p:nvPr>
            <p:ph idx="1"/>
          </p:nvPr>
        </p:nvSpPr>
        <p:spPr>
          <a:xfrm>
            <a:off x="609600" y="1712595"/>
            <a:ext cx="10972800" cy="4525963"/>
          </a:xfrm>
        </p:spPr>
        <p:txBody>
          <a:bodyPr>
            <a:normAutofit/>
          </a:bodyPr>
          <a:lstStyle/>
          <a:p>
            <a:pPr>
              <a:lnSpc>
                <a:spcPct val="150000"/>
              </a:lnSpc>
            </a:pPr>
            <a:r>
              <a:rPr lang="en-US" altLang="ko-KR" sz="1800" dirty="0"/>
              <a:t>Distal trachea ant. wall</a:t>
            </a:r>
            <a:r>
              <a:rPr lang="ko-KR" altLang="en-US" sz="1800" dirty="0"/>
              <a:t>에 기존에 있던 </a:t>
            </a:r>
            <a:r>
              <a:rPr lang="en-US" altLang="ko-KR" sz="1800" dirty="0"/>
              <a:t>RT change </a:t>
            </a:r>
            <a:r>
              <a:rPr lang="ko-KR" altLang="en-US" sz="1800" dirty="0"/>
              <a:t>및 </a:t>
            </a:r>
            <a:r>
              <a:rPr lang="en-US" altLang="ko-KR" sz="1800" dirty="0" err="1"/>
              <a:t>cryotherapy</a:t>
            </a:r>
            <a:r>
              <a:rPr lang="en-US" altLang="ko-KR" sz="1800" dirty="0"/>
              <a:t> scar </a:t>
            </a:r>
            <a:r>
              <a:rPr lang="ko-KR" altLang="en-US" sz="1800" dirty="0"/>
              <a:t>부위에 </a:t>
            </a:r>
            <a:r>
              <a:rPr lang="en-US" altLang="ko-KR" sz="1800" dirty="0"/>
              <a:t>tumor</a:t>
            </a:r>
            <a:r>
              <a:rPr lang="ko-KR" altLang="en-US" sz="1800" dirty="0"/>
              <a:t>가 </a:t>
            </a:r>
            <a:r>
              <a:rPr lang="en-US" altLang="ko-KR" sz="1800" dirty="0"/>
              <a:t>recur</a:t>
            </a:r>
            <a:r>
              <a:rPr lang="ko-KR" altLang="en-US" sz="1800" dirty="0"/>
              <a:t>하여 </a:t>
            </a:r>
            <a:r>
              <a:rPr lang="en-US" altLang="ko-KR" sz="1800" dirty="0"/>
              <a:t>re-</a:t>
            </a:r>
            <a:r>
              <a:rPr lang="en-US" altLang="ko-KR" sz="1800" dirty="0" err="1"/>
              <a:t>cryotherapy</a:t>
            </a:r>
            <a:r>
              <a:rPr lang="ko-KR" altLang="en-US" sz="1800" dirty="0"/>
              <a:t>를 시행함</a:t>
            </a:r>
            <a:r>
              <a:rPr lang="en-US" altLang="ko-KR" sz="1800" dirty="0"/>
              <a:t>.</a:t>
            </a:r>
            <a:endParaRPr lang="ko-KR" altLang="en-US" sz="1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 y="2886075"/>
            <a:ext cx="3619500"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0" y="2886075"/>
            <a:ext cx="3406884"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3133" y="2886075"/>
            <a:ext cx="3534641"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직사각형 6">
            <a:extLst>
              <a:ext uri="{FF2B5EF4-FFF2-40B4-BE49-F238E27FC236}">
                <a16:creationId xmlns:a16="http://schemas.microsoft.com/office/drawing/2014/main" id="{26FF455F-927F-4FF3-AD73-E9C87112257C}"/>
              </a:ext>
            </a:extLst>
          </p:cNvPr>
          <p:cNvSpPr/>
          <p:nvPr/>
        </p:nvSpPr>
        <p:spPr>
          <a:xfrm>
            <a:off x="644907" y="27831"/>
            <a:ext cx="1269899" cy="523220"/>
          </a:xfrm>
          <a:prstGeom prst="rect">
            <a:avLst/>
          </a:prstGeom>
        </p:spPr>
        <p:txBody>
          <a:bodyPr wrap="none">
            <a:spAutoFit/>
          </a:bodyPr>
          <a:lstStyle/>
          <a:p>
            <a:r>
              <a:rPr lang="en-US" altLang="ko-KR" sz="2800" dirty="0">
                <a:solidFill>
                  <a:srgbClr val="C00000"/>
                </a:solidFill>
              </a:rPr>
              <a:t>Case 3</a:t>
            </a:r>
            <a:endParaRPr lang="ko-KR" altLang="en-US" sz="2800" dirty="0"/>
          </a:p>
        </p:txBody>
      </p:sp>
    </p:spTree>
    <p:extLst>
      <p:ext uri="{BB962C8B-B14F-4D97-AF65-F5344CB8AC3E}">
        <p14:creationId xmlns:p14="http://schemas.microsoft.com/office/powerpoint/2010/main" val="987565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760353" y="219760"/>
            <a:ext cx="10515600" cy="1325563"/>
          </a:xfrm>
        </p:spPr>
        <p:txBody>
          <a:bodyPr>
            <a:noAutofit/>
          </a:bodyPr>
          <a:lstStyle/>
          <a:p>
            <a:pPr algn="l">
              <a:lnSpc>
                <a:spcPct val="150000"/>
              </a:lnSpc>
            </a:pPr>
            <a:r>
              <a:rPr lang="en-US" altLang="ko-KR" sz="2800" dirty="0"/>
              <a:t>2018.9.28 Cryotherapy #3</a:t>
            </a:r>
            <a:endParaRPr lang="ko-KR" altLang="en-US" sz="2800" dirty="0"/>
          </a:p>
        </p:txBody>
      </p:sp>
      <p:grpSp>
        <p:nvGrpSpPr>
          <p:cNvPr id="6" name="그룹 5"/>
          <p:cNvGrpSpPr/>
          <p:nvPr/>
        </p:nvGrpSpPr>
        <p:grpSpPr>
          <a:xfrm>
            <a:off x="409950" y="1545323"/>
            <a:ext cx="8382000" cy="2678030"/>
            <a:chOff x="215900" y="1804986"/>
            <a:chExt cx="9867898" cy="3179766"/>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1804988"/>
              <a:ext cx="3282729" cy="3179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8628" y="1804988"/>
              <a:ext cx="3397471" cy="3169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6098" y="1804986"/>
              <a:ext cx="3187700" cy="3169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그룹 4"/>
          <p:cNvGrpSpPr/>
          <p:nvPr/>
        </p:nvGrpSpPr>
        <p:grpSpPr>
          <a:xfrm>
            <a:off x="406400" y="4282175"/>
            <a:ext cx="8382000" cy="2575825"/>
            <a:chOff x="1128713" y="3696494"/>
            <a:chExt cx="8963025" cy="2934494"/>
          </a:xfrm>
        </p:grpSpPr>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713" y="3706813"/>
              <a:ext cx="3000375"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9088" y="3696494"/>
              <a:ext cx="3000375"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9463" y="3696494"/>
              <a:ext cx="2962275" cy="290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4" name="그룹 13"/>
          <p:cNvGrpSpPr/>
          <p:nvPr/>
        </p:nvGrpSpPr>
        <p:grpSpPr>
          <a:xfrm>
            <a:off x="9160077" y="1517802"/>
            <a:ext cx="2818059" cy="5314419"/>
            <a:chOff x="693738" y="335059"/>
            <a:chExt cx="3686175" cy="6110145"/>
          </a:xfrm>
        </p:grpSpPr>
        <p:pic>
          <p:nvPicPr>
            <p:cNvPr id="1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738" y="335059"/>
              <a:ext cx="3686175" cy="320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738" y="3381538"/>
              <a:ext cx="3670242" cy="306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TextBox 16"/>
          <p:cNvSpPr txBox="1"/>
          <p:nvPr/>
        </p:nvSpPr>
        <p:spPr>
          <a:xfrm>
            <a:off x="6615840" y="1959429"/>
            <a:ext cx="986995" cy="369332"/>
          </a:xfrm>
          <a:prstGeom prst="rect">
            <a:avLst/>
          </a:prstGeom>
          <a:solidFill>
            <a:srgbClr val="FFFF00"/>
          </a:solidFill>
        </p:spPr>
        <p:txBody>
          <a:bodyPr wrap="square" rtlCol="0">
            <a:spAutoFit/>
          </a:bodyPr>
          <a:lstStyle/>
          <a:p>
            <a:pPr algn="ctr"/>
            <a:r>
              <a:rPr lang="en-US" altLang="ko-KR" dirty="0" err="1"/>
              <a:t>SqCC</a:t>
            </a:r>
            <a:endParaRPr lang="ko-KR" altLang="en-US" dirty="0"/>
          </a:p>
        </p:txBody>
      </p:sp>
      <p:sp>
        <p:nvSpPr>
          <p:cNvPr id="7" name="TextBox 6"/>
          <p:cNvSpPr txBox="1"/>
          <p:nvPr/>
        </p:nvSpPr>
        <p:spPr>
          <a:xfrm>
            <a:off x="9040014" y="268058"/>
            <a:ext cx="2936086" cy="1682961"/>
          </a:xfrm>
          <a:prstGeom prst="rect">
            <a:avLst/>
          </a:prstGeom>
          <a:noFill/>
        </p:spPr>
        <p:txBody>
          <a:bodyPr wrap="square" rtlCol="0">
            <a:spAutoFit/>
          </a:bodyPr>
          <a:lstStyle/>
          <a:p>
            <a:pPr>
              <a:lnSpc>
                <a:spcPct val="150000"/>
              </a:lnSpc>
            </a:pPr>
            <a:r>
              <a:rPr lang="en-US" altLang="ko-KR" sz="2400" dirty="0"/>
              <a:t>F/U bronchoscopy </a:t>
            </a:r>
          </a:p>
          <a:p>
            <a:pPr>
              <a:lnSpc>
                <a:spcPct val="150000"/>
              </a:lnSpc>
            </a:pPr>
            <a:r>
              <a:rPr lang="en-US" altLang="ko-KR" sz="2400" dirty="0"/>
              <a:t>2018.11.30</a:t>
            </a:r>
          </a:p>
          <a:p>
            <a:pPr>
              <a:lnSpc>
                <a:spcPct val="150000"/>
              </a:lnSpc>
            </a:pPr>
            <a:endParaRPr lang="ko-KR" altLang="en-US" sz="2400" dirty="0"/>
          </a:p>
        </p:txBody>
      </p:sp>
      <p:sp>
        <p:nvSpPr>
          <p:cNvPr id="18" name="직사각형 17">
            <a:extLst>
              <a:ext uri="{FF2B5EF4-FFF2-40B4-BE49-F238E27FC236}">
                <a16:creationId xmlns:a16="http://schemas.microsoft.com/office/drawing/2014/main" id="{17E27E3F-3695-45E2-A5F9-7D682934AB0B}"/>
              </a:ext>
            </a:extLst>
          </p:cNvPr>
          <p:cNvSpPr/>
          <p:nvPr/>
        </p:nvSpPr>
        <p:spPr>
          <a:xfrm>
            <a:off x="644907" y="27831"/>
            <a:ext cx="1269899" cy="523220"/>
          </a:xfrm>
          <a:prstGeom prst="rect">
            <a:avLst/>
          </a:prstGeom>
        </p:spPr>
        <p:txBody>
          <a:bodyPr wrap="none">
            <a:spAutoFit/>
          </a:bodyPr>
          <a:lstStyle/>
          <a:p>
            <a:r>
              <a:rPr lang="en-US" altLang="ko-KR" sz="2800" dirty="0">
                <a:solidFill>
                  <a:srgbClr val="C00000"/>
                </a:solidFill>
              </a:rPr>
              <a:t>Case 3</a:t>
            </a:r>
            <a:endParaRPr lang="ko-KR" altLang="en-US" sz="2800" dirty="0"/>
          </a:p>
        </p:txBody>
      </p:sp>
    </p:spTree>
    <p:extLst>
      <p:ext uri="{BB962C8B-B14F-4D97-AF65-F5344CB8AC3E}">
        <p14:creationId xmlns:p14="http://schemas.microsoft.com/office/powerpoint/2010/main" val="145916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169" y="1484326"/>
            <a:ext cx="3107603" cy="2895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0773" y="1479880"/>
            <a:ext cx="3148700" cy="2900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7291058" y="1462088"/>
            <a:ext cx="2851183" cy="2917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제목 1"/>
          <p:cNvSpPr>
            <a:spLocks noGrp="1"/>
          </p:cNvSpPr>
          <p:nvPr>
            <p:ph type="title"/>
          </p:nvPr>
        </p:nvSpPr>
        <p:spPr>
          <a:xfrm>
            <a:off x="595313" y="136525"/>
            <a:ext cx="10515600" cy="1325563"/>
          </a:xfrm>
        </p:spPr>
        <p:txBody>
          <a:bodyPr>
            <a:normAutofit/>
          </a:bodyPr>
          <a:lstStyle/>
          <a:p>
            <a:pPr algn="l">
              <a:lnSpc>
                <a:spcPct val="150000"/>
              </a:lnSpc>
            </a:pPr>
            <a:r>
              <a:rPr lang="en-US" altLang="ko-KR" sz="2800" dirty="0"/>
              <a:t>2019.1.21 Cryotherapy #4</a:t>
            </a:r>
            <a:endParaRPr lang="ko-KR" altLang="en-US" sz="2800" dirty="0"/>
          </a:p>
        </p:txBody>
      </p:sp>
      <p:sp>
        <p:nvSpPr>
          <p:cNvPr id="10" name="내용 개체 틀 2"/>
          <p:cNvSpPr>
            <a:spLocks noGrp="1"/>
          </p:cNvSpPr>
          <p:nvPr>
            <p:ph idx="1"/>
          </p:nvPr>
        </p:nvSpPr>
        <p:spPr>
          <a:xfrm>
            <a:off x="595313" y="4493278"/>
            <a:ext cx="5974163" cy="2198086"/>
          </a:xfrm>
          <a:solidFill>
            <a:schemeClr val="accent3">
              <a:lumMod val="20000"/>
              <a:lumOff val="80000"/>
            </a:schemeClr>
          </a:solidFill>
        </p:spPr>
        <p:txBody>
          <a:bodyPr>
            <a:normAutofit/>
          </a:bodyPr>
          <a:lstStyle/>
          <a:p>
            <a:pPr>
              <a:lnSpc>
                <a:spcPct val="150000"/>
              </a:lnSpc>
            </a:pPr>
            <a:r>
              <a:rPr lang="en-US" altLang="ko-KR" sz="1600" dirty="0"/>
              <a:t>PET 2019.2.1</a:t>
            </a:r>
          </a:p>
          <a:p>
            <a:pPr marL="457200" lvl="1" indent="0">
              <a:lnSpc>
                <a:spcPct val="150000"/>
              </a:lnSpc>
              <a:buNone/>
            </a:pPr>
            <a:r>
              <a:rPr lang="en-US" altLang="ko-KR" sz="1400" dirty="0"/>
              <a:t>No </a:t>
            </a:r>
            <a:r>
              <a:rPr lang="en-US" altLang="ko-KR" sz="1400" dirty="0" err="1"/>
              <a:t>discernable</a:t>
            </a:r>
            <a:r>
              <a:rPr lang="en-US" altLang="ko-KR" sz="1400" dirty="0"/>
              <a:t> </a:t>
            </a:r>
            <a:r>
              <a:rPr lang="en-US" altLang="ko-KR" sz="1400" dirty="0" err="1"/>
              <a:t>hypermetabolic</a:t>
            </a:r>
            <a:r>
              <a:rPr lang="en-US" altLang="ko-KR" sz="1400" dirty="0"/>
              <a:t> lesion in the trachea </a:t>
            </a:r>
          </a:p>
          <a:p>
            <a:pPr>
              <a:lnSpc>
                <a:spcPct val="150000"/>
              </a:lnSpc>
            </a:pPr>
            <a:r>
              <a:rPr lang="en-US" altLang="ko-KR" sz="1600" dirty="0"/>
              <a:t>C-CT 2019.2.1 </a:t>
            </a:r>
          </a:p>
          <a:p>
            <a:pPr marL="457200" lvl="1" indent="0">
              <a:lnSpc>
                <a:spcPct val="150000"/>
              </a:lnSpc>
              <a:buNone/>
            </a:pPr>
            <a:r>
              <a:rPr lang="en-US" altLang="ko-KR" sz="1400" dirty="0"/>
              <a:t>Mucosal nodularity, trachea and both main bronchus, no change. </a:t>
            </a:r>
            <a:br>
              <a:rPr lang="en-US" altLang="ko-KR" sz="1400" dirty="0"/>
            </a:br>
            <a:r>
              <a:rPr lang="en-US" altLang="ko-KR" sz="1400" dirty="0"/>
              <a:t>Small nodule, RML, no change. </a:t>
            </a:r>
            <a:br>
              <a:rPr lang="en-US" altLang="ko-KR" sz="1400" dirty="0"/>
            </a:br>
            <a:r>
              <a:rPr lang="en-US" altLang="ko-KR" sz="1400" dirty="0"/>
              <a:t>Radiation fibrosis, BUL </a:t>
            </a:r>
            <a:r>
              <a:rPr lang="en-US" altLang="ko-KR" sz="1400" dirty="0" err="1"/>
              <a:t>mediastinal</a:t>
            </a:r>
            <a:r>
              <a:rPr lang="en-US" altLang="ko-KR" sz="1400" dirty="0"/>
              <a:t> side, no change</a:t>
            </a:r>
            <a:endParaRPr lang="ko-KR" altLang="en-US" sz="1400" dirty="0"/>
          </a:p>
        </p:txBody>
      </p:sp>
      <p:sp>
        <p:nvSpPr>
          <p:cNvPr id="11" name="TextBox 10"/>
          <p:cNvSpPr txBox="1"/>
          <p:nvPr/>
        </p:nvSpPr>
        <p:spPr>
          <a:xfrm>
            <a:off x="4888640" y="1740292"/>
            <a:ext cx="986995" cy="369332"/>
          </a:xfrm>
          <a:prstGeom prst="rect">
            <a:avLst/>
          </a:prstGeom>
          <a:solidFill>
            <a:srgbClr val="FFFF00"/>
          </a:solidFill>
        </p:spPr>
        <p:txBody>
          <a:bodyPr wrap="square" rtlCol="0">
            <a:spAutoFit/>
          </a:bodyPr>
          <a:lstStyle/>
          <a:p>
            <a:pPr algn="ctr"/>
            <a:r>
              <a:rPr lang="en-US" altLang="ko-KR" dirty="0" err="1"/>
              <a:t>SqCC</a:t>
            </a:r>
            <a:endParaRPr lang="ko-KR" altLang="en-US" dirty="0"/>
          </a:p>
        </p:txBody>
      </p:sp>
      <p:sp>
        <p:nvSpPr>
          <p:cNvPr id="9" name="직사각형 8">
            <a:extLst>
              <a:ext uri="{FF2B5EF4-FFF2-40B4-BE49-F238E27FC236}">
                <a16:creationId xmlns:a16="http://schemas.microsoft.com/office/drawing/2014/main" id="{2660EFB2-05C4-4B08-96DB-61C325A35D64}"/>
              </a:ext>
            </a:extLst>
          </p:cNvPr>
          <p:cNvSpPr/>
          <p:nvPr/>
        </p:nvSpPr>
        <p:spPr>
          <a:xfrm>
            <a:off x="644907" y="27831"/>
            <a:ext cx="1269899" cy="523220"/>
          </a:xfrm>
          <a:prstGeom prst="rect">
            <a:avLst/>
          </a:prstGeom>
        </p:spPr>
        <p:txBody>
          <a:bodyPr wrap="none">
            <a:spAutoFit/>
          </a:bodyPr>
          <a:lstStyle/>
          <a:p>
            <a:r>
              <a:rPr lang="en-US" altLang="ko-KR" sz="2800" dirty="0">
                <a:solidFill>
                  <a:srgbClr val="C00000"/>
                </a:solidFill>
              </a:rPr>
              <a:t>Case 3</a:t>
            </a:r>
            <a:endParaRPr lang="ko-KR" altLang="en-US" sz="2800" dirty="0"/>
          </a:p>
        </p:txBody>
      </p:sp>
    </p:spTree>
    <p:extLst>
      <p:ext uri="{BB962C8B-B14F-4D97-AF65-F5344CB8AC3E}">
        <p14:creationId xmlns:p14="http://schemas.microsoft.com/office/powerpoint/2010/main" val="23787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584198" y="585219"/>
            <a:ext cx="11835662" cy="1325563"/>
          </a:xfrm>
        </p:spPr>
        <p:txBody>
          <a:bodyPr>
            <a:noAutofit/>
          </a:bodyPr>
          <a:lstStyle/>
          <a:p>
            <a:pPr algn="l">
              <a:lnSpc>
                <a:spcPct val="150000"/>
              </a:lnSpc>
            </a:pPr>
            <a:r>
              <a:rPr lang="en-US" altLang="ko-KR" sz="3200" dirty="0">
                <a:solidFill>
                  <a:srgbClr val="C00000"/>
                </a:solidFill>
              </a:rPr>
              <a:t>Case 4 - </a:t>
            </a:r>
            <a:r>
              <a:rPr lang="en-US" altLang="ko-KR" sz="3200" dirty="0"/>
              <a:t>M/75 NSCLC + epithelial-myoepithelial carcinoma</a:t>
            </a:r>
            <a:br>
              <a:rPr lang="en-US" altLang="ko-KR" sz="3200" dirty="0"/>
            </a:br>
            <a:endParaRPr lang="ko-KR" altLang="en-US" sz="3200" dirty="0"/>
          </a:p>
        </p:txBody>
      </p:sp>
      <p:sp>
        <p:nvSpPr>
          <p:cNvPr id="3" name="내용 개체 틀 2"/>
          <p:cNvSpPr>
            <a:spLocks noGrp="1"/>
          </p:cNvSpPr>
          <p:nvPr>
            <p:ph idx="1"/>
          </p:nvPr>
        </p:nvSpPr>
        <p:spPr>
          <a:xfrm>
            <a:off x="584198" y="1675665"/>
            <a:ext cx="10515600" cy="4351338"/>
          </a:xfrm>
        </p:spPr>
        <p:txBody>
          <a:bodyPr>
            <a:normAutofit/>
          </a:bodyPr>
          <a:lstStyle/>
          <a:p>
            <a:pPr>
              <a:lnSpc>
                <a:spcPct val="150000"/>
              </a:lnSpc>
            </a:pPr>
            <a:r>
              <a:rPr lang="en-US" altLang="ko-KR" sz="2000" dirty="0"/>
              <a:t> NSCLC (SQCC: T2bN2M0 Stage3A) </a:t>
            </a:r>
            <a:br>
              <a:rPr lang="en-US" altLang="ko-KR" sz="2000" dirty="0"/>
            </a:br>
            <a:r>
              <a:rPr lang="en-US" altLang="ko-KR" sz="2000" dirty="0"/>
              <a:t>     1) TC X 6: PR </a:t>
            </a:r>
            <a:br>
              <a:rPr lang="en-US" altLang="ko-KR" sz="2000" dirty="0"/>
            </a:br>
            <a:r>
              <a:rPr lang="en-US" altLang="ko-KR" sz="2000" dirty="0"/>
              <a:t>     2) Lung RT: 6040 </a:t>
            </a:r>
            <a:r>
              <a:rPr lang="en-US" altLang="ko-KR" sz="2000" dirty="0" err="1"/>
              <a:t>cGy</a:t>
            </a:r>
            <a:r>
              <a:rPr lang="en-US" altLang="ko-KR" sz="2000" dirty="0"/>
              <a:t> until 2016/1/29 </a:t>
            </a:r>
            <a:br>
              <a:rPr lang="en-US" altLang="ko-KR" sz="2000" dirty="0"/>
            </a:br>
            <a:r>
              <a:rPr lang="en-US" altLang="ko-KR" sz="2000" dirty="0"/>
              <a:t>    </a:t>
            </a:r>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5807" y="1436026"/>
            <a:ext cx="3027567" cy="2617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1321" y="3252094"/>
            <a:ext cx="3129333" cy="287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907"/>
          <a:stretch/>
        </p:blipFill>
        <p:spPr bwMode="auto">
          <a:xfrm>
            <a:off x="3915506" y="3347384"/>
            <a:ext cx="3594100" cy="3019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80" y="3347384"/>
            <a:ext cx="3670301" cy="3019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0A10B3D4-926D-431F-A881-8CA68B100077}"/>
              </a:ext>
            </a:extLst>
          </p:cNvPr>
          <p:cNvSpPr txBox="1"/>
          <p:nvPr/>
        </p:nvSpPr>
        <p:spPr>
          <a:xfrm>
            <a:off x="2931686" y="4356912"/>
            <a:ext cx="986995" cy="369332"/>
          </a:xfrm>
          <a:prstGeom prst="rect">
            <a:avLst/>
          </a:prstGeom>
          <a:solidFill>
            <a:srgbClr val="FFFF00"/>
          </a:solidFill>
        </p:spPr>
        <p:txBody>
          <a:bodyPr wrap="square" rtlCol="0">
            <a:spAutoFit/>
          </a:bodyPr>
          <a:lstStyle/>
          <a:p>
            <a:pPr algn="ctr"/>
            <a:r>
              <a:rPr lang="en-US" altLang="ko-KR" dirty="0" err="1"/>
              <a:t>SqCC</a:t>
            </a:r>
            <a:endParaRPr lang="ko-KR" altLang="en-US" dirty="0"/>
          </a:p>
        </p:txBody>
      </p:sp>
      <p:sp>
        <p:nvSpPr>
          <p:cNvPr id="4" name="직사각형 3"/>
          <p:cNvSpPr/>
          <p:nvPr/>
        </p:nvSpPr>
        <p:spPr>
          <a:xfrm>
            <a:off x="8646206" y="6122294"/>
            <a:ext cx="3590925" cy="414024"/>
          </a:xfrm>
          <a:prstGeom prst="rect">
            <a:avLst/>
          </a:prstGeom>
          <a:solidFill>
            <a:srgbClr val="FFFF00"/>
          </a:solidFill>
        </p:spPr>
        <p:txBody>
          <a:bodyPr wrap="square">
            <a:spAutoFit/>
          </a:bodyPr>
          <a:lstStyle/>
          <a:p>
            <a:pPr>
              <a:lnSpc>
                <a:spcPct val="150000"/>
              </a:lnSpc>
            </a:pPr>
            <a:r>
              <a:rPr lang="en-US" altLang="ko-KR" sz="1600" dirty="0"/>
              <a:t>epithelial-myoepithelial carcinoma</a:t>
            </a:r>
            <a:endParaRPr lang="ko-KR" altLang="en-US" sz="1600" dirty="0"/>
          </a:p>
        </p:txBody>
      </p:sp>
    </p:spTree>
    <p:extLst>
      <p:ext uri="{BB962C8B-B14F-4D97-AF65-F5344CB8AC3E}">
        <p14:creationId xmlns:p14="http://schemas.microsoft.com/office/powerpoint/2010/main" val="158472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6"/>
          <p:cNvSpPr>
            <a:spLocks noGrp="1"/>
          </p:cNvSpPr>
          <p:nvPr>
            <p:ph type="title"/>
          </p:nvPr>
        </p:nvSpPr>
        <p:spPr>
          <a:xfrm>
            <a:off x="812800" y="539002"/>
            <a:ext cx="10972800" cy="960120"/>
          </a:xfrm>
        </p:spPr>
        <p:txBody>
          <a:bodyPr>
            <a:noAutofit/>
          </a:bodyPr>
          <a:lstStyle/>
          <a:p>
            <a:pPr algn="l">
              <a:lnSpc>
                <a:spcPct val="150000"/>
              </a:lnSpc>
            </a:pPr>
            <a:r>
              <a:rPr lang="en-US" altLang="ko-KR" sz="2800" dirty="0"/>
              <a:t>2015.12.17 Cryotherapy </a:t>
            </a:r>
            <a:endParaRPr lang="ko-KR" altLang="en-US" sz="28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350" y="1843917"/>
            <a:ext cx="2974975" cy="2902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3324" y="1843917"/>
            <a:ext cx="2920444" cy="2902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3768" y="1843917"/>
            <a:ext cx="3077132" cy="2902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직사각형 8"/>
          <p:cNvSpPr/>
          <p:nvPr/>
        </p:nvSpPr>
        <p:spPr>
          <a:xfrm>
            <a:off x="812800" y="5099735"/>
            <a:ext cx="6096000" cy="923330"/>
          </a:xfrm>
          <a:prstGeom prst="rect">
            <a:avLst/>
          </a:prstGeom>
        </p:spPr>
        <p:txBody>
          <a:bodyPr>
            <a:spAutoFit/>
          </a:bodyPr>
          <a:lstStyle/>
          <a:p>
            <a:pPr>
              <a:lnSpc>
                <a:spcPct val="150000"/>
              </a:lnSpc>
            </a:pPr>
            <a:r>
              <a:rPr lang="ko-KR" altLang="en-US" dirty="0"/>
              <a:t> </a:t>
            </a:r>
            <a:r>
              <a:rPr lang="en-US" altLang="ko-KR" dirty="0"/>
              <a:t>RB3</a:t>
            </a:r>
            <a:r>
              <a:rPr lang="ko-KR" altLang="en-US" dirty="0"/>
              <a:t>에 관찰되는 </a:t>
            </a:r>
            <a:r>
              <a:rPr lang="en-US" altLang="ko-KR" dirty="0"/>
              <a:t>tumor</a:t>
            </a:r>
            <a:r>
              <a:rPr lang="ko-KR" altLang="en-US" dirty="0"/>
              <a:t>를 </a:t>
            </a:r>
            <a:r>
              <a:rPr lang="en-US" altLang="ko-KR" dirty="0"/>
              <a:t>forceps</a:t>
            </a:r>
            <a:r>
              <a:rPr lang="ko-KR" altLang="en-US" dirty="0"/>
              <a:t>로 제거한 이후</a:t>
            </a:r>
            <a:r>
              <a:rPr lang="en-US" altLang="ko-KR" dirty="0"/>
              <a:t>, base</a:t>
            </a:r>
            <a:r>
              <a:rPr lang="ko-KR" altLang="en-US" dirty="0"/>
              <a:t>에 남은 </a:t>
            </a:r>
            <a:r>
              <a:rPr lang="ko-KR" altLang="en-US" dirty="0" err="1"/>
              <a:t>병변에</a:t>
            </a:r>
            <a:r>
              <a:rPr lang="ko-KR" altLang="en-US" dirty="0"/>
              <a:t> 대하여 </a:t>
            </a:r>
            <a:r>
              <a:rPr lang="en-US" altLang="ko-KR" dirty="0" err="1"/>
              <a:t>cryotherapy</a:t>
            </a:r>
            <a:r>
              <a:rPr lang="ko-KR" altLang="en-US" dirty="0"/>
              <a:t>를 시행함</a:t>
            </a:r>
          </a:p>
        </p:txBody>
      </p:sp>
      <p:sp>
        <p:nvSpPr>
          <p:cNvPr id="2" name="직사각형 1">
            <a:extLst>
              <a:ext uri="{FF2B5EF4-FFF2-40B4-BE49-F238E27FC236}">
                <a16:creationId xmlns:a16="http://schemas.microsoft.com/office/drawing/2014/main" id="{06F7A5E1-E233-4AF8-8852-706C24251AD4}"/>
              </a:ext>
            </a:extLst>
          </p:cNvPr>
          <p:cNvSpPr/>
          <p:nvPr/>
        </p:nvSpPr>
        <p:spPr>
          <a:xfrm>
            <a:off x="680622" y="0"/>
            <a:ext cx="1316854" cy="523220"/>
          </a:xfrm>
          <a:prstGeom prst="rect">
            <a:avLst/>
          </a:prstGeom>
        </p:spPr>
        <p:txBody>
          <a:bodyPr wrap="square">
            <a:spAutoFit/>
          </a:bodyPr>
          <a:lstStyle/>
          <a:p>
            <a:r>
              <a:rPr lang="en-US" altLang="ko-KR" sz="2800" dirty="0">
                <a:solidFill>
                  <a:srgbClr val="C00000"/>
                </a:solidFill>
              </a:rPr>
              <a:t>Case 4 </a:t>
            </a:r>
            <a:endParaRPr lang="ko-KR" altLang="en-US" sz="2800" dirty="0"/>
          </a:p>
        </p:txBody>
      </p:sp>
    </p:spTree>
    <p:extLst>
      <p:ext uri="{BB962C8B-B14F-4D97-AF65-F5344CB8AC3E}">
        <p14:creationId xmlns:p14="http://schemas.microsoft.com/office/powerpoint/2010/main" val="2260880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6"/>
          <p:cNvSpPr>
            <a:spLocks noGrp="1"/>
          </p:cNvSpPr>
          <p:nvPr>
            <p:ph type="title"/>
          </p:nvPr>
        </p:nvSpPr>
        <p:spPr>
          <a:xfrm>
            <a:off x="787400" y="365125"/>
            <a:ext cx="10515600" cy="1325563"/>
          </a:xfrm>
        </p:spPr>
        <p:txBody>
          <a:bodyPr>
            <a:noAutofit/>
          </a:bodyPr>
          <a:lstStyle/>
          <a:p>
            <a:pPr algn="l">
              <a:lnSpc>
                <a:spcPct val="150000"/>
              </a:lnSpc>
            </a:pPr>
            <a:r>
              <a:rPr lang="en-US" altLang="ko-KR" sz="2800" dirty="0"/>
              <a:t>F/U Bronchoscopy </a:t>
            </a:r>
            <a:br>
              <a:rPr lang="en-US" altLang="ko-KR" sz="2800" dirty="0"/>
            </a:br>
            <a:r>
              <a:rPr lang="en-US" altLang="ko-KR" sz="2800" dirty="0"/>
              <a:t>        2016.1.28 (6week)</a:t>
            </a:r>
            <a:endParaRPr lang="ko-KR" altLang="en-US" sz="28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258" y="1892300"/>
            <a:ext cx="4050117" cy="3571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직사각형 8"/>
          <p:cNvSpPr/>
          <p:nvPr/>
        </p:nvSpPr>
        <p:spPr>
          <a:xfrm>
            <a:off x="461216" y="5665786"/>
            <a:ext cx="4552200" cy="869790"/>
          </a:xfrm>
          <a:prstGeom prst="rect">
            <a:avLst/>
          </a:prstGeom>
          <a:solidFill>
            <a:srgbClr val="FFFF00"/>
          </a:solidFill>
        </p:spPr>
        <p:txBody>
          <a:bodyPr wrap="square">
            <a:spAutoFit/>
          </a:bodyPr>
          <a:lstStyle/>
          <a:p>
            <a:pPr>
              <a:lnSpc>
                <a:spcPct val="150000"/>
              </a:lnSpc>
            </a:pPr>
            <a:r>
              <a:rPr lang="en-US" altLang="ko-KR" dirty="0"/>
              <a:t>Benign bronchial tissue </a:t>
            </a:r>
            <a:br>
              <a:rPr lang="en-US" altLang="ko-KR" dirty="0"/>
            </a:br>
            <a:r>
              <a:rPr lang="en-US" altLang="ko-KR" dirty="0"/>
              <a:t>   with chronic inflammation and fibrosis</a:t>
            </a:r>
            <a:endParaRPr lang="ko-KR" altLang="en-US" dirty="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5200" y="1810364"/>
            <a:ext cx="3180564" cy="278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3428" y="3928224"/>
            <a:ext cx="3216628"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직사각형 1">
            <a:extLst>
              <a:ext uri="{FF2B5EF4-FFF2-40B4-BE49-F238E27FC236}">
                <a16:creationId xmlns:a16="http://schemas.microsoft.com/office/drawing/2014/main" id="{0BEDD22D-DC79-4B94-9FC3-AE9CC6174303}"/>
              </a:ext>
            </a:extLst>
          </p:cNvPr>
          <p:cNvSpPr/>
          <p:nvPr/>
        </p:nvSpPr>
        <p:spPr>
          <a:xfrm>
            <a:off x="7764097" y="1167468"/>
            <a:ext cx="2922018" cy="523220"/>
          </a:xfrm>
          <a:prstGeom prst="rect">
            <a:avLst/>
          </a:prstGeom>
        </p:spPr>
        <p:txBody>
          <a:bodyPr wrap="none">
            <a:spAutoFit/>
          </a:bodyPr>
          <a:lstStyle/>
          <a:p>
            <a:r>
              <a:rPr lang="en-US" altLang="ko-KR" sz="2800" dirty="0"/>
              <a:t>2018.12.23 (3yrs)</a:t>
            </a:r>
            <a:endParaRPr lang="ko-KR" altLang="en-US" sz="2800" dirty="0"/>
          </a:p>
        </p:txBody>
      </p:sp>
      <p:sp>
        <p:nvSpPr>
          <p:cNvPr id="8" name="직사각형 7">
            <a:extLst>
              <a:ext uri="{FF2B5EF4-FFF2-40B4-BE49-F238E27FC236}">
                <a16:creationId xmlns:a16="http://schemas.microsoft.com/office/drawing/2014/main" id="{4F640571-E73C-43E1-A7CB-7EC1FF9D7A79}"/>
              </a:ext>
            </a:extLst>
          </p:cNvPr>
          <p:cNvSpPr/>
          <p:nvPr/>
        </p:nvSpPr>
        <p:spPr>
          <a:xfrm>
            <a:off x="680622" y="0"/>
            <a:ext cx="1316854" cy="523220"/>
          </a:xfrm>
          <a:prstGeom prst="rect">
            <a:avLst/>
          </a:prstGeom>
        </p:spPr>
        <p:txBody>
          <a:bodyPr wrap="square">
            <a:spAutoFit/>
          </a:bodyPr>
          <a:lstStyle/>
          <a:p>
            <a:r>
              <a:rPr lang="en-US" altLang="ko-KR" sz="2800" dirty="0">
                <a:solidFill>
                  <a:srgbClr val="C00000"/>
                </a:solidFill>
              </a:rPr>
              <a:t>Case 4 </a:t>
            </a:r>
            <a:endParaRPr lang="ko-KR" altLang="en-US" sz="2800" dirty="0"/>
          </a:p>
        </p:txBody>
      </p:sp>
    </p:spTree>
    <p:extLst>
      <p:ext uri="{BB962C8B-B14F-4D97-AF65-F5344CB8AC3E}">
        <p14:creationId xmlns:p14="http://schemas.microsoft.com/office/powerpoint/2010/main" val="344824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6">
            <a:extLst>
              <a:ext uri="{FF2B5EF4-FFF2-40B4-BE49-F238E27FC236}">
                <a16:creationId xmlns:a16="http://schemas.microsoft.com/office/drawing/2014/main" id="{FBDFEBCB-27BE-447F-973B-17AF327568AF}"/>
              </a:ext>
            </a:extLst>
          </p:cNvPr>
          <p:cNvSpPr>
            <a:spLocks noGrp="1"/>
          </p:cNvSpPr>
          <p:nvPr>
            <p:ph type="title"/>
          </p:nvPr>
        </p:nvSpPr>
        <p:spPr>
          <a:xfrm>
            <a:off x="418375" y="245926"/>
            <a:ext cx="10515600" cy="1325563"/>
          </a:xfrm>
        </p:spPr>
        <p:txBody>
          <a:bodyPr>
            <a:normAutofit/>
          </a:bodyPr>
          <a:lstStyle/>
          <a:p>
            <a:pPr algn="l"/>
            <a:r>
              <a:rPr lang="en-US" altLang="ko-KR" sz="3200" b="1" dirty="0">
                <a:solidFill>
                  <a:srgbClr val="C00000"/>
                </a:solidFill>
              </a:rPr>
              <a:t>Case 5 </a:t>
            </a:r>
            <a:r>
              <a:rPr lang="en-US" altLang="ko-KR" sz="3200" dirty="0"/>
              <a:t>- M/64 typical carcinoid</a:t>
            </a:r>
            <a:endParaRPr lang="ko-KR" altLang="en-US" sz="3200" dirty="0"/>
          </a:p>
        </p:txBody>
      </p:sp>
      <p:sp>
        <p:nvSpPr>
          <p:cNvPr id="8" name="내용 개체 틀 7">
            <a:extLst>
              <a:ext uri="{FF2B5EF4-FFF2-40B4-BE49-F238E27FC236}">
                <a16:creationId xmlns:a16="http://schemas.microsoft.com/office/drawing/2014/main" id="{59374330-4224-40A2-94BC-09152B23D79A}"/>
              </a:ext>
            </a:extLst>
          </p:cNvPr>
          <p:cNvSpPr>
            <a:spLocks noGrp="1"/>
          </p:cNvSpPr>
          <p:nvPr>
            <p:ph idx="1"/>
          </p:nvPr>
        </p:nvSpPr>
        <p:spPr>
          <a:xfrm>
            <a:off x="693583" y="4330247"/>
            <a:ext cx="6094419" cy="4351338"/>
          </a:xfrm>
        </p:spPr>
        <p:txBody>
          <a:bodyPr>
            <a:normAutofit/>
          </a:bodyPr>
          <a:lstStyle/>
          <a:p>
            <a:pPr>
              <a:lnSpc>
                <a:spcPct val="150000"/>
              </a:lnSpc>
            </a:pPr>
            <a:r>
              <a:rPr lang="en-US" altLang="ko-KR" sz="1600" dirty="0" err="1"/>
              <a:t>Pathylogy</a:t>
            </a:r>
            <a:r>
              <a:rPr lang="en-US" altLang="ko-KR" sz="1600" dirty="0"/>
              <a:t> ; </a:t>
            </a:r>
          </a:p>
          <a:p>
            <a:pPr marL="0" indent="0">
              <a:lnSpc>
                <a:spcPct val="150000"/>
              </a:lnSpc>
              <a:buNone/>
            </a:pPr>
            <a:r>
              <a:rPr lang="en-US" altLang="ko-KR" sz="1600" dirty="0"/>
              <a:t>   Well differentiated neuroendocrine carcinoma,</a:t>
            </a:r>
            <a:br>
              <a:rPr lang="en-US" altLang="ko-KR" sz="1600" dirty="0"/>
            </a:br>
            <a:r>
              <a:rPr lang="en-US" altLang="ko-KR" sz="1600" dirty="0"/>
              <a:t>   suggestive of typical carcinoid</a:t>
            </a:r>
            <a:br>
              <a:rPr lang="en-US" altLang="ko-KR" sz="1600" dirty="0"/>
            </a:br>
            <a:r>
              <a:rPr lang="en-US" altLang="ko-KR" sz="1600" dirty="0"/>
              <a:t>    with 1) mitotic count: &lt;1/10HPF</a:t>
            </a:r>
            <a:br>
              <a:rPr lang="en-US" altLang="ko-KR" sz="1600" dirty="0"/>
            </a:br>
            <a:r>
              <a:rPr lang="en-US" altLang="ko-KR" sz="1600" dirty="0"/>
              <a:t>         2) necrosis: absent</a:t>
            </a:r>
            <a:br>
              <a:rPr lang="en-US" altLang="ko-KR" sz="1600" dirty="0"/>
            </a:br>
            <a:endParaRPr lang="ko-KR" altLang="en-US" sz="16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7377" y="1417844"/>
            <a:ext cx="3409602" cy="270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80015" y="1392866"/>
            <a:ext cx="3266583" cy="2723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939" b="12486"/>
          <a:stretch/>
        </p:blipFill>
        <p:spPr bwMode="auto">
          <a:xfrm>
            <a:off x="5519822" y="4116037"/>
            <a:ext cx="3338998" cy="270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7442" y="4102120"/>
            <a:ext cx="3266582" cy="2726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직사각형 1"/>
          <p:cNvSpPr/>
          <p:nvPr/>
        </p:nvSpPr>
        <p:spPr>
          <a:xfrm>
            <a:off x="551875" y="1599948"/>
            <a:ext cx="3525486" cy="1285288"/>
          </a:xfrm>
          <a:prstGeom prst="rect">
            <a:avLst/>
          </a:prstGeom>
        </p:spPr>
        <p:txBody>
          <a:bodyPr wrap="square">
            <a:spAutoFit/>
          </a:bodyPr>
          <a:lstStyle/>
          <a:p>
            <a:pPr marL="285750" indent="-285750">
              <a:lnSpc>
                <a:spcPct val="150000"/>
              </a:lnSpc>
              <a:buFont typeface="Arial" panose="020B0604020202020204" pitchFamily="34" charset="0"/>
              <a:buChar char="•"/>
            </a:pPr>
            <a:r>
              <a:rPr lang="en-US" altLang="ko-KR" dirty="0"/>
              <a:t> C-CT 2015. 5.29 </a:t>
            </a:r>
          </a:p>
          <a:p>
            <a:pPr>
              <a:lnSpc>
                <a:spcPct val="150000"/>
              </a:lnSpc>
            </a:pPr>
            <a:r>
              <a:rPr lang="en-US" altLang="ko-KR" dirty="0"/>
              <a:t>    Endobronchial nodule,</a:t>
            </a:r>
          </a:p>
          <a:p>
            <a:pPr>
              <a:lnSpc>
                <a:spcPct val="150000"/>
              </a:lnSpc>
            </a:pPr>
            <a:r>
              <a:rPr lang="en-US" altLang="ko-KR" dirty="0"/>
              <a:t>    left upper lobar bronchus</a:t>
            </a:r>
            <a:endParaRPr lang="ko-KR" altLang="en-US" dirty="0"/>
          </a:p>
        </p:txBody>
      </p:sp>
      <p:sp>
        <p:nvSpPr>
          <p:cNvPr id="3" name="직사각형 2"/>
          <p:cNvSpPr/>
          <p:nvPr/>
        </p:nvSpPr>
        <p:spPr>
          <a:xfrm>
            <a:off x="551875" y="3096589"/>
            <a:ext cx="6096000" cy="1285288"/>
          </a:xfrm>
          <a:prstGeom prst="rect">
            <a:avLst/>
          </a:prstGeom>
        </p:spPr>
        <p:txBody>
          <a:bodyPr>
            <a:spAutoFit/>
          </a:bodyPr>
          <a:lstStyle/>
          <a:p>
            <a:pPr marL="285750" indent="-285750">
              <a:lnSpc>
                <a:spcPct val="150000"/>
              </a:lnSpc>
              <a:buFont typeface="Arial" panose="020B0604020202020204" pitchFamily="34" charset="0"/>
              <a:buChar char="•"/>
            </a:pPr>
            <a:r>
              <a:rPr lang="ko-KR" altLang="en-US" dirty="0"/>
              <a:t> </a:t>
            </a:r>
            <a:r>
              <a:rPr lang="en-US" altLang="ko-KR" dirty="0"/>
              <a:t>Bronchoscopy 2015. 6.1 </a:t>
            </a:r>
          </a:p>
          <a:p>
            <a:pPr>
              <a:lnSpc>
                <a:spcPct val="150000"/>
              </a:lnSpc>
            </a:pPr>
            <a:r>
              <a:rPr lang="en-US" altLang="ko-KR" dirty="0"/>
              <a:t>    Benign looking endobronchial tumor, LUL </a:t>
            </a:r>
            <a:br>
              <a:rPr lang="en-US" altLang="ko-KR" dirty="0"/>
            </a:br>
            <a:r>
              <a:rPr lang="en-US" altLang="ko-KR" dirty="0"/>
              <a:t> </a:t>
            </a:r>
            <a:endParaRPr lang="ko-KR" altLang="en-US" dirty="0"/>
          </a:p>
        </p:txBody>
      </p:sp>
      <p:sp>
        <p:nvSpPr>
          <p:cNvPr id="10" name="TextBox 9">
            <a:extLst>
              <a:ext uri="{FF2B5EF4-FFF2-40B4-BE49-F238E27FC236}">
                <a16:creationId xmlns:a16="http://schemas.microsoft.com/office/drawing/2014/main" id="{08B0ECB0-DF22-4537-A476-3FE0114BDB5F}"/>
              </a:ext>
            </a:extLst>
          </p:cNvPr>
          <p:cNvSpPr txBox="1"/>
          <p:nvPr/>
        </p:nvSpPr>
        <p:spPr>
          <a:xfrm>
            <a:off x="9425577" y="4280743"/>
            <a:ext cx="2072840" cy="369332"/>
          </a:xfrm>
          <a:prstGeom prst="rect">
            <a:avLst/>
          </a:prstGeom>
          <a:solidFill>
            <a:srgbClr val="FFFF00"/>
          </a:solidFill>
        </p:spPr>
        <p:txBody>
          <a:bodyPr wrap="square" rtlCol="0">
            <a:spAutoFit/>
          </a:bodyPr>
          <a:lstStyle/>
          <a:p>
            <a:pPr algn="ctr"/>
            <a:r>
              <a:rPr lang="en-US" altLang="ko-KR" dirty="0"/>
              <a:t>typical carcinoid</a:t>
            </a:r>
            <a:endParaRPr lang="ko-KR" altLang="en-US" dirty="0"/>
          </a:p>
        </p:txBody>
      </p:sp>
    </p:spTree>
    <p:extLst>
      <p:ext uri="{BB962C8B-B14F-4D97-AF65-F5344CB8AC3E}">
        <p14:creationId xmlns:p14="http://schemas.microsoft.com/office/powerpoint/2010/main" val="20745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09CF9085-61C3-4C74-BEB0-3438D3356BCE}"/>
              </a:ext>
            </a:extLst>
          </p:cNvPr>
          <p:cNvSpPr/>
          <p:nvPr/>
        </p:nvSpPr>
        <p:spPr>
          <a:xfrm>
            <a:off x="1234332" y="4521042"/>
            <a:ext cx="10298012" cy="584775"/>
          </a:xfrm>
          <a:prstGeom prst="rect">
            <a:avLst/>
          </a:prstGeom>
        </p:spPr>
        <p:txBody>
          <a:bodyPr wrap="none">
            <a:spAutoFit/>
          </a:bodyPr>
          <a:lstStyle/>
          <a:p>
            <a:pPr lvl="0" latinLnBrk="1"/>
            <a:r>
              <a:rPr lang="en-US" altLang="ko-KR" sz="3200" kern="0" dirty="0">
                <a:latin typeface="+mn-ea"/>
              </a:rPr>
              <a:t> Endobronchial treatment of early-stage lung cancer</a:t>
            </a:r>
            <a:endParaRPr lang="ko-KR" altLang="en-US" sz="3200" dirty="0">
              <a:latin typeface="+mn-ea"/>
            </a:endParaRPr>
          </a:p>
        </p:txBody>
      </p:sp>
      <p:sp>
        <p:nvSpPr>
          <p:cNvPr id="5" name="제목 4">
            <a:extLst>
              <a:ext uri="{FF2B5EF4-FFF2-40B4-BE49-F238E27FC236}">
                <a16:creationId xmlns:a16="http://schemas.microsoft.com/office/drawing/2014/main" id="{51EE5525-6E81-4F12-8380-655E4E0737BD}"/>
              </a:ext>
            </a:extLst>
          </p:cNvPr>
          <p:cNvSpPr>
            <a:spLocks noGrp="1"/>
          </p:cNvSpPr>
          <p:nvPr>
            <p:ph type="ctrTitle"/>
          </p:nvPr>
        </p:nvSpPr>
        <p:spPr/>
        <p:txBody>
          <a:bodyPr/>
          <a:lstStyle/>
          <a:p>
            <a:r>
              <a:rPr lang="en-US" altLang="ko-KR" dirty="0"/>
              <a:t>Cryotherapy</a:t>
            </a:r>
            <a:endParaRPr lang="ko-KR" altLang="en-US" dirty="0"/>
          </a:p>
        </p:txBody>
      </p:sp>
      <p:sp>
        <p:nvSpPr>
          <p:cNvPr id="3" name="TextBox 2">
            <a:extLst>
              <a:ext uri="{FF2B5EF4-FFF2-40B4-BE49-F238E27FC236}">
                <a16:creationId xmlns:a16="http://schemas.microsoft.com/office/drawing/2014/main" id="{A8187F02-5BFB-416F-9133-A7801519B929}"/>
              </a:ext>
            </a:extLst>
          </p:cNvPr>
          <p:cNvSpPr txBox="1"/>
          <p:nvPr/>
        </p:nvSpPr>
        <p:spPr>
          <a:xfrm>
            <a:off x="1234332" y="727969"/>
            <a:ext cx="3710530" cy="584775"/>
          </a:xfrm>
          <a:prstGeom prst="rect">
            <a:avLst/>
          </a:prstGeom>
          <a:noFill/>
        </p:spPr>
        <p:txBody>
          <a:bodyPr wrap="square" rtlCol="0">
            <a:spAutoFit/>
          </a:bodyPr>
          <a:lstStyle/>
          <a:p>
            <a:r>
              <a:rPr lang="en-US" altLang="ko-KR" sz="3200" dirty="0"/>
              <a:t>CASE</a:t>
            </a:r>
            <a:r>
              <a:rPr lang="ko-KR" altLang="en-US" sz="3200" dirty="0"/>
              <a:t> </a:t>
            </a:r>
          </a:p>
        </p:txBody>
      </p:sp>
    </p:spTree>
    <p:extLst>
      <p:ext uri="{BB962C8B-B14F-4D97-AF65-F5344CB8AC3E}">
        <p14:creationId xmlns:p14="http://schemas.microsoft.com/office/powerpoint/2010/main" val="4212388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465936" y="355492"/>
            <a:ext cx="4455470" cy="1325563"/>
          </a:xfrm>
        </p:spPr>
        <p:txBody>
          <a:bodyPr>
            <a:noAutofit/>
          </a:bodyPr>
          <a:lstStyle/>
          <a:p>
            <a:pPr algn="l">
              <a:lnSpc>
                <a:spcPct val="150000"/>
              </a:lnSpc>
            </a:pPr>
            <a:r>
              <a:rPr lang="en-US" altLang="ko-KR" sz="2400" dirty="0"/>
              <a:t>       2015. 6.22</a:t>
            </a:r>
            <a:br>
              <a:rPr lang="en-US" altLang="ko-KR" sz="2400" dirty="0"/>
            </a:br>
            <a:r>
              <a:rPr lang="en-US" altLang="ko-KR" sz="2400" dirty="0"/>
              <a:t>Snare-electrocautery</a:t>
            </a:r>
            <a:endParaRPr lang="ko-KR" altLang="en-US"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08200"/>
            <a:ext cx="3085488" cy="2906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8188" y="2108201"/>
            <a:ext cx="3031243" cy="2906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직사각형 3"/>
          <p:cNvSpPr/>
          <p:nvPr/>
        </p:nvSpPr>
        <p:spPr>
          <a:xfrm>
            <a:off x="226665" y="5176945"/>
            <a:ext cx="6096000" cy="1522020"/>
          </a:xfrm>
          <a:prstGeom prst="rect">
            <a:avLst/>
          </a:prstGeom>
        </p:spPr>
        <p:txBody>
          <a:bodyPr>
            <a:spAutoFit/>
          </a:bodyPr>
          <a:lstStyle/>
          <a:p>
            <a:pPr>
              <a:lnSpc>
                <a:spcPct val="150000"/>
              </a:lnSpc>
            </a:pPr>
            <a:r>
              <a:rPr lang="en-US" altLang="ko-KR" sz="1600" dirty="0"/>
              <a:t>Lt. Bronchus : LUL</a:t>
            </a:r>
            <a:r>
              <a:rPr lang="ko-KR" altLang="en-US" sz="1600" dirty="0"/>
              <a:t>를 거의 막고 있는 </a:t>
            </a:r>
            <a:r>
              <a:rPr lang="en-US" altLang="ko-KR" sz="1600" dirty="0"/>
              <a:t>round tumor</a:t>
            </a:r>
            <a:r>
              <a:rPr lang="ko-KR" altLang="en-US" sz="1600" dirty="0"/>
              <a:t>가 관찰됨</a:t>
            </a:r>
            <a:r>
              <a:rPr lang="en-US" altLang="ko-KR" sz="1600" dirty="0"/>
              <a:t>. EBUS</a:t>
            </a:r>
            <a:r>
              <a:rPr lang="ko-KR" altLang="en-US" sz="1600" dirty="0"/>
              <a:t>로 관찰 시 </a:t>
            </a:r>
            <a:r>
              <a:rPr lang="en-US" altLang="ko-KR" sz="1600" dirty="0" err="1"/>
              <a:t>vasularity</a:t>
            </a:r>
            <a:r>
              <a:rPr lang="ko-KR" altLang="en-US" sz="1600" dirty="0"/>
              <a:t>는 높지 않음</a:t>
            </a:r>
            <a:r>
              <a:rPr lang="en-US" altLang="ko-KR" sz="1600" dirty="0"/>
              <a:t>. Snare-</a:t>
            </a:r>
            <a:r>
              <a:rPr lang="en-US" altLang="ko-KR" sz="1600" dirty="0" err="1"/>
              <a:t>electrocautery</a:t>
            </a:r>
            <a:r>
              <a:rPr lang="ko-KR" altLang="en-US" sz="1600" dirty="0"/>
              <a:t>를 이용한 </a:t>
            </a:r>
            <a:r>
              <a:rPr lang="en-US" altLang="ko-KR" sz="1600" dirty="0" err="1"/>
              <a:t>polypectomy</a:t>
            </a:r>
            <a:r>
              <a:rPr lang="en-US" altLang="ko-KR" sz="1600" dirty="0"/>
              <a:t> </a:t>
            </a:r>
            <a:r>
              <a:rPr lang="ko-KR" altLang="en-US" sz="1600" dirty="0"/>
              <a:t>시행함</a:t>
            </a:r>
            <a:r>
              <a:rPr lang="en-US" altLang="ko-KR" sz="1600" dirty="0"/>
              <a:t>. </a:t>
            </a:r>
            <a:br>
              <a:rPr lang="en-US" altLang="ko-KR" sz="1600" dirty="0"/>
            </a:br>
            <a:endParaRPr lang="ko-KR" altLang="en-US" sz="1600" dirty="0"/>
          </a:p>
        </p:txBody>
      </p:sp>
      <p:sp>
        <p:nvSpPr>
          <p:cNvPr id="5" name="직사각형 4"/>
          <p:cNvSpPr/>
          <p:nvPr/>
        </p:nvSpPr>
        <p:spPr>
          <a:xfrm>
            <a:off x="6280856" y="5176944"/>
            <a:ext cx="6096000" cy="1152688"/>
          </a:xfrm>
          <a:prstGeom prst="rect">
            <a:avLst/>
          </a:prstGeom>
        </p:spPr>
        <p:txBody>
          <a:bodyPr>
            <a:spAutoFit/>
          </a:bodyPr>
          <a:lstStyle/>
          <a:p>
            <a:pPr>
              <a:lnSpc>
                <a:spcPct val="150000"/>
              </a:lnSpc>
            </a:pPr>
            <a:r>
              <a:rPr lang="en-US" altLang="ko-KR" sz="1600" dirty="0"/>
              <a:t>LUL lobar bronchus </a:t>
            </a:r>
            <a:r>
              <a:rPr lang="en-US" altLang="ko-KR" sz="1600" dirty="0" err="1"/>
              <a:t>inf</a:t>
            </a:r>
            <a:r>
              <a:rPr lang="en-US" altLang="ko-KR" sz="1600" dirty="0"/>
              <a:t> part</a:t>
            </a:r>
            <a:r>
              <a:rPr lang="ko-KR" altLang="en-US" sz="1600" dirty="0"/>
              <a:t>에 </a:t>
            </a:r>
            <a:r>
              <a:rPr lang="en-US" altLang="ko-KR" sz="1600" dirty="0" err="1"/>
              <a:t>polypectomy</a:t>
            </a:r>
            <a:r>
              <a:rPr lang="en-US" altLang="ko-KR" sz="1600" dirty="0"/>
              <a:t> site</a:t>
            </a:r>
            <a:r>
              <a:rPr lang="ko-KR" altLang="en-US" sz="1600" dirty="0"/>
              <a:t>에 </a:t>
            </a:r>
            <a:r>
              <a:rPr lang="en-US" altLang="ko-KR" sz="1600" dirty="0"/>
              <a:t>secretion</a:t>
            </a:r>
            <a:r>
              <a:rPr lang="ko-KR" altLang="en-US" sz="1600" dirty="0"/>
              <a:t>이 붙어 있고 </a:t>
            </a:r>
            <a:r>
              <a:rPr lang="en-US" altLang="ko-KR" sz="1600" dirty="0"/>
              <a:t>mucosal thickening</a:t>
            </a:r>
            <a:r>
              <a:rPr lang="ko-KR" altLang="en-US" sz="1600" dirty="0"/>
              <a:t>이 관찰됨</a:t>
            </a:r>
            <a:r>
              <a:rPr lang="en-US" altLang="ko-KR" sz="1600" dirty="0"/>
              <a:t>. Tumor bed</a:t>
            </a:r>
            <a:r>
              <a:rPr lang="ko-KR" altLang="en-US" sz="1600" dirty="0"/>
              <a:t>에 </a:t>
            </a:r>
            <a:r>
              <a:rPr lang="en-US" altLang="ko-KR" sz="1600" dirty="0" err="1"/>
              <a:t>cryotherapy</a:t>
            </a:r>
            <a:r>
              <a:rPr lang="ko-KR" altLang="en-US" sz="1600" dirty="0"/>
              <a:t>를 시행함</a:t>
            </a:r>
          </a:p>
        </p:txBody>
      </p:sp>
      <p:grpSp>
        <p:nvGrpSpPr>
          <p:cNvPr id="8" name="그룹 7">
            <a:extLst>
              <a:ext uri="{FF2B5EF4-FFF2-40B4-BE49-F238E27FC236}">
                <a16:creationId xmlns:a16="http://schemas.microsoft.com/office/drawing/2014/main" id="{CE768AAF-5021-4C3F-BB80-0E312811DC74}"/>
              </a:ext>
            </a:extLst>
          </p:cNvPr>
          <p:cNvGrpSpPr/>
          <p:nvPr/>
        </p:nvGrpSpPr>
        <p:grpSpPr>
          <a:xfrm>
            <a:off x="6280856" y="2108200"/>
            <a:ext cx="5868233" cy="2906446"/>
            <a:chOff x="6280856" y="2108200"/>
            <a:chExt cx="5868233" cy="2906446"/>
          </a:xfrm>
        </p:grpSpPr>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0856" y="2108200"/>
              <a:ext cx="3227387" cy="2906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2901" y="2108200"/>
              <a:ext cx="2916188" cy="2906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직사각형 2">
            <a:extLst>
              <a:ext uri="{FF2B5EF4-FFF2-40B4-BE49-F238E27FC236}">
                <a16:creationId xmlns:a16="http://schemas.microsoft.com/office/drawing/2014/main" id="{C431CD06-091A-4915-8839-63BE55170D29}"/>
              </a:ext>
            </a:extLst>
          </p:cNvPr>
          <p:cNvSpPr/>
          <p:nvPr/>
        </p:nvSpPr>
        <p:spPr>
          <a:xfrm>
            <a:off x="8519979" y="587226"/>
            <a:ext cx="1617751" cy="461665"/>
          </a:xfrm>
          <a:prstGeom prst="rect">
            <a:avLst/>
          </a:prstGeom>
        </p:spPr>
        <p:txBody>
          <a:bodyPr wrap="none">
            <a:spAutoFit/>
          </a:bodyPr>
          <a:lstStyle/>
          <a:p>
            <a:r>
              <a:rPr lang="en-US" altLang="ko-KR" sz="2400" dirty="0"/>
              <a:t>2015. 6.25</a:t>
            </a:r>
            <a:endParaRPr lang="ko-KR" altLang="en-US" sz="2400" dirty="0"/>
          </a:p>
        </p:txBody>
      </p:sp>
      <p:sp>
        <p:nvSpPr>
          <p:cNvPr id="7" name="직사각형 6">
            <a:extLst>
              <a:ext uri="{FF2B5EF4-FFF2-40B4-BE49-F238E27FC236}">
                <a16:creationId xmlns:a16="http://schemas.microsoft.com/office/drawing/2014/main" id="{E03ECFD3-BF20-4987-AD49-B2DEB68CE359}"/>
              </a:ext>
            </a:extLst>
          </p:cNvPr>
          <p:cNvSpPr/>
          <p:nvPr/>
        </p:nvSpPr>
        <p:spPr>
          <a:xfrm>
            <a:off x="8382666" y="1048891"/>
            <a:ext cx="1892378" cy="461665"/>
          </a:xfrm>
          <a:prstGeom prst="rect">
            <a:avLst/>
          </a:prstGeom>
        </p:spPr>
        <p:txBody>
          <a:bodyPr wrap="none">
            <a:spAutoFit/>
          </a:bodyPr>
          <a:lstStyle/>
          <a:p>
            <a:r>
              <a:rPr lang="en-US" altLang="ko-KR" sz="2400" dirty="0"/>
              <a:t>Cryotherapy</a:t>
            </a:r>
            <a:endParaRPr lang="ko-KR" altLang="en-US" sz="2400" dirty="0"/>
          </a:p>
        </p:txBody>
      </p:sp>
      <p:sp>
        <p:nvSpPr>
          <p:cNvPr id="13" name="직사각형 12">
            <a:extLst>
              <a:ext uri="{FF2B5EF4-FFF2-40B4-BE49-F238E27FC236}">
                <a16:creationId xmlns:a16="http://schemas.microsoft.com/office/drawing/2014/main" id="{F1DD137C-D04C-4C63-AC5A-3D4F56B4EDB3}"/>
              </a:ext>
            </a:extLst>
          </p:cNvPr>
          <p:cNvSpPr/>
          <p:nvPr/>
        </p:nvSpPr>
        <p:spPr>
          <a:xfrm>
            <a:off x="656948" y="27831"/>
            <a:ext cx="1257858" cy="523220"/>
          </a:xfrm>
          <a:prstGeom prst="rect">
            <a:avLst/>
          </a:prstGeom>
        </p:spPr>
        <p:txBody>
          <a:bodyPr wrap="square">
            <a:spAutoFit/>
          </a:bodyPr>
          <a:lstStyle/>
          <a:p>
            <a:r>
              <a:rPr lang="en-US" altLang="ko-KR" sz="2800" dirty="0">
                <a:solidFill>
                  <a:srgbClr val="C00000"/>
                </a:solidFill>
              </a:rPr>
              <a:t>Case 5</a:t>
            </a:r>
            <a:endParaRPr lang="ko-KR" altLang="en-US" sz="2800" dirty="0"/>
          </a:p>
        </p:txBody>
      </p:sp>
    </p:spTree>
    <p:extLst>
      <p:ext uri="{BB962C8B-B14F-4D97-AF65-F5344CB8AC3E}">
        <p14:creationId xmlns:p14="http://schemas.microsoft.com/office/powerpoint/2010/main" val="109225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733657" y="1271155"/>
            <a:ext cx="9169400" cy="1325563"/>
          </a:xfrm>
        </p:spPr>
        <p:txBody>
          <a:bodyPr>
            <a:normAutofit/>
          </a:bodyPr>
          <a:lstStyle/>
          <a:p>
            <a:r>
              <a:rPr lang="en-US" altLang="ko-KR" sz="2800" dirty="0"/>
              <a:t>2018.10.17</a:t>
            </a:r>
            <a:endParaRPr lang="ko-KR" altLang="en-US" sz="2800" dirty="0"/>
          </a:p>
        </p:txBody>
      </p:sp>
      <p:sp>
        <p:nvSpPr>
          <p:cNvPr id="3" name="내용 개체 틀 2"/>
          <p:cNvSpPr>
            <a:spLocks noGrp="1"/>
          </p:cNvSpPr>
          <p:nvPr>
            <p:ph idx="1"/>
          </p:nvPr>
        </p:nvSpPr>
        <p:spPr>
          <a:xfrm>
            <a:off x="1599406" y="680676"/>
            <a:ext cx="10515600" cy="4351338"/>
          </a:xfrm>
        </p:spPr>
        <p:txBody>
          <a:bodyPr/>
          <a:lstStyle/>
          <a:p>
            <a:pPr marL="0" indent="0">
              <a:lnSpc>
                <a:spcPct val="150000"/>
              </a:lnSpc>
              <a:buNone/>
            </a:pPr>
            <a:r>
              <a:rPr lang="en-US" altLang="ko-KR" dirty="0"/>
              <a:t>F/U bronchoscopy </a:t>
            </a:r>
          </a:p>
          <a:p>
            <a:pPr marL="0" indent="0">
              <a:lnSpc>
                <a:spcPct val="150000"/>
              </a:lnSpc>
              <a:buNone/>
            </a:pPr>
            <a:r>
              <a:rPr lang="en-US" altLang="ko-KR" dirty="0"/>
              <a:t>     </a:t>
            </a:r>
            <a:r>
              <a:rPr lang="en-US" altLang="ko-KR" sz="2800" dirty="0"/>
              <a:t>2015.7.23(1mo)</a:t>
            </a:r>
            <a:endParaRPr lang="ko-KR"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9100" y="2362200"/>
            <a:ext cx="3375311" cy="309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0513" y="2314575"/>
            <a:ext cx="3481387" cy="312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직사각형 5">
            <a:extLst>
              <a:ext uri="{FF2B5EF4-FFF2-40B4-BE49-F238E27FC236}">
                <a16:creationId xmlns:a16="http://schemas.microsoft.com/office/drawing/2014/main" id="{BD33E588-3770-47E7-B221-B35D5BDF0209}"/>
              </a:ext>
            </a:extLst>
          </p:cNvPr>
          <p:cNvSpPr/>
          <p:nvPr/>
        </p:nvSpPr>
        <p:spPr>
          <a:xfrm>
            <a:off x="644907" y="27831"/>
            <a:ext cx="1269899" cy="523220"/>
          </a:xfrm>
          <a:prstGeom prst="rect">
            <a:avLst/>
          </a:prstGeom>
        </p:spPr>
        <p:txBody>
          <a:bodyPr wrap="none">
            <a:spAutoFit/>
          </a:bodyPr>
          <a:lstStyle/>
          <a:p>
            <a:r>
              <a:rPr lang="en-US" altLang="ko-KR" sz="2800" dirty="0">
                <a:solidFill>
                  <a:srgbClr val="C00000"/>
                </a:solidFill>
              </a:rPr>
              <a:t>Case 5</a:t>
            </a:r>
            <a:endParaRPr lang="ko-KR" altLang="en-US" sz="2800" dirty="0"/>
          </a:p>
        </p:txBody>
      </p:sp>
    </p:spTree>
    <p:extLst>
      <p:ext uri="{BB962C8B-B14F-4D97-AF65-F5344CB8AC3E}">
        <p14:creationId xmlns:p14="http://schemas.microsoft.com/office/powerpoint/2010/main" val="248895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6">
            <a:extLst>
              <a:ext uri="{FF2B5EF4-FFF2-40B4-BE49-F238E27FC236}">
                <a16:creationId xmlns:a16="http://schemas.microsoft.com/office/drawing/2014/main" id="{EC81B337-5CEA-41BA-A9AE-657F6807B257}"/>
              </a:ext>
            </a:extLst>
          </p:cNvPr>
          <p:cNvSpPr>
            <a:spLocks noGrp="1"/>
          </p:cNvSpPr>
          <p:nvPr>
            <p:ph type="title"/>
          </p:nvPr>
        </p:nvSpPr>
        <p:spPr>
          <a:xfrm>
            <a:off x="722093" y="654029"/>
            <a:ext cx="10515600" cy="1325563"/>
          </a:xfrm>
        </p:spPr>
        <p:txBody>
          <a:bodyPr>
            <a:normAutofit/>
          </a:bodyPr>
          <a:lstStyle/>
          <a:p>
            <a:pPr algn="l"/>
            <a:r>
              <a:rPr lang="en-US" altLang="ko-KR" sz="3200" b="1" dirty="0">
                <a:solidFill>
                  <a:srgbClr val="C00000"/>
                </a:solidFill>
              </a:rPr>
              <a:t>Case 6 </a:t>
            </a:r>
            <a:r>
              <a:rPr lang="en-US" altLang="ko-KR" sz="3200" dirty="0"/>
              <a:t>- M/54, Leiomyoma</a:t>
            </a:r>
            <a:br>
              <a:rPr lang="en-US" altLang="ko-KR" sz="3200" dirty="0"/>
            </a:br>
            <a:endParaRPr lang="ko-KR" altLang="en-US" sz="3200" dirty="0"/>
          </a:p>
        </p:txBody>
      </p:sp>
      <p:sp>
        <p:nvSpPr>
          <p:cNvPr id="8" name="내용 개체 틀 7">
            <a:extLst>
              <a:ext uri="{FF2B5EF4-FFF2-40B4-BE49-F238E27FC236}">
                <a16:creationId xmlns:a16="http://schemas.microsoft.com/office/drawing/2014/main" id="{7AC3DBFD-BD9F-4341-B8C6-14AC9799EB24}"/>
              </a:ext>
            </a:extLst>
          </p:cNvPr>
          <p:cNvSpPr>
            <a:spLocks noGrp="1"/>
          </p:cNvSpPr>
          <p:nvPr>
            <p:ph idx="1"/>
          </p:nvPr>
        </p:nvSpPr>
        <p:spPr>
          <a:xfrm>
            <a:off x="657438" y="1852633"/>
            <a:ext cx="3715304" cy="4351338"/>
          </a:xfrm>
        </p:spPr>
        <p:txBody>
          <a:bodyPr>
            <a:normAutofit/>
          </a:bodyPr>
          <a:lstStyle/>
          <a:p>
            <a:pPr>
              <a:lnSpc>
                <a:spcPct val="150000"/>
              </a:lnSpc>
            </a:pPr>
            <a:r>
              <a:rPr lang="en-US" altLang="ko-KR" sz="1800" dirty="0"/>
              <a:t>C-CT 2015. 1.30</a:t>
            </a:r>
          </a:p>
          <a:p>
            <a:pPr marL="0" indent="0">
              <a:lnSpc>
                <a:spcPct val="150000"/>
              </a:lnSpc>
              <a:buNone/>
            </a:pPr>
            <a:r>
              <a:rPr lang="en-US" altLang="ko-KR" sz="1800" dirty="0"/>
              <a:t>    Endobronchial low attenuation </a:t>
            </a:r>
          </a:p>
          <a:p>
            <a:pPr marL="0" indent="0">
              <a:lnSpc>
                <a:spcPct val="150000"/>
              </a:lnSpc>
              <a:buNone/>
            </a:pPr>
            <a:r>
              <a:rPr lang="en-US" altLang="ko-KR" sz="1800" dirty="0"/>
              <a:t>    lesion, right upper lobe </a:t>
            </a:r>
          </a:p>
          <a:p>
            <a:pPr marL="0" indent="0">
              <a:lnSpc>
                <a:spcPct val="150000"/>
              </a:lnSpc>
              <a:buNone/>
            </a:pPr>
            <a:r>
              <a:rPr lang="en-US" altLang="ko-KR" sz="1800" dirty="0"/>
              <a:t>    posterior segment</a:t>
            </a:r>
          </a:p>
          <a:p>
            <a:pPr>
              <a:lnSpc>
                <a:spcPct val="150000"/>
              </a:lnSpc>
            </a:pPr>
            <a:endParaRPr lang="en-US" altLang="ko-KR" sz="1800" dirty="0"/>
          </a:p>
          <a:p>
            <a:pPr>
              <a:lnSpc>
                <a:spcPct val="150000"/>
              </a:lnSpc>
            </a:pPr>
            <a:r>
              <a:rPr lang="en-US" altLang="ko-KR" sz="1800" dirty="0"/>
              <a:t>Bronchoscopy </a:t>
            </a:r>
          </a:p>
          <a:p>
            <a:pPr marL="0" indent="0">
              <a:lnSpc>
                <a:spcPct val="150000"/>
              </a:lnSpc>
              <a:buNone/>
            </a:pPr>
            <a:r>
              <a:rPr lang="en-US" altLang="ko-KR" sz="1800" dirty="0"/>
              <a:t>     RB2</a:t>
            </a:r>
            <a:r>
              <a:rPr lang="ko-KR" altLang="en-US" sz="1800" dirty="0"/>
              <a:t>를 막고 있는 </a:t>
            </a:r>
            <a:r>
              <a:rPr lang="en-US" altLang="ko-KR" sz="1800" dirty="0"/>
              <a:t>tumor</a:t>
            </a:r>
            <a:r>
              <a:rPr lang="ko-KR" altLang="en-US" sz="1800" dirty="0"/>
              <a:t>관찰됨 </a:t>
            </a:r>
            <a:endParaRPr lang="en-US" altLang="ko-KR" sz="1800" dirty="0"/>
          </a:p>
          <a:p>
            <a:pPr marL="0" indent="0">
              <a:lnSpc>
                <a:spcPct val="150000"/>
              </a:lnSpc>
              <a:buNone/>
            </a:pPr>
            <a:r>
              <a:rPr lang="en-US" altLang="ko-KR" sz="1800" dirty="0"/>
              <a:t>   - pathology; leiomyoma </a:t>
            </a:r>
            <a:endParaRPr lang="ko-KR" altLang="en-US" sz="18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4138" y="1385710"/>
            <a:ext cx="7146453" cy="2887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그룹 1"/>
          <p:cNvGrpSpPr/>
          <p:nvPr/>
        </p:nvGrpSpPr>
        <p:grpSpPr>
          <a:xfrm>
            <a:off x="4624138" y="3970024"/>
            <a:ext cx="7146452" cy="2887976"/>
            <a:chOff x="2173374" y="2840466"/>
            <a:chExt cx="8502447" cy="3669957"/>
          </a:xfrm>
        </p:grpSpPr>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3374" y="2840466"/>
              <a:ext cx="4247424" cy="3669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0798" y="2840466"/>
              <a:ext cx="4255023" cy="3669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Box 8">
            <a:extLst>
              <a:ext uri="{FF2B5EF4-FFF2-40B4-BE49-F238E27FC236}">
                <a16:creationId xmlns:a16="http://schemas.microsoft.com/office/drawing/2014/main" id="{941390B3-BAF7-41F4-B3F7-0EC82E4C86F0}"/>
              </a:ext>
            </a:extLst>
          </p:cNvPr>
          <p:cNvSpPr txBox="1"/>
          <p:nvPr/>
        </p:nvSpPr>
        <p:spPr>
          <a:xfrm>
            <a:off x="9231613" y="6377398"/>
            <a:ext cx="2072840" cy="369332"/>
          </a:xfrm>
          <a:prstGeom prst="rect">
            <a:avLst/>
          </a:prstGeom>
          <a:solidFill>
            <a:srgbClr val="FFFF00"/>
          </a:solidFill>
        </p:spPr>
        <p:txBody>
          <a:bodyPr wrap="square" rtlCol="0">
            <a:spAutoFit/>
          </a:bodyPr>
          <a:lstStyle/>
          <a:p>
            <a:pPr algn="ctr"/>
            <a:r>
              <a:rPr lang="en-US" altLang="ko-KR" dirty="0"/>
              <a:t>Leiomyoma</a:t>
            </a:r>
            <a:endParaRPr lang="ko-KR" altLang="en-US" dirty="0"/>
          </a:p>
        </p:txBody>
      </p:sp>
    </p:spTree>
    <p:extLst>
      <p:ext uri="{BB962C8B-B14F-4D97-AF65-F5344CB8AC3E}">
        <p14:creationId xmlns:p14="http://schemas.microsoft.com/office/powerpoint/2010/main" val="307783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6"/>
          <p:cNvSpPr>
            <a:spLocks noGrp="1"/>
          </p:cNvSpPr>
          <p:nvPr>
            <p:ph type="title"/>
          </p:nvPr>
        </p:nvSpPr>
        <p:spPr/>
        <p:txBody>
          <a:bodyPr>
            <a:normAutofit/>
          </a:bodyPr>
          <a:lstStyle/>
          <a:p>
            <a:r>
              <a:rPr lang="en-US" altLang="ko-KR" sz="2800" dirty="0" err="1"/>
              <a:t>Electrocautery</a:t>
            </a:r>
            <a:r>
              <a:rPr lang="en-US" altLang="ko-KR" sz="2800" dirty="0"/>
              <a:t> snare + </a:t>
            </a:r>
            <a:r>
              <a:rPr lang="en-US" altLang="ko-KR" sz="2800" dirty="0" err="1"/>
              <a:t>Cryotherapy</a:t>
            </a:r>
            <a:r>
              <a:rPr lang="en-US" altLang="ko-KR" sz="2800" dirty="0"/>
              <a:t> + AP</a:t>
            </a:r>
            <a:r>
              <a:rPr lang="en-US" altLang="ko-KR" sz="2400" dirty="0"/>
              <a:t>C </a:t>
            </a:r>
            <a:endParaRPr lang="ko-KR" altLang="en-US" sz="2400" dirty="0"/>
          </a:p>
        </p:txBody>
      </p:sp>
      <p:grpSp>
        <p:nvGrpSpPr>
          <p:cNvPr id="9" name="그룹 8"/>
          <p:cNvGrpSpPr/>
          <p:nvPr/>
        </p:nvGrpSpPr>
        <p:grpSpPr>
          <a:xfrm>
            <a:off x="982142" y="1625257"/>
            <a:ext cx="5820418" cy="2866768"/>
            <a:chOff x="2054955" y="1771135"/>
            <a:chExt cx="6683497" cy="3289086"/>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4955" y="1771135"/>
              <a:ext cx="3329115" cy="328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549"/>
            <a:stretch/>
          </p:blipFill>
          <p:spPr bwMode="auto">
            <a:xfrm>
              <a:off x="5384070" y="1771135"/>
              <a:ext cx="3354382" cy="328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4637" y="3896497"/>
            <a:ext cx="2899207" cy="280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3844" y="3896497"/>
            <a:ext cx="2957416" cy="280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직사각형 7">
            <a:extLst>
              <a:ext uri="{FF2B5EF4-FFF2-40B4-BE49-F238E27FC236}">
                <a16:creationId xmlns:a16="http://schemas.microsoft.com/office/drawing/2014/main" id="{030CF1D3-CE43-4108-9948-F0EAE0ED640B}"/>
              </a:ext>
            </a:extLst>
          </p:cNvPr>
          <p:cNvSpPr/>
          <p:nvPr/>
        </p:nvSpPr>
        <p:spPr>
          <a:xfrm>
            <a:off x="644907" y="27831"/>
            <a:ext cx="1269899" cy="523220"/>
          </a:xfrm>
          <a:prstGeom prst="rect">
            <a:avLst/>
          </a:prstGeom>
        </p:spPr>
        <p:txBody>
          <a:bodyPr wrap="none">
            <a:spAutoFit/>
          </a:bodyPr>
          <a:lstStyle/>
          <a:p>
            <a:r>
              <a:rPr lang="en-US" altLang="ko-KR" sz="2800" dirty="0">
                <a:solidFill>
                  <a:srgbClr val="C00000"/>
                </a:solidFill>
              </a:rPr>
              <a:t>Case 6</a:t>
            </a:r>
            <a:endParaRPr lang="ko-KR" altLang="en-US" sz="2800" dirty="0"/>
          </a:p>
        </p:txBody>
      </p:sp>
    </p:spTree>
    <p:extLst>
      <p:ext uri="{BB962C8B-B14F-4D97-AF65-F5344CB8AC3E}">
        <p14:creationId xmlns:p14="http://schemas.microsoft.com/office/powerpoint/2010/main" val="3124730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177338" y="601123"/>
            <a:ext cx="10515600" cy="1325563"/>
          </a:xfrm>
        </p:spPr>
        <p:txBody>
          <a:bodyPr>
            <a:noAutofit/>
          </a:bodyPr>
          <a:lstStyle/>
          <a:p>
            <a:pPr algn="l">
              <a:lnSpc>
                <a:spcPct val="150000"/>
              </a:lnSpc>
            </a:pPr>
            <a:r>
              <a:rPr lang="en-US" altLang="ko-KR" sz="2800" dirty="0"/>
              <a:t>F/U bronchoscopy </a:t>
            </a:r>
            <a:br>
              <a:rPr lang="en-US" altLang="ko-KR" sz="2800" dirty="0"/>
            </a:br>
            <a:r>
              <a:rPr lang="en-US" altLang="ko-KR" sz="2800" dirty="0"/>
              <a:t>    </a:t>
            </a:r>
            <a:r>
              <a:rPr lang="en-US" altLang="ko-KR" sz="2400" dirty="0"/>
              <a:t>2015.3.18</a:t>
            </a:r>
            <a:endParaRPr lang="ko-KR" altLang="en-US" sz="28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0805" y="2236788"/>
            <a:ext cx="3457127" cy="320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744" y="2236788"/>
            <a:ext cx="3557079" cy="316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1823" y="2236787"/>
            <a:ext cx="3457127" cy="316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직사각형 2">
            <a:extLst>
              <a:ext uri="{FF2B5EF4-FFF2-40B4-BE49-F238E27FC236}">
                <a16:creationId xmlns:a16="http://schemas.microsoft.com/office/drawing/2014/main" id="{86AB0CC1-03C3-41C9-ADD5-3AF2A9EAF909}"/>
              </a:ext>
            </a:extLst>
          </p:cNvPr>
          <p:cNvSpPr/>
          <p:nvPr/>
        </p:nvSpPr>
        <p:spPr>
          <a:xfrm>
            <a:off x="8690035" y="1465021"/>
            <a:ext cx="1678665" cy="461665"/>
          </a:xfrm>
          <a:prstGeom prst="rect">
            <a:avLst/>
          </a:prstGeom>
        </p:spPr>
        <p:txBody>
          <a:bodyPr wrap="none">
            <a:spAutoFit/>
          </a:bodyPr>
          <a:lstStyle/>
          <a:p>
            <a:r>
              <a:rPr lang="en-US" altLang="ko-KR" sz="2400" dirty="0"/>
              <a:t>2018.10.13</a:t>
            </a:r>
            <a:endParaRPr lang="ko-KR" altLang="en-US" sz="2400" dirty="0"/>
          </a:p>
        </p:txBody>
      </p:sp>
      <p:sp>
        <p:nvSpPr>
          <p:cNvPr id="7" name="직사각형 6">
            <a:extLst>
              <a:ext uri="{FF2B5EF4-FFF2-40B4-BE49-F238E27FC236}">
                <a16:creationId xmlns:a16="http://schemas.microsoft.com/office/drawing/2014/main" id="{D8D21A6D-8DB7-4A81-BA5D-1738CAF4E70A}"/>
              </a:ext>
            </a:extLst>
          </p:cNvPr>
          <p:cNvSpPr/>
          <p:nvPr/>
        </p:nvSpPr>
        <p:spPr>
          <a:xfrm>
            <a:off x="644907" y="27831"/>
            <a:ext cx="1269899" cy="523220"/>
          </a:xfrm>
          <a:prstGeom prst="rect">
            <a:avLst/>
          </a:prstGeom>
        </p:spPr>
        <p:txBody>
          <a:bodyPr wrap="none">
            <a:spAutoFit/>
          </a:bodyPr>
          <a:lstStyle/>
          <a:p>
            <a:r>
              <a:rPr lang="en-US" altLang="ko-KR" sz="2800" dirty="0">
                <a:solidFill>
                  <a:srgbClr val="C00000"/>
                </a:solidFill>
              </a:rPr>
              <a:t>Case 6</a:t>
            </a:r>
            <a:endParaRPr lang="ko-KR" altLang="en-US" sz="2800" dirty="0"/>
          </a:p>
        </p:txBody>
      </p:sp>
    </p:spTree>
    <p:extLst>
      <p:ext uri="{BB962C8B-B14F-4D97-AF65-F5344CB8AC3E}">
        <p14:creationId xmlns:p14="http://schemas.microsoft.com/office/powerpoint/2010/main" val="993596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09CF9085-61C3-4C74-BEB0-3438D3356BCE}"/>
              </a:ext>
            </a:extLst>
          </p:cNvPr>
          <p:cNvSpPr/>
          <p:nvPr/>
        </p:nvSpPr>
        <p:spPr>
          <a:xfrm>
            <a:off x="946994" y="2342287"/>
            <a:ext cx="10298012" cy="584775"/>
          </a:xfrm>
          <a:prstGeom prst="rect">
            <a:avLst/>
          </a:prstGeom>
        </p:spPr>
        <p:txBody>
          <a:bodyPr wrap="none">
            <a:spAutoFit/>
          </a:bodyPr>
          <a:lstStyle/>
          <a:p>
            <a:pPr lvl="0" latinLnBrk="1"/>
            <a:r>
              <a:rPr lang="en-US" altLang="ko-KR" sz="3200" kern="0" dirty="0">
                <a:latin typeface="+mn-ea"/>
              </a:rPr>
              <a:t> Endobronchial treatment of early-stage lung cancer</a:t>
            </a:r>
            <a:endParaRPr lang="ko-KR" altLang="en-US" sz="3200" dirty="0">
              <a:latin typeface="+mn-ea"/>
            </a:endParaRPr>
          </a:p>
        </p:txBody>
      </p:sp>
      <p:sp>
        <p:nvSpPr>
          <p:cNvPr id="3" name="TextBox 2">
            <a:extLst>
              <a:ext uri="{FF2B5EF4-FFF2-40B4-BE49-F238E27FC236}">
                <a16:creationId xmlns:a16="http://schemas.microsoft.com/office/drawing/2014/main" id="{A8187F02-5BFB-416F-9133-A7801519B929}"/>
              </a:ext>
            </a:extLst>
          </p:cNvPr>
          <p:cNvSpPr txBox="1"/>
          <p:nvPr/>
        </p:nvSpPr>
        <p:spPr>
          <a:xfrm>
            <a:off x="1234332" y="727969"/>
            <a:ext cx="3710530" cy="584775"/>
          </a:xfrm>
          <a:prstGeom prst="rect">
            <a:avLst/>
          </a:prstGeom>
          <a:noFill/>
        </p:spPr>
        <p:txBody>
          <a:bodyPr wrap="square" rtlCol="0">
            <a:spAutoFit/>
          </a:bodyPr>
          <a:lstStyle/>
          <a:p>
            <a:r>
              <a:rPr lang="en-US" altLang="ko-KR" sz="3200" dirty="0"/>
              <a:t>Review</a:t>
            </a:r>
            <a:endParaRPr lang="ko-KR" altLang="en-US" sz="3200" dirty="0"/>
          </a:p>
        </p:txBody>
      </p:sp>
    </p:spTree>
    <p:extLst>
      <p:ext uri="{BB962C8B-B14F-4D97-AF65-F5344CB8AC3E}">
        <p14:creationId xmlns:p14="http://schemas.microsoft.com/office/powerpoint/2010/main" val="26971685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다이어그램 3"/>
          <p:cNvGraphicFramePr/>
          <p:nvPr>
            <p:extLst>
              <p:ext uri="{D42A27DB-BD31-4B8C-83A1-F6EECF244321}">
                <p14:modId xmlns:p14="http://schemas.microsoft.com/office/powerpoint/2010/main" val="1425681748"/>
              </p:ext>
            </p:extLst>
          </p:nvPr>
        </p:nvGraphicFramePr>
        <p:xfrm>
          <a:off x="1415480" y="548680"/>
          <a:ext cx="9361040" cy="5976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모서리가 둥근 직사각형 7"/>
          <p:cNvSpPr/>
          <p:nvPr/>
        </p:nvSpPr>
        <p:spPr>
          <a:xfrm>
            <a:off x="1631504" y="3068960"/>
            <a:ext cx="5112568" cy="57976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79400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515849" y="3856617"/>
            <a:ext cx="8970568" cy="2689558"/>
          </a:xfrm>
          <a:prstGeom prst="rect">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0"/>
          </a:p>
        </p:txBody>
      </p:sp>
      <p:sp>
        <p:nvSpPr>
          <p:cNvPr id="3" name="내용 개체 틀 2"/>
          <p:cNvSpPr>
            <a:spLocks noGrp="1"/>
          </p:cNvSpPr>
          <p:nvPr>
            <p:ph idx="1"/>
          </p:nvPr>
        </p:nvSpPr>
        <p:spPr>
          <a:xfrm>
            <a:off x="1880918" y="4088831"/>
            <a:ext cx="8240430" cy="3714750"/>
          </a:xfrm>
        </p:spPr>
        <p:txBody>
          <a:bodyPr>
            <a:normAutofit/>
          </a:bodyPr>
          <a:lstStyle/>
          <a:p>
            <a:pPr>
              <a:lnSpc>
                <a:spcPct val="150000"/>
              </a:lnSpc>
            </a:pPr>
            <a:r>
              <a:rPr lang="en-US" altLang="ko-KR" sz="2000" dirty="0">
                <a:latin typeface="+mn-ea"/>
              </a:rPr>
              <a:t>For patients with superficial limited mucosal lung cancer in the central airway who are not candidates for surgical resection</a:t>
            </a:r>
          </a:p>
          <a:p>
            <a:pPr marL="0" indent="0">
              <a:lnSpc>
                <a:spcPct val="150000"/>
              </a:lnSpc>
              <a:buNone/>
            </a:pPr>
            <a:r>
              <a:rPr lang="en-US" altLang="ko-KR" sz="2000" dirty="0">
                <a:latin typeface="+mn-ea"/>
              </a:rPr>
              <a:t>  </a:t>
            </a:r>
            <a:r>
              <a:rPr lang="en-US" altLang="ko-KR" sz="2000" dirty="0">
                <a:latin typeface="+mn-ea"/>
                <a:sym typeface="Wingdings" panose="05000000000000000000" pitchFamily="2" charset="2"/>
              </a:rPr>
              <a:t> </a:t>
            </a:r>
            <a:r>
              <a:rPr lang="en-US" altLang="ko-KR" sz="2000" dirty="0" err="1">
                <a:latin typeface="+mn-ea"/>
                <a:sym typeface="Wingdings" panose="05000000000000000000" pitchFamily="2" charset="2"/>
              </a:rPr>
              <a:t>E</a:t>
            </a:r>
            <a:r>
              <a:rPr lang="en-US" altLang="ko-KR" sz="2000" dirty="0" err="1">
                <a:latin typeface="+mn-ea"/>
              </a:rPr>
              <a:t>ndobronchial</a:t>
            </a:r>
            <a:r>
              <a:rPr lang="en-US" altLang="ko-KR" sz="2000" dirty="0">
                <a:latin typeface="+mn-ea"/>
              </a:rPr>
              <a:t> treatment with </a:t>
            </a:r>
            <a:r>
              <a:rPr lang="en-US" altLang="ko-KR" sz="2000" dirty="0">
                <a:solidFill>
                  <a:srgbClr val="C00000"/>
                </a:solidFill>
                <a:latin typeface="+mn-ea"/>
              </a:rPr>
              <a:t>photodynamic therapy, brachytherapy, cryotherapy, or </a:t>
            </a:r>
            <a:r>
              <a:rPr lang="en-US" altLang="ko-KR" sz="2000" dirty="0" err="1">
                <a:solidFill>
                  <a:srgbClr val="C00000"/>
                </a:solidFill>
                <a:latin typeface="+mn-ea"/>
              </a:rPr>
              <a:t>electrocautery</a:t>
            </a:r>
            <a:r>
              <a:rPr lang="en-US" altLang="ko-KR" sz="2000" dirty="0">
                <a:latin typeface="+mn-ea"/>
              </a:rPr>
              <a:t> is recommended</a:t>
            </a:r>
            <a:endParaRPr lang="ko-KR" altLang="en-US" sz="2000" dirty="0">
              <a:latin typeface="+mn-ea"/>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264" y="1886573"/>
            <a:ext cx="6113847" cy="1891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직사각형 3"/>
          <p:cNvSpPr/>
          <p:nvPr/>
        </p:nvSpPr>
        <p:spPr>
          <a:xfrm>
            <a:off x="7782039" y="6178667"/>
            <a:ext cx="2521844" cy="246221"/>
          </a:xfrm>
          <a:prstGeom prst="rect">
            <a:avLst/>
          </a:prstGeom>
        </p:spPr>
        <p:txBody>
          <a:bodyPr wrap="none">
            <a:spAutoFit/>
          </a:bodyPr>
          <a:lstStyle/>
          <a:p>
            <a:r>
              <a:rPr lang="pt-BR" altLang="ko-KR" sz="1000" dirty="0">
                <a:latin typeface="+mn-ea"/>
              </a:rPr>
              <a:t>CHEST 2013; 143(5)(Suppl):e263S–e277S</a:t>
            </a:r>
            <a:endParaRPr lang="ko-KR" altLang="en-US" sz="1000" dirty="0">
              <a:latin typeface="+mn-ea"/>
            </a:endParaRPr>
          </a:p>
        </p:txBody>
      </p:sp>
      <p:sp>
        <p:nvSpPr>
          <p:cNvPr id="7" name="제목 3">
            <a:extLst>
              <a:ext uri="{FF2B5EF4-FFF2-40B4-BE49-F238E27FC236}">
                <a16:creationId xmlns:a16="http://schemas.microsoft.com/office/drawing/2014/main" id="{AAEB4B13-803C-46BE-B6EA-4F3C4CD7E129}"/>
              </a:ext>
            </a:extLst>
          </p:cNvPr>
          <p:cNvSpPr txBox="1">
            <a:spLocks/>
          </p:cNvSpPr>
          <p:nvPr/>
        </p:nvSpPr>
        <p:spPr>
          <a:xfrm>
            <a:off x="1203530" y="320703"/>
            <a:ext cx="9282887" cy="1565870"/>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marL="0" lvl="1" algn="l" defTabSz="914400" rtl="0" latinLnBrk="1">
              <a:spcBef>
                <a:spcPct val="0"/>
              </a:spcBef>
            </a:pPr>
            <a:r>
              <a:rPr lang="en-US" altLang="ko-KR" sz="2800" kern="0" dirty="0">
                <a:solidFill>
                  <a:sysClr val="windowText" lastClr="000000"/>
                </a:solidFill>
                <a:latin typeface="+mn-ea"/>
                <a:ea typeface="+mn-ea"/>
              </a:rPr>
              <a:t>Endobronchial treatment of early-stage lung cancer</a:t>
            </a:r>
            <a:br>
              <a:rPr lang="en-US" altLang="ko-KR" sz="2800" kern="0" dirty="0">
                <a:solidFill>
                  <a:sysClr val="windowText" lastClr="000000"/>
                </a:solidFill>
                <a:latin typeface="+mn-ea"/>
                <a:ea typeface="+mn-ea"/>
              </a:rPr>
            </a:br>
            <a:endParaRPr lang="ko-KR" altLang="en-US" sz="1400" kern="0" dirty="0">
              <a:solidFill>
                <a:sysClr val="windowText" lastClr="000000"/>
              </a:solidFill>
              <a:latin typeface="+mn-ea"/>
              <a:ea typeface="+mn-ea"/>
            </a:endParaRPr>
          </a:p>
        </p:txBody>
      </p:sp>
    </p:spTree>
    <p:extLst>
      <p:ext uri="{BB962C8B-B14F-4D97-AF65-F5344CB8AC3E}">
        <p14:creationId xmlns:p14="http://schemas.microsoft.com/office/powerpoint/2010/main" val="235677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653407" y="312522"/>
            <a:ext cx="10885186" cy="1325563"/>
          </a:xfrm>
        </p:spPr>
        <p:txBody>
          <a:bodyPr>
            <a:noAutofit/>
          </a:bodyPr>
          <a:lstStyle/>
          <a:p>
            <a:r>
              <a:rPr lang="en-US" altLang="ko-KR" sz="2800" dirty="0">
                <a:solidFill>
                  <a:schemeClr val="tx1">
                    <a:lumMod val="65000"/>
                    <a:lumOff val="35000"/>
                  </a:schemeClr>
                </a:solidFill>
                <a:latin typeface="+mn-ea"/>
                <a:ea typeface="+mn-ea"/>
              </a:rPr>
              <a:t>Outcomes of </a:t>
            </a:r>
            <a:r>
              <a:rPr lang="en-US" altLang="ko-KR" sz="2800" dirty="0" err="1">
                <a:solidFill>
                  <a:schemeClr val="tx1">
                    <a:lumMod val="65000"/>
                    <a:lumOff val="35000"/>
                  </a:schemeClr>
                </a:solidFill>
                <a:latin typeface="+mn-ea"/>
                <a:ea typeface="+mn-ea"/>
              </a:rPr>
              <a:t>endobronchial</a:t>
            </a:r>
            <a:r>
              <a:rPr lang="en-US" altLang="ko-KR" sz="2800" dirty="0">
                <a:solidFill>
                  <a:schemeClr val="tx1">
                    <a:lumMod val="65000"/>
                    <a:lumOff val="35000"/>
                  </a:schemeClr>
                </a:solidFill>
                <a:latin typeface="+mn-ea"/>
                <a:ea typeface="+mn-ea"/>
              </a:rPr>
              <a:t> treatment of early-stage lung cancer</a:t>
            </a:r>
            <a:endParaRPr lang="ko-KR" altLang="en-US" sz="2800" dirty="0">
              <a:solidFill>
                <a:schemeClr val="tx1">
                  <a:lumMod val="65000"/>
                  <a:lumOff val="35000"/>
                </a:schemeClr>
              </a:solidFill>
              <a:latin typeface="+mn-ea"/>
              <a:ea typeface="+mn-ea"/>
            </a:endParaRP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845596" y="2059186"/>
            <a:ext cx="6500813" cy="3730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모서리가 둥근 직사각형 4"/>
          <p:cNvSpPr/>
          <p:nvPr/>
        </p:nvSpPr>
        <p:spPr>
          <a:xfrm>
            <a:off x="8202237" y="1907822"/>
            <a:ext cx="1213921" cy="386143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63"/>
          </a:p>
        </p:txBody>
      </p:sp>
      <p:sp>
        <p:nvSpPr>
          <p:cNvPr id="6" name="직사각형 5"/>
          <p:cNvSpPr/>
          <p:nvPr/>
        </p:nvSpPr>
        <p:spPr>
          <a:xfrm>
            <a:off x="7207626" y="5851049"/>
            <a:ext cx="2273379" cy="242374"/>
          </a:xfrm>
          <a:prstGeom prst="rect">
            <a:avLst/>
          </a:prstGeom>
        </p:spPr>
        <p:txBody>
          <a:bodyPr wrap="none">
            <a:spAutoFit/>
          </a:bodyPr>
          <a:lstStyle/>
          <a:p>
            <a:r>
              <a:rPr lang="pt-BR" altLang="ko-KR" sz="975" dirty="0"/>
              <a:t>CHEST 2013; 143(5)(Suppl):e263S–e277S</a:t>
            </a:r>
            <a:endParaRPr lang="ko-KR" altLang="en-US" sz="975" dirty="0"/>
          </a:p>
        </p:txBody>
      </p:sp>
    </p:spTree>
    <p:extLst>
      <p:ext uri="{BB962C8B-B14F-4D97-AF65-F5344CB8AC3E}">
        <p14:creationId xmlns:p14="http://schemas.microsoft.com/office/powerpoint/2010/main" val="145972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ctrTitle"/>
          </p:nvPr>
        </p:nvSpPr>
        <p:spPr>
          <a:xfrm>
            <a:off x="560832" y="2440772"/>
            <a:ext cx="10375392" cy="1470025"/>
          </a:xfrm>
        </p:spPr>
        <p:txBody>
          <a:bodyPr/>
          <a:lstStyle/>
          <a:p>
            <a:pPr lvl="1" algn="l" rtl="0" latinLnBrk="1">
              <a:spcBef>
                <a:spcPct val="0"/>
              </a:spcBef>
            </a:pPr>
            <a:r>
              <a:rPr lang="en-US" altLang="ko-KR" sz="2800" dirty="0" err="1"/>
              <a:t>Endobronchial</a:t>
            </a:r>
            <a:r>
              <a:rPr lang="en-US" altLang="ko-KR" sz="2800" dirty="0"/>
              <a:t> treatment of early-stage lung cancer</a:t>
            </a:r>
            <a:br>
              <a:rPr lang="en-US" altLang="ko-KR" sz="2800" dirty="0"/>
            </a:br>
            <a:endParaRPr lang="ko-KR" altLang="en-US" sz="1400" dirty="0"/>
          </a:p>
        </p:txBody>
      </p:sp>
      <p:sp>
        <p:nvSpPr>
          <p:cNvPr id="2" name="부제목 1"/>
          <p:cNvSpPr>
            <a:spLocks noGrp="1"/>
          </p:cNvSpPr>
          <p:nvPr>
            <p:ph type="subTitle" idx="1"/>
          </p:nvPr>
        </p:nvSpPr>
        <p:spPr>
          <a:xfrm>
            <a:off x="712783" y="3213100"/>
            <a:ext cx="6934200" cy="1752600"/>
          </a:xfrm>
        </p:spPr>
        <p:txBody>
          <a:bodyPr>
            <a:normAutofit/>
          </a:bodyPr>
          <a:lstStyle/>
          <a:p>
            <a:pPr marL="342900" indent="-342900" algn="l">
              <a:buFont typeface="Arial" panose="020B0604020202020204" pitchFamily="34" charset="0"/>
              <a:buChar char="•"/>
            </a:pPr>
            <a:r>
              <a:rPr lang="en-US" altLang="ko-KR" sz="2800" b="1" dirty="0"/>
              <a:t>Cryotherapy</a:t>
            </a:r>
          </a:p>
          <a:p>
            <a:pPr marL="342900" indent="-342900" algn="l">
              <a:buFont typeface="Arial" panose="020B0604020202020204" pitchFamily="34" charset="0"/>
              <a:buChar char="•"/>
            </a:pPr>
            <a:endParaRPr lang="ko-KR" altLang="en-US" sz="2800" dirty="0">
              <a:solidFill>
                <a:schemeClr val="bg1">
                  <a:lumMod val="75000"/>
                </a:schemeClr>
              </a:solidFill>
            </a:endParaRPr>
          </a:p>
        </p:txBody>
      </p:sp>
      <p:pic>
        <p:nvPicPr>
          <p:cNvPr id="7170" name="Picture 2" descr="C:\Users\admin\AppData\Local\Microsoft\Windows\Temporary Internet Files\Content.IE5\AOO30PHB\Melting_Ice_Cub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12805" y="3041967"/>
            <a:ext cx="3723419" cy="279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025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78111" y="514998"/>
            <a:ext cx="8506091" cy="804863"/>
          </a:xfrm>
        </p:spPr>
        <p:txBody>
          <a:bodyPr>
            <a:noAutofit/>
          </a:bodyPr>
          <a:lstStyle/>
          <a:p>
            <a:r>
              <a:rPr lang="en-US" altLang="ko-KR" sz="3200" b="1" dirty="0">
                <a:solidFill>
                  <a:srgbClr val="C00000"/>
                </a:solidFill>
                <a:latin typeface="+mn-ea"/>
                <a:ea typeface="+mn-ea"/>
              </a:rPr>
              <a:t>Case 1</a:t>
            </a:r>
            <a:r>
              <a:rPr lang="en-US" altLang="ko-KR" sz="3200" dirty="0">
                <a:latin typeface="+mn-ea"/>
                <a:ea typeface="+mn-ea"/>
              </a:rPr>
              <a:t> – M/70, NSCLC (double primary)</a:t>
            </a:r>
            <a:endParaRPr lang="ko-KR" altLang="en-US" sz="3200" dirty="0">
              <a:latin typeface="+mn-ea"/>
              <a:ea typeface="+mn-ea"/>
            </a:endParaRPr>
          </a:p>
        </p:txBody>
      </p:sp>
      <p:sp>
        <p:nvSpPr>
          <p:cNvPr id="3" name="내용 개체 틀 2"/>
          <p:cNvSpPr>
            <a:spLocks noGrp="1"/>
          </p:cNvSpPr>
          <p:nvPr>
            <p:ph idx="1"/>
          </p:nvPr>
        </p:nvSpPr>
        <p:spPr>
          <a:xfrm>
            <a:off x="80529" y="1709699"/>
            <a:ext cx="5499140" cy="5175446"/>
          </a:xfrm>
        </p:spPr>
        <p:txBody>
          <a:bodyPr>
            <a:noAutofit/>
          </a:bodyPr>
          <a:lstStyle/>
          <a:p>
            <a:pPr>
              <a:lnSpc>
                <a:spcPct val="150000"/>
              </a:lnSpc>
            </a:pPr>
            <a:r>
              <a:rPr lang="en-US" altLang="ko-KR" sz="1800" dirty="0">
                <a:solidFill>
                  <a:srgbClr val="0070C0"/>
                </a:solidFill>
              </a:rPr>
              <a:t>C-CT 2014.12.9 : Lung cancer, RUL(T1a, R/O T2). </a:t>
            </a:r>
          </a:p>
          <a:p>
            <a:pPr>
              <a:lnSpc>
                <a:spcPct val="150000"/>
              </a:lnSpc>
            </a:pPr>
            <a:r>
              <a:rPr lang="en-US" altLang="ko-KR" sz="1800" dirty="0">
                <a:solidFill>
                  <a:srgbClr val="0070C0"/>
                </a:solidFill>
              </a:rPr>
              <a:t>Bronchoscopy  2014.12.10</a:t>
            </a:r>
          </a:p>
          <a:p>
            <a:pPr lvl="1" fontAlgn="ctr">
              <a:lnSpc>
                <a:spcPct val="150000"/>
              </a:lnSpc>
            </a:pPr>
            <a:r>
              <a:rPr lang="en-US" altLang="ko-KR" sz="1800" dirty="0"/>
              <a:t>Lt. Bronchus : </a:t>
            </a:r>
            <a:r>
              <a:rPr lang="en-US" altLang="ko-KR" sz="1800" dirty="0">
                <a:solidFill>
                  <a:srgbClr val="0070C0"/>
                </a:solidFill>
              </a:rPr>
              <a:t>LUL upper division</a:t>
            </a:r>
            <a:r>
              <a:rPr lang="ko-KR" altLang="ko-KR" sz="1800" dirty="0">
                <a:solidFill>
                  <a:srgbClr val="0070C0"/>
                </a:solidFill>
              </a:rPr>
              <a:t>에 </a:t>
            </a:r>
            <a:r>
              <a:rPr lang="en-US" altLang="ko-KR" sz="1800" dirty="0">
                <a:solidFill>
                  <a:srgbClr val="0070C0"/>
                </a:solidFill>
              </a:rPr>
              <a:t>polypoid nodule</a:t>
            </a:r>
          </a:p>
          <a:p>
            <a:pPr lvl="1" fontAlgn="ctr">
              <a:lnSpc>
                <a:spcPct val="150000"/>
              </a:lnSpc>
            </a:pPr>
            <a:r>
              <a:rPr lang="en-US" altLang="ko-KR" sz="1600" dirty="0"/>
              <a:t>Biopsy</a:t>
            </a:r>
            <a:r>
              <a:rPr lang="ko-KR" altLang="en-US" sz="1600" dirty="0"/>
              <a:t>로 </a:t>
            </a:r>
            <a:r>
              <a:rPr lang="en-US" altLang="ko-KR" sz="1600" dirty="0"/>
              <a:t>tumor</a:t>
            </a:r>
            <a:r>
              <a:rPr lang="ko-KR" altLang="en-US" sz="1600" dirty="0"/>
              <a:t>를 거의 제거함</a:t>
            </a:r>
            <a:endParaRPr lang="en-US" altLang="ko-KR" sz="1600" dirty="0"/>
          </a:p>
          <a:p>
            <a:pPr>
              <a:lnSpc>
                <a:spcPct val="150000"/>
              </a:lnSpc>
            </a:pPr>
            <a:endParaRPr lang="en-US" altLang="ko-KR" sz="1800" dirty="0"/>
          </a:p>
          <a:p>
            <a:pPr>
              <a:lnSpc>
                <a:spcPct val="150000"/>
              </a:lnSpc>
            </a:pPr>
            <a:r>
              <a:rPr lang="en-US" altLang="ko-KR" sz="1800" dirty="0"/>
              <a:t>#1. Adenocarcinoma Of Lung, RUL, T1aN0M0 Stage1A </a:t>
            </a:r>
            <a:br>
              <a:rPr lang="en-US" altLang="ko-KR" sz="1800" dirty="0"/>
            </a:br>
            <a:r>
              <a:rPr lang="en-US" altLang="ko-KR" sz="1800" dirty="0"/>
              <a:t>     - s/p 2014. 12.19 RUL Lobectomy of lung </a:t>
            </a:r>
          </a:p>
          <a:p>
            <a:pPr>
              <a:lnSpc>
                <a:spcPct val="150000"/>
              </a:lnSpc>
            </a:pPr>
            <a:r>
              <a:rPr lang="en-US" altLang="ko-KR" sz="1800" dirty="0"/>
              <a:t>#2. Squamous cell carcinoma, double primary, LUL </a:t>
            </a:r>
          </a:p>
          <a:p>
            <a:pPr>
              <a:lnSpc>
                <a:spcPct val="150000"/>
              </a:lnSpc>
            </a:pPr>
            <a:endParaRPr lang="en-US" altLang="ko-KR" sz="1800" dirty="0"/>
          </a:p>
          <a:p>
            <a:pPr>
              <a:lnSpc>
                <a:spcPct val="150000"/>
              </a:lnSpc>
            </a:pPr>
            <a:endParaRPr lang="en-US" altLang="ko-KR" sz="1800" dirty="0"/>
          </a:p>
          <a:p>
            <a:pPr marL="0" indent="0">
              <a:lnSpc>
                <a:spcPct val="150000"/>
              </a:lnSpc>
              <a:buNone/>
            </a:pPr>
            <a:endParaRPr lang="ko-KR" altLang="en-US" sz="1800" dirty="0"/>
          </a:p>
        </p:txBody>
      </p:sp>
      <p:pic>
        <p:nvPicPr>
          <p:cNvPr id="2252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9670" y="1730147"/>
            <a:ext cx="6612330" cy="2681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그룹 4"/>
          <p:cNvGrpSpPr/>
          <p:nvPr/>
        </p:nvGrpSpPr>
        <p:grpSpPr>
          <a:xfrm>
            <a:off x="5579668" y="4431685"/>
            <a:ext cx="6612331" cy="2199934"/>
            <a:chOff x="1603624" y="3635687"/>
            <a:chExt cx="9908435" cy="2985131"/>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5954" y="3635687"/>
              <a:ext cx="3296105" cy="2985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그룹 3"/>
            <p:cNvGrpSpPr/>
            <p:nvPr/>
          </p:nvGrpSpPr>
          <p:grpSpPr>
            <a:xfrm>
              <a:off x="1603624" y="3635687"/>
              <a:ext cx="6724587" cy="2985131"/>
              <a:chOff x="4311043" y="3503883"/>
              <a:chExt cx="6724587" cy="2985131"/>
            </a:xfrm>
          </p:grpSpPr>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7209" y="3503883"/>
                <a:ext cx="3418421" cy="2985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1043" y="3503883"/>
                <a:ext cx="3306166" cy="2985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6" name="TextBox 5"/>
          <p:cNvSpPr txBox="1"/>
          <p:nvPr/>
        </p:nvSpPr>
        <p:spPr>
          <a:xfrm>
            <a:off x="5705863" y="2506441"/>
            <a:ext cx="986995" cy="369332"/>
          </a:xfrm>
          <a:prstGeom prst="rect">
            <a:avLst/>
          </a:prstGeom>
          <a:solidFill>
            <a:srgbClr val="FFFF00"/>
          </a:solidFill>
        </p:spPr>
        <p:txBody>
          <a:bodyPr wrap="square" rtlCol="0">
            <a:spAutoFit/>
          </a:bodyPr>
          <a:lstStyle/>
          <a:p>
            <a:pPr algn="ctr"/>
            <a:r>
              <a:rPr lang="en-US" altLang="ko-KR" dirty="0"/>
              <a:t>ADC</a:t>
            </a:r>
            <a:endParaRPr lang="ko-KR" altLang="en-US" dirty="0"/>
          </a:p>
        </p:txBody>
      </p:sp>
      <p:sp>
        <p:nvSpPr>
          <p:cNvPr id="11" name="TextBox 10"/>
          <p:cNvSpPr txBox="1"/>
          <p:nvPr/>
        </p:nvSpPr>
        <p:spPr>
          <a:xfrm>
            <a:off x="8753963" y="5918806"/>
            <a:ext cx="986995" cy="369332"/>
          </a:xfrm>
          <a:prstGeom prst="rect">
            <a:avLst/>
          </a:prstGeom>
          <a:solidFill>
            <a:srgbClr val="FFFF00"/>
          </a:solidFill>
        </p:spPr>
        <p:txBody>
          <a:bodyPr wrap="square" rtlCol="0">
            <a:spAutoFit/>
          </a:bodyPr>
          <a:lstStyle/>
          <a:p>
            <a:pPr algn="ctr"/>
            <a:r>
              <a:rPr lang="en-US" altLang="ko-KR" dirty="0" err="1"/>
              <a:t>SqCC</a:t>
            </a:r>
            <a:endParaRPr lang="ko-KR" altLang="en-US" dirty="0"/>
          </a:p>
        </p:txBody>
      </p:sp>
    </p:spTree>
    <p:extLst>
      <p:ext uri="{BB962C8B-B14F-4D97-AF65-F5344CB8AC3E}">
        <p14:creationId xmlns:p14="http://schemas.microsoft.com/office/powerpoint/2010/main" val="262597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id="{0D48658F-8B70-4C07-9F24-635E3AC824EC}"/>
              </a:ext>
            </a:extLst>
          </p:cNvPr>
          <p:cNvSpPr>
            <a:spLocks noGrp="1"/>
          </p:cNvSpPr>
          <p:nvPr>
            <p:ph idx="1"/>
          </p:nvPr>
        </p:nvSpPr>
        <p:spPr>
          <a:xfrm>
            <a:off x="732149" y="1792287"/>
            <a:ext cx="10146384" cy="4525963"/>
          </a:xfrm>
        </p:spPr>
        <p:txBody>
          <a:bodyPr>
            <a:normAutofit/>
          </a:bodyPr>
          <a:lstStyle/>
          <a:p>
            <a:pPr>
              <a:lnSpc>
                <a:spcPct val="150000"/>
              </a:lnSpc>
            </a:pPr>
            <a:r>
              <a:rPr lang="en-US" altLang="ko-KR" sz="2400" dirty="0"/>
              <a:t>History </a:t>
            </a:r>
          </a:p>
          <a:p>
            <a:pPr lvl="1">
              <a:lnSpc>
                <a:spcPct val="150000"/>
              </a:lnSpc>
            </a:pPr>
            <a:r>
              <a:rPr lang="en-US" altLang="ko-KR" sz="2000" dirty="0"/>
              <a:t>Documents from 3500 BC described the use of cold as treatment for swelling and war wounds, and Hippocrates noted the use of cold to treat orthopedic injuries. </a:t>
            </a:r>
          </a:p>
          <a:p>
            <a:pPr lvl="1">
              <a:lnSpc>
                <a:spcPct val="150000"/>
              </a:lnSpc>
            </a:pPr>
            <a:r>
              <a:rPr lang="en-US" altLang="ko-KR" sz="2000" dirty="0"/>
              <a:t>Endobronchial cryosurgery for the endobronchial tumors was first reported in 1986 </a:t>
            </a:r>
          </a:p>
          <a:p>
            <a:pPr>
              <a:lnSpc>
                <a:spcPct val="150000"/>
              </a:lnSpc>
            </a:pPr>
            <a:endParaRPr lang="en-US" altLang="ko-KR" sz="2400" dirty="0"/>
          </a:p>
        </p:txBody>
      </p:sp>
      <p:sp>
        <p:nvSpPr>
          <p:cNvPr id="4" name="제목 1">
            <a:extLst>
              <a:ext uri="{FF2B5EF4-FFF2-40B4-BE49-F238E27FC236}">
                <a16:creationId xmlns:a16="http://schemas.microsoft.com/office/drawing/2014/main" id="{974102A1-2A3C-441B-AC96-525E03271178}"/>
              </a:ext>
            </a:extLst>
          </p:cNvPr>
          <p:cNvSpPr>
            <a:spLocks noGrp="1"/>
          </p:cNvSpPr>
          <p:nvPr>
            <p:ph type="title"/>
          </p:nvPr>
        </p:nvSpPr>
        <p:spPr>
          <a:xfrm>
            <a:off x="609600" y="539750"/>
            <a:ext cx="10972800" cy="960438"/>
          </a:xfrm>
        </p:spPr>
        <p:txBody>
          <a:bodyPr>
            <a:normAutofit/>
          </a:bodyPr>
          <a:lstStyle/>
          <a:p>
            <a:r>
              <a:rPr lang="en-US" altLang="ko-KR" sz="3600" dirty="0">
                <a:latin typeface="+mn-ea"/>
                <a:ea typeface="+mn-ea"/>
              </a:rPr>
              <a:t>Cryotherapy</a:t>
            </a:r>
            <a:endParaRPr lang="ko-KR" altLang="en-US" sz="3600" dirty="0">
              <a:latin typeface="+mn-ea"/>
              <a:ea typeface="+mn-ea"/>
            </a:endParaRPr>
          </a:p>
        </p:txBody>
      </p:sp>
    </p:spTree>
    <p:extLst>
      <p:ext uri="{BB962C8B-B14F-4D97-AF65-F5344CB8AC3E}">
        <p14:creationId xmlns:p14="http://schemas.microsoft.com/office/powerpoint/2010/main" val="31170587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949693" y="258309"/>
            <a:ext cx="10515600" cy="1325563"/>
          </a:xfrm>
        </p:spPr>
        <p:txBody>
          <a:bodyPr>
            <a:normAutofit/>
          </a:bodyPr>
          <a:lstStyle/>
          <a:p>
            <a:r>
              <a:rPr lang="en-US" altLang="ko-KR" sz="3600" dirty="0">
                <a:latin typeface="+mn-ea"/>
                <a:ea typeface="+mn-ea"/>
              </a:rPr>
              <a:t>Cryotherapy</a:t>
            </a:r>
            <a:endParaRPr lang="ko-KR" altLang="en-US" sz="3600" dirty="0">
              <a:latin typeface="+mn-ea"/>
              <a:ea typeface="+mn-ea"/>
            </a:endParaRPr>
          </a:p>
        </p:txBody>
      </p:sp>
      <p:sp>
        <p:nvSpPr>
          <p:cNvPr id="3" name="내용 개체 틀 2"/>
          <p:cNvSpPr>
            <a:spLocks noGrp="1"/>
          </p:cNvSpPr>
          <p:nvPr>
            <p:ph idx="1"/>
          </p:nvPr>
        </p:nvSpPr>
        <p:spPr>
          <a:xfrm>
            <a:off x="1195344" y="1447800"/>
            <a:ext cx="9361868" cy="3962400"/>
          </a:xfrm>
        </p:spPr>
        <p:txBody>
          <a:bodyPr>
            <a:normAutofit/>
          </a:bodyPr>
          <a:lstStyle/>
          <a:p>
            <a:pPr>
              <a:lnSpc>
                <a:spcPct val="150000"/>
              </a:lnSpc>
            </a:pPr>
            <a:r>
              <a:rPr lang="en-US" altLang="ko-KR" sz="2000" dirty="0">
                <a:latin typeface="+mn-ea"/>
              </a:rPr>
              <a:t>Therapeutic application </a:t>
            </a:r>
            <a:r>
              <a:rPr lang="en-US" altLang="ko-KR" sz="2000" dirty="0">
                <a:solidFill>
                  <a:srgbClr val="C00000"/>
                </a:solidFill>
                <a:latin typeface="+mn-ea"/>
              </a:rPr>
              <a:t>of extreme cold for local destruction of living tissue</a:t>
            </a:r>
            <a:r>
              <a:rPr lang="en-US" altLang="ko-KR" sz="2000" dirty="0">
                <a:latin typeface="+mn-ea"/>
              </a:rPr>
              <a:t>. </a:t>
            </a:r>
          </a:p>
          <a:p>
            <a:pPr>
              <a:lnSpc>
                <a:spcPct val="150000"/>
              </a:lnSpc>
            </a:pPr>
            <a:r>
              <a:rPr lang="en-US" altLang="ko-KR" sz="2000" dirty="0">
                <a:latin typeface="+mn-ea"/>
              </a:rPr>
              <a:t>In contrast to laser or </a:t>
            </a:r>
            <a:r>
              <a:rPr lang="en-US" altLang="ko-KR" sz="2000" dirty="0" err="1">
                <a:latin typeface="+mn-ea"/>
              </a:rPr>
              <a:t>electrosurgery</a:t>
            </a:r>
            <a:r>
              <a:rPr lang="en-US" altLang="ko-KR" sz="2000" dirty="0">
                <a:latin typeface="+mn-ea"/>
              </a:rPr>
              <a:t>, </a:t>
            </a:r>
            <a:r>
              <a:rPr lang="en-US" altLang="ko-KR" sz="2000" dirty="0" err="1">
                <a:solidFill>
                  <a:srgbClr val="C00000"/>
                </a:solidFill>
                <a:latin typeface="+mn-ea"/>
              </a:rPr>
              <a:t>cryodestruction</a:t>
            </a:r>
            <a:r>
              <a:rPr lang="en-US" altLang="ko-KR" sz="2000" dirty="0">
                <a:solidFill>
                  <a:srgbClr val="C00000"/>
                </a:solidFill>
                <a:latin typeface="+mn-ea"/>
              </a:rPr>
              <a:t> is delayed</a:t>
            </a:r>
            <a:r>
              <a:rPr lang="en-US" altLang="ko-KR" sz="2000" dirty="0">
                <a:latin typeface="+mn-ea"/>
              </a:rPr>
              <a:t>, occurring from a few hours to a few days after application</a:t>
            </a:r>
          </a:p>
          <a:p>
            <a:pPr>
              <a:lnSpc>
                <a:spcPct val="150000"/>
              </a:lnSpc>
            </a:pPr>
            <a:r>
              <a:rPr lang="en-US" altLang="ko-KR" sz="2000" dirty="0">
                <a:solidFill>
                  <a:srgbClr val="0070C0"/>
                </a:solidFill>
                <a:latin typeface="+mn-ea"/>
              </a:rPr>
              <a:t>Using low temperature, -70°C at its tip</a:t>
            </a:r>
          </a:p>
          <a:p>
            <a:pPr marL="0" indent="0">
              <a:lnSpc>
                <a:spcPct val="150000"/>
              </a:lnSpc>
              <a:buNone/>
            </a:pPr>
            <a:endParaRPr lang="ko-KR" altLang="en-US" sz="2000" dirty="0">
              <a:latin typeface="+mn-ea"/>
            </a:endParaRPr>
          </a:p>
        </p:txBody>
      </p:sp>
      <p:sp>
        <p:nvSpPr>
          <p:cNvPr id="4" name="내용 개체 틀 2"/>
          <p:cNvSpPr txBox="1">
            <a:spLocks/>
          </p:cNvSpPr>
          <p:nvPr/>
        </p:nvSpPr>
        <p:spPr>
          <a:xfrm>
            <a:off x="2585612" y="4233863"/>
            <a:ext cx="7243763" cy="3962400"/>
          </a:xfrm>
          <a:prstGeom prst="rect">
            <a:avLst/>
          </a:prstGeom>
        </p:spPr>
        <p:txBody>
          <a:bodyPr vert="horz" lIns="74295" tIns="37148" rIns="74295" bIns="37148" rtlCol="0">
            <a:normAutofit/>
          </a:bodyPr>
          <a:lstStyle>
            <a:lvl1pPr marL="182880" indent="-182880" algn="l" defTabSz="914400" rtl="0" eaLnBrk="1" latinLnBrk="1"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1"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1"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1"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1"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1"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1"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1"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1"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endParaRPr lang="ko-KR" altLang="en-US" sz="1138" dirty="0"/>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 b="7896"/>
          <a:stretch/>
        </p:blipFill>
        <p:spPr bwMode="auto">
          <a:xfrm>
            <a:off x="644957" y="3565072"/>
            <a:ext cx="6260196" cy="2649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내용 개체 틀 3"/>
          <p:cNvGraphicFramePr>
            <a:graphicFrameLocks/>
          </p:cNvGraphicFramePr>
          <p:nvPr>
            <p:extLst>
              <p:ext uri="{D42A27DB-BD31-4B8C-83A1-F6EECF244321}">
                <p14:modId xmlns:p14="http://schemas.microsoft.com/office/powerpoint/2010/main" val="3706874651"/>
              </p:ext>
            </p:extLst>
          </p:nvPr>
        </p:nvGraphicFramePr>
        <p:xfrm>
          <a:off x="7278630" y="3565072"/>
          <a:ext cx="4029548" cy="2649991"/>
        </p:xfrm>
        <a:graphic>
          <a:graphicData uri="http://schemas.openxmlformats.org/drawingml/2006/table">
            <a:tbl>
              <a:tblPr firstRow="1" bandRow="1">
                <a:tableStyleId>{7DF18680-E054-41AD-8BC1-D1AEF772440D}</a:tableStyleId>
              </a:tblPr>
              <a:tblGrid>
                <a:gridCol w="2014774">
                  <a:extLst>
                    <a:ext uri="{9D8B030D-6E8A-4147-A177-3AD203B41FA5}">
                      <a16:colId xmlns:a16="http://schemas.microsoft.com/office/drawing/2014/main" val="20000"/>
                    </a:ext>
                  </a:extLst>
                </a:gridCol>
                <a:gridCol w="2014774">
                  <a:extLst>
                    <a:ext uri="{9D8B030D-6E8A-4147-A177-3AD203B41FA5}">
                      <a16:colId xmlns:a16="http://schemas.microsoft.com/office/drawing/2014/main" val="20001"/>
                    </a:ext>
                  </a:extLst>
                </a:gridCol>
              </a:tblGrid>
              <a:tr h="415037">
                <a:tc>
                  <a:txBody>
                    <a:bodyPr/>
                    <a:lstStyle/>
                    <a:p>
                      <a:pPr algn="ctr" latinLnBrk="1">
                        <a:lnSpc>
                          <a:spcPct val="200000"/>
                        </a:lnSpc>
                      </a:pPr>
                      <a:r>
                        <a:rPr lang="en-US" altLang="ko-KR" sz="1600" dirty="0" err="1">
                          <a:solidFill>
                            <a:schemeClr val="tx1"/>
                          </a:solidFill>
                          <a:latin typeface="+mn-ea"/>
                          <a:ea typeface="+mn-ea"/>
                        </a:rPr>
                        <a:t>Cryosensitive</a:t>
                      </a:r>
                      <a:endParaRPr lang="ko-KR" altLang="en-US" sz="1600" b="0" dirty="0">
                        <a:solidFill>
                          <a:schemeClr val="tx1"/>
                        </a:solidFill>
                        <a:latin typeface="+mn-ea"/>
                        <a:ea typeface="+mn-ea"/>
                      </a:endParaRPr>
                    </a:p>
                  </a:txBody>
                  <a:tcPr marL="78665" marR="78665" marT="37148" marB="37148" anchor="ctr"/>
                </a:tc>
                <a:tc>
                  <a:txBody>
                    <a:bodyPr/>
                    <a:lstStyle/>
                    <a:p>
                      <a:pPr algn="ctr" latinLnBrk="1">
                        <a:lnSpc>
                          <a:spcPct val="200000"/>
                        </a:lnSpc>
                      </a:pPr>
                      <a:r>
                        <a:rPr lang="en-US" altLang="ko-KR" sz="1600" dirty="0" err="1">
                          <a:solidFill>
                            <a:schemeClr val="tx1"/>
                          </a:solidFill>
                          <a:latin typeface="+mn-ea"/>
                          <a:ea typeface="+mn-ea"/>
                        </a:rPr>
                        <a:t>Cryoresistant</a:t>
                      </a:r>
                      <a:endParaRPr lang="ko-KR" altLang="en-US" sz="1600" b="0" dirty="0">
                        <a:solidFill>
                          <a:schemeClr val="tx1"/>
                        </a:solidFill>
                        <a:latin typeface="+mn-ea"/>
                        <a:ea typeface="+mn-ea"/>
                      </a:endParaRPr>
                    </a:p>
                  </a:txBody>
                  <a:tcPr marL="78665" marR="78665" marT="37148" marB="37148" anchor="ctr"/>
                </a:tc>
                <a:extLst>
                  <a:ext uri="{0D108BD9-81ED-4DB2-BD59-A6C34878D82A}">
                    <a16:rowId xmlns:a16="http://schemas.microsoft.com/office/drawing/2014/main" val="10000"/>
                  </a:ext>
                </a:extLst>
              </a:tr>
              <a:tr h="372457">
                <a:tc>
                  <a:txBody>
                    <a:bodyPr/>
                    <a:lstStyle/>
                    <a:p>
                      <a:pPr latinLnBrk="1">
                        <a:lnSpc>
                          <a:spcPct val="200000"/>
                        </a:lnSpc>
                      </a:pPr>
                      <a:r>
                        <a:rPr lang="en-US" altLang="ko-KR" sz="1400" dirty="0">
                          <a:latin typeface="+mn-ea"/>
                          <a:ea typeface="+mn-ea"/>
                        </a:rPr>
                        <a:t>Skin</a:t>
                      </a:r>
                      <a:endParaRPr lang="ko-KR" altLang="en-US" sz="1400" dirty="0">
                        <a:latin typeface="+mn-ea"/>
                        <a:ea typeface="+mn-ea"/>
                      </a:endParaRPr>
                    </a:p>
                  </a:txBody>
                  <a:tcPr marL="78665" marR="78665" marT="37148" marB="37148"/>
                </a:tc>
                <a:tc>
                  <a:txBody>
                    <a:bodyPr/>
                    <a:lstStyle/>
                    <a:p>
                      <a:pPr latinLnBrk="1">
                        <a:lnSpc>
                          <a:spcPct val="200000"/>
                        </a:lnSpc>
                      </a:pPr>
                      <a:r>
                        <a:rPr lang="en-US" altLang="ko-KR" sz="1400" dirty="0">
                          <a:latin typeface="+mn-ea"/>
                          <a:ea typeface="+mn-ea"/>
                        </a:rPr>
                        <a:t>Fat</a:t>
                      </a:r>
                      <a:endParaRPr lang="ko-KR" altLang="en-US" sz="1400" dirty="0">
                        <a:latin typeface="+mn-ea"/>
                        <a:ea typeface="+mn-ea"/>
                      </a:endParaRPr>
                    </a:p>
                  </a:txBody>
                  <a:tcPr marL="78665" marR="78665" marT="37148" marB="37148"/>
                </a:tc>
                <a:extLst>
                  <a:ext uri="{0D108BD9-81ED-4DB2-BD59-A6C34878D82A}">
                    <a16:rowId xmlns:a16="http://schemas.microsoft.com/office/drawing/2014/main" val="10001"/>
                  </a:ext>
                </a:extLst>
              </a:tr>
              <a:tr h="372457">
                <a:tc>
                  <a:txBody>
                    <a:bodyPr/>
                    <a:lstStyle/>
                    <a:p>
                      <a:pPr latinLnBrk="1">
                        <a:lnSpc>
                          <a:spcPct val="200000"/>
                        </a:lnSpc>
                      </a:pPr>
                      <a:r>
                        <a:rPr lang="en-US" altLang="ko-KR" sz="1400" dirty="0">
                          <a:latin typeface="+mn-ea"/>
                          <a:ea typeface="+mn-ea"/>
                        </a:rPr>
                        <a:t>Mucous membrane</a:t>
                      </a:r>
                      <a:endParaRPr lang="ko-KR" altLang="en-US" sz="1400" dirty="0">
                        <a:latin typeface="+mn-ea"/>
                        <a:ea typeface="+mn-ea"/>
                      </a:endParaRPr>
                    </a:p>
                  </a:txBody>
                  <a:tcPr marL="78665" marR="78665" marT="37148" marB="37148"/>
                </a:tc>
                <a:tc>
                  <a:txBody>
                    <a:bodyPr/>
                    <a:lstStyle/>
                    <a:p>
                      <a:pPr latinLnBrk="1">
                        <a:lnSpc>
                          <a:spcPct val="200000"/>
                        </a:lnSpc>
                      </a:pPr>
                      <a:r>
                        <a:rPr lang="en-US" altLang="ko-KR" sz="1400" dirty="0">
                          <a:latin typeface="+mn-ea"/>
                          <a:ea typeface="+mn-ea"/>
                        </a:rPr>
                        <a:t>Cartilage</a:t>
                      </a:r>
                      <a:endParaRPr lang="ko-KR" altLang="en-US" sz="1400" dirty="0">
                        <a:latin typeface="+mn-ea"/>
                        <a:ea typeface="+mn-ea"/>
                      </a:endParaRPr>
                    </a:p>
                  </a:txBody>
                  <a:tcPr marL="78665" marR="78665" marT="37148" marB="37148"/>
                </a:tc>
                <a:extLst>
                  <a:ext uri="{0D108BD9-81ED-4DB2-BD59-A6C34878D82A}">
                    <a16:rowId xmlns:a16="http://schemas.microsoft.com/office/drawing/2014/main" val="10002"/>
                  </a:ext>
                </a:extLst>
              </a:tr>
              <a:tr h="372457">
                <a:tc>
                  <a:txBody>
                    <a:bodyPr/>
                    <a:lstStyle/>
                    <a:p>
                      <a:pPr latinLnBrk="1">
                        <a:lnSpc>
                          <a:spcPct val="200000"/>
                        </a:lnSpc>
                      </a:pPr>
                      <a:r>
                        <a:rPr lang="en-US" altLang="ko-KR" sz="1400" dirty="0">
                          <a:latin typeface="+mn-ea"/>
                          <a:ea typeface="+mn-ea"/>
                        </a:rPr>
                        <a:t>Nerve</a:t>
                      </a:r>
                      <a:endParaRPr lang="ko-KR" altLang="en-US" sz="1400" dirty="0">
                        <a:latin typeface="+mn-ea"/>
                        <a:ea typeface="+mn-ea"/>
                      </a:endParaRPr>
                    </a:p>
                  </a:txBody>
                  <a:tcPr marL="78665" marR="78665" marT="37148" marB="37148"/>
                </a:tc>
                <a:tc>
                  <a:txBody>
                    <a:bodyPr/>
                    <a:lstStyle/>
                    <a:p>
                      <a:pPr latinLnBrk="1">
                        <a:lnSpc>
                          <a:spcPct val="200000"/>
                        </a:lnSpc>
                      </a:pPr>
                      <a:r>
                        <a:rPr lang="en-US" altLang="ko-KR" sz="1400" dirty="0">
                          <a:latin typeface="+mn-ea"/>
                          <a:ea typeface="+mn-ea"/>
                        </a:rPr>
                        <a:t>Nerve</a:t>
                      </a:r>
                      <a:r>
                        <a:rPr lang="en-US" altLang="ko-KR" sz="1400" baseline="0" dirty="0">
                          <a:latin typeface="+mn-ea"/>
                          <a:ea typeface="+mn-ea"/>
                        </a:rPr>
                        <a:t> sheath</a:t>
                      </a:r>
                      <a:endParaRPr lang="ko-KR" altLang="en-US" sz="1400" dirty="0">
                        <a:latin typeface="+mn-ea"/>
                        <a:ea typeface="+mn-ea"/>
                      </a:endParaRPr>
                    </a:p>
                  </a:txBody>
                  <a:tcPr marL="78665" marR="78665" marT="37148" marB="37148"/>
                </a:tc>
                <a:extLst>
                  <a:ext uri="{0D108BD9-81ED-4DB2-BD59-A6C34878D82A}">
                    <a16:rowId xmlns:a16="http://schemas.microsoft.com/office/drawing/2014/main" val="10003"/>
                  </a:ext>
                </a:extLst>
              </a:tr>
              <a:tr h="372457">
                <a:tc>
                  <a:txBody>
                    <a:bodyPr/>
                    <a:lstStyle/>
                    <a:p>
                      <a:pPr latinLnBrk="1">
                        <a:lnSpc>
                          <a:spcPct val="200000"/>
                        </a:lnSpc>
                      </a:pPr>
                      <a:r>
                        <a:rPr lang="en-US" altLang="ko-KR" sz="1400" dirty="0">
                          <a:latin typeface="+mn-ea"/>
                          <a:ea typeface="+mn-ea"/>
                        </a:rPr>
                        <a:t>Endothelium</a:t>
                      </a:r>
                      <a:endParaRPr lang="ko-KR" altLang="en-US" sz="1400" dirty="0">
                        <a:latin typeface="+mn-ea"/>
                        <a:ea typeface="+mn-ea"/>
                      </a:endParaRPr>
                    </a:p>
                  </a:txBody>
                  <a:tcPr marL="78665" marR="78665" marT="37148" marB="37148"/>
                </a:tc>
                <a:tc>
                  <a:txBody>
                    <a:bodyPr/>
                    <a:lstStyle/>
                    <a:p>
                      <a:pPr latinLnBrk="1">
                        <a:lnSpc>
                          <a:spcPct val="200000"/>
                        </a:lnSpc>
                      </a:pPr>
                      <a:r>
                        <a:rPr lang="en-US" altLang="ko-KR" sz="1400" dirty="0">
                          <a:latin typeface="+mn-ea"/>
                          <a:ea typeface="+mn-ea"/>
                        </a:rPr>
                        <a:t>Connective</a:t>
                      </a:r>
                      <a:r>
                        <a:rPr lang="en-US" altLang="ko-KR" sz="1400" baseline="0" dirty="0">
                          <a:latin typeface="+mn-ea"/>
                          <a:ea typeface="+mn-ea"/>
                        </a:rPr>
                        <a:t> tissue</a:t>
                      </a:r>
                      <a:endParaRPr lang="ko-KR" altLang="en-US" sz="1400" dirty="0">
                        <a:latin typeface="+mn-ea"/>
                        <a:ea typeface="+mn-ea"/>
                      </a:endParaRPr>
                    </a:p>
                  </a:txBody>
                  <a:tcPr marL="78665" marR="78665" marT="37148" marB="37148"/>
                </a:tc>
                <a:extLst>
                  <a:ext uri="{0D108BD9-81ED-4DB2-BD59-A6C34878D82A}">
                    <a16:rowId xmlns:a16="http://schemas.microsoft.com/office/drawing/2014/main" val="10004"/>
                  </a:ext>
                </a:extLst>
              </a:tr>
              <a:tr h="372457">
                <a:tc>
                  <a:txBody>
                    <a:bodyPr/>
                    <a:lstStyle/>
                    <a:p>
                      <a:pPr latinLnBrk="1">
                        <a:lnSpc>
                          <a:spcPct val="200000"/>
                        </a:lnSpc>
                      </a:pPr>
                      <a:r>
                        <a:rPr lang="en-US" altLang="ko-KR" sz="1400" dirty="0">
                          <a:latin typeface="+mn-ea"/>
                          <a:ea typeface="+mn-ea"/>
                        </a:rPr>
                        <a:t>Granulation tissue</a:t>
                      </a:r>
                      <a:endParaRPr lang="ko-KR" altLang="en-US" sz="1400" dirty="0">
                        <a:latin typeface="+mn-ea"/>
                        <a:ea typeface="+mn-ea"/>
                      </a:endParaRPr>
                    </a:p>
                  </a:txBody>
                  <a:tcPr marL="78665" marR="78665" marT="37148" marB="37148"/>
                </a:tc>
                <a:tc>
                  <a:txBody>
                    <a:bodyPr/>
                    <a:lstStyle/>
                    <a:p>
                      <a:pPr latinLnBrk="1">
                        <a:lnSpc>
                          <a:spcPct val="200000"/>
                        </a:lnSpc>
                      </a:pPr>
                      <a:r>
                        <a:rPr lang="en-US" altLang="ko-KR" sz="1400" dirty="0">
                          <a:latin typeface="+mn-ea"/>
                          <a:ea typeface="+mn-ea"/>
                        </a:rPr>
                        <a:t>Fibrosis</a:t>
                      </a:r>
                      <a:endParaRPr lang="ko-KR" altLang="en-US" sz="1400" dirty="0">
                        <a:latin typeface="+mn-ea"/>
                        <a:ea typeface="+mn-ea"/>
                      </a:endParaRPr>
                    </a:p>
                  </a:txBody>
                  <a:tcPr marL="78665" marR="78665" marT="37148" marB="37148"/>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256133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내용 개체 틀 3">
            <a:extLst>
              <a:ext uri="{FF2B5EF4-FFF2-40B4-BE49-F238E27FC236}">
                <a16:creationId xmlns:a16="http://schemas.microsoft.com/office/drawing/2014/main" id="{A34C3F2A-9D82-4E96-86ED-8FB3C1D06B93}"/>
              </a:ext>
            </a:extLst>
          </p:cNvPr>
          <p:cNvPicPr>
            <a:picLocks noGrp="1" noChangeAspect="1"/>
          </p:cNvPicPr>
          <p:nvPr>
            <p:ph idx="1"/>
          </p:nvPr>
        </p:nvPicPr>
        <p:blipFill rotWithShape="1">
          <a:blip r:embed="rId3"/>
          <a:srcRect l="4058" t="8261" r="1499" b="3300"/>
          <a:stretch/>
        </p:blipFill>
        <p:spPr>
          <a:xfrm>
            <a:off x="609600" y="1964267"/>
            <a:ext cx="5779911" cy="4538133"/>
          </a:xfrm>
          <a:prstGeom prst="rect">
            <a:avLst/>
          </a:prstGeom>
        </p:spPr>
      </p:pic>
      <p:sp>
        <p:nvSpPr>
          <p:cNvPr id="5" name="제목 1">
            <a:extLst>
              <a:ext uri="{FF2B5EF4-FFF2-40B4-BE49-F238E27FC236}">
                <a16:creationId xmlns:a16="http://schemas.microsoft.com/office/drawing/2014/main" id="{2D44F4A8-BF35-47A7-BC58-8159FB569306}"/>
              </a:ext>
            </a:extLst>
          </p:cNvPr>
          <p:cNvSpPr>
            <a:spLocks noGrp="1"/>
          </p:cNvSpPr>
          <p:nvPr>
            <p:ph type="title"/>
          </p:nvPr>
        </p:nvSpPr>
        <p:spPr>
          <a:xfrm>
            <a:off x="609600" y="539750"/>
            <a:ext cx="10972800" cy="960438"/>
          </a:xfrm>
        </p:spPr>
        <p:txBody>
          <a:bodyPr>
            <a:normAutofit/>
          </a:bodyPr>
          <a:lstStyle/>
          <a:p>
            <a:r>
              <a:rPr lang="en-US" altLang="ko-KR" sz="3200" dirty="0">
                <a:latin typeface="+mn-ea"/>
                <a:ea typeface="+mn-ea"/>
              </a:rPr>
              <a:t>Mechanism of cryotherapy</a:t>
            </a:r>
            <a:endParaRPr lang="ko-KR" altLang="en-US" sz="3200" dirty="0">
              <a:latin typeface="+mn-ea"/>
              <a:ea typeface="+mn-ea"/>
            </a:endParaRPr>
          </a:p>
        </p:txBody>
      </p:sp>
      <p:sp>
        <p:nvSpPr>
          <p:cNvPr id="8" name="직사각형 7">
            <a:extLst>
              <a:ext uri="{FF2B5EF4-FFF2-40B4-BE49-F238E27FC236}">
                <a16:creationId xmlns:a16="http://schemas.microsoft.com/office/drawing/2014/main" id="{BA8D3106-2559-4294-B039-00F99D6DF88F}"/>
              </a:ext>
            </a:extLst>
          </p:cNvPr>
          <p:cNvSpPr/>
          <p:nvPr/>
        </p:nvSpPr>
        <p:spPr>
          <a:xfrm>
            <a:off x="6570134" y="2289160"/>
            <a:ext cx="5181600" cy="3449149"/>
          </a:xfrm>
          <a:prstGeom prst="rect">
            <a:avLst/>
          </a:prstGeom>
        </p:spPr>
        <p:txBody>
          <a:bodyPr wrap="square">
            <a:spAutoFit/>
          </a:bodyPr>
          <a:lstStyle/>
          <a:p>
            <a:pPr marL="342900" indent="-342900">
              <a:lnSpc>
                <a:spcPct val="150000"/>
              </a:lnSpc>
              <a:buFont typeface="Arial" panose="020B0604020202020204" pitchFamily="34" charset="0"/>
              <a:buChar char="•"/>
            </a:pPr>
            <a:r>
              <a:rPr lang="ko-KR" altLang="en-US" sz="2400" dirty="0"/>
              <a:t>The </a:t>
            </a:r>
            <a:r>
              <a:rPr lang="ko-KR" altLang="en-US" sz="2400" dirty="0" err="1"/>
              <a:t>area</a:t>
            </a:r>
            <a:r>
              <a:rPr lang="ko-KR" altLang="en-US" sz="2400" dirty="0"/>
              <a:t> of </a:t>
            </a:r>
            <a:r>
              <a:rPr lang="ko-KR" altLang="en-US" sz="2400" dirty="0" err="1"/>
              <a:t>destruction</a:t>
            </a:r>
            <a:r>
              <a:rPr lang="ko-KR" altLang="en-US" sz="2400" dirty="0"/>
              <a:t> </a:t>
            </a:r>
            <a:r>
              <a:rPr lang="ko-KR" altLang="en-US" sz="2400" dirty="0" err="1"/>
              <a:t>through</a:t>
            </a:r>
            <a:r>
              <a:rPr lang="ko-KR" altLang="en-US" sz="2400" dirty="0"/>
              <a:t> </a:t>
            </a:r>
            <a:r>
              <a:rPr lang="ko-KR" altLang="en-US" sz="2400" dirty="0" err="1"/>
              <a:t>cryotherapy</a:t>
            </a:r>
            <a:r>
              <a:rPr lang="ko-KR" altLang="en-US" sz="2400" dirty="0"/>
              <a:t> </a:t>
            </a:r>
            <a:endParaRPr lang="en-US" altLang="ko-KR" sz="2400" dirty="0"/>
          </a:p>
          <a:p>
            <a:pPr marL="800100" lvl="1" indent="-342900">
              <a:lnSpc>
                <a:spcPct val="150000"/>
              </a:lnSpc>
              <a:buFont typeface="Arial" panose="020B0604020202020204" pitchFamily="34" charset="0"/>
              <a:buChar char="•"/>
            </a:pPr>
            <a:r>
              <a:rPr lang="en-US" altLang="ko-KR" sz="2000" dirty="0">
                <a:solidFill>
                  <a:srgbClr val="C00000"/>
                </a:solidFill>
              </a:rPr>
              <a:t>The </a:t>
            </a:r>
            <a:r>
              <a:rPr lang="ko-KR" altLang="en-US" sz="2000" dirty="0" err="1">
                <a:solidFill>
                  <a:srgbClr val="C00000"/>
                </a:solidFill>
              </a:rPr>
              <a:t>diameter</a:t>
            </a:r>
            <a:r>
              <a:rPr lang="ko-KR" altLang="en-US" sz="2000" dirty="0">
                <a:solidFill>
                  <a:srgbClr val="C00000"/>
                </a:solidFill>
              </a:rPr>
              <a:t> </a:t>
            </a:r>
            <a:r>
              <a:rPr lang="en-US" altLang="ko-KR" sz="2000" dirty="0">
                <a:solidFill>
                  <a:srgbClr val="C00000"/>
                </a:solidFill>
              </a:rPr>
              <a:t>&lt;</a:t>
            </a:r>
            <a:r>
              <a:rPr lang="ko-KR" altLang="en-US" sz="2000" dirty="0">
                <a:solidFill>
                  <a:srgbClr val="C00000"/>
                </a:solidFill>
              </a:rPr>
              <a:t>1 </a:t>
            </a:r>
            <a:r>
              <a:rPr lang="ko-KR" altLang="en-US" sz="2000" dirty="0" err="1">
                <a:solidFill>
                  <a:srgbClr val="C00000"/>
                </a:solidFill>
              </a:rPr>
              <a:t>cm</a:t>
            </a:r>
            <a:r>
              <a:rPr lang="ko-KR" altLang="en-US" sz="2000" dirty="0">
                <a:solidFill>
                  <a:srgbClr val="C00000"/>
                </a:solidFill>
              </a:rPr>
              <a:t> </a:t>
            </a:r>
            <a:endParaRPr lang="en-US" altLang="ko-KR" sz="2000" dirty="0">
              <a:solidFill>
                <a:srgbClr val="C00000"/>
              </a:solidFill>
            </a:endParaRPr>
          </a:p>
          <a:p>
            <a:pPr lvl="1">
              <a:lnSpc>
                <a:spcPct val="150000"/>
              </a:lnSpc>
            </a:pPr>
            <a:r>
              <a:rPr lang="en-US" altLang="ko-KR" sz="2000" dirty="0"/>
              <a:t>   (</a:t>
            </a:r>
            <a:r>
              <a:rPr lang="ko-KR" altLang="en-US" sz="2000" dirty="0" err="1"/>
              <a:t>when</a:t>
            </a:r>
            <a:r>
              <a:rPr lang="ko-KR" altLang="en-US" sz="2000" dirty="0"/>
              <a:t> </a:t>
            </a:r>
            <a:r>
              <a:rPr lang="ko-KR" altLang="en-US" sz="2000" dirty="0" err="1"/>
              <a:t>a</a:t>
            </a:r>
            <a:r>
              <a:rPr lang="ko-KR" altLang="en-US" sz="2000" dirty="0"/>
              <a:t> 3mm </a:t>
            </a:r>
            <a:r>
              <a:rPr lang="ko-KR" altLang="en-US" sz="2000" dirty="0" err="1"/>
              <a:t>diameter</a:t>
            </a:r>
            <a:r>
              <a:rPr lang="ko-KR" altLang="en-US" sz="2000" dirty="0"/>
              <a:t> </a:t>
            </a:r>
            <a:r>
              <a:rPr lang="ko-KR" altLang="en-US" sz="2000" dirty="0" err="1"/>
              <a:t>probe</a:t>
            </a:r>
            <a:r>
              <a:rPr lang="en-US" altLang="ko-KR" sz="2000" dirty="0"/>
              <a:t>)</a:t>
            </a:r>
          </a:p>
          <a:p>
            <a:pPr marL="800100" lvl="1" indent="-342900">
              <a:lnSpc>
                <a:spcPct val="150000"/>
              </a:lnSpc>
              <a:buFont typeface="Arial" panose="020B0604020202020204" pitchFamily="34" charset="0"/>
              <a:buChar char="•"/>
            </a:pPr>
            <a:r>
              <a:rPr lang="en-US" altLang="ko-KR" sz="2000" dirty="0">
                <a:solidFill>
                  <a:srgbClr val="C00000"/>
                </a:solidFill>
              </a:rPr>
              <a:t>The depth of tissue penetration </a:t>
            </a:r>
            <a:r>
              <a:rPr lang="en-US" altLang="ko-KR" sz="2000" dirty="0"/>
              <a:t>is approximately </a:t>
            </a:r>
            <a:r>
              <a:rPr lang="en-US" altLang="ko-KR" sz="2000" dirty="0">
                <a:solidFill>
                  <a:srgbClr val="C00000"/>
                </a:solidFill>
              </a:rPr>
              <a:t>3 mm </a:t>
            </a:r>
            <a:endParaRPr lang="ko-KR" altLang="en-US" sz="2000" dirty="0">
              <a:solidFill>
                <a:srgbClr val="C00000"/>
              </a:solidFill>
            </a:endParaRPr>
          </a:p>
          <a:p>
            <a:pPr marL="342900" indent="-342900">
              <a:lnSpc>
                <a:spcPct val="150000"/>
              </a:lnSpc>
              <a:buFont typeface="Arial" panose="020B0604020202020204" pitchFamily="34" charset="0"/>
              <a:buChar char="•"/>
            </a:pPr>
            <a:endParaRPr lang="en-US" altLang="ko-KR" sz="2000" dirty="0"/>
          </a:p>
        </p:txBody>
      </p:sp>
    </p:spTree>
    <p:extLst>
      <p:ext uri="{BB962C8B-B14F-4D97-AF65-F5344CB8AC3E}">
        <p14:creationId xmlns:p14="http://schemas.microsoft.com/office/powerpoint/2010/main" val="3104541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715023" y="235828"/>
            <a:ext cx="10515600" cy="1325563"/>
          </a:xfrm>
        </p:spPr>
        <p:txBody>
          <a:bodyPr>
            <a:normAutofit/>
          </a:bodyPr>
          <a:lstStyle/>
          <a:p>
            <a:r>
              <a:rPr lang="en-US" altLang="ko-KR" sz="3200" dirty="0">
                <a:latin typeface="+mn-ea"/>
                <a:ea typeface="+mn-ea"/>
              </a:rPr>
              <a:t>Mechanism of cryotherapy</a:t>
            </a:r>
            <a:endParaRPr lang="ko-KR" altLang="en-US" sz="3200" dirty="0">
              <a:latin typeface="+mn-ea"/>
              <a:ea typeface="+mn-ea"/>
            </a:endParaRPr>
          </a:p>
        </p:txBody>
      </p:sp>
      <p:sp>
        <p:nvSpPr>
          <p:cNvPr id="3" name="내용 개체 틀 2"/>
          <p:cNvSpPr>
            <a:spLocks noGrp="1"/>
          </p:cNvSpPr>
          <p:nvPr>
            <p:ph idx="1"/>
          </p:nvPr>
        </p:nvSpPr>
        <p:spPr>
          <a:xfrm>
            <a:off x="715023" y="1534758"/>
            <a:ext cx="10515600" cy="4351338"/>
          </a:xfrm>
        </p:spPr>
        <p:txBody>
          <a:bodyPr>
            <a:noAutofit/>
          </a:bodyPr>
          <a:lstStyle/>
          <a:p>
            <a:pPr>
              <a:lnSpc>
                <a:spcPct val="120000"/>
              </a:lnSpc>
            </a:pPr>
            <a:r>
              <a:rPr lang="en-US" altLang="ko-KR" sz="2000" dirty="0">
                <a:solidFill>
                  <a:srgbClr val="C00000"/>
                </a:solidFill>
                <a:latin typeface="+mn-ea"/>
              </a:rPr>
              <a:t>Repeated freezing and thawing of target tissue</a:t>
            </a:r>
          </a:p>
          <a:p>
            <a:pPr lvl="1">
              <a:lnSpc>
                <a:spcPct val="120000"/>
              </a:lnSpc>
            </a:pPr>
            <a:r>
              <a:rPr lang="en-US" altLang="ko-KR" sz="2000" dirty="0">
                <a:solidFill>
                  <a:srgbClr val="002060"/>
                </a:solidFill>
                <a:latin typeface="+mn-ea"/>
              </a:rPr>
              <a:t>Freezing </a:t>
            </a:r>
          </a:p>
          <a:p>
            <a:pPr lvl="2">
              <a:lnSpc>
                <a:spcPct val="120000"/>
              </a:lnSpc>
            </a:pPr>
            <a:r>
              <a:rPr lang="en-US" altLang="ko-KR" sz="1600" dirty="0">
                <a:solidFill>
                  <a:srgbClr val="0070C0"/>
                </a:solidFill>
                <a:latin typeface="+mn-ea"/>
              </a:rPr>
              <a:t>Quickly</a:t>
            </a:r>
            <a:r>
              <a:rPr lang="en-US" altLang="ko-KR" sz="1600" dirty="0">
                <a:latin typeface="+mn-ea"/>
              </a:rPr>
              <a:t> because </a:t>
            </a:r>
            <a:r>
              <a:rPr lang="en-US" altLang="ko-KR" sz="1600" dirty="0">
                <a:solidFill>
                  <a:srgbClr val="0070C0"/>
                </a:solidFill>
                <a:latin typeface="+mn-ea"/>
              </a:rPr>
              <a:t>this forces the ice crystals to form </a:t>
            </a:r>
            <a:r>
              <a:rPr lang="en-US" altLang="ko-KR" sz="1600" dirty="0" err="1">
                <a:solidFill>
                  <a:srgbClr val="0070C0"/>
                </a:solidFill>
                <a:latin typeface="+mn-ea"/>
              </a:rPr>
              <a:t>intracellularly</a:t>
            </a:r>
            <a:r>
              <a:rPr lang="en-US" altLang="ko-KR" sz="1600" dirty="0">
                <a:solidFill>
                  <a:srgbClr val="0070C0"/>
                </a:solidFill>
                <a:latin typeface="+mn-ea"/>
              </a:rPr>
              <a:t>, where they are most lethal</a:t>
            </a:r>
          </a:p>
          <a:p>
            <a:pPr lvl="2">
              <a:lnSpc>
                <a:spcPct val="120000"/>
              </a:lnSpc>
            </a:pPr>
            <a:r>
              <a:rPr lang="en-US" altLang="ko-KR" sz="1600" dirty="0">
                <a:latin typeface="+mn-ea"/>
              </a:rPr>
              <a:t>The core temperature : to be destroyed, -20ºC and -40ºC</a:t>
            </a:r>
          </a:p>
          <a:p>
            <a:pPr lvl="2">
              <a:lnSpc>
                <a:spcPct val="120000"/>
              </a:lnSpc>
            </a:pPr>
            <a:r>
              <a:rPr lang="en-US" altLang="ko-KR" sz="1600" dirty="0">
                <a:latin typeface="+mn-ea"/>
              </a:rPr>
              <a:t>Freezing to -40ºC or below at a rapid rate (-100ºC per minute) : more than 90 % cell death</a:t>
            </a:r>
          </a:p>
          <a:p>
            <a:pPr lvl="1">
              <a:lnSpc>
                <a:spcPct val="120000"/>
              </a:lnSpc>
            </a:pPr>
            <a:r>
              <a:rPr lang="en-US" altLang="ko-KR" sz="2000" dirty="0">
                <a:solidFill>
                  <a:srgbClr val="002060"/>
                </a:solidFill>
                <a:latin typeface="+mn-ea"/>
              </a:rPr>
              <a:t>Thawing</a:t>
            </a:r>
          </a:p>
          <a:p>
            <a:pPr lvl="2">
              <a:lnSpc>
                <a:spcPct val="120000"/>
              </a:lnSpc>
            </a:pPr>
            <a:r>
              <a:rPr lang="en-US" altLang="ko-KR" sz="1600" dirty="0">
                <a:latin typeface="+mn-ea"/>
              </a:rPr>
              <a:t>Thawed </a:t>
            </a:r>
            <a:r>
              <a:rPr lang="en-US" altLang="ko-KR" sz="1600" dirty="0">
                <a:solidFill>
                  <a:srgbClr val="0070C0"/>
                </a:solidFill>
                <a:latin typeface="+mn-ea"/>
              </a:rPr>
              <a:t>slowly</a:t>
            </a:r>
            <a:r>
              <a:rPr lang="en-US" altLang="ko-KR" sz="1600" dirty="0">
                <a:latin typeface="+mn-ea"/>
              </a:rPr>
              <a:t>. </a:t>
            </a:r>
          </a:p>
          <a:p>
            <a:pPr lvl="2">
              <a:lnSpc>
                <a:spcPct val="120000"/>
              </a:lnSpc>
            </a:pPr>
            <a:r>
              <a:rPr lang="en-US" altLang="ko-KR" sz="1600" dirty="0">
                <a:solidFill>
                  <a:srgbClr val="0070C0"/>
                </a:solidFill>
                <a:latin typeface="+mn-ea"/>
              </a:rPr>
              <a:t>Intracellular ice crystals </a:t>
            </a:r>
            <a:r>
              <a:rPr lang="en-US" altLang="ko-KR" sz="1600" dirty="0">
                <a:latin typeface="+mn-ea"/>
              </a:rPr>
              <a:t>to increase in size before they melt (rapid thawing leads to immediate melting). </a:t>
            </a:r>
          </a:p>
          <a:p>
            <a:pPr lvl="2">
              <a:lnSpc>
                <a:spcPct val="120000"/>
              </a:lnSpc>
            </a:pPr>
            <a:r>
              <a:rPr lang="en-US" altLang="ko-KR" sz="1800" dirty="0">
                <a:solidFill>
                  <a:srgbClr val="C00000"/>
                </a:solidFill>
                <a:latin typeface="+mn-ea"/>
              </a:rPr>
              <a:t>cause cell death directly by damaging mitochondria or other micro-organelles :</a:t>
            </a:r>
            <a:r>
              <a:rPr lang="en-US" altLang="ko-KR" sz="1600" dirty="0">
                <a:solidFill>
                  <a:srgbClr val="C00000"/>
                </a:solidFill>
                <a:latin typeface="+mn-ea"/>
              </a:rPr>
              <a:t> </a:t>
            </a:r>
            <a:r>
              <a:rPr lang="en-US" altLang="ko-KR" sz="1800" dirty="0">
                <a:solidFill>
                  <a:srgbClr val="C00000"/>
                </a:solidFill>
                <a:latin typeface="+mn-ea"/>
              </a:rPr>
              <a:t>cell swelling and rupture</a:t>
            </a:r>
            <a:r>
              <a:rPr lang="en-US" altLang="ko-KR" sz="1600" dirty="0">
                <a:solidFill>
                  <a:srgbClr val="C00000"/>
                </a:solidFill>
                <a:latin typeface="+mn-ea"/>
              </a:rPr>
              <a:t>. </a:t>
            </a:r>
          </a:p>
          <a:p>
            <a:pPr>
              <a:lnSpc>
                <a:spcPct val="120000"/>
              </a:lnSpc>
            </a:pPr>
            <a:r>
              <a:rPr lang="en-US" altLang="ko-KR" sz="2000" dirty="0">
                <a:solidFill>
                  <a:srgbClr val="C00000"/>
                </a:solidFill>
                <a:latin typeface="+mn-ea"/>
              </a:rPr>
              <a:t>Microvascular change</a:t>
            </a:r>
            <a:r>
              <a:rPr lang="en-US" altLang="ko-KR" sz="2000" dirty="0">
                <a:solidFill>
                  <a:srgbClr val="FF0000"/>
                </a:solidFill>
                <a:latin typeface="+mn-ea"/>
              </a:rPr>
              <a:t>s</a:t>
            </a:r>
          </a:p>
          <a:p>
            <a:pPr lvl="1">
              <a:lnSpc>
                <a:spcPct val="120000"/>
              </a:lnSpc>
            </a:pPr>
            <a:r>
              <a:rPr lang="en-US" altLang="ko-KR" sz="1800" dirty="0">
                <a:solidFill>
                  <a:srgbClr val="002060"/>
                </a:solidFill>
                <a:latin typeface="+mn-ea"/>
              </a:rPr>
              <a:t>Thrombosis of the feeding vessels </a:t>
            </a:r>
            <a:r>
              <a:rPr lang="en-US" altLang="ko-KR" sz="1800" dirty="0">
                <a:latin typeface="+mn-ea"/>
              </a:rPr>
              <a:t>: microcirculation of the target tissue to cease soon after thawing</a:t>
            </a:r>
          </a:p>
          <a:p>
            <a:pPr>
              <a:lnSpc>
                <a:spcPct val="120000"/>
              </a:lnSpc>
            </a:pPr>
            <a:endParaRPr lang="ko-KR" altLang="en-US" sz="2000" dirty="0">
              <a:latin typeface="+mn-ea"/>
            </a:endParaRPr>
          </a:p>
        </p:txBody>
      </p:sp>
    </p:spTree>
    <p:extLst>
      <p:ext uri="{BB962C8B-B14F-4D97-AF65-F5344CB8AC3E}">
        <p14:creationId xmlns:p14="http://schemas.microsoft.com/office/powerpoint/2010/main" val="28278631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http://www.erbe-med.com/erbe/media/Produktbilder/Kryo-Chirurgie/P_10731-001__ERBOKRYO_AE_zoom.jpg"/>
          <p:cNvPicPr>
            <a:picLocks noChangeAspect="1" noChangeArrowheads="1"/>
          </p:cNvPicPr>
          <p:nvPr/>
        </p:nvPicPr>
        <p:blipFill rotWithShape="1">
          <a:blip r:embed="rId3">
            <a:extLst>
              <a:ext uri="{28A0092B-C50C-407E-A947-70E740481C1C}">
                <a14:useLocalDpi xmlns:a14="http://schemas.microsoft.com/office/drawing/2010/main" val="0"/>
              </a:ext>
            </a:extLst>
          </a:blip>
          <a:srcRect t="26423" b="30032"/>
          <a:stretch/>
        </p:blipFill>
        <p:spPr bwMode="auto">
          <a:xfrm>
            <a:off x="1365956" y="1570243"/>
            <a:ext cx="4364112" cy="1123254"/>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p:nvPr>
        </p:nvSpPr>
        <p:spPr>
          <a:xfrm>
            <a:off x="-899604" y="508523"/>
            <a:ext cx="10972800" cy="960120"/>
          </a:xfrm>
        </p:spPr>
        <p:txBody>
          <a:bodyPr>
            <a:normAutofit/>
          </a:bodyPr>
          <a:lstStyle/>
          <a:p>
            <a:r>
              <a:rPr lang="en-US" altLang="ko-KR" sz="3200" dirty="0">
                <a:latin typeface="+mn-ea"/>
                <a:ea typeface="+mn-ea"/>
              </a:rPr>
              <a:t>Equipment </a:t>
            </a:r>
            <a:endParaRPr lang="ko-KR" altLang="en-US" sz="3200" dirty="0">
              <a:latin typeface="+mn-ea"/>
              <a:ea typeface="+mn-ea"/>
            </a:endParaRPr>
          </a:p>
        </p:txBody>
      </p:sp>
      <p:sp>
        <p:nvSpPr>
          <p:cNvPr id="3" name="내용 개체 틀 2"/>
          <p:cNvSpPr>
            <a:spLocks noGrp="1"/>
          </p:cNvSpPr>
          <p:nvPr>
            <p:ph idx="1"/>
          </p:nvPr>
        </p:nvSpPr>
        <p:spPr>
          <a:xfrm>
            <a:off x="130206" y="2835705"/>
            <a:ext cx="6558079" cy="4537996"/>
          </a:xfrm>
        </p:spPr>
        <p:txBody>
          <a:bodyPr>
            <a:normAutofit/>
          </a:bodyPr>
          <a:lstStyle/>
          <a:p>
            <a:pPr lvl="1">
              <a:lnSpc>
                <a:spcPct val="150000"/>
              </a:lnSpc>
            </a:pPr>
            <a:r>
              <a:rPr lang="en-US" altLang="ko-KR" sz="2000" dirty="0">
                <a:solidFill>
                  <a:srgbClr val="0070C0"/>
                </a:solidFill>
                <a:latin typeface="+mn-ea"/>
              </a:rPr>
              <a:t>Bronchoscope</a:t>
            </a:r>
            <a:r>
              <a:rPr lang="en-US" altLang="ko-KR" sz="2000" dirty="0">
                <a:latin typeface="+mn-ea"/>
              </a:rPr>
              <a:t>  ; Rigid or flexible bronchoscope</a:t>
            </a:r>
          </a:p>
          <a:p>
            <a:pPr lvl="1">
              <a:lnSpc>
                <a:spcPct val="150000"/>
              </a:lnSpc>
            </a:pPr>
            <a:r>
              <a:rPr lang="en-US" altLang="ko-KR" sz="2000" dirty="0">
                <a:solidFill>
                  <a:srgbClr val="0070C0"/>
                </a:solidFill>
                <a:latin typeface="+mn-ea"/>
              </a:rPr>
              <a:t>Cryosurgery device </a:t>
            </a:r>
            <a:r>
              <a:rPr lang="en-US" altLang="ko-KR" sz="2000" dirty="0">
                <a:latin typeface="+mn-ea"/>
              </a:rPr>
              <a:t> </a:t>
            </a:r>
          </a:p>
          <a:p>
            <a:pPr lvl="1">
              <a:lnSpc>
                <a:spcPct val="150000"/>
              </a:lnSpc>
            </a:pPr>
            <a:r>
              <a:rPr lang="en-US" altLang="ko-KR" sz="2000" dirty="0">
                <a:solidFill>
                  <a:srgbClr val="0070C0"/>
                </a:solidFill>
                <a:latin typeface="+mn-ea"/>
              </a:rPr>
              <a:t>Cooling agents</a:t>
            </a:r>
            <a:r>
              <a:rPr lang="en-US" altLang="ko-KR" sz="2000" dirty="0">
                <a:latin typeface="+mn-ea"/>
              </a:rPr>
              <a:t> ; </a:t>
            </a:r>
            <a:r>
              <a:rPr lang="pt-BR" altLang="ko-KR" sz="2000" dirty="0">
                <a:latin typeface="+mn-ea"/>
              </a:rPr>
              <a:t>nitrous oxide (N2O) and liquid nitrogen (N2).</a:t>
            </a:r>
            <a:endParaRPr lang="en-US" altLang="ko-KR" sz="2000" dirty="0">
              <a:latin typeface="+mn-ea"/>
            </a:endParaRPr>
          </a:p>
          <a:p>
            <a:pPr lvl="2">
              <a:lnSpc>
                <a:spcPct val="150000"/>
              </a:lnSpc>
            </a:pPr>
            <a:r>
              <a:rPr lang="en-US" altLang="ko-KR" dirty="0">
                <a:solidFill>
                  <a:srgbClr val="00B0F0"/>
                </a:solidFill>
                <a:latin typeface="+mn-ea"/>
              </a:rPr>
              <a:t>Nitrous oxide </a:t>
            </a:r>
          </a:p>
          <a:p>
            <a:pPr lvl="3">
              <a:lnSpc>
                <a:spcPct val="150000"/>
              </a:lnSpc>
            </a:pPr>
            <a:r>
              <a:rPr lang="en-US" altLang="ko-KR" dirty="0">
                <a:solidFill>
                  <a:srgbClr val="FF0000"/>
                </a:solidFill>
                <a:latin typeface="+mn-ea"/>
              </a:rPr>
              <a:t>Equilibrium temperature of -89ºC in the distal two centimeters of the </a:t>
            </a:r>
            <a:r>
              <a:rPr lang="en-US" altLang="ko-KR" dirty="0" err="1">
                <a:solidFill>
                  <a:srgbClr val="FF0000"/>
                </a:solidFill>
                <a:latin typeface="+mn-ea"/>
              </a:rPr>
              <a:t>cryoprobe</a:t>
            </a:r>
            <a:endParaRPr lang="en-US" altLang="ko-KR" dirty="0">
              <a:solidFill>
                <a:srgbClr val="FF0000"/>
              </a:solidFill>
              <a:latin typeface="+mn-ea"/>
            </a:endParaRPr>
          </a:p>
          <a:p>
            <a:pPr>
              <a:lnSpc>
                <a:spcPct val="150000"/>
              </a:lnSpc>
            </a:pPr>
            <a:endParaRPr lang="ko-KR" altLang="en-US" dirty="0">
              <a:latin typeface="+mn-ea"/>
            </a:endParaRPr>
          </a:p>
        </p:txBody>
      </p:sp>
      <p:pic>
        <p:nvPicPr>
          <p:cNvPr id="4" name="그림 3">
            <a:extLst>
              <a:ext uri="{FF2B5EF4-FFF2-40B4-BE49-F238E27FC236}">
                <a16:creationId xmlns:a16="http://schemas.microsoft.com/office/drawing/2014/main" id="{BE05C21A-C8C0-4634-B537-98D6CF5C811C}"/>
              </a:ext>
            </a:extLst>
          </p:cNvPr>
          <p:cNvPicPr>
            <a:picLocks noChangeAspect="1"/>
          </p:cNvPicPr>
          <p:nvPr/>
        </p:nvPicPr>
        <p:blipFill>
          <a:blip r:embed="rId4"/>
          <a:stretch>
            <a:fillRect/>
          </a:stretch>
        </p:blipFill>
        <p:spPr>
          <a:xfrm>
            <a:off x="7137894" y="1079533"/>
            <a:ext cx="4117128" cy="5605807"/>
          </a:xfrm>
          <a:prstGeom prst="rect">
            <a:avLst/>
          </a:prstGeom>
        </p:spPr>
      </p:pic>
    </p:spTree>
    <p:extLst>
      <p:ext uri="{BB962C8B-B14F-4D97-AF65-F5344CB8AC3E}">
        <p14:creationId xmlns:p14="http://schemas.microsoft.com/office/powerpoint/2010/main" val="20932943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838200" y="554808"/>
            <a:ext cx="10515600" cy="1325563"/>
          </a:xfrm>
        </p:spPr>
        <p:txBody>
          <a:bodyPr>
            <a:noAutofit/>
          </a:bodyPr>
          <a:lstStyle/>
          <a:p>
            <a:r>
              <a:rPr lang="en-US" altLang="ko-KR" sz="3200" dirty="0">
                <a:latin typeface="+mn-ea"/>
                <a:ea typeface="+mn-ea"/>
              </a:rPr>
              <a:t>Step of procedure</a:t>
            </a:r>
            <a:br>
              <a:rPr lang="en-US" altLang="ko-KR" sz="3200" dirty="0">
                <a:latin typeface="+mn-ea"/>
                <a:ea typeface="+mn-ea"/>
              </a:rPr>
            </a:br>
            <a:endParaRPr lang="ko-KR" altLang="en-US" sz="3200" dirty="0">
              <a:latin typeface="+mn-ea"/>
              <a:ea typeface="+mn-ea"/>
            </a:endParaRPr>
          </a:p>
        </p:txBody>
      </p:sp>
      <p:sp>
        <p:nvSpPr>
          <p:cNvPr id="4" name="내용 개체 틀 3"/>
          <p:cNvSpPr>
            <a:spLocks noGrp="1"/>
          </p:cNvSpPr>
          <p:nvPr>
            <p:ph idx="1"/>
          </p:nvPr>
        </p:nvSpPr>
        <p:spPr>
          <a:xfrm>
            <a:off x="668070" y="3578006"/>
            <a:ext cx="10855860" cy="4885620"/>
          </a:xfrm>
        </p:spPr>
        <p:txBody>
          <a:bodyPr>
            <a:noAutofit/>
          </a:bodyPr>
          <a:lstStyle/>
          <a:p>
            <a:pPr>
              <a:lnSpc>
                <a:spcPct val="160000"/>
              </a:lnSpc>
            </a:pPr>
            <a:r>
              <a:rPr lang="en-US" altLang="ko-KR" sz="2000" dirty="0">
                <a:latin typeface="+mn-ea"/>
              </a:rPr>
              <a:t>Cryotherapy exploits the cooling caused by rapid expansion </a:t>
            </a:r>
          </a:p>
          <a:p>
            <a:pPr marL="0" indent="0">
              <a:lnSpc>
                <a:spcPct val="160000"/>
              </a:lnSpc>
              <a:buNone/>
            </a:pPr>
            <a:r>
              <a:rPr lang="en-US" altLang="ko-KR" sz="2000" dirty="0">
                <a:latin typeface="+mn-ea"/>
              </a:rPr>
              <a:t>   of liquid gas to cool the tip of the </a:t>
            </a:r>
            <a:r>
              <a:rPr lang="en-US" altLang="ko-KR" sz="2000" dirty="0" err="1">
                <a:latin typeface="+mn-ea"/>
              </a:rPr>
              <a:t>cryoprobe</a:t>
            </a:r>
            <a:r>
              <a:rPr lang="en-US" altLang="ko-KR" sz="2000" dirty="0">
                <a:latin typeface="+mn-ea"/>
              </a:rPr>
              <a:t> (Joule-Thompson principle)</a:t>
            </a:r>
          </a:p>
          <a:p>
            <a:pPr>
              <a:lnSpc>
                <a:spcPct val="160000"/>
              </a:lnSpc>
            </a:pPr>
            <a:r>
              <a:rPr lang="en-US" altLang="ko-KR" sz="2000" dirty="0">
                <a:latin typeface="+mn-ea"/>
              </a:rPr>
              <a:t>The tip of the probe is cooled to a working temperature of -40℃, which is sufficient to destroy living tissue. </a:t>
            </a:r>
          </a:p>
          <a:p>
            <a:pPr>
              <a:lnSpc>
                <a:spcPct val="160000"/>
              </a:lnSpc>
            </a:pPr>
            <a:r>
              <a:rPr lang="en-US" altLang="ko-KR" sz="2000" dirty="0">
                <a:latin typeface="+mn-ea"/>
              </a:rPr>
              <a:t>The cryoprobe is placed on or inserted into the lesion treatment if necessary. </a:t>
            </a:r>
          </a:p>
        </p:txBody>
      </p:sp>
      <p:pic>
        <p:nvPicPr>
          <p:cNvPr id="6" name="Picture 4" descr="http://img.medscape.com/fullsize/migrated/408/966/cc0701.03.shes_fig4.jpg"/>
          <p:cNvPicPr>
            <a:picLocks noChangeAspect="1" noChangeArrowheads="1"/>
          </p:cNvPicPr>
          <p:nvPr/>
        </p:nvPicPr>
        <p:blipFill>
          <a:blip r:embed="rId3"/>
          <a:srcRect t="11480"/>
          <a:stretch>
            <a:fillRect/>
          </a:stretch>
        </p:blipFill>
        <p:spPr bwMode="auto">
          <a:xfrm>
            <a:off x="3324578" y="1508299"/>
            <a:ext cx="5542844" cy="2069707"/>
          </a:xfrm>
          <a:prstGeom prst="rect">
            <a:avLst/>
          </a:prstGeom>
          <a:noFill/>
        </p:spPr>
      </p:pic>
    </p:spTree>
    <p:extLst>
      <p:ext uri="{BB962C8B-B14F-4D97-AF65-F5344CB8AC3E}">
        <p14:creationId xmlns:p14="http://schemas.microsoft.com/office/powerpoint/2010/main" val="42358080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0DD3E11-5585-4C1C-A516-8BF2584E13F1}"/>
              </a:ext>
            </a:extLst>
          </p:cNvPr>
          <p:cNvSpPr>
            <a:spLocks noGrp="1"/>
          </p:cNvSpPr>
          <p:nvPr>
            <p:ph type="title"/>
          </p:nvPr>
        </p:nvSpPr>
        <p:spPr/>
        <p:txBody>
          <a:bodyPr>
            <a:normAutofit/>
          </a:bodyPr>
          <a:lstStyle/>
          <a:p>
            <a:r>
              <a:rPr lang="en-US" altLang="ko-KR" sz="3200" dirty="0">
                <a:latin typeface="+mn-ea"/>
              </a:rPr>
              <a:t>Step of procedure</a:t>
            </a:r>
            <a:endParaRPr lang="ko-KR" altLang="en-US" sz="3200" dirty="0"/>
          </a:p>
        </p:txBody>
      </p:sp>
      <p:sp>
        <p:nvSpPr>
          <p:cNvPr id="3" name="내용 개체 틀 2">
            <a:extLst>
              <a:ext uri="{FF2B5EF4-FFF2-40B4-BE49-F238E27FC236}">
                <a16:creationId xmlns:a16="http://schemas.microsoft.com/office/drawing/2014/main" id="{ABA3C464-D3D7-4ABC-B38B-15ECF00BC7E2}"/>
              </a:ext>
            </a:extLst>
          </p:cNvPr>
          <p:cNvSpPr>
            <a:spLocks noGrp="1"/>
          </p:cNvSpPr>
          <p:nvPr>
            <p:ph idx="1"/>
          </p:nvPr>
        </p:nvSpPr>
        <p:spPr>
          <a:xfrm>
            <a:off x="304800" y="1765145"/>
            <a:ext cx="5971822" cy="4525963"/>
          </a:xfrm>
        </p:spPr>
        <p:txBody>
          <a:bodyPr>
            <a:normAutofit fontScale="70000" lnSpcReduction="20000"/>
          </a:bodyPr>
          <a:lstStyle/>
          <a:p>
            <a:pPr>
              <a:lnSpc>
                <a:spcPct val="160000"/>
              </a:lnSpc>
            </a:pPr>
            <a:r>
              <a:rPr lang="en-US" altLang="ko-KR" dirty="0">
                <a:solidFill>
                  <a:srgbClr val="C00000"/>
                </a:solidFill>
              </a:rPr>
              <a:t>Two to three freeze-thaw cycles</a:t>
            </a:r>
          </a:p>
          <a:p>
            <a:pPr lvl="1">
              <a:lnSpc>
                <a:spcPct val="160000"/>
              </a:lnSpc>
            </a:pPr>
            <a:r>
              <a:rPr lang="en-US" altLang="ko-KR" sz="3200" dirty="0"/>
              <a:t>each lasting one minute (</a:t>
            </a:r>
            <a:r>
              <a:rPr lang="en-US" altLang="ko-KR" sz="3200" dirty="0">
                <a:solidFill>
                  <a:srgbClr val="C00000"/>
                </a:solidFill>
              </a:rPr>
              <a:t>30 second freeze followed by a 30 second thaw</a:t>
            </a:r>
            <a:r>
              <a:rPr lang="en-US" altLang="ko-KR" sz="3200" dirty="0"/>
              <a:t>) are applied to the same or adjacent area.</a:t>
            </a:r>
          </a:p>
          <a:p>
            <a:pPr>
              <a:lnSpc>
                <a:spcPct val="160000"/>
              </a:lnSpc>
            </a:pPr>
            <a:r>
              <a:rPr lang="en-US" altLang="ko-KR" dirty="0"/>
              <a:t>The probe is then moved 5-6 mm, and another three cycles of cryotherapy are carried out in the new area. </a:t>
            </a:r>
          </a:p>
        </p:txBody>
      </p:sp>
    </p:spTree>
    <p:extLst>
      <p:ext uri="{BB962C8B-B14F-4D97-AF65-F5344CB8AC3E}">
        <p14:creationId xmlns:p14="http://schemas.microsoft.com/office/powerpoint/2010/main" val="31464477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id="{B99DD87D-3E49-4F29-936D-EBD6348ECF87}"/>
              </a:ext>
            </a:extLst>
          </p:cNvPr>
          <p:cNvSpPr>
            <a:spLocks noGrp="1"/>
          </p:cNvSpPr>
          <p:nvPr>
            <p:ph idx="1"/>
          </p:nvPr>
        </p:nvSpPr>
        <p:spPr>
          <a:xfrm>
            <a:off x="824089" y="1792287"/>
            <a:ext cx="9810044" cy="4525963"/>
          </a:xfrm>
        </p:spPr>
        <p:txBody>
          <a:bodyPr>
            <a:normAutofit/>
          </a:bodyPr>
          <a:lstStyle/>
          <a:p>
            <a:pPr>
              <a:lnSpc>
                <a:spcPct val="150000"/>
              </a:lnSpc>
            </a:pPr>
            <a:r>
              <a:rPr lang="en-US" altLang="ko-KR" sz="2400" dirty="0"/>
              <a:t>Repeat bronchoscopy</a:t>
            </a:r>
          </a:p>
          <a:p>
            <a:pPr lvl="1">
              <a:lnSpc>
                <a:spcPct val="150000"/>
              </a:lnSpc>
            </a:pPr>
            <a:r>
              <a:rPr lang="en-US" altLang="ko-KR" sz="1800" dirty="0"/>
              <a:t>Repeat bronchoscopy (usually flexible bronchoscopy) is generally performed eight to ten days ( </a:t>
            </a:r>
            <a:r>
              <a:rPr lang="en-US" altLang="ko-KR" sz="1800" dirty="0">
                <a:solidFill>
                  <a:srgbClr val="002060"/>
                </a:solidFill>
              </a:rPr>
              <a:t>&gt;1week) after </a:t>
            </a:r>
            <a:r>
              <a:rPr lang="en-US" altLang="ko-KR" sz="1800" dirty="0" err="1">
                <a:solidFill>
                  <a:srgbClr val="002060"/>
                </a:solidFill>
              </a:rPr>
              <a:t>bronchoscopic</a:t>
            </a:r>
            <a:r>
              <a:rPr lang="en-US" altLang="ko-KR" sz="1800" dirty="0">
                <a:solidFill>
                  <a:srgbClr val="002060"/>
                </a:solidFill>
              </a:rPr>
              <a:t> cryoablation</a:t>
            </a:r>
            <a:r>
              <a:rPr lang="en-US" altLang="ko-KR" sz="1800" dirty="0"/>
              <a:t>. </a:t>
            </a:r>
          </a:p>
          <a:p>
            <a:pPr lvl="1">
              <a:lnSpc>
                <a:spcPct val="150000"/>
              </a:lnSpc>
            </a:pPr>
            <a:r>
              <a:rPr lang="en-US" altLang="ko-KR" sz="1800" dirty="0"/>
              <a:t>the extent of tissue destruction to be assessed, assure a clear and clean airway, and removal of </a:t>
            </a:r>
            <a:r>
              <a:rPr lang="en-US" altLang="ko-KR" sz="1800" dirty="0" err="1"/>
              <a:t>devascularized</a:t>
            </a:r>
            <a:r>
              <a:rPr lang="en-US" altLang="ko-KR" sz="1800" dirty="0"/>
              <a:t> </a:t>
            </a:r>
            <a:r>
              <a:rPr lang="en-US" altLang="ko-KR" sz="1800" dirty="0" err="1"/>
              <a:t>cryoablative</a:t>
            </a:r>
            <a:r>
              <a:rPr lang="en-US" altLang="ko-KR" sz="1800" dirty="0"/>
              <a:t> debris by forceps, aspiration, or </a:t>
            </a:r>
            <a:r>
              <a:rPr lang="en-US" altLang="ko-KR" sz="1800" dirty="0" err="1"/>
              <a:t>cryoadhesion</a:t>
            </a:r>
            <a:r>
              <a:rPr lang="en-US" altLang="ko-KR" sz="1800" dirty="0"/>
              <a:t>.</a:t>
            </a:r>
          </a:p>
          <a:p>
            <a:pPr lvl="1">
              <a:lnSpc>
                <a:spcPct val="150000"/>
              </a:lnSpc>
            </a:pPr>
            <a:r>
              <a:rPr lang="en-US" altLang="ko-KR" sz="1800" dirty="0">
                <a:solidFill>
                  <a:srgbClr val="C00000"/>
                </a:solidFill>
              </a:rPr>
              <a:t>Additional </a:t>
            </a:r>
            <a:r>
              <a:rPr lang="en-US" altLang="ko-KR" sz="1800" dirty="0" err="1">
                <a:solidFill>
                  <a:srgbClr val="C00000"/>
                </a:solidFill>
              </a:rPr>
              <a:t>bronchoscopic</a:t>
            </a:r>
            <a:r>
              <a:rPr lang="en-US" altLang="ko-KR" sz="1800" dirty="0">
                <a:solidFill>
                  <a:srgbClr val="C00000"/>
                </a:solidFill>
              </a:rPr>
              <a:t> cryotherapy</a:t>
            </a:r>
            <a:endParaRPr lang="ko-KR" altLang="en-US" sz="2000" dirty="0">
              <a:solidFill>
                <a:srgbClr val="C00000"/>
              </a:solidFill>
            </a:endParaRPr>
          </a:p>
        </p:txBody>
      </p:sp>
      <p:sp>
        <p:nvSpPr>
          <p:cNvPr id="4" name="제목 1">
            <a:extLst>
              <a:ext uri="{FF2B5EF4-FFF2-40B4-BE49-F238E27FC236}">
                <a16:creationId xmlns:a16="http://schemas.microsoft.com/office/drawing/2014/main" id="{4D3853A6-ED16-4D36-A299-671BCE0D67B5}"/>
              </a:ext>
            </a:extLst>
          </p:cNvPr>
          <p:cNvSpPr>
            <a:spLocks noGrp="1"/>
          </p:cNvSpPr>
          <p:nvPr>
            <p:ph type="title"/>
          </p:nvPr>
        </p:nvSpPr>
        <p:spPr>
          <a:xfrm>
            <a:off x="609600" y="539750"/>
            <a:ext cx="10972800" cy="960438"/>
          </a:xfrm>
        </p:spPr>
        <p:txBody>
          <a:bodyPr>
            <a:normAutofit/>
          </a:bodyPr>
          <a:lstStyle/>
          <a:p>
            <a:r>
              <a:rPr lang="en-US" altLang="ko-KR" sz="3200" dirty="0">
                <a:latin typeface="+mn-ea"/>
              </a:rPr>
              <a:t>Step of procedure</a:t>
            </a:r>
            <a:endParaRPr lang="ko-KR" altLang="en-US" sz="3200" dirty="0"/>
          </a:p>
        </p:txBody>
      </p:sp>
    </p:spTree>
    <p:extLst>
      <p:ext uri="{BB962C8B-B14F-4D97-AF65-F5344CB8AC3E}">
        <p14:creationId xmlns:p14="http://schemas.microsoft.com/office/powerpoint/2010/main" val="42362981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F166B8B-02B4-4D43-B23C-30930B7C3C90}"/>
              </a:ext>
            </a:extLst>
          </p:cNvPr>
          <p:cNvSpPr>
            <a:spLocks noGrp="1"/>
          </p:cNvSpPr>
          <p:nvPr>
            <p:ph type="title"/>
          </p:nvPr>
        </p:nvSpPr>
        <p:spPr/>
        <p:txBody>
          <a:bodyPr>
            <a:normAutofit/>
          </a:bodyPr>
          <a:lstStyle/>
          <a:p>
            <a:r>
              <a:rPr lang="en-US" altLang="ko-KR" sz="3600" dirty="0"/>
              <a:t>Indications</a:t>
            </a:r>
            <a:endParaRPr lang="ko-KR" altLang="en-US" sz="3600" dirty="0"/>
          </a:p>
        </p:txBody>
      </p:sp>
      <p:sp>
        <p:nvSpPr>
          <p:cNvPr id="3" name="내용 개체 틀 2">
            <a:extLst>
              <a:ext uri="{FF2B5EF4-FFF2-40B4-BE49-F238E27FC236}">
                <a16:creationId xmlns:a16="http://schemas.microsoft.com/office/drawing/2014/main" id="{7879977D-858F-441E-A455-53C3C0CE14C2}"/>
              </a:ext>
            </a:extLst>
          </p:cNvPr>
          <p:cNvSpPr>
            <a:spLocks noGrp="1"/>
          </p:cNvSpPr>
          <p:nvPr>
            <p:ph idx="1"/>
          </p:nvPr>
        </p:nvSpPr>
        <p:spPr>
          <a:xfrm>
            <a:off x="158044" y="1865931"/>
            <a:ext cx="4662311" cy="4525963"/>
          </a:xfrm>
        </p:spPr>
        <p:txBody>
          <a:bodyPr>
            <a:normAutofit/>
          </a:bodyPr>
          <a:lstStyle/>
          <a:p>
            <a:pPr>
              <a:lnSpc>
                <a:spcPct val="160000"/>
              </a:lnSpc>
            </a:pPr>
            <a:r>
              <a:rPr lang="en-US" altLang="ko-KR" sz="2400" dirty="0"/>
              <a:t>Central airway obstruction</a:t>
            </a:r>
          </a:p>
          <a:p>
            <a:pPr lvl="1">
              <a:lnSpc>
                <a:spcPct val="160000"/>
              </a:lnSpc>
            </a:pPr>
            <a:r>
              <a:rPr lang="en-US" altLang="ko-KR" sz="2000" dirty="0"/>
              <a:t>Malignant lesions </a:t>
            </a:r>
          </a:p>
          <a:p>
            <a:pPr lvl="2">
              <a:lnSpc>
                <a:spcPct val="160000"/>
              </a:lnSpc>
            </a:pPr>
            <a:r>
              <a:rPr lang="en-US" altLang="ko-KR" sz="1800" dirty="0"/>
              <a:t>Airway malignancy is the most common indication for </a:t>
            </a:r>
            <a:r>
              <a:rPr lang="en-US" altLang="ko-KR" sz="1800" dirty="0" err="1"/>
              <a:t>bronchoscopic</a:t>
            </a:r>
            <a:r>
              <a:rPr lang="en-US" altLang="ko-KR" sz="1800" dirty="0"/>
              <a:t> cryotherapy </a:t>
            </a:r>
          </a:p>
          <a:p>
            <a:pPr lvl="1">
              <a:lnSpc>
                <a:spcPct val="160000"/>
              </a:lnSpc>
            </a:pPr>
            <a:r>
              <a:rPr lang="en-US" altLang="ko-KR" sz="2000" dirty="0"/>
              <a:t>Benign lesions </a:t>
            </a:r>
          </a:p>
          <a:p>
            <a:pPr lvl="2">
              <a:lnSpc>
                <a:spcPct val="160000"/>
              </a:lnSpc>
            </a:pPr>
            <a:endParaRPr lang="ko-KR" altLang="en-US" sz="1800" dirty="0"/>
          </a:p>
        </p:txBody>
      </p:sp>
      <p:pic>
        <p:nvPicPr>
          <p:cNvPr id="4" name="그림 3">
            <a:extLst>
              <a:ext uri="{FF2B5EF4-FFF2-40B4-BE49-F238E27FC236}">
                <a16:creationId xmlns:a16="http://schemas.microsoft.com/office/drawing/2014/main" id="{959C6A3B-92A1-4EE4-B038-BE6497BE9E8D}"/>
              </a:ext>
            </a:extLst>
          </p:cNvPr>
          <p:cNvPicPr>
            <a:picLocks noChangeAspect="1"/>
          </p:cNvPicPr>
          <p:nvPr/>
        </p:nvPicPr>
        <p:blipFill>
          <a:blip r:embed="rId2"/>
          <a:stretch>
            <a:fillRect/>
          </a:stretch>
        </p:blipFill>
        <p:spPr>
          <a:xfrm>
            <a:off x="4820355" y="1499615"/>
            <a:ext cx="7371645" cy="5258593"/>
          </a:xfrm>
          <a:prstGeom prst="rect">
            <a:avLst/>
          </a:prstGeom>
        </p:spPr>
      </p:pic>
    </p:spTree>
    <p:extLst>
      <p:ext uri="{BB962C8B-B14F-4D97-AF65-F5344CB8AC3E}">
        <p14:creationId xmlns:p14="http://schemas.microsoft.com/office/powerpoint/2010/main" val="23359475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id="{A8284ECE-DF44-425D-9BA0-DC7E318B8ABE}"/>
              </a:ext>
            </a:extLst>
          </p:cNvPr>
          <p:cNvSpPr>
            <a:spLocks noGrp="1"/>
          </p:cNvSpPr>
          <p:nvPr>
            <p:ph idx="1"/>
          </p:nvPr>
        </p:nvSpPr>
        <p:spPr/>
        <p:txBody>
          <a:bodyPr>
            <a:normAutofit/>
          </a:bodyPr>
          <a:lstStyle/>
          <a:p>
            <a:pPr>
              <a:lnSpc>
                <a:spcPct val="170000"/>
              </a:lnSpc>
            </a:pPr>
            <a:r>
              <a:rPr lang="en-US" altLang="ko-KR" sz="2400" dirty="0"/>
              <a:t>Inoperable microinvasive carcinoma </a:t>
            </a:r>
          </a:p>
          <a:p>
            <a:pPr lvl="1">
              <a:lnSpc>
                <a:spcPct val="170000"/>
              </a:lnSpc>
            </a:pPr>
            <a:r>
              <a:rPr lang="en-US" altLang="ko-KR" sz="1800" dirty="0"/>
              <a:t>Histologically proven carcinoma of the trachea and bronchi</a:t>
            </a:r>
          </a:p>
          <a:p>
            <a:pPr lvl="1">
              <a:lnSpc>
                <a:spcPct val="170000"/>
              </a:lnSpc>
            </a:pPr>
            <a:r>
              <a:rPr lang="en-US" altLang="ko-KR" sz="1800" dirty="0"/>
              <a:t>Inoperable carcinoma based </a:t>
            </a:r>
            <a:r>
              <a:rPr lang="en-US" altLang="ko-KR" sz="1800" dirty="0">
                <a:solidFill>
                  <a:srgbClr val="C00000"/>
                </a:solidFill>
              </a:rPr>
              <a:t>on the position of the tumor, performance status or poor respiratory function.</a:t>
            </a:r>
          </a:p>
          <a:p>
            <a:pPr lvl="1">
              <a:lnSpc>
                <a:spcPct val="170000"/>
              </a:lnSpc>
            </a:pPr>
            <a:r>
              <a:rPr lang="en-US" altLang="ko-KR" sz="1800" dirty="0"/>
              <a:t>Intraluminal tumors</a:t>
            </a:r>
          </a:p>
          <a:p>
            <a:pPr lvl="1">
              <a:lnSpc>
                <a:spcPct val="170000"/>
              </a:lnSpc>
            </a:pPr>
            <a:r>
              <a:rPr lang="en-US" altLang="ko-KR" sz="1800" dirty="0"/>
              <a:t>Extraluminal elements of tumors which do not cause occlusion from external pressure of more than 75% of the normal diameter</a:t>
            </a:r>
          </a:p>
          <a:p>
            <a:pPr lvl="1">
              <a:lnSpc>
                <a:spcPct val="170000"/>
              </a:lnSpc>
            </a:pPr>
            <a:r>
              <a:rPr lang="en-US" altLang="ko-KR" sz="1800" dirty="0"/>
              <a:t>Recurred tumor following radiotherapy, chemotherapy or lung resection. </a:t>
            </a:r>
            <a:endParaRPr lang="ko-KR" altLang="en-US" sz="1800" dirty="0"/>
          </a:p>
        </p:txBody>
      </p:sp>
      <p:sp>
        <p:nvSpPr>
          <p:cNvPr id="4" name="제목 1">
            <a:extLst>
              <a:ext uri="{FF2B5EF4-FFF2-40B4-BE49-F238E27FC236}">
                <a16:creationId xmlns:a16="http://schemas.microsoft.com/office/drawing/2014/main" id="{A1B7E901-5AC7-452F-BECE-5704E155B394}"/>
              </a:ext>
            </a:extLst>
          </p:cNvPr>
          <p:cNvSpPr>
            <a:spLocks noGrp="1"/>
          </p:cNvSpPr>
          <p:nvPr>
            <p:ph type="title"/>
          </p:nvPr>
        </p:nvSpPr>
        <p:spPr>
          <a:xfrm>
            <a:off x="609600" y="539750"/>
            <a:ext cx="10972800" cy="960438"/>
          </a:xfrm>
        </p:spPr>
        <p:txBody>
          <a:bodyPr>
            <a:normAutofit/>
          </a:bodyPr>
          <a:lstStyle/>
          <a:p>
            <a:r>
              <a:rPr lang="en-US" altLang="ko-KR" sz="3600" dirty="0"/>
              <a:t>Indications</a:t>
            </a:r>
            <a:endParaRPr lang="ko-KR" altLang="en-US" sz="3600" dirty="0"/>
          </a:p>
        </p:txBody>
      </p:sp>
      <p:sp>
        <p:nvSpPr>
          <p:cNvPr id="5" name="직사각형 4">
            <a:extLst>
              <a:ext uri="{FF2B5EF4-FFF2-40B4-BE49-F238E27FC236}">
                <a16:creationId xmlns:a16="http://schemas.microsoft.com/office/drawing/2014/main" id="{884ADC69-EE0F-46D5-B71F-C7715E558B2D}"/>
              </a:ext>
            </a:extLst>
          </p:cNvPr>
          <p:cNvSpPr/>
          <p:nvPr/>
        </p:nvSpPr>
        <p:spPr>
          <a:xfrm>
            <a:off x="8743680" y="6093993"/>
            <a:ext cx="2334293" cy="276999"/>
          </a:xfrm>
          <a:prstGeom prst="rect">
            <a:avLst/>
          </a:prstGeom>
        </p:spPr>
        <p:txBody>
          <a:bodyPr wrap="none">
            <a:spAutoFit/>
          </a:bodyPr>
          <a:lstStyle/>
          <a:p>
            <a:r>
              <a:rPr lang="ko-KR" altLang="en-US" sz="1200" dirty="0" err="1"/>
              <a:t>J</a:t>
            </a:r>
            <a:r>
              <a:rPr lang="ko-KR" altLang="en-US" sz="1200" dirty="0"/>
              <a:t> </a:t>
            </a:r>
            <a:r>
              <a:rPr lang="ko-KR" altLang="en-US" sz="1200" dirty="0" err="1"/>
              <a:t>Thorac</a:t>
            </a:r>
            <a:r>
              <a:rPr lang="ko-KR" altLang="en-US" sz="1200" dirty="0"/>
              <a:t> </a:t>
            </a:r>
            <a:r>
              <a:rPr lang="ko-KR" altLang="en-US" sz="1200" dirty="0" err="1"/>
              <a:t>Dis</a:t>
            </a:r>
            <a:r>
              <a:rPr lang="ko-KR" altLang="en-US" sz="1200" dirty="0"/>
              <a:t> 2012;4(4):408-419</a:t>
            </a:r>
          </a:p>
        </p:txBody>
      </p:sp>
    </p:spTree>
    <p:extLst>
      <p:ext uri="{BB962C8B-B14F-4D97-AF65-F5344CB8AC3E}">
        <p14:creationId xmlns:p14="http://schemas.microsoft.com/office/powerpoint/2010/main" val="150305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093037" y="78642"/>
            <a:ext cx="10515600" cy="1325563"/>
          </a:xfrm>
        </p:spPr>
        <p:txBody>
          <a:bodyPr>
            <a:normAutofit/>
          </a:bodyPr>
          <a:lstStyle/>
          <a:p>
            <a:pPr algn="l">
              <a:lnSpc>
                <a:spcPct val="150000"/>
              </a:lnSpc>
            </a:pPr>
            <a:br>
              <a:rPr lang="en-US" altLang="ko-KR" sz="2800" dirty="0">
                <a:latin typeface="+mn-ea"/>
                <a:ea typeface="+mn-ea"/>
              </a:rPr>
            </a:br>
            <a:r>
              <a:rPr lang="en-US" altLang="ko-KR" sz="2800" dirty="0">
                <a:latin typeface="+mn-ea"/>
                <a:ea typeface="+mn-ea"/>
              </a:rPr>
              <a:t> 2015.1.9  Cryotherapy </a:t>
            </a:r>
            <a:endParaRPr lang="ko-KR" altLang="en-US" sz="2800" dirty="0">
              <a:latin typeface="+mn-ea"/>
              <a:ea typeface="+mn-ea"/>
            </a:endParaRPr>
          </a:p>
        </p:txBody>
      </p:sp>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3255" y="1973890"/>
            <a:ext cx="2844070" cy="2947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9101" y="1973889"/>
            <a:ext cx="3030881" cy="2947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9982" y="1973889"/>
            <a:ext cx="3123879" cy="3279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8E327B22-3339-4A7F-BC79-1B600DC88D5D}"/>
              </a:ext>
            </a:extLst>
          </p:cNvPr>
          <p:cNvSpPr txBox="1"/>
          <p:nvPr/>
        </p:nvSpPr>
        <p:spPr>
          <a:xfrm>
            <a:off x="2925290" y="4228575"/>
            <a:ext cx="986995" cy="369332"/>
          </a:xfrm>
          <a:prstGeom prst="rect">
            <a:avLst/>
          </a:prstGeom>
          <a:solidFill>
            <a:srgbClr val="FFFF00"/>
          </a:solidFill>
        </p:spPr>
        <p:txBody>
          <a:bodyPr wrap="square" rtlCol="0">
            <a:spAutoFit/>
          </a:bodyPr>
          <a:lstStyle/>
          <a:p>
            <a:pPr algn="ctr"/>
            <a:r>
              <a:rPr lang="en-US" altLang="ko-KR" dirty="0" err="1"/>
              <a:t>SqCC</a:t>
            </a:r>
            <a:endParaRPr lang="ko-KR" altLang="en-US" dirty="0"/>
          </a:p>
        </p:txBody>
      </p:sp>
      <p:sp>
        <p:nvSpPr>
          <p:cNvPr id="5" name="직사각형 4">
            <a:extLst>
              <a:ext uri="{FF2B5EF4-FFF2-40B4-BE49-F238E27FC236}">
                <a16:creationId xmlns:a16="http://schemas.microsoft.com/office/drawing/2014/main" id="{76FE6EAB-6A7B-4B29-9298-5B8E33BC076A}"/>
              </a:ext>
            </a:extLst>
          </p:cNvPr>
          <p:cNvSpPr/>
          <p:nvPr/>
        </p:nvSpPr>
        <p:spPr>
          <a:xfrm>
            <a:off x="583363" y="42301"/>
            <a:ext cx="1269899" cy="523220"/>
          </a:xfrm>
          <a:prstGeom prst="rect">
            <a:avLst/>
          </a:prstGeom>
        </p:spPr>
        <p:txBody>
          <a:bodyPr wrap="none">
            <a:spAutoFit/>
          </a:bodyPr>
          <a:lstStyle/>
          <a:p>
            <a:r>
              <a:rPr lang="en-US" altLang="ko-KR" sz="2800" dirty="0">
                <a:solidFill>
                  <a:srgbClr val="C00000"/>
                </a:solidFill>
                <a:latin typeface="+mn-ea"/>
              </a:rPr>
              <a:t>Case 1</a:t>
            </a:r>
            <a:endParaRPr lang="ko-KR" altLang="en-US" sz="2800" dirty="0"/>
          </a:p>
        </p:txBody>
      </p:sp>
    </p:spTree>
    <p:extLst>
      <p:ext uri="{BB962C8B-B14F-4D97-AF65-F5344CB8AC3E}">
        <p14:creationId xmlns:p14="http://schemas.microsoft.com/office/powerpoint/2010/main" val="112392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5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838200" y="432329"/>
            <a:ext cx="10515600" cy="1325563"/>
          </a:xfrm>
        </p:spPr>
        <p:txBody>
          <a:bodyPr>
            <a:normAutofit/>
          </a:bodyPr>
          <a:lstStyle/>
          <a:p>
            <a:r>
              <a:rPr lang="en-US" altLang="ko-KR" sz="3200" dirty="0">
                <a:latin typeface="+mn-ea"/>
                <a:ea typeface="+mn-ea"/>
              </a:rPr>
              <a:t>Complications</a:t>
            </a:r>
            <a:endParaRPr lang="ko-KR" altLang="en-US" sz="3200" dirty="0">
              <a:latin typeface="+mn-ea"/>
              <a:ea typeface="+mn-ea"/>
            </a:endParaRPr>
          </a:p>
        </p:txBody>
      </p:sp>
      <p:sp>
        <p:nvSpPr>
          <p:cNvPr id="3" name="내용 개체 틀 2"/>
          <p:cNvSpPr>
            <a:spLocks noGrp="1"/>
          </p:cNvSpPr>
          <p:nvPr>
            <p:ph idx="1"/>
          </p:nvPr>
        </p:nvSpPr>
        <p:spPr>
          <a:xfrm>
            <a:off x="838200" y="1630018"/>
            <a:ext cx="10055087" cy="5026377"/>
          </a:xfrm>
        </p:spPr>
        <p:txBody>
          <a:bodyPr>
            <a:normAutofit/>
          </a:bodyPr>
          <a:lstStyle/>
          <a:p>
            <a:pPr>
              <a:lnSpc>
                <a:spcPct val="150000"/>
              </a:lnSpc>
            </a:pPr>
            <a:r>
              <a:rPr lang="en-US" altLang="ko-KR" sz="2000" dirty="0">
                <a:latin typeface="+mn-ea"/>
              </a:rPr>
              <a:t>Complications can be expected in &lt;5% of cases</a:t>
            </a:r>
          </a:p>
          <a:p>
            <a:pPr lvl="1">
              <a:lnSpc>
                <a:spcPct val="150000"/>
              </a:lnSpc>
            </a:pPr>
            <a:r>
              <a:rPr lang="en-US" altLang="ko-KR" sz="1800" dirty="0"/>
              <a:t>Hemorrhage </a:t>
            </a:r>
          </a:p>
          <a:p>
            <a:pPr lvl="2">
              <a:lnSpc>
                <a:spcPct val="150000"/>
              </a:lnSpc>
            </a:pPr>
            <a:r>
              <a:rPr lang="en-US" altLang="ko-KR" sz="1400" dirty="0"/>
              <a:t>Specific to cryoablation, tumor necrosis and the delayed hemostatic effect can result in hemoptysis in up to 4 percent of patients</a:t>
            </a:r>
          </a:p>
          <a:p>
            <a:pPr lvl="1">
              <a:lnSpc>
                <a:spcPct val="150000"/>
              </a:lnSpc>
            </a:pPr>
            <a:r>
              <a:rPr lang="en-US" altLang="ko-KR" sz="1800" dirty="0"/>
              <a:t>Airway wall ulceration and perforation </a:t>
            </a:r>
          </a:p>
          <a:p>
            <a:pPr lvl="2">
              <a:lnSpc>
                <a:spcPct val="150000"/>
              </a:lnSpc>
            </a:pPr>
            <a:r>
              <a:rPr lang="en-US" altLang="ko-KR" sz="1400" dirty="0"/>
              <a:t>This complication is less common with cryoablation </a:t>
            </a:r>
          </a:p>
          <a:p>
            <a:pPr lvl="2">
              <a:lnSpc>
                <a:spcPct val="150000"/>
              </a:lnSpc>
            </a:pPr>
            <a:r>
              <a:rPr lang="en-US" altLang="ko-KR" sz="1400" dirty="0"/>
              <a:t>Any resulting pneumothorax may require a chest tube or significant airway perforation may need to be repaired</a:t>
            </a:r>
          </a:p>
          <a:p>
            <a:pPr lvl="1">
              <a:lnSpc>
                <a:spcPct val="150000"/>
              </a:lnSpc>
            </a:pPr>
            <a:r>
              <a:rPr lang="en-US" altLang="ko-KR" sz="1800" dirty="0"/>
              <a:t>Airway edema and mucus plugging </a:t>
            </a:r>
          </a:p>
          <a:p>
            <a:pPr lvl="2">
              <a:lnSpc>
                <a:spcPct val="150000"/>
              </a:lnSpc>
            </a:pPr>
            <a:r>
              <a:rPr lang="en-US" altLang="ko-KR" sz="1400" dirty="0"/>
              <a:t>Mild reactive airway edema can occur that is usually not severe because the cartilaginous armature limits swelling. </a:t>
            </a:r>
          </a:p>
          <a:p>
            <a:pPr lvl="2">
              <a:lnSpc>
                <a:spcPct val="150000"/>
              </a:lnSpc>
            </a:pPr>
            <a:r>
              <a:rPr lang="en-US" altLang="ko-KR" sz="1400" dirty="0"/>
              <a:t>Mucus plugging and atelectasis from cellular debris commonly occurs in the few weeks following the procedure necessitating repeat bronchoscopy for pulmonary toileting</a:t>
            </a:r>
            <a:endParaRPr lang="ko-KR" altLang="en-US" sz="1400" dirty="0">
              <a:latin typeface="+mn-ea"/>
            </a:endParaRPr>
          </a:p>
        </p:txBody>
      </p:sp>
    </p:spTree>
    <p:extLst>
      <p:ext uri="{BB962C8B-B14F-4D97-AF65-F5344CB8AC3E}">
        <p14:creationId xmlns:p14="http://schemas.microsoft.com/office/powerpoint/2010/main" val="2882726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pPr lvl="0"/>
            <a:r>
              <a:rPr lang="en-US" altLang="ko-KR" sz="2800" dirty="0" err="1">
                <a:solidFill>
                  <a:srgbClr val="002060"/>
                </a:solidFill>
              </a:rPr>
              <a:t>Endobronchial</a:t>
            </a:r>
            <a:r>
              <a:rPr lang="en-US" altLang="ko-KR" sz="2800" dirty="0">
                <a:solidFill>
                  <a:srgbClr val="002060"/>
                </a:solidFill>
              </a:rPr>
              <a:t> treatment of early stage lung cancer :  SUMMARY</a:t>
            </a:r>
            <a:endParaRPr lang="ko-KR" altLang="en-US" sz="2800" dirty="0">
              <a:solidFill>
                <a:srgbClr val="002060"/>
              </a:solidFill>
            </a:endParaRPr>
          </a:p>
        </p:txBody>
      </p:sp>
      <p:sp>
        <p:nvSpPr>
          <p:cNvPr id="5" name="내용 개체 틀 4"/>
          <p:cNvSpPr>
            <a:spLocks noGrp="1"/>
          </p:cNvSpPr>
          <p:nvPr>
            <p:ph sz="quarter" idx="4"/>
          </p:nvPr>
        </p:nvSpPr>
        <p:spPr>
          <a:xfrm>
            <a:off x="1027351" y="2255167"/>
            <a:ext cx="9789123" cy="3951288"/>
          </a:xfrm>
        </p:spPr>
        <p:txBody>
          <a:bodyPr>
            <a:noAutofit/>
          </a:bodyPr>
          <a:lstStyle/>
          <a:p>
            <a:pPr>
              <a:lnSpc>
                <a:spcPct val="130000"/>
              </a:lnSpc>
            </a:pPr>
            <a:r>
              <a:rPr lang="en-US" altLang="ko-KR" dirty="0">
                <a:solidFill>
                  <a:srgbClr val="002060"/>
                </a:solidFill>
              </a:rPr>
              <a:t>Cryotherapy</a:t>
            </a:r>
          </a:p>
          <a:p>
            <a:pPr lvl="1">
              <a:lnSpc>
                <a:spcPct val="130000"/>
              </a:lnSpc>
            </a:pPr>
            <a:r>
              <a:rPr lang="en-US" altLang="ko-KR" sz="1800" dirty="0"/>
              <a:t>Ice</a:t>
            </a:r>
          </a:p>
          <a:p>
            <a:pPr lvl="1">
              <a:lnSpc>
                <a:spcPct val="130000"/>
              </a:lnSpc>
            </a:pPr>
            <a:r>
              <a:rPr lang="en-US" altLang="ko-KR" sz="1800" dirty="0"/>
              <a:t>Repeated freezing and thawing of target tissue</a:t>
            </a:r>
          </a:p>
          <a:p>
            <a:pPr lvl="1">
              <a:lnSpc>
                <a:spcPct val="130000"/>
              </a:lnSpc>
            </a:pPr>
            <a:r>
              <a:rPr lang="en-US" altLang="ko-KR" sz="1800" dirty="0"/>
              <a:t>Bronchoscope + Cryosurgery device + Cooling agent (Nitrous oxide)</a:t>
            </a:r>
          </a:p>
          <a:p>
            <a:pPr lvl="1">
              <a:lnSpc>
                <a:spcPct val="130000"/>
              </a:lnSpc>
            </a:pPr>
            <a:r>
              <a:rPr lang="en-US" altLang="ko-KR" sz="1800" dirty="0"/>
              <a:t>Indication</a:t>
            </a:r>
          </a:p>
          <a:p>
            <a:pPr lvl="2">
              <a:lnSpc>
                <a:spcPct val="130000"/>
              </a:lnSpc>
            </a:pPr>
            <a:r>
              <a:rPr lang="en-US" altLang="ko-KR" sz="1600" dirty="0"/>
              <a:t>Surgical resection of some early stage tumors may be contraindicated </a:t>
            </a:r>
          </a:p>
          <a:p>
            <a:pPr lvl="2">
              <a:lnSpc>
                <a:spcPct val="130000"/>
              </a:lnSpc>
            </a:pPr>
            <a:r>
              <a:rPr lang="en-US" altLang="ko-KR" sz="1600" dirty="0"/>
              <a:t>second primary lung neoplasm</a:t>
            </a:r>
          </a:p>
          <a:p>
            <a:pPr marL="457200" lvl="3">
              <a:lnSpc>
                <a:spcPct val="130000"/>
              </a:lnSpc>
              <a:buSzPct val="85000"/>
            </a:pPr>
            <a:r>
              <a:rPr lang="en-US" altLang="ko-KR" sz="1800" dirty="0"/>
              <a:t>The cryoprobe is placed on or inserted into the lesion 2–3 times to apply repeated cycles of freezing and thawing at the same location before moving to an adjacent site. </a:t>
            </a:r>
          </a:p>
          <a:p>
            <a:pPr marL="914400" lvl="4">
              <a:lnSpc>
                <a:spcPct val="130000"/>
              </a:lnSpc>
              <a:buSzPct val="85000"/>
            </a:pPr>
            <a:endParaRPr lang="en-US" altLang="ko-KR" sz="1800" dirty="0"/>
          </a:p>
          <a:p>
            <a:pPr lvl="1">
              <a:lnSpc>
                <a:spcPct val="130000"/>
              </a:lnSpc>
            </a:pPr>
            <a:endParaRPr lang="en-US" altLang="ko-KR" sz="1400" dirty="0"/>
          </a:p>
          <a:p>
            <a:pPr>
              <a:lnSpc>
                <a:spcPct val="130000"/>
              </a:lnSpc>
            </a:pPr>
            <a:endParaRPr lang="en-US" altLang="ko-KR" sz="1800" dirty="0"/>
          </a:p>
          <a:p>
            <a:pPr>
              <a:lnSpc>
                <a:spcPct val="130000"/>
              </a:lnSpc>
            </a:pPr>
            <a:endParaRPr lang="en-US" altLang="ko-KR" sz="1800" dirty="0"/>
          </a:p>
          <a:p>
            <a:pPr>
              <a:lnSpc>
                <a:spcPct val="130000"/>
              </a:lnSpc>
            </a:pPr>
            <a:endParaRPr lang="en-US" altLang="ko-KR" sz="1800" dirty="0"/>
          </a:p>
          <a:p>
            <a:pPr>
              <a:lnSpc>
                <a:spcPct val="130000"/>
              </a:lnSpc>
            </a:pPr>
            <a:endParaRPr lang="ko-KR" altLang="en-US" sz="1800" dirty="0"/>
          </a:p>
        </p:txBody>
      </p:sp>
    </p:spTree>
    <p:extLst>
      <p:ext uri="{BB962C8B-B14F-4D97-AF65-F5344CB8AC3E}">
        <p14:creationId xmlns:p14="http://schemas.microsoft.com/office/powerpoint/2010/main" val="1945025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p:txBody>
          <a:bodyPr/>
          <a:lstStyle/>
          <a:p>
            <a:r>
              <a:rPr lang="ko-KR" altLang="en-US" dirty="0"/>
              <a:t>감사합니다</a:t>
            </a:r>
            <a:r>
              <a:rPr lang="en-US" altLang="ko-KR" dirty="0"/>
              <a:t>.</a:t>
            </a:r>
            <a:endParaRPr lang="ko-KR" altLang="en-US" dirty="0"/>
          </a:p>
        </p:txBody>
      </p:sp>
    </p:spTree>
    <p:extLst>
      <p:ext uri="{BB962C8B-B14F-4D97-AF65-F5344CB8AC3E}">
        <p14:creationId xmlns:p14="http://schemas.microsoft.com/office/powerpoint/2010/main" val="14720658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000A678-6098-4D56-8DFD-FB1F0C9DE3E0}"/>
              </a:ext>
            </a:extLst>
          </p:cNvPr>
          <p:cNvSpPr>
            <a:spLocks noGrp="1"/>
          </p:cNvSpPr>
          <p:nvPr>
            <p:ph type="title"/>
          </p:nvPr>
        </p:nvSpPr>
        <p:spPr/>
        <p:txBody>
          <a:bodyPr/>
          <a:lstStyle/>
          <a:p>
            <a:endParaRPr lang="ko-KR" altLang="en-US"/>
          </a:p>
        </p:txBody>
      </p:sp>
      <p:sp>
        <p:nvSpPr>
          <p:cNvPr id="3" name="텍스트 개체 틀 2">
            <a:extLst>
              <a:ext uri="{FF2B5EF4-FFF2-40B4-BE49-F238E27FC236}">
                <a16:creationId xmlns:a16="http://schemas.microsoft.com/office/drawing/2014/main" id="{2C9671AB-4FB5-4370-89FD-3A4854619DD3}"/>
              </a:ext>
            </a:extLst>
          </p:cNvPr>
          <p:cNvSpPr>
            <a:spLocks noGrp="1"/>
          </p:cNvSpPr>
          <p:nvPr>
            <p:ph type="body" idx="1"/>
          </p:nvPr>
        </p:nvSpPr>
        <p:spPr/>
        <p:txBody>
          <a:bodyPr/>
          <a:lstStyle/>
          <a:p>
            <a:endParaRPr lang="ko-KR" altLang="en-US"/>
          </a:p>
        </p:txBody>
      </p:sp>
      <p:sp>
        <p:nvSpPr>
          <p:cNvPr id="4" name="내용 개체 틀 3">
            <a:extLst>
              <a:ext uri="{FF2B5EF4-FFF2-40B4-BE49-F238E27FC236}">
                <a16:creationId xmlns:a16="http://schemas.microsoft.com/office/drawing/2014/main" id="{201E8613-6F5D-46CB-8B9B-D29AA392E84E}"/>
              </a:ext>
            </a:extLst>
          </p:cNvPr>
          <p:cNvSpPr>
            <a:spLocks noGrp="1"/>
          </p:cNvSpPr>
          <p:nvPr>
            <p:ph sz="half" idx="2"/>
          </p:nvPr>
        </p:nvSpPr>
        <p:spPr/>
        <p:txBody>
          <a:bodyPr/>
          <a:lstStyle/>
          <a:p>
            <a:endParaRPr lang="ko-KR" altLang="en-US"/>
          </a:p>
        </p:txBody>
      </p:sp>
      <p:sp>
        <p:nvSpPr>
          <p:cNvPr id="5" name="텍스트 개체 틀 4">
            <a:extLst>
              <a:ext uri="{FF2B5EF4-FFF2-40B4-BE49-F238E27FC236}">
                <a16:creationId xmlns:a16="http://schemas.microsoft.com/office/drawing/2014/main" id="{829646B4-C864-4BCC-B635-0DBB4ABC4E08}"/>
              </a:ext>
            </a:extLst>
          </p:cNvPr>
          <p:cNvSpPr>
            <a:spLocks noGrp="1"/>
          </p:cNvSpPr>
          <p:nvPr>
            <p:ph type="body" sz="quarter" idx="3"/>
          </p:nvPr>
        </p:nvSpPr>
        <p:spPr/>
        <p:txBody>
          <a:bodyPr/>
          <a:lstStyle/>
          <a:p>
            <a:endParaRPr lang="ko-KR" altLang="en-US"/>
          </a:p>
        </p:txBody>
      </p:sp>
      <p:sp>
        <p:nvSpPr>
          <p:cNvPr id="6" name="내용 개체 틀 5">
            <a:extLst>
              <a:ext uri="{FF2B5EF4-FFF2-40B4-BE49-F238E27FC236}">
                <a16:creationId xmlns:a16="http://schemas.microsoft.com/office/drawing/2014/main" id="{377CBB74-8FC9-45AC-AFEF-26FA1DB0315B}"/>
              </a:ext>
            </a:extLst>
          </p:cNvPr>
          <p:cNvSpPr>
            <a:spLocks noGrp="1"/>
          </p:cNvSpPr>
          <p:nvPr>
            <p:ph sz="quarter" idx="4"/>
          </p:nvPr>
        </p:nvSpPr>
        <p:spPr/>
        <p:txBody>
          <a:bodyPr/>
          <a:lstStyle/>
          <a:p>
            <a:endParaRPr lang="ko-KR" altLang="en-US"/>
          </a:p>
        </p:txBody>
      </p:sp>
    </p:spTree>
    <p:extLst>
      <p:ext uri="{BB962C8B-B14F-4D97-AF65-F5344CB8AC3E}">
        <p14:creationId xmlns:p14="http://schemas.microsoft.com/office/powerpoint/2010/main" val="28377856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AC32007-BC60-4E64-B73F-A1FD0A50FF2F}"/>
              </a:ext>
            </a:extLst>
          </p:cNvPr>
          <p:cNvSpPr>
            <a:spLocks noGrp="1"/>
          </p:cNvSpPr>
          <p:nvPr>
            <p:ph type="title"/>
          </p:nvPr>
        </p:nvSpPr>
        <p:spPr/>
        <p:txBody>
          <a:bodyPr/>
          <a:lstStyle/>
          <a:p>
            <a:endParaRPr lang="ko-KR" altLang="en-US"/>
          </a:p>
        </p:txBody>
      </p:sp>
      <p:sp>
        <p:nvSpPr>
          <p:cNvPr id="3" name="텍스트 개체 틀 2">
            <a:extLst>
              <a:ext uri="{FF2B5EF4-FFF2-40B4-BE49-F238E27FC236}">
                <a16:creationId xmlns:a16="http://schemas.microsoft.com/office/drawing/2014/main" id="{D74AD057-50F7-4888-A87A-9A2AEEAD9C59}"/>
              </a:ext>
            </a:extLst>
          </p:cNvPr>
          <p:cNvSpPr>
            <a:spLocks noGrp="1"/>
          </p:cNvSpPr>
          <p:nvPr>
            <p:ph type="body" idx="1"/>
          </p:nvPr>
        </p:nvSpPr>
        <p:spPr/>
        <p:txBody>
          <a:bodyPr/>
          <a:lstStyle/>
          <a:p>
            <a:endParaRPr lang="ko-KR" altLang="en-US"/>
          </a:p>
        </p:txBody>
      </p:sp>
      <p:sp>
        <p:nvSpPr>
          <p:cNvPr id="4" name="내용 개체 틀 3">
            <a:extLst>
              <a:ext uri="{FF2B5EF4-FFF2-40B4-BE49-F238E27FC236}">
                <a16:creationId xmlns:a16="http://schemas.microsoft.com/office/drawing/2014/main" id="{04B27D38-AFCF-45BA-8162-810A35171268}"/>
              </a:ext>
            </a:extLst>
          </p:cNvPr>
          <p:cNvSpPr>
            <a:spLocks noGrp="1"/>
          </p:cNvSpPr>
          <p:nvPr>
            <p:ph sz="half" idx="2"/>
          </p:nvPr>
        </p:nvSpPr>
        <p:spPr/>
        <p:txBody>
          <a:bodyPr/>
          <a:lstStyle/>
          <a:p>
            <a:endParaRPr lang="ko-KR" altLang="en-US"/>
          </a:p>
        </p:txBody>
      </p:sp>
      <p:sp>
        <p:nvSpPr>
          <p:cNvPr id="5" name="텍스트 개체 틀 4">
            <a:extLst>
              <a:ext uri="{FF2B5EF4-FFF2-40B4-BE49-F238E27FC236}">
                <a16:creationId xmlns:a16="http://schemas.microsoft.com/office/drawing/2014/main" id="{0D63026C-AB00-4757-AB3E-AEB4D1F1AC7F}"/>
              </a:ext>
            </a:extLst>
          </p:cNvPr>
          <p:cNvSpPr>
            <a:spLocks noGrp="1"/>
          </p:cNvSpPr>
          <p:nvPr>
            <p:ph type="body" sz="quarter" idx="3"/>
          </p:nvPr>
        </p:nvSpPr>
        <p:spPr/>
        <p:txBody>
          <a:bodyPr/>
          <a:lstStyle/>
          <a:p>
            <a:endParaRPr lang="ko-KR" altLang="en-US"/>
          </a:p>
        </p:txBody>
      </p:sp>
      <p:sp>
        <p:nvSpPr>
          <p:cNvPr id="6" name="내용 개체 틀 5">
            <a:extLst>
              <a:ext uri="{FF2B5EF4-FFF2-40B4-BE49-F238E27FC236}">
                <a16:creationId xmlns:a16="http://schemas.microsoft.com/office/drawing/2014/main" id="{E9CAC4FA-A894-491E-8360-7D61DCF952A6}"/>
              </a:ext>
            </a:extLst>
          </p:cNvPr>
          <p:cNvSpPr>
            <a:spLocks noGrp="1"/>
          </p:cNvSpPr>
          <p:nvPr>
            <p:ph sz="quarter" idx="4"/>
          </p:nvPr>
        </p:nvSpPr>
        <p:spPr/>
        <p:txBody>
          <a:bodyPr/>
          <a:lstStyle/>
          <a:p>
            <a:endParaRPr lang="ko-KR" altLang="en-US"/>
          </a:p>
        </p:txBody>
      </p:sp>
    </p:spTree>
    <p:extLst>
      <p:ext uri="{BB962C8B-B14F-4D97-AF65-F5344CB8AC3E}">
        <p14:creationId xmlns:p14="http://schemas.microsoft.com/office/powerpoint/2010/main" val="6182889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9DE926F-DC20-4D94-BAEF-079696273E01}"/>
              </a:ext>
            </a:extLst>
          </p:cNvPr>
          <p:cNvSpPr>
            <a:spLocks noGrp="1"/>
          </p:cNvSpPr>
          <p:nvPr>
            <p:ph type="title"/>
          </p:nvPr>
        </p:nvSpPr>
        <p:spPr/>
        <p:txBody>
          <a:bodyPr/>
          <a:lstStyle/>
          <a:p>
            <a:endParaRPr lang="ko-KR" altLang="en-US"/>
          </a:p>
        </p:txBody>
      </p:sp>
      <p:sp>
        <p:nvSpPr>
          <p:cNvPr id="3" name="텍스트 개체 틀 2">
            <a:extLst>
              <a:ext uri="{FF2B5EF4-FFF2-40B4-BE49-F238E27FC236}">
                <a16:creationId xmlns:a16="http://schemas.microsoft.com/office/drawing/2014/main" id="{7ABCBEE4-3112-45C1-AFFC-866D2BE7D3D4}"/>
              </a:ext>
            </a:extLst>
          </p:cNvPr>
          <p:cNvSpPr>
            <a:spLocks noGrp="1"/>
          </p:cNvSpPr>
          <p:nvPr>
            <p:ph type="body" idx="1"/>
          </p:nvPr>
        </p:nvSpPr>
        <p:spPr/>
        <p:txBody>
          <a:bodyPr/>
          <a:lstStyle/>
          <a:p>
            <a:endParaRPr lang="ko-KR" altLang="en-US"/>
          </a:p>
        </p:txBody>
      </p:sp>
      <p:sp>
        <p:nvSpPr>
          <p:cNvPr id="4" name="내용 개체 틀 3">
            <a:extLst>
              <a:ext uri="{FF2B5EF4-FFF2-40B4-BE49-F238E27FC236}">
                <a16:creationId xmlns:a16="http://schemas.microsoft.com/office/drawing/2014/main" id="{5348CF2A-2AC8-4854-9F84-59A5E899ED37}"/>
              </a:ext>
            </a:extLst>
          </p:cNvPr>
          <p:cNvSpPr>
            <a:spLocks noGrp="1"/>
          </p:cNvSpPr>
          <p:nvPr>
            <p:ph sz="half" idx="2"/>
          </p:nvPr>
        </p:nvSpPr>
        <p:spPr/>
        <p:txBody>
          <a:bodyPr/>
          <a:lstStyle/>
          <a:p>
            <a:endParaRPr lang="ko-KR" altLang="en-US"/>
          </a:p>
        </p:txBody>
      </p:sp>
      <p:sp>
        <p:nvSpPr>
          <p:cNvPr id="5" name="텍스트 개체 틀 4">
            <a:extLst>
              <a:ext uri="{FF2B5EF4-FFF2-40B4-BE49-F238E27FC236}">
                <a16:creationId xmlns:a16="http://schemas.microsoft.com/office/drawing/2014/main" id="{697FB501-EE25-4EA9-A551-C36411138452}"/>
              </a:ext>
            </a:extLst>
          </p:cNvPr>
          <p:cNvSpPr>
            <a:spLocks noGrp="1"/>
          </p:cNvSpPr>
          <p:nvPr>
            <p:ph type="body" sz="quarter" idx="3"/>
          </p:nvPr>
        </p:nvSpPr>
        <p:spPr/>
        <p:txBody>
          <a:bodyPr/>
          <a:lstStyle/>
          <a:p>
            <a:endParaRPr lang="ko-KR" altLang="en-US"/>
          </a:p>
        </p:txBody>
      </p:sp>
      <p:sp>
        <p:nvSpPr>
          <p:cNvPr id="6" name="내용 개체 틀 5">
            <a:extLst>
              <a:ext uri="{FF2B5EF4-FFF2-40B4-BE49-F238E27FC236}">
                <a16:creationId xmlns:a16="http://schemas.microsoft.com/office/drawing/2014/main" id="{A1CE924E-D810-4DE4-ABDA-EAA49344415A}"/>
              </a:ext>
            </a:extLst>
          </p:cNvPr>
          <p:cNvSpPr>
            <a:spLocks noGrp="1"/>
          </p:cNvSpPr>
          <p:nvPr>
            <p:ph sz="quarter" idx="4"/>
          </p:nvPr>
        </p:nvSpPr>
        <p:spPr/>
        <p:txBody>
          <a:bodyPr/>
          <a:lstStyle/>
          <a:p>
            <a:endParaRPr lang="ko-KR" altLang="en-US"/>
          </a:p>
        </p:txBody>
      </p:sp>
    </p:spTree>
    <p:extLst>
      <p:ext uri="{BB962C8B-B14F-4D97-AF65-F5344CB8AC3E}">
        <p14:creationId xmlns:p14="http://schemas.microsoft.com/office/powerpoint/2010/main" val="19272739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F246934-096F-4A0C-B29A-EDE24F909AD3}"/>
              </a:ext>
            </a:extLst>
          </p:cNvPr>
          <p:cNvSpPr>
            <a:spLocks noGrp="1"/>
          </p:cNvSpPr>
          <p:nvPr>
            <p:ph type="title"/>
          </p:nvPr>
        </p:nvSpPr>
        <p:spPr/>
        <p:txBody>
          <a:bodyPr/>
          <a:lstStyle/>
          <a:p>
            <a:endParaRPr lang="ko-KR" altLang="en-US"/>
          </a:p>
        </p:txBody>
      </p:sp>
      <p:sp>
        <p:nvSpPr>
          <p:cNvPr id="3" name="텍스트 개체 틀 2">
            <a:extLst>
              <a:ext uri="{FF2B5EF4-FFF2-40B4-BE49-F238E27FC236}">
                <a16:creationId xmlns:a16="http://schemas.microsoft.com/office/drawing/2014/main" id="{91BAE704-A460-42F4-A5BC-DA46D22B3632}"/>
              </a:ext>
            </a:extLst>
          </p:cNvPr>
          <p:cNvSpPr>
            <a:spLocks noGrp="1"/>
          </p:cNvSpPr>
          <p:nvPr>
            <p:ph type="body" idx="1"/>
          </p:nvPr>
        </p:nvSpPr>
        <p:spPr/>
        <p:txBody>
          <a:bodyPr/>
          <a:lstStyle/>
          <a:p>
            <a:endParaRPr lang="ko-KR" altLang="en-US"/>
          </a:p>
        </p:txBody>
      </p:sp>
      <p:sp>
        <p:nvSpPr>
          <p:cNvPr id="4" name="내용 개체 틀 3">
            <a:extLst>
              <a:ext uri="{FF2B5EF4-FFF2-40B4-BE49-F238E27FC236}">
                <a16:creationId xmlns:a16="http://schemas.microsoft.com/office/drawing/2014/main" id="{C5271DC1-61FD-4AED-8285-360700140CB2}"/>
              </a:ext>
            </a:extLst>
          </p:cNvPr>
          <p:cNvSpPr>
            <a:spLocks noGrp="1"/>
          </p:cNvSpPr>
          <p:nvPr>
            <p:ph sz="half" idx="2"/>
          </p:nvPr>
        </p:nvSpPr>
        <p:spPr/>
        <p:txBody>
          <a:bodyPr/>
          <a:lstStyle/>
          <a:p>
            <a:endParaRPr lang="ko-KR" altLang="en-US"/>
          </a:p>
        </p:txBody>
      </p:sp>
      <p:sp>
        <p:nvSpPr>
          <p:cNvPr id="5" name="텍스트 개체 틀 4">
            <a:extLst>
              <a:ext uri="{FF2B5EF4-FFF2-40B4-BE49-F238E27FC236}">
                <a16:creationId xmlns:a16="http://schemas.microsoft.com/office/drawing/2014/main" id="{F7769459-9057-4C0C-BF64-151AC840C37F}"/>
              </a:ext>
            </a:extLst>
          </p:cNvPr>
          <p:cNvSpPr>
            <a:spLocks noGrp="1"/>
          </p:cNvSpPr>
          <p:nvPr>
            <p:ph type="body" sz="quarter" idx="3"/>
          </p:nvPr>
        </p:nvSpPr>
        <p:spPr/>
        <p:txBody>
          <a:bodyPr/>
          <a:lstStyle/>
          <a:p>
            <a:endParaRPr lang="ko-KR" altLang="en-US"/>
          </a:p>
        </p:txBody>
      </p:sp>
      <p:sp>
        <p:nvSpPr>
          <p:cNvPr id="6" name="내용 개체 틀 5">
            <a:extLst>
              <a:ext uri="{FF2B5EF4-FFF2-40B4-BE49-F238E27FC236}">
                <a16:creationId xmlns:a16="http://schemas.microsoft.com/office/drawing/2014/main" id="{38641CC6-3D85-4F37-A880-AFF31AB8DC71}"/>
              </a:ext>
            </a:extLst>
          </p:cNvPr>
          <p:cNvSpPr>
            <a:spLocks noGrp="1"/>
          </p:cNvSpPr>
          <p:nvPr>
            <p:ph sz="quarter" idx="4"/>
          </p:nvPr>
        </p:nvSpPr>
        <p:spPr/>
        <p:txBody>
          <a:bodyPr/>
          <a:lstStyle/>
          <a:p>
            <a:endParaRPr lang="ko-KR" altLang="en-US"/>
          </a:p>
        </p:txBody>
      </p:sp>
    </p:spTree>
    <p:extLst>
      <p:ext uri="{BB962C8B-B14F-4D97-AF65-F5344CB8AC3E}">
        <p14:creationId xmlns:p14="http://schemas.microsoft.com/office/powerpoint/2010/main" val="23419022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ctrTitle"/>
          </p:nvPr>
        </p:nvSpPr>
        <p:spPr>
          <a:xfrm>
            <a:off x="1372151" y="2465387"/>
            <a:ext cx="8746554" cy="1927225"/>
          </a:xfrm>
        </p:spPr>
        <p:txBody>
          <a:bodyPr/>
          <a:lstStyle/>
          <a:p>
            <a:pPr lvl="1" algn="l" rtl="0" latinLnBrk="1">
              <a:spcBef>
                <a:spcPct val="0"/>
              </a:spcBef>
            </a:pPr>
            <a:r>
              <a:rPr lang="en-US" altLang="ko-KR" sz="2800" dirty="0" err="1">
                <a:latin typeface="+mj-lt"/>
              </a:rPr>
              <a:t>Endobronchial</a:t>
            </a:r>
            <a:r>
              <a:rPr lang="en-US" altLang="ko-KR" sz="2800" dirty="0">
                <a:latin typeface="+mj-lt"/>
              </a:rPr>
              <a:t> treatment of early-stage lung cancer</a:t>
            </a:r>
            <a:br>
              <a:rPr lang="en-US" altLang="ko-KR" sz="2800" dirty="0">
                <a:latin typeface="+mj-lt"/>
              </a:rPr>
            </a:br>
            <a:endParaRPr lang="ko-KR" altLang="en-US" sz="1400" dirty="0">
              <a:latin typeface="+mj-lt"/>
            </a:endParaRPr>
          </a:p>
        </p:txBody>
      </p:sp>
      <p:sp>
        <p:nvSpPr>
          <p:cNvPr id="2" name="부제목 1"/>
          <p:cNvSpPr>
            <a:spLocks noGrp="1"/>
          </p:cNvSpPr>
          <p:nvPr>
            <p:ph type="subTitle" idx="1"/>
          </p:nvPr>
        </p:nvSpPr>
        <p:spPr>
          <a:xfrm>
            <a:off x="1372151" y="3579656"/>
            <a:ext cx="11037221" cy="1395863"/>
          </a:xfrm>
        </p:spPr>
        <p:txBody>
          <a:bodyPr>
            <a:normAutofit/>
          </a:bodyPr>
          <a:lstStyle/>
          <a:p>
            <a:pPr algn="l"/>
            <a:r>
              <a:rPr lang="en-US" altLang="ko-KR" sz="2800" b="1" dirty="0"/>
              <a:t>Photodynamic therapy </a:t>
            </a:r>
          </a:p>
          <a:p>
            <a:pPr marL="342900" indent="-342900" algn="l">
              <a:buFont typeface="Arial" panose="020B0604020202020204" pitchFamily="34" charset="0"/>
              <a:buChar char="•"/>
            </a:pPr>
            <a:endParaRPr lang="ko-KR" altLang="en-US" sz="1800" b="1" dirty="0"/>
          </a:p>
        </p:txBody>
      </p:sp>
      <p:pic>
        <p:nvPicPr>
          <p:cNvPr id="1027" name="Picture 3" descr="C:\Users\admin\AppData\Local\Microsoft\Windows\Temporary Internet Files\Content.IE5\CWPD2I60\fir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6658" y="3048294"/>
            <a:ext cx="3584848" cy="2688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8938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2054696" y="462150"/>
            <a:ext cx="10972800" cy="960120"/>
          </a:xfrm>
        </p:spPr>
        <p:txBody>
          <a:bodyPr>
            <a:normAutofit/>
          </a:bodyPr>
          <a:lstStyle/>
          <a:p>
            <a:r>
              <a:rPr lang="en-US" altLang="ko-KR" sz="2800" dirty="0"/>
              <a:t>PDT in Lung cancer </a:t>
            </a:r>
            <a:endParaRPr lang="ko-KR" altLang="en-US" sz="2800" dirty="0"/>
          </a:p>
        </p:txBody>
      </p:sp>
      <p:sp>
        <p:nvSpPr>
          <p:cNvPr id="3" name="내용 개체 틀 2"/>
          <p:cNvSpPr>
            <a:spLocks noGrp="1"/>
          </p:cNvSpPr>
          <p:nvPr>
            <p:ph idx="1"/>
          </p:nvPr>
        </p:nvSpPr>
        <p:spPr>
          <a:xfrm>
            <a:off x="925782" y="1600200"/>
            <a:ext cx="5350839" cy="1612776"/>
          </a:xfrm>
        </p:spPr>
        <p:txBody>
          <a:bodyPr>
            <a:normAutofit/>
          </a:bodyPr>
          <a:lstStyle/>
          <a:p>
            <a:pPr>
              <a:lnSpc>
                <a:spcPct val="150000"/>
              </a:lnSpc>
            </a:pPr>
            <a:r>
              <a:rPr lang="en-US" altLang="ko-KR" sz="1800" dirty="0">
                <a:solidFill>
                  <a:srgbClr val="C00000"/>
                </a:solidFill>
              </a:rPr>
              <a:t>The first endoscopic PDT treatment of lung cancer ; performed in 1980s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3744" y="2774392"/>
            <a:ext cx="5183190" cy="234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직사각형 3"/>
          <p:cNvSpPr/>
          <p:nvPr/>
        </p:nvSpPr>
        <p:spPr>
          <a:xfrm>
            <a:off x="9575836" y="6581001"/>
            <a:ext cx="2275238" cy="276999"/>
          </a:xfrm>
          <a:prstGeom prst="rect">
            <a:avLst/>
          </a:prstGeom>
        </p:spPr>
        <p:txBody>
          <a:bodyPr wrap="none">
            <a:spAutoFit/>
          </a:bodyPr>
          <a:lstStyle/>
          <a:p>
            <a:r>
              <a:rPr lang="en-US" altLang="ko-KR" sz="1200" dirty="0"/>
              <a:t>Chest. 1982 Mar;81(3):269-77.</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2724" y="0"/>
            <a:ext cx="5350839" cy="6473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35646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1"/>
          <p:cNvSpPr>
            <a:spLocks noGrp="1"/>
          </p:cNvSpPr>
          <p:nvPr>
            <p:ph type="title"/>
          </p:nvPr>
        </p:nvSpPr>
        <p:spPr>
          <a:xfrm>
            <a:off x="474133" y="836712"/>
            <a:ext cx="10288795" cy="990600"/>
          </a:xfrm>
        </p:spPr>
        <p:txBody>
          <a:bodyPr>
            <a:noAutofit/>
          </a:bodyPr>
          <a:lstStyle/>
          <a:p>
            <a:r>
              <a:rPr lang="en-US" altLang="ko-KR" sz="2600" dirty="0">
                <a:solidFill>
                  <a:schemeClr val="tx1"/>
                </a:solidFill>
              </a:rPr>
              <a:t>PDT for </a:t>
            </a:r>
            <a:r>
              <a:rPr lang="en-US" altLang="ko-KR" sz="2600" dirty="0"/>
              <a:t>Curative treatment of superficial </a:t>
            </a:r>
            <a:r>
              <a:rPr lang="en-US" altLang="ko-KR" sz="2600" dirty="0" err="1"/>
              <a:t>endobronchial</a:t>
            </a:r>
            <a:r>
              <a:rPr lang="en-US" altLang="ko-KR" sz="2600" dirty="0"/>
              <a:t> tumors </a:t>
            </a:r>
            <a:br>
              <a:rPr lang="en-US" altLang="ko-KR" sz="2600" dirty="0"/>
            </a:br>
            <a:endParaRPr lang="ko-KR" altLang="en-US" sz="2600" dirty="0">
              <a:solidFill>
                <a:schemeClr val="tx1"/>
              </a:solidFill>
            </a:endParaRPr>
          </a:p>
        </p:txBody>
      </p:sp>
      <p:sp>
        <p:nvSpPr>
          <p:cNvPr id="3" name="내용 개체 틀 2"/>
          <p:cNvSpPr>
            <a:spLocks noGrp="1"/>
          </p:cNvSpPr>
          <p:nvPr>
            <p:ph idx="1"/>
          </p:nvPr>
        </p:nvSpPr>
        <p:spPr>
          <a:xfrm>
            <a:off x="1050292" y="1981200"/>
            <a:ext cx="10288794" cy="4876800"/>
          </a:xfrm>
        </p:spPr>
        <p:txBody>
          <a:bodyPr>
            <a:normAutofit/>
          </a:bodyPr>
          <a:lstStyle/>
          <a:p>
            <a:pPr lvl="1">
              <a:lnSpc>
                <a:spcPct val="150000"/>
              </a:lnSpc>
            </a:pPr>
            <a:r>
              <a:rPr lang="en-US" altLang="ko-KR" sz="2000" dirty="0">
                <a:solidFill>
                  <a:srgbClr val="C00000"/>
                </a:solidFill>
              </a:rPr>
              <a:t>Surgical resection of some early stage tumors may be contraindicated </a:t>
            </a:r>
          </a:p>
          <a:p>
            <a:pPr lvl="2">
              <a:lnSpc>
                <a:spcPct val="150000"/>
              </a:lnSpc>
            </a:pPr>
            <a:r>
              <a:rPr lang="en-US" altLang="ko-KR" sz="1800" dirty="0"/>
              <a:t>reduced postoperative pulmonary function </a:t>
            </a:r>
          </a:p>
          <a:p>
            <a:pPr lvl="2">
              <a:lnSpc>
                <a:spcPct val="150000"/>
              </a:lnSpc>
            </a:pPr>
            <a:endParaRPr lang="en-US" altLang="ko-KR" sz="1800" dirty="0"/>
          </a:p>
          <a:p>
            <a:pPr lvl="1">
              <a:lnSpc>
                <a:spcPct val="150000"/>
              </a:lnSpc>
            </a:pPr>
            <a:r>
              <a:rPr lang="en-US" altLang="ko-KR" sz="2000" dirty="0"/>
              <a:t>Up to 10 percent of successfully resected patients with lung cancer subsequently develop a </a:t>
            </a:r>
            <a:r>
              <a:rPr lang="en-US" altLang="ko-KR" sz="2000" dirty="0">
                <a:solidFill>
                  <a:srgbClr val="C00000"/>
                </a:solidFill>
              </a:rPr>
              <a:t>second primary lung neoplasm</a:t>
            </a:r>
          </a:p>
          <a:p>
            <a:pPr lvl="2">
              <a:lnSpc>
                <a:spcPct val="150000"/>
              </a:lnSpc>
            </a:pPr>
            <a:r>
              <a:rPr lang="en-US" altLang="ko-KR" sz="2000" dirty="0"/>
              <a:t>a second operation may not be feasible at that point. </a:t>
            </a:r>
          </a:p>
          <a:p>
            <a:pPr marL="0" indent="0">
              <a:lnSpc>
                <a:spcPct val="150000"/>
              </a:lnSpc>
              <a:buNone/>
            </a:pPr>
            <a:endParaRPr lang="en-US" altLang="ko-KR" sz="2400" dirty="0">
              <a:sym typeface="Wingdings" panose="05000000000000000000" pitchFamily="2" charset="2"/>
            </a:endParaRPr>
          </a:p>
        </p:txBody>
      </p:sp>
    </p:spTree>
    <p:extLst>
      <p:ext uri="{BB962C8B-B14F-4D97-AF65-F5344CB8AC3E}">
        <p14:creationId xmlns:p14="http://schemas.microsoft.com/office/powerpoint/2010/main" val="1099134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AAE5AE5-F4F1-4DAB-85B8-259DDDFFAC4B}"/>
              </a:ext>
            </a:extLst>
          </p:cNvPr>
          <p:cNvSpPr>
            <a:spLocks noGrp="1"/>
          </p:cNvSpPr>
          <p:nvPr>
            <p:ph type="title"/>
          </p:nvPr>
        </p:nvSpPr>
        <p:spPr>
          <a:xfrm>
            <a:off x="916955" y="641520"/>
            <a:ext cx="10515600" cy="1325563"/>
          </a:xfrm>
        </p:spPr>
        <p:txBody>
          <a:bodyPr>
            <a:normAutofit fontScale="90000"/>
          </a:bodyPr>
          <a:lstStyle/>
          <a:p>
            <a:pPr algn="l"/>
            <a:r>
              <a:rPr lang="en-US" altLang="ko-KR" sz="3100" dirty="0"/>
              <a:t>F/U Bronchoscopy </a:t>
            </a:r>
            <a:br>
              <a:rPr lang="en-US" altLang="ko-KR" sz="2800" dirty="0"/>
            </a:br>
            <a:br>
              <a:rPr lang="en-US" altLang="ko-KR" sz="2800" dirty="0"/>
            </a:br>
            <a:r>
              <a:rPr lang="en-US" altLang="ko-KR" sz="2800" dirty="0"/>
              <a:t>      </a:t>
            </a:r>
            <a:r>
              <a:rPr lang="en-US" altLang="ko-KR" sz="2700" dirty="0"/>
              <a:t>2015. 1.30 (3week)</a:t>
            </a:r>
            <a:endParaRPr lang="ko-KR" altLang="en-US"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761" y="2206450"/>
            <a:ext cx="3408148" cy="326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909" y="2206449"/>
            <a:ext cx="3419695" cy="326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직사각형 4"/>
          <p:cNvSpPr/>
          <p:nvPr/>
        </p:nvSpPr>
        <p:spPr>
          <a:xfrm>
            <a:off x="4967416" y="6145596"/>
            <a:ext cx="6096000" cy="646331"/>
          </a:xfrm>
          <a:prstGeom prst="rect">
            <a:avLst/>
          </a:prstGeom>
        </p:spPr>
        <p:txBody>
          <a:bodyPr>
            <a:spAutoFit/>
          </a:bodyPr>
          <a:lstStyle/>
          <a:p>
            <a:r>
              <a:rPr lang="en-US" altLang="ko-KR" dirty="0"/>
              <a:t>  </a:t>
            </a:r>
            <a:br>
              <a:rPr lang="en-US" altLang="ko-KR" dirty="0"/>
            </a:br>
            <a:endParaRPr lang="ko-KR" altLang="en-US" dirty="0"/>
          </a:p>
        </p:txBody>
      </p:sp>
      <p:sp>
        <p:nvSpPr>
          <p:cNvPr id="11" name="TextBox 10"/>
          <p:cNvSpPr txBox="1"/>
          <p:nvPr/>
        </p:nvSpPr>
        <p:spPr>
          <a:xfrm>
            <a:off x="1334530" y="5713621"/>
            <a:ext cx="2611394" cy="369332"/>
          </a:xfrm>
          <a:prstGeom prst="rect">
            <a:avLst/>
          </a:prstGeom>
          <a:solidFill>
            <a:srgbClr val="FFFF00"/>
          </a:solidFill>
        </p:spPr>
        <p:txBody>
          <a:bodyPr wrap="square" rtlCol="0">
            <a:spAutoFit/>
          </a:bodyPr>
          <a:lstStyle/>
          <a:p>
            <a:pPr algn="ctr"/>
            <a:r>
              <a:rPr lang="en-US" altLang="ko-KR" dirty="0"/>
              <a:t>squamous metaplasia</a:t>
            </a:r>
            <a:endParaRPr lang="ko-KR" altLang="en-US" dirty="0"/>
          </a:p>
        </p:txBody>
      </p:sp>
      <p:sp>
        <p:nvSpPr>
          <p:cNvPr id="12" name="TextBox 11"/>
          <p:cNvSpPr txBox="1"/>
          <p:nvPr/>
        </p:nvSpPr>
        <p:spPr>
          <a:xfrm>
            <a:off x="4559149" y="5766993"/>
            <a:ext cx="3231212" cy="369332"/>
          </a:xfrm>
          <a:prstGeom prst="rect">
            <a:avLst/>
          </a:prstGeom>
          <a:solidFill>
            <a:srgbClr val="FFFF00"/>
          </a:solidFill>
        </p:spPr>
        <p:txBody>
          <a:bodyPr wrap="square" rtlCol="0">
            <a:spAutoFit/>
          </a:bodyPr>
          <a:lstStyle/>
          <a:p>
            <a:pPr algn="ctr"/>
            <a:r>
              <a:rPr lang="en-US" altLang="ko-KR" dirty="0"/>
              <a:t>Nonspecific inflammation</a:t>
            </a:r>
            <a:endParaRPr lang="ko-KR" altLang="en-US" dirty="0"/>
          </a:p>
        </p:txBody>
      </p:sp>
      <p:sp>
        <p:nvSpPr>
          <p:cNvPr id="6" name="직사각형 5"/>
          <p:cNvSpPr/>
          <p:nvPr/>
        </p:nvSpPr>
        <p:spPr>
          <a:xfrm>
            <a:off x="8394358" y="2860243"/>
            <a:ext cx="3271170" cy="1700787"/>
          </a:xfrm>
          <a:prstGeom prst="rect">
            <a:avLst/>
          </a:prstGeom>
          <a:solidFill>
            <a:schemeClr val="accent3">
              <a:lumMod val="20000"/>
              <a:lumOff val="80000"/>
            </a:schemeClr>
          </a:solidFill>
        </p:spPr>
        <p:txBody>
          <a:bodyPr wrap="square">
            <a:spAutoFit/>
          </a:bodyPr>
          <a:lstStyle/>
          <a:p>
            <a:pPr>
              <a:lnSpc>
                <a:spcPct val="150000"/>
              </a:lnSpc>
            </a:pPr>
            <a:r>
              <a:rPr lang="en-US" altLang="ko-KR" dirty="0"/>
              <a:t>2019.1.16 C-CT(4years)</a:t>
            </a:r>
          </a:p>
          <a:p>
            <a:pPr>
              <a:lnSpc>
                <a:spcPct val="150000"/>
              </a:lnSpc>
            </a:pPr>
            <a:r>
              <a:rPr lang="en-US" altLang="ko-KR" dirty="0"/>
              <a:t>s/p right upper lobectomy.</a:t>
            </a:r>
            <a:br>
              <a:rPr lang="en-US" altLang="ko-KR" dirty="0"/>
            </a:br>
            <a:r>
              <a:rPr lang="en-US" altLang="ko-KR" dirty="0"/>
              <a:t>No new lesion</a:t>
            </a:r>
            <a:br>
              <a:rPr lang="en-US" altLang="ko-KR" dirty="0"/>
            </a:br>
            <a:endParaRPr lang="ko-KR" altLang="en-US" dirty="0"/>
          </a:p>
        </p:txBody>
      </p:sp>
      <p:sp>
        <p:nvSpPr>
          <p:cNvPr id="9" name="직사각형 8">
            <a:extLst>
              <a:ext uri="{FF2B5EF4-FFF2-40B4-BE49-F238E27FC236}">
                <a16:creationId xmlns:a16="http://schemas.microsoft.com/office/drawing/2014/main" id="{AFA201ED-F216-4EF4-9F11-48FCCF316FA3}"/>
              </a:ext>
            </a:extLst>
          </p:cNvPr>
          <p:cNvSpPr/>
          <p:nvPr/>
        </p:nvSpPr>
        <p:spPr>
          <a:xfrm>
            <a:off x="583363" y="42301"/>
            <a:ext cx="1269899" cy="523220"/>
          </a:xfrm>
          <a:prstGeom prst="rect">
            <a:avLst/>
          </a:prstGeom>
        </p:spPr>
        <p:txBody>
          <a:bodyPr wrap="none">
            <a:spAutoFit/>
          </a:bodyPr>
          <a:lstStyle/>
          <a:p>
            <a:r>
              <a:rPr lang="en-US" altLang="ko-KR" sz="2800" dirty="0">
                <a:solidFill>
                  <a:srgbClr val="C00000"/>
                </a:solidFill>
                <a:latin typeface="+mn-ea"/>
              </a:rPr>
              <a:t>Case 1</a:t>
            </a:r>
            <a:endParaRPr lang="ko-KR" altLang="en-US" sz="2800" dirty="0"/>
          </a:p>
        </p:txBody>
      </p:sp>
      <p:sp>
        <p:nvSpPr>
          <p:cNvPr id="3" name="직사각형 2">
            <a:extLst>
              <a:ext uri="{FF2B5EF4-FFF2-40B4-BE49-F238E27FC236}">
                <a16:creationId xmlns:a16="http://schemas.microsoft.com/office/drawing/2014/main" id="{F84764FD-1CB7-40BC-BE29-9BA865A4256D}"/>
              </a:ext>
            </a:extLst>
          </p:cNvPr>
          <p:cNvSpPr/>
          <p:nvPr/>
        </p:nvSpPr>
        <p:spPr>
          <a:xfrm>
            <a:off x="5134936" y="1475759"/>
            <a:ext cx="2527230" cy="461665"/>
          </a:xfrm>
          <a:prstGeom prst="rect">
            <a:avLst/>
          </a:prstGeom>
        </p:spPr>
        <p:txBody>
          <a:bodyPr wrap="none">
            <a:spAutoFit/>
          </a:bodyPr>
          <a:lstStyle/>
          <a:p>
            <a:r>
              <a:rPr lang="en-US" altLang="ko-KR" sz="2400" dirty="0"/>
              <a:t>2017.1.4 (2years)</a:t>
            </a:r>
            <a:endParaRPr lang="ko-KR" altLang="en-US" sz="2400" dirty="0"/>
          </a:p>
        </p:txBody>
      </p:sp>
    </p:spTree>
    <p:extLst>
      <p:ext uri="{BB962C8B-B14F-4D97-AF65-F5344CB8AC3E}">
        <p14:creationId xmlns:p14="http://schemas.microsoft.com/office/powerpoint/2010/main" val="89526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6" grpId="0" animBg="1"/>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718973" y="980728"/>
            <a:ext cx="9361040" cy="504056"/>
          </a:xfrm>
        </p:spPr>
        <p:txBody>
          <a:bodyPr>
            <a:noAutofit/>
          </a:bodyPr>
          <a:lstStyle/>
          <a:p>
            <a:r>
              <a:rPr lang="en-US" altLang="ko-KR" sz="2800" dirty="0"/>
              <a:t>PDT in early central lung cancer</a:t>
            </a:r>
            <a:br>
              <a:rPr lang="en-US" altLang="ko-KR" sz="2800" dirty="0"/>
            </a:br>
            <a:endParaRPr lang="ko-KR" altLang="en-US" sz="2600" dirty="0"/>
          </a:p>
        </p:txBody>
      </p:sp>
      <p:sp>
        <p:nvSpPr>
          <p:cNvPr id="4" name="내용 개체 틀 3"/>
          <p:cNvSpPr>
            <a:spLocks noGrp="1"/>
          </p:cNvSpPr>
          <p:nvPr>
            <p:ph idx="1"/>
          </p:nvPr>
        </p:nvSpPr>
        <p:spPr>
          <a:xfrm>
            <a:off x="1703512" y="1628800"/>
            <a:ext cx="8915400" cy="5643578"/>
          </a:xfrm>
        </p:spPr>
        <p:txBody>
          <a:bodyPr>
            <a:noAutofit/>
          </a:bodyPr>
          <a:lstStyle/>
          <a:p>
            <a:pPr lvl="1">
              <a:lnSpc>
                <a:spcPct val="150000"/>
              </a:lnSpc>
            </a:pPr>
            <a:r>
              <a:rPr lang="en-US" altLang="ko-KR" sz="2000" dirty="0">
                <a:solidFill>
                  <a:srgbClr val="0070C0"/>
                </a:solidFill>
              </a:rPr>
              <a:t>Early central lung cancer </a:t>
            </a:r>
            <a:r>
              <a:rPr lang="en-US" altLang="ko-KR" sz="2000" dirty="0"/>
              <a:t>defined as :</a:t>
            </a:r>
          </a:p>
          <a:p>
            <a:pPr lvl="2">
              <a:lnSpc>
                <a:spcPct val="150000"/>
              </a:lnSpc>
            </a:pPr>
            <a:r>
              <a:rPr lang="en-US" altLang="ko-KR" sz="1800" dirty="0"/>
              <a:t>Confined to the bronchial lumen</a:t>
            </a:r>
          </a:p>
          <a:p>
            <a:pPr lvl="2">
              <a:lnSpc>
                <a:spcPct val="150000"/>
              </a:lnSpc>
            </a:pPr>
            <a:r>
              <a:rPr lang="en-US" altLang="ko-KR" sz="1800" dirty="0"/>
              <a:t>No lymph node involvement or metastasis ( N0 and M0)</a:t>
            </a:r>
          </a:p>
          <a:p>
            <a:pPr lvl="2">
              <a:lnSpc>
                <a:spcPct val="150000"/>
              </a:lnSpc>
            </a:pPr>
            <a:r>
              <a:rPr lang="en-US" altLang="ko-KR" sz="1800" dirty="0"/>
              <a:t>Not a clear pathological definition</a:t>
            </a:r>
          </a:p>
          <a:p>
            <a:pPr lvl="1">
              <a:lnSpc>
                <a:spcPct val="150000"/>
              </a:lnSpc>
            </a:pPr>
            <a:endParaRPr lang="en-US" altLang="ko-KR" sz="2000" dirty="0"/>
          </a:p>
        </p:txBody>
      </p:sp>
      <p:sp>
        <p:nvSpPr>
          <p:cNvPr id="5" name="직사각형 4"/>
          <p:cNvSpPr/>
          <p:nvPr/>
        </p:nvSpPr>
        <p:spPr>
          <a:xfrm>
            <a:off x="9036096" y="6499830"/>
            <a:ext cx="1896673" cy="276999"/>
          </a:xfrm>
          <a:prstGeom prst="rect">
            <a:avLst/>
          </a:prstGeom>
        </p:spPr>
        <p:txBody>
          <a:bodyPr wrap="none">
            <a:spAutoFit/>
          </a:bodyPr>
          <a:lstStyle/>
          <a:p>
            <a:r>
              <a:rPr lang="en-US" altLang="ko-KR" sz="1200" i="1">
                <a:latin typeface="Arial" pitchFamily="34" charset="0"/>
                <a:cs typeface="Arial" pitchFamily="34" charset="0"/>
              </a:rPr>
              <a:t>Thorax 2007;62:391–395</a:t>
            </a:r>
            <a:endParaRPr lang="ko-KR" altLang="en-US" sz="1200" dirty="0">
              <a:latin typeface="Arial" pitchFamily="34" charset="0"/>
              <a:cs typeface="Arial" pitchFamily="34" charset="0"/>
            </a:endParaRPr>
          </a:p>
        </p:txBody>
      </p:sp>
      <p:pic>
        <p:nvPicPr>
          <p:cNvPr id="154626" name="Picture 2"/>
          <p:cNvPicPr>
            <a:picLocks noChangeAspect="1" noChangeArrowheads="1"/>
          </p:cNvPicPr>
          <p:nvPr/>
        </p:nvPicPr>
        <p:blipFill>
          <a:blip r:embed="rId3"/>
          <a:srcRect/>
          <a:stretch>
            <a:fillRect/>
          </a:stretch>
        </p:blipFill>
        <p:spPr bwMode="auto">
          <a:xfrm>
            <a:off x="1929142" y="3819987"/>
            <a:ext cx="8689770" cy="2466777"/>
          </a:xfrm>
          <a:prstGeom prst="rect">
            <a:avLst/>
          </a:prstGeom>
          <a:noFill/>
          <a:ln w="9525">
            <a:noFill/>
            <a:miter lim="800000"/>
            <a:headEnd/>
            <a:tailEnd/>
          </a:ln>
          <a:effectLst/>
        </p:spPr>
      </p:pic>
      <p:sp>
        <p:nvSpPr>
          <p:cNvPr id="7" name="직사각형 6"/>
          <p:cNvSpPr/>
          <p:nvPr/>
        </p:nvSpPr>
        <p:spPr>
          <a:xfrm>
            <a:off x="1929142" y="5493855"/>
            <a:ext cx="8155955" cy="214314"/>
          </a:xfrm>
          <a:prstGeom prst="rect">
            <a:avLst/>
          </a:prstGeom>
          <a:solidFill>
            <a:srgbClr val="FFFD3D">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Tree>
    <p:extLst>
      <p:ext uri="{BB962C8B-B14F-4D97-AF65-F5344CB8AC3E}">
        <p14:creationId xmlns:p14="http://schemas.microsoft.com/office/powerpoint/2010/main" val="15612705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z="2800" dirty="0"/>
              <a:t>Result of PDT in early lung cancer</a:t>
            </a:r>
            <a:endParaRPr lang="ko-KR" altLang="en-US" sz="2800" dirty="0"/>
          </a:p>
        </p:txBody>
      </p:sp>
      <p:graphicFrame>
        <p:nvGraphicFramePr>
          <p:cNvPr id="4" name="내용 개체 틀 3"/>
          <p:cNvGraphicFramePr>
            <a:graphicFrameLocks noGrp="1"/>
          </p:cNvGraphicFramePr>
          <p:nvPr>
            <p:ph idx="1"/>
            <p:extLst/>
          </p:nvPr>
        </p:nvGraphicFramePr>
        <p:xfrm>
          <a:off x="2351585" y="1556792"/>
          <a:ext cx="6761955" cy="4459708"/>
        </p:xfrm>
        <a:graphic>
          <a:graphicData uri="http://schemas.openxmlformats.org/drawingml/2006/table">
            <a:tbl>
              <a:tblPr firstRow="1" bandRow="1">
                <a:tableStyleId>{5C22544A-7EE6-4342-B048-85BDC9FD1C3A}</a:tableStyleId>
              </a:tblPr>
              <a:tblGrid>
                <a:gridCol w="2736304">
                  <a:extLst>
                    <a:ext uri="{9D8B030D-6E8A-4147-A177-3AD203B41FA5}">
                      <a16:colId xmlns:a16="http://schemas.microsoft.com/office/drawing/2014/main" val="20000"/>
                    </a:ext>
                  </a:extLst>
                </a:gridCol>
                <a:gridCol w="1771666">
                  <a:extLst>
                    <a:ext uri="{9D8B030D-6E8A-4147-A177-3AD203B41FA5}">
                      <a16:colId xmlns:a16="http://schemas.microsoft.com/office/drawing/2014/main" val="20001"/>
                    </a:ext>
                  </a:extLst>
                </a:gridCol>
                <a:gridCol w="2253985">
                  <a:extLst>
                    <a:ext uri="{9D8B030D-6E8A-4147-A177-3AD203B41FA5}">
                      <a16:colId xmlns:a16="http://schemas.microsoft.com/office/drawing/2014/main" val="20002"/>
                    </a:ext>
                  </a:extLst>
                </a:gridCol>
              </a:tblGrid>
              <a:tr h="370131">
                <a:tc>
                  <a:txBody>
                    <a:bodyPr/>
                    <a:lstStyle/>
                    <a:p>
                      <a:pPr algn="ctr" latinLnBrk="1">
                        <a:lnSpc>
                          <a:spcPct val="200000"/>
                        </a:lnSpc>
                      </a:pPr>
                      <a:r>
                        <a:rPr lang="en-US" altLang="ko-KR" sz="1800" dirty="0">
                          <a:solidFill>
                            <a:schemeClr val="tx1"/>
                          </a:solidFill>
                        </a:rPr>
                        <a:t>Maximum</a:t>
                      </a:r>
                      <a:r>
                        <a:rPr lang="en-US" altLang="ko-KR" sz="1800" baseline="0" dirty="0">
                          <a:solidFill>
                            <a:schemeClr val="tx1"/>
                          </a:solidFill>
                        </a:rPr>
                        <a:t> dimension</a:t>
                      </a:r>
                      <a:endParaRPr lang="ko-KR" altLang="en-US" sz="1800" dirty="0">
                        <a:solidFill>
                          <a:schemeClr val="tx1"/>
                        </a:solidFill>
                      </a:endParaRPr>
                    </a:p>
                  </a:txBody>
                  <a:tcPr anchor="ctr"/>
                </a:tc>
                <a:tc>
                  <a:txBody>
                    <a:bodyPr/>
                    <a:lstStyle/>
                    <a:p>
                      <a:pPr algn="ctr" latinLnBrk="1">
                        <a:lnSpc>
                          <a:spcPct val="200000"/>
                        </a:lnSpc>
                      </a:pPr>
                      <a:r>
                        <a:rPr lang="en-US" altLang="ko-KR" sz="1800" dirty="0">
                          <a:solidFill>
                            <a:schemeClr val="tx1"/>
                          </a:solidFill>
                        </a:rPr>
                        <a:t>Lesions</a:t>
                      </a:r>
                      <a:endParaRPr lang="ko-KR" altLang="en-US" sz="1800" dirty="0">
                        <a:solidFill>
                          <a:schemeClr val="tx1"/>
                        </a:solidFill>
                      </a:endParaRPr>
                    </a:p>
                  </a:txBody>
                  <a:tcPr anchor="ctr"/>
                </a:tc>
                <a:tc>
                  <a:txBody>
                    <a:bodyPr/>
                    <a:lstStyle/>
                    <a:p>
                      <a:pPr algn="ctr" latinLnBrk="1">
                        <a:lnSpc>
                          <a:spcPct val="200000"/>
                        </a:lnSpc>
                      </a:pPr>
                      <a:r>
                        <a:rPr lang="en-US" altLang="ko-KR" sz="1800" dirty="0">
                          <a:solidFill>
                            <a:schemeClr val="tx1"/>
                          </a:solidFill>
                        </a:rPr>
                        <a:t>CR</a:t>
                      </a:r>
                      <a:endParaRPr lang="ko-KR" altLang="en-US" sz="1800" dirty="0">
                        <a:solidFill>
                          <a:schemeClr val="tx1"/>
                        </a:solidFill>
                      </a:endParaRPr>
                    </a:p>
                  </a:txBody>
                  <a:tcPr anchor="ctr"/>
                </a:tc>
                <a:extLst>
                  <a:ext uri="{0D108BD9-81ED-4DB2-BD59-A6C34878D82A}">
                    <a16:rowId xmlns:a16="http://schemas.microsoft.com/office/drawing/2014/main" val="10000"/>
                  </a:ext>
                </a:extLst>
              </a:tr>
              <a:tr h="2097410">
                <a:tc>
                  <a:txBody>
                    <a:bodyPr/>
                    <a:lstStyle/>
                    <a:p>
                      <a:pPr latinLnBrk="1">
                        <a:lnSpc>
                          <a:spcPct val="150000"/>
                        </a:lnSpc>
                      </a:pPr>
                      <a:r>
                        <a:rPr lang="en-US" altLang="ko-KR" sz="1400" dirty="0">
                          <a:solidFill>
                            <a:srgbClr val="FF0000"/>
                          </a:solidFill>
                        </a:rPr>
                        <a:t>Superficial type </a:t>
                      </a:r>
                      <a:r>
                        <a:rPr lang="en-US" altLang="ko-KR" sz="1400" dirty="0"/>
                        <a:t>( 123 lesions in 110 patients)</a:t>
                      </a:r>
                    </a:p>
                    <a:p>
                      <a:pPr lvl="1" latinLnBrk="1">
                        <a:lnSpc>
                          <a:spcPct val="150000"/>
                        </a:lnSpc>
                      </a:pPr>
                      <a:r>
                        <a:rPr lang="en-US" altLang="ko-KR" sz="1400" dirty="0">
                          <a:solidFill>
                            <a:srgbClr val="C00000"/>
                          </a:solidFill>
                        </a:rPr>
                        <a:t>&lt;0.5cm</a:t>
                      </a:r>
                    </a:p>
                    <a:p>
                      <a:pPr lvl="1" latinLnBrk="1">
                        <a:lnSpc>
                          <a:spcPct val="150000"/>
                        </a:lnSpc>
                      </a:pPr>
                      <a:r>
                        <a:rPr lang="en-US" altLang="ko-KR" sz="1400" dirty="0">
                          <a:solidFill>
                            <a:srgbClr val="C00000"/>
                          </a:solidFill>
                        </a:rPr>
                        <a:t>&lt;1.0cm</a:t>
                      </a:r>
                    </a:p>
                    <a:p>
                      <a:pPr lvl="1" latinLnBrk="1">
                        <a:lnSpc>
                          <a:spcPct val="150000"/>
                        </a:lnSpc>
                      </a:pPr>
                      <a:r>
                        <a:rPr lang="en-US" altLang="ko-KR" sz="1400" dirty="0">
                          <a:solidFill>
                            <a:srgbClr val="C00000"/>
                          </a:solidFill>
                        </a:rPr>
                        <a:t>&lt;2.0cm</a:t>
                      </a:r>
                    </a:p>
                    <a:p>
                      <a:pPr lvl="1" latinLnBrk="1">
                        <a:lnSpc>
                          <a:spcPct val="150000"/>
                        </a:lnSpc>
                      </a:pPr>
                      <a:r>
                        <a:rPr lang="en-US" altLang="ko-KR" sz="1400" dirty="0">
                          <a:solidFill>
                            <a:srgbClr val="C00000"/>
                          </a:solidFill>
                        </a:rPr>
                        <a:t>&gt;2.0cm</a:t>
                      </a:r>
                    </a:p>
                  </a:txBody>
                  <a:tcPr/>
                </a:tc>
                <a:tc>
                  <a:txBody>
                    <a:bodyPr/>
                    <a:lstStyle/>
                    <a:p>
                      <a:pPr algn="ctr" latinLnBrk="1">
                        <a:lnSpc>
                          <a:spcPct val="150000"/>
                        </a:lnSpc>
                      </a:pPr>
                      <a:endParaRPr lang="en-US" altLang="ko-KR" sz="1400" dirty="0"/>
                    </a:p>
                    <a:p>
                      <a:pPr algn="ctr" latinLnBrk="1">
                        <a:lnSpc>
                          <a:spcPct val="150000"/>
                        </a:lnSpc>
                      </a:pPr>
                      <a:endParaRPr lang="en-US" altLang="ko-KR" sz="1400" dirty="0"/>
                    </a:p>
                    <a:p>
                      <a:pPr algn="ctr" latinLnBrk="1">
                        <a:lnSpc>
                          <a:spcPct val="150000"/>
                        </a:lnSpc>
                      </a:pPr>
                      <a:r>
                        <a:rPr lang="en-US" altLang="ko-KR" sz="1400" dirty="0"/>
                        <a:t>64</a:t>
                      </a:r>
                    </a:p>
                    <a:p>
                      <a:pPr algn="ctr" latinLnBrk="1">
                        <a:lnSpc>
                          <a:spcPct val="150000"/>
                        </a:lnSpc>
                      </a:pPr>
                      <a:r>
                        <a:rPr lang="en-US" altLang="ko-KR" sz="1400" dirty="0"/>
                        <a:t>25</a:t>
                      </a:r>
                    </a:p>
                    <a:p>
                      <a:pPr algn="ctr" latinLnBrk="1">
                        <a:lnSpc>
                          <a:spcPct val="150000"/>
                        </a:lnSpc>
                      </a:pPr>
                      <a:r>
                        <a:rPr lang="en-US" altLang="ko-KR" sz="1400" dirty="0"/>
                        <a:t>20</a:t>
                      </a:r>
                    </a:p>
                    <a:p>
                      <a:pPr algn="ctr" latinLnBrk="1">
                        <a:lnSpc>
                          <a:spcPct val="150000"/>
                        </a:lnSpc>
                      </a:pPr>
                      <a:r>
                        <a:rPr lang="en-US" altLang="ko-KR" sz="1400" dirty="0"/>
                        <a:t>14</a:t>
                      </a:r>
                      <a:endParaRPr lang="ko-KR" altLang="en-US" sz="1400" dirty="0"/>
                    </a:p>
                  </a:txBody>
                  <a:tcPr/>
                </a:tc>
                <a:tc>
                  <a:txBody>
                    <a:bodyPr/>
                    <a:lstStyle/>
                    <a:p>
                      <a:pPr algn="ctr" latinLnBrk="1">
                        <a:lnSpc>
                          <a:spcPct val="150000"/>
                        </a:lnSpc>
                      </a:pPr>
                      <a:endParaRPr lang="en-US" altLang="ko-KR" sz="1400" dirty="0"/>
                    </a:p>
                    <a:p>
                      <a:pPr algn="ctr" latinLnBrk="1">
                        <a:lnSpc>
                          <a:spcPct val="150000"/>
                        </a:lnSpc>
                      </a:pPr>
                      <a:endParaRPr lang="en-US" altLang="ko-KR" sz="1400" dirty="0"/>
                    </a:p>
                    <a:p>
                      <a:pPr algn="ctr" latinLnBrk="1">
                        <a:lnSpc>
                          <a:spcPct val="150000"/>
                        </a:lnSpc>
                      </a:pPr>
                      <a:r>
                        <a:rPr lang="en-US" altLang="ko-KR" sz="1400" dirty="0">
                          <a:solidFill>
                            <a:srgbClr val="C00000"/>
                          </a:solidFill>
                        </a:rPr>
                        <a:t>61 (95%)</a:t>
                      </a:r>
                    </a:p>
                    <a:p>
                      <a:pPr algn="ctr" latinLnBrk="1">
                        <a:lnSpc>
                          <a:spcPct val="150000"/>
                        </a:lnSpc>
                      </a:pPr>
                      <a:r>
                        <a:rPr lang="en-US" altLang="ko-KR" sz="1400" dirty="0">
                          <a:solidFill>
                            <a:srgbClr val="C00000"/>
                          </a:solidFill>
                        </a:rPr>
                        <a:t>22 (88%)</a:t>
                      </a:r>
                    </a:p>
                    <a:p>
                      <a:pPr algn="ctr" latinLnBrk="1">
                        <a:lnSpc>
                          <a:spcPct val="150000"/>
                        </a:lnSpc>
                      </a:pPr>
                      <a:r>
                        <a:rPr lang="en-US" altLang="ko-KR" sz="1400" dirty="0">
                          <a:solidFill>
                            <a:srgbClr val="C00000"/>
                          </a:solidFill>
                        </a:rPr>
                        <a:t>9 (45%)</a:t>
                      </a:r>
                    </a:p>
                    <a:p>
                      <a:pPr algn="ctr" latinLnBrk="1">
                        <a:lnSpc>
                          <a:spcPct val="150000"/>
                        </a:lnSpc>
                      </a:pPr>
                      <a:r>
                        <a:rPr lang="en-US" altLang="ko-KR" sz="1400" dirty="0">
                          <a:solidFill>
                            <a:srgbClr val="C00000"/>
                          </a:solidFill>
                        </a:rPr>
                        <a:t>6 (43%)</a:t>
                      </a:r>
                      <a:endParaRPr lang="ko-KR" altLang="en-US" sz="1400" dirty="0">
                        <a:solidFill>
                          <a:srgbClr val="C00000"/>
                        </a:solidFill>
                      </a:endParaRPr>
                    </a:p>
                  </a:txBody>
                  <a:tcPr/>
                </a:tc>
                <a:extLst>
                  <a:ext uri="{0D108BD9-81ED-4DB2-BD59-A6C34878D82A}">
                    <a16:rowId xmlns:a16="http://schemas.microsoft.com/office/drawing/2014/main" val="10001"/>
                  </a:ext>
                </a:extLst>
              </a:tr>
              <a:tr h="1809530">
                <a:tc>
                  <a:txBody>
                    <a:bodyPr/>
                    <a:lstStyle/>
                    <a:p>
                      <a:pPr latinLnBrk="1">
                        <a:lnSpc>
                          <a:spcPct val="150000"/>
                        </a:lnSpc>
                      </a:pPr>
                      <a:r>
                        <a:rPr lang="en-US" altLang="ko-KR" sz="1400" dirty="0">
                          <a:solidFill>
                            <a:srgbClr val="0070C0"/>
                          </a:solidFill>
                        </a:rPr>
                        <a:t>Nodular type </a:t>
                      </a:r>
                      <a:r>
                        <a:rPr lang="en-US" altLang="ko-KR" sz="1400" dirty="0"/>
                        <a:t>(45 nodular cancers in 43 patients)</a:t>
                      </a:r>
                    </a:p>
                    <a:p>
                      <a:pPr lvl="1" latinLnBrk="1">
                        <a:lnSpc>
                          <a:spcPct val="150000"/>
                        </a:lnSpc>
                      </a:pPr>
                      <a:r>
                        <a:rPr lang="en-US" altLang="ko-KR" sz="1400" dirty="0">
                          <a:solidFill>
                            <a:srgbClr val="0070C0"/>
                          </a:solidFill>
                        </a:rPr>
                        <a:t>&lt;0.5cm</a:t>
                      </a:r>
                    </a:p>
                    <a:p>
                      <a:pPr lvl="1" latinLnBrk="1">
                        <a:lnSpc>
                          <a:spcPct val="150000"/>
                        </a:lnSpc>
                      </a:pPr>
                      <a:r>
                        <a:rPr lang="en-US" altLang="ko-KR" sz="1400" dirty="0">
                          <a:solidFill>
                            <a:srgbClr val="0070C0"/>
                          </a:solidFill>
                        </a:rPr>
                        <a:t>&lt;1.0cm</a:t>
                      </a:r>
                    </a:p>
                    <a:p>
                      <a:pPr lvl="1" latinLnBrk="1">
                        <a:lnSpc>
                          <a:spcPct val="150000"/>
                        </a:lnSpc>
                      </a:pPr>
                      <a:r>
                        <a:rPr lang="en-US" altLang="ko-KR" sz="1400" dirty="0">
                          <a:solidFill>
                            <a:srgbClr val="0070C0"/>
                          </a:solidFill>
                        </a:rPr>
                        <a:t>&gt;1.0cm</a:t>
                      </a:r>
                      <a:endParaRPr lang="ko-KR" altLang="en-US" sz="1400" dirty="0">
                        <a:solidFill>
                          <a:srgbClr val="0070C0"/>
                        </a:solidFill>
                      </a:endParaRPr>
                    </a:p>
                  </a:txBody>
                  <a:tcPr/>
                </a:tc>
                <a:tc>
                  <a:txBody>
                    <a:bodyPr/>
                    <a:lstStyle/>
                    <a:p>
                      <a:pPr algn="ctr" latinLnBrk="1">
                        <a:lnSpc>
                          <a:spcPct val="150000"/>
                        </a:lnSpc>
                      </a:pPr>
                      <a:endParaRPr lang="en-US" altLang="ko-KR" sz="1400" dirty="0"/>
                    </a:p>
                    <a:p>
                      <a:pPr algn="ctr" latinLnBrk="1">
                        <a:lnSpc>
                          <a:spcPct val="150000"/>
                        </a:lnSpc>
                      </a:pPr>
                      <a:endParaRPr lang="en-US" altLang="ko-KR" sz="1400" dirty="0"/>
                    </a:p>
                    <a:p>
                      <a:pPr algn="ctr" latinLnBrk="1">
                        <a:lnSpc>
                          <a:spcPct val="150000"/>
                        </a:lnSpc>
                      </a:pPr>
                      <a:r>
                        <a:rPr lang="en-US" altLang="ko-KR" sz="1400" dirty="0"/>
                        <a:t>29</a:t>
                      </a:r>
                    </a:p>
                    <a:p>
                      <a:pPr algn="ctr" latinLnBrk="1">
                        <a:lnSpc>
                          <a:spcPct val="150000"/>
                        </a:lnSpc>
                      </a:pPr>
                      <a:r>
                        <a:rPr lang="en-US" altLang="ko-KR" sz="1400" dirty="0"/>
                        <a:t>9</a:t>
                      </a:r>
                    </a:p>
                    <a:p>
                      <a:pPr algn="ctr" latinLnBrk="1">
                        <a:lnSpc>
                          <a:spcPct val="150000"/>
                        </a:lnSpc>
                      </a:pPr>
                      <a:r>
                        <a:rPr lang="en-US" altLang="ko-KR" sz="1400" dirty="0"/>
                        <a:t>7</a:t>
                      </a:r>
                      <a:endParaRPr lang="ko-KR" altLang="en-US" sz="1400" dirty="0"/>
                    </a:p>
                  </a:txBody>
                  <a:tcPr/>
                </a:tc>
                <a:tc>
                  <a:txBody>
                    <a:bodyPr/>
                    <a:lstStyle/>
                    <a:p>
                      <a:pPr algn="ctr" latinLnBrk="1">
                        <a:lnSpc>
                          <a:spcPct val="150000"/>
                        </a:lnSpc>
                      </a:pPr>
                      <a:endParaRPr lang="en-US" altLang="ko-KR" sz="1400" dirty="0"/>
                    </a:p>
                    <a:p>
                      <a:pPr algn="ctr" latinLnBrk="1">
                        <a:lnSpc>
                          <a:spcPct val="150000"/>
                        </a:lnSpc>
                      </a:pPr>
                      <a:endParaRPr lang="en-US" altLang="ko-KR" sz="1400" dirty="0"/>
                    </a:p>
                    <a:p>
                      <a:pPr algn="ctr" latinLnBrk="1">
                        <a:lnSpc>
                          <a:spcPct val="150000"/>
                        </a:lnSpc>
                      </a:pPr>
                      <a:r>
                        <a:rPr lang="en-US" altLang="ko-KR" sz="1400" dirty="0">
                          <a:solidFill>
                            <a:srgbClr val="0070C0"/>
                          </a:solidFill>
                        </a:rPr>
                        <a:t>27 (93%)</a:t>
                      </a:r>
                    </a:p>
                    <a:p>
                      <a:pPr algn="ctr" latinLnBrk="1">
                        <a:lnSpc>
                          <a:spcPct val="150000"/>
                        </a:lnSpc>
                      </a:pPr>
                      <a:r>
                        <a:rPr lang="en-US" altLang="ko-KR" sz="1400" dirty="0">
                          <a:solidFill>
                            <a:srgbClr val="0070C0"/>
                          </a:solidFill>
                        </a:rPr>
                        <a:t>6 (67%)</a:t>
                      </a:r>
                    </a:p>
                    <a:p>
                      <a:pPr algn="ctr" latinLnBrk="1">
                        <a:lnSpc>
                          <a:spcPct val="150000"/>
                        </a:lnSpc>
                      </a:pPr>
                      <a:r>
                        <a:rPr lang="en-US" altLang="ko-KR" sz="1400" dirty="0">
                          <a:solidFill>
                            <a:srgbClr val="0070C0"/>
                          </a:solidFill>
                        </a:rPr>
                        <a:t>1 (14%)</a:t>
                      </a:r>
                      <a:endParaRPr lang="ko-KR" altLang="en-US" sz="1400" dirty="0">
                        <a:solidFill>
                          <a:srgbClr val="0070C0"/>
                        </a:solidFill>
                      </a:endParaRPr>
                    </a:p>
                  </a:txBody>
                  <a:tcPr/>
                </a:tc>
                <a:extLst>
                  <a:ext uri="{0D108BD9-81ED-4DB2-BD59-A6C34878D82A}">
                    <a16:rowId xmlns:a16="http://schemas.microsoft.com/office/drawing/2014/main" val="10002"/>
                  </a:ext>
                </a:extLst>
              </a:tr>
            </a:tbl>
          </a:graphicData>
        </a:graphic>
      </p:graphicFrame>
      <p:cxnSp>
        <p:nvCxnSpPr>
          <p:cNvPr id="5" name="직선 연결선 4"/>
          <p:cNvCxnSpPr/>
          <p:nvPr/>
        </p:nvCxnSpPr>
        <p:spPr>
          <a:xfrm>
            <a:off x="9480376" y="3140968"/>
            <a:ext cx="1224136"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직선 연결선 5"/>
          <p:cNvCxnSpPr/>
          <p:nvPr/>
        </p:nvCxnSpPr>
        <p:spPr>
          <a:xfrm>
            <a:off x="9480376" y="5229200"/>
            <a:ext cx="1224136"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모서리가 둥근 직사각형 6"/>
          <p:cNvSpPr/>
          <p:nvPr/>
        </p:nvSpPr>
        <p:spPr>
          <a:xfrm>
            <a:off x="9984432" y="4706517"/>
            <a:ext cx="379867" cy="48904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dirty="0"/>
          </a:p>
        </p:txBody>
      </p:sp>
      <p:sp>
        <p:nvSpPr>
          <p:cNvPr id="8" name="모서리가 둥근 직사각형 7"/>
          <p:cNvSpPr/>
          <p:nvPr/>
        </p:nvSpPr>
        <p:spPr>
          <a:xfrm>
            <a:off x="9578475" y="2981942"/>
            <a:ext cx="1027939" cy="129006"/>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dirty="0"/>
          </a:p>
        </p:txBody>
      </p:sp>
      <p:sp>
        <p:nvSpPr>
          <p:cNvPr id="3" name="TextBox 2"/>
          <p:cNvSpPr txBox="1"/>
          <p:nvPr/>
        </p:nvSpPr>
        <p:spPr>
          <a:xfrm>
            <a:off x="6440488" y="6597352"/>
            <a:ext cx="4608512" cy="261610"/>
          </a:xfrm>
          <a:prstGeom prst="rect">
            <a:avLst/>
          </a:prstGeom>
          <a:noFill/>
        </p:spPr>
        <p:txBody>
          <a:bodyPr wrap="square" rtlCol="0">
            <a:spAutoFit/>
          </a:bodyPr>
          <a:lstStyle/>
          <a:p>
            <a:r>
              <a:rPr lang="en-US" altLang="ko-KR" sz="1100" dirty="0"/>
              <a:t>Interventional bronchoscopy, 2000. ISBN 3-8055-6851-7</a:t>
            </a:r>
            <a:endParaRPr lang="ko-KR" altLang="en-US" sz="1100" dirty="0"/>
          </a:p>
        </p:txBody>
      </p:sp>
    </p:spTree>
    <p:extLst>
      <p:ext uri="{BB962C8B-B14F-4D97-AF65-F5344CB8AC3E}">
        <p14:creationId xmlns:p14="http://schemas.microsoft.com/office/powerpoint/2010/main" val="15886115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z="2800" dirty="0"/>
              <a:t>Mechanism of action </a:t>
            </a:r>
            <a:endParaRPr lang="ko-KR" altLang="en-US" sz="2800" dirty="0"/>
          </a:p>
        </p:txBody>
      </p:sp>
      <p:sp>
        <p:nvSpPr>
          <p:cNvPr id="3" name="내용 개체 틀 2"/>
          <p:cNvSpPr>
            <a:spLocks noGrp="1"/>
          </p:cNvSpPr>
          <p:nvPr>
            <p:ph idx="1"/>
          </p:nvPr>
        </p:nvSpPr>
        <p:spPr>
          <a:xfrm>
            <a:off x="1082248" y="1981200"/>
            <a:ext cx="5249788" cy="4876800"/>
          </a:xfrm>
        </p:spPr>
        <p:txBody>
          <a:bodyPr>
            <a:normAutofit fontScale="92500" lnSpcReduction="20000"/>
          </a:bodyPr>
          <a:lstStyle/>
          <a:p>
            <a:pPr>
              <a:lnSpc>
                <a:spcPct val="160000"/>
              </a:lnSpc>
            </a:pPr>
            <a:r>
              <a:rPr lang="en-US" altLang="ko-KR" sz="1800" dirty="0">
                <a:solidFill>
                  <a:srgbClr val="FF0000"/>
                </a:solidFill>
              </a:rPr>
              <a:t>Photosensitizer </a:t>
            </a:r>
          </a:p>
          <a:p>
            <a:pPr lvl="1">
              <a:lnSpc>
                <a:spcPct val="160000"/>
              </a:lnSpc>
            </a:pPr>
            <a:r>
              <a:rPr lang="en-US" altLang="ko-KR" sz="1800" dirty="0">
                <a:solidFill>
                  <a:srgbClr val="0070C0"/>
                </a:solidFill>
              </a:rPr>
              <a:t>Retention in tumor cells and in vascular endothelium</a:t>
            </a:r>
          </a:p>
          <a:p>
            <a:pPr>
              <a:lnSpc>
                <a:spcPct val="160000"/>
              </a:lnSpc>
            </a:pPr>
            <a:r>
              <a:rPr lang="en-US" altLang="ko-KR" sz="1800" dirty="0"/>
              <a:t>After a set time interval (usually 48 hours), the tumor is exposed to light energy : triggers the cytotoxic reaction. </a:t>
            </a:r>
          </a:p>
          <a:p>
            <a:pPr>
              <a:lnSpc>
                <a:spcPct val="160000"/>
              </a:lnSpc>
            </a:pPr>
            <a:endParaRPr lang="en-US" altLang="ko-KR" sz="1800" b="1" dirty="0">
              <a:solidFill>
                <a:srgbClr val="FF0000"/>
              </a:solidFill>
            </a:endParaRPr>
          </a:p>
          <a:p>
            <a:pPr>
              <a:lnSpc>
                <a:spcPct val="160000"/>
              </a:lnSpc>
            </a:pPr>
            <a:r>
              <a:rPr lang="en-US" altLang="ko-KR" sz="1800" b="1" dirty="0">
                <a:solidFill>
                  <a:srgbClr val="FF0000"/>
                </a:solidFill>
              </a:rPr>
              <a:t>Type II photo-oxidative process</a:t>
            </a:r>
          </a:p>
          <a:p>
            <a:pPr lvl="1">
              <a:lnSpc>
                <a:spcPct val="160000"/>
              </a:lnSpc>
            </a:pPr>
            <a:r>
              <a:rPr lang="en-US" altLang="ko-KR" sz="1800" dirty="0">
                <a:solidFill>
                  <a:srgbClr val="0070C0"/>
                </a:solidFill>
              </a:rPr>
              <a:t>Molecular oxygen is transformed to a cytotoxic singlet oxygen species </a:t>
            </a:r>
          </a:p>
          <a:p>
            <a:pPr>
              <a:lnSpc>
                <a:spcPct val="160000"/>
              </a:lnSpc>
            </a:pPr>
            <a:r>
              <a:rPr lang="en-US" altLang="ko-KR" sz="1800" dirty="0">
                <a:solidFill>
                  <a:srgbClr val="0070C0"/>
                </a:solidFill>
              </a:rPr>
              <a:t>The </a:t>
            </a:r>
            <a:r>
              <a:rPr lang="en-US" altLang="ko-KR" sz="1800" dirty="0" err="1">
                <a:solidFill>
                  <a:srgbClr val="0070C0"/>
                </a:solidFill>
              </a:rPr>
              <a:t>neovascular</a:t>
            </a:r>
            <a:r>
              <a:rPr lang="en-US" altLang="ko-KR" sz="1800" dirty="0">
                <a:solidFill>
                  <a:srgbClr val="0070C0"/>
                </a:solidFill>
              </a:rPr>
              <a:t> endothelium of tumors </a:t>
            </a:r>
          </a:p>
          <a:p>
            <a:pPr lvl="1">
              <a:lnSpc>
                <a:spcPct val="160000"/>
              </a:lnSpc>
            </a:pPr>
            <a:r>
              <a:rPr lang="en-US" altLang="ko-KR" sz="1800" dirty="0">
                <a:solidFill>
                  <a:srgbClr val="0070C0"/>
                </a:solidFill>
              </a:rPr>
              <a:t>Loss of capillary integrity</a:t>
            </a:r>
            <a:endParaRPr lang="ko-KR" altLang="en-US" sz="1800" dirty="0"/>
          </a:p>
        </p:txBody>
      </p:sp>
      <p:sp>
        <p:nvSpPr>
          <p:cNvPr id="6" name="직사각형 5"/>
          <p:cNvSpPr/>
          <p:nvPr/>
        </p:nvSpPr>
        <p:spPr>
          <a:xfrm>
            <a:off x="5614592" y="5170065"/>
            <a:ext cx="5328592" cy="1416112"/>
          </a:xfrm>
          <a:prstGeom prst="rect">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70000"/>
              </a:lnSpc>
            </a:pPr>
            <a:r>
              <a:rPr lang="en-US" altLang="ko-KR" sz="1600" dirty="0">
                <a:solidFill>
                  <a:srgbClr val="C00000"/>
                </a:solidFill>
              </a:rPr>
              <a:t>    </a:t>
            </a:r>
            <a:endParaRPr lang="en-US" altLang="ko-KR" sz="1400" dirty="0">
              <a:solidFill>
                <a:srgbClr val="C00000"/>
              </a:solidFill>
            </a:endParaRPr>
          </a:p>
        </p:txBody>
      </p:sp>
      <p:pic>
        <p:nvPicPr>
          <p:cNvPr id="5" name="Picture 2" descr="http://www.frontiersin.org/files/Articles/22375/fmicb-03-00120-r2/image_m/fmicb-03-00120-g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064" y="1484784"/>
            <a:ext cx="4271120" cy="3528392"/>
          </a:xfrm>
          <a:prstGeom prst="rect">
            <a:avLst/>
          </a:prstGeom>
          <a:noFill/>
          <a:extLst>
            <a:ext uri="{909E8E84-426E-40DD-AFC4-6F175D3DCCD1}">
              <a14:hiddenFill xmlns:a14="http://schemas.microsoft.com/office/drawing/2010/main">
                <a:solidFill>
                  <a:srgbClr val="FFFFFF"/>
                </a:solidFill>
              </a14:hiddenFill>
            </a:ext>
          </a:extLst>
        </p:spPr>
      </p:pic>
      <p:sp>
        <p:nvSpPr>
          <p:cNvPr id="4" name="직사각형 3"/>
          <p:cNvSpPr/>
          <p:nvPr/>
        </p:nvSpPr>
        <p:spPr>
          <a:xfrm>
            <a:off x="5591208" y="5370797"/>
            <a:ext cx="5313040" cy="1020216"/>
          </a:xfrm>
          <a:prstGeom prst="rect">
            <a:avLst/>
          </a:prstGeom>
        </p:spPr>
        <p:txBody>
          <a:bodyPr wrap="square">
            <a:spAutoFit/>
          </a:bodyPr>
          <a:lstStyle/>
          <a:p>
            <a:pPr>
              <a:lnSpc>
                <a:spcPct val="150000"/>
              </a:lnSpc>
            </a:pPr>
            <a:r>
              <a:rPr lang="en-US" altLang="ko-KR" sz="1400" dirty="0">
                <a:solidFill>
                  <a:schemeClr val="bg2">
                    <a:lumMod val="25000"/>
                  </a:schemeClr>
                </a:solidFill>
              </a:rPr>
              <a:t>Type II </a:t>
            </a:r>
            <a:r>
              <a:rPr lang="ko-KR" altLang="en-US" sz="1400" dirty="0">
                <a:solidFill>
                  <a:schemeClr val="bg2">
                    <a:lumMod val="25000"/>
                  </a:schemeClr>
                </a:solidFill>
              </a:rPr>
              <a:t>반응이란</a:t>
            </a:r>
            <a:r>
              <a:rPr lang="en-US" altLang="ko-KR" sz="1400" dirty="0">
                <a:solidFill>
                  <a:schemeClr val="bg2">
                    <a:lumMod val="25000"/>
                  </a:schemeClr>
                </a:solidFill>
              </a:rPr>
              <a:t>? </a:t>
            </a:r>
          </a:p>
          <a:p>
            <a:pPr>
              <a:lnSpc>
                <a:spcPct val="150000"/>
              </a:lnSpc>
            </a:pPr>
            <a:r>
              <a:rPr lang="ko-KR" altLang="en-US" sz="1400" dirty="0"/>
              <a:t>활성화된 </a:t>
            </a:r>
            <a:r>
              <a:rPr lang="ko-KR" altLang="en-US" sz="1400" dirty="0" err="1"/>
              <a:t>광감작제와</a:t>
            </a:r>
            <a:r>
              <a:rPr lang="ko-KR" altLang="en-US" sz="1400" dirty="0"/>
              <a:t> 산소분자 사이의 에너지 전달 반응으로 </a:t>
            </a:r>
            <a:r>
              <a:rPr lang="en-US" altLang="ko-KR" sz="1400" dirty="0"/>
              <a:t>singlet oxygen</a:t>
            </a:r>
            <a:r>
              <a:rPr lang="ko-KR" altLang="en-US" sz="1400" dirty="0"/>
              <a:t>이 생성되는 반응</a:t>
            </a:r>
          </a:p>
        </p:txBody>
      </p:sp>
      <p:sp>
        <p:nvSpPr>
          <p:cNvPr id="8" name="직사각형 7"/>
          <p:cNvSpPr/>
          <p:nvPr/>
        </p:nvSpPr>
        <p:spPr>
          <a:xfrm>
            <a:off x="6111697" y="6581002"/>
            <a:ext cx="4953000" cy="276999"/>
          </a:xfrm>
          <a:prstGeom prst="rect">
            <a:avLst/>
          </a:prstGeom>
        </p:spPr>
        <p:txBody>
          <a:bodyPr>
            <a:spAutoFit/>
          </a:bodyPr>
          <a:lstStyle/>
          <a:p>
            <a:r>
              <a:rPr lang="en-US" altLang="ko-KR" sz="1200" dirty="0" err="1"/>
              <a:t>Photodiagnosis</a:t>
            </a:r>
            <a:r>
              <a:rPr lang="en-US" altLang="ko-KR" sz="1200" dirty="0"/>
              <a:t> and Photodynamic Therapy (2008) 5, 10—18</a:t>
            </a:r>
            <a:endParaRPr lang="ko-KR" altLang="en-US" sz="1200" dirty="0"/>
          </a:p>
        </p:txBody>
      </p:sp>
    </p:spTree>
    <p:extLst>
      <p:ext uri="{BB962C8B-B14F-4D97-AF65-F5344CB8AC3E}">
        <p14:creationId xmlns:p14="http://schemas.microsoft.com/office/powerpoint/2010/main" val="3489512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z="2800" dirty="0"/>
              <a:t>Photosensitizer</a:t>
            </a:r>
            <a:endParaRPr lang="ko-KR" altLang="en-US" sz="2800" dirty="0"/>
          </a:p>
        </p:txBody>
      </p:sp>
      <p:sp>
        <p:nvSpPr>
          <p:cNvPr id="3" name="내용 개체 틀 2"/>
          <p:cNvSpPr>
            <a:spLocks noGrp="1"/>
          </p:cNvSpPr>
          <p:nvPr>
            <p:ph idx="1"/>
          </p:nvPr>
        </p:nvSpPr>
        <p:spPr>
          <a:xfrm>
            <a:off x="1319779" y="1612085"/>
            <a:ext cx="6473924" cy="4876800"/>
          </a:xfrm>
        </p:spPr>
        <p:txBody>
          <a:bodyPr>
            <a:noAutofit/>
          </a:bodyPr>
          <a:lstStyle/>
          <a:p>
            <a:pPr>
              <a:lnSpc>
                <a:spcPct val="150000"/>
              </a:lnSpc>
            </a:pPr>
            <a:r>
              <a:rPr lang="en-US" altLang="ko-KR" sz="2400" dirty="0">
                <a:solidFill>
                  <a:srgbClr val="00B0F0"/>
                </a:solidFill>
              </a:rPr>
              <a:t>First generation photosensitizer</a:t>
            </a:r>
          </a:p>
          <a:p>
            <a:pPr lvl="1">
              <a:lnSpc>
                <a:spcPct val="150000"/>
              </a:lnSpc>
            </a:pPr>
            <a:r>
              <a:rPr lang="en-US" altLang="ko-KR" sz="1800" dirty="0"/>
              <a:t>HPD (</a:t>
            </a:r>
            <a:r>
              <a:rPr lang="en-US" altLang="ko-KR" sz="1800" dirty="0" err="1"/>
              <a:t>Hematoporphyrin</a:t>
            </a:r>
            <a:r>
              <a:rPr lang="en-US" altLang="ko-KR" sz="1800" dirty="0"/>
              <a:t> derivative)</a:t>
            </a:r>
          </a:p>
          <a:p>
            <a:pPr lvl="1">
              <a:lnSpc>
                <a:spcPct val="150000"/>
              </a:lnSpc>
            </a:pPr>
            <a:r>
              <a:rPr lang="en-US" altLang="ko-KR" sz="1800" dirty="0" err="1">
                <a:solidFill>
                  <a:srgbClr val="00B0F0"/>
                </a:solidFill>
              </a:rPr>
              <a:t>Photogem</a:t>
            </a:r>
            <a:r>
              <a:rPr lang="en-US" altLang="ko-KR" sz="1800" dirty="0"/>
              <a:t> </a:t>
            </a:r>
            <a:r>
              <a:rPr lang="en-US" altLang="ko-KR" sz="1600" dirty="0"/>
              <a:t>(630nm, Lomonosov Institute of Fine Chemicals, Russia)</a:t>
            </a:r>
            <a:endParaRPr lang="en-US" altLang="ko-KR" sz="900" dirty="0"/>
          </a:p>
          <a:p>
            <a:pPr lvl="1">
              <a:lnSpc>
                <a:spcPct val="150000"/>
              </a:lnSpc>
            </a:pPr>
            <a:endParaRPr lang="en-US" altLang="ko-KR" sz="2000" b="1" dirty="0">
              <a:solidFill>
                <a:srgbClr val="FF0000"/>
              </a:solidFill>
            </a:endParaRPr>
          </a:p>
          <a:p>
            <a:pPr lvl="1">
              <a:lnSpc>
                <a:spcPct val="150000"/>
              </a:lnSpc>
            </a:pPr>
            <a:r>
              <a:rPr lang="en-US" altLang="ko-KR" sz="2000" b="1" dirty="0" err="1">
                <a:solidFill>
                  <a:srgbClr val="FF0000"/>
                </a:solidFill>
              </a:rPr>
              <a:t>Photofrin</a:t>
            </a:r>
            <a:r>
              <a:rPr lang="en-US" altLang="ko-KR" sz="2000" b="1" dirty="0">
                <a:solidFill>
                  <a:srgbClr val="FF0000"/>
                </a:solidFill>
              </a:rPr>
              <a:t>® </a:t>
            </a:r>
            <a:r>
              <a:rPr lang="en-US" altLang="ko-KR" sz="1800" b="1" dirty="0">
                <a:solidFill>
                  <a:srgbClr val="FF0000"/>
                </a:solidFill>
              </a:rPr>
              <a:t> </a:t>
            </a:r>
            <a:r>
              <a:rPr lang="en-US" altLang="ko-KR" sz="1600" dirty="0">
                <a:solidFill>
                  <a:srgbClr val="FF0000"/>
                </a:solidFill>
              </a:rPr>
              <a:t>(630nm, </a:t>
            </a:r>
            <a:r>
              <a:rPr lang="en-US" altLang="ko-KR" sz="1600" dirty="0" err="1">
                <a:solidFill>
                  <a:srgbClr val="FF0000"/>
                </a:solidFill>
              </a:rPr>
              <a:t>Axcan</a:t>
            </a:r>
            <a:r>
              <a:rPr lang="en-US" altLang="ko-KR" sz="1600" dirty="0">
                <a:solidFill>
                  <a:srgbClr val="FF0000"/>
                </a:solidFill>
              </a:rPr>
              <a:t>, Canada)</a:t>
            </a:r>
            <a:endParaRPr lang="en-US" altLang="ko-KR" sz="1600" b="1" dirty="0">
              <a:solidFill>
                <a:srgbClr val="FF0000"/>
              </a:solidFill>
            </a:endParaRPr>
          </a:p>
          <a:p>
            <a:pPr lvl="2">
              <a:lnSpc>
                <a:spcPct val="150000"/>
              </a:lnSpc>
            </a:pPr>
            <a:r>
              <a:rPr lang="en-US" altLang="ko-KR" sz="1600" dirty="0"/>
              <a:t>Despite certain shortcomings of the </a:t>
            </a:r>
            <a:r>
              <a:rPr lang="en-US" altLang="ko-KR" sz="1600" dirty="0" err="1"/>
              <a:t>porphyrin</a:t>
            </a:r>
            <a:r>
              <a:rPr lang="en-US" altLang="ko-KR" sz="1600" dirty="0"/>
              <a:t> family of </a:t>
            </a:r>
            <a:r>
              <a:rPr lang="en-US" altLang="ko-KR" sz="1600" dirty="0" err="1"/>
              <a:t>photosensitisers</a:t>
            </a:r>
            <a:r>
              <a:rPr lang="en-US" altLang="ko-KR" sz="1600" dirty="0"/>
              <a:t> related to the wavelength of light at which they are activated</a:t>
            </a:r>
          </a:p>
          <a:p>
            <a:pPr lvl="2">
              <a:lnSpc>
                <a:spcPct val="150000"/>
              </a:lnSpc>
            </a:pPr>
            <a:r>
              <a:rPr lang="en-US" altLang="ko-KR" sz="1600" dirty="0">
                <a:solidFill>
                  <a:srgbClr val="0070C0"/>
                </a:solidFill>
              </a:rPr>
              <a:t>The standard dose</a:t>
            </a:r>
            <a:r>
              <a:rPr lang="ko-KR" altLang="en-US" sz="1600" dirty="0">
                <a:solidFill>
                  <a:srgbClr val="0070C0"/>
                </a:solidFill>
              </a:rPr>
              <a:t> </a:t>
            </a:r>
            <a:r>
              <a:rPr lang="en-US" altLang="ko-KR" sz="1600" dirty="0">
                <a:solidFill>
                  <a:srgbClr val="0070C0"/>
                </a:solidFill>
              </a:rPr>
              <a:t>: 2 mg/kg/</a:t>
            </a:r>
            <a:r>
              <a:rPr lang="en-US" altLang="ko-KR" sz="1600" dirty="0" err="1">
                <a:solidFill>
                  <a:srgbClr val="0070C0"/>
                </a:solidFill>
              </a:rPr>
              <a:t>bw</a:t>
            </a:r>
            <a:r>
              <a:rPr lang="en-US" altLang="ko-KR" sz="1600" dirty="0">
                <a:solidFill>
                  <a:srgbClr val="0070C0"/>
                </a:solidFill>
              </a:rPr>
              <a:t> has become</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6458" y="3789041"/>
            <a:ext cx="2695763" cy="2755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직사각형 4"/>
          <p:cNvSpPr/>
          <p:nvPr/>
        </p:nvSpPr>
        <p:spPr>
          <a:xfrm>
            <a:off x="6111697" y="6581002"/>
            <a:ext cx="4953000" cy="276999"/>
          </a:xfrm>
          <a:prstGeom prst="rect">
            <a:avLst/>
          </a:prstGeom>
        </p:spPr>
        <p:txBody>
          <a:bodyPr>
            <a:spAutoFit/>
          </a:bodyPr>
          <a:lstStyle/>
          <a:p>
            <a:r>
              <a:rPr lang="en-US" altLang="ko-KR" sz="1200" dirty="0" err="1"/>
              <a:t>Photodiagnosis</a:t>
            </a:r>
            <a:r>
              <a:rPr lang="en-US" altLang="ko-KR" sz="1200" dirty="0"/>
              <a:t> and Photodynamic Therapy (2008) 5, 10—18</a:t>
            </a:r>
            <a:endParaRPr lang="ko-KR" altLang="en-US" sz="1200" dirty="0"/>
          </a:p>
        </p:txBody>
      </p:sp>
      <p:sp>
        <p:nvSpPr>
          <p:cNvPr id="6" name="아래쪽 화살표 5"/>
          <p:cNvSpPr/>
          <p:nvPr/>
        </p:nvSpPr>
        <p:spPr>
          <a:xfrm>
            <a:off x="4376721" y="3609021"/>
            <a:ext cx="360040"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7700514" y="1711595"/>
            <a:ext cx="4039930" cy="1700787"/>
          </a:xfrm>
          <a:prstGeom prst="rect">
            <a:avLst/>
          </a:prstGeom>
          <a:solidFill>
            <a:schemeClr val="tx2">
              <a:lumMod val="25000"/>
              <a:lumOff val="75000"/>
            </a:schemeClr>
          </a:solidFill>
        </p:spPr>
        <p:txBody>
          <a:bodyPr wrap="square">
            <a:spAutoFit/>
          </a:bodyPr>
          <a:lstStyle/>
          <a:p>
            <a:pPr marL="285750" indent="-285750">
              <a:lnSpc>
                <a:spcPct val="150000"/>
              </a:lnSpc>
              <a:buFont typeface="Wingdings" panose="05000000000000000000" pitchFamily="2" charset="2"/>
              <a:buChar char="v"/>
            </a:pPr>
            <a:r>
              <a:rPr lang="en-US" altLang="ko-KR" dirty="0"/>
              <a:t>The drug is cleared from most organ systems within 72 hours</a:t>
            </a:r>
          </a:p>
          <a:p>
            <a:pPr marL="285750" indent="-285750">
              <a:lnSpc>
                <a:spcPct val="150000"/>
              </a:lnSpc>
              <a:buFont typeface="Wingdings" panose="05000000000000000000" pitchFamily="2" charset="2"/>
              <a:buChar char="v"/>
            </a:pPr>
            <a:r>
              <a:rPr lang="en-US" altLang="ko-KR" dirty="0"/>
              <a:t> retained longer in tumors, skin (up to 30 days), liver, and spleen</a:t>
            </a:r>
          </a:p>
        </p:txBody>
      </p:sp>
    </p:spTree>
    <p:extLst>
      <p:ext uri="{BB962C8B-B14F-4D97-AF65-F5344CB8AC3E}">
        <p14:creationId xmlns:p14="http://schemas.microsoft.com/office/powerpoint/2010/main" val="261297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228082" y="521205"/>
            <a:ext cx="10972800" cy="960120"/>
          </a:xfrm>
        </p:spPr>
        <p:txBody>
          <a:bodyPr>
            <a:normAutofit/>
          </a:bodyPr>
          <a:lstStyle/>
          <a:p>
            <a:r>
              <a:rPr lang="en-US" altLang="ko-KR" sz="2800" dirty="0"/>
              <a:t>Several types of fiber systems</a:t>
            </a:r>
            <a:endParaRPr lang="ko-KR" altLang="en-US" sz="2800" dirty="0"/>
          </a:p>
        </p:txBody>
      </p:sp>
      <p:pic>
        <p:nvPicPr>
          <p:cNvPr id="4" name="Picture 2" descr="F:\2015년 암센터 발표자료\폐암센터 interventional bronchoscopy\20150114_192248.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100000"/>
                    </a14:imgEffect>
                    <a14:imgEffect>
                      <a14:brightnessContrast bright="40000" contrast="40000"/>
                    </a14:imgEffect>
                  </a14:imgLayer>
                </a14:imgProps>
              </a:ext>
              <a:ext uri="{28A0092B-C50C-407E-A947-70E740481C1C}">
                <a14:useLocalDpi xmlns:a14="http://schemas.microsoft.com/office/drawing/2010/main" val="0"/>
              </a:ext>
            </a:extLst>
          </a:blip>
          <a:srcRect l="2794" t="16935" r="7964" b="15859"/>
          <a:stretch/>
        </p:blipFill>
        <p:spPr bwMode="auto">
          <a:xfrm>
            <a:off x="1559496" y="2027476"/>
            <a:ext cx="6696744" cy="3573599"/>
          </a:xfrm>
          <a:prstGeom prst="rect">
            <a:avLst/>
          </a:prstGeom>
          <a:noFill/>
          <a:extLst>
            <a:ext uri="{909E8E84-426E-40DD-AFC4-6F175D3DCCD1}">
              <a14:hiddenFill xmlns:a14="http://schemas.microsoft.com/office/drawing/2010/main">
                <a:solidFill>
                  <a:srgbClr val="FFFFFF"/>
                </a:solidFill>
              </a14:hiddenFill>
            </a:ext>
          </a:extLst>
        </p:spPr>
      </p:pic>
      <p:sp>
        <p:nvSpPr>
          <p:cNvPr id="6" name="모서리가 둥근 직사각형 5"/>
          <p:cNvSpPr/>
          <p:nvPr/>
        </p:nvSpPr>
        <p:spPr>
          <a:xfrm>
            <a:off x="2930778" y="2204865"/>
            <a:ext cx="2360712" cy="302433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Box 4"/>
          <p:cNvSpPr txBox="1"/>
          <p:nvPr/>
        </p:nvSpPr>
        <p:spPr>
          <a:xfrm>
            <a:off x="7583488" y="6596390"/>
            <a:ext cx="4608512" cy="261610"/>
          </a:xfrm>
          <a:prstGeom prst="rect">
            <a:avLst/>
          </a:prstGeom>
          <a:noFill/>
        </p:spPr>
        <p:txBody>
          <a:bodyPr wrap="square" rtlCol="0">
            <a:spAutoFit/>
          </a:bodyPr>
          <a:lstStyle/>
          <a:p>
            <a:r>
              <a:rPr lang="en-US" altLang="ko-KR" sz="1100" dirty="0"/>
              <a:t>Interventional bronchoscopy, 2000. ISBN 3-8055-6851-7</a:t>
            </a:r>
            <a:endParaRPr lang="ko-KR" altLang="en-US" sz="1100" dirty="0"/>
          </a:p>
        </p:txBody>
      </p:sp>
      <p:sp>
        <p:nvSpPr>
          <p:cNvPr id="3" name="TextBox 2"/>
          <p:cNvSpPr txBox="1"/>
          <p:nvPr/>
        </p:nvSpPr>
        <p:spPr>
          <a:xfrm>
            <a:off x="2118591" y="5665104"/>
            <a:ext cx="7954817" cy="152202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ko-KR" sz="1600" dirty="0">
                <a:solidFill>
                  <a:srgbClr val="FF0000"/>
                </a:solidFill>
              </a:rPr>
              <a:t>Diffuser tips vary in length from 1.0 to 2.5cm</a:t>
            </a:r>
          </a:p>
          <a:p>
            <a:pPr marL="285750" indent="-285750">
              <a:lnSpc>
                <a:spcPct val="150000"/>
              </a:lnSpc>
              <a:buFont typeface="Arial" panose="020B0604020202020204" pitchFamily="34" charset="0"/>
              <a:buChar char="•"/>
            </a:pPr>
            <a:r>
              <a:rPr lang="en-US" altLang="ko-KR" sz="1600" dirty="0"/>
              <a:t>The length used is determined by estimating the axial length of the tumor</a:t>
            </a:r>
          </a:p>
          <a:p>
            <a:pPr marL="285750" indent="-285750">
              <a:lnSpc>
                <a:spcPct val="150000"/>
              </a:lnSpc>
              <a:buFont typeface="Arial" panose="020B0604020202020204" pitchFamily="34" charset="0"/>
              <a:buChar char="•"/>
            </a:pPr>
            <a:r>
              <a:rPr lang="en-US" altLang="ko-KR" sz="1600" dirty="0"/>
              <a:t>Tumor destruction to a depth of 5 to 10 mm </a:t>
            </a:r>
          </a:p>
          <a:p>
            <a:pPr marL="285750" indent="-285750">
              <a:lnSpc>
                <a:spcPct val="150000"/>
              </a:lnSpc>
              <a:buFont typeface="Arial" panose="020B0604020202020204" pitchFamily="34" charset="0"/>
              <a:buChar char="•"/>
            </a:pPr>
            <a:endParaRPr lang="ko-KR" altLang="en-US" sz="1600" dirty="0"/>
          </a:p>
        </p:txBody>
      </p:sp>
      <p:pic>
        <p:nvPicPr>
          <p:cNvPr id="7" name="Picture 2" descr="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7752" y="858064"/>
            <a:ext cx="2629435" cy="23388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Utilizing Photodynamic Therap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0001" y="3412910"/>
            <a:ext cx="2629434" cy="232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7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그룹 159"/>
          <p:cNvGrpSpPr/>
          <p:nvPr/>
        </p:nvGrpSpPr>
        <p:grpSpPr>
          <a:xfrm>
            <a:off x="4077771" y="2782273"/>
            <a:ext cx="2937345" cy="3639410"/>
            <a:chOff x="6082145" y="1704109"/>
            <a:chExt cx="3352800" cy="3582279"/>
          </a:xfrm>
          <a:noFill/>
        </p:grpSpPr>
        <p:sp>
          <p:nvSpPr>
            <p:cNvPr id="36" name="자유형 35"/>
            <p:cNvSpPr/>
            <p:nvPr/>
          </p:nvSpPr>
          <p:spPr bwMode="auto">
            <a:xfrm>
              <a:off x="6331527" y="1704110"/>
              <a:ext cx="990600" cy="2010642"/>
            </a:xfrm>
            <a:custGeom>
              <a:avLst/>
              <a:gdLst>
                <a:gd name="connsiteX0" fmla="*/ 942109 w 990600"/>
                <a:gd name="connsiteY0" fmla="*/ 0 h 1854199"/>
                <a:gd name="connsiteX1" fmla="*/ 942109 w 990600"/>
                <a:gd name="connsiteY1" fmla="*/ 1399309 h 1854199"/>
                <a:gd name="connsiteX2" fmla="*/ 651163 w 990600"/>
                <a:gd name="connsiteY2" fmla="*/ 1801090 h 1854199"/>
                <a:gd name="connsiteX3" fmla="*/ 0 w 990600"/>
                <a:gd name="connsiteY3" fmla="*/ 1717963 h 1854199"/>
              </a:gdLst>
              <a:ahLst/>
              <a:cxnLst>
                <a:cxn ang="0">
                  <a:pos x="connsiteX0" y="connsiteY0"/>
                </a:cxn>
                <a:cxn ang="0">
                  <a:pos x="connsiteX1" y="connsiteY1"/>
                </a:cxn>
                <a:cxn ang="0">
                  <a:pos x="connsiteX2" y="connsiteY2"/>
                </a:cxn>
                <a:cxn ang="0">
                  <a:pos x="connsiteX3" y="connsiteY3"/>
                </a:cxn>
              </a:cxnLst>
              <a:rect l="l" t="t" r="r" b="b"/>
              <a:pathLst>
                <a:path w="990600" h="1854199">
                  <a:moveTo>
                    <a:pt x="942109" y="0"/>
                  </a:moveTo>
                  <a:cubicBezTo>
                    <a:pt x="966354" y="549563"/>
                    <a:pt x="990600" y="1099127"/>
                    <a:pt x="942109" y="1399309"/>
                  </a:cubicBezTo>
                  <a:cubicBezTo>
                    <a:pt x="893618" y="1699491"/>
                    <a:pt x="808181" y="1747981"/>
                    <a:pt x="651163" y="1801090"/>
                  </a:cubicBezTo>
                  <a:cubicBezTo>
                    <a:pt x="494145" y="1854199"/>
                    <a:pt x="247072" y="1786081"/>
                    <a:pt x="0" y="1717963"/>
                  </a:cubicBezTo>
                </a:path>
              </a:pathLst>
            </a:custGeom>
            <a:grpFill/>
            <a:ln w="19050" cap="flat" cmpd="sng" algn="ctr">
              <a:solidFill>
                <a:srgbClr val="663300"/>
              </a:solidFill>
              <a:prstDash val="solid"/>
              <a:round/>
              <a:headEnd type="none" w="med" len="med"/>
              <a:tailEnd type="none" w="med" len="med"/>
            </a:ln>
            <a:effectLst/>
          </p:spPr>
          <p:txBody>
            <a:bodyPr anchor="ctr"/>
            <a:lstStyle/>
            <a:p>
              <a:pPr algn="ctr">
                <a:defRPr/>
              </a:pPr>
              <a:endParaRPr lang="ko-KR" altLang="en-US">
                <a:solidFill>
                  <a:schemeClr val="bg1"/>
                </a:solidFill>
                <a:ea typeface="한컴돋움" pitchFamily="18" charset="-127"/>
                <a:cs typeface="한컴돋움" pitchFamily="18" charset="-127"/>
              </a:endParaRPr>
            </a:p>
          </p:txBody>
        </p:sp>
        <p:sp>
          <p:nvSpPr>
            <p:cNvPr id="37" name="자유형 36"/>
            <p:cNvSpPr/>
            <p:nvPr/>
          </p:nvSpPr>
          <p:spPr bwMode="auto">
            <a:xfrm>
              <a:off x="7858145" y="1704109"/>
              <a:ext cx="1396692" cy="2350654"/>
            </a:xfrm>
            <a:custGeom>
              <a:avLst/>
              <a:gdLst>
                <a:gd name="connsiteX0" fmla="*/ 50800 w 1311563"/>
                <a:gd name="connsiteY0" fmla="*/ 0 h 2350654"/>
                <a:gd name="connsiteX1" fmla="*/ 36945 w 1311563"/>
                <a:gd name="connsiteY1" fmla="*/ 1551709 h 2350654"/>
                <a:gd name="connsiteX2" fmla="*/ 272472 w 1311563"/>
                <a:gd name="connsiteY2" fmla="*/ 2064327 h 2350654"/>
                <a:gd name="connsiteX3" fmla="*/ 785091 w 1311563"/>
                <a:gd name="connsiteY3" fmla="*/ 2313709 h 2350654"/>
                <a:gd name="connsiteX4" fmla="*/ 1311563 w 1311563"/>
                <a:gd name="connsiteY4" fmla="*/ 1842655 h 2350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563" h="2350654">
                  <a:moveTo>
                    <a:pt x="50800" y="0"/>
                  </a:moveTo>
                  <a:cubicBezTo>
                    <a:pt x="25400" y="603827"/>
                    <a:pt x="0" y="1207655"/>
                    <a:pt x="36945" y="1551709"/>
                  </a:cubicBezTo>
                  <a:cubicBezTo>
                    <a:pt x="73890" y="1895764"/>
                    <a:pt x="147781" y="1937327"/>
                    <a:pt x="272472" y="2064327"/>
                  </a:cubicBezTo>
                  <a:cubicBezTo>
                    <a:pt x="397163" y="2191327"/>
                    <a:pt x="611909" y="2350654"/>
                    <a:pt x="785091" y="2313709"/>
                  </a:cubicBezTo>
                  <a:cubicBezTo>
                    <a:pt x="958273" y="2276764"/>
                    <a:pt x="1134918" y="2059709"/>
                    <a:pt x="1311563" y="1842655"/>
                  </a:cubicBezTo>
                </a:path>
              </a:pathLst>
            </a:custGeom>
            <a:grpFill/>
            <a:ln w="19050" cap="flat" cmpd="sng" algn="ctr">
              <a:solidFill>
                <a:srgbClr val="663300"/>
              </a:solidFill>
              <a:prstDash val="solid"/>
              <a:round/>
              <a:headEnd type="none" w="med" len="med"/>
              <a:tailEnd type="none" w="med" len="med"/>
            </a:ln>
            <a:effectLst/>
          </p:spPr>
          <p:txBody>
            <a:bodyPr anchor="ctr"/>
            <a:lstStyle/>
            <a:p>
              <a:pPr algn="ctr">
                <a:defRPr/>
              </a:pPr>
              <a:endParaRPr lang="ko-KR" altLang="en-US">
                <a:solidFill>
                  <a:schemeClr val="bg1"/>
                </a:solidFill>
                <a:ea typeface="한컴돋움" pitchFamily="18" charset="-127"/>
                <a:cs typeface="한컴돋움" pitchFamily="18" charset="-127"/>
              </a:endParaRPr>
            </a:p>
          </p:txBody>
        </p:sp>
        <p:sp>
          <p:nvSpPr>
            <p:cNvPr id="38" name="자유형 37"/>
            <p:cNvSpPr/>
            <p:nvPr/>
          </p:nvSpPr>
          <p:spPr bwMode="auto">
            <a:xfrm rot="21427886">
              <a:off x="6643698" y="3796144"/>
              <a:ext cx="920884" cy="1490244"/>
            </a:xfrm>
            <a:custGeom>
              <a:avLst/>
              <a:gdLst>
                <a:gd name="connsiteX0" fmla="*/ 1136073 w 1136073"/>
                <a:gd name="connsiteY0" fmla="*/ 0 h 1205346"/>
                <a:gd name="connsiteX1" fmla="*/ 346364 w 1136073"/>
                <a:gd name="connsiteY1" fmla="*/ 568037 h 1205346"/>
                <a:gd name="connsiteX2" fmla="*/ 0 w 1136073"/>
                <a:gd name="connsiteY2" fmla="*/ 1205346 h 1205346"/>
              </a:gdLst>
              <a:ahLst/>
              <a:cxnLst>
                <a:cxn ang="0">
                  <a:pos x="connsiteX0" y="connsiteY0"/>
                </a:cxn>
                <a:cxn ang="0">
                  <a:pos x="connsiteX1" y="connsiteY1"/>
                </a:cxn>
                <a:cxn ang="0">
                  <a:pos x="connsiteX2" y="connsiteY2"/>
                </a:cxn>
              </a:cxnLst>
              <a:rect l="l" t="t" r="r" b="b"/>
              <a:pathLst>
                <a:path w="1136073" h="1205346">
                  <a:moveTo>
                    <a:pt x="1136073" y="0"/>
                  </a:moveTo>
                  <a:cubicBezTo>
                    <a:pt x="835891" y="183573"/>
                    <a:pt x="535709" y="367146"/>
                    <a:pt x="346364" y="568037"/>
                  </a:cubicBezTo>
                  <a:cubicBezTo>
                    <a:pt x="157019" y="768928"/>
                    <a:pt x="0" y="1205346"/>
                    <a:pt x="0" y="1205346"/>
                  </a:cubicBezTo>
                </a:path>
              </a:pathLst>
            </a:custGeom>
            <a:grpFill/>
            <a:ln w="19050" cap="flat" cmpd="sng" algn="ctr">
              <a:solidFill>
                <a:srgbClr val="663300"/>
              </a:solidFill>
              <a:prstDash val="solid"/>
              <a:round/>
              <a:headEnd type="none" w="med" len="med"/>
              <a:tailEnd type="none" w="med" len="med"/>
            </a:ln>
            <a:effectLst/>
          </p:spPr>
          <p:txBody>
            <a:bodyPr anchor="ctr"/>
            <a:lstStyle/>
            <a:p>
              <a:pPr algn="ctr">
                <a:defRPr/>
              </a:pPr>
              <a:endParaRPr lang="ko-KR" altLang="en-US">
                <a:solidFill>
                  <a:schemeClr val="bg1"/>
                </a:solidFill>
                <a:ea typeface="한컴돋움" pitchFamily="18" charset="-127"/>
                <a:cs typeface="한컴돋움" pitchFamily="18" charset="-127"/>
              </a:endParaRPr>
            </a:p>
          </p:txBody>
        </p:sp>
        <p:sp>
          <p:nvSpPr>
            <p:cNvPr id="39" name="자유형 38"/>
            <p:cNvSpPr/>
            <p:nvPr/>
          </p:nvSpPr>
          <p:spPr bwMode="auto">
            <a:xfrm>
              <a:off x="7536871" y="3781434"/>
              <a:ext cx="1178529" cy="1504954"/>
            </a:xfrm>
            <a:custGeom>
              <a:avLst/>
              <a:gdLst>
                <a:gd name="connsiteX0" fmla="*/ 0 w 1080655"/>
                <a:gd name="connsiteY0" fmla="*/ 0 h 1163782"/>
                <a:gd name="connsiteX1" fmla="*/ 845128 w 1080655"/>
                <a:gd name="connsiteY1" fmla="*/ 623455 h 1163782"/>
                <a:gd name="connsiteX2" fmla="*/ 1080655 w 1080655"/>
                <a:gd name="connsiteY2" fmla="*/ 1163782 h 1163782"/>
              </a:gdLst>
              <a:ahLst/>
              <a:cxnLst>
                <a:cxn ang="0">
                  <a:pos x="connsiteX0" y="connsiteY0"/>
                </a:cxn>
                <a:cxn ang="0">
                  <a:pos x="connsiteX1" y="connsiteY1"/>
                </a:cxn>
                <a:cxn ang="0">
                  <a:pos x="connsiteX2" y="connsiteY2"/>
                </a:cxn>
              </a:cxnLst>
              <a:rect l="l" t="t" r="r" b="b"/>
              <a:pathLst>
                <a:path w="1080655" h="1163782">
                  <a:moveTo>
                    <a:pt x="0" y="0"/>
                  </a:moveTo>
                  <a:cubicBezTo>
                    <a:pt x="332509" y="214745"/>
                    <a:pt x="665019" y="429491"/>
                    <a:pt x="845128" y="623455"/>
                  </a:cubicBezTo>
                  <a:cubicBezTo>
                    <a:pt x="1025237" y="817419"/>
                    <a:pt x="1052946" y="990600"/>
                    <a:pt x="1080655" y="1163782"/>
                  </a:cubicBezTo>
                </a:path>
              </a:pathLst>
            </a:custGeom>
            <a:grpFill/>
            <a:ln w="19050" cap="flat" cmpd="sng" algn="ctr">
              <a:solidFill>
                <a:srgbClr val="663300"/>
              </a:solidFill>
              <a:prstDash val="solid"/>
              <a:round/>
              <a:headEnd type="none" w="med" len="med"/>
              <a:tailEnd type="none" w="med" len="med"/>
            </a:ln>
            <a:effectLst/>
          </p:spPr>
          <p:txBody>
            <a:bodyPr anchor="ctr"/>
            <a:lstStyle/>
            <a:p>
              <a:pPr algn="ctr">
                <a:defRPr/>
              </a:pPr>
              <a:endParaRPr lang="ko-KR" altLang="en-US">
                <a:solidFill>
                  <a:schemeClr val="bg1"/>
                </a:solidFill>
                <a:ea typeface="한컴돋움" pitchFamily="18" charset="-127"/>
                <a:cs typeface="한컴돋움" pitchFamily="18" charset="-127"/>
              </a:endParaRPr>
            </a:p>
          </p:txBody>
        </p:sp>
        <p:sp>
          <p:nvSpPr>
            <p:cNvPr id="40" name="자유형 39"/>
            <p:cNvSpPr/>
            <p:nvPr/>
          </p:nvSpPr>
          <p:spPr bwMode="auto">
            <a:xfrm>
              <a:off x="8715400" y="3879273"/>
              <a:ext cx="664127" cy="406983"/>
            </a:xfrm>
            <a:custGeom>
              <a:avLst/>
              <a:gdLst>
                <a:gd name="connsiteX0" fmla="*/ 0 w 540327"/>
                <a:gd name="connsiteY0" fmla="*/ 484909 h 484909"/>
                <a:gd name="connsiteX1" fmla="*/ 540327 w 540327"/>
                <a:gd name="connsiteY1" fmla="*/ 0 h 484909"/>
              </a:gdLst>
              <a:ahLst/>
              <a:cxnLst>
                <a:cxn ang="0">
                  <a:pos x="connsiteX0" y="connsiteY0"/>
                </a:cxn>
                <a:cxn ang="0">
                  <a:pos x="connsiteX1" y="connsiteY1"/>
                </a:cxn>
              </a:cxnLst>
              <a:rect l="l" t="t" r="r" b="b"/>
              <a:pathLst>
                <a:path w="540327" h="484909">
                  <a:moveTo>
                    <a:pt x="0" y="484909"/>
                  </a:moveTo>
                  <a:lnTo>
                    <a:pt x="540327" y="0"/>
                  </a:lnTo>
                </a:path>
              </a:pathLst>
            </a:custGeom>
            <a:grpFill/>
            <a:ln w="19050" cap="flat" cmpd="sng" algn="ctr">
              <a:solidFill>
                <a:srgbClr val="663300"/>
              </a:solidFill>
              <a:prstDash val="solid"/>
              <a:round/>
              <a:headEnd type="none" w="med" len="med"/>
              <a:tailEnd type="none" w="med" len="med"/>
            </a:ln>
            <a:effectLst/>
          </p:spPr>
          <p:txBody>
            <a:bodyPr anchor="ctr"/>
            <a:lstStyle/>
            <a:p>
              <a:pPr algn="ctr">
                <a:defRPr/>
              </a:pPr>
              <a:endParaRPr lang="ko-KR" altLang="en-US">
                <a:solidFill>
                  <a:schemeClr val="bg1"/>
                </a:solidFill>
                <a:ea typeface="한컴돋움" pitchFamily="18" charset="-127"/>
                <a:cs typeface="한컴돋움" pitchFamily="18" charset="-127"/>
              </a:endParaRPr>
            </a:p>
          </p:txBody>
        </p:sp>
        <p:sp>
          <p:nvSpPr>
            <p:cNvPr id="41" name="자유형 40"/>
            <p:cNvSpPr/>
            <p:nvPr/>
          </p:nvSpPr>
          <p:spPr bwMode="auto">
            <a:xfrm>
              <a:off x="8715400" y="4286256"/>
              <a:ext cx="719545" cy="618253"/>
            </a:xfrm>
            <a:custGeom>
              <a:avLst/>
              <a:gdLst>
                <a:gd name="connsiteX0" fmla="*/ 0 w 595745"/>
                <a:gd name="connsiteY0" fmla="*/ 0 h 540328"/>
                <a:gd name="connsiteX1" fmla="*/ 138545 w 595745"/>
                <a:gd name="connsiteY1" fmla="*/ 290946 h 540328"/>
                <a:gd name="connsiteX2" fmla="*/ 595745 w 595745"/>
                <a:gd name="connsiteY2" fmla="*/ 540328 h 540328"/>
              </a:gdLst>
              <a:ahLst/>
              <a:cxnLst>
                <a:cxn ang="0">
                  <a:pos x="connsiteX0" y="connsiteY0"/>
                </a:cxn>
                <a:cxn ang="0">
                  <a:pos x="connsiteX1" y="connsiteY1"/>
                </a:cxn>
                <a:cxn ang="0">
                  <a:pos x="connsiteX2" y="connsiteY2"/>
                </a:cxn>
              </a:cxnLst>
              <a:rect l="l" t="t" r="r" b="b"/>
              <a:pathLst>
                <a:path w="595745" h="540328">
                  <a:moveTo>
                    <a:pt x="0" y="0"/>
                  </a:moveTo>
                  <a:cubicBezTo>
                    <a:pt x="19627" y="100445"/>
                    <a:pt x="39254" y="200891"/>
                    <a:pt x="138545" y="290946"/>
                  </a:cubicBezTo>
                  <a:cubicBezTo>
                    <a:pt x="237836" y="381001"/>
                    <a:pt x="416790" y="460664"/>
                    <a:pt x="595745" y="540328"/>
                  </a:cubicBezTo>
                </a:path>
              </a:pathLst>
            </a:custGeom>
            <a:grpFill/>
            <a:ln w="19050" cap="flat" cmpd="sng" algn="ctr">
              <a:solidFill>
                <a:srgbClr val="663300"/>
              </a:solidFill>
              <a:prstDash val="solid"/>
              <a:round/>
              <a:headEnd type="none" w="med" len="med"/>
              <a:tailEnd type="none" w="med" len="med"/>
            </a:ln>
            <a:effectLst/>
          </p:spPr>
          <p:txBody>
            <a:bodyPr anchor="ctr"/>
            <a:lstStyle/>
            <a:p>
              <a:pPr algn="ctr">
                <a:defRPr/>
              </a:pPr>
              <a:endParaRPr lang="ko-KR" altLang="en-US">
                <a:solidFill>
                  <a:schemeClr val="bg1"/>
                </a:solidFill>
                <a:ea typeface="한컴돋움" pitchFamily="18" charset="-127"/>
                <a:cs typeface="한컴돋움" pitchFamily="18" charset="-127"/>
              </a:endParaRPr>
            </a:p>
          </p:txBody>
        </p:sp>
        <p:sp>
          <p:nvSpPr>
            <p:cNvPr id="42" name="자유형 41"/>
            <p:cNvSpPr/>
            <p:nvPr/>
          </p:nvSpPr>
          <p:spPr bwMode="auto">
            <a:xfrm>
              <a:off x="6082145" y="3809999"/>
              <a:ext cx="902854" cy="544945"/>
            </a:xfrm>
            <a:custGeom>
              <a:avLst/>
              <a:gdLst>
                <a:gd name="connsiteX0" fmla="*/ 277091 w 902854"/>
                <a:gd name="connsiteY0" fmla="*/ 0 h 544945"/>
                <a:gd name="connsiteX1" fmla="*/ 734291 w 902854"/>
                <a:gd name="connsiteY1" fmla="*/ 55418 h 544945"/>
                <a:gd name="connsiteX2" fmla="*/ 858982 w 902854"/>
                <a:gd name="connsiteY2" fmla="*/ 83127 h 544945"/>
                <a:gd name="connsiteX3" fmla="*/ 872836 w 902854"/>
                <a:gd name="connsiteY3" fmla="*/ 138546 h 544945"/>
                <a:gd name="connsiteX4" fmla="*/ 678873 w 902854"/>
                <a:gd name="connsiteY4" fmla="*/ 360218 h 544945"/>
                <a:gd name="connsiteX5" fmla="*/ 554182 w 902854"/>
                <a:gd name="connsiteY5" fmla="*/ 498764 h 544945"/>
                <a:gd name="connsiteX6" fmla="*/ 387927 w 902854"/>
                <a:gd name="connsiteY6" fmla="*/ 540327 h 544945"/>
                <a:gd name="connsiteX7" fmla="*/ 193964 w 902854"/>
                <a:gd name="connsiteY7" fmla="*/ 526473 h 544945"/>
                <a:gd name="connsiteX8" fmla="*/ 0 w 902854"/>
                <a:gd name="connsiteY8" fmla="*/ 443346 h 54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2854" h="544945">
                  <a:moveTo>
                    <a:pt x="277091" y="0"/>
                  </a:moveTo>
                  <a:lnTo>
                    <a:pt x="734291" y="55418"/>
                  </a:lnTo>
                  <a:cubicBezTo>
                    <a:pt x="831273" y="69272"/>
                    <a:pt x="835891" y="69272"/>
                    <a:pt x="858982" y="83127"/>
                  </a:cubicBezTo>
                  <a:cubicBezTo>
                    <a:pt x="882073" y="96982"/>
                    <a:pt x="902854" y="92364"/>
                    <a:pt x="872836" y="138546"/>
                  </a:cubicBezTo>
                  <a:cubicBezTo>
                    <a:pt x="842818" y="184728"/>
                    <a:pt x="731982" y="300182"/>
                    <a:pt x="678873" y="360218"/>
                  </a:cubicBezTo>
                  <a:cubicBezTo>
                    <a:pt x="625764" y="420254"/>
                    <a:pt x="602673" y="468746"/>
                    <a:pt x="554182" y="498764"/>
                  </a:cubicBezTo>
                  <a:cubicBezTo>
                    <a:pt x="505691" y="528782"/>
                    <a:pt x="447963" y="535709"/>
                    <a:pt x="387927" y="540327"/>
                  </a:cubicBezTo>
                  <a:cubicBezTo>
                    <a:pt x="327891" y="544945"/>
                    <a:pt x="258618" y="542636"/>
                    <a:pt x="193964" y="526473"/>
                  </a:cubicBezTo>
                  <a:cubicBezTo>
                    <a:pt x="129310" y="510310"/>
                    <a:pt x="64655" y="476828"/>
                    <a:pt x="0" y="443346"/>
                  </a:cubicBezTo>
                </a:path>
              </a:pathLst>
            </a:custGeom>
            <a:grpFill/>
            <a:ln w="19050" cap="flat" cmpd="sng" algn="ctr">
              <a:solidFill>
                <a:srgbClr val="663300"/>
              </a:solidFill>
              <a:prstDash val="solid"/>
              <a:round/>
              <a:headEnd type="none" w="med" len="med"/>
              <a:tailEnd type="none" w="med" len="med"/>
            </a:ln>
            <a:effectLst/>
          </p:spPr>
          <p:txBody>
            <a:bodyPr anchor="ctr"/>
            <a:lstStyle/>
            <a:p>
              <a:pPr algn="ctr">
                <a:defRPr/>
              </a:pPr>
              <a:endParaRPr lang="ko-KR" altLang="en-US">
                <a:solidFill>
                  <a:schemeClr val="bg1"/>
                </a:solidFill>
                <a:ea typeface="한컴돋움" pitchFamily="18" charset="-127"/>
                <a:cs typeface="한컴돋움" pitchFamily="18" charset="-127"/>
              </a:endParaRPr>
            </a:p>
          </p:txBody>
        </p:sp>
        <p:sp>
          <p:nvSpPr>
            <p:cNvPr id="43" name="자유형 42"/>
            <p:cNvSpPr/>
            <p:nvPr/>
          </p:nvSpPr>
          <p:spPr bwMode="auto">
            <a:xfrm>
              <a:off x="6143632" y="4429132"/>
              <a:ext cx="428041" cy="406104"/>
            </a:xfrm>
            <a:custGeom>
              <a:avLst/>
              <a:gdLst>
                <a:gd name="connsiteX0" fmla="*/ 0 w 475673"/>
                <a:gd name="connsiteY0" fmla="*/ 0 h 374072"/>
                <a:gd name="connsiteX1" fmla="*/ 263236 w 475673"/>
                <a:gd name="connsiteY1" fmla="*/ 27709 h 374072"/>
                <a:gd name="connsiteX2" fmla="*/ 457200 w 475673"/>
                <a:gd name="connsiteY2" fmla="*/ 41563 h 374072"/>
                <a:gd name="connsiteX3" fmla="*/ 374073 w 475673"/>
                <a:gd name="connsiteY3" fmla="*/ 221672 h 374072"/>
                <a:gd name="connsiteX4" fmla="*/ 221673 w 475673"/>
                <a:gd name="connsiteY4" fmla="*/ 290945 h 374072"/>
                <a:gd name="connsiteX5" fmla="*/ 27709 w 475673"/>
                <a:gd name="connsiteY5" fmla="*/ 374072 h 37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673" h="374072">
                  <a:moveTo>
                    <a:pt x="0" y="0"/>
                  </a:moveTo>
                  <a:lnTo>
                    <a:pt x="263236" y="27709"/>
                  </a:lnTo>
                  <a:cubicBezTo>
                    <a:pt x="339436" y="34636"/>
                    <a:pt x="438727" y="9236"/>
                    <a:pt x="457200" y="41563"/>
                  </a:cubicBezTo>
                  <a:cubicBezTo>
                    <a:pt x="475673" y="73890"/>
                    <a:pt x="413327" y="180108"/>
                    <a:pt x="374073" y="221672"/>
                  </a:cubicBezTo>
                  <a:cubicBezTo>
                    <a:pt x="334819" y="263236"/>
                    <a:pt x="279400" y="265545"/>
                    <a:pt x="221673" y="290945"/>
                  </a:cubicBezTo>
                  <a:cubicBezTo>
                    <a:pt x="163946" y="316345"/>
                    <a:pt x="95827" y="345208"/>
                    <a:pt x="27709" y="374072"/>
                  </a:cubicBezTo>
                </a:path>
              </a:pathLst>
            </a:custGeom>
            <a:grpFill/>
            <a:ln w="19050" cap="flat" cmpd="sng" algn="ctr">
              <a:solidFill>
                <a:srgbClr val="663300"/>
              </a:solidFill>
              <a:prstDash val="solid"/>
              <a:round/>
              <a:headEnd type="none" w="med" len="med"/>
              <a:tailEnd type="none" w="med" len="med"/>
            </a:ln>
            <a:effectLst/>
          </p:spPr>
          <p:txBody>
            <a:bodyPr anchor="ctr"/>
            <a:lstStyle/>
            <a:p>
              <a:pPr algn="ctr">
                <a:defRPr/>
              </a:pPr>
              <a:endParaRPr lang="ko-KR" altLang="en-US">
                <a:solidFill>
                  <a:schemeClr val="bg1"/>
                </a:solidFill>
                <a:ea typeface="한컴돋움" pitchFamily="18" charset="-127"/>
                <a:cs typeface="한컴돋움" pitchFamily="18" charset="-127"/>
              </a:endParaRPr>
            </a:p>
          </p:txBody>
        </p:sp>
        <p:sp>
          <p:nvSpPr>
            <p:cNvPr id="44" name="자유형 43"/>
            <p:cNvSpPr/>
            <p:nvPr/>
          </p:nvSpPr>
          <p:spPr bwMode="auto">
            <a:xfrm>
              <a:off x="6192981" y="4759036"/>
              <a:ext cx="344054" cy="284018"/>
            </a:xfrm>
            <a:custGeom>
              <a:avLst/>
              <a:gdLst>
                <a:gd name="connsiteX0" fmla="*/ 0 w 344054"/>
                <a:gd name="connsiteY0" fmla="*/ 187036 h 284018"/>
                <a:gd name="connsiteX1" fmla="*/ 263236 w 344054"/>
                <a:gd name="connsiteY1" fmla="*/ 76200 h 284018"/>
                <a:gd name="connsiteX2" fmla="*/ 318654 w 344054"/>
                <a:gd name="connsiteY2" fmla="*/ 34636 h 284018"/>
                <a:gd name="connsiteX3" fmla="*/ 110836 w 344054"/>
                <a:gd name="connsiteY3" fmla="*/ 284018 h 284018"/>
              </a:gdLst>
              <a:ahLst/>
              <a:cxnLst>
                <a:cxn ang="0">
                  <a:pos x="connsiteX0" y="connsiteY0"/>
                </a:cxn>
                <a:cxn ang="0">
                  <a:pos x="connsiteX1" y="connsiteY1"/>
                </a:cxn>
                <a:cxn ang="0">
                  <a:pos x="connsiteX2" y="connsiteY2"/>
                </a:cxn>
                <a:cxn ang="0">
                  <a:pos x="connsiteX3" y="connsiteY3"/>
                </a:cxn>
              </a:cxnLst>
              <a:rect l="l" t="t" r="r" b="b"/>
              <a:pathLst>
                <a:path w="344054" h="284018">
                  <a:moveTo>
                    <a:pt x="0" y="187036"/>
                  </a:moveTo>
                  <a:cubicBezTo>
                    <a:pt x="105063" y="144318"/>
                    <a:pt x="210127" y="101600"/>
                    <a:pt x="263236" y="76200"/>
                  </a:cubicBezTo>
                  <a:cubicBezTo>
                    <a:pt x="316345" y="50800"/>
                    <a:pt x="344054" y="0"/>
                    <a:pt x="318654" y="34636"/>
                  </a:cubicBezTo>
                  <a:cubicBezTo>
                    <a:pt x="293254" y="69272"/>
                    <a:pt x="110836" y="284018"/>
                    <a:pt x="110836" y="284018"/>
                  </a:cubicBezTo>
                </a:path>
              </a:pathLst>
            </a:custGeom>
            <a:grpFill/>
            <a:ln w="19050" cap="flat" cmpd="sng" algn="ctr">
              <a:solidFill>
                <a:srgbClr val="663300"/>
              </a:solidFill>
              <a:prstDash val="solid"/>
              <a:round/>
              <a:headEnd type="none" w="med" len="med"/>
              <a:tailEnd type="none" w="med" len="med"/>
            </a:ln>
            <a:effectLst/>
          </p:spPr>
          <p:txBody>
            <a:bodyPr anchor="ctr"/>
            <a:lstStyle/>
            <a:p>
              <a:pPr algn="ctr">
                <a:defRPr/>
              </a:pPr>
              <a:endParaRPr lang="ko-KR" altLang="en-US">
                <a:solidFill>
                  <a:schemeClr val="bg1"/>
                </a:solidFill>
                <a:ea typeface="한컴돋움" pitchFamily="18" charset="-127"/>
                <a:cs typeface="한컴돋움" pitchFamily="18" charset="-127"/>
              </a:endParaRPr>
            </a:p>
          </p:txBody>
        </p:sp>
        <p:sp>
          <p:nvSpPr>
            <p:cNvPr id="45" name="자유형 44"/>
            <p:cNvSpPr/>
            <p:nvPr/>
          </p:nvSpPr>
          <p:spPr bwMode="auto">
            <a:xfrm>
              <a:off x="6470073" y="4876800"/>
              <a:ext cx="138545" cy="332509"/>
            </a:xfrm>
            <a:custGeom>
              <a:avLst/>
              <a:gdLst>
                <a:gd name="connsiteX0" fmla="*/ 0 w 138545"/>
                <a:gd name="connsiteY0" fmla="*/ 249382 h 332509"/>
                <a:gd name="connsiteX1" fmla="*/ 138545 w 138545"/>
                <a:gd name="connsiteY1" fmla="*/ 0 h 332509"/>
                <a:gd name="connsiteX2" fmla="*/ 138545 w 138545"/>
                <a:gd name="connsiteY2" fmla="*/ 0 h 332509"/>
                <a:gd name="connsiteX3" fmla="*/ 69272 w 138545"/>
                <a:gd name="connsiteY3" fmla="*/ 332509 h 332509"/>
              </a:gdLst>
              <a:ahLst/>
              <a:cxnLst>
                <a:cxn ang="0">
                  <a:pos x="connsiteX0" y="connsiteY0"/>
                </a:cxn>
                <a:cxn ang="0">
                  <a:pos x="connsiteX1" y="connsiteY1"/>
                </a:cxn>
                <a:cxn ang="0">
                  <a:pos x="connsiteX2" y="connsiteY2"/>
                </a:cxn>
                <a:cxn ang="0">
                  <a:pos x="connsiteX3" y="connsiteY3"/>
                </a:cxn>
              </a:cxnLst>
              <a:rect l="l" t="t" r="r" b="b"/>
              <a:pathLst>
                <a:path w="138545" h="332509">
                  <a:moveTo>
                    <a:pt x="0" y="249382"/>
                  </a:moveTo>
                  <a:lnTo>
                    <a:pt x="138545" y="0"/>
                  </a:lnTo>
                  <a:lnTo>
                    <a:pt x="138545" y="0"/>
                  </a:lnTo>
                  <a:lnTo>
                    <a:pt x="69272" y="332509"/>
                  </a:lnTo>
                </a:path>
              </a:pathLst>
            </a:custGeom>
            <a:grpFill/>
            <a:ln w="19050" cap="flat" cmpd="sng" algn="ctr">
              <a:solidFill>
                <a:srgbClr val="663300"/>
              </a:solidFill>
              <a:prstDash val="solid"/>
              <a:round/>
              <a:headEnd type="none" w="med" len="med"/>
              <a:tailEnd type="none" w="med" len="med"/>
            </a:ln>
            <a:effectLst/>
          </p:spPr>
          <p:txBody>
            <a:bodyPr anchor="ctr"/>
            <a:lstStyle/>
            <a:p>
              <a:pPr algn="ctr">
                <a:defRPr/>
              </a:pPr>
              <a:endParaRPr lang="ko-KR" altLang="en-US">
                <a:solidFill>
                  <a:schemeClr val="bg1"/>
                </a:solidFill>
                <a:ea typeface="한컴돋움" pitchFamily="18" charset="-127"/>
                <a:cs typeface="한컴돋움" pitchFamily="18" charset="-127"/>
              </a:endParaRPr>
            </a:p>
          </p:txBody>
        </p:sp>
        <p:sp>
          <p:nvSpPr>
            <p:cNvPr id="46" name="자유형 45"/>
            <p:cNvSpPr/>
            <p:nvPr/>
          </p:nvSpPr>
          <p:spPr bwMode="auto">
            <a:xfrm>
              <a:off x="8763000" y="4902200"/>
              <a:ext cx="228600" cy="334818"/>
            </a:xfrm>
            <a:custGeom>
              <a:avLst/>
              <a:gdLst>
                <a:gd name="connsiteX0" fmla="*/ 103909 w 228600"/>
                <a:gd name="connsiteY0" fmla="*/ 334818 h 334818"/>
                <a:gd name="connsiteX1" fmla="*/ 20782 w 228600"/>
                <a:gd name="connsiteY1" fmla="*/ 16164 h 334818"/>
                <a:gd name="connsiteX2" fmla="*/ 228600 w 228600"/>
                <a:gd name="connsiteY2" fmla="*/ 237836 h 334818"/>
              </a:gdLst>
              <a:ahLst/>
              <a:cxnLst>
                <a:cxn ang="0">
                  <a:pos x="connsiteX0" y="connsiteY0"/>
                </a:cxn>
                <a:cxn ang="0">
                  <a:pos x="connsiteX1" y="connsiteY1"/>
                </a:cxn>
                <a:cxn ang="0">
                  <a:pos x="connsiteX2" y="connsiteY2"/>
                </a:cxn>
              </a:cxnLst>
              <a:rect l="l" t="t" r="r" b="b"/>
              <a:pathLst>
                <a:path w="228600" h="334818">
                  <a:moveTo>
                    <a:pt x="103909" y="334818"/>
                  </a:moveTo>
                  <a:cubicBezTo>
                    <a:pt x="51954" y="183573"/>
                    <a:pt x="0" y="32328"/>
                    <a:pt x="20782" y="16164"/>
                  </a:cubicBezTo>
                  <a:cubicBezTo>
                    <a:pt x="41564" y="0"/>
                    <a:pt x="135082" y="118918"/>
                    <a:pt x="228600" y="237836"/>
                  </a:cubicBezTo>
                </a:path>
              </a:pathLst>
            </a:custGeom>
            <a:grpFill/>
            <a:ln w="19050" cap="flat" cmpd="sng" algn="ctr">
              <a:solidFill>
                <a:srgbClr val="663300"/>
              </a:solidFill>
              <a:prstDash val="solid"/>
              <a:round/>
              <a:headEnd type="none" w="med" len="med"/>
              <a:tailEnd type="none" w="med" len="med"/>
            </a:ln>
            <a:effectLst/>
          </p:spPr>
          <p:txBody>
            <a:bodyPr anchor="ctr"/>
            <a:lstStyle/>
            <a:p>
              <a:pPr algn="ctr">
                <a:defRPr/>
              </a:pPr>
              <a:endParaRPr lang="ko-KR" altLang="en-US">
                <a:solidFill>
                  <a:schemeClr val="bg1"/>
                </a:solidFill>
                <a:ea typeface="한컴돋움" pitchFamily="18" charset="-127"/>
                <a:cs typeface="한컴돋움" pitchFamily="18" charset="-127"/>
              </a:endParaRPr>
            </a:p>
          </p:txBody>
        </p:sp>
        <p:sp>
          <p:nvSpPr>
            <p:cNvPr id="47" name="자유형 46"/>
            <p:cNvSpPr/>
            <p:nvPr/>
          </p:nvSpPr>
          <p:spPr bwMode="auto">
            <a:xfrm>
              <a:off x="8920018" y="4846781"/>
              <a:ext cx="320964" cy="210128"/>
            </a:xfrm>
            <a:custGeom>
              <a:avLst/>
              <a:gdLst>
                <a:gd name="connsiteX0" fmla="*/ 223982 w 320964"/>
                <a:gd name="connsiteY0" fmla="*/ 210128 h 210128"/>
                <a:gd name="connsiteX1" fmla="*/ 16164 w 320964"/>
                <a:gd name="connsiteY1" fmla="*/ 16164 h 210128"/>
                <a:gd name="connsiteX2" fmla="*/ 320964 w 320964"/>
                <a:gd name="connsiteY2" fmla="*/ 113146 h 210128"/>
                <a:gd name="connsiteX3" fmla="*/ 320964 w 320964"/>
                <a:gd name="connsiteY3" fmla="*/ 113146 h 210128"/>
                <a:gd name="connsiteX4" fmla="*/ 320964 w 320964"/>
                <a:gd name="connsiteY4" fmla="*/ 113146 h 210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964" h="210128">
                  <a:moveTo>
                    <a:pt x="223982" y="210128"/>
                  </a:moveTo>
                  <a:cubicBezTo>
                    <a:pt x="111991" y="121228"/>
                    <a:pt x="0" y="32328"/>
                    <a:pt x="16164" y="16164"/>
                  </a:cubicBezTo>
                  <a:cubicBezTo>
                    <a:pt x="32328" y="0"/>
                    <a:pt x="320964" y="113146"/>
                    <a:pt x="320964" y="113146"/>
                  </a:cubicBezTo>
                  <a:lnTo>
                    <a:pt x="320964" y="113146"/>
                  </a:lnTo>
                  <a:lnTo>
                    <a:pt x="320964" y="113146"/>
                  </a:lnTo>
                </a:path>
              </a:pathLst>
            </a:custGeom>
            <a:grpFill/>
            <a:ln w="19050" cap="flat" cmpd="sng" algn="ctr">
              <a:solidFill>
                <a:srgbClr val="663300"/>
              </a:solidFill>
              <a:prstDash val="solid"/>
              <a:round/>
              <a:headEnd type="none" w="med" len="med"/>
              <a:tailEnd type="none" w="med" len="med"/>
            </a:ln>
            <a:effectLst/>
          </p:spPr>
          <p:txBody>
            <a:bodyPr anchor="ctr"/>
            <a:lstStyle/>
            <a:p>
              <a:pPr algn="ctr">
                <a:defRPr/>
              </a:pPr>
              <a:endParaRPr lang="ko-KR" altLang="en-US">
                <a:solidFill>
                  <a:schemeClr val="bg1"/>
                </a:solidFill>
                <a:ea typeface="한컴돋움" pitchFamily="18" charset="-127"/>
                <a:cs typeface="한컴돋움" pitchFamily="18" charset="-127"/>
              </a:endParaRPr>
            </a:p>
          </p:txBody>
        </p:sp>
      </p:grpSp>
      <p:cxnSp>
        <p:nvCxnSpPr>
          <p:cNvPr id="51" name="직선 연결선 50"/>
          <p:cNvCxnSpPr/>
          <p:nvPr/>
        </p:nvCxnSpPr>
        <p:spPr>
          <a:xfrm>
            <a:off x="9453743" y="2552298"/>
            <a:ext cx="0" cy="1584176"/>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모서리가 둥근 직사각형 51"/>
          <p:cNvSpPr/>
          <p:nvPr/>
        </p:nvSpPr>
        <p:spPr>
          <a:xfrm>
            <a:off x="9369808" y="3976902"/>
            <a:ext cx="167873" cy="845232"/>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dirty="0"/>
          </a:p>
        </p:txBody>
      </p:sp>
      <p:cxnSp>
        <p:nvCxnSpPr>
          <p:cNvPr id="56" name="직선 연결선 55"/>
          <p:cNvCxnSpPr/>
          <p:nvPr/>
        </p:nvCxnSpPr>
        <p:spPr>
          <a:xfrm>
            <a:off x="5387254" y="2521828"/>
            <a:ext cx="0" cy="1584176"/>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3" name="그룹 159"/>
          <p:cNvGrpSpPr/>
          <p:nvPr/>
        </p:nvGrpSpPr>
        <p:grpSpPr>
          <a:xfrm>
            <a:off x="8148339" y="2834168"/>
            <a:ext cx="2937345" cy="3639410"/>
            <a:chOff x="6082145" y="1704109"/>
            <a:chExt cx="3352800" cy="3582279"/>
          </a:xfrm>
          <a:noFill/>
        </p:grpSpPr>
        <p:sp>
          <p:nvSpPr>
            <p:cNvPr id="64" name="자유형 63"/>
            <p:cNvSpPr/>
            <p:nvPr/>
          </p:nvSpPr>
          <p:spPr bwMode="auto">
            <a:xfrm>
              <a:off x="6331527" y="1704110"/>
              <a:ext cx="990600" cy="2010642"/>
            </a:xfrm>
            <a:custGeom>
              <a:avLst/>
              <a:gdLst>
                <a:gd name="connsiteX0" fmla="*/ 942109 w 990600"/>
                <a:gd name="connsiteY0" fmla="*/ 0 h 1854199"/>
                <a:gd name="connsiteX1" fmla="*/ 942109 w 990600"/>
                <a:gd name="connsiteY1" fmla="*/ 1399309 h 1854199"/>
                <a:gd name="connsiteX2" fmla="*/ 651163 w 990600"/>
                <a:gd name="connsiteY2" fmla="*/ 1801090 h 1854199"/>
                <a:gd name="connsiteX3" fmla="*/ 0 w 990600"/>
                <a:gd name="connsiteY3" fmla="*/ 1717963 h 1854199"/>
              </a:gdLst>
              <a:ahLst/>
              <a:cxnLst>
                <a:cxn ang="0">
                  <a:pos x="connsiteX0" y="connsiteY0"/>
                </a:cxn>
                <a:cxn ang="0">
                  <a:pos x="connsiteX1" y="connsiteY1"/>
                </a:cxn>
                <a:cxn ang="0">
                  <a:pos x="connsiteX2" y="connsiteY2"/>
                </a:cxn>
                <a:cxn ang="0">
                  <a:pos x="connsiteX3" y="connsiteY3"/>
                </a:cxn>
              </a:cxnLst>
              <a:rect l="l" t="t" r="r" b="b"/>
              <a:pathLst>
                <a:path w="990600" h="1854199">
                  <a:moveTo>
                    <a:pt x="942109" y="0"/>
                  </a:moveTo>
                  <a:cubicBezTo>
                    <a:pt x="966354" y="549563"/>
                    <a:pt x="990600" y="1099127"/>
                    <a:pt x="942109" y="1399309"/>
                  </a:cubicBezTo>
                  <a:cubicBezTo>
                    <a:pt x="893618" y="1699491"/>
                    <a:pt x="808181" y="1747981"/>
                    <a:pt x="651163" y="1801090"/>
                  </a:cubicBezTo>
                  <a:cubicBezTo>
                    <a:pt x="494145" y="1854199"/>
                    <a:pt x="247072" y="1786081"/>
                    <a:pt x="0" y="1717963"/>
                  </a:cubicBezTo>
                </a:path>
              </a:pathLst>
            </a:custGeom>
            <a:grpFill/>
            <a:ln w="19050" cap="flat" cmpd="sng" algn="ctr">
              <a:solidFill>
                <a:srgbClr val="663300"/>
              </a:solidFill>
              <a:prstDash val="solid"/>
              <a:round/>
              <a:headEnd type="none" w="med" len="med"/>
              <a:tailEnd type="none" w="med" len="med"/>
            </a:ln>
            <a:effectLst/>
          </p:spPr>
          <p:txBody>
            <a:bodyPr anchor="ctr"/>
            <a:lstStyle/>
            <a:p>
              <a:pPr algn="ctr">
                <a:defRPr/>
              </a:pPr>
              <a:endParaRPr lang="ko-KR" altLang="en-US">
                <a:solidFill>
                  <a:schemeClr val="bg1"/>
                </a:solidFill>
                <a:ea typeface="한컴돋움" pitchFamily="18" charset="-127"/>
                <a:cs typeface="한컴돋움" pitchFamily="18" charset="-127"/>
              </a:endParaRPr>
            </a:p>
          </p:txBody>
        </p:sp>
        <p:sp>
          <p:nvSpPr>
            <p:cNvPr id="65" name="자유형 64"/>
            <p:cNvSpPr/>
            <p:nvPr/>
          </p:nvSpPr>
          <p:spPr bwMode="auto">
            <a:xfrm>
              <a:off x="7858145" y="1704109"/>
              <a:ext cx="1396692" cy="2350654"/>
            </a:xfrm>
            <a:custGeom>
              <a:avLst/>
              <a:gdLst>
                <a:gd name="connsiteX0" fmla="*/ 50800 w 1311563"/>
                <a:gd name="connsiteY0" fmla="*/ 0 h 2350654"/>
                <a:gd name="connsiteX1" fmla="*/ 36945 w 1311563"/>
                <a:gd name="connsiteY1" fmla="*/ 1551709 h 2350654"/>
                <a:gd name="connsiteX2" fmla="*/ 272472 w 1311563"/>
                <a:gd name="connsiteY2" fmla="*/ 2064327 h 2350654"/>
                <a:gd name="connsiteX3" fmla="*/ 785091 w 1311563"/>
                <a:gd name="connsiteY3" fmla="*/ 2313709 h 2350654"/>
                <a:gd name="connsiteX4" fmla="*/ 1311563 w 1311563"/>
                <a:gd name="connsiteY4" fmla="*/ 1842655 h 2350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563" h="2350654">
                  <a:moveTo>
                    <a:pt x="50800" y="0"/>
                  </a:moveTo>
                  <a:cubicBezTo>
                    <a:pt x="25400" y="603827"/>
                    <a:pt x="0" y="1207655"/>
                    <a:pt x="36945" y="1551709"/>
                  </a:cubicBezTo>
                  <a:cubicBezTo>
                    <a:pt x="73890" y="1895764"/>
                    <a:pt x="147781" y="1937327"/>
                    <a:pt x="272472" y="2064327"/>
                  </a:cubicBezTo>
                  <a:cubicBezTo>
                    <a:pt x="397163" y="2191327"/>
                    <a:pt x="611909" y="2350654"/>
                    <a:pt x="785091" y="2313709"/>
                  </a:cubicBezTo>
                  <a:cubicBezTo>
                    <a:pt x="958273" y="2276764"/>
                    <a:pt x="1134918" y="2059709"/>
                    <a:pt x="1311563" y="1842655"/>
                  </a:cubicBezTo>
                </a:path>
              </a:pathLst>
            </a:custGeom>
            <a:grpFill/>
            <a:ln w="19050" cap="flat" cmpd="sng" algn="ctr">
              <a:solidFill>
                <a:srgbClr val="663300"/>
              </a:solidFill>
              <a:prstDash val="solid"/>
              <a:round/>
              <a:headEnd type="none" w="med" len="med"/>
              <a:tailEnd type="none" w="med" len="med"/>
            </a:ln>
            <a:effectLst/>
          </p:spPr>
          <p:txBody>
            <a:bodyPr anchor="ctr"/>
            <a:lstStyle/>
            <a:p>
              <a:pPr algn="ctr">
                <a:defRPr/>
              </a:pPr>
              <a:endParaRPr lang="ko-KR" altLang="en-US">
                <a:solidFill>
                  <a:schemeClr val="bg1"/>
                </a:solidFill>
                <a:ea typeface="한컴돋움" pitchFamily="18" charset="-127"/>
                <a:cs typeface="한컴돋움" pitchFamily="18" charset="-127"/>
              </a:endParaRPr>
            </a:p>
          </p:txBody>
        </p:sp>
        <p:sp>
          <p:nvSpPr>
            <p:cNvPr id="66" name="자유형 65"/>
            <p:cNvSpPr/>
            <p:nvPr/>
          </p:nvSpPr>
          <p:spPr bwMode="auto">
            <a:xfrm rot="21427886">
              <a:off x="6643698" y="3796144"/>
              <a:ext cx="920884" cy="1490244"/>
            </a:xfrm>
            <a:custGeom>
              <a:avLst/>
              <a:gdLst>
                <a:gd name="connsiteX0" fmla="*/ 1136073 w 1136073"/>
                <a:gd name="connsiteY0" fmla="*/ 0 h 1205346"/>
                <a:gd name="connsiteX1" fmla="*/ 346364 w 1136073"/>
                <a:gd name="connsiteY1" fmla="*/ 568037 h 1205346"/>
                <a:gd name="connsiteX2" fmla="*/ 0 w 1136073"/>
                <a:gd name="connsiteY2" fmla="*/ 1205346 h 1205346"/>
              </a:gdLst>
              <a:ahLst/>
              <a:cxnLst>
                <a:cxn ang="0">
                  <a:pos x="connsiteX0" y="connsiteY0"/>
                </a:cxn>
                <a:cxn ang="0">
                  <a:pos x="connsiteX1" y="connsiteY1"/>
                </a:cxn>
                <a:cxn ang="0">
                  <a:pos x="connsiteX2" y="connsiteY2"/>
                </a:cxn>
              </a:cxnLst>
              <a:rect l="l" t="t" r="r" b="b"/>
              <a:pathLst>
                <a:path w="1136073" h="1205346">
                  <a:moveTo>
                    <a:pt x="1136073" y="0"/>
                  </a:moveTo>
                  <a:cubicBezTo>
                    <a:pt x="835891" y="183573"/>
                    <a:pt x="535709" y="367146"/>
                    <a:pt x="346364" y="568037"/>
                  </a:cubicBezTo>
                  <a:cubicBezTo>
                    <a:pt x="157019" y="768928"/>
                    <a:pt x="0" y="1205346"/>
                    <a:pt x="0" y="1205346"/>
                  </a:cubicBezTo>
                </a:path>
              </a:pathLst>
            </a:custGeom>
            <a:grpFill/>
            <a:ln w="19050" cap="flat" cmpd="sng" algn="ctr">
              <a:solidFill>
                <a:srgbClr val="663300"/>
              </a:solidFill>
              <a:prstDash val="solid"/>
              <a:round/>
              <a:headEnd type="none" w="med" len="med"/>
              <a:tailEnd type="none" w="med" len="med"/>
            </a:ln>
            <a:effectLst/>
          </p:spPr>
          <p:txBody>
            <a:bodyPr anchor="ctr"/>
            <a:lstStyle/>
            <a:p>
              <a:pPr algn="ctr">
                <a:defRPr/>
              </a:pPr>
              <a:endParaRPr lang="ko-KR" altLang="en-US">
                <a:solidFill>
                  <a:schemeClr val="bg1"/>
                </a:solidFill>
                <a:ea typeface="한컴돋움" pitchFamily="18" charset="-127"/>
                <a:cs typeface="한컴돋움" pitchFamily="18" charset="-127"/>
              </a:endParaRPr>
            </a:p>
          </p:txBody>
        </p:sp>
        <p:sp>
          <p:nvSpPr>
            <p:cNvPr id="67" name="자유형 66"/>
            <p:cNvSpPr/>
            <p:nvPr/>
          </p:nvSpPr>
          <p:spPr bwMode="auto">
            <a:xfrm>
              <a:off x="7536871" y="3781434"/>
              <a:ext cx="1178529" cy="1504954"/>
            </a:xfrm>
            <a:custGeom>
              <a:avLst/>
              <a:gdLst>
                <a:gd name="connsiteX0" fmla="*/ 0 w 1080655"/>
                <a:gd name="connsiteY0" fmla="*/ 0 h 1163782"/>
                <a:gd name="connsiteX1" fmla="*/ 845128 w 1080655"/>
                <a:gd name="connsiteY1" fmla="*/ 623455 h 1163782"/>
                <a:gd name="connsiteX2" fmla="*/ 1080655 w 1080655"/>
                <a:gd name="connsiteY2" fmla="*/ 1163782 h 1163782"/>
              </a:gdLst>
              <a:ahLst/>
              <a:cxnLst>
                <a:cxn ang="0">
                  <a:pos x="connsiteX0" y="connsiteY0"/>
                </a:cxn>
                <a:cxn ang="0">
                  <a:pos x="connsiteX1" y="connsiteY1"/>
                </a:cxn>
                <a:cxn ang="0">
                  <a:pos x="connsiteX2" y="connsiteY2"/>
                </a:cxn>
              </a:cxnLst>
              <a:rect l="l" t="t" r="r" b="b"/>
              <a:pathLst>
                <a:path w="1080655" h="1163782">
                  <a:moveTo>
                    <a:pt x="0" y="0"/>
                  </a:moveTo>
                  <a:cubicBezTo>
                    <a:pt x="332509" y="214745"/>
                    <a:pt x="665019" y="429491"/>
                    <a:pt x="845128" y="623455"/>
                  </a:cubicBezTo>
                  <a:cubicBezTo>
                    <a:pt x="1025237" y="817419"/>
                    <a:pt x="1052946" y="990600"/>
                    <a:pt x="1080655" y="1163782"/>
                  </a:cubicBezTo>
                </a:path>
              </a:pathLst>
            </a:custGeom>
            <a:grpFill/>
            <a:ln w="19050" cap="flat" cmpd="sng" algn="ctr">
              <a:solidFill>
                <a:srgbClr val="663300"/>
              </a:solidFill>
              <a:prstDash val="solid"/>
              <a:round/>
              <a:headEnd type="none" w="med" len="med"/>
              <a:tailEnd type="none" w="med" len="med"/>
            </a:ln>
            <a:effectLst/>
          </p:spPr>
          <p:txBody>
            <a:bodyPr anchor="ctr"/>
            <a:lstStyle/>
            <a:p>
              <a:pPr algn="ctr">
                <a:defRPr/>
              </a:pPr>
              <a:endParaRPr lang="ko-KR" altLang="en-US">
                <a:solidFill>
                  <a:schemeClr val="bg1"/>
                </a:solidFill>
                <a:ea typeface="한컴돋움" pitchFamily="18" charset="-127"/>
                <a:cs typeface="한컴돋움" pitchFamily="18" charset="-127"/>
              </a:endParaRPr>
            </a:p>
          </p:txBody>
        </p:sp>
        <p:sp>
          <p:nvSpPr>
            <p:cNvPr id="68" name="자유형 67"/>
            <p:cNvSpPr/>
            <p:nvPr/>
          </p:nvSpPr>
          <p:spPr bwMode="auto">
            <a:xfrm>
              <a:off x="8715400" y="3879273"/>
              <a:ext cx="664127" cy="406983"/>
            </a:xfrm>
            <a:custGeom>
              <a:avLst/>
              <a:gdLst>
                <a:gd name="connsiteX0" fmla="*/ 0 w 540327"/>
                <a:gd name="connsiteY0" fmla="*/ 484909 h 484909"/>
                <a:gd name="connsiteX1" fmla="*/ 540327 w 540327"/>
                <a:gd name="connsiteY1" fmla="*/ 0 h 484909"/>
              </a:gdLst>
              <a:ahLst/>
              <a:cxnLst>
                <a:cxn ang="0">
                  <a:pos x="connsiteX0" y="connsiteY0"/>
                </a:cxn>
                <a:cxn ang="0">
                  <a:pos x="connsiteX1" y="connsiteY1"/>
                </a:cxn>
              </a:cxnLst>
              <a:rect l="l" t="t" r="r" b="b"/>
              <a:pathLst>
                <a:path w="540327" h="484909">
                  <a:moveTo>
                    <a:pt x="0" y="484909"/>
                  </a:moveTo>
                  <a:lnTo>
                    <a:pt x="540327" y="0"/>
                  </a:lnTo>
                </a:path>
              </a:pathLst>
            </a:custGeom>
            <a:grpFill/>
            <a:ln w="19050" cap="flat" cmpd="sng" algn="ctr">
              <a:solidFill>
                <a:srgbClr val="663300"/>
              </a:solidFill>
              <a:prstDash val="solid"/>
              <a:round/>
              <a:headEnd type="none" w="med" len="med"/>
              <a:tailEnd type="none" w="med" len="med"/>
            </a:ln>
            <a:effectLst/>
          </p:spPr>
          <p:txBody>
            <a:bodyPr anchor="ctr"/>
            <a:lstStyle/>
            <a:p>
              <a:pPr algn="ctr">
                <a:defRPr/>
              </a:pPr>
              <a:endParaRPr lang="ko-KR" altLang="en-US">
                <a:solidFill>
                  <a:schemeClr val="bg1"/>
                </a:solidFill>
                <a:ea typeface="한컴돋움" pitchFamily="18" charset="-127"/>
                <a:cs typeface="한컴돋움" pitchFamily="18" charset="-127"/>
              </a:endParaRPr>
            </a:p>
          </p:txBody>
        </p:sp>
        <p:sp>
          <p:nvSpPr>
            <p:cNvPr id="69" name="자유형 68"/>
            <p:cNvSpPr/>
            <p:nvPr/>
          </p:nvSpPr>
          <p:spPr bwMode="auto">
            <a:xfrm>
              <a:off x="8715400" y="4286256"/>
              <a:ext cx="719545" cy="618253"/>
            </a:xfrm>
            <a:custGeom>
              <a:avLst/>
              <a:gdLst>
                <a:gd name="connsiteX0" fmla="*/ 0 w 595745"/>
                <a:gd name="connsiteY0" fmla="*/ 0 h 540328"/>
                <a:gd name="connsiteX1" fmla="*/ 138545 w 595745"/>
                <a:gd name="connsiteY1" fmla="*/ 290946 h 540328"/>
                <a:gd name="connsiteX2" fmla="*/ 595745 w 595745"/>
                <a:gd name="connsiteY2" fmla="*/ 540328 h 540328"/>
              </a:gdLst>
              <a:ahLst/>
              <a:cxnLst>
                <a:cxn ang="0">
                  <a:pos x="connsiteX0" y="connsiteY0"/>
                </a:cxn>
                <a:cxn ang="0">
                  <a:pos x="connsiteX1" y="connsiteY1"/>
                </a:cxn>
                <a:cxn ang="0">
                  <a:pos x="connsiteX2" y="connsiteY2"/>
                </a:cxn>
              </a:cxnLst>
              <a:rect l="l" t="t" r="r" b="b"/>
              <a:pathLst>
                <a:path w="595745" h="540328">
                  <a:moveTo>
                    <a:pt x="0" y="0"/>
                  </a:moveTo>
                  <a:cubicBezTo>
                    <a:pt x="19627" y="100445"/>
                    <a:pt x="39254" y="200891"/>
                    <a:pt x="138545" y="290946"/>
                  </a:cubicBezTo>
                  <a:cubicBezTo>
                    <a:pt x="237836" y="381001"/>
                    <a:pt x="416790" y="460664"/>
                    <a:pt x="595745" y="540328"/>
                  </a:cubicBezTo>
                </a:path>
              </a:pathLst>
            </a:custGeom>
            <a:grpFill/>
            <a:ln w="19050" cap="flat" cmpd="sng" algn="ctr">
              <a:solidFill>
                <a:srgbClr val="663300"/>
              </a:solidFill>
              <a:prstDash val="solid"/>
              <a:round/>
              <a:headEnd type="none" w="med" len="med"/>
              <a:tailEnd type="none" w="med" len="med"/>
            </a:ln>
            <a:effectLst/>
          </p:spPr>
          <p:txBody>
            <a:bodyPr anchor="ctr"/>
            <a:lstStyle/>
            <a:p>
              <a:pPr algn="ctr">
                <a:defRPr/>
              </a:pPr>
              <a:endParaRPr lang="ko-KR" altLang="en-US">
                <a:solidFill>
                  <a:schemeClr val="bg1"/>
                </a:solidFill>
                <a:ea typeface="한컴돋움" pitchFamily="18" charset="-127"/>
                <a:cs typeface="한컴돋움" pitchFamily="18" charset="-127"/>
              </a:endParaRPr>
            </a:p>
          </p:txBody>
        </p:sp>
        <p:sp>
          <p:nvSpPr>
            <p:cNvPr id="70" name="자유형 69"/>
            <p:cNvSpPr/>
            <p:nvPr/>
          </p:nvSpPr>
          <p:spPr bwMode="auto">
            <a:xfrm>
              <a:off x="6082145" y="3809999"/>
              <a:ext cx="902854" cy="544945"/>
            </a:xfrm>
            <a:custGeom>
              <a:avLst/>
              <a:gdLst>
                <a:gd name="connsiteX0" fmla="*/ 277091 w 902854"/>
                <a:gd name="connsiteY0" fmla="*/ 0 h 544945"/>
                <a:gd name="connsiteX1" fmla="*/ 734291 w 902854"/>
                <a:gd name="connsiteY1" fmla="*/ 55418 h 544945"/>
                <a:gd name="connsiteX2" fmla="*/ 858982 w 902854"/>
                <a:gd name="connsiteY2" fmla="*/ 83127 h 544945"/>
                <a:gd name="connsiteX3" fmla="*/ 872836 w 902854"/>
                <a:gd name="connsiteY3" fmla="*/ 138546 h 544945"/>
                <a:gd name="connsiteX4" fmla="*/ 678873 w 902854"/>
                <a:gd name="connsiteY4" fmla="*/ 360218 h 544945"/>
                <a:gd name="connsiteX5" fmla="*/ 554182 w 902854"/>
                <a:gd name="connsiteY5" fmla="*/ 498764 h 544945"/>
                <a:gd name="connsiteX6" fmla="*/ 387927 w 902854"/>
                <a:gd name="connsiteY6" fmla="*/ 540327 h 544945"/>
                <a:gd name="connsiteX7" fmla="*/ 193964 w 902854"/>
                <a:gd name="connsiteY7" fmla="*/ 526473 h 544945"/>
                <a:gd name="connsiteX8" fmla="*/ 0 w 902854"/>
                <a:gd name="connsiteY8" fmla="*/ 443346 h 54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2854" h="544945">
                  <a:moveTo>
                    <a:pt x="277091" y="0"/>
                  </a:moveTo>
                  <a:lnTo>
                    <a:pt x="734291" y="55418"/>
                  </a:lnTo>
                  <a:cubicBezTo>
                    <a:pt x="831273" y="69272"/>
                    <a:pt x="835891" y="69272"/>
                    <a:pt x="858982" y="83127"/>
                  </a:cubicBezTo>
                  <a:cubicBezTo>
                    <a:pt x="882073" y="96982"/>
                    <a:pt x="902854" y="92364"/>
                    <a:pt x="872836" y="138546"/>
                  </a:cubicBezTo>
                  <a:cubicBezTo>
                    <a:pt x="842818" y="184728"/>
                    <a:pt x="731982" y="300182"/>
                    <a:pt x="678873" y="360218"/>
                  </a:cubicBezTo>
                  <a:cubicBezTo>
                    <a:pt x="625764" y="420254"/>
                    <a:pt x="602673" y="468746"/>
                    <a:pt x="554182" y="498764"/>
                  </a:cubicBezTo>
                  <a:cubicBezTo>
                    <a:pt x="505691" y="528782"/>
                    <a:pt x="447963" y="535709"/>
                    <a:pt x="387927" y="540327"/>
                  </a:cubicBezTo>
                  <a:cubicBezTo>
                    <a:pt x="327891" y="544945"/>
                    <a:pt x="258618" y="542636"/>
                    <a:pt x="193964" y="526473"/>
                  </a:cubicBezTo>
                  <a:cubicBezTo>
                    <a:pt x="129310" y="510310"/>
                    <a:pt x="64655" y="476828"/>
                    <a:pt x="0" y="443346"/>
                  </a:cubicBezTo>
                </a:path>
              </a:pathLst>
            </a:custGeom>
            <a:grpFill/>
            <a:ln w="19050" cap="flat" cmpd="sng" algn="ctr">
              <a:solidFill>
                <a:srgbClr val="663300"/>
              </a:solidFill>
              <a:prstDash val="solid"/>
              <a:round/>
              <a:headEnd type="none" w="med" len="med"/>
              <a:tailEnd type="none" w="med" len="med"/>
            </a:ln>
            <a:effectLst/>
          </p:spPr>
          <p:txBody>
            <a:bodyPr anchor="ctr"/>
            <a:lstStyle/>
            <a:p>
              <a:pPr algn="ctr">
                <a:defRPr/>
              </a:pPr>
              <a:endParaRPr lang="ko-KR" altLang="en-US">
                <a:solidFill>
                  <a:schemeClr val="bg1"/>
                </a:solidFill>
                <a:ea typeface="한컴돋움" pitchFamily="18" charset="-127"/>
                <a:cs typeface="한컴돋움" pitchFamily="18" charset="-127"/>
              </a:endParaRPr>
            </a:p>
          </p:txBody>
        </p:sp>
        <p:sp>
          <p:nvSpPr>
            <p:cNvPr id="71" name="자유형 70"/>
            <p:cNvSpPr/>
            <p:nvPr/>
          </p:nvSpPr>
          <p:spPr bwMode="auto">
            <a:xfrm>
              <a:off x="6143632" y="4429132"/>
              <a:ext cx="428041" cy="406104"/>
            </a:xfrm>
            <a:custGeom>
              <a:avLst/>
              <a:gdLst>
                <a:gd name="connsiteX0" fmla="*/ 0 w 475673"/>
                <a:gd name="connsiteY0" fmla="*/ 0 h 374072"/>
                <a:gd name="connsiteX1" fmla="*/ 263236 w 475673"/>
                <a:gd name="connsiteY1" fmla="*/ 27709 h 374072"/>
                <a:gd name="connsiteX2" fmla="*/ 457200 w 475673"/>
                <a:gd name="connsiteY2" fmla="*/ 41563 h 374072"/>
                <a:gd name="connsiteX3" fmla="*/ 374073 w 475673"/>
                <a:gd name="connsiteY3" fmla="*/ 221672 h 374072"/>
                <a:gd name="connsiteX4" fmla="*/ 221673 w 475673"/>
                <a:gd name="connsiteY4" fmla="*/ 290945 h 374072"/>
                <a:gd name="connsiteX5" fmla="*/ 27709 w 475673"/>
                <a:gd name="connsiteY5" fmla="*/ 374072 h 37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673" h="374072">
                  <a:moveTo>
                    <a:pt x="0" y="0"/>
                  </a:moveTo>
                  <a:lnTo>
                    <a:pt x="263236" y="27709"/>
                  </a:lnTo>
                  <a:cubicBezTo>
                    <a:pt x="339436" y="34636"/>
                    <a:pt x="438727" y="9236"/>
                    <a:pt x="457200" y="41563"/>
                  </a:cubicBezTo>
                  <a:cubicBezTo>
                    <a:pt x="475673" y="73890"/>
                    <a:pt x="413327" y="180108"/>
                    <a:pt x="374073" y="221672"/>
                  </a:cubicBezTo>
                  <a:cubicBezTo>
                    <a:pt x="334819" y="263236"/>
                    <a:pt x="279400" y="265545"/>
                    <a:pt x="221673" y="290945"/>
                  </a:cubicBezTo>
                  <a:cubicBezTo>
                    <a:pt x="163946" y="316345"/>
                    <a:pt x="95827" y="345208"/>
                    <a:pt x="27709" y="374072"/>
                  </a:cubicBezTo>
                </a:path>
              </a:pathLst>
            </a:custGeom>
            <a:grpFill/>
            <a:ln w="19050" cap="flat" cmpd="sng" algn="ctr">
              <a:solidFill>
                <a:srgbClr val="663300"/>
              </a:solidFill>
              <a:prstDash val="solid"/>
              <a:round/>
              <a:headEnd type="none" w="med" len="med"/>
              <a:tailEnd type="none" w="med" len="med"/>
            </a:ln>
            <a:effectLst/>
          </p:spPr>
          <p:txBody>
            <a:bodyPr anchor="ctr"/>
            <a:lstStyle/>
            <a:p>
              <a:pPr algn="ctr">
                <a:defRPr/>
              </a:pPr>
              <a:endParaRPr lang="ko-KR" altLang="en-US">
                <a:solidFill>
                  <a:schemeClr val="bg1"/>
                </a:solidFill>
                <a:ea typeface="한컴돋움" pitchFamily="18" charset="-127"/>
                <a:cs typeface="한컴돋움" pitchFamily="18" charset="-127"/>
              </a:endParaRPr>
            </a:p>
          </p:txBody>
        </p:sp>
        <p:sp>
          <p:nvSpPr>
            <p:cNvPr id="72" name="자유형 71"/>
            <p:cNvSpPr/>
            <p:nvPr/>
          </p:nvSpPr>
          <p:spPr bwMode="auto">
            <a:xfrm>
              <a:off x="6192981" y="4759036"/>
              <a:ext cx="344054" cy="284018"/>
            </a:xfrm>
            <a:custGeom>
              <a:avLst/>
              <a:gdLst>
                <a:gd name="connsiteX0" fmla="*/ 0 w 344054"/>
                <a:gd name="connsiteY0" fmla="*/ 187036 h 284018"/>
                <a:gd name="connsiteX1" fmla="*/ 263236 w 344054"/>
                <a:gd name="connsiteY1" fmla="*/ 76200 h 284018"/>
                <a:gd name="connsiteX2" fmla="*/ 318654 w 344054"/>
                <a:gd name="connsiteY2" fmla="*/ 34636 h 284018"/>
                <a:gd name="connsiteX3" fmla="*/ 110836 w 344054"/>
                <a:gd name="connsiteY3" fmla="*/ 284018 h 284018"/>
              </a:gdLst>
              <a:ahLst/>
              <a:cxnLst>
                <a:cxn ang="0">
                  <a:pos x="connsiteX0" y="connsiteY0"/>
                </a:cxn>
                <a:cxn ang="0">
                  <a:pos x="connsiteX1" y="connsiteY1"/>
                </a:cxn>
                <a:cxn ang="0">
                  <a:pos x="connsiteX2" y="connsiteY2"/>
                </a:cxn>
                <a:cxn ang="0">
                  <a:pos x="connsiteX3" y="connsiteY3"/>
                </a:cxn>
              </a:cxnLst>
              <a:rect l="l" t="t" r="r" b="b"/>
              <a:pathLst>
                <a:path w="344054" h="284018">
                  <a:moveTo>
                    <a:pt x="0" y="187036"/>
                  </a:moveTo>
                  <a:cubicBezTo>
                    <a:pt x="105063" y="144318"/>
                    <a:pt x="210127" y="101600"/>
                    <a:pt x="263236" y="76200"/>
                  </a:cubicBezTo>
                  <a:cubicBezTo>
                    <a:pt x="316345" y="50800"/>
                    <a:pt x="344054" y="0"/>
                    <a:pt x="318654" y="34636"/>
                  </a:cubicBezTo>
                  <a:cubicBezTo>
                    <a:pt x="293254" y="69272"/>
                    <a:pt x="110836" y="284018"/>
                    <a:pt x="110836" y="284018"/>
                  </a:cubicBezTo>
                </a:path>
              </a:pathLst>
            </a:custGeom>
            <a:grpFill/>
            <a:ln w="19050" cap="flat" cmpd="sng" algn="ctr">
              <a:solidFill>
                <a:srgbClr val="663300"/>
              </a:solidFill>
              <a:prstDash val="solid"/>
              <a:round/>
              <a:headEnd type="none" w="med" len="med"/>
              <a:tailEnd type="none" w="med" len="med"/>
            </a:ln>
            <a:effectLst/>
          </p:spPr>
          <p:txBody>
            <a:bodyPr anchor="ctr"/>
            <a:lstStyle/>
            <a:p>
              <a:pPr algn="ctr">
                <a:defRPr/>
              </a:pPr>
              <a:endParaRPr lang="ko-KR" altLang="en-US">
                <a:solidFill>
                  <a:schemeClr val="bg1"/>
                </a:solidFill>
                <a:ea typeface="한컴돋움" pitchFamily="18" charset="-127"/>
                <a:cs typeface="한컴돋움" pitchFamily="18" charset="-127"/>
              </a:endParaRPr>
            </a:p>
          </p:txBody>
        </p:sp>
        <p:sp>
          <p:nvSpPr>
            <p:cNvPr id="73" name="자유형 72"/>
            <p:cNvSpPr/>
            <p:nvPr/>
          </p:nvSpPr>
          <p:spPr bwMode="auto">
            <a:xfrm>
              <a:off x="6470073" y="4876800"/>
              <a:ext cx="138545" cy="332509"/>
            </a:xfrm>
            <a:custGeom>
              <a:avLst/>
              <a:gdLst>
                <a:gd name="connsiteX0" fmla="*/ 0 w 138545"/>
                <a:gd name="connsiteY0" fmla="*/ 249382 h 332509"/>
                <a:gd name="connsiteX1" fmla="*/ 138545 w 138545"/>
                <a:gd name="connsiteY1" fmla="*/ 0 h 332509"/>
                <a:gd name="connsiteX2" fmla="*/ 138545 w 138545"/>
                <a:gd name="connsiteY2" fmla="*/ 0 h 332509"/>
                <a:gd name="connsiteX3" fmla="*/ 69272 w 138545"/>
                <a:gd name="connsiteY3" fmla="*/ 332509 h 332509"/>
              </a:gdLst>
              <a:ahLst/>
              <a:cxnLst>
                <a:cxn ang="0">
                  <a:pos x="connsiteX0" y="connsiteY0"/>
                </a:cxn>
                <a:cxn ang="0">
                  <a:pos x="connsiteX1" y="connsiteY1"/>
                </a:cxn>
                <a:cxn ang="0">
                  <a:pos x="connsiteX2" y="connsiteY2"/>
                </a:cxn>
                <a:cxn ang="0">
                  <a:pos x="connsiteX3" y="connsiteY3"/>
                </a:cxn>
              </a:cxnLst>
              <a:rect l="l" t="t" r="r" b="b"/>
              <a:pathLst>
                <a:path w="138545" h="332509">
                  <a:moveTo>
                    <a:pt x="0" y="249382"/>
                  </a:moveTo>
                  <a:lnTo>
                    <a:pt x="138545" y="0"/>
                  </a:lnTo>
                  <a:lnTo>
                    <a:pt x="138545" y="0"/>
                  </a:lnTo>
                  <a:lnTo>
                    <a:pt x="69272" y="332509"/>
                  </a:lnTo>
                </a:path>
              </a:pathLst>
            </a:custGeom>
            <a:grpFill/>
            <a:ln w="19050" cap="flat" cmpd="sng" algn="ctr">
              <a:solidFill>
                <a:srgbClr val="663300"/>
              </a:solidFill>
              <a:prstDash val="solid"/>
              <a:round/>
              <a:headEnd type="none" w="med" len="med"/>
              <a:tailEnd type="none" w="med" len="med"/>
            </a:ln>
            <a:effectLst/>
          </p:spPr>
          <p:txBody>
            <a:bodyPr anchor="ctr"/>
            <a:lstStyle/>
            <a:p>
              <a:pPr algn="ctr">
                <a:defRPr/>
              </a:pPr>
              <a:endParaRPr lang="ko-KR" altLang="en-US">
                <a:solidFill>
                  <a:schemeClr val="bg1"/>
                </a:solidFill>
                <a:ea typeface="한컴돋움" pitchFamily="18" charset="-127"/>
                <a:cs typeface="한컴돋움" pitchFamily="18" charset="-127"/>
              </a:endParaRPr>
            </a:p>
          </p:txBody>
        </p:sp>
        <p:sp>
          <p:nvSpPr>
            <p:cNvPr id="74" name="자유형 73"/>
            <p:cNvSpPr/>
            <p:nvPr/>
          </p:nvSpPr>
          <p:spPr bwMode="auto">
            <a:xfrm>
              <a:off x="8763000" y="4902200"/>
              <a:ext cx="228600" cy="334818"/>
            </a:xfrm>
            <a:custGeom>
              <a:avLst/>
              <a:gdLst>
                <a:gd name="connsiteX0" fmla="*/ 103909 w 228600"/>
                <a:gd name="connsiteY0" fmla="*/ 334818 h 334818"/>
                <a:gd name="connsiteX1" fmla="*/ 20782 w 228600"/>
                <a:gd name="connsiteY1" fmla="*/ 16164 h 334818"/>
                <a:gd name="connsiteX2" fmla="*/ 228600 w 228600"/>
                <a:gd name="connsiteY2" fmla="*/ 237836 h 334818"/>
              </a:gdLst>
              <a:ahLst/>
              <a:cxnLst>
                <a:cxn ang="0">
                  <a:pos x="connsiteX0" y="connsiteY0"/>
                </a:cxn>
                <a:cxn ang="0">
                  <a:pos x="connsiteX1" y="connsiteY1"/>
                </a:cxn>
                <a:cxn ang="0">
                  <a:pos x="connsiteX2" y="connsiteY2"/>
                </a:cxn>
              </a:cxnLst>
              <a:rect l="l" t="t" r="r" b="b"/>
              <a:pathLst>
                <a:path w="228600" h="334818">
                  <a:moveTo>
                    <a:pt x="103909" y="334818"/>
                  </a:moveTo>
                  <a:cubicBezTo>
                    <a:pt x="51954" y="183573"/>
                    <a:pt x="0" y="32328"/>
                    <a:pt x="20782" y="16164"/>
                  </a:cubicBezTo>
                  <a:cubicBezTo>
                    <a:pt x="41564" y="0"/>
                    <a:pt x="135082" y="118918"/>
                    <a:pt x="228600" y="237836"/>
                  </a:cubicBezTo>
                </a:path>
              </a:pathLst>
            </a:custGeom>
            <a:grpFill/>
            <a:ln w="19050" cap="flat" cmpd="sng" algn="ctr">
              <a:solidFill>
                <a:srgbClr val="663300"/>
              </a:solidFill>
              <a:prstDash val="solid"/>
              <a:round/>
              <a:headEnd type="none" w="med" len="med"/>
              <a:tailEnd type="none" w="med" len="med"/>
            </a:ln>
            <a:effectLst/>
          </p:spPr>
          <p:txBody>
            <a:bodyPr anchor="ctr"/>
            <a:lstStyle/>
            <a:p>
              <a:pPr algn="ctr">
                <a:defRPr/>
              </a:pPr>
              <a:endParaRPr lang="ko-KR" altLang="en-US">
                <a:solidFill>
                  <a:schemeClr val="bg1"/>
                </a:solidFill>
                <a:ea typeface="한컴돋움" pitchFamily="18" charset="-127"/>
                <a:cs typeface="한컴돋움" pitchFamily="18" charset="-127"/>
              </a:endParaRPr>
            </a:p>
          </p:txBody>
        </p:sp>
        <p:sp>
          <p:nvSpPr>
            <p:cNvPr id="75" name="자유형 74"/>
            <p:cNvSpPr/>
            <p:nvPr/>
          </p:nvSpPr>
          <p:spPr bwMode="auto">
            <a:xfrm>
              <a:off x="8920018" y="4846781"/>
              <a:ext cx="320964" cy="210128"/>
            </a:xfrm>
            <a:custGeom>
              <a:avLst/>
              <a:gdLst>
                <a:gd name="connsiteX0" fmla="*/ 223982 w 320964"/>
                <a:gd name="connsiteY0" fmla="*/ 210128 h 210128"/>
                <a:gd name="connsiteX1" fmla="*/ 16164 w 320964"/>
                <a:gd name="connsiteY1" fmla="*/ 16164 h 210128"/>
                <a:gd name="connsiteX2" fmla="*/ 320964 w 320964"/>
                <a:gd name="connsiteY2" fmla="*/ 113146 h 210128"/>
                <a:gd name="connsiteX3" fmla="*/ 320964 w 320964"/>
                <a:gd name="connsiteY3" fmla="*/ 113146 h 210128"/>
                <a:gd name="connsiteX4" fmla="*/ 320964 w 320964"/>
                <a:gd name="connsiteY4" fmla="*/ 113146 h 210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964" h="210128">
                  <a:moveTo>
                    <a:pt x="223982" y="210128"/>
                  </a:moveTo>
                  <a:cubicBezTo>
                    <a:pt x="111991" y="121228"/>
                    <a:pt x="0" y="32328"/>
                    <a:pt x="16164" y="16164"/>
                  </a:cubicBezTo>
                  <a:cubicBezTo>
                    <a:pt x="32328" y="0"/>
                    <a:pt x="320964" y="113146"/>
                    <a:pt x="320964" y="113146"/>
                  </a:cubicBezTo>
                  <a:lnTo>
                    <a:pt x="320964" y="113146"/>
                  </a:lnTo>
                  <a:lnTo>
                    <a:pt x="320964" y="113146"/>
                  </a:lnTo>
                </a:path>
              </a:pathLst>
            </a:custGeom>
            <a:grpFill/>
            <a:ln w="19050" cap="flat" cmpd="sng" algn="ctr">
              <a:solidFill>
                <a:srgbClr val="663300"/>
              </a:solidFill>
              <a:prstDash val="solid"/>
              <a:round/>
              <a:headEnd type="none" w="med" len="med"/>
              <a:tailEnd type="none" w="med" len="med"/>
            </a:ln>
            <a:effectLst/>
          </p:spPr>
          <p:txBody>
            <a:bodyPr anchor="ctr"/>
            <a:lstStyle/>
            <a:p>
              <a:pPr algn="ctr">
                <a:defRPr/>
              </a:pPr>
              <a:endParaRPr lang="ko-KR" altLang="en-US">
                <a:solidFill>
                  <a:schemeClr val="bg1"/>
                </a:solidFill>
                <a:ea typeface="한컴돋움" pitchFamily="18" charset="-127"/>
                <a:cs typeface="한컴돋움" pitchFamily="18" charset="-127"/>
              </a:endParaRPr>
            </a:p>
          </p:txBody>
        </p:sp>
      </p:grpSp>
      <p:sp>
        <p:nvSpPr>
          <p:cNvPr id="78" name="원호 77"/>
          <p:cNvSpPr/>
          <p:nvPr/>
        </p:nvSpPr>
        <p:spPr>
          <a:xfrm rot="19379361">
            <a:off x="5220060" y="4889858"/>
            <a:ext cx="328871" cy="338584"/>
          </a:xfrm>
          <a:prstGeom prst="arc">
            <a:avLst>
              <a:gd name="adj1" fmla="val 13026426"/>
              <a:gd name="adj2" fmla="val 2430281"/>
            </a:avLst>
          </a:prstGeom>
          <a:solidFill>
            <a:srgbClr val="00206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55" name="모서리가 둥근 직사각형 54"/>
          <p:cNvSpPr/>
          <p:nvPr/>
        </p:nvSpPr>
        <p:spPr>
          <a:xfrm flipH="1">
            <a:off x="5311461" y="4062460"/>
            <a:ext cx="181300" cy="191575"/>
          </a:xfrm>
          <a:prstGeom prst="round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dirty="0"/>
          </a:p>
        </p:txBody>
      </p:sp>
      <p:sp>
        <p:nvSpPr>
          <p:cNvPr id="89" name="제목 88"/>
          <p:cNvSpPr>
            <a:spLocks noGrp="1"/>
          </p:cNvSpPr>
          <p:nvPr>
            <p:ph type="title"/>
          </p:nvPr>
        </p:nvSpPr>
        <p:spPr>
          <a:xfrm>
            <a:off x="1808911" y="332656"/>
            <a:ext cx="8915400" cy="990600"/>
          </a:xfrm>
        </p:spPr>
        <p:txBody>
          <a:bodyPr>
            <a:normAutofit/>
          </a:bodyPr>
          <a:lstStyle/>
          <a:p>
            <a:r>
              <a:rPr lang="en-US" altLang="ko-KR" sz="2800" dirty="0"/>
              <a:t>Optical fibers </a:t>
            </a:r>
            <a:endParaRPr lang="ko-KR" altLang="en-US" sz="2800" dirty="0"/>
          </a:p>
        </p:txBody>
      </p:sp>
      <p:sp>
        <p:nvSpPr>
          <p:cNvPr id="90" name="내용 개체 틀 89"/>
          <p:cNvSpPr>
            <a:spLocks noGrp="1"/>
          </p:cNvSpPr>
          <p:nvPr>
            <p:ph sz="half" idx="1"/>
          </p:nvPr>
        </p:nvSpPr>
        <p:spPr>
          <a:xfrm>
            <a:off x="1634592" y="1226459"/>
            <a:ext cx="3390180" cy="4718304"/>
          </a:xfrm>
        </p:spPr>
        <p:txBody>
          <a:bodyPr>
            <a:normAutofit/>
          </a:bodyPr>
          <a:lstStyle/>
          <a:p>
            <a:pPr>
              <a:lnSpc>
                <a:spcPct val="150000"/>
              </a:lnSpc>
            </a:pPr>
            <a:r>
              <a:rPr lang="en-US" altLang="ko-KR" sz="1400" u="sng" dirty="0" err="1">
                <a:solidFill>
                  <a:srgbClr val="C00000"/>
                </a:solidFill>
              </a:rPr>
              <a:t>Microlens</a:t>
            </a:r>
            <a:endParaRPr lang="en-US" altLang="ko-KR" sz="1400" u="sng" dirty="0">
              <a:solidFill>
                <a:srgbClr val="C00000"/>
              </a:solidFill>
            </a:endParaRPr>
          </a:p>
          <a:p>
            <a:pPr lvl="1">
              <a:lnSpc>
                <a:spcPct val="150000"/>
              </a:lnSpc>
            </a:pPr>
            <a:r>
              <a:rPr lang="en-US" altLang="ko-KR" sz="1200" dirty="0"/>
              <a:t>Employed to focus light in a forward direction</a:t>
            </a:r>
          </a:p>
          <a:p>
            <a:pPr lvl="1">
              <a:lnSpc>
                <a:spcPct val="150000"/>
              </a:lnSpc>
            </a:pPr>
            <a:r>
              <a:rPr lang="en-US" altLang="ko-KR" sz="1200" dirty="0"/>
              <a:t>Surface illumination</a:t>
            </a:r>
          </a:p>
          <a:p>
            <a:pPr lvl="1">
              <a:lnSpc>
                <a:spcPct val="150000"/>
              </a:lnSpc>
            </a:pPr>
            <a:r>
              <a:rPr lang="en-US" altLang="ko-KR" sz="1200" dirty="0"/>
              <a:t>The tip is also fairly rigid, permitting it to be embedded directly into a tumor if necessary </a:t>
            </a:r>
          </a:p>
          <a:p>
            <a:pPr lvl="1">
              <a:lnSpc>
                <a:spcPct val="150000"/>
              </a:lnSpc>
            </a:pPr>
            <a:endParaRPr lang="en-US" altLang="ko-KR" sz="1200" dirty="0"/>
          </a:p>
          <a:p>
            <a:pPr lvl="1">
              <a:lnSpc>
                <a:spcPct val="150000"/>
              </a:lnSpc>
            </a:pPr>
            <a:r>
              <a:rPr lang="en-US" altLang="ko-KR" sz="1200" dirty="0">
                <a:solidFill>
                  <a:srgbClr val="0070C0"/>
                </a:solidFill>
              </a:rPr>
              <a:t>Small superficial tumors that are end-on to the bronchoscopy</a:t>
            </a:r>
          </a:p>
          <a:p>
            <a:pPr lvl="1">
              <a:lnSpc>
                <a:spcPct val="150000"/>
              </a:lnSpc>
            </a:pPr>
            <a:r>
              <a:rPr lang="en-US" altLang="ko-KR" sz="1200" dirty="0">
                <a:solidFill>
                  <a:srgbClr val="0070C0"/>
                </a:solidFill>
              </a:rPr>
              <a:t>Stump recurrence</a:t>
            </a:r>
          </a:p>
          <a:p>
            <a:endParaRPr lang="ko-KR" altLang="en-US" sz="1400" dirty="0"/>
          </a:p>
        </p:txBody>
      </p:sp>
      <p:sp>
        <p:nvSpPr>
          <p:cNvPr id="91" name="내용 개체 틀 90"/>
          <p:cNvSpPr>
            <a:spLocks noGrp="1"/>
          </p:cNvSpPr>
          <p:nvPr>
            <p:ph sz="half" idx="2"/>
          </p:nvPr>
        </p:nvSpPr>
        <p:spPr>
          <a:xfrm>
            <a:off x="6078688" y="1242272"/>
            <a:ext cx="2965007" cy="4718304"/>
          </a:xfrm>
        </p:spPr>
        <p:txBody>
          <a:bodyPr>
            <a:normAutofit/>
          </a:bodyPr>
          <a:lstStyle/>
          <a:p>
            <a:pPr>
              <a:lnSpc>
                <a:spcPct val="150000"/>
              </a:lnSpc>
            </a:pPr>
            <a:r>
              <a:rPr lang="en-US" altLang="ko-KR" sz="1400" u="sng" dirty="0">
                <a:solidFill>
                  <a:srgbClr val="C00000"/>
                </a:solidFill>
              </a:rPr>
              <a:t>Cylindrical diffuser</a:t>
            </a:r>
          </a:p>
          <a:p>
            <a:pPr lvl="1">
              <a:lnSpc>
                <a:spcPct val="150000"/>
              </a:lnSpc>
            </a:pPr>
            <a:r>
              <a:rPr lang="en-US" altLang="ko-KR" sz="1200" dirty="0"/>
              <a:t>Emitting the light laterally in a 360 degree arc near its tip</a:t>
            </a:r>
          </a:p>
          <a:p>
            <a:pPr lvl="1">
              <a:lnSpc>
                <a:spcPct val="150000"/>
              </a:lnSpc>
            </a:pPr>
            <a:r>
              <a:rPr lang="en-US" altLang="ko-KR" sz="1200" dirty="0"/>
              <a:t>The chosen tip length depends upon the length of the lesion.</a:t>
            </a:r>
          </a:p>
          <a:p>
            <a:pPr lvl="1">
              <a:lnSpc>
                <a:spcPct val="150000"/>
              </a:lnSpc>
            </a:pPr>
            <a:endParaRPr lang="en-US" altLang="ko-KR" sz="1200" dirty="0"/>
          </a:p>
          <a:p>
            <a:pPr lvl="1">
              <a:lnSpc>
                <a:spcPct val="150000"/>
              </a:lnSpc>
            </a:pPr>
            <a:r>
              <a:rPr lang="en-US" altLang="ko-KR" sz="1200" dirty="0">
                <a:solidFill>
                  <a:srgbClr val="0070C0"/>
                </a:solidFill>
              </a:rPr>
              <a:t>Parallel to the bronchoscope</a:t>
            </a:r>
          </a:p>
          <a:p>
            <a:pPr lvl="1">
              <a:lnSpc>
                <a:spcPct val="150000"/>
              </a:lnSpc>
            </a:pPr>
            <a:r>
              <a:rPr lang="en-US" altLang="ko-KR" sz="1200" dirty="0">
                <a:solidFill>
                  <a:srgbClr val="0070C0"/>
                </a:solidFill>
              </a:rPr>
              <a:t>Nodular or </a:t>
            </a:r>
            <a:r>
              <a:rPr lang="en-US" altLang="ko-KR" sz="1200" dirty="0" err="1">
                <a:solidFill>
                  <a:srgbClr val="0070C0"/>
                </a:solidFill>
              </a:rPr>
              <a:t>polypoid</a:t>
            </a:r>
            <a:endParaRPr lang="en-US" altLang="ko-KR" sz="1200" dirty="0">
              <a:solidFill>
                <a:srgbClr val="0070C0"/>
              </a:solidFill>
            </a:endParaRPr>
          </a:p>
          <a:p>
            <a:pPr lvl="1">
              <a:lnSpc>
                <a:spcPct val="150000"/>
              </a:lnSpc>
            </a:pPr>
            <a:r>
              <a:rPr lang="en-US" altLang="ko-KR" sz="1200" dirty="0">
                <a:solidFill>
                  <a:srgbClr val="0070C0"/>
                </a:solidFill>
              </a:rPr>
              <a:t>Tumor involving smaller branches of the bronchial tree</a:t>
            </a:r>
          </a:p>
          <a:p>
            <a:endParaRPr lang="ko-KR" altLang="en-US" sz="1400" dirty="0"/>
          </a:p>
        </p:txBody>
      </p:sp>
      <p:sp>
        <p:nvSpPr>
          <p:cNvPr id="92" name="이등변 삼각형 91"/>
          <p:cNvSpPr/>
          <p:nvPr/>
        </p:nvSpPr>
        <p:spPr>
          <a:xfrm>
            <a:off x="5250507" y="4246472"/>
            <a:ext cx="295936" cy="589353"/>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3" name="모서리가 둥근 직사각형 92"/>
          <p:cNvSpPr/>
          <p:nvPr/>
        </p:nvSpPr>
        <p:spPr>
          <a:xfrm>
            <a:off x="9197988" y="3976902"/>
            <a:ext cx="167873" cy="84523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dirty="0"/>
          </a:p>
        </p:txBody>
      </p:sp>
      <p:sp>
        <p:nvSpPr>
          <p:cNvPr id="95" name="모서리가 둥근 직사각형 94"/>
          <p:cNvSpPr/>
          <p:nvPr/>
        </p:nvSpPr>
        <p:spPr>
          <a:xfrm>
            <a:off x="9528470" y="3978457"/>
            <a:ext cx="167873" cy="84523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dirty="0"/>
          </a:p>
        </p:txBody>
      </p:sp>
      <p:sp>
        <p:nvSpPr>
          <p:cNvPr id="97" name="직사각형 96"/>
          <p:cNvSpPr/>
          <p:nvPr/>
        </p:nvSpPr>
        <p:spPr>
          <a:xfrm>
            <a:off x="5146885" y="4254035"/>
            <a:ext cx="504056" cy="589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8" name="직사각형 97"/>
          <p:cNvSpPr/>
          <p:nvPr/>
        </p:nvSpPr>
        <p:spPr>
          <a:xfrm>
            <a:off x="9197987" y="3965920"/>
            <a:ext cx="167874" cy="910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9" name="직사각형 98"/>
          <p:cNvSpPr/>
          <p:nvPr/>
        </p:nvSpPr>
        <p:spPr>
          <a:xfrm>
            <a:off x="9537680" y="3965920"/>
            <a:ext cx="158662" cy="910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7" name="원호 86"/>
          <p:cNvSpPr/>
          <p:nvPr/>
        </p:nvSpPr>
        <p:spPr>
          <a:xfrm rot="9819186">
            <a:off x="9664262" y="4001097"/>
            <a:ext cx="269726" cy="757777"/>
          </a:xfrm>
          <a:prstGeom prst="arc">
            <a:avLst>
              <a:gd name="adj1" fmla="val 17011307"/>
              <a:gd name="adj2" fmla="val 5503714"/>
            </a:avLst>
          </a:prstGeom>
          <a:solidFill>
            <a:srgbClr val="00206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77" name="원호 76"/>
          <p:cNvSpPr/>
          <p:nvPr/>
        </p:nvSpPr>
        <p:spPr>
          <a:xfrm>
            <a:off x="9090947" y="4002359"/>
            <a:ext cx="190976" cy="791993"/>
          </a:xfrm>
          <a:prstGeom prst="arc">
            <a:avLst>
              <a:gd name="adj1" fmla="val 16200000"/>
              <a:gd name="adj2" fmla="val 6620106"/>
            </a:avLst>
          </a:prstGeom>
          <a:solidFill>
            <a:srgbClr val="00206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49" name="TextBox 48"/>
          <p:cNvSpPr txBox="1"/>
          <p:nvPr/>
        </p:nvSpPr>
        <p:spPr>
          <a:xfrm>
            <a:off x="6440488" y="6597352"/>
            <a:ext cx="4608512" cy="261610"/>
          </a:xfrm>
          <a:prstGeom prst="rect">
            <a:avLst/>
          </a:prstGeom>
          <a:noFill/>
        </p:spPr>
        <p:txBody>
          <a:bodyPr wrap="square" rtlCol="0">
            <a:spAutoFit/>
          </a:bodyPr>
          <a:lstStyle/>
          <a:p>
            <a:r>
              <a:rPr lang="en-US" altLang="ko-KR" sz="1100" dirty="0"/>
              <a:t>Interventional bronchoscopy, 2000. ISBN 3-8055-6851-7</a:t>
            </a:r>
            <a:endParaRPr lang="ko-KR" altLang="en-US" sz="1100" dirty="0"/>
          </a:p>
        </p:txBody>
      </p:sp>
    </p:spTree>
    <p:extLst>
      <p:ext uri="{BB962C8B-B14F-4D97-AF65-F5344CB8AC3E}">
        <p14:creationId xmlns:p14="http://schemas.microsoft.com/office/powerpoint/2010/main" val="417139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7" presetClass="emph" presetSubtype="0" repeatCount="5000" fill="remove" grpId="0" nodeType="clickEffect">
                                  <p:stCondLst>
                                    <p:cond delay="0"/>
                                  </p:stCondLst>
                                  <p:childTnLst>
                                    <p:animClr clrSpc="rgb" dir="cw">
                                      <p:cBhvr override="childStyle">
                                        <p:cTn id="10" dur="500" autoRev="1" fill="remove"/>
                                        <p:tgtEl>
                                          <p:spTgt spid="92"/>
                                        </p:tgtEl>
                                        <p:attrNameLst>
                                          <p:attrName>style.color</p:attrName>
                                        </p:attrNameLst>
                                      </p:cBhvr>
                                      <p:to>
                                        <a:schemeClr val="bg1"/>
                                      </p:to>
                                    </p:animClr>
                                    <p:animClr clrSpc="rgb" dir="cw">
                                      <p:cBhvr>
                                        <p:cTn id="11" dur="500" autoRev="1" fill="remove"/>
                                        <p:tgtEl>
                                          <p:spTgt spid="92"/>
                                        </p:tgtEl>
                                        <p:attrNameLst>
                                          <p:attrName>fillcolor</p:attrName>
                                        </p:attrNameLst>
                                      </p:cBhvr>
                                      <p:to>
                                        <a:schemeClr val="bg1"/>
                                      </p:to>
                                    </p:animClr>
                                    <p:set>
                                      <p:cBhvr>
                                        <p:cTn id="12" dur="500" autoRev="1" fill="remove"/>
                                        <p:tgtEl>
                                          <p:spTgt spid="92"/>
                                        </p:tgtEl>
                                        <p:attrNameLst>
                                          <p:attrName>fill.type</p:attrName>
                                        </p:attrNameLst>
                                      </p:cBhvr>
                                      <p:to>
                                        <p:strVal val="solid"/>
                                      </p:to>
                                    </p:set>
                                    <p:set>
                                      <p:cBhvr>
                                        <p:cTn id="13" dur="500" autoRev="1" fill="remove"/>
                                        <p:tgtEl>
                                          <p:spTgt spid="92"/>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0" nodeType="clickEffect">
                                  <p:stCondLst>
                                    <p:cond delay="0"/>
                                  </p:stCondLst>
                                  <p:childTnLst>
                                    <p:set>
                                      <p:cBhvr>
                                        <p:cTn id="17" dur="1" fill="hold">
                                          <p:stCondLst>
                                            <p:cond delay="0"/>
                                          </p:stCondLst>
                                        </p:cTn>
                                        <p:tgtEl>
                                          <p:spTgt spid="98"/>
                                        </p:tgtEl>
                                        <p:attrNameLst>
                                          <p:attrName>style.visibility</p:attrName>
                                        </p:attrNameLst>
                                      </p:cBhvr>
                                      <p:to>
                                        <p:strVal val="hidden"/>
                                      </p:to>
                                    </p:set>
                                  </p:childTnLst>
                                </p:cTn>
                              </p:par>
                              <p:par>
                                <p:cTn id="18" presetID="1" presetClass="exit" presetSubtype="0" fill="hold" grpId="0" nodeType="withEffect">
                                  <p:stCondLst>
                                    <p:cond delay="0"/>
                                  </p:stCondLst>
                                  <p:childTnLst>
                                    <p:set>
                                      <p:cBhvr>
                                        <p:cTn id="19" dur="1" fill="hold">
                                          <p:stCondLst>
                                            <p:cond delay="0"/>
                                          </p:stCondLst>
                                        </p:cTn>
                                        <p:tgtEl>
                                          <p:spTgt spid="9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7" presetClass="emph" presetSubtype="0" repeatCount="5000" fill="remove" grpId="0" nodeType="clickEffect">
                                  <p:stCondLst>
                                    <p:cond delay="0"/>
                                  </p:stCondLst>
                                  <p:childTnLst>
                                    <p:animClr clrSpc="rgb" dir="cw">
                                      <p:cBhvr override="childStyle">
                                        <p:cTn id="23" dur="250" autoRev="1" fill="remove"/>
                                        <p:tgtEl>
                                          <p:spTgt spid="93"/>
                                        </p:tgtEl>
                                        <p:attrNameLst>
                                          <p:attrName>style.color</p:attrName>
                                        </p:attrNameLst>
                                      </p:cBhvr>
                                      <p:to>
                                        <a:schemeClr val="bg1"/>
                                      </p:to>
                                    </p:animClr>
                                    <p:animClr clrSpc="rgb" dir="cw">
                                      <p:cBhvr>
                                        <p:cTn id="24" dur="250" autoRev="1" fill="remove"/>
                                        <p:tgtEl>
                                          <p:spTgt spid="93"/>
                                        </p:tgtEl>
                                        <p:attrNameLst>
                                          <p:attrName>fillcolor</p:attrName>
                                        </p:attrNameLst>
                                      </p:cBhvr>
                                      <p:to>
                                        <a:schemeClr val="bg1"/>
                                      </p:to>
                                    </p:animClr>
                                    <p:set>
                                      <p:cBhvr>
                                        <p:cTn id="25" dur="250" autoRev="1" fill="remove"/>
                                        <p:tgtEl>
                                          <p:spTgt spid="93"/>
                                        </p:tgtEl>
                                        <p:attrNameLst>
                                          <p:attrName>fill.type</p:attrName>
                                        </p:attrNameLst>
                                      </p:cBhvr>
                                      <p:to>
                                        <p:strVal val="solid"/>
                                      </p:to>
                                    </p:set>
                                    <p:set>
                                      <p:cBhvr>
                                        <p:cTn id="26" dur="250" autoRev="1" fill="remove"/>
                                        <p:tgtEl>
                                          <p:spTgt spid="93"/>
                                        </p:tgtEl>
                                        <p:attrNameLst>
                                          <p:attrName>fill.on</p:attrName>
                                        </p:attrNameLst>
                                      </p:cBhvr>
                                      <p:to>
                                        <p:strVal val="true"/>
                                      </p:to>
                                    </p:set>
                                  </p:childTnLst>
                                </p:cTn>
                              </p:par>
                              <p:par>
                                <p:cTn id="27" presetID="27" presetClass="emph" presetSubtype="0" repeatCount="5000" fill="remove" grpId="0" nodeType="withEffect">
                                  <p:stCondLst>
                                    <p:cond delay="0"/>
                                  </p:stCondLst>
                                  <p:childTnLst>
                                    <p:animClr clrSpc="rgb" dir="cw">
                                      <p:cBhvr override="childStyle">
                                        <p:cTn id="28" dur="250" autoRev="1" fill="remove"/>
                                        <p:tgtEl>
                                          <p:spTgt spid="95"/>
                                        </p:tgtEl>
                                        <p:attrNameLst>
                                          <p:attrName>style.color</p:attrName>
                                        </p:attrNameLst>
                                      </p:cBhvr>
                                      <p:to>
                                        <a:schemeClr val="bg1"/>
                                      </p:to>
                                    </p:animClr>
                                    <p:animClr clrSpc="rgb" dir="cw">
                                      <p:cBhvr>
                                        <p:cTn id="29" dur="250" autoRev="1" fill="remove"/>
                                        <p:tgtEl>
                                          <p:spTgt spid="95"/>
                                        </p:tgtEl>
                                        <p:attrNameLst>
                                          <p:attrName>fillcolor</p:attrName>
                                        </p:attrNameLst>
                                      </p:cBhvr>
                                      <p:to>
                                        <a:schemeClr val="bg1"/>
                                      </p:to>
                                    </p:animClr>
                                    <p:set>
                                      <p:cBhvr>
                                        <p:cTn id="30" dur="250" autoRev="1" fill="remove"/>
                                        <p:tgtEl>
                                          <p:spTgt spid="95"/>
                                        </p:tgtEl>
                                        <p:attrNameLst>
                                          <p:attrName>fill.type</p:attrName>
                                        </p:attrNameLst>
                                      </p:cBhvr>
                                      <p:to>
                                        <p:strVal val="solid"/>
                                      </p:to>
                                    </p:set>
                                    <p:set>
                                      <p:cBhvr>
                                        <p:cTn id="31" dur="250" autoRev="1" fill="remove"/>
                                        <p:tgtEl>
                                          <p:spTgt spid="9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3" grpId="0" animBg="1"/>
      <p:bldP spid="95" grpId="0" animBg="1"/>
      <p:bldP spid="97" grpId="0" animBg="1"/>
      <p:bldP spid="98" grpId="0" animBg="1"/>
      <p:bldP spid="9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559496" y="404664"/>
            <a:ext cx="8915400" cy="990600"/>
          </a:xfrm>
        </p:spPr>
        <p:txBody>
          <a:bodyPr>
            <a:normAutofit/>
          </a:bodyPr>
          <a:lstStyle/>
          <a:p>
            <a:r>
              <a:rPr lang="en-US" altLang="ko-KR" sz="2800" dirty="0"/>
              <a:t>Procedure</a:t>
            </a:r>
            <a:endParaRPr lang="ko-KR" altLang="en-US" sz="2800" dirty="0"/>
          </a:p>
        </p:txBody>
      </p:sp>
      <p:sp>
        <p:nvSpPr>
          <p:cNvPr id="3" name="내용 개체 틀 2"/>
          <p:cNvSpPr>
            <a:spLocks noGrp="1"/>
          </p:cNvSpPr>
          <p:nvPr>
            <p:ph idx="1"/>
          </p:nvPr>
        </p:nvSpPr>
        <p:spPr>
          <a:xfrm>
            <a:off x="652110" y="1682071"/>
            <a:ext cx="6764690" cy="4876800"/>
          </a:xfrm>
        </p:spPr>
        <p:txBody>
          <a:bodyPr>
            <a:noAutofit/>
          </a:bodyPr>
          <a:lstStyle/>
          <a:p>
            <a:pPr>
              <a:lnSpc>
                <a:spcPct val="150000"/>
              </a:lnSpc>
            </a:pPr>
            <a:r>
              <a:rPr lang="en-US" altLang="ko-KR" sz="1600" dirty="0" err="1">
                <a:solidFill>
                  <a:srgbClr val="C00000"/>
                </a:solidFill>
              </a:rPr>
              <a:t>Photofrin</a:t>
            </a:r>
            <a:r>
              <a:rPr lang="en-US" altLang="ko-KR" sz="1600" dirty="0"/>
              <a:t> : </a:t>
            </a:r>
            <a:r>
              <a:rPr lang="en-US" altLang="ko-KR" sz="1600" dirty="0">
                <a:solidFill>
                  <a:srgbClr val="0070C0"/>
                </a:solidFill>
              </a:rPr>
              <a:t>a dose of 2mg/kg in 5% dextrose solution IV</a:t>
            </a:r>
            <a:endParaRPr lang="en-US" altLang="ko-KR" sz="1600" dirty="0"/>
          </a:p>
          <a:p>
            <a:pPr>
              <a:lnSpc>
                <a:spcPct val="150000"/>
              </a:lnSpc>
            </a:pPr>
            <a:r>
              <a:rPr lang="en-US" altLang="ko-KR" sz="1600" dirty="0">
                <a:solidFill>
                  <a:srgbClr val="C00000"/>
                </a:solidFill>
              </a:rPr>
              <a:t>24-48hr later, PDT can be performed </a:t>
            </a:r>
          </a:p>
          <a:p>
            <a:pPr lvl="1">
              <a:lnSpc>
                <a:spcPct val="150000"/>
              </a:lnSpc>
            </a:pPr>
            <a:r>
              <a:rPr lang="en-US" altLang="ko-KR" sz="1400" dirty="0">
                <a:solidFill>
                  <a:srgbClr val="0070C0"/>
                </a:solidFill>
              </a:rPr>
              <a:t>Safely and conveniently with the</a:t>
            </a:r>
            <a:r>
              <a:rPr lang="en-US" altLang="ko-KR" sz="1400" u="sng" dirty="0">
                <a:solidFill>
                  <a:srgbClr val="0070C0"/>
                </a:solidFill>
              </a:rPr>
              <a:t> flexible bronchoscope </a:t>
            </a:r>
            <a:r>
              <a:rPr lang="en-US" altLang="ko-KR" sz="1400" dirty="0">
                <a:solidFill>
                  <a:srgbClr val="0070C0"/>
                </a:solidFill>
              </a:rPr>
              <a:t>and moderate sedation</a:t>
            </a:r>
            <a:r>
              <a:rPr lang="en-US" altLang="ko-KR" sz="1800" dirty="0"/>
              <a:t> </a:t>
            </a:r>
          </a:p>
          <a:p>
            <a:pPr lvl="2">
              <a:lnSpc>
                <a:spcPct val="150000"/>
              </a:lnSpc>
            </a:pPr>
            <a:r>
              <a:rPr lang="en-US" altLang="ko-KR" sz="1100" dirty="0"/>
              <a:t>The use of a rigid bronchoscope : for the unstable or hypoxic patient </a:t>
            </a:r>
          </a:p>
          <a:p>
            <a:pPr>
              <a:lnSpc>
                <a:spcPct val="150000"/>
              </a:lnSpc>
            </a:pPr>
            <a:endParaRPr lang="en-US" altLang="ko-KR" sz="1800" dirty="0">
              <a:solidFill>
                <a:srgbClr val="C00000"/>
              </a:solidFill>
            </a:endParaRPr>
          </a:p>
          <a:p>
            <a:pPr>
              <a:lnSpc>
                <a:spcPct val="150000"/>
              </a:lnSpc>
            </a:pPr>
            <a:r>
              <a:rPr lang="en-US" altLang="ko-KR" sz="1600" dirty="0">
                <a:solidFill>
                  <a:srgbClr val="C00000"/>
                </a:solidFill>
              </a:rPr>
              <a:t>A ‘clean up ‘ bronchoscopy </a:t>
            </a:r>
          </a:p>
          <a:p>
            <a:pPr lvl="1">
              <a:lnSpc>
                <a:spcPct val="150000"/>
              </a:lnSpc>
            </a:pPr>
            <a:r>
              <a:rPr lang="en-US" altLang="ko-KR" sz="1600" dirty="0">
                <a:solidFill>
                  <a:srgbClr val="0070C0"/>
                </a:solidFill>
              </a:rPr>
              <a:t>Required ~2 days after treatment to remove debris</a:t>
            </a:r>
          </a:p>
          <a:p>
            <a:pPr lvl="1">
              <a:lnSpc>
                <a:spcPct val="150000"/>
              </a:lnSpc>
            </a:pPr>
            <a:r>
              <a:rPr lang="en-US" altLang="ko-KR" sz="1600" dirty="0"/>
              <a:t>It is recommended initially to apply 200 J/cm treated; </a:t>
            </a:r>
            <a:r>
              <a:rPr lang="en-US" altLang="ko-KR" sz="1600" dirty="0">
                <a:solidFill>
                  <a:srgbClr val="0070C0"/>
                </a:solidFill>
              </a:rPr>
              <a:t>additional energy may be applied during a follow-up bronchoscopy 2 days later.</a:t>
            </a:r>
          </a:p>
          <a:p>
            <a:pPr lvl="1">
              <a:lnSpc>
                <a:spcPct val="150000"/>
              </a:lnSpc>
            </a:pPr>
            <a:endParaRPr lang="en-US" altLang="ko-KR" sz="1600" dirty="0"/>
          </a:p>
          <a:p>
            <a:pPr>
              <a:lnSpc>
                <a:spcPct val="150000"/>
              </a:lnSpc>
            </a:pPr>
            <a:endParaRPr lang="en-US" altLang="ko-KR" sz="1800" dirty="0"/>
          </a:p>
          <a:p>
            <a:pPr>
              <a:lnSpc>
                <a:spcPct val="150000"/>
              </a:lnSpc>
            </a:pPr>
            <a:endParaRPr lang="ko-KR" altLang="en-US" sz="1800" dirty="0"/>
          </a:p>
        </p:txBody>
      </p:sp>
      <p:pic>
        <p:nvPicPr>
          <p:cNvPr id="4" name="Picture 2" descr="Photodynamic Thera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0142" y="1244887"/>
            <a:ext cx="3458859" cy="248106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0142" y="3725952"/>
            <a:ext cx="3551197" cy="2727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직사각형 5"/>
          <p:cNvSpPr/>
          <p:nvPr/>
        </p:nvSpPr>
        <p:spPr>
          <a:xfrm>
            <a:off x="6096000" y="6451159"/>
            <a:ext cx="4953000" cy="276999"/>
          </a:xfrm>
          <a:prstGeom prst="rect">
            <a:avLst/>
          </a:prstGeom>
        </p:spPr>
        <p:txBody>
          <a:bodyPr>
            <a:spAutoFit/>
          </a:bodyPr>
          <a:lstStyle/>
          <a:p>
            <a:r>
              <a:rPr lang="en-US" altLang="ko-KR" sz="1200" dirty="0" err="1"/>
              <a:t>Photodiagnosis</a:t>
            </a:r>
            <a:r>
              <a:rPr lang="en-US" altLang="ko-KR" sz="1200" dirty="0"/>
              <a:t> and Photodynamic Therapy (2008) 5, 10—18</a:t>
            </a:r>
            <a:endParaRPr lang="ko-KR" altLang="en-US" sz="1200" dirty="0"/>
          </a:p>
        </p:txBody>
      </p:sp>
    </p:spTree>
    <p:extLst>
      <p:ext uri="{BB962C8B-B14F-4D97-AF65-F5344CB8AC3E}">
        <p14:creationId xmlns:p14="http://schemas.microsoft.com/office/powerpoint/2010/main" val="22566985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z="2800" dirty="0"/>
              <a:t>Light source and dosage</a:t>
            </a:r>
            <a:endParaRPr lang="ko-KR" altLang="en-US" sz="2800" dirty="0"/>
          </a:p>
        </p:txBody>
      </p:sp>
      <p:sp>
        <p:nvSpPr>
          <p:cNvPr id="3" name="내용 개체 틀 2"/>
          <p:cNvSpPr>
            <a:spLocks noGrp="1"/>
          </p:cNvSpPr>
          <p:nvPr>
            <p:ph idx="1"/>
          </p:nvPr>
        </p:nvSpPr>
        <p:spPr>
          <a:xfrm>
            <a:off x="1919536" y="1600200"/>
            <a:ext cx="8136904" cy="4876800"/>
          </a:xfrm>
        </p:spPr>
        <p:txBody>
          <a:bodyPr>
            <a:normAutofit lnSpcReduction="10000"/>
          </a:bodyPr>
          <a:lstStyle/>
          <a:p>
            <a:pPr>
              <a:lnSpc>
                <a:spcPct val="150000"/>
              </a:lnSpc>
            </a:pPr>
            <a:r>
              <a:rPr lang="en-US" altLang="ko-KR" sz="1600" dirty="0">
                <a:solidFill>
                  <a:srgbClr val="FF0000"/>
                </a:solidFill>
              </a:rPr>
              <a:t>A wavelength of 630 nm </a:t>
            </a:r>
            <a:r>
              <a:rPr lang="en-US" altLang="ko-KR" sz="1600" dirty="0"/>
              <a:t>: therapeutic applications</a:t>
            </a:r>
          </a:p>
          <a:p>
            <a:pPr>
              <a:lnSpc>
                <a:spcPct val="150000"/>
              </a:lnSpc>
            </a:pPr>
            <a:r>
              <a:rPr lang="en-US" altLang="ko-KR" sz="1600" dirty="0"/>
              <a:t>The literature light doses : 150—300 J/cm</a:t>
            </a:r>
            <a:r>
              <a:rPr lang="en-US" altLang="ko-KR" sz="1600" baseline="30000" dirty="0"/>
              <a:t>2</a:t>
            </a:r>
            <a:endParaRPr lang="en-US" altLang="ko-KR" sz="1600" dirty="0"/>
          </a:p>
          <a:p>
            <a:pPr lvl="1">
              <a:lnSpc>
                <a:spcPct val="150000"/>
              </a:lnSpc>
            </a:pPr>
            <a:r>
              <a:rPr lang="en-US" altLang="ko-KR" sz="1500" dirty="0">
                <a:solidFill>
                  <a:srgbClr val="FF0000"/>
                </a:solidFill>
              </a:rPr>
              <a:t>The majority of authors recommend a light dose ; </a:t>
            </a:r>
            <a:r>
              <a:rPr lang="en-US" altLang="ko-KR" sz="1500" u="sng" dirty="0">
                <a:solidFill>
                  <a:srgbClr val="FF0000"/>
                </a:solidFill>
              </a:rPr>
              <a:t>200 J/cm</a:t>
            </a:r>
            <a:r>
              <a:rPr lang="en-US" altLang="ko-KR" sz="1500" u="sng" baseline="30000" dirty="0">
                <a:solidFill>
                  <a:srgbClr val="FF0000"/>
                </a:solidFill>
              </a:rPr>
              <a:t>2</a:t>
            </a:r>
            <a:r>
              <a:rPr lang="en-US" altLang="ko-KR" sz="1500" u="sng" dirty="0">
                <a:solidFill>
                  <a:srgbClr val="FF0000"/>
                </a:solidFill>
              </a:rPr>
              <a:t> </a:t>
            </a:r>
            <a:r>
              <a:rPr lang="en-US" altLang="ko-KR" sz="1500" dirty="0">
                <a:solidFill>
                  <a:srgbClr val="FF0000"/>
                </a:solidFill>
              </a:rPr>
              <a:t>of the tumor for </a:t>
            </a:r>
            <a:r>
              <a:rPr lang="en-US" altLang="ko-KR" sz="1500" dirty="0" err="1">
                <a:solidFill>
                  <a:srgbClr val="FF0000"/>
                </a:solidFill>
              </a:rPr>
              <a:t>Photofrin</a:t>
            </a:r>
            <a:r>
              <a:rPr lang="en-US" altLang="ko-KR" sz="1500" dirty="0">
                <a:solidFill>
                  <a:srgbClr val="FF0000"/>
                </a:solidFill>
              </a:rPr>
              <a:t>®</a:t>
            </a:r>
          </a:p>
          <a:p>
            <a:pPr lvl="2">
              <a:lnSpc>
                <a:spcPct val="160000"/>
              </a:lnSpc>
            </a:pPr>
            <a:r>
              <a:rPr lang="en-US" altLang="ko-KR" sz="1400" dirty="0"/>
              <a:t>Typically 200J/cm : carcinoma in situ( CIS) or for smaller airway tumors</a:t>
            </a:r>
          </a:p>
          <a:p>
            <a:pPr lvl="2">
              <a:lnSpc>
                <a:spcPct val="160000"/>
              </a:lnSpc>
            </a:pPr>
            <a:r>
              <a:rPr lang="en-US" altLang="ko-KR" sz="1400" dirty="0"/>
              <a:t>Up to 300J/cm :more advanced disease in large airways</a:t>
            </a:r>
          </a:p>
          <a:p>
            <a:pPr>
              <a:lnSpc>
                <a:spcPct val="150000"/>
              </a:lnSpc>
            </a:pPr>
            <a:r>
              <a:rPr lang="en-US" altLang="ko-KR" sz="1600" dirty="0">
                <a:solidFill>
                  <a:srgbClr val="FF0000"/>
                </a:solidFill>
              </a:rPr>
              <a:t>Tight sources  : KTP </a:t>
            </a:r>
            <a:r>
              <a:rPr lang="en-US" altLang="ko-KR" sz="1600" dirty="0"/>
              <a:t>(potassium-</a:t>
            </a:r>
            <a:r>
              <a:rPr lang="en-US" altLang="ko-KR" sz="1600" dirty="0" err="1"/>
              <a:t>titanyl</a:t>
            </a:r>
            <a:r>
              <a:rPr lang="en-US" altLang="ko-KR" sz="1600" dirty="0"/>
              <a:t>-phosphate)-pumped tunable dye lasers</a:t>
            </a:r>
          </a:p>
          <a:p>
            <a:pPr>
              <a:lnSpc>
                <a:spcPct val="150000"/>
              </a:lnSpc>
            </a:pPr>
            <a:endParaRPr lang="en-US" altLang="ko-KR" sz="1600" dirty="0">
              <a:solidFill>
                <a:srgbClr val="002060"/>
              </a:solidFill>
            </a:endParaRPr>
          </a:p>
          <a:p>
            <a:pPr>
              <a:lnSpc>
                <a:spcPct val="150000"/>
              </a:lnSpc>
            </a:pPr>
            <a:r>
              <a:rPr lang="en-US" altLang="ko-KR" sz="1600" dirty="0">
                <a:solidFill>
                  <a:srgbClr val="002060"/>
                </a:solidFill>
              </a:rPr>
              <a:t>Power (</a:t>
            </a:r>
            <a:r>
              <a:rPr lang="en-US" altLang="ko-KR" sz="1600" dirty="0" err="1">
                <a:solidFill>
                  <a:srgbClr val="002060"/>
                </a:solidFill>
              </a:rPr>
              <a:t>mW</a:t>
            </a:r>
            <a:r>
              <a:rPr lang="en-US" altLang="ko-KR" sz="1600" dirty="0">
                <a:solidFill>
                  <a:srgbClr val="002060"/>
                </a:solidFill>
              </a:rPr>
              <a:t>/cm</a:t>
            </a:r>
            <a:r>
              <a:rPr lang="en-US" altLang="ko-KR" sz="1600" baseline="30000" dirty="0">
                <a:solidFill>
                  <a:srgbClr val="002060"/>
                </a:solidFill>
              </a:rPr>
              <a:t>2</a:t>
            </a:r>
            <a:r>
              <a:rPr lang="en-US" altLang="ko-KR" sz="1600" dirty="0">
                <a:solidFill>
                  <a:srgbClr val="002060"/>
                </a:solidFill>
              </a:rPr>
              <a:t>)×time (in seconds) ; </a:t>
            </a:r>
            <a:r>
              <a:rPr lang="en-US" altLang="ko-KR" sz="1400" dirty="0">
                <a:solidFill>
                  <a:srgbClr val="002060"/>
                </a:solidFill>
              </a:rPr>
              <a:t> </a:t>
            </a:r>
            <a:r>
              <a:rPr lang="en-US" altLang="ko-KR" sz="1600" dirty="0">
                <a:solidFill>
                  <a:srgbClr val="002060"/>
                </a:solidFill>
              </a:rPr>
              <a:t>200J/cm</a:t>
            </a:r>
            <a:r>
              <a:rPr lang="en-US" altLang="ko-KR" sz="1600" baseline="30000" dirty="0">
                <a:solidFill>
                  <a:srgbClr val="002060"/>
                </a:solidFill>
              </a:rPr>
              <a:t>2</a:t>
            </a:r>
            <a:endParaRPr lang="en-US" altLang="ko-KR" sz="1600" dirty="0">
              <a:solidFill>
                <a:srgbClr val="002060"/>
              </a:solidFill>
            </a:endParaRPr>
          </a:p>
          <a:p>
            <a:pPr lvl="1">
              <a:lnSpc>
                <a:spcPct val="150000"/>
              </a:lnSpc>
            </a:pPr>
            <a:r>
              <a:rPr lang="en-US" altLang="ko-KR" sz="1500" b="1" dirty="0">
                <a:solidFill>
                  <a:srgbClr val="0070C0"/>
                </a:solidFill>
              </a:rPr>
              <a:t>Experience is needed </a:t>
            </a:r>
            <a:r>
              <a:rPr lang="en-US" altLang="ko-KR" sz="1400" dirty="0"/>
              <a:t>to apply an optimal light dose to the pre-</a:t>
            </a:r>
            <a:r>
              <a:rPr lang="en-US" altLang="ko-KR" sz="1400" dirty="0" err="1"/>
              <a:t>sensitised</a:t>
            </a:r>
            <a:r>
              <a:rPr lang="en-US" altLang="ko-KR" sz="1400" dirty="0"/>
              <a:t> tissue since, in the calculation of the dose, one needs to take into account that 200 J/cm of the lesion can be derived from two variables:  </a:t>
            </a:r>
            <a:r>
              <a:rPr lang="en-US" altLang="ko-KR" sz="1200" dirty="0">
                <a:solidFill>
                  <a:srgbClr val="FF0000"/>
                </a:solidFill>
              </a:rPr>
              <a:t>400mW × 500 s = 200mW × 1000 s = 800mW × 250 s.</a:t>
            </a:r>
          </a:p>
          <a:p>
            <a:pPr lvl="1">
              <a:lnSpc>
                <a:spcPct val="150000"/>
              </a:lnSpc>
            </a:pPr>
            <a:endParaRPr lang="ko-KR" altLang="en-US" sz="1400" dirty="0"/>
          </a:p>
        </p:txBody>
      </p:sp>
      <p:sp>
        <p:nvSpPr>
          <p:cNvPr id="4" name="직사각형 3"/>
          <p:cNvSpPr/>
          <p:nvPr/>
        </p:nvSpPr>
        <p:spPr>
          <a:xfrm>
            <a:off x="6499820" y="6581001"/>
            <a:ext cx="4953000" cy="261610"/>
          </a:xfrm>
          <a:prstGeom prst="rect">
            <a:avLst/>
          </a:prstGeom>
        </p:spPr>
        <p:txBody>
          <a:bodyPr>
            <a:spAutoFit/>
          </a:bodyPr>
          <a:lstStyle/>
          <a:p>
            <a:r>
              <a:rPr lang="en-US" altLang="ko-KR" sz="1100" dirty="0" err="1"/>
              <a:t>Photodiagnosis</a:t>
            </a:r>
            <a:r>
              <a:rPr lang="en-US" altLang="ko-KR" sz="1100" dirty="0"/>
              <a:t> and Photodynamic Therapy (2008) 5, 10-18</a:t>
            </a:r>
            <a:endParaRPr lang="ko-KR" altLang="en-US" sz="1100" dirty="0"/>
          </a:p>
        </p:txBody>
      </p:sp>
      <p:sp>
        <p:nvSpPr>
          <p:cNvPr id="5" name="TextBox 4"/>
          <p:cNvSpPr txBox="1"/>
          <p:nvPr/>
        </p:nvSpPr>
        <p:spPr>
          <a:xfrm>
            <a:off x="6672064" y="6319391"/>
            <a:ext cx="4608512" cy="261610"/>
          </a:xfrm>
          <a:prstGeom prst="rect">
            <a:avLst/>
          </a:prstGeom>
          <a:noFill/>
        </p:spPr>
        <p:txBody>
          <a:bodyPr wrap="square" rtlCol="0">
            <a:spAutoFit/>
          </a:bodyPr>
          <a:lstStyle/>
          <a:p>
            <a:r>
              <a:rPr lang="en-US" altLang="ko-KR" sz="1100" dirty="0"/>
              <a:t>Interventional bronchoscopy, 2000. ISBN 3-8055-6851-7</a:t>
            </a:r>
            <a:endParaRPr lang="ko-KR" altLang="en-US" sz="1100" dirty="0"/>
          </a:p>
        </p:txBody>
      </p:sp>
    </p:spTree>
    <p:extLst>
      <p:ext uri="{BB962C8B-B14F-4D97-AF65-F5344CB8AC3E}">
        <p14:creationId xmlns:p14="http://schemas.microsoft.com/office/powerpoint/2010/main" val="9190856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z="2800" dirty="0"/>
              <a:t>Complications of PDT</a:t>
            </a:r>
            <a:endParaRPr lang="ko-KR" altLang="en-US" sz="2800" dirty="0"/>
          </a:p>
        </p:txBody>
      </p:sp>
      <p:sp>
        <p:nvSpPr>
          <p:cNvPr id="3" name="내용 개체 틀 2"/>
          <p:cNvSpPr>
            <a:spLocks noGrp="1"/>
          </p:cNvSpPr>
          <p:nvPr>
            <p:ph idx="1"/>
          </p:nvPr>
        </p:nvSpPr>
        <p:spPr>
          <a:xfrm>
            <a:off x="931593" y="1806600"/>
            <a:ext cx="8915400" cy="4876800"/>
          </a:xfrm>
        </p:spPr>
        <p:txBody>
          <a:bodyPr>
            <a:normAutofit/>
          </a:bodyPr>
          <a:lstStyle/>
          <a:p>
            <a:pPr>
              <a:lnSpc>
                <a:spcPct val="150000"/>
              </a:lnSpc>
            </a:pPr>
            <a:r>
              <a:rPr lang="en-US" altLang="ko-KR" sz="1800" dirty="0"/>
              <a:t>The main adverse effect of PDT </a:t>
            </a:r>
          </a:p>
          <a:p>
            <a:pPr lvl="1">
              <a:lnSpc>
                <a:spcPct val="150000"/>
              </a:lnSpc>
            </a:pPr>
            <a:r>
              <a:rPr lang="en-US" altLang="ko-KR" sz="1800" b="1" dirty="0" err="1">
                <a:solidFill>
                  <a:srgbClr val="0070C0"/>
                </a:solidFill>
              </a:rPr>
              <a:t>Photesensitivity</a:t>
            </a:r>
            <a:r>
              <a:rPr lang="en-US" altLang="ko-KR" sz="1800" b="1" dirty="0">
                <a:solidFill>
                  <a:srgbClr val="0070C0"/>
                </a:solidFill>
              </a:rPr>
              <a:t> reaction(23%) </a:t>
            </a:r>
            <a:endParaRPr lang="en-US" altLang="ko-KR" sz="1800" dirty="0"/>
          </a:p>
          <a:p>
            <a:pPr lvl="1">
              <a:lnSpc>
                <a:spcPct val="150000"/>
              </a:lnSpc>
            </a:pPr>
            <a:r>
              <a:rPr lang="en-US" altLang="ko-KR" sz="1800" dirty="0">
                <a:solidFill>
                  <a:srgbClr val="0070C0"/>
                </a:solidFill>
              </a:rPr>
              <a:t>Cough</a:t>
            </a:r>
            <a:r>
              <a:rPr lang="en-US" altLang="ko-KR" sz="1800" dirty="0"/>
              <a:t> with some blood-streaked sputum</a:t>
            </a:r>
          </a:p>
          <a:p>
            <a:pPr lvl="1">
              <a:lnSpc>
                <a:spcPct val="150000"/>
              </a:lnSpc>
            </a:pPr>
            <a:r>
              <a:rPr lang="en-US" altLang="ko-KR" sz="1800" dirty="0">
                <a:solidFill>
                  <a:srgbClr val="0070C0"/>
                </a:solidFill>
              </a:rPr>
              <a:t>Chest discomfort </a:t>
            </a:r>
            <a:r>
              <a:rPr lang="en-US" altLang="ko-KR" sz="1800" dirty="0"/>
              <a:t>related to the inflammatory response</a:t>
            </a:r>
          </a:p>
          <a:p>
            <a:pPr>
              <a:lnSpc>
                <a:spcPct val="150000"/>
              </a:lnSpc>
            </a:pPr>
            <a:endParaRPr lang="en-US" altLang="ko-KR" sz="1800" dirty="0"/>
          </a:p>
          <a:p>
            <a:pPr>
              <a:lnSpc>
                <a:spcPct val="150000"/>
              </a:lnSpc>
            </a:pPr>
            <a:r>
              <a:rPr lang="en-US" altLang="ko-KR" sz="1800" dirty="0"/>
              <a:t>Within 24 to 48 hours after treatment</a:t>
            </a:r>
          </a:p>
          <a:p>
            <a:pPr lvl="1">
              <a:lnSpc>
                <a:spcPct val="150000"/>
              </a:lnSpc>
            </a:pPr>
            <a:r>
              <a:rPr lang="en-US" altLang="ko-KR" sz="1800" b="1" dirty="0">
                <a:solidFill>
                  <a:srgbClr val="0070C0"/>
                </a:solidFill>
              </a:rPr>
              <a:t>Edema and secretions </a:t>
            </a:r>
            <a:r>
              <a:rPr lang="en-US" altLang="ko-KR" sz="1800" dirty="0"/>
              <a:t>may lead to airway compromise.</a:t>
            </a:r>
          </a:p>
          <a:p>
            <a:pPr lvl="2">
              <a:lnSpc>
                <a:spcPct val="150000"/>
              </a:lnSpc>
            </a:pPr>
            <a:r>
              <a:rPr lang="en-US" altLang="ko-KR" sz="1800" dirty="0"/>
              <a:t>if the procedure was performed in the trachea or with higher energy levels</a:t>
            </a:r>
          </a:p>
          <a:p>
            <a:pPr lvl="1">
              <a:lnSpc>
                <a:spcPct val="150000"/>
              </a:lnSpc>
            </a:pPr>
            <a:r>
              <a:rPr lang="en-US" altLang="ko-KR" sz="1800" dirty="0">
                <a:solidFill>
                  <a:srgbClr val="0070C0"/>
                </a:solidFill>
              </a:rPr>
              <a:t>Respiratory compromise -&gt; </a:t>
            </a:r>
            <a:r>
              <a:rPr lang="en-US" altLang="ko-KR" sz="1800" dirty="0"/>
              <a:t>Immediate therapeutic bronchoscopy</a:t>
            </a:r>
          </a:p>
          <a:p>
            <a:pPr>
              <a:lnSpc>
                <a:spcPct val="150000"/>
              </a:lnSpc>
            </a:pPr>
            <a:endParaRPr lang="ko-KR" altLang="en-US" sz="1800" dirty="0"/>
          </a:p>
        </p:txBody>
      </p:sp>
      <p:sp>
        <p:nvSpPr>
          <p:cNvPr id="5" name="타원형 설명선 4"/>
          <p:cNvSpPr/>
          <p:nvPr/>
        </p:nvSpPr>
        <p:spPr>
          <a:xfrm>
            <a:off x="8063668" y="1806600"/>
            <a:ext cx="3744416" cy="2520280"/>
          </a:xfrm>
          <a:prstGeom prst="wedgeEllipseCallout">
            <a:avLst>
              <a:gd name="adj1" fmla="val -46352"/>
              <a:gd name="adj2" fmla="val 52539"/>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nSpc>
                <a:spcPct val="150000"/>
              </a:lnSpc>
              <a:buFont typeface="Arial" panose="020B0604020202020204" pitchFamily="34" charset="0"/>
              <a:buChar char="•"/>
            </a:pPr>
            <a:r>
              <a:rPr lang="ko-KR" altLang="en-US" sz="1200" dirty="0">
                <a:solidFill>
                  <a:schemeClr val="tx1"/>
                </a:solidFill>
              </a:rPr>
              <a:t>기관이나 </a:t>
            </a:r>
            <a:r>
              <a:rPr lang="ko-KR" altLang="en-US" sz="1200" dirty="0" err="1">
                <a:solidFill>
                  <a:schemeClr val="tx1"/>
                </a:solidFill>
              </a:rPr>
              <a:t>주기관지</a:t>
            </a:r>
            <a:r>
              <a:rPr lang="ko-KR" altLang="en-US" sz="1200" dirty="0">
                <a:solidFill>
                  <a:schemeClr val="tx1"/>
                </a:solidFill>
              </a:rPr>
              <a:t> 종양을 치료 부종에 의한 호흡곤란 예방 </a:t>
            </a:r>
            <a:r>
              <a:rPr lang="en-US" altLang="ko-KR" sz="1200" dirty="0">
                <a:solidFill>
                  <a:schemeClr val="tx1"/>
                </a:solidFill>
              </a:rPr>
              <a:t>: </a:t>
            </a:r>
            <a:r>
              <a:rPr lang="ko-KR" altLang="en-US" sz="1200" dirty="0">
                <a:solidFill>
                  <a:schemeClr val="tx1"/>
                </a:solidFill>
              </a:rPr>
              <a:t>스테로이드를 단기간 사용</a:t>
            </a:r>
            <a:endParaRPr lang="en-US" altLang="ko-KR" sz="1200" dirty="0">
              <a:solidFill>
                <a:schemeClr val="tx1"/>
              </a:solidFill>
            </a:endParaRPr>
          </a:p>
          <a:p>
            <a:pPr marL="171450" indent="-171450">
              <a:lnSpc>
                <a:spcPct val="150000"/>
              </a:lnSpc>
              <a:buFont typeface="Arial" panose="020B0604020202020204" pitchFamily="34" charset="0"/>
              <a:buChar char="•"/>
            </a:pPr>
            <a:r>
              <a:rPr lang="ko-KR" altLang="en-US" sz="1200" dirty="0">
                <a:solidFill>
                  <a:schemeClr val="tx1"/>
                </a:solidFill>
              </a:rPr>
              <a:t>국소 염증반응 </a:t>
            </a:r>
            <a:r>
              <a:rPr lang="en-US" altLang="ko-KR" sz="1200" dirty="0">
                <a:solidFill>
                  <a:schemeClr val="tx1"/>
                </a:solidFill>
              </a:rPr>
              <a:t>:</a:t>
            </a:r>
            <a:r>
              <a:rPr lang="ko-KR" altLang="en-US" sz="1200" dirty="0">
                <a:solidFill>
                  <a:schemeClr val="tx1"/>
                </a:solidFill>
              </a:rPr>
              <a:t> 약 </a:t>
            </a:r>
            <a:r>
              <a:rPr lang="en-US" altLang="ko-KR" sz="1200" dirty="0">
                <a:solidFill>
                  <a:schemeClr val="tx1"/>
                </a:solidFill>
              </a:rPr>
              <a:t>1</a:t>
            </a:r>
            <a:r>
              <a:rPr lang="ko-KR" altLang="en-US" sz="1200" dirty="0">
                <a:solidFill>
                  <a:schemeClr val="tx1"/>
                </a:solidFill>
              </a:rPr>
              <a:t>주간 항생제</a:t>
            </a:r>
            <a:r>
              <a:rPr lang="en-US" altLang="ko-KR" sz="1200" dirty="0">
                <a:solidFill>
                  <a:schemeClr val="tx1"/>
                </a:solidFill>
              </a:rPr>
              <a:t>, </a:t>
            </a:r>
            <a:r>
              <a:rPr lang="ko-KR" altLang="en-US" sz="1200" dirty="0">
                <a:solidFill>
                  <a:schemeClr val="tx1"/>
                </a:solidFill>
              </a:rPr>
              <a:t>거담제</a:t>
            </a:r>
            <a:r>
              <a:rPr lang="en-US" altLang="ko-KR" sz="1200" dirty="0">
                <a:solidFill>
                  <a:schemeClr val="tx1"/>
                </a:solidFill>
              </a:rPr>
              <a:t>, </a:t>
            </a:r>
            <a:r>
              <a:rPr lang="ko-KR" altLang="en-US" sz="1200" dirty="0">
                <a:solidFill>
                  <a:schemeClr val="tx1"/>
                </a:solidFill>
              </a:rPr>
              <a:t>소염제 등을 경구 투여</a:t>
            </a:r>
            <a:endParaRPr lang="ko-KR" altLang="en-US" sz="1200" dirty="0"/>
          </a:p>
        </p:txBody>
      </p:sp>
    </p:spTree>
    <p:extLst>
      <p:ext uri="{BB962C8B-B14F-4D97-AF65-F5344CB8AC3E}">
        <p14:creationId xmlns:p14="http://schemas.microsoft.com/office/powerpoint/2010/main" val="160268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631504" y="620688"/>
            <a:ext cx="8915400" cy="990600"/>
          </a:xfrm>
        </p:spPr>
        <p:txBody>
          <a:bodyPr>
            <a:noAutofit/>
          </a:bodyPr>
          <a:lstStyle/>
          <a:p>
            <a:r>
              <a:rPr lang="en-US" altLang="ko-KR" sz="2800" dirty="0"/>
              <a:t>Case : M/62, NSCLC(</a:t>
            </a:r>
            <a:r>
              <a:rPr lang="en-US" altLang="ko-KR" sz="2800" dirty="0" err="1"/>
              <a:t>SqCC</a:t>
            </a:r>
            <a:r>
              <a:rPr lang="en-US" altLang="ko-KR" sz="2800" dirty="0"/>
              <a:t>), cT1aN0M0, Stage I </a:t>
            </a:r>
            <a:br>
              <a:rPr lang="en-US" altLang="ko-KR" sz="2800" dirty="0"/>
            </a:br>
            <a:endParaRPr lang="ko-KR" altLang="en-US" sz="2800" dirty="0"/>
          </a:p>
        </p:txBody>
      </p:sp>
      <p:sp>
        <p:nvSpPr>
          <p:cNvPr id="3" name="내용 개체 틀 2"/>
          <p:cNvSpPr>
            <a:spLocks noGrp="1"/>
          </p:cNvSpPr>
          <p:nvPr>
            <p:ph idx="1"/>
          </p:nvPr>
        </p:nvSpPr>
        <p:spPr>
          <a:xfrm>
            <a:off x="1638300" y="1772816"/>
            <a:ext cx="8915400" cy="4876800"/>
          </a:xfrm>
        </p:spPr>
        <p:txBody>
          <a:bodyPr>
            <a:noAutofit/>
          </a:bodyPr>
          <a:lstStyle/>
          <a:p>
            <a:pPr>
              <a:lnSpc>
                <a:spcPct val="150000"/>
              </a:lnSpc>
            </a:pPr>
            <a:r>
              <a:rPr lang="en-US" altLang="ko-KR" sz="1400" dirty="0"/>
              <a:t>C.C. ; BTS during 1month</a:t>
            </a:r>
          </a:p>
          <a:p>
            <a:pPr>
              <a:lnSpc>
                <a:spcPct val="150000"/>
              </a:lnSpc>
            </a:pPr>
            <a:r>
              <a:rPr lang="en-US" altLang="ko-KR" sz="1400" dirty="0"/>
              <a:t>30py current smoker</a:t>
            </a:r>
          </a:p>
          <a:p>
            <a:pPr>
              <a:lnSpc>
                <a:spcPct val="150000"/>
              </a:lnSpc>
            </a:pPr>
            <a:r>
              <a:rPr lang="en-US" altLang="ko-KR" sz="1400" dirty="0">
                <a:solidFill>
                  <a:srgbClr val="FF0000"/>
                </a:solidFill>
              </a:rPr>
              <a:t>PFT </a:t>
            </a:r>
          </a:p>
          <a:p>
            <a:pPr marL="274320" lvl="1" indent="0">
              <a:lnSpc>
                <a:spcPct val="150000"/>
              </a:lnSpc>
              <a:buNone/>
            </a:pPr>
            <a:r>
              <a:rPr lang="en-US" altLang="ko-KR" sz="1200" dirty="0"/>
              <a:t>FVC : 2.12 ( : 64% ) : 2.27 ( : 69% ) </a:t>
            </a:r>
            <a:br>
              <a:rPr lang="en-US" altLang="ko-KR" sz="1200" dirty="0"/>
            </a:br>
            <a:r>
              <a:rPr lang="en-US" altLang="ko-KR" sz="1200" dirty="0">
                <a:solidFill>
                  <a:srgbClr val="0070C0"/>
                </a:solidFill>
              </a:rPr>
              <a:t>FEV1 : 0.88 ( : 37% ) </a:t>
            </a:r>
            <a:r>
              <a:rPr lang="en-US" altLang="ko-KR" sz="1200" dirty="0"/>
              <a:t>: 0.93 ( : 39% ) </a:t>
            </a:r>
            <a:br>
              <a:rPr lang="en-US" altLang="ko-KR" sz="1200" dirty="0"/>
            </a:br>
            <a:r>
              <a:rPr lang="en-US" altLang="ko-KR" sz="1200" dirty="0"/>
              <a:t>FEV1/FVC : 42% : 41% </a:t>
            </a:r>
          </a:p>
          <a:p>
            <a:pPr marL="274320" lvl="1" indent="0">
              <a:lnSpc>
                <a:spcPct val="150000"/>
              </a:lnSpc>
              <a:buNone/>
            </a:pPr>
            <a:r>
              <a:rPr lang="en-US" altLang="ko-KR" sz="1200" dirty="0"/>
              <a:t>DLCO/VA : 3.38 ( : 88% ) </a:t>
            </a:r>
          </a:p>
          <a:p>
            <a:pPr>
              <a:lnSpc>
                <a:spcPct val="150000"/>
              </a:lnSpc>
            </a:pPr>
            <a:r>
              <a:rPr lang="en-US" altLang="ko-KR" sz="1400" dirty="0">
                <a:solidFill>
                  <a:srgbClr val="FF0000"/>
                </a:solidFill>
              </a:rPr>
              <a:t>Initial PET </a:t>
            </a:r>
            <a:r>
              <a:rPr lang="en-US" altLang="ko-KR" sz="1400" dirty="0"/>
              <a:t>: no distant meta</a:t>
            </a:r>
          </a:p>
          <a:p>
            <a:pPr>
              <a:lnSpc>
                <a:spcPct val="150000"/>
              </a:lnSpc>
            </a:pPr>
            <a:r>
              <a:rPr lang="en-US" altLang="ko-KR" sz="1400" dirty="0">
                <a:solidFill>
                  <a:srgbClr val="FF0000"/>
                </a:solidFill>
              </a:rPr>
              <a:t>Initial C-CT </a:t>
            </a:r>
            <a:r>
              <a:rPr lang="en-US" altLang="ko-KR" sz="1400" dirty="0"/>
              <a:t>: </a:t>
            </a:r>
            <a:r>
              <a:rPr lang="en-US" altLang="ko-KR" sz="1400" dirty="0">
                <a:solidFill>
                  <a:srgbClr val="0070C0"/>
                </a:solidFill>
              </a:rPr>
              <a:t>Eccentric wall thickening</a:t>
            </a:r>
            <a:r>
              <a:rPr lang="en-US" altLang="ko-KR" sz="1400" dirty="0"/>
              <a:t>, right lower lobe superior segmental bronchus origin.</a:t>
            </a:r>
          </a:p>
          <a:p>
            <a:pPr>
              <a:lnSpc>
                <a:spcPct val="150000"/>
              </a:lnSpc>
            </a:pPr>
            <a:r>
              <a:rPr lang="en-US" altLang="ko-KR" sz="1400" dirty="0">
                <a:solidFill>
                  <a:srgbClr val="FF0000"/>
                </a:solidFill>
              </a:rPr>
              <a:t>Bronchoscopy</a:t>
            </a:r>
            <a:r>
              <a:rPr lang="en-US" altLang="ko-KR" sz="1400" dirty="0"/>
              <a:t> : </a:t>
            </a:r>
            <a:r>
              <a:rPr lang="ko-KR" altLang="en-US" sz="1400" dirty="0"/>
              <a:t> </a:t>
            </a:r>
            <a:r>
              <a:rPr lang="en-US" altLang="ko-KR" sz="1400" dirty="0">
                <a:solidFill>
                  <a:srgbClr val="0070C0"/>
                </a:solidFill>
              </a:rPr>
              <a:t>RB6</a:t>
            </a:r>
            <a:r>
              <a:rPr lang="ko-KR" altLang="en-US" sz="1400" dirty="0">
                <a:solidFill>
                  <a:srgbClr val="0070C0"/>
                </a:solidFill>
              </a:rPr>
              <a:t>에 </a:t>
            </a:r>
            <a:r>
              <a:rPr lang="en-US" altLang="ko-KR" sz="1400" dirty="0">
                <a:solidFill>
                  <a:srgbClr val="0070C0"/>
                </a:solidFill>
              </a:rPr>
              <a:t>tumor infiltration</a:t>
            </a:r>
            <a:r>
              <a:rPr lang="ko-KR" altLang="en-US" sz="1400" dirty="0">
                <a:solidFill>
                  <a:srgbClr val="0070C0"/>
                </a:solidFill>
              </a:rPr>
              <a:t>이 관찰되며 </a:t>
            </a:r>
            <a:r>
              <a:rPr lang="en-US" altLang="ko-KR" sz="1400" dirty="0">
                <a:solidFill>
                  <a:srgbClr val="0070C0"/>
                </a:solidFill>
              </a:rPr>
              <a:t>tumor</a:t>
            </a:r>
            <a:r>
              <a:rPr lang="ko-KR" altLang="en-US" sz="1400" dirty="0">
                <a:solidFill>
                  <a:srgbClr val="0070C0"/>
                </a:solidFill>
              </a:rPr>
              <a:t>는 </a:t>
            </a:r>
            <a:r>
              <a:rPr lang="en-US" altLang="ko-KR" sz="1400" dirty="0">
                <a:solidFill>
                  <a:srgbClr val="0070C0"/>
                </a:solidFill>
              </a:rPr>
              <a:t>distal BI</a:t>
            </a:r>
            <a:r>
              <a:rPr lang="ko-KR" altLang="en-US" sz="1400" dirty="0">
                <a:solidFill>
                  <a:srgbClr val="0070C0"/>
                </a:solidFill>
              </a:rPr>
              <a:t>까지 </a:t>
            </a:r>
            <a:r>
              <a:rPr lang="en-US" altLang="ko-KR" sz="1400" dirty="0">
                <a:solidFill>
                  <a:srgbClr val="0070C0"/>
                </a:solidFill>
              </a:rPr>
              <a:t>extension </a:t>
            </a:r>
            <a:r>
              <a:rPr lang="ko-KR" altLang="en-US" sz="1400" dirty="0">
                <a:solidFill>
                  <a:srgbClr val="0070C0"/>
                </a:solidFill>
              </a:rPr>
              <a:t>되어있음</a:t>
            </a:r>
            <a:r>
              <a:rPr lang="en-US" altLang="ko-KR" sz="1400" dirty="0"/>
              <a:t>. RB6</a:t>
            </a:r>
            <a:r>
              <a:rPr lang="ko-KR" altLang="en-US" sz="1400" dirty="0"/>
              <a:t>에 대하여 </a:t>
            </a:r>
            <a:r>
              <a:rPr lang="en-US" altLang="ko-KR" sz="1400" dirty="0" err="1"/>
              <a:t>Bx</a:t>
            </a:r>
            <a:r>
              <a:rPr lang="en-US" altLang="ko-KR" sz="1400" dirty="0"/>
              <a:t> </a:t>
            </a:r>
            <a:r>
              <a:rPr lang="ko-KR" altLang="en-US" sz="1400" dirty="0"/>
              <a:t>시행함</a:t>
            </a:r>
            <a:endParaRPr lang="en-US" altLang="ko-KR" sz="1400" dirty="0"/>
          </a:p>
          <a:p>
            <a:pPr>
              <a:lnSpc>
                <a:spcPct val="150000"/>
              </a:lnSpc>
            </a:pPr>
            <a:r>
              <a:rPr lang="en-US" altLang="ko-KR" sz="1400" dirty="0">
                <a:solidFill>
                  <a:srgbClr val="FF0000"/>
                </a:solidFill>
              </a:rPr>
              <a:t>EBUS</a:t>
            </a:r>
            <a:r>
              <a:rPr lang="en-US" altLang="ko-KR" sz="1400" dirty="0"/>
              <a:t> : 4R, 4L, 7, 11Ri, 11Rs, 11L : all negative </a:t>
            </a:r>
          </a:p>
          <a:p>
            <a:pPr>
              <a:lnSpc>
                <a:spcPct val="150000"/>
              </a:lnSpc>
            </a:pPr>
            <a:r>
              <a:rPr lang="en-US" altLang="ko-KR" sz="1400" dirty="0">
                <a:solidFill>
                  <a:srgbClr val="FF0000"/>
                </a:solidFill>
              </a:rPr>
              <a:t>Pathology report </a:t>
            </a:r>
            <a:r>
              <a:rPr lang="ko-KR" altLang="en-US" sz="1400" dirty="0">
                <a:solidFill>
                  <a:srgbClr val="FF0000"/>
                </a:solidFill>
              </a:rPr>
              <a:t> </a:t>
            </a:r>
            <a:r>
              <a:rPr lang="en-US" altLang="ko-KR" sz="1400" dirty="0"/>
              <a:t>: </a:t>
            </a:r>
            <a:r>
              <a:rPr lang="en-US" altLang="ko-KR" sz="1400" dirty="0">
                <a:solidFill>
                  <a:srgbClr val="0070C0"/>
                </a:solidFill>
              </a:rPr>
              <a:t> Squamous cell carcinoma</a:t>
            </a:r>
            <a:br>
              <a:rPr lang="en-US" altLang="ko-KR" sz="1400" dirty="0"/>
            </a:br>
            <a:br>
              <a:rPr lang="en-US" altLang="ko-KR" sz="1400" dirty="0"/>
            </a:br>
            <a:br>
              <a:rPr lang="en-US" altLang="ko-KR" sz="1400" dirty="0"/>
            </a:br>
            <a:br>
              <a:rPr lang="en-US" altLang="ko-KR" sz="1400" dirty="0"/>
            </a:br>
            <a:endParaRPr lang="en-US" altLang="ko-KR" sz="1400" dirty="0"/>
          </a:p>
        </p:txBody>
      </p:sp>
    </p:spTree>
    <p:extLst>
      <p:ext uri="{BB962C8B-B14F-4D97-AF65-F5344CB8AC3E}">
        <p14:creationId xmlns:p14="http://schemas.microsoft.com/office/powerpoint/2010/main" val="1708938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6">
            <a:extLst>
              <a:ext uri="{FF2B5EF4-FFF2-40B4-BE49-F238E27FC236}">
                <a16:creationId xmlns:a16="http://schemas.microsoft.com/office/drawing/2014/main" id="{A4BA88C0-73D2-43C1-B228-B4C339EC3609}"/>
              </a:ext>
            </a:extLst>
          </p:cNvPr>
          <p:cNvSpPr>
            <a:spLocks noGrp="1"/>
          </p:cNvSpPr>
          <p:nvPr>
            <p:ph type="title"/>
          </p:nvPr>
        </p:nvSpPr>
        <p:spPr>
          <a:xfrm>
            <a:off x="725893" y="243939"/>
            <a:ext cx="10515600" cy="1325563"/>
          </a:xfrm>
        </p:spPr>
        <p:txBody>
          <a:bodyPr>
            <a:normAutofit/>
          </a:bodyPr>
          <a:lstStyle/>
          <a:p>
            <a:pPr algn="l"/>
            <a:r>
              <a:rPr lang="en-US" altLang="ko-KR" sz="3200" b="1" dirty="0">
                <a:solidFill>
                  <a:srgbClr val="C00000"/>
                </a:solidFill>
              </a:rPr>
              <a:t>Case 2</a:t>
            </a:r>
            <a:r>
              <a:rPr lang="en-US" altLang="ko-KR" sz="3200" dirty="0">
                <a:solidFill>
                  <a:srgbClr val="C00000"/>
                </a:solidFill>
              </a:rPr>
              <a:t>- </a:t>
            </a:r>
            <a:r>
              <a:rPr lang="en-US" altLang="ko-KR" sz="3200" dirty="0"/>
              <a:t>M/78, recurred </a:t>
            </a:r>
            <a:r>
              <a:rPr lang="en-US" altLang="ko-KR" sz="3200" dirty="0" err="1"/>
              <a:t>SqCC</a:t>
            </a:r>
            <a:endParaRPr lang="ko-KR" altLang="en-US" sz="3200" dirty="0"/>
          </a:p>
        </p:txBody>
      </p:sp>
      <p:sp>
        <p:nvSpPr>
          <p:cNvPr id="4" name="내용 개체 틀 2"/>
          <p:cNvSpPr txBox="1">
            <a:spLocks/>
          </p:cNvSpPr>
          <p:nvPr/>
        </p:nvSpPr>
        <p:spPr>
          <a:xfrm>
            <a:off x="531261" y="1667159"/>
            <a:ext cx="3972518" cy="4946902"/>
          </a:xfrm>
          <a:prstGeom prst="rect">
            <a:avLst/>
          </a:prstGeom>
        </p:spPr>
        <p:txBody>
          <a:bodyPr vert="horz" lIns="91440" tIns="45720" rIns="91440" bIns="45720" rtlCol="0">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altLang="ko-KR" sz="1800" dirty="0">
                <a:solidFill>
                  <a:srgbClr val="0070C0"/>
                </a:solidFill>
              </a:rPr>
              <a:t>RUL, </a:t>
            </a:r>
            <a:r>
              <a:rPr lang="en-US" altLang="ko-KR" sz="1800" dirty="0"/>
              <a:t>Squamous cell carcinoma, pT2aN0</a:t>
            </a:r>
            <a:br>
              <a:rPr lang="en-US" altLang="ko-KR" sz="1800" dirty="0"/>
            </a:br>
            <a:r>
              <a:rPr lang="en-US" altLang="ko-KR" sz="1800" dirty="0"/>
              <a:t>- 2010-05-28 </a:t>
            </a:r>
            <a:r>
              <a:rPr lang="en-US" altLang="ko-KR" sz="1800" dirty="0" err="1"/>
              <a:t>RULobectomy</a:t>
            </a:r>
            <a:r>
              <a:rPr lang="en-US" altLang="ko-KR" sz="1800" dirty="0"/>
              <a:t> </a:t>
            </a:r>
            <a:endParaRPr lang="en-US" altLang="ko-KR" sz="1800" dirty="0">
              <a:solidFill>
                <a:srgbClr val="0070C0"/>
              </a:solidFill>
            </a:endParaRPr>
          </a:p>
          <a:p>
            <a:pPr>
              <a:lnSpc>
                <a:spcPct val="150000"/>
              </a:lnSpc>
            </a:pPr>
            <a:endParaRPr lang="en-US" altLang="ko-KR" sz="1800" dirty="0">
              <a:solidFill>
                <a:srgbClr val="0070C0"/>
              </a:solidFill>
            </a:endParaRPr>
          </a:p>
          <a:p>
            <a:pPr>
              <a:lnSpc>
                <a:spcPct val="150000"/>
              </a:lnSpc>
            </a:pPr>
            <a:r>
              <a:rPr lang="en-US" altLang="ko-KR" sz="1800" dirty="0">
                <a:solidFill>
                  <a:srgbClr val="0070C0"/>
                </a:solidFill>
              </a:rPr>
              <a:t>CT</a:t>
            </a:r>
            <a:r>
              <a:rPr lang="ko-KR" altLang="en-US" sz="1800" dirty="0">
                <a:solidFill>
                  <a:srgbClr val="0070C0"/>
                </a:solidFill>
              </a:rPr>
              <a:t>상 </a:t>
            </a:r>
            <a:r>
              <a:rPr lang="en-US" altLang="ko-KR" sz="1800" dirty="0">
                <a:solidFill>
                  <a:srgbClr val="0070C0"/>
                </a:solidFill>
              </a:rPr>
              <a:t>LMB lesion 2012.7.4</a:t>
            </a:r>
          </a:p>
          <a:p>
            <a:pPr marL="0" indent="0">
              <a:lnSpc>
                <a:spcPct val="150000"/>
              </a:lnSpc>
              <a:buNone/>
            </a:pPr>
            <a:r>
              <a:rPr lang="en-US" altLang="ko-KR" sz="1800" dirty="0"/>
              <a:t>   r/o recurred tumor</a:t>
            </a:r>
          </a:p>
          <a:p>
            <a:pPr>
              <a:lnSpc>
                <a:spcPct val="150000"/>
              </a:lnSpc>
            </a:pPr>
            <a:r>
              <a:rPr lang="en-US" altLang="ko-KR" sz="1800" dirty="0">
                <a:solidFill>
                  <a:srgbClr val="0070C0"/>
                </a:solidFill>
              </a:rPr>
              <a:t>Bronchoscopy  2012.7.6</a:t>
            </a:r>
          </a:p>
          <a:p>
            <a:pPr lvl="1">
              <a:lnSpc>
                <a:spcPct val="150000"/>
              </a:lnSpc>
            </a:pPr>
            <a:r>
              <a:rPr lang="en-US" altLang="ko-KR" sz="1400" dirty="0"/>
              <a:t>carina left side</a:t>
            </a:r>
            <a:r>
              <a:rPr lang="ko-KR" altLang="en-US" sz="1400" dirty="0"/>
              <a:t>에 </a:t>
            </a:r>
            <a:r>
              <a:rPr lang="en-US" altLang="ko-KR" sz="1400" dirty="0" err="1"/>
              <a:t>polypoid</a:t>
            </a:r>
            <a:r>
              <a:rPr lang="en-US" altLang="ko-KR" sz="1400" dirty="0"/>
              <a:t> tumor</a:t>
            </a:r>
            <a:r>
              <a:rPr lang="ko-KR" altLang="en-US" sz="1400" dirty="0"/>
              <a:t>가 관찰됨</a:t>
            </a:r>
            <a:r>
              <a:rPr lang="en-US" altLang="ko-KR" sz="1400" dirty="0"/>
              <a:t>. </a:t>
            </a:r>
            <a:r>
              <a:rPr lang="en-US" altLang="ko-KR" sz="1400" dirty="0" err="1"/>
              <a:t>Endobronchial</a:t>
            </a:r>
            <a:r>
              <a:rPr lang="en-US" altLang="ko-KR" sz="1400" dirty="0"/>
              <a:t> metastasis</a:t>
            </a:r>
            <a:r>
              <a:rPr lang="ko-KR" altLang="en-US" sz="1400" dirty="0"/>
              <a:t>의 소견으로 판단됨</a:t>
            </a:r>
            <a:r>
              <a:rPr lang="en-US" altLang="ko-KR" sz="1400" dirty="0"/>
              <a:t>. Biopsy</a:t>
            </a:r>
            <a:r>
              <a:rPr lang="ko-KR" altLang="en-US" sz="1400" dirty="0"/>
              <a:t>를 시행함</a:t>
            </a:r>
            <a:r>
              <a:rPr lang="en-US" altLang="ko-KR" sz="1400" dirty="0"/>
              <a:t>.</a:t>
            </a:r>
          </a:p>
        </p:txBody>
      </p:sp>
      <p:pic>
        <p:nvPicPr>
          <p:cNvPr id="512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0378" y="4089672"/>
            <a:ext cx="3265727" cy="239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1496" y="1509894"/>
            <a:ext cx="6569162" cy="2579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202337" y="2581911"/>
            <a:ext cx="986995" cy="369332"/>
          </a:xfrm>
          <a:prstGeom prst="rect">
            <a:avLst/>
          </a:prstGeom>
          <a:solidFill>
            <a:srgbClr val="FFFF00"/>
          </a:solidFill>
        </p:spPr>
        <p:txBody>
          <a:bodyPr wrap="square" rtlCol="0">
            <a:spAutoFit/>
          </a:bodyPr>
          <a:lstStyle/>
          <a:p>
            <a:pPr algn="ctr"/>
            <a:r>
              <a:rPr lang="en-US" altLang="ko-KR" dirty="0" err="1"/>
              <a:t>SqCC</a:t>
            </a:r>
            <a:endParaRPr lang="ko-KR" altLang="en-US" dirty="0"/>
          </a:p>
        </p:txBody>
      </p:sp>
      <p:grpSp>
        <p:nvGrpSpPr>
          <p:cNvPr id="3" name="그룹 2"/>
          <p:cNvGrpSpPr/>
          <p:nvPr/>
        </p:nvGrpSpPr>
        <p:grpSpPr>
          <a:xfrm>
            <a:off x="6573241" y="4081954"/>
            <a:ext cx="5024448" cy="2406804"/>
            <a:chOff x="4879727" y="2670042"/>
            <a:chExt cx="7714906" cy="3413218"/>
          </a:xfrm>
        </p:grpSpPr>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8819"/>
            <a:stretch/>
          </p:blipFill>
          <p:spPr bwMode="auto">
            <a:xfrm>
              <a:off x="4879727" y="2670042"/>
              <a:ext cx="3952875" cy="341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b="8819"/>
            <a:stretch/>
          </p:blipFill>
          <p:spPr bwMode="auto">
            <a:xfrm>
              <a:off x="8689382" y="2670042"/>
              <a:ext cx="3905251" cy="341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TextBox 11"/>
          <p:cNvSpPr txBox="1"/>
          <p:nvPr/>
        </p:nvSpPr>
        <p:spPr>
          <a:xfrm>
            <a:off x="10766346" y="4938255"/>
            <a:ext cx="862359" cy="369332"/>
          </a:xfrm>
          <a:prstGeom prst="rect">
            <a:avLst/>
          </a:prstGeom>
          <a:solidFill>
            <a:srgbClr val="FFFF00"/>
          </a:solidFill>
        </p:spPr>
        <p:txBody>
          <a:bodyPr wrap="square" rtlCol="0">
            <a:spAutoFit/>
          </a:bodyPr>
          <a:lstStyle/>
          <a:p>
            <a:pPr algn="ctr"/>
            <a:r>
              <a:rPr lang="en-US" altLang="ko-KR" dirty="0" err="1"/>
              <a:t>SqCC</a:t>
            </a:r>
            <a:endParaRPr lang="ko-KR" altLang="en-US" dirty="0"/>
          </a:p>
        </p:txBody>
      </p:sp>
    </p:spTree>
    <p:extLst>
      <p:ext uri="{BB962C8B-B14F-4D97-AF65-F5344CB8AC3E}">
        <p14:creationId xmlns:p14="http://schemas.microsoft.com/office/powerpoint/2010/main" val="160473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내용 개체 틀 9"/>
          <p:cNvGraphicFramePr>
            <a:graphicFrameLocks noGrp="1"/>
          </p:cNvGraphicFramePr>
          <p:nvPr>
            <p:ph sz="half" idx="2"/>
            <p:extLst/>
          </p:nvPr>
        </p:nvGraphicFramePr>
        <p:xfrm>
          <a:off x="3178088" y="4581128"/>
          <a:ext cx="8778875" cy="1993014"/>
        </p:xfrm>
        <a:graphic>
          <a:graphicData uri="http://schemas.openxmlformats.org/drawingml/2006/table">
            <a:tbl>
              <a:tblPr/>
              <a:tblGrid>
                <a:gridCol w="8778875">
                  <a:extLst>
                    <a:ext uri="{9D8B030D-6E8A-4147-A177-3AD203B41FA5}">
                      <a16:colId xmlns:a16="http://schemas.microsoft.com/office/drawing/2014/main" val="20000"/>
                    </a:ext>
                  </a:extLst>
                </a:gridCol>
              </a:tblGrid>
              <a:tr h="270119">
                <a:tc>
                  <a:txBody>
                    <a:bodyPr/>
                    <a:lstStyle/>
                    <a:p>
                      <a:pPr>
                        <a:lnSpc>
                          <a:spcPct val="150000"/>
                        </a:lnSpc>
                      </a:pPr>
                      <a:r>
                        <a:rPr lang="en-US" altLang="ko-KR" sz="1400" dirty="0">
                          <a:solidFill>
                            <a:srgbClr val="0070C0"/>
                          </a:solidFill>
                        </a:rPr>
                        <a:t>2014.</a:t>
                      </a:r>
                      <a:r>
                        <a:rPr lang="en-US" altLang="ko-KR" sz="1400" baseline="0" dirty="0">
                          <a:solidFill>
                            <a:srgbClr val="0070C0"/>
                          </a:solidFill>
                        </a:rPr>
                        <a:t> 7.16 am 9:00 </a:t>
                      </a:r>
                      <a:endParaRPr lang="ko-KR" altLang="en-US" sz="1400" dirty="0">
                        <a:solidFill>
                          <a:srgbClr val="0070C0"/>
                        </a:solidFill>
                      </a:endParaRP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0000"/>
                  </a:ext>
                </a:extLst>
              </a:tr>
              <a:tr h="150066">
                <a:tc>
                  <a:txBody>
                    <a:bodyPr/>
                    <a:lstStyle/>
                    <a:p>
                      <a:pPr>
                        <a:lnSpc>
                          <a:spcPct val="150000"/>
                        </a:lnSpc>
                      </a:pPr>
                      <a:r>
                        <a:rPr lang="en-US" sz="1400" dirty="0">
                          <a:effectLst/>
                        </a:rPr>
                        <a:t> </a:t>
                      </a:r>
                      <a:r>
                        <a:rPr lang="en-US" sz="1400" u="sng" dirty="0">
                          <a:solidFill>
                            <a:srgbClr val="FF0000"/>
                          </a:solidFill>
                          <a:effectLst/>
                        </a:rPr>
                        <a:t>PDT 1</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0001"/>
                  </a:ext>
                </a:extLst>
              </a:tr>
              <a:tr h="150066">
                <a:tc>
                  <a:txBody>
                    <a:bodyPr/>
                    <a:lstStyle/>
                    <a:p>
                      <a:pPr>
                        <a:lnSpc>
                          <a:spcPct val="150000"/>
                        </a:lnSpc>
                      </a:pPr>
                      <a:r>
                        <a:rPr lang="en-US" sz="1400" dirty="0">
                          <a:effectLst/>
                        </a:rPr>
                        <a:t>        PDT Site #1 : RB6 and distal BI</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0002"/>
                  </a:ext>
                </a:extLst>
              </a:tr>
              <a:tr h="150066">
                <a:tc>
                  <a:txBody>
                    <a:bodyPr/>
                    <a:lstStyle/>
                    <a:p>
                      <a:pPr>
                        <a:lnSpc>
                          <a:spcPct val="150000"/>
                        </a:lnSpc>
                      </a:pPr>
                      <a:r>
                        <a:rPr lang="ko-KR" altLang="en-US" sz="1400">
                          <a:effectLst/>
                        </a:rPr>
                        <a:t>            소견</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0003"/>
                  </a:ext>
                </a:extLst>
              </a:tr>
              <a:tr h="300132">
                <a:tc>
                  <a:txBody>
                    <a:bodyPr/>
                    <a:lstStyle/>
                    <a:p>
                      <a:pPr latinLnBrk="1">
                        <a:lnSpc>
                          <a:spcPct val="150000"/>
                        </a:lnSpc>
                      </a:pPr>
                      <a:r>
                        <a:rPr lang="en-US" sz="1400" dirty="0">
                          <a:effectLst/>
                        </a:rPr>
                        <a:t>                Cylindrical diffuser </a:t>
                      </a:r>
                      <a:br>
                        <a:rPr lang="en-US" sz="1400" dirty="0">
                          <a:effectLst/>
                        </a:rPr>
                      </a:br>
                      <a:r>
                        <a:rPr lang="en-US" sz="1400" dirty="0">
                          <a:effectLst/>
                        </a:rPr>
                        <a:t>                Distal BI 1cm</a:t>
                      </a:r>
                      <a:r>
                        <a:rPr lang="ko-KR" altLang="en-US" sz="1400" dirty="0">
                          <a:effectLst/>
                        </a:rPr>
                        <a:t>에 </a:t>
                      </a:r>
                      <a:r>
                        <a:rPr lang="en-US" altLang="ko-KR" sz="1400" dirty="0">
                          <a:effectLst/>
                        </a:rPr>
                        <a:t>30</a:t>
                      </a:r>
                      <a:r>
                        <a:rPr lang="en-US" sz="1400" dirty="0">
                          <a:effectLst/>
                        </a:rPr>
                        <a:t>J/cm2, RB6 2cm</a:t>
                      </a:r>
                      <a:r>
                        <a:rPr lang="ko-KR" altLang="en-US" sz="1400" dirty="0">
                          <a:effectLst/>
                        </a:rPr>
                        <a:t>에 </a:t>
                      </a:r>
                      <a:r>
                        <a:rPr lang="en-US" altLang="ko-KR" sz="1400" dirty="0">
                          <a:effectLst/>
                        </a:rPr>
                        <a:t>100</a:t>
                      </a:r>
                      <a:r>
                        <a:rPr lang="en-US" sz="1400" dirty="0">
                          <a:effectLst/>
                        </a:rPr>
                        <a:t>J/cm2 PDT</a:t>
                      </a:r>
                      <a:r>
                        <a:rPr lang="ko-KR" altLang="en-US" sz="1400" dirty="0">
                          <a:effectLst/>
                        </a:rPr>
                        <a:t>시행함</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0004"/>
                  </a:ext>
                </a:extLst>
              </a:tr>
              <a:tr h="270119">
                <a:tc>
                  <a:txBody>
                    <a:bodyPr/>
                    <a:lstStyle/>
                    <a:p>
                      <a:pPr>
                        <a:lnSpc>
                          <a:spcPct val="150000"/>
                        </a:lnSpc>
                      </a:pPr>
                      <a:r>
                        <a:rPr lang="ko-KR" altLang="en-US" sz="1400" dirty="0"/>
                        <a:t>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0005"/>
                  </a:ext>
                </a:extLst>
              </a:tr>
            </a:tbl>
          </a:graphicData>
        </a:graphic>
      </p:graphicFrame>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2260"/>
          <a:stretch/>
        </p:blipFill>
        <p:spPr bwMode="auto">
          <a:xfrm>
            <a:off x="1413676" y="607008"/>
            <a:ext cx="2983430" cy="29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1794"/>
          <a:stretch/>
        </p:blipFill>
        <p:spPr bwMode="auto">
          <a:xfrm>
            <a:off x="4631277" y="596121"/>
            <a:ext cx="2880320" cy="295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b="1053"/>
          <a:stretch/>
        </p:blipFill>
        <p:spPr bwMode="auto">
          <a:xfrm>
            <a:off x="7734618" y="596122"/>
            <a:ext cx="2952328" cy="295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3099068" y="3645024"/>
            <a:ext cx="5544616" cy="697050"/>
          </a:xfrm>
          <a:prstGeom prst="rect">
            <a:avLst/>
          </a:prstGeom>
          <a:noFill/>
        </p:spPr>
        <p:txBody>
          <a:bodyPr wrap="square" rtlCol="0">
            <a:spAutoFit/>
          </a:bodyPr>
          <a:lstStyle/>
          <a:p>
            <a:pPr>
              <a:lnSpc>
                <a:spcPct val="150000"/>
              </a:lnSpc>
            </a:pPr>
            <a:r>
              <a:rPr lang="en-US" altLang="ko-KR" sz="1400" dirty="0">
                <a:solidFill>
                  <a:srgbClr val="0070C0"/>
                </a:solidFill>
              </a:rPr>
              <a:t>2014. 7.14 am 11:50</a:t>
            </a:r>
          </a:p>
          <a:p>
            <a:pPr>
              <a:lnSpc>
                <a:spcPct val="150000"/>
              </a:lnSpc>
            </a:pPr>
            <a:r>
              <a:rPr lang="en-US" altLang="ko-KR" sz="1400" dirty="0" err="1"/>
              <a:t>Phtofrin</a:t>
            </a:r>
            <a:r>
              <a:rPr lang="en-US" altLang="ko-KR" sz="1400" dirty="0"/>
              <a:t> 108mg with 50% N/S iv ( 54kg)</a:t>
            </a:r>
            <a:endParaRPr lang="ko-KR" altLang="en-US" sz="1400" dirty="0"/>
          </a:p>
        </p:txBody>
      </p:sp>
      <p:sp>
        <p:nvSpPr>
          <p:cNvPr id="2" name="왼쪽으로 구부러진 화살표 1"/>
          <p:cNvSpPr/>
          <p:nvPr/>
        </p:nvSpPr>
        <p:spPr>
          <a:xfrm>
            <a:off x="7187561" y="3843628"/>
            <a:ext cx="648072" cy="108012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3" name="TextBox 2"/>
          <p:cNvSpPr txBox="1"/>
          <p:nvPr/>
        </p:nvSpPr>
        <p:spPr>
          <a:xfrm>
            <a:off x="8256240" y="4221088"/>
            <a:ext cx="1296144" cy="369332"/>
          </a:xfrm>
          <a:prstGeom prst="rect">
            <a:avLst/>
          </a:prstGeom>
          <a:noFill/>
        </p:spPr>
        <p:txBody>
          <a:bodyPr wrap="square" rtlCol="0">
            <a:spAutoFit/>
          </a:bodyPr>
          <a:lstStyle/>
          <a:p>
            <a:r>
              <a:rPr lang="en-US" altLang="ko-KR" dirty="0"/>
              <a:t>45hr later</a:t>
            </a:r>
            <a:endParaRPr lang="ko-KR" altLang="en-US" dirty="0"/>
          </a:p>
        </p:txBody>
      </p:sp>
    </p:spTree>
    <p:extLst>
      <p:ext uri="{BB962C8B-B14F-4D97-AF65-F5344CB8AC3E}">
        <p14:creationId xmlns:p14="http://schemas.microsoft.com/office/powerpoint/2010/main" val="49302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내용 개체 틀 9"/>
          <p:cNvGraphicFramePr>
            <a:graphicFrameLocks noGrp="1"/>
          </p:cNvGraphicFramePr>
          <p:nvPr>
            <p:ph sz="half" idx="1"/>
            <p:extLst/>
          </p:nvPr>
        </p:nvGraphicFramePr>
        <p:xfrm>
          <a:off x="2279576" y="4221089"/>
          <a:ext cx="9145016" cy="2034225"/>
        </p:xfrm>
        <a:graphic>
          <a:graphicData uri="http://schemas.openxmlformats.org/drawingml/2006/table">
            <a:tbl>
              <a:tblPr/>
              <a:tblGrid>
                <a:gridCol w="9145016">
                  <a:extLst>
                    <a:ext uri="{9D8B030D-6E8A-4147-A177-3AD203B41FA5}">
                      <a16:colId xmlns:a16="http://schemas.microsoft.com/office/drawing/2014/main" val="20000"/>
                    </a:ext>
                  </a:extLst>
                </a:gridCol>
              </a:tblGrid>
              <a:tr h="491641">
                <a:tc>
                  <a:txBody>
                    <a:bodyPr/>
                    <a:lstStyle/>
                    <a:p>
                      <a:pPr>
                        <a:lnSpc>
                          <a:spcPct val="150000"/>
                        </a:lnSpc>
                      </a:pPr>
                      <a:r>
                        <a:rPr lang="en-US" altLang="ko-KR" sz="1400" dirty="0">
                          <a:solidFill>
                            <a:srgbClr val="0070C0"/>
                          </a:solidFill>
                        </a:rPr>
                        <a:t>2014. 7. 18 ( 2days later from</a:t>
                      </a:r>
                      <a:r>
                        <a:rPr lang="en-US" altLang="ko-KR" sz="1400" baseline="0" dirty="0">
                          <a:solidFill>
                            <a:srgbClr val="0070C0"/>
                          </a:solidFill>
                        </a:rPr>
                        <a:t> first PDT)</a:t>
                      </a:r>
                      <a:endParaRPr lang="en-US" altLang="ko-KR" sz="1400" dirty="0">
                        <a:solidFill>
                          <a:srgbClr val="0070C0"/>
                        </a:solidFill>
                      </a:endParaRPr>
                    </a:p>
                    <a:p>
                      <a:pPr>
                        <a:lnSpc>
                          <a:spcPct val="150000"/>
                        </a:lnSpc>
                      </a:pPr>
                      <a:r>
                        <a:rPr lang="en-US" altLang="ko-KR" sz="1400" dirty="0">
                          <a:solidFill>
                            <a:srgbClr val="0070C0"/>
                          </a:solidFill>
                          <a:effectLst/>
                        </a:rPr>
                        <a:t>distal BI, RB6 mucosa</a:t>
                      </a:r>
                      <a:r>
                        <a:rPr lang="ko-KR" altLang="en-US" sz="1400" dirty="0">
                          <a:solidFill>
                            <a:srgbClr val="0070C0"/>
                          </a:solidFill>
                          <a:effectLst/>
                        </a:rPr>
                        <a:t>가 </a:t>
                      </a:r>
                      <a:r>
                        <a:rPr lang="en-US" altLang="ko-KR" sz="1400" dirty="0">
                          <a:solidFill>
                            <a:srgbClr val="0070C0"/>
                          </a:solidFill>
                          <a:effectLst/>
                        </a:rPr>
                        <a:t>edematous </a:t>
                      </a:r>
                      <a:r>
                        <a:rPr lang="ko-KR" altLang="en-US" sz="1400" dirty="0">
                          <a:solidFill>
                            <a:srgbClr val="0070C0"/>
                          </a:solidFill>
                          <a:effectLst/>
                        </a:rPr>
                        <a:t>함</a:t>
                      </a:r>
                      <a:r>
                        <a:rPr lang="en-US" altLang="ko-KR" sz="1400" dirty="0">
                          <a:effectLst/>
                        </a:rPr>
                        <a:t>. PDT change </a:t>
                      </a:r>
                      <a:r>
                        <a:rPr lang="ko-KR" altLang="en-US" sz="1400" dirty="0">
                          <a:effectLst/>
                        </a:rPr>
                        <a:t>소견임</a:t>
                      </a:r>
                      <a:r>
                        <a:rPr lang="en-US" altLang="ko-KR" sz="1400" dirty="0">
                          <a:effectLst/>
                        </a:rPr>
                        <a:t>.</a:t>
                      </a:r>
                      <a:br>
                        <a:rPr lang="en-US" altLang="ko-KR" sz="1400" dirty="0">
                          <a:effectLst/>
                        </a:rPr>
                      </a:br>
                      <a:endParaRPr lang="ko-KR" altLang="en-US" sz="1400" dirty="0"/>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0000"/>
                  </a:ext>
                </a:extLst>
              </a:tr>
              <a:tr h="273134">
                <a:tc>
                  <a:txBody>
                    <a:bodyPr/>
                    <a:lstStyle/>
                    <a:p>
                      <a:pPr>
                        <a:lnSpc>
                          <a:spcPct val="150000"/>
                        </a:lnSpc>
                      </a:pPr>
                      <a:r>
                        <a:rPr lang="en-US" sz="1400" dirty="0">
                          <a:effectLst/>
                        </a:rPr>
                        <a:t> </a:t>
                      </a:r>
                      <a:r>
                        <a:rPr lang="en-US" sz="1400" u="sng" dirty="0">
                          <a:solidFill>
                            <a:srgbClr val="FF0000"/>
                          </a:solidFill>
                          <a:effectLst/>
                        </a:rPr>
                        <a:t>PDT 2</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0001"/>
                  </a:ext>
                </a:extLst>
              </a:tr>
              <a:tr h="273134">
                <a:tc>
                  <a:txBody>
                    <a:bodyPr/>
                    <a:lstStyle/>
                    <a:p>
                      <a:pPr>
                        <a:lnSpc>
                          <a:spcPct val="150000"/>
                        </a:lnSpc>
                      </a:pPr>
                      <a:r>
                        <a:rPr lang="en-US" sz="1400">
                          <a:effectLst/>
                        </a:rPr>
                        <a:t>        PDT Site #1 : RB6&amp; distal BI</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0002"/>
                  </a:ext>
                </a:extLst>
              </a:tr>
              <a:tr h="273134">
                <a:tc>
                  <a:txBody>
                    <a:bodyPr/>
                    <a:lstStyle/>
                    <a:p>
                      <a:pPr>
                        <a:lnSpc>
                          <a:spcPct val="150000"/>
                        </a:lnSpc>
                      </a:pPr>
                      <a:r>
                        <a:rPr lang="ko-KR" altLang="en-US" sz="1400" dirty="0">
                          <a:effectLst/>
                        </a:rPr>
                        <a:t>            소견</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0003"/>
                  </a:ext>
                </a:extLst>
              </a:tr>
              <a:tr h="273134">
                <a:tc>
                  <a:txBody>
                    <a:bodyPr/>
                    <a:lstStyle/>
                    <a:p>
                      <a:pPr latinLnBrk="1">
                        <a:lnSpc>
                          <a:spcPct val="150000"/>
                        </a:lnSpc>
                      </a:pPr>
                      <a:r>
                        <a:rPr lang="en-US" sz="1400" dirty="0">
                          <a:effectLst/>
                        </a:rPr>
                        <a:t>                3cm, 50J/cm, cylindrical diffuser</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0004"/>
                  </a:ext>
                </a:extLst>
              </a:tr>
            </a:tbl>
          </a:graphicData>
        </a:graphic>
      </p:graphicFrame>
      <p:pic>
        <p:nvPicPr>
          <p:cNvPr id="1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576" y="757759"/>
            <a:ext cx="3312368" cy="2959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8009" y="757758"/>
            <a:ext cx="3361668" cy="2959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25170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6"/>
          <p:cNvSpPr>
            <a:spLocks noGrp="1"/>
          </p:cNvSpPr>
          <p:nvPr>
            <p:ph type="title"/>
          </p:nvPr>
        </p:nvSpPr>
        <p:spPr/>
        <p:txBody>
          <a:bodyPr>
            <a:normAutofit/>
          </a:bodyPr>
          <a:lstStyle/>
          <a:p>
            <a:r>
              <a:rPr lang="en-US" altLang="ko-KR" sz="2800" dirty="0"/>
              <a:t>F/U bronchoscopy </a:t>
            </a:r>
            <a:endParaRPr lang="ko-KR" altLang="en-US" sz="2800" dirty="0"/>
          </a:p>
        </p:txBody>
      </p:sp>
      <p:sp>
        <p:nvSpPr>
          <p:cNvPr id="8" name="텍스트 개체 틀 7"/>
          <p:cNvSpPr>
            <a:spLocks noGrp="1"/>
          </p:cNvSpPr>
          <p:nvPr>
            <p:ph type="body" idx="1"/>
          </p:nvPr>
        </p:nvSpPr>
        <p:spPr>
          <a:xfrm>
            <a:off x="1343472" y="1683289"/>
            <a:ext cx="4259580" cy="639762"/>
          </a:xfrm>
        </p:spPr>
        <p:txBody>
          <a:bodyPr/>
          <a:lstStyle/>
          <a:p>
            <a:r>
              <a:rPr lang="en-US" altLang="ko-KR" dirty="0"/>
              <a:t>3month later </a:t>
            </a:r>
            <a:endParaRPr lang="ko-KR" altLang="en-US" dirty="0"/>
          </a:p>
        </p:txBody>
      </p:sp>
      <p:sp>
        <p:nvSpPr>
          <p:cNvPr id="11" name="텍스트 개체 틀 10"/>
          <p:cNvSpPr>
            <a:spLocks noGrp="1"/>
          </p:cNvSpPr>
          <p:nvPr>
            <p:ph type="body" sz="quarter" idx="3"/>
          </p:nvPr>
        </p:nvSpPr>
        <p:spPr/>
        <p:txBody>
          <a:bodyPr/>
          <a:lstStyle/>
          <a:p>
            <a:r>
              <a:rPr lang="en-US" altLang="ko-KR" dirty="0"/>
              <a:t>6month later</a:t>
            </a:r>
            <a:endParaRPr lang="ko-KR" altLang="en-US" dirty="0"/>
          </a:p>
        </p:txBody>
      </p:sp>
      <p:sp>
        <p:nvSpPr>
          <p:cNvPr id="12" name="내용 개체 틀 11"/>
          <p:cNvSpPr>
            <a:spLocks noGrp="1"/>
          </p:cNvSpPr>
          <p:nvPr>
            <p:ph sz="quarter" idx="4"/>
          </p:nvPr>
        </p:nvSpPr>
        <p:spPr>
          <a:xfrm>
            <a:off x="6342474" y="5156246"/>
            <a:ext cx="4259580" cy="1448520"/>
          </a:xfrm>
        </p:spPr>
        <p:txBody>
          <a:bodyPr>
            <a:normAutofit/>
          </a:bodyPr>
          <a:lstStyle/>
          <a:p>
            <a:r>
              <a:rPr lang="en-US" altLang="ko-KR" sz="1200" dirty="0"/>
              <a:t>Bronchoscopy</a:t>
            </a:r>
          </a:p>
          <a:p>
            <a:pPr marL="0" indent="0">
              <a:buNone/>
            </a:pPr>
            <a:r>
              <a:rPr lang="en-US" altLang="ko-KR" sz="1200" dirty="0"/>
              <a:t>      Distal BI, RB6</a:t>
            </a:r>
            <a:r>
              <a:rPr lang="ko-KR" altLang="en-US" sz="1200" dirty="0"/>
              <a:t>에 </a:t>
            </a:r>
            <a:r>
              <a:rPr lang="en-US" altLang="ko-KR" sz="1200" dirty="0"/>
              <a:t>PDT scar</a:t>
            </a:r>
            <a:r>
              <a:rPr lang="ko-KR" altLang="en-US" sz="1200" dirty="0"/>
              <a:t>가 관찰됨</a:t>
            </a:r>
            <a:endParaRPr lang="en-US" altLang="ko-KR" sz="1200" dirty="0"/>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473" y="2708920"/>
            <a:ext cx="2203039" cy="2088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3675957" y="2700485"/>
            <a:ext cx="2214999" cy="2105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직사각형 12"/>
          <p:cNvSpPr/>
          <p:nvPr/>
        </p:nvSpPr>
        <p:spPr>
          <a:xfrm>
            <a:off x="1199456" y="5157192"/>
            <a:ext cx="4953000" cy="1569660"/>
          </a:xfrm>
          <a:prstGeom prst="rect">
            <a:avLst/>
          </a:prstGeom>
        </p:spPr>
        <p:txBody>
          <a:bodyPr>
            <a:spAutoFit/>
          </a:bodyPr>
          <a:lstStyle/>
          <a:p>
            <a:pPr marL="171450" indent="-171450">
              <a:buFont typeface="Arial" panose="020B0604020202020204" pitchFamily="34" charset="0"/>
              <a:buChar char="•"/>
            </a:pPr>
            <a:r>
              <a:rPr lang="en-US" altLang="ko-KR" sz="1200" dirty="0"/>
              <a:t>Bronchus, RB6, BFS biopsy:</a:t>
            </a:r>
            <a:br>
              <a:rPr lang="en-US" altLang="ko-KR" sz="1200" dirty="0"/>
            </a:br>
            <a:r>
              <a:rPr lang="en-US" altLang="ko-KR" sz="1200" dirty="0"/>
              <a:t>  Nonspecific inflammation with </a:t>
            </a:r>
            <a:r>
              <a:rPr lang="en-US" altLang="ko-KR" sz="1200" dirty="0" err="1"/>
              <a:t>submucosal</a:t>
            </a:r>
            <a:r>
              <a:rPr lang="en-US" altLang="ko-KR" sz="1200" dirty="0"/>
              <a:t> fibrosis</a:t>
            </a:r>
          </a:p>
          <a:p>
            <a:pPr marL="171450" indent="-171450">
              <a:buFont typeface="Arial" panose="020B0604020202020204" pitchFamily="34" charset="0"/>
              <a:buChar char="•"/>
            </a:pPr>
            <a:endParaRPr lang="en-US" altLang="ko-KR" sz="1200" dirty="0"/>
          </a:p>
          <a:p>
            <a:pPr marL="171450" indent="-171450">
              <a:buFont typeface="Arial" panose="020B0604020202020204" pitchFamily="34" charset="0"/>
              <a:buChar char="•"/>
            </a:pPr>
            <a:r>
              <a:rPr lang="en-US" altLang="ko-KR" sz="1200" dirty="0"/>
              <a:t>Bronchus, BI, BFS biopsy:</a:t>
            </a:r>
            <a:br>
              <a:rPr lang="en-US" altLang="ko-KR" sz="1200" dirty="0"/>
            </a:br>
            <a:r>
              <a:rPr lang="en-US" altLang="ko-KR" sz="1200" dirty="0"/>
              <a:t>  Chronic nonspecific inflammation</a:t>
            </a:r>
            <a:br>
              <a:rPr lang="en-US" altLang="ko-KR" sz="1200" dirty="0"/>
            </a:br>
            <a:br>
              <a:rPr lang="en-US" altLang="ko-KR" sz="1200" dirty="0"/>
            </a:br>
            <a:br>
              <a:rPr lang="en-US" altLang="ko-KR" sz="1200" dirty="0"/>
            </a:br>
            <a:endParaRPr lang="ko-KR" altLang="en-US" sz="1200" dirty="0"/>
          </a:p>
        </p:txBody>
      </p:sp>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0018" y="2708918"/>
            <a:ext cx="2232247" cy="2088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6281" y="2708920"/>
            <a:ext cx="2232249" cy="2088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60379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pPr lvl="0"/>
            <a:r>
              <a:rPr lang="en-US" altLang="ko-KR" sz="2800" dirty="0" err="1">
                <a:solidFill>
                  <a:srgbClr val="002060"/>
                </a:solidFill>
              </a:rPr>
              <a:t>Endobronchial</a:t>
            </a:r>
            <a:r>
              <a:rPr lang="en-US" altLang="ko-KR" sz="2800" dirty="0">
                <a:solidFill>
                  <a:srgbClr val="002060"/>
                </a:solidFill>
              </a:rPr>
              <a:t> treatment of early stage lung cancer :  SUMMARY</a:t>
            </a:r>
            <a:endParaRPr lang="ko-KR" altLang="en-US" sz="2800" dirty="0">
              <a:solidFill>
                <a:srgbClr val="002060"/>
              </a:solidFill>
            </a:endParaRPr>
          </a:p>
        </p:txBody>
      </p:sp>
      <p:sp>
        <p:nvSpPr>
          <p:cNvPr id="7" name="텍스트 개체 틀 6"/>
          <p:cNvSpPr>
            <a:spLocks noGrp="1"/>
          </p:cNvSpPr>
          <p:nvPr>
            <p:ph type="body" idx="1"/>
          </p:nvPr>
        </p:nvSpPr>
        <p:spPr>
          <a:xfrm>
            <a:off x="2210966" y="1488327"/>
            <a:ext cx="7770068" cy="1169627"/>
          </a:xfrm>
          <a:solidFill>
            <a:schemeClr val="tx2">
              <a:lumMod val="25000"/>
              <a:lumOff val="75000"/>
            </a:schemeClr>
          </a:solidFill>
        </p:spPr>
        <p:txBody>
          <a:bodyPr>
            <a:noAutofit/>
          </a:bodyPr>
          <a:lstStyle/>
          <a:p>
            <a:pPr marL="742950" lvl="1" indent="-285750">
              <a:lnSpc>
                <a:spcPct val="150000"/>
              </a:lnSpc>
              <a:buFont typeface="Arial" panose="020B0604020202020204" pitchFamily="34" charset="0"/>
              <a:buChar char="•"/>
            </a:pPr>
            <a:r>
              <a:rPr lang="en-US" altLang="ko-KR" sz="1400" b="0" dirty="0">
                <a:solidFill>
                  <a:srgbClr val="C00000"/>
                </a:solidFill>
              </a:rPr>
              <a:t>Surgical resection of some early stage tumors may be contraindicated </a:t>
            </a:r>
          </a:p>
          <a:p>
            <a:pPr marL="742950" lvl="1" indent="-285750">
              <a:lnSpc>
                <a:spcPct val="150000"/>
              </a:lnSpc>
              <a:buFont typeface="Arial" panose="020B0604020202020204" pitchFamily="34" charset="0"/>
              <a:buChar char="•"/>
            </a:pPr>
            <a:r>
              <a:rPr lang="en-US" altLang="ko-KR" sz="1400" b="0" dirty="0"/>
              <a:t>Up to 10 percent of successfully resected patients with lung cancer subsequently develop a </a:t>
            </a:r>
            <a:r>
              <a:rPr lang="en-US" altLang="ko-KR" sz="1400" b="0" dirty="0">
                <a:solidFill>
                  <a:srgbClr val="C00000"/>
                </a:solidFill>
              </a:rPr>
              <a:t>second primary lung neoplasm</a:t>
            </a:r>
          </a:p>
        </p:txBody>
      </p:sp>
      <p:sp>
        <p:nvSpPr>
          <p:cNvPr id="4" name="내용 개체 틀 3"/>
          <p:cNvSpPr>
            <a:spLocks noGrp="1"/>
          </p:cNvSpPr>
          <p:nvPr>
            <p:ph sz="half" idx="2"/>
          </p:nvPr>
        </p:nvSpPr>
        <p:spPr>
          <a:xfrm>
            <a:off x="6336232" y="2783938"/>
            <a:ext cx="4259580" cy="3951288"/>
          </a:xfrm>
        </p:spPr>
        <p:txBody>
          <a:bodyPr>
            <a:noAutofit/>
          </a:bodyPr>
          <a:lstStyle/>
          <a:p>
            <a:pPr>
              <a:lnSpc>
                <a:spcPct val="130000"/>
              </a:lnSpc>
            </a:pPr>
            <a:r>
              <a:rPr lang="en-US" altLang="ko-KR" sz="1600" b="1" u="sng" dirty="0">
                <a:solidFill>
                  <a:srgbClr val="FF0000"/>
                </a:solidFill>
              </a:rPr>
              <a:t>PDT</a:t>
            </a:r>
          </a:p>
          <a:p>
            <a:pPr lvl="1">
              <a:lnSpc>
                <a:spcPct val="130000"/>
              </a:lnSpc>
            </a:pPr>
            <a:r>
              <a:rPr lang="en-US" altLang="ko-KR" sz="1600" dirty="0"/>
              <a:t>Fire</a:t>
            </a:r>
          </a:p>
          <a:p>
            <a:pPr lvl="1">
              <a:lnSpc>
                <a:spcPct val="130000"/>
              </a:lnSpc>
            </a:pPr>
            <a:r>
              <a:rPr lang="en-US" altLang="ko-KR" sz="1600" dirty="0"/>
              <a:t>Type II photo-oxidative process</a:t>
            </a:r>
          </a:p>
          <a:p>
            <a:pPr lvl="1">
              <a:lnSpc>
                <a:spcPct val="130000"/>
              </a:lnSpc>
            </a:pPr>
            <a:r>
              <a:rPr lang="en-US" altLang="ko-KR" sz="1600" dirty="0"/>
              <a:t>Tumor-selective photosensitizer + laser light</a:t>
            </a:r>
          </a:p>
          <a:p>
            <a:pPr marL="445770" lvl="2" indent="-171450">
              <a:lnSpc>
                <a:spcPct val="130000"/>
              </a:lnSpc>
            </a:pPr>
            <a:r>
              <a:rPr lang="en-US" altLang="ko-KR" sz="1600" dirty="0" err="1"/>
              <a:t>Photofrin</a:t>
            </a:r>
            <a:r>
              <a:rPr lang="en-US" altLang="ko-KR" sz="1600" dirty="0"/>
              <a:t>®  (630nm, </a:t>
            </a:r>
            <a:r>
              <a:rPr lang="en-US" altLang="ko-KR" sz="1600" dirty="0" err="1"/>
              <a:t>Axcan</a:t>
            </a:r>
            <a:r>
              <a:rPr lang="en-US" altLang="ko-KR" sz="1600" dirty="0"/>
              <a:t>, Canada)</a:t>
            </a:r>
          </a:p>
          <a:p>
            <a:pPr lvl="1">
              <a:lnSpc>
                <a:spcPct val="130000"/>
              </a:lnSpc>
            </a:pPr>
            <a:r>
              <a:rPr lang="en-US" altLang="ko-KR" sz="1600" dirty="0"/>
              <a:t>A wavelength of 630 nm : therapeutic applications</a:t>
            </a:r>
          </a:p>
          <a:p>
            <a:pPr lvl="1">
              <a:lnSpc>
                <a:spcPct val="130000"/>
              </a:lnSpc>
            </a:pPr>
            <a:r>
              <a:rPr lang="en-US" altLang="ko-KR" sz="1600" dirty="0"/>
              <a:t>Recommend a light dose ; 200 J/cm</a:t>
            </a:r>
            <a:r>
              <a:rPr lang="en-US" altLang="ko-KR" sz="1600" baseline="30000" dirty="0"/>
              <a:t>2</a:t>
            </a:r>
            <a:r>
              <a:rPr lang="en-US" altLang="ko-KR" sz="1600" dirty="0"/>
              <a:t> of the tumor for </a:t>
            </a:r>
            <a:r>
              <a:rPr lang="en-US" altLang="ko-KR" sz="1600" dirty="0" err="1"/>
              <a:t>Photofrin</a:t>
            </a:r>
            <a:r>
              <a:rPr lang="en-US" altLang="ko-KR" sz="1600" dirty="0"/>
              <a:t>®</a:t>
            </a:r>
          </a:p>
          <a:p>
            <a:pPr lvl="1">
              <a:lnSpc>
                <a:spcPct val="130000"/>
              </a:lnSpc>
            </a:pPr>
            <a:r>
              <a:rPr lang="en-US" altLang="ko-KR" sz="1600" dirty="0"/>
              <a:t>Optic fibers(</a:t>
            </a:r>
            <a:r>
              <a:rPr lang="en-US" altLang="ko-KR" sz="1050" dirty="0" err="1"/>
              <a:t>Microlens</a:t>
            </a:r>
            <a:r>
              <a:rPr lang="en-US" altLang="ko-KR" sz="1050" dirty="0"/>
              <a:t>/ </a:t>
            </a:r>
            <a:r>
              <a:rPr lang="en-US" altLang="ko-KR" sz="1050" dirty="0" err="1"/>
              <a:t>cynlindrical</a:t>
            </a:r>
            <a:r>
              <a:rPr lang="en-US" altLang="ko-KR" sz="1050" dirty="0"/>
              <a:t> diffuser)</a:t>
            </a:r>
          </a:p>
          <a:p>
            <a:pPr>
              <a:lnSpc>
                <a:spcPct val="130000"/>
              </a:lnSpc>
            </a:pPr>
            <a:endParaRPr lang="ko-KR" altLang="en-US" sz="1600" dirty="0"/>
          </a:p>
        </p:txBody>
      </p:sp>
      <p:sp>
        <p:nvSpPr>
          <p:cNvPr id="5" name="내용 개체 틀 4"/>
          <p:cNvSpPr>
            <a:spLocks noGrp="1"/>
          </p:cNvSpPr>
          <p:nvPr>
            <p:ph sz="quarter" idx="4"/>
          </p:nvPr>
        </p:nvSpPr>
        <p:spPr>
          <a:xfrm>
            <a:off x="1134699" y="2783938"/>
            <a:ext cx="4259580" cy="3951288"/>
          </a:xfrm>
        </p:spPr>
        <p:txBody>
          <a:bodyPr>
            <a:noAutofit/>
          </a:bodyPr>
          <a:lstStyle/>
          <a:p>
            <a:pPr>
              <a:lnSpc>
                <a:spcPct val="130000"/>
              </a:lnSpc>
            </a:pPr>
            <a:r>
              <a:rPr lang="en-US" altLang="ko-KR" sz="1600" b="1" dirty="0">
                <a:solidFill>
                  <a:srgbClr val="002060"/>
                </a:solidFill>
              </a:rPr>
              <a:t>Cryotherapy</a:t>
            </a:r>
          </a:p>
          <a:p>
            <a:pPr lvl="1">
              <a:lnSpc>
                <a:spcPct val="130000"/>
              </a:lnSpc>
            </a:pPr>
            <a:r>
              <a:rPr lang="en-US" altLang="ko-KR" sz="1600" dirty="0"/>
              <a:t>Ice</a:t>
            </a:r>
          </a:p>
          <a:p>
            <a:pPr lvl="1">
              <a:lnSpc>
                <a:spcPct val="130000"/>
              </a:lnSpc>
            </a:pPr>
            <a:r>
              <a:rPr lang="en-US" altLang="ko-KR" sz="1600" dirty="0"/>
              <a:t>Repeated freezing and thawing of target tissue</a:t>
            </a:r>
          </a:p>
          <a:p>
            <a:pPr lvl="1">
              <a:lnSpc>
                <a:spcPct val="130000"/>
              </a:lnSpc>
            </a:pPr>
            <a:r>
              <a:rPr lang="en-US" altLang="ko-KR" sz="1600" dirty="0"/>
              <a:t>Bronchoscope + Cryosurgery device + Cooling agent (Nitrous oxide)</a:t>
            </a:r>
          </a:p>
          <a:p>
            <a:pPr marL="457200" lvl="3">
              <a:lnSpc>
                <a:spcPct val="130000"/>
              </a:lnSpc>
              <a:buSzPct val="85000"/>
            </a:pPr>
            <a:r>
              <a:rPr lang="en-US" altLang="ko-KR" dirty="0"/>
              <a:t>The </a:t>
            </a:r>
            <a:r>
              <a:rPr lang="en-US" altLang="ko-KR" dirty="0" err="1"/>
              <a:t>cryoprobe</a:t>
            </a:r>
            <a:r>
              <a:rPr lang="en-US" altLang="ko-KR" dirty="0"/>
              <a:t> is placed on or inserted into the lesion 2–3 times to apply repeated cycles of freezing and thawing at the same location before moving to an adjacent site. </a:t>
            </a:r>
          </a:p>
          <a:p>
            <a:pPr marL="457200" lvl="3">
              <a:lnSpc>
                <a:spcPct val="130000"/>
              </a:lnSpc>
              <a:buSzPct val="85000"/>
            </a:pPr>
            <a:endParaRPr lang="en-US" altLang="ko-KR" dirty="0"/>
          </a:p>
          <a:p>
            <a:pPr>
              <a:lnSpc>
                <a:spcPct val="130000"/>
              </a:lnSpc>
            </a:pPr>
            <a:endParaRPr lang="en-US" altLang="ko-KR" sz="1600" dirty="0"/>
          </a:p>
          <a:p>
            <a:pPr>
              <a:lnSpc>
                <a:spcPct val="130000"/>
              </a:lnSpc>
            </a:pPr>
            <a:endParaRPr lang="en-US" altLang="ko-KR" sz="1600" dirty="0"/>
          </a:p>
          <a:p>
            <a:pPr>
              <a:lnSpc>
                <a:spcPct val="130000"/>
              </a:lnSpc>
            </a:pPr>
            <a:endParaRPr lang="en-US" altLang="ko-KR" sz="1600" dirty="0"/>
          </a:p>
          <a:p>
            <a:pPr>
              <a:lnSpc>
                <a:spcPct val="130000"/>
              </a:lnSpc>
            </a:pPr>
            <a:endParaRPr lang="en-US" altLang="ko-KR" sz="1600" dirty="0"/>
          </a:p>
          <a:p>
            <a:pPr>
              <a:lnSpc>
                <a:spcPct val="130000"/>
              </a:lnSpc>
            </a:pPr>
            <a:endParaRPr lang="ko-KR" altLang="en-US" sz="1600" dirty="0"/>
          </a:p>
        </p:txBody>
      </p:sp>
    </p:spTree>
    <p:extLst>
      <p:ext uri="{BB962C8B-B14F-4D97-AF65-F5344CB8AC3E}">
        <p14:creationId xmlns:p14="http://schemas.microsoft.com/office/powerpoint/2010/main" val="1247447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6"/>
          <p:cNvSpPr>
            <a:spLocks noGrp="1"/>
          </p:cNvSpPr>
          <p:nvPr>
            <p:ph type="title"/>
          </p:nvPr>
        </p:nvSpPr>
        <p:spPr>
          <a:xfrm>
            <a:off x="636029" y="289624"/>
            <a:ext cx="10515600" cy="1325563"/>
          </a:xfrm>
        </p:spPr>
        <p:txBody>
          <a:bodyPr>
            <a:normAutofit/>
          </a:bodyPr>
          <a:lstStyle/>
          <a:p>
            <a:pPr algn="l"/>
            <a:r>
              <a:rPr lang="en-US" altLang="ko-KR" sz="2800" dirty="0" err="1"/>
              <a:t>Cryotherapy</a:t>
            </a:r>
            <a:r>
              <a:rPr lang="en-US" altLang="ko-KR" sz="2800" dirty="0"/>
              <a:t> </a:t>
            </a:r>
            <a:r>
              <a:rPr lang="ko-KR" altLang="en-US" sz="2800" dirty="0"/>
              <a:t>총 </a:t>
            </a:r>
            <a:r>
              <a:rPr lang="en-US" altLang="ko-KR" sz="2800" dirty="0"/>
              <a:t>2</a:t>
            </a:r>
            <a:r>
              <a:rPr lang="ko-KR" altLang="en-US" sz="2800" dirty="0"/>
              <a:t>회 시행 </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614"/>
          <a:stretch/>
        </p:blipFill>
        <p:spPr bwMode="auto">
          <a:xfrm>
            <a:off x="308874" y="2129553"/>
            <a:ext cx="2723361" cy="273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9391"/>
          <a:stretch/>
        </p:blipFill>
        <p:spPr bwMode="auto">
          <a:xfrm>
            <a:off x="3032235" y="3952425"/>
            <a:ext cx="2669697" cy="2615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898285" y="1538011"/>
            <a:ext cx="4082087" cy="461665"/>
          </a:xfrm>
          <a:prstGeom prst="rect">
            <a:avLst/>
          </a:prstGeom>
          <a:noFill/>
        </p:spPr>
        <p:txBody>
          <a:bodyPr wrap="square" rtlCol="0">
            <a:spAutoFit/>
          </a:bodyPr>
          <a:lstStyle/>
          <a:p>
            <a:r>
              <a:rPr lang="en-US" altLang="ko-KR" sz="2400" dirty="0"/>
              <a:t>2012. 7.13 </a:t>
            </a:r>
            <a:r>
              <a:rPr lang="en-US" altLang="ko-KR" sz="2400" dirty="0" err="1"/>
              <a:t>Cryotherapy</a:t>
            </a:r>
            <a:r>
              <a:rPr lang="en-US" altLang="ko-KR" sz="2400" dirty="0"/>
              <a:t> #1</a:t>
            </a:r>
            <a:endParaRPr lang="ko-KR" altLang="en-US" sz="2400" dirty="0"/>
          </a:p>
        </p:txBody>
      </p:sp>
      <p:grpSp>
        <p:nvGrpSpPr>
          <p:cNvPr id="2" name="그룹 1">
            <a:extLst>
              <a:ext uri="{FF2B5EF4-FFF2-40B4-BE49-F238E27FC236}">
                <a16:creationId xmlns:a16="http://schemas.microsoft.com/office/drawing/2014/main" id="{CEC5A868-1A15-49E5-B8ED-4A6942DF4F25}"/>
              </a:ext>
            </a:extLst>
          </p:cNvPr>
          <p:cNvGrpSpPr/>
          <p:nvPr/>
        </p:nvGrpSpPr>
        <p:grpSpPr>
          <a:xfrm>
            <a:off x="6096000" y="2129553"/>
            <a:ext cx="5513984" cy="4500981"/>
            <a:chOff x="6043694" y="1792960"/>
            <a:chExt cx="5513984" cy="4500981"/>
          </a:xfrm>
        </p:grpSpPr>
        <p:pic>
          <p:nvPicPr>
            <p:cNvPr id="61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3195"/>
            <a:stretch/>
          </p:blipFill>
          <p:spPr bwMode="auto">
            <a:xfrm>
              <a:off x="6043694" y="1792960"/>
              <a:ext cx="2751070" cy="2745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94764" y="3552118"/>
              <a:ext cx="2762914" cy="2741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TextBox 13"/>
          <p:cNvSpPr txBox="1"/>
          <p:nvPr/>
        </p:nvSpPr>
        <p:spPr>
          <a:xfrm>
            <a:off x="6223184" y="1538011"/>
            <a:ext cx="4154811" cy="461665"/>
          </a:xfrm>
          <a:prstGeom prst="rect">
            <a:avLst/>
          </a:prstGeom>
          <a:noFill/>
        </p:spPr>
        <p:txBody>
          <a:bodyPr wrap="square" rtlCol="0">
            <a:spAutoFit/>
          </a:bodyPr>
          <a:lstStyle/>
          <a:p>
            <a:r>
              <a:rPr lang="en-US" altLang="ko-KR" sz="2400" dirty="0"/>
              <a:t>2012. 7.20 </a:t>
            </a:r>
            <a:r>
              <a:rPr lang="en-US" altLang="ko-KR" sz="2400" dirty="0" err="1"/>
              <a:t>Cryotherapy</a:t>
            </a:r>
            <a:r>
              <a:rPr lang="en-US" altLang="ko-KR" sz="2400" dirty="0"/>
              <a:t> #2</a:t>
            </a:r>
            <a:endParaRPr lang="ko-KR" altLang="en-US" sz="2400" dirty="0"/>
          </a:p>
        </p:txBody>
      </p:sp>
      <p:sp>
        <p:nvSpPr>
          <p:cNvPr id="3" name="직사각형 2">
            <a:extLst>
              <a:ext uri="{FF2B5EF4-FFF2-40B4-BE49-F238E27FC236}">
                <a16:creationId xmlns:a16="http://schemas.microsoft.com/office/drawing/2014/main" id="{8445A3EE-8F7F-45B8-BCAE-0D9FEC7116ED}"/>
              </a:ext>
            </a:extLst>
          </p:cNvPr>
          <p:cNvSpPr/>
          <p:nvPr/>
        </p:nvSpPr>
        <p:spPr>
          <a:xfrm>
            <a:off x="636029" y="0"/>
            <a:ext cx="1269899" cy="523220"/>
          </a:xfrm>
          <a:prstGeom prst="rect">
            <a:avLst/>
          </a:prstGeom>
        </p:spPr>
        <p:txBody>
          <a:bodyPr wrap="none">
            <a:spAutoFit/>
          </a:bodyPr>
          <a:lstStyle/>
          <a:p>
            <a:r>
              <a:rPr lang="en-US" altLang="ko-KR" sz="2800" dirty="0">
                <a:solidFill>
                  <a:srgbClr val="C00000"/>
                </a:solidFill>
              </a:rPr>
              <a:t>Case 2</a:t>
            </a:r>
            <a:endParaRPr lang="ko-KR" altLang="en-US" sz="2800" dirty="0"/>
          </a:p>
        </p:txBody>
      </p:sp>
    </p:spTree>
    <p:extLst>
      <p:ext uri="{BB962C8B-B14F-4D97-AF65-F5344CB8AC3E}">
        <p14:creationId xmlns:p14="http://schemas.microsoft.com/office/powerpoint/2010/main" val="154115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956" y="2139649"/>
            <a:ext cx="3848100"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제목 1">
            <a:extLst>
              <a:ext uri="{FF2B5EF4-FFF2-40B4-BE49-F238E27FC236}">
                <a16:creationId xmlns:a16="http://schemas.microsoft.com/office/drawing/2014/main" id="{CAAE5AE5-F4F1-4DAB-85B8-259DDDFFAC4B}"/>
              </a:ext>
            </a:extLst>
          </p:cNvPr>
          <p:cNvSpPr txBox="1">
            <a:spLocks/>
          </p:cNvSpPr>
          <p:nvPr/>
        </p:nvSpPr>
        <p:spPr>
          <a:xfrm>
            <a:off x="916956" y="645619"/>
            <a:ext cx="10515600" cy="1325563"/>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r>
              <a:rPr lang="en-US" altLang="ko-KR" sz="2800" dirty="0"/>
              <a:t>F/U Bronchoscopy </a:t>
            </a:r>
            <a:br>
              <a:rPr lang="en-US" altLang="ko-KR" sz="2800" dirty="0"/>
            </a:br>
            <a:br>
              <a:rPr lang="en-US" altLang="ko-KR" sz="2800" dirty="0"/>
            </a:br>
            <a:r>
              <a:rPr lang="en-US" altLang="ko-KR" sz="2800" dirty="0"/>
              <a:t>    </a:t>
            </a:r>
            <a:r>
              <a:rPr lang="en-US" altLang="ko-KR" sz="2400" dirty="0"/>
              <a:t>2012. 8. 10 (3weeks)</a:t>
            </a:r>
            <a:endParaRPr lang="ko-KR" altLang="en-US" sz="2000" dirty="0"/>
          </a:p>
        </p:txBody>
      </p:sp>
      <p:sp>
        <p:nvSpPr>
          <p:cNvPr id="6" name="TextBox 5"/>
          <p:cNvSpPr txBox="1"/>
          <p:nvPr/>
        </p:nvSpPr>
        <p:spPr>
          <a:xfrm>
            <a:off x="821994" y="5843049"/>
            <a:ext cx="4038024" cy="369332"/>
          </a:xfrm>
          <a:prstGeom prst="rect">
            <a:avLst/>
          </a:prstGeom>
          <a:solidFill>
            <a:srgbClr val="FFFF00"/>
          </a:solidFill>
        </p:spPr>
        <p:txBody>
          <a:bodyPr wrap="square" rtlCol="0">
            <a:spAutoFit/>
          </a:bodyPr>
          <a:lstStyle/>
          <a:p>
            <a:pPr algn="ctr"/>
            <a:r>
              <a:rPr lang="en-US" altLang="ko-KR" dirty="0"/>
              <a:t>Non-neoplastic bronchial epithelium</a:t>
            </a:r>
            <a:endParaRPr lang="ko-KR" alt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7770" y="2202140"/>
            <a:ext cx="3695700"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직사각형 6">
            <a:extLst>
              <a:ext uri="{FF2B5EF4-FFF2-40B4-BE49-F238E27FC236}">
                <a16:creationId xmlns:a16="http://schemas.microsoft.com/office/drawing/2014/main" id="{ECD6483D-25E5-4232-814C-525499CE35B1}"/>
              </a:ext>
            </a:extLst>
          </p:cNvPr>
          <p:cNvSpPr/>
          <p:nvPr/>
        </p:nvSpPr>
        <p:spPr>
          <a:xfrm>
            <a:off x="636029" y="0"/>
            <a:ext cx="1269899" cy="523220"/>
          </a:xfrm>
          <a:prstGeom prst="rect">
            <a:avLst/>
          </a:prstGeom>
        </p:spPr>
        <p:txBody>
          <a:bodyPr wrap="none">
            <a:spAutoFit/>
          </a:bodyPr>
          <a:lstStyle/>
          <a:p>
            <a:r>
              <a:rPr lang="en-US" altLang="ko-KR" sz="2800" dirty="0">
                <a:solidFill>
                  <a:srgbClr val="C00000"/>
                </a:solidFill>
              </a:rPr>
              <a:t>Case 2</a:t>
            </a:r>
            <a:endParaRPr lang="ko-KR" altLang="en-US" sz="2800" dirty="0"/>
          </a:p>
        </p:txBody>
      </p:sp>
      <p:sp>
        <p:nvSpPr>
          <p:cNvPr id="2" name="직사각형 1">
            <a:extLst>
              <a:ext uri="{FF2B5EF4-FFF2-40B4-BE49-F238E27FC236}">
                <a16:creationId xmlns:a16="http://schemas.microsoft.com/office/drawing/2014/main" id="{279F910D-3FE8-4C58-B4F5-0780D926AA40}"/>
              </a:ext>
            </a:extLst>
          </p:cNvPr>
          <p:cNvSpPr/>
          <p:nvPr/>
        </p:nvSpPr>
        <p:spPr>
          <a:xfrm>
            <a:off x="6942717" y="1509517"/>
            <a:ext cx="3220753" cy="461665"/>
          </a:xfrm>
          <a:prstGeom prst="rect">
            <a:avLst/>
          </a:prstGeom>
        </p:spPr>
        <p:txBody>
          <a:bodyPr wrap="none">
            <a:spAutoFit/>
          </a:bodyPr>
          <a:lstStyle/>
          <a:p>
            <a:r>
              <a:rPr lang="en-US" altLang="ko-KR" sz="2400" dirty="0"/>
              <a:t>2012. 9. 14 (2month)</a:t>
            </a:r>
            <a:endParaRPr lang="ko-KR" altLang="en-US" sz="2400" dirty="0"/>
          </a:p>
        </p:txBody>
      </p:sp>
    </p:spTree>
    <p:extLst>
      <p:ext uri="{BB962C8B-B14F-4D97-AF65-F5344CB8AC3E}">
        <p14:creationId xmlns:p14="http://schemas.microsoft.com/office/powerpoint/2010/main" val="322374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651610" y="648988"/>
            <a:ext cx="10972800" cy="960120"/>
          </a:xfrm>
        </p:spPr>
        <p:txBody>
          <a:bodyPr>
            <a:noAutofit/>
          </a:bodyPr>
          <a:lstStyle/>
          <a:p>
            <a:pPr algn="l"/>
            <a:r>
              <a:rPr lang="en-US" altLang="ko-KR" sz="3200" b="1" dirty="0">
                <a:solidFill>
                  <a:srgbClr val="C00000"/>
                </a:solidFill>
              </a:rPr>
              <a:t>Case 3 </a:t>
            </a:r>
            <a:r>
              <a:rPr lang="en-US" altLang="ko-KR" sz="3200" dirty="0"/>
              <a:t>- M/62, Tracheal cancer </a:t>
            </a:r>
            <a:br>
              <a:rPr lang="en-US" altLang="ko-KR" sz="3200" dirty="0"/>
            </a:br>
            <a:endParaRPr lang="ko-KR" altLang="en-US" sz="3200" dirty="0"/>
          </a:p>
        </p:txBody>
      </p:sp>
      <p:sp>
        <p:nvSpPr>
          <p:cNvPr id="3" name="내용 개체 틀 2"/>
          <p:cNvSpPr>
            <a:spLocks noGrp="1"/>
          </p:cNvSpPr>
          <p:nvPr>
            <p:ph idx="1"/>
          </p:nvPr>
        </p:nvSpPr>
        <p:spPr>
          <a:xfrm>
            <a:off x="609600" y="1600201"/>
            <a:ext cx="6818927" cy="4525963"/>
          </a:xfrm>
        </p:spPr>
        <p:txBody>
          <a:bodyPr>
            <a:noAutofit/>
          </a:bodyPr>
          <a:lstStyle/>
          <a:p>
            <a:pPr>
              <a:lnSpc>
                <a:spcPct val="160000"/>
              </a:lnSpc>
            </a:pPr>
            <a:r>
              <a:rPr lang="en-US" altLang="ko-KR" sz="1600" dirty="0"/>
              <a:t>#1. Base of tongue cancer, Lt. </a:t>
            </a:r>
            <a:br>
              <a:rPr lang="en-US" altLang="ko-KR" sz="1600" dirty="0"/>
            </a:br>
            <a:r>
              <a:rPr lang="en-US" altLang="ko-KR" sz="1600" dirty="0"/>
              <a:t>s/p TORS, base of tongue resection. right neck dissection(level 2,3), </a:t>
            </a:r>
            <a:br>
              <a:rPr lang="en-US" altLang="ko-KR" sz="1600" dirty="0"/>
            </a:br>
            <a:r>
              <a:rPr lang="en-US" altLang="ko-KR" sz="1600" dirty="0"/>
              <a:t>left neck dissection (level 2a, 2b, 3, 4, 5, sac SCM, SAN, IJV) </a:t>
            </a:r>
            <a:br>
              <a:rPr lang="en-US" altLang="ko-KR" sz="1600" dirty="0"/>
            </a:br>
            <a:r>
              <a:rPr lang="en-US" altLang="ko-KR" sz="1600" dirty="0"/>
              <a:t>Tracheotomy (2012.11.1) </a:t>
            </a:r>
            <a:br>
              <a:rPr lang="en-US" altLang="ko-KR" sz="1600" dirty="0"/>
            </a:br>
            <a:r>
              <a:rPr lang="en-US" altLang="ko-KR" sz="1600" dirty="0"/>
              <a:t>: </a:t>
            </a:r>
            <a:r>
              <a:rPr lang="en-US" altLang="ko-KR" sz="1600" dirty="0" err="1"/>
              <a:t>sqcc</a:t>
            </a:r>
            <a:r>
              <a:rPr lang="en-US" altLang="ko-KR" sz="1600" dirty="0"/>
              <a:t>, T1N2bM0 </a:t>
            </a:r>
            <a:br>
              <a:rPr lang="en-US" altLang="ko-KR" sz="1600" dirty="0"/>
            </a:br>
            <a:r>
              <a:rPr lang="en-US" altLang="ko-KR" sz="1600" dirty="0"/>
              <a:t>s/p PORT 65 </a:t>
            </a:r>
            <a:r>
              <a:rPr lang="en-US" altLang="ko-KR" sz="1600" dirty="0" err="1"/>
              <a:t>Gy</a:t>
            </a:r>
            <a:r>
              <a:rPr lang="en-US" altLang="ko-KR" sz="1600" dirty="0"/>
              <a:t>/30Fx(2012.12.03-2013.2.13) </a:t>
            </a:r>
            <a:br>
              <a:rPr lang="en-US" altLang="ko-KR" sz="1600" dirty="0"/>
            </a:br>
            <a:endParaRPr lang="en-US" altLang="ko-KR" sz="1600" dirty="0"/>
          </a:p>
          <a:p>
            <a:pPr>
              <a:lnSpc>
                <a:spcPct val="160000"/>
              </a:lnSpc>
            </a:pPr>
            <a:r>
              <a:rPr lang="en-US" altLang="ko-KR" sz="1600" dirty="0"/>
              <a:t>C-CT F/U 2014.11.3 : Tracheal wall thickening </a:t>
            </a:r>
          </a:p>
          <a:p>
            <a:pPr>
              <a:lnSpc>
                <a:spcPct val="160000"/>
              </a:lnSpc>
            </a:pPr>
            <a:r>
              <a:rPr lang="en-US" altLang="ko-KR" sz="1600" dirty="0"/>
              <a:t>Bronchoscopy 2014.11.20 ; vocal cord </a:t>
            </a:r>
            <a:r>
              <a:rPr lang="ko-KR" altLang="en-US" sz="1600" dirty="0"/>
              <a:t>에서 </a:t>
            </a:r>
            <a:r>
              <a:rPr lang="en-US" altLang="ko-KR" sz="1600" dirty="0"/>
              <a:t>7cm </a:t>
            </a:r>
            <a:r>
              <a:rPr lang="ko-KR" altLang="en-US" sz="1600" dirty="0" err="1"/>
              <a:t>하방에</a:t>
            </a:r>
            <a:r>
              <a:rPr lang="ko-KR" altLang="en-US" sz="1600" dirty="0"/>
              <a:t> </a:t>
            </a:r>
            <a:r>
              <a:rPr lang="en-US" altLang="ko-KR" sz="1600" dirty="0" err="1"/>
              <a:t>Rt</a:t>
            </a:r>
            <a:r>
              <a:rPr lang="en-US" altLang="ko-KR" sz="1600" dirty="0"/>
              <a:t> sided wall </a:t>
            </a:r>
            <a:r>
              <a:rPr lang="ko-KR" altLang="en-US" sz="1600" dirty="0"/>
              <a:t>에 </a:t>
            </a:r>
            <a:r>
              <a:rPr lang="en-US" altLang="ko-KR" sz="1600" dirty="0"/>
              <a:t>1cm </a:t>
            </a:r>
            <a:r>
              <a:rPr lang="ko-KR" altLang="en-US" sz="1600" dirty="0"/>
              <a:t>정도 크기의 </a:t>
            </a:r>
            <a:r>
              <a:rPr lang="en-US" altLang="ko-KR" sz="1600" dirty="0"/>
              <a:t>flat tumor </a:t>
            </a:r>
            <a:r>
              <a:rPr lang="ko-KR" altLang="en-US" sz="1600" dirty="0"/>
              <a:t>가 관찰됨</a:t>
            </a:r>
            <a:r>
              <a:rPr lang="en-US" altLang="ko-KR" sz="1600" dirty="0"/>
              <a:t>, carina </a:t>
            </a:r>
            <a:r>
              <a:rPr lang="ko-KR" altLang="en-US" sz="1600" dirty="0"/>
              <a:t>에서는 </a:t>
            </a:r>
            <a:r>
              <a:rPr lang="en-US" altLang="ko-KR" sz="1600" dirty="0"/>
              <a:t>3cm </a:t>
            </a:r>
            <a:r>
              <a:rPr lang="ko-KR" altLang="en-US" sz="1600" dirty="0"/>
              <a:t>상방임</a:t>
            </a:r>
            <a:endParaRPr lang="en-US" altLang="ko-KR" sz="1600" dirty="0"/>
          </a:p>
          <a:p>
            <a:pPr>
              <a:lnSpc>
                <a:spcPct val="160000"/>
              </a:lnSpc>
            </a:pPr>
            <a:r>
              <a:rPr lang="en-US" altLang="ko-KR" sz="1600" dirty="0"/>
              <a:t>#2. Tracheal cancer : </a:t>
            </a:r>
            <a:r>
              <a:rPr lang="en-US" altLang="ko-KR" sz="1600" dirty="0" err="1"/>
              <a:t>sqcc</a:t>
            </a:r>
            <a:r>
              <a:rPr lang="en-US" altLang="ko-KR" sz="1600" dirty="0"/>
              <a:t> </a:t>
            </a:r>
            <a:br>
              <a:rPr lang="en-US" altLang="ko-KR" sz="1600" dirty="0"/>
            </a:br>
            <a:r>
              <a:rPr lang="en-US" altLang="ko-KR" sz="1600" dirty="0"/>
              <a:t>s/p RT 6000 </a:t>
            </a:r>
            <a:r>
              <a:rPr lang="en-US" altLang="ko-KR" sz="1600" dirty="0" err="1"/>
              <a:t>cGy</a:t>
            </a:r>
            <a:r>
              <a:rPr lang="en-US" altLang="ko-KR" sz="1600" dirty="0"/>
              <a:t>/ 25 </a:t>
            </a:r>
            <a:r>
              <a:rPr lang="en-US" altLang="ko-KR" sz="1600" dirty="0" err="1"/>
              <a:t>fx</a:t>
            </a:r>
            <a:r>
              <a:rPr lang="en-US" altLang="ko-KR" sz="1600" dirty="0"/>
              <a:t> (2014.12.11-1.19) </a:t>
            </a:r>
            <a:br>
              <a:rPr lang="en-US" altLang="ko-KR" sz="1600" dirty="0"/>
            </a:br>
            <a:endParaRPr lang="ko-KR" altLang="en-US" sz="1600"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458" t="1" b="-2992"/>
          <a:stretch/>
        </p:blipFill>
        <p:spPr bwMode="auto">
          <a:xfrm>
            <a:off x="8566962" y="1402752"/>
            <a:ext cx="3608348" cy="2648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그룹 3">
            <a:extLst>
              <a:ext uri="{FF2B5EF4-FFF2-40B4-BE49-F238E27FC236}">
                <a16:creationId xmlns:a16="http://schemas.microsoft.com/office/drawing/2014/main" id="{29EFC8E2-6433-4F85-BE02-E8AEB8E5D4FB}"/>
              </a:ext>
            </a:extLst>
          </p:cNvPr>
          <p:cNvGrpSpPr/>
          <p:nvPr/>
        </p:nvGrpSpPr>
        <p:grpSpPr>
          <a:xfrm>
            <a:off x="6635719" y="4012232"/>
            <a:ext cx="5556281" cy="2728248"/>
            <a:chOff x="6635719" y="4012232"/>
            <a:chExt cx="5648644" cy="2728248"/>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719" y="4012232"/>
              <a:ext cx="2839457" cy="2728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4906" y="4012232"/>
              <a:ext cx="2839457" cy="2728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TextBox 7"/>
          <p:cNvSpPr txBox="1"/>
          <p:nvPr/>
        </p:nvSpPr>
        <p:spPr>
          <a:xfrm>
            <a:off x="9877639" y="4879560"/>
            <a:ext cx="986995" cy="369332"/>
          </a:xfrm>
          <a:prstGeom prst="rect">
            <a:avLst/>
          </a:prstGeom>
          <a:solidFill>
            <a:srgbClr val="FFFF00"/>
          </a:solidFill>
        </p:spPr>
        <p:txBody>
          <a:bodyPr wrap="square" rtlCol="0">
            <a:spAutoFit/>
          </a:bodyPr>
          <a:lstStyle/>
          <a:p>
            <a:pPr algn="ctr"/>
            <a:r>
              <a:rPr lang="en-US" altLang="ko-KR" dirty="0" err="1"/>
              <a:t>SqCC</a:t>
            </a:r>
            <a:endParaRPr lang="ko-KR" altLang="en-US" dirty="0"/>
          </a:p>
        </p:txBody>
      </p:sp>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8421" y="1402752"/>
            <a:ext cx="7804232" cy="5337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254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New_Simple01">
  <a:themeElements>
    <a:clrScheme name="노랑">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New_Simple01">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hade val="100000"/>
                <a:satMod val="165000"/>
              </a:schemeClr>
            </a:gs>
            <a:gs pos="55000">
              <a:schemeClr val="phClr">
                <a:tint val="83000"/>
                <a:shade val="100000"/>
                <a:satMod val="155000"/>
              </a:schemeClr>
            </a:gs>
            <a:gs pos="100000">
              <a:schemeClr val="phClr">
                <a:shade val="85000"/>
                <a:satMod val="100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a:rot lat="0" lon="0" rev="0"/>
            </a:camera>
            <a:lightRig rig="glow" dir="t">
              <a:rot lat="0" lon="0" rev="20040000"/>
            </a:lightRig>
          </a:scene3d>
          <a:sp3d contourW="12700">
            <a:bevelT w="38100" h="25400" prst="softRound"/>
            <a:contourClr>
              <a:schemeClr val="phClr"/>
            </a:contourClr>
          </a:sp3d>
        </a:effectStyle>
      </a:effectStyleLst>
      <a:bgFillStyleLst>
        <a:solidFill>
          <a:schemeClr val="phClr"/>
        </a:solidFill>
        <a:gradFill rotWithShape="1">
          <a:gsLst>
            <a:gs pos="0">
              <a:schemeClr val="phClr">
                <a:tint val="85000"/>
                <a:hueMod val="105000"/>
                <a:satMod val="250000"/>
              </a:schemeClr>
            </a:gs>
            <a:gs pos="100000">
              <a:schemeClr val="phClr">
                <a:tint val="95000"/>
                <a:shade val="100000"/>
                <a:satMod val="200000"/>
              </a:schemeClr>
            </a:gs>
          </a:gsLst>
          <a:lin ang="2700000" scaled="0"/>
        </a:gradFill>
        <a:gradFill rotWithShape="1">
          <a:gsLst>
            <a:gs pos="0">
              <a:schemeClr val="phClr">
                <a:tint val="94000"/>
                <a:satMod val="200000"/>
              </a:schemeClr>
            </a:gs>
            <a:gs pos="100000">
              <a:schemeClr val="phClr">
                <a:shade val="70000"/>
                <a:satMod val="200000"/>
              </a:schemeClr>
            </a:gs>
          </a:gsLst>
          <a:path path="circle">
            <a:fillToRect l="40000" r="40000" b="6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TM10237555[[fn=심플 테마]]</Template>
  <TotalTime>1541</TotalTime>
  <Words>3676</Words>
  <Application>Microsoft Office PowerPoint</Application>
  <PresentationFormat>와이드스크린</PresentationFormat>
  <Paragraphs>585</Paragraphs>
  <Slides>63</Slides>
  <Notes>24</Notes>
  <HiddenSlides>0</HiddenSlides>
  <MMClips>0</MMClips>
  <ScaleCrop>false</ScaleCrop>
  <HeadingPairs>
    <vt:vector size="6" baseType="variant">
      <vt:variant>
        <vt:lpstr>사용한 글꼴</vt:lpstr>
      </vt:variant>
      <vt:variant>
        <vt:i4>4</vt:i4>
      </vt:variant>
      <vt:variant>
        <vt:lpstr>테마</vt:lpstr>
      </vt:variant>
      <vt:variant>
        <vt:i4>1</vt:i4>
      </vt:variant>
      <vt:variant>
        <vt:lpstr>슬라이드 제목</vt:lpstr>
      </vt:variant>
      <vt:variant>
        <vt:i4>63</vt:i4>
      </vt:variant>
    </vt:vector>
  </HeadingPairs>
  <TitlesOfParts>
    <vt:vector size="68" baseType="lpstr">
      <vt:lpstr>맑은 고딕</vt:lpstr>
      <vt:lpstr>Arial</vt:lpstr>
      <vt:lpstr>Wingdings</vt:lpstr>
      <vt:lpstr>Wingdings 3</vt:lpstr>
      <vt:lpstr>New_Simple01</vt:lpstr>
      <vt:lpstr>조기 폐암의 치료에서 Cryotherapy의 역할 - 증례</vt:lpstr>
      <vt:lpstr>Cryotherapy</vt:lpstr>
      <vt:lpstr>Case 1 – M/70, NSCLC (double primary)</vt:lpstr>
      <vt:lpstr>  2015.1.9  Cryotherapy </vt:lpstr>
      <vt:lpstr>F/U Bronchoscopy         2015. 1.30 (3week)</vt:lpstr>
      <vt:lpstr>Case 2- M/78, recurred SqCC</vt:lpstr>
      <vt:lpstr>Cryotherapy 총 2회 시행 </vt:lpstr>
      <vt:lpstr>PowerPoint 프레젠테이션</vt:lpstr>
      <vt:lpstr>Case 3 - M/62, Tracheal cancer  </vt:lpstr>
      <vt:lpstr> Recurred tracheal cancer</vt:lpstr>
      <vt:lpstr>2017.7.7 Cyotherapy #1  </vt:lpstr>
      <vt:lpstr>F/U bronchoscopy          2017.8.25 ( 6week)</vt:lpstr>
      <vt:lpstr>2018.6.25 Cryotherapy #2  </vt:lpstr>
      <vt:lpstr>2018.9.28 Cryotherapy #3</vt:lpstr>
      <vt:lpstr>2019.1.21 Cryotherapy #4</vt:lpstr>
      <vt:lpstr>Case 4 - M/75 NSCLC + epithelial-myoepithelial carcinoma </vt:lpstr>
      <vt:lpstr>2015.12.17 Cryotherapy </vt:lpstr>
      <vt:lpstr>F/U Bronchoscopy          2016.1.28 (6week)</vt:lpstr>
      <vt:lpstr>Case 5 - M/64 typical carcinoid</vt:lpstr>
      <vt:lpstr>       2015. 6.22 Snare-electrocautery</vt:lpstr>
      <vt:lpstr>2018.10.17</vt:lpstr>
      <vt:lpstr>Case 6 - M/54, Leiomyoma </vt:lpstr>
      <vt:lpstr>Electrocautery snare + Cryotherapy + APC </vt:lpstr>
      <vt:lpstr>F/U bronchoscopy      2015.3.18</vt:lpstr>
      <vt:lpstr>PowerPoint 프레젠테이션</vt:lpstr>
      <vt:lpstr>PowerPoint 프레젠테이션</vt:lpstr>
      <vt:lpstr>PowerPoint 프레젠테이션</vt:lpstr>
      <vt:lpstr>Outcomes of endobronchial treatment of early-stage lung cancer</vt:lpstr>
      <vt:lpstr>Endobronchial treatment of early-stage lung cancer </vt:lpstr>
      <vt:lpstr>Cryotherapy</vt:lpstr>
      <vt:lpstr>Cryotherapy</vt:lpstr>
      <vt:lpstr>Mechanism of cryotherapy</vt:lpstr>
      <vt:lpstr>Mechanism of cryotherapy</vt:lpstr>
      <vt:lpstr>Equipment </vt:lpstr>
      <vt:lpstr>Step of procedure </vt:lpstr>
      <vt:lpstr>Step of procedure</vt:lpstr>
      <vt:lpstr>Step of procedure</vt:lpstr>
      <vt:lpstr>Indications</vt:lpstr>
      <vt:lpstr>Indications</vt:lpstr>
      <vt:lpstr>Complications</vt:lpstr>
      <vt:lpstr>Endobronchial treatment of early stage lung cancer :  SUMMARY</vt:lpstr>
      <vt:lpstr>PowerPoint 프레젠테이션</vt:lpstr>
      <vt:lpstr>PowerPoint 프레젠테이션</vt:lpstr>
      <vt:lpstr>PowerPoint 프레젠테이션</vt:lpstr>
      <vt:lpstr>PowerPoint 프레젠테이션</vt:lpstr>
      <vt:lpstr>PowerPoint 프레젠테이션</vt:lpstr>
      <vt:lpstr>Endobronchial treatment of early-stage lung cancer </vt:lpstr>
      <vt:lpstr>PDT in Lung cancer </vt:lpstr>
      <vt:lpstr>PDT for Curative treatment of superficial endobronchial tumors  </vt:lpstr>
      <vt:lpstr>PDT in early central lung cancer </vt:lpstr>
      <vt:lpstr>Result of PDT in early lung cancer</vt:lpstr>
      <vt:lpstr>Mechanism of action </vt:lpstr>
      <vt:lpstr>Photosensitizer</vt:lpstr>
      <vt:lpstr>Several types of fiber systems</vt:lpstr>
      <vt:lpstr>Optical fibers </vt:lpstr>
      <vt:lpstr>Procedure</vt:lpstr>
      <vt:lpstr>Light source and dosage</vt:lpstr>
      <vt:lpstr>Complications of PDT</vt:lpstr>
      <vt:lpstr>Case : M/62, NSCLC(SqCC), cT1aN0M0, Stage I  </vt:lpstr>
      <vt:lpstr>PowerPoint 프레젠테이션</vt:lpstr>
      <vt:lpstr>PowerPoint 프레젠테이션</vt:lpstr>
      <vt:lpstr>F/U bronchoscopy </vt:lpstr>
      <vt:lpstr>Endobronchial treatment of early stage lung cancer :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폐암의 치료에서 Cryotherapy의 역할</dc:title>
  <dc:creator>HYOJAE KANG</dc:creator>
  <cp:lastModifiedBy>HYOJAE KANG</cp:lastModifiedBy>
  <cp:revision>148</cp:revision>
  <dcterms:created xsi:type="dcterms:W3CDTF">2019-02-11T08:27:06Z</dcterms:created>
  <dcterms:modified xsi:type="dcterms:W3CDTF">2019-02-21T08:05:04Z</dcterms:modified>
</cp:coreProperties>
</file>