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3"/>
  </p:notesMasterIdLst>
  <p:sldIdLst>
    <p:sldId id="257" r:id="rId2"/>
    <p:sldId id="258" r:id="rId3"/>
    <p:sldId id="262" r:id="rId4"/>
    <p:sldId id="259" r:id="rId5"/>
    <p:sldId id="265" r:id="rId6"/>
    <p:sldId id="267" r:id="rId7"/>
    <p:sldId id="357" r:id="rId8"/>
    <p:sldId id="358" r:id="rId9"/>
    <p:sldId id="404" r:id="rId10"/>
    <p:sldId id="424" r:id="rId11"/>
    <p:sldId id="423" r:id="rId12"/>
    <p:sldId id="425" r:id="rId13"/>
    <p:sldId id="426" r:id="rId14"/>
    <p:sldId id="443" r:id="rId15"/>
    <p:sldId id="427" r:id="rId16"/>
    <p:sldId id="418" r:id="rId17"/>
    <p:sldId id="428" r:id="rId18"/>
    <p:sldId id="367" r:id="rId19"/>
    <p:sldId id="429" r:id="rId20"/>
    <p:sldId id="430" r:id="rId21"/>
    <p:sldId id="431" r:id="rId22"/>
    <p:sldId id="434" r:id="rId23"/>
    <p:sldId id="435" r:id="rId24"/>
    <p:sldId id="444" r:id="rId25"/>
    <p:sldId id="436" r:id="rId26"/>
    <p:sldId id="433" r:id="rId27"/>
    <p:sldId id="445" r:id="rId28"/>
    <p:sldId id="447" r:id="rId29"/>
    <p:sldId id="448" r:id="rId30"/>
    <p:sldId id="446" r:id="rId31"/>
    <p:sldId id="373" r:id="rId32"/>
    <p:sldId id="437" r:id="rId33"/>
    <p:sldId id="440" r:id="rId34"/>
    <p:sldId id="442" r:id="rId35"/>
    <p:sldId id="451" r:id="rId36"/>
    <p:sldId id="439" r:id="rId37"/>
    <p:sldId id="441" r:id="rId38"/>
    <p:sldId id="438" r:id="rId39"/>
    <p:sldId id="452" r:id="rId40"/>
    <p:sldId id="450" r:id="rId41"/>
    <p:sldId id="416" r:id="rId42"/>
  </p:sldIdLst>
  <p:sldSz cx="9144000" cy="5143500" type="screen16x9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6127" autoAdjust="0"/>
  </p:normalViewPr>
  <p:slideViewPr>
    <p:cSldViewPr>
      <p:cViewPr varScale="1">
        <p:scale>
          <a:sx n="132" d="100"/>
          <a:sy n="132" d="100"/>
        </p:scale>
        <p:origin x="1032" y="12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4698385678428"/>
          <c:y val="4.0507874015748034E-2"/>
          <c:w val="0.86445197237971672"/>
          <c:h val="0.734732283464566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FVC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2012. 5. 16.</c:v>
                </c:pt>
                <c:pt idx="1">
                  <c:v>2013. 10. 18.</c:v>
                </c:pt>
                <c:pt idx="2">
                  <c:v>2015. 11. 13.</c:v>
                </c:pt>
                <c:pt idx="3">
                  <c:v>2016. 12. 1.</c:v>
                </c:pt>
                <c:pt idx="4">
                  <c:v>2017. 10. 20.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</c:v>
                </c:pt>
                <c:pt idx="1">
                  <c:v>72</c:v>
                </c:pt>
                <c:pt idx="2">
                  <c:v>46</c:v>
                </c:pt>
                <c:pt idx="3">
                  <c:v>28</c:v>
                </c:pt>
                <c:pt idx="4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FEV1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2012. 5. 16.</c:v>
                </c:pt>
                <c:pt idx="1">
                  <c:v>2013. 10. 18.</c:v>
                </c:pt>
                <c:pt idx="2">
                  <c:v>2015. 11. 13.</c:v>
                </c:pt>
                <c:pt idx="3">
                  <c:v>2016. 12. 1.</c:v>
                </c:pt>
                <c:pt idx="4">
                  <c:v>2017. 10. 20.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28</c:v>
                </c:pt>
                <c:pt idx="2">
                  <c:v>17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FEV1/FVC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2012. 5. 16.</c:v>
                </c:pt>
                <c:pt idx="1">
                  <c:v>2013. 10. 18.</c:v>
                </c:pt>
                <c:pt idx="2">
                  <c:v>2015. 11. 13.</c:v>
                </c:pt>
                <c:pt idx="3">
                  <c:v>2016. 12. 1.</c:v>
                </c:pt>
                <c:pt idx="4">
                  <c:v>2017. 10. 20.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25</c:v>
                </c:pt>
                <c:pt idx="1">
                  <c:v>28</c:v>
                </c:pt>
                <c:pt idx="2">
                  <c:v>25</c:v>
                </c:pt>
                <c:pt idx="3">
                  <c:v>38</c:v>
                </c:pt>
                <c:pt idx="4">
                  <c:v>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DLCO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2012. 5. 16.</c:v>
                </c:pt>
                <c:pt idx="1">
                  <c:v>2013. 10. 18.</c:v>
                </c:pt>
                <c:pt idx="2">
                  <c:v>2015. 11. 13.</c:v>
                </c:pt>
                <c:pt idx="3">
                  <c:v>2016. 12. 1.</c:v>
                </c:pt>
                <c:pt idx="4">
                  <c:v>2017. 10. 20.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61</c:v>
                </c:pt>
                <c:pt idx="1">
                  <c:v>57</c:v>
                </c:pt>
                <c:pt idx="2">
                  <c:v>52</c:v>
                </c:pt>
                <c:pt idx="3">
                  <c:v>50</c:v>
                </c:pt>
                <c:pt idx="4">
                  <c:v>39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5586000"/>
        <c:axId val="285583760"/>
      </c:lineChart>
      <c:catAx>
        <c:axId val="285586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000" cap="none" spc="-10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85583760"/>
        <c:crosses val="autoZero"/>
        <c:auto val="1"/>
        <c:lblAlgn val="ctr"/>
        <c:lblOffset val="100"/>
        <c:noMultiLvlLbl val="0"/>
      </c:catAx>
      <c:valAx>
        <c:axId val="28558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8558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51869702791037"/>
          <c:y val="4.0507874015748034E-2"/>
          <c:w val="0.73332997422661861"/>
          <c:h val="0.735562746062991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TLC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시술 전</c:v>
                </c:pt>
                <c:pt idx="1">
                  <c:v>시술 후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135</c:v>
                </c:pt>
                <c:pt idx="1">
                  <c:v>108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시술 전</c:v>
                </c:pt>
                <c:pt idx="1">
                  <c:v>시술 후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275</c:v>
                </c:pt>
                <c:pt idx="1">
                  <c:v>201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RV/TLC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시술 전</c:v>
                </c:pt>
                <c:pt idx="1">
                  <c:v>시술 후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78</c:v>
                </c:pt>
                <c:pt idx="1">
                  <c:v>72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2467680"/>
        <c:axId val="172468240"/>
      </c:lineChart>
      <c:catAx>
        <c:axId val="1724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2468240"/>
        <c:crosses val="autoZero"/>
        <c:auto val="1"/>
        <c:lblAlgn val="ctr"/>
        <c:lblOffset val="100"/>
        <c:noMultiLvlLbl val="0"/>
      </c:catAx>
      <c:valAx>
        <c:axId val="17246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246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94443839899326"/>
          <c:y val="0.90073203740157481"/>
          <c:w val="0.70205565918278601"/>
          <c:h val="6.80179625984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05457503983293"/>
          <c:y val="4.0507874015748034E-2"/>
          <c:w val="0.76879409621469608"/>
          <c:h val="0.734732283464566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FVC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시술 전</c:v>
                </c:pt>
                <c:pt idx="1">
                  <c:v>시술 후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FEV1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시술 전</c:v>
                </c:pt>
                <c:pt idx="1">
                  <c:v>시술 후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</c:v>
                </c:pt>
                <c:pt idx="1">
                  <c:v>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FEV1/FVC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시술 전</c:v>
                </c:pt>
                <c:pt idx="1">
                  <c:v>시술 후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29</c:v>
                </c:pt>
                <c:pt idx="1">
                  <c:v>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DLCO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시술 전</c:v>
                </c:pt>
                <c:pt idx="1">
                  <c:v>시술 후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39</c:v>
                </c:pt>
                <c:pt idx="1">
                  <c:v>43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0680320"/>
        <c:axId val="282730784"/>
      </c:lineChart>
      <c:catAx>
        <c:axId val="3406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82730784"/>
        <c:crosses val="autoZero"/>
        <c:auto val="1"/>
        <c:lblAlgn val="ctr"/>
        <c:lblOffset val="100"/>
        <c:noMultiLvlLbl val="0"/>
      </c:catAx>
      <c:valAx>
        <c:axId val="28273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068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51869702791037"/>
          <c:y val="4.0507874015748034E-2"/>
          <c:w val="0.73332997422661861"/>
          <c:h val="0.735562746062991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TLC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시술 전</c:v>
                </c:pt>
                <c:pt idx="1">
                  <c:v>첫 번째 시술 후</c:v>
                </c:pt>
                <c:pt idx="2">
                  <c:v>두 번째 시술 후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135</c:v>
                </c:pt>
                <c:pt idx="1">
                  <c:v>108</c:v>
                </c:pt>
                <c:pt idx="2">
                  <c:v>105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시술 전</c:v>
                </c:pt>
                <c:pt idx="1">
                  <c:v>첫 번째 시술 후</c:v>
                </c:pt>
                <c:pt idx="2">
                  <c:v>두 번째 시술 후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275</c:v>
                </c:pt>
                <c:pt idx="1">
                  <c:v>201</c:v>
                </c:pt>
                <c:pt idx="2">
                  <c:v>186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RV/TLC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시술 전</c:v>
                </c:pt>
                <c:pt idx="1">
                  <c:v>첫 번째 시술 후</c:v>
                </c:pt>
                <c:pt idx="2">
                  <c:v>두 번째 시술 후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78</c:v>
                </c:pt>
                <c:pt idx="1">
                  <c:v>72</c:v>
                </c:pt>
                <c:pt idx="2">
                  <c:v>68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2733584"/>
        <c:axId val="282734144"/>
      </c:lineChart>
      <c:catAx>
        <c:axId val="28273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82734144"/>
        <c:crosses val="autoZero"/>
        <c:auto val="1"/>
        <c:lblAlgn val="ctr"/>
        <c:lblOffset val="100"/>
        <c:noMultiLvlLbl val="0"/>
      </c:catAx>
      <c:valAx>
        <c:axId val="28273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8273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94443839899326"/>
          <c:y val="0.90073203740157481"/>
          <c:w val="0.54567840191813777"/>
          <c:h val="6.80179625984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05457503983293"/>
          <c:y val="4.0507874015748034E-2"/>
          <c:w val="0.76879409621469608"/>
          <c:h val="0.734732283464566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FVC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시술 전</c:v>
                </c:pt>
                <c:pt idx="1">
                  <c:v>첫 번째 시술 후</c:v>
                </c:pt>
                <c:pt idx="2">
                  <c:v>두 번째 시술 후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45</c:v>
                </c:pt>
                <c:pt idx="2">
                  <c:v>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FEV1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시술 전</c:v>
                </c:pt>
                <c:pt idx="1">
                  <c:v>첫 번째 시술 후</c:v>
                </c:pt>
                <c:pt idx="2">
                  <c:v>두 번째 시술 후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</c:v>
                </c:pt>
                <c:pt idx="1">
                  <c:v>19</c:v>
                </c:pt>
                <c:pt idx="2">
                  <c:v>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FEV1/FVC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시술 전</c:v>
                </c:pt>
                <c:pt idx="1">
                  <c:v>첫 번째 시술 후</c:v>
                </c:pt>
                <c:pt idx="2">
                  <c:v>두 번째 시술 후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29</c:v>
                </c:pt>
                <c:pt idx="1">
                  <c:v>32</c:v>
                </c:pt>
                <c:pt idx="2">
                  <c:v>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DLCO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시술 전</c:v>
                </c:pt>
                <c:pt idx="1">
                  <c:v>첫 번째 시술 후</c:v>
                </c:pt>
                <c:pt idx="2">
                  <c:v>두 번째 시술 후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39</c:v>
                </c:pt>
                <c:pt idx="1">
                  <c:v>43</c:v>
                </c:pt>
                <c:pt idx="2">
                  <c:v>47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8369312"/>
        <c:axId val="285599024"/>
      </c:lineChart>
      <c:catAx>
        <c:axId val="33836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85599024"/>
        <c:crosses val="autoZero"/>
        <c:auto val="1"/>
        <c:lblAlgn val="ctr"/>
        <c:lblOffset val="100"/>
        <c:noMultiLvlLbl val="0"/>
      </c:catAx>
      <c:valAx>
        <c:axId val="28559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836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3C961-BA0B-46C1-A904-46CFC9FD05CE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4D171-74BB-437E-9C4F-FFC89E644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54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85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860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23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122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320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804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942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515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532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877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5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389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822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26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481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977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036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402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413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547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413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42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3010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849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889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9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190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9626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143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9898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5360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2130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26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885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87029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834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C522D-8975-42DF-934F-5160D28B0B7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07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2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37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461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171-74BB-437E-9C4F-FFC89E64441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64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FB95-62D2-443D-B834-9C1A688EDBF8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5A19-957C-4FC5-8D06-1B28CC934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14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FB95-62D2-443D-B834-9C1A688EDBF8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5A19-957C-4FC5-8D06-1B28CC934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8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FB95-62D2-443D-B834-9C1A688EDBF8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5A19-957C-4FC5-8D06-1B28CC934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85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FB95-62D2-443D-B834-9C1A688EDBF8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5A19-957C-4FC5-8D06-1B28CC934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52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FB95-62D2-443D-B834-9C1A688EDBF8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5A19-957C-4FC5-8D06-1B28CC934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980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FB95-62D2-443D-B834-9C1A688EDBF8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5A19-957C-4FC5-8D06-1B28CC934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44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FB95-62D2-443D-B834-9C1A688EDBF8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5A19-957C-4FC5-8D06-1B28CC934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24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FB95-62D2-443D-B834-9C1A688EDBF8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5A19-957C-4FC5-8D06-1B28CC934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74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FB95-62D2-443D-B834-9C1A688EDBF8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5A19-957C-4FC5-8D06-1B28CC934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93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FB95-62D2-443D-B834-9C1A688EDBF8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5A19-957C-4FC5-8D06-1B28CC934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04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FB95-62D2-443D-B834-9C1A688EDBF8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5A19-957C-4FC5-8D06-1B28CC934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32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FB95-62D2-443D-B834-9C1A688EDBF8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95A19-957C-4FC5-8D06-1B28CC934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841772"/>
            <a:ext cx="8064896" cy="1790700"/>
          </a:xfrm>
        </p:spPr>
        <p:txBody>
          <a:bodyPr>
            <a:normAutofit/>
          </a:bodyPr>
          <a:lstStyle/>
          <a:p>
            <a:r>
              <a:rPr lang="en-US" altLang="ko-KR" sz="3600" b="1" dirty="0" err="1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Bronchoscopic</a:t>
            </a:r>
            <a:r>
              <a:rPr lang="en-US" altLang="ko-KR" sz="36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l</a:t>
            </a:r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ung volume reduction </a:t>
            </a:r>
            <a:b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using endobronchial valves </a:t>
            </a:r>
            <a:b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-KR" altLang="en-US" sz="3200" dirty="0"/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1763688" y="307580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aseline="30000" dirty="0" smtClean="0"/>
          </a:p>
          <a:p>
            <a:pPr algn="r"/>
            <a:r>
              <a:rPr lang="en-US" altLang="ko-KR" sz="2600" dirty="0" smtClean="0"/>
              <a:t>Presenter : Eung gu Lee</a:t>
            </a:r>
          </a:p>
          <a:p>
            <a:pPr algn="r"/>
            <a:endParaRPr lang="en-US" altLang="ko-KR" sz="2600" dirty="0" smtClean="0"/>
          </a:p>
          <a:p>
            <a:pPr algn="r"/>
            <a:r>
              <a:rPr lang="en-US" altLang="ko-KR" sz="2600" dirty="0" smtClean="0"/>
              <a:t>Division of Pulmonary, Allergy and Critical Care Medicine</a:t>
            </a:r>
          </a:p>
          <a:p>
            <a:pPr algn="r"/>
            <a:r>
              <a:rPr lang="en-US" altLang="ko-KR" sz="2600" dirty="0" smtClean="0"/>
              <a:t>Department of Internal Medicine</a:t>
            </a:r>
          </a:p>
          <a:p>
            <a:pPr algn="r"/>
            <a:r>
              <a:rPr lang="en-US" altLang="ko-KR" sz="2600" dirty="0" err="1" smtClean="0"/>
              <a:t>Bucheon</a:t>
            </a:r>
            <a:r>
              <a:rPr lang="en-US" altLang="ko-KR" sz="2600" dirty="0" smtClean="0"/>
              <a:t> St. Mary’s Hospital</a:t>
            </a:r>
          </a:p>
          <a:p>
            <a:pPr algn="r"/>
            <a:r>
              <a:rPr lang="en-US" altLang="ko-KR" sz="2600" dirty="0" smtClean="0"/>
              <a:t>The Catholic University of Korea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6721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3505217" y="267494"/>
            <a:ext cx="1930879" cy="582613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Chest PA</a:t>
            </a:r>
            <a:endParaRPr lang="ko-KR" altLang="en-US" sz="3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894706"/>
            <a:ext cx="3758325" cy="4248794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 bwMode="auto">
          <a:xfrm>
            <a:off x="2123728" y="3939902"/>
            <a:ext cx="1385384" cy="1"/>
          </a:xfrm>
          <a:prstGeom prst="straightConnector1">
            <a:avLst/>
          </a:prstGeom>
          <a:gradFill rotWithShape="0">
            <a:gsLst>
              <a:gs pos="0">
                <a:schemeClr val="accent2"/>
              </a:gs>
              <a:gs pos="50000">
                <a:srgbClr val="99CCFF"/>
              </a:gs>
              <a:gs pos="100000">
                <a:schemeClr val="accent2"/>
              </a:gs>
            </a:gsLst>
            <a:lin ang="5400000" scaled="1"/>
          </a:gra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294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732" y="86233"/>
            <a:ext cx="7886700" cy="994172"/>
          </a:xfrm>
        </p:spPr>
        <p:txBody>
          <a:bodyPr/>
          <a:lstStyle/>
          <a:p>
            <a:pPr algn="ctr"/>
            <a:r>
              <a:rPr lang="en-US" altLang="ko-KR" sz="36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COPD progression</a:t>
            </a:r>
            <a:endParaRPr lang="ko-KR" altLang="en-US" sz="36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838038" y="1511526"/>
            <a:ext cx="8198727" cy="2901347"/>
            <a:chOff x="1821623" y="2012727"/>
            <a:chExt cx="8567853" cy="2728117"/>
          </a:xfrm>
        </p:grpSpPr>
        <p:grpSp>
          <p:nvGrpSpPr>
            <p:cNvPr id="9" name="그룹 8"/>
            <p:cNvGrpSpPr/>
            <p:nvPr/>
          </p:nvGrpSpPr>
          <p:grpSpPr>
            <a:xfrm>
              <a:off x="2567116" y="2012727"/>
              <a:ext cx="7822360" cy="374613"/>
              <a:chOff x="2567116" y="2012727"/>
              <a:chExt cx="7822360" cy="374613"/>
            </a:xfrm>
          </p:grpSpPr>
          <p:cxnSp>
            <p:nvCxnSpPr>
              <p:cNvPr id="19" name="직선 화살표 연결선 18"/>
              <p:cNvCxnSpPr/>
              <p:nvPr/>
            </p:nvCxnSpPr>
            <p:spPr>
              <a:xfrm flipV="1">
                <a:off x="2757470" y="2209077"/>
                <a:ext cx="7632006" cy="904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타원 19"/>
              <p:cNvSpPr/>
              <p:nvPr/>
            </p:nvSpPr>
            <p:spPr>
              <a:xfrm>
                <a:off x="2567116" y="2012727"/>
                <a:ext cx="380709" cy="36260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5879038" y="2024733"/>
                <a:ext cx="380709" cy="362607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1821623" y="3699003"/>
              <a:ext cx="2954312" cy="1041841"/>
              <a:chOff x="1821623" y="3699003"/>
              <a:chExt cx="2954312" cy="104184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821623" y="3699003"/>
                <a:ext cx="1436027" cy="104184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err="1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Symbicort</a:t>
                </a:r>
                <a:endParaRPr lang="en-US" altLang="ko-KR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16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/Spiriva</a:t>
                </a:r>
              </a:p>
              <a:p>
                <a:r>
                  <a:rPr lang="en-US" altLang="ko-KR" sz="16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(ICS + LABA</a:t>
                </a:r>
              </a:p>
              <a:p>
                <a:r>
                  <a:rPr lang="en-US" altLang="ko-KR" sz="16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/LAMA)</a:t>
                </a:r>
                <a:endPara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39909" y="3838109"/>
                <a:ext cx="1436026" cy="810320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err="1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Montelukast</a:t>
                </a:r>
                <a:r>
                  <a:rPr lang="en-US" altLang="ko-KR" sz="16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en-US" altLang="ko-KR" sz="1600" dirty="0" err="1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doxofylline</a:t>
                </a:r>
                <a:r>
                  <a:rPr lang="en-US" altLang="ko-KR" sz="16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</a:p>
              <a:p>
                <a:pPr algn="ctr"/>
                <a:r>
                  <a:rPr lang="en-US" altLang="ko-KR" sz="1600" dirty="0" err="1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erdos</a:t>
                </a:r>
                <a:endPara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0" y="2211710"/>
            <a:ext cx="971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PFT</a:t>
            </a:r>
          </a:p>
          <a:p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Inhaler</a:t>
            </a:r>
          </a:p>
          <a:p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Home    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O2</a:t>
            </a:r>
          </a:p>
          <a:p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838039" y="4550641"/>
            <a:ext cx="13741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 L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4563" y="1089278"/>
            <a:ext cx="12364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2014. 6.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3570" y="3304877"/>
            <a:ext cx="1374158" cy="11079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Foster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/Spiriva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(ICS + LABA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/LAMA)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1040" y="3579862"/>
            <a:ext cx="2033798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Roflumilast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Diarrhea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로 중단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.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6621" y="4550641"/>
            <a:ext cx="13741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1.5 L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2703" y="2089891"/>
            <a:ext cx="1800200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FEV1 0.46(17%)</a:t>
            </a:r>
          </a:p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FVC 1.83(48%)</a:t>
            </a:r>
          </a:p>
          <a:p>
            <a:pPr algn="ctr"/>
            <a:r>
              <a:rPr lang="en-US" altLang="ko-KR" sz="1600" dirty="0">
                <a:latin typeface="맑은 고딕" panose="020B0503020000020004" pitchFamily="50" charset="-127"/>
              </a:rPr>
              <a:t>FEV1/FVC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25%</a:t>
            </a:r>
          </a:p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DLCO/VA 51%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3111225" y="1524294"/>
            <a:ext cx="364307" cy="38563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363879" y="1088851"/>
            <a:ext cx="12364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2016. 3.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8602" y="2093876"/>
            <a:ext cx="1687035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Foster/</a:t>
            </a:r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Xoterna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(ICS + LABA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/LAMA + LABA)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6799965" y="1534209"/>
            <a:ext cx="364307" cy="38563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115329" y="1086873"/>
            <a:ext cx="12364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2012. 6.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039" y="2089891"/>
            <a:ext cx="1617301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FEV1 0.70(25%)</a:t>
            </a:r>
          </a:p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FVC 2.76(71%)</a:t>
            </a:r>
          </a:p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FEV1/FVC 25%</a:t>
            </a:r>
          </a:p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DLCO/VA 61%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99946" y="1089278"/>
            <a:ext cx="12364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2013. 10.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7538" y="2097190"/>
            <a:ext cx="1251682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Pneumo-coccal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vaccination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00288" y="1086873"/>
            <a:ext cx="12364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2016. 7.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8227235" y="1532336"/>
            <a:ext cx="364307" cy="38563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5644672" y="4550640"/>
            <a:ext cx="30843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.5 L, smoking cessation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2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3999" y="168721"/>
            <a:ext cx="7886700" cy="994172"/>
          </a:xfrm>
        </p:spPr>
        <p:txBody>
          <a:bodyPr/>
          <a:lstStyle/>
          <a:p>
            <a:pPr algn="ctr"/>
            <a:r>
              <a:rPr lang="en-US" altLang="ko-KR" sz="36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COPD progression</a:t>
            </a:r>
            <a:endParaRPr lang="ko-KR" altLang="en-US" sz="36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0" y="1549303"/>
            <a:ext cx="9036765" cy="2598600"/>
            <a:chOff x="945855" y="1948867"/>
            <a:chExt cx="9443621" cy="2443446"/>
          </a:xfrm>
        </p:grpSpPr>
        <p:grpSp>
          <p:nvGrpSpPr>
            <p:cNvPr id="9" name="그룹 8"/>
            <p:cNvGrpSpPr/>
            <p:nvPr/>
          </p:nvGrpSpPr>
          <p:grpSpPr>
            <a:xfrm>
              <a:off x="945855" y="1948867"/>
              <a:ext cx="9443621" cy="362607"/>
              <a:chOff x="945855" y="1948867"/>
              <a:chExt cx="9443621" cy="362607"/>
            </a:xfrm>
          </p:grpSpPr>
          <p:cxnSp>
            <p:nvCxnSpPr>
              <p:cNvPr id="19" name="직선 화살표 연결선 18"/>
              <p:cNvCxnSpPr/>
              <p:nvPr/>
            </p:nvCxnSpPr>
            <p:spPr>
              <a:xfrm>
                <a:off x="945855" y="2119709"/>
                <a:ext cx="9443621" cy="1193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타원 21"/>
              <p:cNvSpPr/>
              <p:nvPr/>
            </p:nvSpPr>
            <p:spPr>
              <a:xfrm>
                <a:off x="5667665" y="1948867"/>
                <a:ext cx="380709" cy="362607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21623" y="3842453"/>
              <a:ext cx="1690117" cy="54986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Onbrez</a:t>
              </a:r>
              <a:r>
                <a:rPr lang="en-US" altLang="ko-KR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/Spiriva</a:t>
              </a:r>
            </a:p>
            <a:p>
              <a:r>
                <a:rPr lang="en-US" altLang="ko-KR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(LABA/LAMA)</a:t>
              </a:r>
              <a:endPara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-28332" y="2211710"/>
            <a:ext cx="99993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PFT</a:t>
            </a:r>
          </a:p>
          <a:p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Inhaler</a:t>
            </a:r>
          </a:p>
          <a:p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Home    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O2</a:t>
            </a:r>
          </a:p>
          <a:p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838038" y="4550641"/>
            <a:ext cx="80492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3.5 L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2410" y="1091363"/>
            <a:ext cx="12364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2017. 5.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2703" y="3385559"/>
            <a:ext cx="157741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Xoterna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/Foster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(LAMA + LABA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/ICS + LABA)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2703" y="2089891"/>
            <a:ext cx="1405025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Hospitalization d/t Acute exacerbation</a:t>
            </a:r>
          </a:p>
        </p:txBody>
      </p:sp>
      <p:sp>
        <p:nvSpPr>
          <p:cNvPr id="32" name="타원 31"/>
          <p:cNvSpPr/>
          <p:nvPr/>
        </p:nvSpPr>
        <p:spPr>
          <a:xfrm>
            <a:off x="3111225" y="1524294"/>
            <a:ext cx="364307" cy="38563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842531" y="1086971"/>
            <a:ext cx="12364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2017. 10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6241069" y="1524293"/>
            <a:ext cx="364307" cy="38563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115329" y="1086873"/>
            <a:ext cx="12364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2016. 12.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039" y="2089891"/>
            <a:ext cx="161730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FEV1 0.43(14%)</a:t>
            </a:r>
          </a:p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FVC 1.13(28%)</a:t>
            </a:r>
          </a:p>
          <a:p>
            <a:pPr algn="ctr"/>
            <a:r>
              <a:rPr lang="en-US" altLang="ko-KR" sz="1600" dirty="0">
                <a:latin typeface="맑은 고딕" panose="020B0503020000020004" pitchFamily="50" charset="-127"/>
              </a:rPr>
              <a:t>FEV1/FVC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38%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9946" y="1089278"/>
            <a:ext cx="12364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2017. 1.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55776" y="2097190"/>
            <a:ext cx="1380647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Hospitalization d/t Acute exacerbation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27670" y="1086873"/>
            <a:ext cx="12364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2017. 11.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7963756" y="1524293"/>
            <a:ext cx="364307" cy="38563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1464535" y="1524294"/>
            <a:ext cx="364307" cy="38563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652120" y="2089891"/>
            <a:ext cx="1617301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FEV1 0.41(13%)</a:t>
            </a:r>
          </a:p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FVC 1.40(35%)</a:t>
            </a:r>
          </a:p>
          <a:p>
            <a:pPr algn="ctr"/>
            <a:r>
              <a:rPr lang="en-US" altLang="ko-KR" sz="1600" dirty="0">
                <a:latin typeface="맑은 고딕" panose="020B0503020000020004" pitchFamily="50" charset="-127"/>
              </a:rPr>
              <a:t>FEV1/FVC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29%</a:t>
            </a:r>
          </a:p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DLCO 23%</a:t>
            </a:r>
          </a:p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RV 275%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19464" y="2089891"/>
            <a:ext cx="1617301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Admission</a:t>
            </a:r>
          </a:p>
        </p:txBody>
      </p:sp>
    </p:spTree>
    <p:extLst>
      <p:ext uri="{BB962C8B-B14F-4D97-AF65-F5344CB8AC3E}">
        <p14:creationId xmlns:p14="http://schemas.microsoft.com/office/powerpoint/2010/main" val="14640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" y="987574"/>
            <a:ext cx="3304692" cy="329170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497" y="987574"/>
            <a:ext cx="3291707" cy="329170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387" y="982249"/>
            <a:ext cx="3297265" cy="329726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3399211" y="267494"/>
            <a:ext cx="2110556" cy="582613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Chest CT</a:t>
            </a:r>
            <a:endParaRPr lang="ko-KR" altLang="en-US" sz="3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화살표 연결선 6"/>
          <p:cNvCxnSpPr/>
          <p:nvPr/>
        </p:nvCxnSpPr>
        <p:spPr bwMode="auto">
          <a:xfrm>
            <a:off x="-151570" y="1779662"/>
            <a:ext cx="576064" cy="576064"/>
          </a:xfrm>
          <a:prstGeom prst="straightConnector1">
            <a:avLst/>
          </a:prstGeom>
          <a:gradFill rotWithShape="0">
            <a:gsLst>
              <a:gs pos="0">
                <a:schemeClr val="accent2"/>
              </a:gs>
              <a:gs pos="50000">
                <a:srgbClr val="99CCFF"/>
              </a:gs>
              <a:gs pos="100000">
                <a:schemeClr val="accent2"/>
              </a:gs>
            </a:gsLst>
            <a:lin ang="5400000" scaled="1"/>
          </a:gra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7092280" y="465475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2017. 5.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3442" y="4654751"/>
            <a:ext cx="99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2017. 1.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889" y="995617"/>
            <a:ext cx="3297265" cy="329726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988" y="990386"/>
            <a:ext cx="3302496" cy="33024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77325" y="4654751"/>
            <a:ext cx="10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2016. 8.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4654751"/>
            <a:ext cx="112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2014. 10.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416" y="4654751"/>
            <a:ext cx="112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2012. 9.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30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26677"/>
          </a:xfrm>
        </p:spPr>
        <p:txBody>
          <a:bodyPr/>
          <a:lstStyle/>
          <a:p>
            <a:pPr algn="ctr"/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Pulmonary function test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468" y="987574"/>
            <a:ext cx="8363003" cy="388843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102130"/>
              </p:ext>
            </p:extLst>
          </p:nvPr>
        </p:nvGraphicFramePr>
        <p:xfrm>
          <a:off x="179511" y="1203598"/>
          <a:ext cx="4459458" cy="327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720080"/>
                <a:gridCol w="720080"/>
                <a:gridCol w="720080"/>
                <a:gridCol w="691878"/>
                <a:gridCol w="743243"/>
              </a:tblGrid>
              <a:tr h="396991"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2012. </a:t>
                      </a:r>
                    </a:p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5. 16.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10. 18.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 </a:t>
                      </a:r>
                    </a:p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11. 13.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 </a:t>
                      </a:r>
                    </a:p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12. 1.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 </a:t>
                      </a:r>
                    </a:p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10. 20.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69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FVC 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2.76 (71%)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2.79 (72%)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1.83 (46%)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1.13 (28%)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1.40 (35%)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969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FEV1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0.70 (25%)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0.78 (28%)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0.46 (17%)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0.43  (14%)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0.41 (13%)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969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FEV1/FVC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4282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TLC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8.23 (135%)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6.43 (275%)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481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RV/TLC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969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DLCO/VA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61 %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57 %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52%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50%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39%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차트 12"/>
          <p:cNvGraphicFramePr/>
          <p:nvPr>
            <p:extLst>
              <p:ext uri="{D42A27DB-BD31-4B8C-83A1-F6EECF244321}">
                <p14:modId xmlns:p14="http://schemas.microsoft.com/office/powerpoint/2010/main" val="3577846800"/>
              </p:ext>
            </p:extLst>
          </p:nvPr>
        </p:nvGraphicFramePr>
        <p:xfrm>
          <a:off x="4638969" y="1079500"/>
          <a:ext cx="432551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69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95537" y="273844"/>
            <a:ext cx="8597198" cy="722088"/>
          </a:xfrm>
        </p:spPr>
        <p:txBody>
          <a:bodyPr/>
          <a:lstStyle/>
          <a:p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Pharmacologic treatment by GOLD grade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9752" y="4293513"/>
            <a:ext cx="100811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err="1">
                <a:latin typeface="Arial"/>
                <a:cs typeface="Arial"/>
              </a:rPr>
              <a:t>mMR</a:t>
            </a:r>
            <a:r>
              <a:rPr sz="1400" dirty="0" err="1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&lt;</a:t>
            </a:r>
            <a:r>
              <a:rPr lang="en-US" sz="1400" spc="-5" dirty="0" smtClean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spc="-10" dirty="0" smtClean="0">
                <a:latin typeface="Arial"/>
                <a:cs typeface="Arial"/>
              </a:rPr>
              <a:t>     </a:t>
            </a:r>
            <a:r>
              <a:rPr sz="1400" spc="-10" dirty="0" smtClean="0">
                <a:latin typeface="Arial"/>
                <a:cs typeface="Arial"/>
              </a:rPr>
              <a:t>C</a:t>
            </a:r>
            <a:r>
              <a:rPr sz="1400" spc="-110" dirty="0" smtClean="0">
                <a:latin typeface="Arial"/>
                <a:cs typeface="Arial"/>
              </a:rPr>
              <a:t>A</a:t>
            </a:r>
            <a:r>
              <a:rPr sz="1400" dirty="0" smtClean="0">
                <a:latin typeface="Arial"/>
                <a:cs typeface="Arial"/>
              </a:rPr>
              <a:t>T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&lt;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1</a:t>
            </a:r>
            <a:r>
              <a:rPr sz="1400" dirty="0" smtClean="0">
                <a:latin typeface="Arial"/>
                <a:cs typeface="Arial"/>
              </a:rPr>
              <a:t>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7984" y="4293513"/>
            <a:ext cx="1152128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mMR</a:t>
            </a:r>
            <a:r>
              <a:rPr sz="1400" dirty="0">
                <a:latin typeface="Arial"/>
                <a:cs typeface="Arial"/>
              </a:rPr>
              <a:t>C </a:t>
            </a:r>
            <a:r>
              <a:rPr sz="1400" dirty="0">
                <a:latin typeface="Symbol"/>
                <a:cs typeface="Symbol"/>
              </a:rPr>
              <a:t>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</a:p>
          <a:p>
            <a:pPr marL="12700">
              <a:lnSpc>
                <a:spcPct val="100000"/>
              </a:lnSpc>
            </a:pPr>
            <a:r>
              <a:rPr lang="en-US" sz="1400" spc="-10" dirty="0" smtClean="0">
                <a:latin typeface="Arial"/>
                <a:cs typeface="Arial"/>
              </a:rPr>
              <a:t>     </a:t>
            </a:r>
            <a:r>
              <a:rPr sz="1400" spc="-10" dirty="0" smtClean="0">
                <a:latin typeface="Arial"/>
                <a:cs typeface="Arial"/>
              </a:rPr>
              <a:t>C</a:t>
            </a:r>
            <a:r>
              <a:rPr sz="1400" spc="-110" dirty="0" smtClean="0">
                <a:latin typeface="Arial"/>
                <a:cs typeface="Arial"/>
              </a:rPr>
              <a:t>A</a:t>
            </a:r>
            <a:r>
              <a:rPr sz="1400" dirty="0" smtClean="0">
                <a:latin typeface="Arial"/>
                <a:cs typeface="Arial"/>
              </a:rPr>
              <a:t>T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dirty="0">
                <a:latin typeface="Symbol"/>
                <a:cs typeface="Symbol"/>
              </a:rPr>
              <a:t>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10</a:t>
            </a:r>
            <a:r>
              <a:rPr lang="en-US" sz="1400" spc="-5" dirty="0" smtClean="0"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3595" y="1528654"/>
            <a:ext cx="313143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1470">
              <a:lnSpc>
                <a:spcPct val="100000"/>
              </a:lnSpc>
            </a:pPr>
            <a:r>
              <a:rPr sz="1400" spc="-5" dirty="0" smtClean="0">
                <a:latin typeface="Symbol"/>
                <a:cs typeface="Symbol"/>
              </a:rPr>
              <a:t></a:t>
            </a:r>
            <a:r>
              <a:rPr lang="en-US" sz="1400" spc="-5" dirty="0" smtClean="0">
                <a:latin typeface="Symbol"/>
                <a:cs typeface="Symbol"/>
              </a:rPr>
              <a:t> </a:t>
            </a:r>
            <a:r>
              <a:rPr sz="1400" dirty="0" smtClean="0">
                <a:latin typeface="Arial"/>
                <a:cs typeface="Arial"/>
              </a:rPr>
              <a:t>2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/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dirty="0" smtClean="0">
                <a:latin typeface="Arial"/>
                <a:cs typeface="Arial"/>
              </a:rPr>
              <a:t>ea</a:t>
            </a:r>
            <a:r>
              <a:rPr lang="en-US" sz="1400" dirty="0" smtClean="0">
                <a:latin typeface="Arial"/>
                <a:cs typeface="Arial"/>
              </a:rPr>
              <a:t>r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or</a:t>
            </a:r>
            <a:endParaRPr lang="en-US" sz="1400" dirty="0">
              <a:latin typeface="Arial"/>
              <a:cs typeface="Arial"/>
            </a:endParaRPr>
          </a:p>
          <a:p>
            <a:pPr marL="12700" marR="331470">
              <a:lnSpc>
                <a:spcPct val="100000"/>
              </a:lnSpc>
            </a:pPr>
            <a:r>
              <a:rPr sz="1400" dirty="0" smtClean="0">
                <a:latin typeface="Symbol"/>
                <a:cs typeface="Symbol"/>
              </a:rPr>
              <a:t></a:t>
            </a:r>
            <a:r>
              <a:rPr sz="1400" spc="30" dirty="0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leading 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hospital ad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ission</a:t>
            </a:r>
          </a:p>
        </p:txBody>
      </p:sp>
      <p:sp>
        <p:nvSpPr>
          <p:cNvPr id="8" name="object 12"/>
          <p:cNvSpPr txBox="1"/>
          <p:nvPr/>
        </p:nvSpPr>
        <p:spPr>
          <a:xfrm>
            <a:off x="1098194" y="1658165"/>
            <a:ext cx="417195" cy="1893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758825">
              <a:lnSpc>
                <a:spcPts val="1520"/>
              </a:lnSpc>
            </a:pP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isk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(Exacerbat</a:t>
            </a:r>
            <a:r>
              <a:rPr sz="1400" b="1" spc="-10" dirty="0">
                <a:latin typeface="Arial"/>
                <a:cs typeface="Arial"/>
              </a:rPr>
              <a:t>io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ist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6003344" y="3149815"/>
            <a:ext cx="298939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1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(not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leading 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hospital </a:t>
            </a:r>
            <a:r>
              <a:rPr sz="1400" dirty="0" smtClean="0">
                <a:latin typeface="Arial"/>
                <a:cs typeface="Arial"/>
              </a:rPr>
              <a:t>ad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dirty="0" smtClean="0">
                <a:latin typeface="Arial"/>
                <a:cs typeface="Arial"/>
              </a:rPr>
              <a:t>ission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5"/>
          <p:cNvSpPr txBox="1"/>
          <p:nvPr/>
        </p:nvSpPr>
        <p:spPr>
          <a:xfrm>
            <a:off x="2483768" y="4731663"/>
            <a:ext cx="37117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337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ms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 smtClean="0">
                <a:latin typeface="Arial"/>
                <a:cs typeface="Arial"/>
              </a:rPr>
              <a:t>–</a:t>
            </a:r>
            <a:r>
              <a:rPr lang="en-US" sz="1400" b="1" spc="-5" dirty="0" smtClean="0">
                <a:latin typeface="Arial"/>
                <a:cs typeface="Arial"/>
              </a:rPr>
              <a:t> </a:t>
            </a:r>
            <a:r>
              <a:rPr sz="1400" b="1" dirty="0" err="1" smtClean="0">
                <a:latin typeface="Arial"/>
                <a:cs typeface="Arial"/>
              </a:rPr>
              <a:t>m</a:t>
            </a:r>
            <a:r>
              <a:rPr sz="1400" b="1" spc="15" dirty="0" err="1" smtClean="0">
                <a:latin typeface="Arial"/>
                <a:cs typeface="Arial"/>
              </a:rPr>
              <a:t>M</a:t>
            </a:r>
            <a:r>
              <a:rPr sz="1400" b="1" spc="-10" dirty="0" err="1" smtClean="0">
                <a:latin typeface="Arial"/>
                <a:cs typeface="Arial"/>
              </a:rPr>
              <a:t>R</a:t>
            </a:r>
            <a:r>
              <a:rPr sz="1400" b="1" dirty="0" err="1" smtClean="0">
                <a:latin typeface="Arial"/>
                <a:cs typeface="Arial"/>
              </a:rPr>
              <a:t>C</a:t>
            </a:r>
            <a:r>
              <a:rPr lang="en-US" sz="1400" b="1" dirty="0" smtClean="0">
                <a:latin typeface="Arial"/>
                <a:cs typeface="Arial"/>
              </a:rPr>
              <a:t>, CAT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1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75312"/>
              </p:ext>
            </p:extLst>
          </p:nvPr>
        </p:nvGraphicFramePr>
        <p:xfrm>
          <a:off x="1821055" y="1033451"/>
          <a:ext cx="4032503" cy="3187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252"/>
                <a:gridCol w="2016251"/>
              </a:tblGrid>
              <a:tr h="1554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"/>
                        </a:spcBef>
                      </a:pPr>
                      <a:endParaRPr sz="3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"/>
                        </a:spcBef>
                      </a:pPr>
                      <a:endParaRPr sz="3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4376928" y="4293513"/>
            <a:ext cx="1131176" cy="43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968818" y="1400753"/>
            <a:ext cx="2718251" cy="686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836471" y="1040536"/>
            <a:ext cx="2017087" cy="15312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516" y="2750816"/>
            <a:ext cx="1474918" cy="14178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1055" y="2600722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Group A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6740" y="2600722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Group B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1476" y="1014982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Group C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6892" y="1003195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Group D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64" y="2791925"/>
            <a:ext cx="1809750" cy="140355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113" y="1246210"/>
            <a:ext cx="1964970" cy="121305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874" y="1203679"/>
            <a:ext cx="1929039" cy="13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Prevention and Maintenance Treatment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469" y="987574"/>
            <a:ext cx="8229600" cy="4155926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Smoking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cessation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Pharmacologic treatment: inhaler, </a:t>
            </a:r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mucolytics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PDE4 inhibitor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Vaccination: Pneumococcal and Influenza vaccination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Pulmonary rehabilitation: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실내 자전거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Long-term administration of oxygen (&gt; 15 hours per day)</a:t>
            </a:r>
          </a:p>
          <a:p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Ventilatory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support: noninvasive ventilation (NIV)</a:t>
            </a:r>
          </a:p>
          <a:p>
            <a:pPr marL="0" indent="0">
              <a:buNone/>
            </a:pP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Interventional treatments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Lung volume reduction surgery (LVRS)</a:t>
            </a:r>
          </a:p>
          <a:p>
            <a:pPr marL="0" indent="0"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Bronchoscopic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lung volume reduction (BLVS)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Lung transplantation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19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69714"/>
          </a:xfrm>
        </p:spPr>
        <p:txBody>
          <a:bodyPr/>
          <a:lstStyle/>
          <a:p>
            <a:pPr algn="ctr"/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Interventional Treatments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468" y="987574"/>
            <a:ext cx="8363003" cy="3888431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Lung volume reduction surgery</a:t>
            </a:r>
          </a:p>
          <a:p>
            <a:pPr marL="0" indent="0"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- Upper lobe predominant emphysema, Low exercise capacity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 Survival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↑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Exercise capacity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↑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Quality of life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↑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</a:t>
            </a:r>
          </a:p>
          <a:p>
            <a:pPr marL="0" indent="0">
              <a:buNone/>
            </a:pP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Non-upper lobe predominant emphysema </a:t>
            </a:r>
          </a:p>
          <a:p>
            <a:pPr marL="0" indent="0"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 Operative mortality↑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FEV1 ≤ 20%, homogeneous pattern of emphysema,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DLCO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≤ 20%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Postoperative mortality↑, lung function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↓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exercise capacity↓</a:t>
            </a:r>
          </a:p>
          <a:p>
            <a:pPr marL="0" indent="0"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 Consider less invasive therapeutic options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 </a:t>
            </a:r>
            <a:endParaRPr lang="ko-KR" altLang="en-US" sz="20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8326" y="2798513"/>
            <a:ext cx="1617301" cy="16004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FEV1 0.41 (13%)</a:t>
            </a:r>
          </a:p>
          <a:p>
            <a:pPr algn="ctr"/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FVC 1.40 (35%)</a:t>
            </a:r>
          </a:p>
          <a:p>
            <a:pPr algn="ctr"/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FEV1/FVC 29</a:t>
            </a:r>
          </a:p>
          <a:p>
            <a:pPr algn="ctr"/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DLCO 23</a:t>
            </a:r>
          </a:p>
          <a:p>
            <a:pPr algn="ctr"/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TLC 8.23 (135%)</a:t>
            </a:r>
          </a:p>
          <a:p>
            <a:pPr algn="ctr"/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RV 6.43 (275%)</a:t>
            </a:r>
          </a:p>
          <a:p>
            <a:pPr algn="ctr"/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RV/TLC 78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872" y="4660561"/>
            <a:ext cx="5570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i="1" dirty="0" err="1"/>
              <a:t>Criner</a:t>
            </a:r>
            <a:r>
              <a:rPr lang="en-US" altLang="ko-KR" sz="1100" i="1" dirty="0"/>
              <a:t> GJ. Alternatives to lung transplantation: lung volume reduction </a:t>
            </a:r>
            <a:r>
              <a:rPr lang="en-US" altLang="ko-KR" sz="1100" i="1" dirty="0" smtClean="0"/>
              <a:t>for COPD</a:t>
            </a:r>
            <a:r>
              <a:rPr lang="en-US" altLang="ko-KR" sz="1100" i="1" dirty="0"/>
              <a:t>. </a:t>
            </a:r>
            <a:endParaRPr lang="en-US" altLang="ko-KR" sz="1100" i="1" dirty="0" smtClean="0"/>
          </a:p>
          <a:p>
            <a:pPr algn="r"/>
            <a:r>
              <a:rPr lang="en-US" altLang="ko-KR" sz="1100" i="1" dirty="0" err="1" smtClean="0"/>
              <a:t>Clin</a:t>
            </a:r>
            <a:r>
              <a:rPr lang="en-US" altLang="ko-KR" sz="1100" i="1" dirty="0" smtClean="0"/>
              <a:t> </a:t>
            </a:r>
            <a:r>
              <a:rPr lang="en-US" altLang="ko-KR" sz="1100" i="1" dirty="0"/>
              <a:t>Chest Med. 2011;32(2):379–97</a:t>
            </a:r>
            <a:endParaRPr lang="ko-KR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3726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69714"/>
          </a:xfrm>
        </p:spPr>
        <p:txBody>
          <a:bodyPr>
            <a:normAutofit/>
          </a:bodyPr>
          <a:lstStyle/>
          <a:p>
            <a:r>
              <a:rPr lang="en-US" altLang="ko-KR" sz="3200" b="1" dirty="0" err="1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Bronchoscopic</a:t>
            </a:r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lung volume reduction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468" y="915567"/>
            <a:ext cx="8507019" cy="1761756"/>
          </a:xfrm>
        </p:spPr>
        <p:txBody>
          <a:bodyPr>
            <a:noAutofit/>
          </a:bodyPr>
          <a:lstStyle/>
          <a:p>
            <a:r>
              <a:rPr lang="en-US" altLang="ko-KR" sz="1600" dirty="0" err="1" smtClean="0">
                <a:latin typeface="맑은 고딕" panose="020B0503020000020004" pitchFamily="50" charset="-127"/>
              </a:rPr>
              <a:t>Interlobar</a:t>
            </a:r>
            <a:r>
              <a:rPr lang="en-US" altLang="ko-KR" sz="1600" dirty="0" smtClean="0">
                <a:latin typeface="맑은 고딕" panose="020B0503020000020004" pitchFamily="50" charset="-127"/>
              </a:rPr>
              <a:t> fissures were intact in chest CT scan.</a:t>
            </a:r>
          </a:p>
          <a:p>
            <a:r>
              <a:rPr lang="en-US" altLang="ko-KR" sz="1600" dirty="0" err="1" smtClean="0">
                <a:latin typeface="맑은 고딕" panose="020B0503020000020004" pitchFamily="50" charset="-127"/>
              </a:rPr>
              <a:t>Chartis</a:t>
            </a:r>
            <a:r>
              <a:rPr lang="en-US" altLang="ko-KR" sz="1600" dirty="0" smtClean="0">
                <a:latin typeface="맑은 고딕" panose="020B0503020000020004" pitchFamily="50" charset="-127"/>
              </a:rPr>
              <a:t> system: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Evaluation of collateral ventilation</a:t>
            </a:r>
          </a:p>
          <a:p>
            <a:pPr marL="0" indent="0"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Entrance of RML bronchus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catheter with a balloon and distal tip</a:t>
            </a:r>
          </a:p>
          <a:p>
            <a:pPr marL="0" indent="0"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2. Balloon inflated  Airway is blocked for 2 minutes</a:t>
            </a:r>
          </a:p>
          <a:p>
            <a:pPr marL="0" indent="0"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3. Assess expiratory airflow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4122921"/>
            <a:ext cx="367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Flow↓, Airway pressure →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358" y="843558"/>
            <a:ext cx="1726524" cy="17143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64088" y="412292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Airway resistance ↑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4838" y="4621201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en-US" altLang="ko-KR" sz="2200" dirty="0">
                <a:latin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2200" b="1" dirty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No Collateral </a:t>
            </a:r>
            <a:r>
              <a:rPr lang="en-US" altLang="ko-KR" sz="2200" b="1" dirty="0" smtClean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ventilation</a:t>
            </a:r>
            <a:endParaRPr lang="ko-KR" altLang="en-US" sz="2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79609"/>
            <a:ext cx="4264503" cy="12591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211" y="2780480"/>
            <a:ext cx="4726323" cy="12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41723"/>
          </a:xfrm>
        </p:spPr>
        <p:txBody>
          <a:bodyPr/>
          <a:lstStyle/>
          <a:p>
            <a:r>
              <a:rPr lang="en-US" altLang="ko-KR" sz="3200" b="1" dirty="0" err="1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Bronchoscopic</a:t>
            </a:r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lung volume reduction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468" y="1006749"/>
            <a:ext cx="8507019" cy="3587934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Unidirectional endobronchial valve insertion at RML bronchus</a:t>
            </a:r>
          </a:p>
          <a:p>
            <a:pPr marL="0" indent="0">
              <a:buNone/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: Zephyr 5.5 mm EBV</a:t>
            </a: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491630"/>
            <a:ext cx="2899016" cy="2841673"/>
          </a:xfrm>
          <a:prstGeom prst="rect">
            <a:avLst/>
          </a:prstGeom>
        </p:spPr>
      </p:pic>
      <p:sp>
        <p:nvSpPr>
          <p:cNvPr id="12" name="모서리가 둥근 사각형 설명선 11"/>
          <p:cNvSpPr/>
          <p:nvPr/>
        </p:nvSpPr>
        <p:spPr bwMode="auto">
          <a:xfrm>
            <a:off x="3563888" y="1923678"/>
            <a:ext cx="1068937" cy="432048"/>
          </a:xfrm>
          <a:prstGeom prst="wedgeRoundRectCallout">
            <a:avLst>
              <a:gd name="adj1" fmla="val 133444"/>
              <a:gd name="adj2" fmla="val 70729"/>
              <a:gd name="adj3" fmla="val 16667"/>
            </a:avLst>
          </a:prstGeom>
          <a:noFill/>
          <a:ln w="25400" cap="flat" cmpd="sng" algn="ctr">
            <a:solidFill>
              <a:srgbClr val="0070C0">
                <a:alpha val="9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04863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RML</a:t>
            </a:r>
            <a:endParaRPr kumimoji="1" lang="ko-KR" alt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 bwMode="auto">
          <a:xfrm>
            <a:off x="7685197" y="3723878"/>
            <a:ext cx="1068937" cy="432048"/>
          </a:xfrm>
          <a:prstGeom prst="wedgeRoundRectCallout">
            <a:avLst>
              <a:gd name="adj1" fmla="val -104957"/>
              <a:gd name="adj2" fmla="val 23144"/>
              <a:gd name="adj3" fmla="val 16667"/>
            </a:avLst>
          </a:prstGeom>
          <a:noFill/>
          <a:ln w="25400" cap="flat" cmpd="sng" algn="ctr">
            <a:solidFill>
              <a:srgbClr val="0070C0">
                <a:alpha val="9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04863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RLL</a:t>
            </a:r>
            <a:endParaRPr kumimoji="1" lang="ko-KR" alt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27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Chief Complaint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7" y="1200153"/>
            <a:ext cx="7931492" cy="3394529"/>
          </a:xfrm>
        </p:spPr>
        <p:txBody>
          <a:bodyPr/>
          <a:lstStyle/>
          <a:p>
            <a:pPr marL="0" indent="0" algn="r"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			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</a:t>
            </a:r>
            <a:r>
              <a:rPr lang="en-US" altLang="ko-KR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/65</a:t>
            </a:r>
            <a:endParaRPr lang="en-US" altLang="ko-KR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Dyspnea</a:t>
            </a:r>
          </a:p>
          <a:p>
            <a:endParaRPr lang="en-US" altLang="ko-KR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집에서 식사하거나 화장실 갈 때도 쉬어서 가야 합니다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.”</a:t>
            </a:r>
            <a:endParaRPr lang="en-US" altLang="ko-KR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45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855159" y="187690"/>
            <a:ext cx="7186612" cy="5826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Chest X-ray </a:t>
            </a:r>
            <a:endParaRPr lang="ko-KR" altLang="en-US" sz="3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945" y="4371950"/>
            <a:ext cx="114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POD #1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588" y="4371950"/>
            <a:ext cx="112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시술 전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9582"/>
            <a:ext cx="2784439" cy="31478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964" y="1059582"/>
            <a:ext cx="2786589" cy="31478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423" y="934857"/>
            <a:ext cx="2897002" cy="32725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56932" y="4371950"/>
            <a:ext cx="114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POD #2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화살표 연결선 6"/>
          <p:cNvCxnSpPr/>
          <p:nvPr/>
        </p:nvCxnSpPr>
        <p:spPr bwMode="auto">
          <a:xfrm flipV="1">
            <a:off x="107504" y="3635790"/>
            <a:ext cx="419887" cy="555526"/>
          </a:xfrm>
          <a:prstGeom prst="straightConnector1">
            <a:avLst/>
          </a:prstGeom>
          <a:gradFill rotWithShape="0">
            <a:gsLst>
              <a:gs pos="0">
                <a:schemeClr val="accent2"/>
              </a:gs>
              <a:gs pos="50000">
                <a:srgbClr val="99CCFF"/>
              </a:gs>
              <a:gs pos="100000">
                <a:schemeClr val="accent2"/>
              </a:gs>
            </a:gsLst>
            <a:lin ang="5400000" scaled="1"/>
          </a:gra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직선 화살표 연결선 17"/>
          <p:cNvCxnSpPr/>
          <p:nvPr/>
        </p:nvCxnSpPr>
        <p:spPr bwMode="auto">
          <a:xfrm flipV="1">
            <a:off x="6149772" y="3635790"/>
            <a:ext cx="419887" cy="555526"/>
          </a:xfrm>
          <a:prstGeom prst="straightConnector1">
            <a:avLst/>
          </a:prstGeom>
          <a:gradFill rotWithShape="0">
            <a:gsLst>
              <a:gs pos="0">
                <a:schemeClr val="accent2"/>
              </a:gs>
              <a:gs pos="50000">
                <a:srgbClr val="99CCFF"/>
              </a:gs>
              <a:gs pos="100000">
                <a:schemeClr val="accent2"/>
              </a:gs>
            </a:gsLst>
            <a:lin ang="5400000" scaled="1"/>
          </a:gra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201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957388" y="206375"/>
            <a:ext cx="4846860" cy="5826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Chest X-ray </a:t>
            </a:r>
            <a:endParaRPr lang="ko-KR" altLang="en-US" sz="3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759" y="4552278"/>
            <a:ext cx="114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POD #3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7396" y="4552278"/>
            <a:ext cx="114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POD #8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75" y="973675"/>
            <a:ext cx="3060594" cy="3457338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 bwMode="auto">
          <a:xfrm flipV="1">
            <a:off x="1326213" y="3701766"/>
            <a:ext cx="419887" cy="555526"/>
          </a:xfrm>
          <a:prstGeom prst="straightConnector1">
            <a:avLst/>
          </a:prstGeom>
          <a:gradFill rotWithShape="0">
            <a:gsLst>
              <a:gs pos="0">
                <a:schemeClr val="accent2"/>
              </a:gs>
              <a:gs pos="50000">
                <a:srgbClr val="99CCFF"/>
              </a:gs>
              <a:gs pos="100000">
                <a:schemeClr val="accent2"/>
              </a:gs>
            </a:gsLst>
            <a:lin ang="5400000" scaled="1"/>
          </a:gra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051" y="973675"/>
            <a:ext cx="3065317" cy="3457338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 bwMode="auto">
          <a:xfrm flipV="1">
            <a:off x="4836071" y="3875487"/>
            <a:ext cx="419887" cy="555526"/>
          </a:xfrm>
          <a:prstGeom prst="straightConnector1">
            <a:avLst/>
          </a:prstGeom>
          <a:gradFill rotWithShape="0">
            <a:gsLst>
              <a:gs pos="0">
                <a:schemeClr val="accent2"/>
              </a:gs>
              <a:gs pos="50000">
                <a:srgbClr val="99CCFF"/>
              </a:gs>
              <a:gs pos="100000">
                <a:schemeClr val="accent2"/>
              </a:gs>
            </a:gsLst>
            <a:lin ang="5400000" scaled="1"/>
          </a:gra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99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Outpatient visit (POD #8)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468" y="987574"/>
            <a:ext cx="8363003" cy="3888431"/>
          </a:xfrm>
        </p:spPr>
        <p:txBody>
          <a:bodyPr>
            <a:normAutofit/>
          </a:bodyPr>
          <a:lstStyle/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Subjective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이제는 집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다니는 데는 큰 지장 없습니다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.”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집 밖으로도 조금씩 다닙니다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.”</a:t>
            </a:r>
          </a:p>
          <a:p>
            <a:pPr marL="0" indent="0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Objective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- Home O2 : 1.5L in home ~ 2L in exercise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- No complication : pneumothorax, pneumonia, valve obstruction</a:t>
            </a:r>
          </a:p>
          <a:p>
            <a:pPr marL="0" indent="0"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Assessment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COPD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with huge emphysematous bulla s/p </a:t>
            </a:r>
            <a:r>
              <a:rPr lang="en-US" alt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bronchoscopic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endobronchial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valve insertion </a:t>
            </a:r>
          </a:p>
        </p:txBody>
      </p:sp>
    </p:spTree>
    <p:extLst>
      <p:ext uri="{BB962C8B-B14F-4D97-AF65-F5344CB8AC3E}">
        <p14:creationId xmlns:p14="http://schemas.microsoft.com/office/powerpoint/2010/main" val="30958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08" y="1064188"/>
            <a:ext cx="3307896" cy="330789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309" y="1064187"/>
            <a:ext cx="3307895" cy="330789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899592" y="267494"/>
            <a:ext cx="7186612" cy="5826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Chest CT</a:t>
            </a:r>
            <a:endParaRPr lang="ko-KR" altLang="en-US" sz="3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30" y="1076559"/>
            <a:ext cx="3302496" cy="33024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5849" y="4482177"/>
            <a:ext cx="230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2018. 1. (POD #66)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4147" y="4482177"/>
            <a:ext cx="112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2017. 5.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309" y="1064187"/>
            <a:ext cx="3307895" cy="330789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309" y="1064187"/>
            <a:ext cx="3307895" cy="33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899592" y="267494"/>
            <a:ext cx="7186612" cy="5826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Chest CT</a:t>
            </a:r>
            <a:endParaRPr lang="ko-KR" altLang="en-US" sz="3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4788729"/>
            <a:ext cx="230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2018. 1. (POD #66)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6152" y="4794125"/>
            <a:ext cx="112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2017. 5.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6" y="755152"/>
            <a:ext cx="2016224" cy="194700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702154"/>
            <a:ext cx="2016225" cy="208657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1901" y="776555"/>
            <a:ext cx="2018412" cy="202258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899" y="2792853"/>
            <a:ext cx="2018413" cy="20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26677"/>
          </a:xfrm>
        </p:spPr>
        <p:txBody>
          <a:bodyPr/>
          <a:lstStyle/>
          <a:p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PFT (2018. 1. 18.)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468" y="987574"/>
            <a:ext cx="8363003" cy="388843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437451"/>
              </p:ext>
            </p:extLst>
          </p:nvPr>
        </p:nvGraphicFramePr>
        <p:xfrm>
          <a:off x="145876" y="1444790"/>
          <a:ext cx="4330557" cy="297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519"/>
                <a:gridCol w="1443519"/>
                <a:gridCol w="1443519"/>
              </a:tblGrid>
              <a:tr h="396991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시술 전 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(2017. 10. 19.)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시술 후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(2018. 1. 18.)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35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FVC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1.40 (35%)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1.82 (45%)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165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FEV1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0.41 (13%)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0.58 (19%)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516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FEV1/FVC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TLC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8.23 (135%)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6.61 (108%)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RV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6.43 (275%)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4.74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(201%)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RV/TLC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136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DLCO/VA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2462582120"/>
              </p:ext>
            </p:extLst>
          </p:nvPr>
        </p:nvGraphicFramePr>
        <p:xfrm>
          <a:off x="6948264" y="1079500"/>
          <a:ext cx="20833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차트 12"/>
          <p:cNvGraphicFramePr/>
          <p:nvPr>
            <p:extLst>
              <p:ext uri="{D42A27DB-BD31-4B8C-83A1-F6EECF244321}">
                <p14:modId xmlns:p14="http://schemas.microsoft.com/office/powerpoint/2010/main" val="921739649"/>
              </p:ext>
            </p:extLst>
          </p:nvPr>
        </p:nvGraphicFramePr>
        <p:xfrm>
          <a:off x="4553337" y="1079500"/>
          <a:ext cx="224111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11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Outpatient visit (POD #66)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0498" y="1131590"/>
            <a:ext cx="8363003" cy="3888431"/>
          </a:xfrm>
        </p:spPr>
        <p:txBody>
          <a:bodyPr>
            <a:normAutofit/>
          </a:bodyPr>
          <a:lstStyle/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Subjective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집에서 일상생활은 많이 편해졌어요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집 밖에서도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100m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정도는 걷습니다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.” 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추가 시술 해 보고 싶습니다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.”</a:t>
            </a:r>
          </a:p>
          <a:p>
            <a:pPr marL="0" indent="0">
              <a:buNone/>
            </a:pP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Objective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- Home O2 : 1.5L in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home,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2L in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exercise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- </a:t>
            </a:r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mMRC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dyspnea scale : 4  3 </a:t>
            </a:r>
          </a:p>
          <a:p>
            <a:pPr marL="0" indent="0"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-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No complication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: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pneumothorax, pneumonia, valve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obstruction, valve migration</a:t>
            </a:r>
          </a:p>
          <a:p>
            <a:pPr marL="0" indent="0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Plan :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P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harmacologic treatment, 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       Endobronchial valve insertion at LLL bronchus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072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41723"/>
          </a:xfrm>
        </p:spPr>
        <p:txBody>
          <a:bodyPr>
            <a:normAutofit/>
          </a:bodyPr>
          <a:lstStyle/>
          <a:p>
            <a:r>
              <a:rPr lang="en-US" altLang="ko-KR" sz="2800" b="1" dirty="0" err="1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Bronchoscopic</a:t>
            </a:r>
            <a:r>
              <a:rPr lang="en-US" altLang="ko-KR" sz="28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lung volume reduction</a:t>
            </a:r>
            <a:endParaRPr lang="ko-KR" altLang="en-US" sz="28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468" y="1006749"/>
            <a:ext cx="8507019" cy="3587934"/>
          </a:xfrm>
        </p:spPr>
        <p:txBody>
          <a:bodyPr/>
          <a:lstStyle/>
          <a:p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Fissure integrity on chest CT: Intact</a:t>
            </a:r>
          </a:p>
          <a:p>
            <a:r>
              <a:rPr lang="en-US" altLang="ko-KR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Chartis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system: No collateral ventilation </a:t>
            </a:r>
          </a:p>
          <a:p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Endobronchial valve insertion at LLL bronchus (2018. 5.)</a:t>
            </a:r>
          </a:p>
          <a:p>
            <a:pPr marL="0" indent="0">
              <a:buNone/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: LLL sup.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s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egmental bronchus (Zephyr EBV 5.5 mm x 1)</a:t>
            </a:r>
          </a:p>
          <a:p>
            <a:pPr marL="0" indent="0"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LLL basal segmental bronchus (Zephyr EBV 4.0 mm x 4)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828" y="2859782"/>
            <a:ext cx="2079211" cy="203300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51" y="2859782"/>
            <a:ext cx="2091018" cy="203087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669" y="2861937"/>
            <a:ext cx="2079211" cy="202872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880" y="2859782"/>
            <a:ext cx="2062825" cy="20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26677"/>
          </a:xfrm>
        </p:spPr>
        <p:txBody>
          <a:bodyPr/>
          <a:lstStyle/>
          <a:p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PFT 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(2018. </a:t>
            </a:r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0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 번째 시술 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0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개월 후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468" y="987574"/>
            <a:ext cx="8363003" cy="388843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83351"/>
              </p:ext>
            </p:extLst>
          </p:nvPr>
        </p:nvGraphicFramePr>
        <p:xfrm>
          <a:off x="1638858" y="1203598"/>
          <a:ext cx="5866284" cy="318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571"/>
                <a:gridCol w="1466571"/>
                <a:gridCol w="1466571"/>
                <a:gridCol w="1466571"/>
              </a:tblGrid>
              <a:tr h="396991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시술 전 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(2017. 10. 19.)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첫번째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시술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 후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(2018. 1. 18.)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두번째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시술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 후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(2018. 7. 5.)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35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FVC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1.40 (35%)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1.82 (45%)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2.01 (49%)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165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FEV1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0.41 (13%)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0.58 (19%)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0.53 (17%)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516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FEV1/FVC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TLC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8.23 (135%)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6.61 (108%)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6.42 (105%)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RV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6.43 (275%)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4.74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(201%)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4.39 (186%)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RV/TLC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  <a:tr h="3136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DLCO/VA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39 %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43 %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47 %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8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26677"/>
          </a:xfrm>
        </p:spPr>
        <p:txBody>
          <a:bodyPr/>
          <a:lstStyle/>
          <a:p>
            <a:r>
              <a:rPr lang="en-US" altLang="ko-KR" sz="3200" b="1" dirty="0">
                <a:solidFill>
                  <a:srgbClr val="0070C0"/>
                </a:solidFill>
                <a:latin typeface="맑은 고딕" panose="020B0503020000020004" pitchFamily="50" charset="-127"/>
              </a:rPr>
              <a:t>PFT</a:t>
            </a:r>
            <a:r>
              <a:rPr lang="en-US" altLang="ko-KR" sz="4400" b="1" dirty="0">
                <a:solidFill>
                  <a:srgbClr val="0070C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</a:rPr>
              <a:t>(2018. 7. </a:t>
            </a:r>
            <a:r>
              <a:rPr lang="ko-KR" altLang="en-US" sz="2000" b="1" dirty="0">
                <a:solidFill>
                  <a:srgbClr val="0070C0"/>
                </a:solidFill>
                <a:latin typeface="맑은 고딕" panose="020B0503020000020004" pitchFamily="50" charset="-127"/>
              </a:rPr>
              <a:t>두 번째 시술 </a:t>
            </a:r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</a:rPr>
              <a:t>2</a:t>
            </a:r>
            <a:r>
              <a:rPr lang="ko-KR" altLang="en-US" sz="2000" b="1" dirty="0">
                <a:solidFill>
                  <a:srgbClr val="0070C0"/>
                </a:solidFill>
                <a:latin typeface="맑은 고딕" panose="020B0503020000020004" pitchFamily="50" charset="-127"/>
              </a:rPr>
              <a:t>개월 후</a:t>
            </a:r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</a:rPr>
              <a:t>)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468" y="987574"/>
            <a:ext cx="8363003" cy="388843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1630657526"/>
              </p:ext>
            </p:extLst>
          </p:nvPr>
        </p:nvGraphicFramePr>
        <p:xfrm>
          <a:off x="4743183" y="1000560"/>
          <a:ext cx="40772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차트 12"/>
          <p:cNvGraphicFramePr/>
          <p:nvPr>
            <p:extLst>
              <p:ext uri="{D42A27DB-BD31-4B8C-83A1-F6EECF244321}">
                <p14:modId xmlns:p14="http://schemas.microsoft.com/office/powerpoint/2010/main" val="3846099152"/>
              </p:ext>
            </p:extLst>
          </p:nvPr>
        </p:nvGraphicFramePr>
        <p:xfrm>
          <a:off x="395537" y="987574"/>
          <a:ext cx="41764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31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Present Illness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200153"/>
            <a:ext cx="8640960" cy="3394472"/>
          </a:xfrm>
        </p:spPr>
        <p:txBody>
          <a:bodyPr>
            <a:normAutofit/>
          </a:bodyPr>
          <a:lstStyle/>
          <a:p>
            <a:pPr latinLnBrk="0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COPD, emphysematous type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home O2 3.5L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유지하며 본과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f/u </a:t>
            </a:r>
          </a:p>
          <a:p>
            <a:pPr marL="0" indent="0" latinLnBrk="0"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환자로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점차 악화되는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dyspnea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주소로 내원함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 latinLnBrk="0">
              <a:buNone/>
            </a:pP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latinLnBrk="0"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- “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숨이 차서 집 밖으로 나가기 어렵다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＂</a:t>
            </a:r>
          </a:p>
          <a:p>
            <a:pPr marL="0" indent="0" latinLnBrk="0">
              <a:buNone/>
            </a:pPr>
            <a:r>
              <a:rPr lang="en-US" altLang="ko-KR" sz="20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en-US" altLang="ko-KR" sz="20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mMRC</a:t>
            </a:r>
            <a:r>
              <a:rPr lang="en-US" altLang="ko-KR" sz="20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dyspnea scale: 4</a:t>
            </a:r>
          </a:p>
        </p:txBody>
      </p:sp>
    </p:spTree>
    <p:extLst>
      <p:ext uri="{BB962C8B-B14F-4D97-AF65-F5344CB8AC3E}">
        <p14:creationId xmlns:p14="http://schemas.microsoft.com/office/powerpoint/2010/main" val="25723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899592" y="267494"/>
            <a:ext cx="7186612" cy="5826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Chest CT 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(2019. 3.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 번째 시술 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개월 후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7350"/>
            <a:ext cx="2415448" cy="231748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008" y="1445438"/>
            <a:ext cx="2328181" cy="231903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177" y="1437350"/>
            <a:ext cx="2182094" cy="231903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334" y="1415680"/>
            <a:ext cx="2270666" cy="23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3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2211710"/>
            <a:ext cx="8568952" cy="1102519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r>
              <a:rPr lang="en-US" altLang="ko-KR" sz="48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48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36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36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700" dirty="0" err="1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Bronchoscopic</a:t>
            </a:r>
            <a:r>
              <a:rPr lang="en-US" altLang="ko-KR" sz="27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lung volume reduction (BLVR) treatment using endobronchial valves (EBV)</a:t>
            </a:r>
            <a:endParaRPr lang="ko-KR" altLang="en-US" sz="27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3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0498" y="699542"/>
            <a:ext cx="8363003" cy="4320479"/>
          </a:xfrm>
        </p:spPr>
        <p:txBody>
          <a:bodyPr>
            <a:normAutofit/>
          </a:bodyPr>
          <a:lstStyle/>
          <a:p>
            <a:r>
              <a:rPr lang="en-US" altLang="ko-KR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Bronchoscopic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lung volume reduction (BLVR) treatment using endobronchial valves (EBV)</a:t>
            </a:r>
          </a:p>
          <a:p>
            <a:pPr marL="0" indent="0"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- Effective and safe nonsurgical alternative for a selected patients</a:t>
            </a:r>
          </a:p>
          <a:p>
            <a:pPr marL="0" indent="0">
              <a:buNone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- Increasing evidence that patients with advanced emphysema can </a:t>
            </a: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experience meaningful clinical benefit</a:t>
            </a:r>
          </a:p>
          <a:p>
            <a:pPr marL="0" indent="0">
              <a:buNone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 US FDA approval and inclusion in GOLD recommendations</a:t>
            </a:r>
          </a:p>
          <a:p>
            <a:pPr marL="0" indent="0">
              <a:buNone/>
            </a:pP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- Four types of valves reported</a:t>
            </a:r>
          </a:p>
          <a:p>
            <a:pPr marL="0" indent="0">
              <a:buNone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- RCT results are only published for the Zephyr one-way EBV and</a:t>
            </a: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</a:t>
            </a:r>
            <a:r>
              <a:rPr lang="en-US" altLang="ko-KR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Spiration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valve system 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61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0498" y="699542"/>
            <a:ext cx="8363003" cy="4320479"/>
          </a:xfrm>
        </p:spPr>
        <p:txBody>
          <a:bodyPr>
            <a:normAutofit/>
          </a:bodyPr>
          <a:lstStyle/>
          <a:p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Unidirectional valves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- </a:t>
            </a:r>
            <a:r>
              <a:rPr lang="en-US" altLang="ko-KR" sz="1800" dirty="0" smtClean="0">
                <a:sym typeface="Wingdings" panose="05000000000000000000" pitchFamily="2" charset="2"/>
              </a:rPr>
              <a:t>Occlusion of target lobe</a:t>
            </a:r>
            <a:r>
              <a:rPr lang="en-US" altLang="ko-KR" sz="1800" dirty="0" smtClean="0"/>
              <a:t> </a:t>
            </a:r>
          </a:p>
          <a:p>
            <a:pPr marL="0" indent="0">
              <a:buNone/>
            </a:pPr>
            <a:r>
              <a:rPr lang="en-US" altLang="ko-KR" sz="1800" dirty="0" smtClean="0">
                <a:sym typeface="Wingdings" panose="05000000000000000000" pitchFamily="2" charset="2"/>
              </a:rPr>
              <a:t>  atelectasis and volume reduction in the target area</a:t>
            </a:r>
          </a:p>
          <a:p>
            <a:pPr marL="0" indent="0">
              <a:buNone/>
            </a:pP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- Silicone and metal alloy of </a:t>
            </a:r>
            <a:r>
              <a:rPr lang="en-US" altLang="ko-KR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neckel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and titanium</a:t>
            </a: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- Introduced through the working channel of 2.8 mm therapeutic </a:t>
            </a: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bronchoscope</a:t>
            </a:r>
          </a:p>
          <a:p>
            <a:pPr marL="0" indent="0">
              <a:buNone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- Main advantage : valves can be removed if no clinical benefit or </a:t>
            </a: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complications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-25438"/>
            <a:ext cx="2978634" cy="18051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3" y="331"/>
            <a:ext cx="2628900" cy="1779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3191" y="149163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Zephyr valve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46493" y="1381273"/>
            <a:ext cx="214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</a:rPr>
              <a:t>Spiration</a:t>
            </a:r>
            <a:r>
              <a:rPr lang="en-US" altLang="ko-KR" dirty="0" smtClean="0">
                <a:solidFill>
                  <a:schemeClr val="bg1"/>
                </a:solidFill>
              </a:rPr>
              <a:t> valve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0498" y="699542"/>
            <a:ext cx="8363003" cy="4320479"/>
          </a:xfrm>
        </p:spPr>
        <p:txBody>
          <a:bodyPr>
            <a:normAutofit/>
          </a:bodyPr>
          <a:lstStyle/>
          <a:p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Unidirectional valves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</a:p>
          <a:p>
            <a:pPr>
              <a:buFontTx/>
              <a:buChar char="-"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Airtight seal with the bronchial wall</a:t>
            </a:r>
          </a:p>
          <a:p>
            <a:pPr>
              <a:buFontTx/>
              <a:buChar char="-"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Only trapped air and secretions to exit the valve during exhalation</a:t>
            </a:r>
          </a:p>
          <a:p>
            <a:pPr>
              <a:buFontTx/>
              <a:buChar char="-"/>
            </a:pP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Crucial for treatment: emphysematous target lobe, fully occluded lobe (intact fissure), absence of </a:t>
            </a:r>
            <a:r>
              <a:rPr lang="en-US" altLang="ko-KR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interlobar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collateral ventilation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endParaRPr lang="en-US" altLang="ko-KR" sz="1800" dirty="0" smtClean="0"/>
          </a:p>
          <a:p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Four RCTs with total 448 patients using Zephyr EBV</a:t>
            </a: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significant improvement in lung function, exercise capacity, </a:t>
            </a: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 dyspnea severity and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202902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09" y="0"/>
            <a:ext cx="8589581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95536" y="1491630"/>
            <a:ext cx="8471254" cy="18722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58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0498" y="699542"/>
            <a:ext cx="8363003" cy="4320479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Optimal patient selection is a key factor </a:t>
            </a:r>
            <a:r>
              <a:rPr lang="en-US" altLang="ko-KR" sz="1800" dirty="0" smtClean="0"/>
              <a:t>affecting final </a:t>
            </a:r>
            <a:r>
              <a:rPr lang="en-US" altLang="ko-KR" sz="1800" dirty="0"/>
              <a:t>outcomes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 smtClean="0"/>
              <a:t>1. Inclusion </a:t>
            </a:r>
            <a:r>
              <a:rPr lang="en-US" altLang="ko-KR" sz="1800" dirty="0"/>
              <a:t>criteria for </a:t>
            </a:r>
            <a:r>
              <a:rPr lang="en-US" altLang="ko-KR" sz="1800" dirty="0" err="1"/>
              <a:t>bronchoscopic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lung volume </a:t>
            </a:r>
            <a:r>
              <a:rPr lang="en-US" altLang="ko-KR" sz="1800" dirty="0"/>
              <a:t>reduction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1800" dirty="0"/>
              <a:t>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- Symptomatic COPD, </a:t>
            </a:r>
            <a:r>
              <a:rPr lang="en-US" altLang="ko-KR" sz="1800" dirty="0"/>
              <a:t>emphysema predominant phenotype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- </a:t>
            </a:r>
            <a:r>
              <a:rPr lang="en-US" altLang="ko-KR" sz="1800" dirty="0" err="1" smtClean="0"/>
              <a:t>mMRC</a:t>
            </a:r>
            <a:r>
              <a:rPr lang="en-US" altLang="ko-KR" sz="1800" dirty="0" smtClean="0"/>
              <a:t> dyspnea scale &gt; 1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- COPD </a:t>
            </a:r>
            <a:r>
              <a:rPr lang="en-US" altLang="ko-KR" sz="1800" dirty="0"/>
              <a:t>exacerbations </a:t>
            </a:r>
            <a:r>
              <a:rPr lang="en-US" altLang="ko-KR" sz="1800" dirty="0" smtClean="0"/>
              <a:t>≤ 2 / year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- No </a:t>
            </a:r>
            <a:r>
              <a:rPr lang="en-US" altLang="ko-KR" sz="1800" dirty="0" err="1" smtClean="0"/>
              <a:t>interlobar</a:t>
            </a:r>
            <a:r>
              <a:rPr lang="en-US" altLang="ko-KR" sz="1800" dirty="0" smtClean="0"/>
              <a:t> collateral ventilation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- Complete fissure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7572" y="4743022"/>
            <a:ext cx="641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dirty="0"/>
              <a:t> </a:t>
            </a:r>
            <a:r>
              <a:rPr lang="en-US" altLang="ko-KR" sz="1200" i="1" dirty="0" err="1" smtClean="0"/>
              <a:t>Flandes</a:t>
            </a:r>
            <a:r>
              <a:rPr lang="en-US" altLang="ko-KR" sz="1200" i="1" dirty="0" smtClean="0"/>
              <a:t> </a:t>
            </a:r>
            <a:r>
              <a:rPr lang="en-US" altLang="ko-KR" sz="1200" i="1" dirty="0"/>
              <a:t>et al. </a:t>
            </a:r>
            <a:r>
              <a:rPr lang="en-US" altLang="ko-KR" sz="1200" i="1" dirty="0" err="1"/>
              <a:t>Bronchoscopic</a:t>
            </a:r>
            <a:r>
              <a:rPr lang="en-US" altLang="ko-KR" sz="1200" i="1" dirty="0"/>
              <a:t> lung volume reduction. </a:t>
            </a:r>
            <a:r>
              <a:rPr lang="en-US" altLang="ko-KR" sz="1200" i="1" dirty="0" err="1"/>
              <a:t>Clin</a:t>
            </a:r>
            <a:r>
              <a:rPr lang="en-US" altLang="ko-KR" sz="1200" i="1" dirty="0"/>
              <a:t> Chest Med 39 (2018) 169–180</a:t>
            </a:r>
          </a:p>
        </p:txBody>
      </p:sp>
    </p:spTree>
    <p:extLst>
      <p:ext uri="{BB962C8B-B14F-4D97-AF65-F5344CB8AC3E}">
        <p14:creationId xmlns:p14="http://schemas.microsoft.com/office/powerpoint/2010/main" val="34835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0498" y="699542"/>
            <a:ext cx="8363003" cy="432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/>
              <a:t> 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1800" dirty="0" smtClean="0"/>
              <a:t>- Severe </a:t>
            </a:r>
            <a:r>
              <a:rPr lang="en-US" altLang="ko-KR" sz="1800" dirty="0"/>
              <a:t>airflow obstruction as determined </a:t>
            </a:r>
            <a:r>
              <a:rPr lang="en-US" altLang="ko-KR" sz="1800" dirty="0" smtClean="0"/>
              <a:t>by spirometry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</a:t>
            </a:r>
            <a:r>
              <a:rPr lang="en-US" altLang="ko-KR" sz="1800" dirty="0" smtClean="0">
                <a:sym typeface="Wingdings" panose="05000000000000000000" pitchFamily="2" charset="2"/>
              </a:rPr>
              <a:t></a:t>
            </a:r>
            <a:r>
              <a:rPr lang="en-US" altLang="ko-KR" sz="1800" dirty="0" smtClean="0"/>
              <a:t> 20% </a:t>
            </a:r>
            <a:r>
              <a:rPr lang="en-US" altLang="ko-KR" sz="1800" dirty="0"/>
              <a:t>≤</a:t>
            </a:r>
            <a:r>
              <a:rPr lang="en-US" altLang="ko-KR" sz="1800" dirty="0" smtClean="0"/>
              <a:t> FEV1 </a:t>
            </a:r>
            <a:r>
              <a:rPr lang="en-US" altLang="ko-KR" sz="1800" dirty="0"/>
              <a:t>≤</a:t>
            </a:r>
            <a:r>
              <a:rPr lang="en-US" altLang="ko-KR" sz="1800" dirty="0" smtClean="0"/>
              <a:t> 50%, No significant bronchodilator response</a:t>
            </a:r>
          </a:p>
          <a:p>
            <a:pPr marL="0" indent="0">
              <a:buNone/>
            </a:pPr>
            <a:r>
              <a:rPr lang="en-US" altLang="ko-KR" sz="1800" dirty="0" smtClean="0"/>
              <a:t>  </a:t>
            </a:r>
            <a:r>
              <a:rPr lang="en-US" altLang="ko-KR" sz="1800" dirty="0" smtClean="0">
                <a:sym typeface="Wingdings" panose="05000000000000000000" pitchFamily="2" charset="2"/>
              </a:rPr>
              <a:t> </a:t>
            </a:r>
            <a:r>
              <a:rPr lang="en-US" altLang="ko-KR" sz="1800" dirty="0" smtClean="0"/>
              <a:t>20% ≤ DLCO ≤ 50%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 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 - </a:t>
            </a:r>
            <a:r>
              <a:rPr lang="en-US" altLang="ko-KR" sz="1800" dirty="0"/>
              <a:t>Hyperinflation and air trapping determined </a:t>
            </a:r>
            <a:r>
              <a:rPr lang="en-US" altLang="ko-KR" sz="1800" dirty="0" smtClean="0"/>
              <a:t>by plethysmography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</a:t>
            </a:r>
            <a:r>
              <a:rPr lang="en-US" altLang="ko-KR" sz="1800" dirty="0" smtClean="0">
                <a:sym typeface="Wingdings" panose="05000000000000000000" pitchFamily="2" charset="2"/>
              </a:rPr>
              <a:t> </a:t>
            </a:r>
            <a:r>
              <a:rPr lang="en-US" altLang="ko-KR" sz="1800" dirty="0" smtClean="0"/>
              <a:t>TLC &gt; 100% and RV &gt;175 %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 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- No </a:t>
            </a:r>
            <a:r>
              <a:rPr lang="en-US" altLang="ko-KR" sz="1800" dirty="0"/>
              <a:t>smoking for at least 6 months prior to </a:t>
            </a:r>
            <a:r>
              <a:rPr lang="en-US" altLang="ko-KR" sz="1800" dirty="0" smtClean="0"/>
              <a:t>the intervention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4659982"/>
            <a:ext cx="641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dirty="0"/>
              <a:t> </a:t>
            </a:r>
            <a:r>
              <a:rPr lang="en-US" altLang="ko-KR" sz="1200" i="1" dirty="0" err="1" smtClean="0"/>
              <a:t>Flandes</a:t>
            </a:r>
            <a:r>
              <a:rPr lang="en-US" altLang="ko-KR" sz="1200" i="1" dirty="0" smtClean="0"/>
              <a:t> </a:t>
            </a:r>
            <a:r>
              <a:rPr lang="en-US" altLang="ko-KR" sz="1200" i="1" dirty="0"/>
              <a:t>et al. </a:t>
            </a:r>
            <a:r>
              <a:rPr lang="en-US" altLang="ko-KR" sz="1200" i="1" dirty="0" err="1"/>
              <a:t>Bronchoscopic</a:t>
            </a:r>
            <a:r>
              <a:rPr lang="en-US" altLang="ko-KR" sz="1200" i="1" dirty="0"/>
              <a:t> lung volume reduction. </a:t>
            </a:r>
            <a:r>
              <a:rPr lang="en-US" altLang="ko-KR" sz="1200" i="1" dirty="0" err="1"/>
              <a:t>Clin</a:t>
            </a:r>
            <a:r>
              <a:rPr lang="en-US" altLang="ko-KR" sz="1200" i="1" dirty="0"/>
              <a:t> Chest Med 39 (2018) 169–180</a:t>
            </a:r>
          </a:p>
        </p:txBody>
      </p:sp>
    </p:spTree>
    <p:extLst>
      <p:ext uri="{BB962C8B-B14F-4D97-AF65-F5344CB8AC3E}">
        <p14:creationId xmlns:p14="http://schemas.microsoft.com/office/powerpoint/2010/main" val="39398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0498" y="699542"/>
            <a:ext cx="8573990" cy="432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 smtClean="0"/>
              <a:t>2. Exclusion criteria for </a:t>
            </a:r>
            <a:r>
              <a:rPr lang="en-US" altLang="ko-KR" sz="1800" dirty="0" err="1" smtClean="0"/>
              <a:t>bronchoscopic</a:t>
            </a:r>
            <a:r>
              <a:rPr lang="en-US" altLang="ko-KR" sz="1800" dirty="0" smtClean="0"/>
              <a:t> lung volume reduction</a:t>
            </a:r>
          </a:p>
          <a:p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- Positive </a:t>
            </a:r>
            <a:r>
              <a:rPr lang="en-US" altLang="ko-KR" sz="1800" dirty="0"/>
              <a:t>bronchodilator test (increase in </a:t>
            </a:r>
            <a:r>
              <a:rPr lang="en-US" altLang="ko-KR" sz="1800" dirty="0" smtClean="0"/>
              <a:t>FEV1 &gt; 12</a:t>
            </a:r>
            <a:r>
              <a:rPr lang="en-US" altLang="ko-KR" sz="1800" dirty="0"/>
              <a:t>% or &gt;200 mL</a:t>
            </a:r>
            <a:r>
              <a:rPr lang="en-US" altLang="ko-KR" sz="1800" dirty="0" smtClean="0"/>
              <a:t>)</a:t>
            </a:r>
          </a:p>
          <a:p>
            <a:pPr marL="0" indent="0">
              <a:buNone/>
            </a:pPr>
            <a:r>
              <a:rPr lang="en-US" altLang="ko-KR" sz="1800" dirty="0" smtClean="0"/>
              <a:t>- COPD </a:t>
            </a:r>
            <a:r>
              <a:rPr lang="en-US" altLang="ko-KR" sz="1800" dirty="0"/>
              <a:t>exacerbations </a:t>
            </a:r>
            <a:r>
              <a:rPr lang="en-US" altLang="ko-KR" sz="1800" dirty="0" smtClean="0"/>
              <a:t>&gt; 2 / year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- Chronic </a:t>
            </a:r>
            <a:r>
              <a:rPr lang="en-US" altLang="ko-KR" sz="1800" dirty="0"/>
              <a:t>hypercapnia with </a:t>
            </a:r>
            <a:r>
              <a:rPr lang="en-US" altLang="ko-KR" sz="1800" dirty="0" err="1"/>
              <a:t>BiPAP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assistance needed </a:t>
            </a:r>
            <a:r>
              <a:rPr lang="en-US" altLang="ko-KR" sz="1800" dirty="0"/>
              <a:t>(PCO2 &gt;</a:t>
            </a:r>
            <a:r>
              <a:rPr lang="en-US" altLang="ko-KR" sz="1800" dirty="0" smtClean="0"/>
              <a:t>60 mmHg</a:t>
            </a:r>
            <a:r>
              <a:rPr lang="en-US" altLang="ko-KR" sz="1800" dirty="0"/>
              <a:t>)</a:t>
            </a:r>
          </a:p>
          <a:p>
            <a:pPr marL="0" indent="0">
              <a:buNone/>
            </a:pPr>
            <a:r>
              <a:rPr lang="en-US" altLang="ko-KR" sz="1800" dirty="0" smtClean="0"/>
              <a:t>- Previous </a:t>
            </a:r>
            <a:r>
              <a:rPr lang="en-US" altLang="ko-KR" sz="1800" dirty="0"/>
              <a:t>lung surgery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 smtClean="0"/>
              <a:t>- Significant </a:t>
            </a:r>
            <a:r>
              <a:rPr lang="en-US" altLang="ko-KR" sz="1800" dirty="0"/>
              <a:t>comorbidities affecting </a:t>
            </a:r>
            <a:r>
              <a:rPr lang="en-US" altLang="ko-KR" sz="1800" dirty="0" smtClean="0"/>
              <a:t>long-term survival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- Giant </a:t>
            </a:r>
            <a:r>
              <a:rPr lang="en-US" altLang="ko-KR" sz="1800" dirty="0"/>
              <a:t>bullae corresponding to &gt;1/3 of the </a:t>
            </a:r>
            <a:r>
              <a:rPr lang="en-US" altLang="ko-KR" sz="1800" dirty="0" smtClean="0"/>
              <a:t>total lung </a:t>
            </a:r>
            <a:r>
              <a:rPr lang="en-US" altLang="ko-KR" sz="1800" dirty="0"/>
              <a:t>volume</a:t>
            </a:r>
          </a:p>
          <a:p>
            <a:pPr marL="0" indent="0">
              <a:buNone/>
            </a:pPr>
            <a:r>
              <a:rPr lang="en-US" altLang="ko-KR" sz="1800" dirty="0" smtClean="0"/>
              <a:t>- PH </a:t>
            </a:r>
            <a:r>
              <a:rPr lang="en-US" altLang="ko-KR" sz="1800" dirty="0"/>
              <a:t>with estimated PASP &gt;50 mm Hg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4659982"/>
            <a:ext cx="641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dirty="0"/>
              <a:t> </a:t>
            </a:r>
            <a:r>
              <a:rPr lang="en-US" altLang="ko-KR" sz="1200" i="1" dirty="0" err="1" smtClean="0"/>
              <a:t>Flandes</a:t>
            </a:r>
            <a:r>
              <a:rPr lang="en-US" altLang="ko-KR" sz="1200" i="1" dirty="0" smtClean="0"/>
              <a:t> </a:t>
            </a:r>
            <a:r>
              <a:rPr lang="en-US" altLang="ko-KR" sz="1200" i="1" dirty="0"/>
              <a:t>et al. </a:t>
            </a:r>
            <a:r>
              <a:rPr lang="en-US" altLang="ko-KR" sz="1200" i="1" dirty="0" err="1"/>
              <a:t>Bronchoscopic</a:t>
            </a:r>
            <a:r>
              <a:rPr lang="en-US" altLang="ko-KR" sz="1200" i="1" dirty="0"/>
              <a:t> lung volume reduction. </a:t>
            </a:r>
            <a:r>
              <a:rPr lang="en-US" altLang="ko-KR" sz="1200" i="1" dirty="0" err="1"/>
              <a:t>Clin</a:t>
            </a:r>
            <a:r>
              <a:rPr lang="en-US" altLang="ko-KR" sz="1200" i="1" dirty="0"/>
              <a:t> Chest Med 39 (2018) 169–180</a:t>
            </a:r>
          </a:p>
        </p:txBody>
      </p:sp>
    </p:spTree>
    <p:extLst>
      <p:ext uri="{BB962C8B-B14F-4D97-AF65-F5344CB8AC3E}">
        <p14:creationId xmlns:p14="http://schemas.microsoft.com/office/powerpoint/2010/main" val="21034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0498" y="699542"/>
            <a:ext cx="8573990" cy="4320479"/>
          </a:xfrm>
        </p:spPr>
        <p:txBody>
          <a:bodyPr>
            <a:normAutofit/>
          </a:bodyPr>
          <a:lstStyle/>
          <a:p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Complications</a:t>
            </a: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1. </a:t>
            </a:r>
            <a:r>
              <a:rPr lang="en-US" altLang="ko-KR" sz="1800" dirty="0" smtClean="0">
                <a:sym typeface="Wingdings" panose="05000000000000000000" pitchFamily="2" charset="2"/>
              </a:rPr>
              <a:t>P</a:t>
            </a:r>
            <a:r>
              <a:rPr lang="en-US" altLang="ko-KR" sz="1800" dirty="0" smtClean="0"/>
              <a:t>neumothorax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- Approximately </a:t>
            </a:r>
            <a:r>
              <a:rPr lang="en-US" altLang="ko-KR" sz="1800" dirty="0"/>
              <a:t>20-30% in experienced centers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- Approximately </a:t>
            </a:r>
            <a:r>
              <a:rPr lang="en-US" altLang="ko-KR" sz="1800" dirty="0"/>
              <a:t>80% of </a:t>
            </a:r>
            <a:r>
              <a:rPr lang="en-US" altLang="ko-KR" sz="1800" dirty="0" err="1"/>
              <a:t>pneumothoraces</a:t>
            </a:r>
            <a:r>
              <a:rPr lang="en-US" altLang="ko-KR" sz="1800" dirty="0"/>
              <a:t> occur in the first 48 h,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10</a:t>
            </a:r>
            <a:r>
              <a:rPr lang="en-US" altLang="ko-KR" sz="1800" dirty="0"/>
              <a:t>% within days 3-5, and 10% after day 6</a:t>
            </a:r>
          </a:p>
          <a:p>
            <a:pPr marL="0" indent="0">
              <a:buNone/>
            </a:pPr>
            <a:r>
              <a:rPr lang="en-US" altLang="ko-KR" sz="1800" dirty="0" smtClean="0"/>
              <a:t> 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2. Pneumonia</a:t>
            </a:r>
            <a:r>
              <a:rPr lang="en-US" altLang="ko-KR" sz="1800" dirty="0"/>
              <a:t>, </a:t>
            </a:r>
            <a:r>
              <a:rPr lang="en-US" altLang="ko-KR" sz="1800" dirty="0" smtClean="0"/>
              <a:t>COPD </a:t>
            </a:r>
            <a:r>
              <a:rPr lang="en-US" altLang="ko-KR" sz="1800" dirty="0"/>
              <a:t>exacerbations, and </a:t>
            </a:r>
            <a:r>
              <a:rPr lang="en-US" altLang="ko-KR" sz="1800" dirty="0" smtClean="0"/>
              <a:t>valve </a:t>
            </a:r>
            <a:r>
              <a:rPr lang="en-US" altLang="ko-KR" sz="1800" dirty="0"/>
              <a:t>migrations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309" y="4365979"/>
            <a:ext cx="771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dirty="0" err="1"/>
              <a:t>Slebos</a:t>
            </a:r>
            <a:r>
              <a:rPr lang="en-US" altLang="ko-KR" sz="1200" i="1" dirty="0"/>
              <a:t> DJ, Shah PL, </a:t>
            </a:r>
            <a:r>
              <a:rPr lang="en-US" altLang="ko-KR" sz="1200" i="1" dirty="0" err="1"/>
              <a:t>Herth</a:t>
            </a:r>
            <a:r>
              <a:rPr lang="en-US" altLang="ko-KR" sz="1200" i="1" dirty="0"/>
              <a:t> FJ, et al. Endobronchial valves for endoscopic lung volume reduction: best </a:t>
            </a:r>
            <a:r>
              <a:rPr lang="en-US" altLang="ko-KR" sz="1200" i="1" dirty="0" smtClean="0"/>
              <a:t>practice recommendations </a:t>
            </a:r>
            <a:r>
              <a:rPr lang="en-US" altLang="ko-KR" sz="1200" i="1" dirty="0"/>
              <a:t>from Expert Panel on Endoscopic Lung Volume Reduction. Respiration 2017; 93: 138–150</a:t>
            </a:r>
          </a:p>
        </p:txBody>
      </p:sp>
    </p:spTree>
    <p:extLst>
      <p:ext uri="{BB962C8B-B14F-4D97-AF65-F5344CB8AC3E}">
        <p14:creationId xmlns:p14="http://schemas.microsoft.com/office/powerpoint/2010/main" val="40076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41722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Past History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469" y="1063173"/>
            <a:ext cx="8229600" cy="3531510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sz="20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DM/HTN/Tuberculosis/Hepatitis</a:t>
            </a:r>
            <a:r>
              <a:rPr lang="ko-KR" altLang="en-US" sz="20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(-/-/-/-)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marL="0" indent="0"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# COPD, emphysematous type</a:t>
            </a:r>
          </a:p>
          <a:p>
            <a:pPr marL="0" indent="0">
              <a:buNone/>
            </a:pP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# BPH</a:t>
            </a:r>
          </a:p>
          <a:p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Family </a:t>
            </a:r>
            <a:r>
              <a:rPr lang="en-US" alt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Hx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: non-specific</a:t>
            </a:r>
          </a:p>
          <a:p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Social </a:t>
            </a:r>
            <a:r>
              <a:rPr lang="en-US" alt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Hx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: 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Smoking 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</a:t>
            </a:r>
            <a:r>
              <a:rPr lang="ko-KR" altLang="en-US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반 전 중단</a:t>
            </a:r>
            <a:r>
              <a:rPr lang="en-US" altLang="ko-KR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하루 </a:t>
            </a:r>
            <a:r>
              <a:rPr lang="en-US" altLang="ko-KR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갑</a:t>
            </a:r>
            <a:r>
              <a:rPr lang="en-US" altLang="ko-KR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40</a:t>
            </a:r>
            <a:r>
              <a:rPr lang="ko-KR" altLang="en-US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- Alcohol 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(-)</a:t>
            </a:r>
          </a:p>
          <a:p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Medication </a:t>
            </a:r>
            <a:r>
              <a:rPr lang="en-US" alt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Hx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20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7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7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Inhaler: </a:t>
            </a:r>
            <a:r>
              <a:rPr lang="en-US" altLang="ko-KR" sz="1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Xoterna</a:t>
            </a:r>
            <a:r>
              <a:rPr lang="en-US" altLang="ko-KR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en-US" altLang="ko-KR" sz="1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Indacaterol</a:t>
            </a:r>
            <a:r>
              <a:rPr lang="en-US" altLang="ko-KR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en-US" altLang="ko-KR" sz="1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Glycopyrronium</a:t>
            </a:r>
            <a:r>
              <a:rPr lang="en-US" altLang="ko-KR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+ PRN Foster (Beclomethasone/formoterol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endParaRPr lang="en-US" altLang="ko-KR" sz="1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erdosteine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9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desloratadine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9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tamsulosin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9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dutasteride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900" b="0" dirty="0"/>
          </a:p>
        </p:txBody>
      </p:sp>
    </p:spTree>
    <p:extLst>
      <p:ext uri="{BB962C8B-B14F-4D97-AF65-F5344CB8AC3E}">
        <p14:creationId xmlns:p14="http://schemas.microsoft.com/office/powerpoint/2010/main" val="8526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smtClean="0">
                <a:solidFill>
                  <a:srgbClr val="0070C0"/>
                </a:solidFill>
              </a:rPr>
              <a:t>References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altLang="ko-KR" sz="1600" i="1" dirty="0" smtClean="0"/>
              <a:t>Hartman </a:t>
            </a:r>
            <a:r>
              <a:rPr lang="en-US" altLang="ko-KR" sz="1600" i="1" dirty="0"/>
              <a:t>JE, </a:t>
            </a:r>
            <a:r>
              <a:rPr lang="en-US" altLang="ko-KR" sz="1600" i="1" dirty="0" err="1"/>
              <a:t>Vanfleteren</a:t>
            </a:r>
            <a:r>
              <a:rPr lang="en-US" altLang="ko-KR" sz="1600" i="1" dirty="0"/>
              <a:t> LEGW, van </a:t>
            </a:r>
            <a:r>
              <a:rPr lang="en-US" altLang="ko-KR" sz="1600" i="1" dirty="0" err="1"/>
              <a:t>Rikxoort</a:t>
            </a:r>
            <a:r>
              <a:rPr lang="en-US" altLang="ko-KR" sz="1600" i="1" dirty="0"/>
              <a:t> EM, et al. Endobronchial valves </a:t>
            </a:r>
            <a:r>
              <a:rPr lang="en-US" altLang="ko-KR" sz="1600" i="1" dirty="0" smtClean="0"/>
              <a:t>for severe emphysema</a:t>
            </a:r>
            <a:r>
              <a:rPr lang="en-US" altLang="ko-KR" sz="1600" i="1" dirty="0"/>
              <a:t>. </a:t>
            </a:r>
            <a:r>
              <a:rPr lang="en-US" altLang="ko-KR" sz="1600" i="1" dirty="0" err="1"/>
              <a:t>Eur</a:t>
            </a:r>
            <a:r>
              <a:rPr lang="en-US" altLang="ko-KR" sz="1600" i="1" dirty="0"/>
              <a:t> </a:t>
            </a:r>
            <a:r>
              <a:rPr lang="en-US" altLang="ko-KR" sz="1600" i="1" dirty="0" err="1"/>
              <a:t>Respir</a:t>
            </a:r>
            <a:r>
              <a:rPr lang="en-US" altLang="ko-KR" sz="1600" i="1" dirty="0"/>
              <a:t> Rev 2019; 28: </a:t>
            </a:r>
            <a:r>
              <a:rPr lang="en-US" altLang="ko-KR" sz="1600" i="1" dirty="0" smtClean="0"/>
              <a:t>180121</a:t>
            </a:r>
          </a:p>
          <a:p>
            <a:pPr marL="342900" indent="-342900">
              <a:buAutoNum type="arabicPeriod"/>
            </a:pPr>
            <a:r>
              <a:rPr lang="en-US" altLang="ko-KR" sz="1600" i="1" dirty="0" smtClean="0"/>
              <a:t>Javier F, Francisco JS, et al. </a:t>
            </a:r>
            <a:r>
              <a:rPr lang="en-US" altLang="ko-KR" sz="1600" i="1" dirty="0" err="1" smtClean="0"/>
              <a:t>Bronchoscopic</a:t>
            </a:r>
            <a:r>
              <a:rPr lang="en-US" altLang="ko-KR" sz="1600" i="1" dirty="0" smtClean="0"/>
              <a:t> lung volume reduction. </a:t>
            </a:r>
            <a:r>
              <a:rPr lang="en-US" altLang="ko-KR" sz="1600" i="1" dirty="0" err="1"/>
              <a:t>Clin</a:t>
            </a:r>
            <a:r>
              <a:rPr lang="en-US" altLang="ko-KR" sz="1600" i="1" dirty="0"/>
              <a:t> Chest Med 39 (2018) </a:t>
            </a:r>
            <a:r>
              <a:rPr lang="en-US" altLang="ko-KR" sz="1600" i="1" dirty="0" smtClean="0"/>
              <a:t>169–180</a:t>
            </a:r>
            <a:endParaRPr lang="en-US" altLang="ko-KR" sz="1600" i="1" dirty="0"/>
          </a:p>
          <a:p>
            <a:pPr marL="342900" indent="-342900">
              <a:buAutoNum type="arabicPeriod"/>
            </a:pPr>
            <a:r>
              <a:rPr lang="en-US" altLang="ko-KR" sz="1600" i="1" dirty="0" err="1" smtClean="0"/>
              <a:t>Slebos</a:t>
            </a:r>
            <a:r>
              <a:rPr lang="en-US" altLang="ko-KR" sz="1600" i="1" dirty="0" smtClean="0"/>
              <a:t> </a:t>
            </a:r>
            <a:r>
              <a:rPr lang="en-US" altLang="ko-KR" sz="1600" i="1" dirty="0"/>
              <a:t>DJ, Shah PL, </a:t>
            </a:r>
            <a:r>
              <a:rPr lang="en-US" altLang="ko-KR" sz="1600" i="1" dirty="0" err="1"/>
              <a:t>Herth</a:t>
            </a:r>
            <a:r>
              <a:rPr lang="en-US" altLang="ko-KR" sz="1600" i="1" dirty="0"/>
              <a:t> FJ, et al. Endobronchial valves for endoscopic lung volume reduction: best </a:t>
            </a:r>
            <a:r>
              <a:rPr lang="en-US" altLang="ko-KR" sz="1600" i="1" dirty="0" smtClean="0"/>
              <a:t>practice recommendations </a:t>
            </a:r>
            <a:r>
              <a:rPr lang="en-US" altLang="ko-KR" sz="1600" i="1" dirty="0"/>
              <a:t>from Expert Panel on Endoscopic Lung Volume Reduction. Respiration 2017; 93: </a:t>
            </a:r>
            <a:r>
              <a:rPr lang="en-US" altLang="ko-KR" sz="1600" i="1" dirty="0" smtClean="0"/>
              <a:t>138–150</a:t>
            </a:r>
          </a:p>
          <a:p>
            <a:pPr marL="342900" indent="-342900">
              <a:buAutoNum type="arabicPeriod"/>
            </a:pPr>
            <a:r>
              <a:rPr lang="en-US" altLang="ko-KR" sz="1600" i="1" dirty="0" err="1"/>
              <a:t>Valipour</a:t>
            </a:r>
            <a:r>
              <a:rPr lang="en-US" altLang="ko-KR" sz="1600" i="1" dirty="0"/>
              <a:t>, </a:t>
            </a:r>
            <a:r>
              <a:rPr lang="en-US" altLang="ko-KR" sz="1600" i="1" dirty="0" err="1"/>
              <a:t>Slebos</a:t>
            </a:r>
            <a:r>
              <a:rPr lang="en-US" altLang="ko-KR" sz="1600" i="1" dirty="0"/>
              <a:t>, </a:t>
            </a:r>
            <a:r>
              <a:rPr lang="en-US" altLang="ko-KR" sz="1600" i="1" dirty="0" err="1"/>
              <a:t>Herth</a:t>
            </a:r>
            <a:r>
              <a:rPr lang="en-US" altLang="ko-KR" sz="1600" i="1" dirty="0"/>
              <a:t>, et al</a:t>
            </a:r>
            <a:r>
              <a:rPr lang="en-US" altLang="ko-KR" sz="1600" i="1" dirty="0" smtClean="0"/>
              <a:t>. </a:t>
            </a:r>
            <a:r>
              <a:rPr lang="en-US" altLang="ko-KR" sz="1600" i="1" dirty="0"/>
              <a:t>Endobronchial Valves in Homogeneous </a:t>
            </a:r>
            <a:r>
              <a:rPr lang="en-US" altLang="ko-KR" sz="1600" i="1" dirty="0" smtClean="0"/>
              <a:t>Emphysema. Am </a:t>
            </a:r>
            <a:r>
              <a:rPr lang="en-US" altLang="ko-KR" sz="1600" i="1" dirty="0"/>
              <a:t>J </a:t>
            </a:r>
            <a:r>
              <a:rPr lang="en-US" altLang="ko-KR" sz="1600" i="1" dirty="0" err="1"/>
              <a:t>Respir</a:t>
            </a:r>
            <a:r>
              <a:rPr lang="en-US" altLang="ko-KR" sz="1600" i="1" dirty="0"/>
              <a:t> </a:t>
            </a:r>
            <a:r>
              <a:rPr lang="en-US" altLang="ko-KR" sz="1600" i="1" dirty="0" err="1"/>
              <a:t>Crit</a:t>
            </a:r>
            <a:r>
              <a:rPr lang="en-US" altLang="ko-KR" sz="1600" i="1" dirty="0"/>
              <a:t> Care Med Vol 194, </a:t>
            </a:r>
            <a:r>
              <a:rPr lang="en-US" altLang="ko-KR" sz="1600" i="1" dirty="0" err="1"/>
              <a:t>Iss</a:t>
            </a:r>
            <a:r>
              <a:rPr lang="en-US" altLang="ko-KR" sz="1600" i="1" dirty="0"/>
              <a:t> 9, pp 1073–1082, Nov 1, 2016</a:t>
            </a:r>
            <a:endParaRPr lang="ko-KR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149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03848" y="2355726"/>
            <a:ext cx="2880320" cy="648072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36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74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16946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 of System</a:t>
            </a:r>
            <a:endParaRPr lang="ko-KR" altLang="en-US" sz="28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082825"/>
              </p:ext>
            </p:extLst>
          </p:nvPr>
        </p:nvGraphicFramePr>
        <p:xfrm>
          <a:off x="323528" y="789553"/>
          <a:ext cx="8640960" cy="4014445"/>
        </p:xfrm>
        <a:graphic>
          <a:graphicData uri="http://schemas.openxmlformats.org/drawingml/2006/table">
            <a:tbl>
              <a:tblPr firstCol="1" bandRow="1">
                <a:tableStyleId>{9D7B26C5-4107-4FEC-AEDC-1716B250A1EF}</a:tableStyleId>
              </a:tblPr>
              <a:tblGrid>
                <a:gridCol w="2316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248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67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General</a:t>
                      </a:r>
                      <a:endParaRPr lang="ko-KR" altLang="en-US" sz="15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marL="273050" indent="-273050">
                        <a:buNone/>
                      </a:pPr>
                      <a:r>
                        <a:rPr lang="en-US" altLang="ko-KR" sz="1400" b="0" i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Fever / 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Chilling / Dizziness</a:t>
                      </a:r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1400" b="0" i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-/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-/-) </a:t>
                      </a:r>
                      <a:endParaRPr lang="en-US" altLang="ko-KR" sz="1400" b="0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273050" indent="-273050">
                        <a:buNone/>
                      </a:pP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Generalized 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weakness </a:t>
                      </a: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/ Fatigue (-/-)</a:t>
                      </a:r>
                      <a:r>
                        <a:rPr lang="en-US" altLang="ko-KR" sz="1400" b="0" i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73050" indent="-273050">
                        <a:buNone/>
                      </a:pP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Generalized 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edema / Weight change </a:t>
                      </a: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(-/-)  </a:t>
                      </a:r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Headache / 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Poor oral intake</a:t>
                      </a:r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(-/-)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HEENT</a:t>
                      </a:r>
                      <a:endParaRPr lang="ko-KR" altLang="en-US" sz="15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marL="273050" indent="-273050">
                        <a:buNone/>
                      </a:pP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Headache / Vertigo / Dizziness / tinnitus (-/-/-/-)</a:t>
                      </a:r>
                    </a:p>
                    <a:p>
                      <a:pPr marL="273050" indent="-273050">
                        <a:buNone/>
                      </a:pP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Vision / Glasses / Discharge</a:t>
                      </a:r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(-/-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/-)</a:t>
                      </a:r>
                      <a:endParaRPr lang="en-US" altLang="ko-KR" sz="1400" b="0" i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Respiratory</a:t>
                      </a:r>
                      <a:endParaRPr lang="ko-KR" altLang="en-US" sz="15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marL="273050" indent="-273050">
                        <a:buNone/>
                      </a:pP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Cough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Sputum 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/ Rhinorrhea</a:t>
                      </a:r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Dyspnea </a:t>
                      </a: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/-/</a:t>
                      </a: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ko-KR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273050" indent="-273050">
                        <a:buNone/>
                      </a:pP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Sore throat (-) / </a:t>
                      </a: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Rt. Pleuritic chest</a:t>
                      </a:r>
                      <a:r>
                        <a:rPr lang="en-US" altLang="ko-KR" sz="1400" b="0" i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pain (-)</a:t>
                      </a:r>
                      <a:endParaRPr lang="en-US" altLang="ko-KR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Cardiovascular</a:t>
                      </a:r>
                      <a:endParaRPr lang="ko-KR" altLang="en-US" sz="15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Chest pain </a:t>
                      </a:r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Palpitation / </a:t>
                      </a:r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Cyanosis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(-/-/-)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140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Gastrointestinal</a:t>
                      </a:r>
                      <a:endParaRPr lang="ko-KR" altLang="en-US" sz="15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Anorexia / Nausea / Vomiting (-/-/-) Diarrhea</a:t>
                      </a:r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Constipation</a:t>
                      </a:r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(-/-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buNone/>
                      </a:pP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Abdominal pain (-) Dyspepsia (-)</a:t>
                      </a:r>
                    </a:p>
                    <a:p>
                      <a:pPr>
                        <a:buNone/>
                      </a:pP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Hematemesis / Hematochezia</a:t>
                      </a:r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Melena (-/-/-) </a:t>
                      </a:r>
                    </a:p>
                    <a:p>
                      <a:pPr>
                        <a:buNone/>
                      </a:pP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Bowel habit change (-)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0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Genitourinary</a:t>
                      </a:r>
                      <a:endParaRPr lang="ko-KR" altLang="en-US" sz="15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Dysuria / Frequency / </a:t>
                      </a:r>
                      <a:r>
                        <a:rPr lang="en-US" altLang="ko-KR" sz="1400" b="0" i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Nocturia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/ Hematuria (-/-/-/-)</a:t>
                      </a:r>
                    </a:p>
                    <a:p>
                      <a:pPr latinLnBrk="1"/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Urgency</a:t>
                      </a:r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Incontinence / Remnant (-/-/-)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31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Extremities</a:t>
                      </a:r>
                      <a:endParaRPr lang="ko-KR" altLang="en-US" sz="15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Grossly free</a:t>
                      </a:r>
                    </a:p>
                    <a:p>
                      <a:pPr latinLnBrk="1"/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Lower</a:t>
                      </a:r>
                      <a:r>
                        <a:rPr lang="en-US" altLang="ko-KR" sz="1400" b="0" i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extremity</a:t>
                      </a:r>
                      <a:r>
                        <a:rPr lang="en-US" altLang="ko-KR" sz="1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pretibial pitting edema (-/-)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3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41719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Physical Examination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248072"/>
              </p:ext>
            </p:extLst>
          </p:nvPr>
        </p:nvGraphicFramePr>
        <p:xfrm>
          <a:off x="467544" y="1009885"/>
          <a:ext cx="8229600" cy="3990126"/>
        </p:xfrm>
        <a:graphic>
          <a:graphicData uri="http://schemas.openxmlformats.org/drawingml/2006/table">
            <a:tbl>
              <a:tblPr firstCol="1" bandRow="1">
                <a:tableStyleId>{9D7B26C5-4107-4FEC-AEDC-1716B250A1EF}</a:tableStyleId>
              </a:tblPr>
              <a:tblGrid>
                <a:gridCol w="22650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645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07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Vital Sign</a:t>
                      </a:r>
                      <a:endParaRPr lang="ko-KR" altLang="en-US" sz="14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100/60mmHg </a:t>
                      </a:r>
                      <a:r>
                        <a:rPr lang="en-US" altLang="ko-KR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– </a:t>
                      </a:r>
                      <a:r>
                        <a:rPr lang="en-US" altLang="ko-KR" sz="1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</a:t>
                      </a:r>
                      <a:r>
                        <a:rPr lang="ko-KR" altLang="en-US" sz="1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lang="en-US" altLang="ko-K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/min – </a:t>
                      </a:r>
                      <a:r>
                        <a:rPr lang="en-US" altLang="ko-KR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lang="en-US" altLang="ko-K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/min</a:t>
                      </a:r>
                      <a:r>
                        <a:rPr lang="en-US" altLang="ko-KR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– </a:t>
                      </a:r>
                      <a:r>
                        <a:rPr lang="en-US" altLang="ko-KR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36.8℃</a:t>
                      </a:r>
                      <a:endParaRPr lang="en-US" altLang="ko-KR" sz="14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07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Mental</a:t>
                      </a:r>
                      <a:r>
                        <a:rPr lang="en-US" altLang="ko-KR" sz="140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Status</a:t>
                      </a:r>
                      <a:endParaRPr lang="en-US" altLang="ko-KR" sz="1400" b="1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Alert</a:t>
                      </a: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65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General</a:t>
                      </a:r>
                      <a:r>
                        <a:rPr lang="en-US" altLang="ko-KR" sz="140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Appearance</a:t>
                      </a:r>
                      <a:endParaRPr lang="ko-KR" altLang="en-US" sz="14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Chronic ill-looking </a:t>
                      </a:r>
                      <a:r>
                        <a:rPr lang="en-US" altLang="ko-KR" sz="14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appearance</a:t>
                      </a: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368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HEENT</a:t>
                      </a:r>
                      <a:endParaRPr lang="en-US" altLang="ko-KR" sz="14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Normocephaly</a:t>
                      </a:r>
                      <a:r>
                        <a:rPr lang="en-US" altLang="ko-KR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/ No neck vein engorgement</a:t>
                      </a: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 carotid bruit / No cervical lymphadenopathy</a:t>
                      </a:r>
                      <a:endParaRPr lang="en-US" altLang="ko-KR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Isocoria</a:t>
                      </a:r>
                      <a:r>
                        <a:rPr lang="en-US" altLang="ko-KR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with phasic pupillary light reflex (++/++)</a:t>
                      </a: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Not Anemic conjunctivae / Anicteric </a:t>
                      </a:r>
                      <a:r>
                        <a:rPr lang="en-US" altLang="ko-KR" sz="140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sclearae</a:t>
                      </a:r>
                      <a:endParaRPr lang="en-US" altLang="ko-KR" sz="1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Pharyngeal injection / Tonsillar enlargement  (-/-)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Palpable mass (-) / Alopecia (-) / Oral ulcer (-) </a:t>
                      </a:r>
                      <a:endParaRPr lang="en-US" altLang="ko-KR" sz="14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9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Chest</a:t>
                      </a:r>
                      <a:endParaRPr lang="en-US" altLang="ko-KR" sz="14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Regular heart beat without murmur</a:t>
                      </a: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="1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Decreased breath sound s crackle</a:t>
                      </a:r>
                      <a:endParaRPr lang="en-US" altLang="ko-KR" sz="1400" b="1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09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Abdomen</a:t>
                      </a:r>
                      <a:endParaRPr lang="ko-KR" altLang="en-US" sz="14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Soft and flat / </a:t>
                      </a:r>
                      <a:r>
                        <a:rPr lang="en-US" altLang="ko-KR" sz="140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Normoactive</a:t>
                      </a:r>
                      <a:r>
                        <a:rPr lang="en-US" altLang="ko-KR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bowel sound / </a:t>
                      </a:r>
                      <a:r>
                        <a:rPr lang="en-US" altLang="ko-KR" sz="140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Organomegaly</a:t>
                      </a:r>
                      <a:r>
                        <a:rPr lang="en-US" altLang="ko-KR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(-)</a:t>
                      </a: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Tenderness (-) / Rebound tenderness (-) / knocking tenderness (-)</a:t>
                      </a: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07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Extremities</a:t>
                      </a:r>
                      <a:endParaRPr lang="ko-KR" altLang="en-US" sz="14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Both leg pretibial pitting edema (-/-)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Skin</a:t>
                      </a:r>
                      <a:endParaRPr lang="ko-KR" altLang="en-US" sz="1400" b="1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Grossly free </a:t>
                      </a:r>
                      <a:endParaRPr lang="en-US" altLang="ko-KR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5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Laboratory </a:t>
            </a:r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Findings</a:t>
            </a:r>
            <a:endParaRPr lang="ko-KR" altLang="en-US" sz="28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Group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51360"/>
              </p:ext>
            </p:extLst>
          </p:nvPr>
        </p:nvGraphicFramePr>
        <p:xfrm>
          <a:off x="251520" y="1301319"/>
          <a:ext cx="3856703" cy="308877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610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5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182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bg1"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Complete Blood Count</a:t>
                      </a:r>
                      <a:endParaRPr kumimoji="1" lang="en-US" altLang="ko-KR" sz="1500" b="1" i="0" u="none" strike="noStrike" cap="none" normalizeH="0" baseline="0" dirty="0">
                        <a:ln>
                          <a:solidFill>
                            <a:schemeClr val="bg1">
                              <a:alpha val="20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T="34291" marB="34291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77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WBC count (10</a:t>
                      </a:r>
                      <a:r>
                        <a:rPr kumimoji="1" lang="en-US" altLang="ko-KR" sz="1500" u="none" strike="noStrike" cap="none" normalizeH="0" baseline="300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1500" u="none" strike="noStrike" kern="1200" cap="none" spc="0" normalizeH="0" baseline="0" noProof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</a:t>
                      </a: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6,870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500" u="none" strike="noStrike" cap="none" normalizeH="0" baseline="0" dirty="0" err="1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Hb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(g/</a:t>
                      </a:r>
                      <a:r>
                        <a:rPr kumimoji="1" lang="en-US" altLang="ko-KR" sz="1500" u="none" strike="noStrike" cap="none" normalizeH="0" baseline="0" dirty="0" err="1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</a:t>
                      </a: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/ </a:t>
                      </a:r>
                      <a:r>
                        <a:rPr kumimoji="1" lang="en-US" altLang="ko-KR" sz="1500" u="none" strike="noStrike" kern="1200" cap="none" normalizeH="0" baseline="0" dirty="0" err="1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Hct</a:t>
                      </a:r>
                      <a:r>
                        <a:rPr kumimoji="1" lang="en-US" altLang="ko-KR" sz="1500" u="none" strike="noStrike" kern="1200" cap="none" normalizeH="0" baseline="0" dirty="0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500" u="none" strike="noStrike" kern="1200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(%)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16.1/49.6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77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Platelet count </a:t>
                      </a:r>
                      <a:r>
                        <a:rPr kumimoji="1" lang="en-US" altLang="ko-KR" sz="1500" u="none" strike="noStrike" kern="1200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kumimoji="1" lang="en-US" altLang="ko-KR" sz="1500" u="none" strike="noStrike" kern="1200" cap="none" normalizeH="0" baseline="3000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kumimoji="1" lang="en-US" altLang="ko-KR" sz="1500" u="none" strike="noStrike" kern="1200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1500" u="none" strike="noStrike" kern="1200" cap="none" spc="0" normalizeH="0" baseline="0" noProof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</a:t>
                      </a:r>
                      <a:r>
                        <a:rPr kumimoji="1" lang="en-US" altLang="ko-KR" sz="1500" u="none" strike="noStrike" kern="1200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222</a:t>
                      </a:r>
                      <a:endParaRPr kumimoji="1" lang="en-US" altLang="ko-K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77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WBC Diff. Count</a:t>
                      </a:r>
                      <a:endParaRPr kumimoji="1" lang="en-US" altLang="ko-KR" sz="1500" b="1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77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kumimoji="1" lang="en-US" altLang="ko-KR" sz="1500" u="none" strike="noStrike" cap="none" normalizeH="0" baseline="0" dirty="0" err="1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</a:t>
                      </a: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Neutrophil (%)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58.4</a:t>
                      </a:r>
                      <a:endParaRPr kumimoji="1" lang="en-US" altLang="ko-K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77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Lymphocyte (%)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25.6</a:t>
                      </a:r>
                      <a:endParaRPr kumimoji="1" lang="en-US" altLang="ko-K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77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Monocyte (%)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6.8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77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Eosinophil (%)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6.3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Group 2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43937"/>
              </p:ext>
            </p:extLst>
          </p:nvPr>
        </p:nvGraphicFramePr>
        <p:xfrm>
          <a:off x="4283968" y="1301319"/>
          <a:ext cx="4680520" cy="324197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0654"/>
                <a:gridCol w="1327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293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bg1">
                                <a:alpha val="20000"/>
                              </a:schemeClr>
                            </a:solidFill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Blood Chemistry</a:t>
                      </a:r>
                      <a:endParaRPr kumimoji="1" lang="en-US" altLang="ko-KR" sz="1400" b="1" i="0" u="none" strike="noStrike" cap="none" normalizeH="0" baseline="0" dirty="0">
                        <a:ln>
                          <a:solidFill>
                            <a:schemeClr val="bg1">
                              <a:alpha val="20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Urea nitrogen (mg/</a:t>
                      </a:r>
                      <a:r>
                        <a:rPr kumimoji="1" lang="en-US" altLang="ko-KR" sz="1400" u="none" strike="noStrike" cap="none" normalizeH="0" baseline="0" dirty="0" err="1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</a:t>
                      </a: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en-US" altLang="ko-KR" sz="14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12.0</a:t>
                      </a: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4407" marR="94407" marT="35403" marB="35403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Creatinine (mg/</a:t>
                      </a:r>
                      <a:r>
                        <a:rPr kumimoji="1" lang="en-US" altLang="ko-KR" sz="1400" u="none" strike="noStrike" cap="none" normalizeH="0" baseline="0" dirty="0" err="1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</a:t>
                      </a: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en-US" altLang="ko-KR" sz="14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0.74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2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u="none" strike="noStrike" kern="1200" cap="none" normalizeH="0" baseline="0" dirty="0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Albumin </a:t>
                      </a:r>
                      <a:r>
                        <a:rPr kumimoji="1" lang="en-US" altLang="ko-KR" sz="1400" u="none" strike="noStrike" kern="1200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(g/</a:t>
                      </a:r>
                      <a:r>
                        <a:rPr kumimoji="1" lang="en-US" altLang="ko-KR" sz="1400" u="none" strike="noStrike" kern="1200" cap="none" normalizeH="0" baseline="0" dirty="0" err="1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</a:t>
                      </a:r>
                      <a:r>
                        <a:rPr kumimoji="1" lang="en-US" altLang="ko-KR" sz="1400" u="none" strike="noStrike" kern="1200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en-US" altLang="ko-KR" sz="14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4.6</a:t>
                      </a: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4407" marR="94407" marT="35403" marB="35403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AST (U/L) / </a:t>
                      </a:r>
                      <a:r>
                        <a:rPr kumimoji="1" lang="en-US" altLang="ko-KR" sz="1400" u="none" strike="noStrike" kern="1200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ALT (U/L</a:t>
                      </a:r>
                      <a:r>
                        <a:rPr kumimoji="1" lang="en-US" altLang="ko-KR" sz="1400" u="none" strike="noStrike" kern="1200" cap="none" normalizeH="0" baseline="0" dirty="0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/ALP (U/L)</a:t>
                      </a:r>
                      <a:endParaRPr kumimoji="1" lang="en-US" altLang="ko-KR" sz="1400" b="0" i="0" u="none" strike="noStrike" kern="1200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4407" marR="94407" marT="35403" marB="35403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27/18/78</a:t>
                      </a:r>
                      <a:endParaRPr kumimoji="1" lang="en-US" altLang="ko-KR" sz="1400" b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Total </a:t>
                      </a:r>
                      <a:r>
                        <a:rPr kumimoji="1" lang="en-US" altLang="ko-KR" sz="1400" u="none" strike="noStrike" cap="none" normalizeH="0" baseline="0" dirty="0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Direct </a:t>
                      </a:r>
                      <a:r>
                        <a:rPr kumimoji="1" lang="en-US" altLang="ko-KR" sz="1400" u="none" strike="noStrike" kern="1200" cap="none" normalizeH="0" baseline="0" dirty="0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bilirubin </a:t>
                      </a:r>
                      <a:r>
                        <a:rPr kumimoji="1" lang="en-US" altLang="ko-KR" sz="1400" u="none" strike="noStrike" cap="none" normalizeH="0" baseline="0" dirty="0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mg/</a:t>
                      </a:r>
                      <a:r>
                        <a:rPr kumimoji="1" lang="en-US" altLang="ko-KR" sz="1400" u="none" strike="noStrike" cap="none" normalizeH="0" baseline="0" dirty="0" err="1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</a:t>
                      </a: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en-US" altLang="ko-KR" sz="14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0.5/0.2</a:t>
                      </a:r>
                      <a:endParaRPr kumimoji="1" lang="en-US" altLang="ko-KR" sz="14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26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Sodium / Potassium / Chloride (</a:t>
                      </a:r>
                      <a:r>
                        <a:rPr kumimoji="1" lang="en-US" altLang="ko-KR" sz="1400" u="none" strike="noStrike" cap="none" normalizeH="0" baseline="0" dirty="0" err="1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mEq</a:t>
                      </a: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/L)</a:t>
                      </a:r>
                      <a:endParaRPr kumimoji="1" lang="en-US" altLang="ko-KR" sz="14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143/4.6/100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Calcium </a:t>
                      </a:r>
                      <a:r>
                        <a:rPr kumimoji="1" lang="en-US" altLang="ko-KR" sz="1400" u="none" strike="noStrike" cap="none" normalizeH="0" baseline="0" dirty="0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Phosphorus </a:t>
                      </a: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(mg/</a:t>
                      </a:r>
                      <a:r>
                        <a:rPr kumimoji="1" lang="en-US" altLang="ko-KR" sz="1400" u="none" strike="noStrike" cap="none" normalizeH="0" baseline="0" dirty="0" err="1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</a:t>
                      </a: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en-US" altLang="ko-KR" sz="14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9.4/3.6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LDH (U/L) / </a:t>
                      </a:r>
                      <a:r>
                        <a:rPr kumimoji="1" lang="en-US" altLang="ko-KR" sz="1400" u="none" strike="noStrike" kern="1200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CPK (</a:t>
                      </a:r>
                      <a:r>
                        <a:rPr kumimoji="1" lang="en-US" altLang="ko-KR" sz="1400" u="none" strike="noStrike" kern="1200" cap="none" normalizeH="0" baseline="0" dirty="0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U/L)</a:t>
                      </a:r>
                      <a:endParaRPr kumimoji="1" lang="en-US" altLang="ko-KR" sz="14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583/42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407" marR="94407" marT="35403" marB="35403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2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400" u="none" strike="noStrike" kern="1200" cap="none" normalizeH="0" baseline="0" dirty="0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CRP (mg/L)</a:t>
                      </a:r>
                      <a:endParaRPr kumimoji="1" lang="en-US" altLang="ko-KR" sz="1400" b="0" u="none" strike="noStrike" kern="1200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4407" marR="94407" marT="35403" marB="35403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0.16</a:t>
                      </a: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4407" marR="94407" marT="35403" marB="35403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400" b="0" u="none" strike="noStrike" kern="1200" cap="none" normalizeH="0" baseline="0" dirty="0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ABGA(room air)</a:t>
                      </a:r>
                      <a:endParaRPr kumimoji="1" lang="en-US" altLang="ko-KR" sz="1400" b="0" u="none" strike="noStrike" kern="1200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4407" marR="94407" marT="35403" marB="35403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400" b="0" u="none" strike="noStrike" kern="1200" cap="none" normalizeH="0" baseline="0" dirty="0" smtClean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7.413 - 53.8 - 65.4 - 33.7 - 94.5</a:t>
                      </a:r>
                      <a:endParaRPr kumimoji="1" lang="en-US" altLang="ko-KR" sz="1400" b="0" u="none" strike="noStrike" kern="1200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4407" marR="94407" marT="35403" marB="3540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07" marR="94407" marT="35403" marB="3540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7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8357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Laboratory </a:t>
            </a:r>
            <a:r>
              <a:rPr lang="en-US" altLang="ko-KR" sz="36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Findings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graphicFrame>
        <p:nvGraphicFramePr>
          <p:cNvPr id="6" name="Group 1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629116"/>
              </p:ext>
            </p:extLst>
          </p:nvPr>
        </p:nvGraphicFramePr>
        <p:xfrm>
          <a:off x="323528" y="1113588"/>
          <a:ext cx="4032448" cy="221713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715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6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3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bg1">
                                <a:alpha val="20000"/>
                              </a:schemeClr>
                            </a:solidFill>
                          </a:ln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Coagulation profile</a:t>
                      </a:r>
                      <a:endParaRPr kumimoji="1" lang="en-US" altLang="ko-KR" sz="1500" b="1" i="0" u="none" strike="noStrike" cap="none" normalizeH="0" baseline="0" dirty="0">
                        <a:ln>
                          <a:solidFill>
                            <a:schemeClr val="bg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82815" marR="82815" marT="34291" marB="34291"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err="1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Prothrombin</a:t>
                      </a: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time</a:t>
                      </a:r>
                      <a:endParaRPr kumimoji="1" lang="en-US" altLang="ko-KR" sz="1500" b="1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82815" marR="82815" marT="34291" marB="34291" anchor="ctr" horzOverflow="overflow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815" marR="82815" marT="34291" marB="34291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PT ( )% of normal</a:t>
                      </a:r>
                      <a:endParaRPr kumimoji="1" lang="en-US" altLang="ko-KR" sz="1500" b="1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82815" marR="82815" marT="34291" marB="34291" anchor="ctr" horzOverflow="overflow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111.0</a:t>
                      </a:r>
                      <a:endParaRPr lang="ko-KR" altLang="en-US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815" marR="82815" marT="34291" marB="34291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INR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82815" marR="82815" marT="34291" marB="342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0.94</a:t>
                      </a:r>
                      <a:endParaRPr lang="ko-KR" altLang="en-US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815" marR="82815" marT="34291" marB="34291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PT Test (sec)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82815" marR="82815" marT="34291" marB="342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11.0</a:t>
                      </a:r>
                      <a:endParaRPr lang="ko-KR" altLang="en-US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815" marR="82815" marT="34291" marB="34291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Activated PTT</a:t>
                      </a:r>
                      <a:endParaRPr kumimoji="1" lang="en-US" altLang="ko-KR" sz="1500" b="1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82815" marR="82815" marT="34291" marB="34291" anchor="ctr" horzOverflow="overflow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815" marR="82815" marT="34291" marB="34291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Activated PTT test (sec)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82815" marR="82815" marT="34291" marB="342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25.5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82815" marR="82815" marT="34291" marB="34291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Group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850439"/>
              </p:ext>
            </p:extLst>
          </p:nvPr>
        </p:nvGraphicFramePr>
        <p:xfrm>
          <a:off x="4932040" y="880540"/>
          <a:ext cx="3744416" cy="416054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5349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9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8212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bg1"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Urine 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solidFill>
                              <a:schemeClr val="bg1"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analysis</a:t>
                      </a:r>
                      <a:endParaRPr kumimoji="1" lang="en-US" altLang="ko-KR" sz="1500" b="1" i="0" u="none" strike="noStrike" cap="none" normalizeH="0" baseline="0" dirty="0">
                        <a:ln>
                          <a:solidFill>
                            <a:schemeClr val="bg1">
                              <a:alpha val="20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Routine Urine Analysis</a:t>
                      </a:r>
                      <a:endParaRPr kumimoji="1" lang="en-US" altLang="ko-KR" sz="1500" b="1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Glucose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kumimoji="1" lang="en-US" altLang="ko-K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Color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Yellow</a:t>
                      </a:r>
                      <a:endParaRPr kumimoji="1" lang="en-US" altLang="ko-K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Bilirubin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Ketone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Specific gravity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1.007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Occult blood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pH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8.0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Protein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kumimoji="1" lang="en-US" altLang="ko-KR" sz="1500" u="none" strike="noStrike" cap="none" normalizeH="0" baseline="0" dirty="0" err="1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Urobilinogen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Nitrate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WBC (HPF)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0-1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>
                          <a:ln>
                            <a:solidFill>
                              <a:schemeClr val="tx1">
                                <a:alpha val="2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RBC (HPF)</a:t>
                      </a:r>
                      <a:endParaRPr kumimoji="1" lang="en-US" altLang="ko-KR" sz="1500" b="0" i="0" u="none" strike="noStrike" cap="none" normalizeH="0" baseline="0" dirty="0">
                        <a:ln>
                          <a:solidFill>
                            <a:schemeClr val="tx1">
                              <a:alpha val="2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0-1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4291" marB="34291" horzOverflow="overflow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8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83574"/>
          </a:xfrm>
        </p:spPr>
        <p:txBody>
          <a:bodyPr/>
          <a:lstStyle/>
          <a:p>
            <a:pPr algn="ctr"/>
            <a:r>
              <a:rPr lang="en-US" altLang="ko-KR" sz="32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Electrocardiogram</a:t>
            </a:r>
            <a:endParaRPr lang="ko-KR" altLang="en-US" sz="32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963842"/>
            <a:ext cx="78200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9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31155</TotalTime>
  <Words>2410</Words>
  <Application>Microsoft Office PowerPoint</Application>
  <PresentationFormat>화면 슬라이드 쇼(16:9)</PresentationFormat>
  <Paragraphs>588</Paragraphs>
  <Slides>41</Slides>
  <Notes>41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8" baseType="lpstr">
      <vt:lpstr>맑은 고딕</vt:lpstr>
      <vt:lpstr>Arial</vt:lpstr>
      <vt:lpstr>Symbol</vt:lpstr>
      <vt:lpstr>Times New Roman</vt:lpstr>
      <vt:lpstr>Verdana</vt:lpstr>
      <vt:lpstr>Wingdings</vt:lpstr>
      <vt:lpstr>Office 테마</vt:lpstr>
      <vt:lpstr>Bronchoscopic lung volume reduction  using endobronchial valves  </vt:lpstr>
      <vt:lpstr>Chief Complaint</vt:lpstr>
      <vt:lpstr>Present Illness</vt:lpstr>
      <vt:lpstr>Past History</vt:lpstr>
      <vt:lpstr>Review of System</vt:lpstr>
      <vt:lpstr>Physical Examination</vt:lpstr>
      <vt:lpstr>Laboratory Findings</vt:lpstr>
      <vt:lpstr>Laboratory Findings</vt:lpstr>
      <vt:lpstr>Electrocardiogram</vt:lpstr>
      <vt:lpstr>Chest PA</vt:lpstr>
      <vt:lpstr>COPD progression</vt:lpstr>
      <vt:lpstr>COPD progression</vt:lpstr>
      <vt:lpstr>Chest CT</vt:lpstr>
      <vt:lpstr>Pulmonary function test</vt:lpstr>
      <vt:lpstr>Pharmacologic treatment by GOLD grade</vt:lpstr>
      <vt:lpstr>Prevention and Maintenance Treatment</vt:lpstr>
      <vt:lpstr>Interventional Treatments</vt:lpstr>
      <vt:lpstr>Bronchoscopic lung volume reduction</vt:lpstr>
      <vt:lpstr>Bronchoscopic lung volume reduction</vt:lpstr>
      <vt:lpstr>Chest X-ray </vt:lpstr>
      <vt:lpstr>Chest X-ray </vt:lpstr>
      <vt:lpstr>Outpatient visit (POD #8)</vt:lpstr>
      <vt:lpstr>Chest CT</vt:lpstr>
      <vt:lpstr>Chest CT</vt:lpstr>
      <vt:lpstr>PFT (2018. 1. 18.)</vt:lpstr>
      <vt:lpstr>Outpatient visit (POD #66)</vt:lpstr>
      <vt:lpstr>Bronchoscopic lung volume reduction</vt:lpstr>
      <vt:lpstr>PFT (2018. 7. 두 번째 시술 2개월 후)</vt:lpstr>
      <vt:lpstr>PFT (2018. 7. 두 번째 시술 2개월 후)</vt:lpstr>
      <vt:lpstr>Chest CT (2019. 3. 두 번째 시술 10개월 후)</vt:lpstr>
      <vt:lpstr>Review  Bronchoscopic lung volume reduction (BLVR) treatment using endobronchial valves (EBV)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References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Conference</dc:title>
  <dc:creator>admin</dc:creator>
  <cp:lastModifiedBy>Lee Eung gu</cp:lastModifiedBy>
  <cp:revision>299</cp:revision>
  <cp:lastPrinted>2019-06-10T08:00:26Z</cp:lastPrinted>
  <dcterms:created xsi:type="dcterms:W3CDTF">2017-02-21T02:06:11Z</dcterms:created>
  <dcterms:modified xsi:type="dcterms:W3CDTF">2019-06-18T06:43:11Z</dcterms:modified>
</cp:coreProperties>
</file>