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64" r:id="rId3"/>
    <p:sldId id="265" r:id="rId4"/>
    <p:sldId id="266" r:id="rId5"/>
    <p:sldId id="268" r:id="rId6"/>
    <p:sldId id="318" r:id="rId7"/>
    <p:sldId id="319" r:id="rId8"/>
    <p:sldId id="320" r:id="rId9"/>
    <p:sldId id="322" r:id="rId10"/>
    <p:sldId id="275" r:id="rId11"/>
    <p:sldId id="276" r:id="rId12"/>
    <p:sldId id="344" r:id="rId13"/>
    <p:sldId id="323" r:id="rId14"/>
    <p:sldId id="278" r:id="rId15"/>
    <p:sldId id="277" r:id="rId16"/>
    <p:sldId id="324" r:id="rId17"/>
    <p:sldId id="329" r:id="rId18"/>
    <p:sldId id="337" r:id="rId19"/>
    <p:sldId id="331" r:id="rId20"/>
    <p:sldId id="339" r:id="rId21"/>
    <p:sldId id="283" r:id="rId22"/>
    <p:sldId id="325" r:id="rId23"/>
    <p:sldId id="338" r:id="rId24"/>
    <p:sldId id="332" r:id="rId25"/>
    <p:sldId id="330" r:id="rId26"/>
    <p:sldId id="335" r:id="rId27"/>
    <p:sldId id="342" r:id="rId28"/>
    <p:sldId id="343" r:id="rId29"/>
    <p:sldId id="326" r:id="rId30"/>
    <p:sldId id="328" r:id="rId31"/>
    <p:sldId id="279" r:id="rId32"/>
    <p:sldId id="280" r:id="rId33"/>
    <p:sldId id="321" r:id="rId34"/>
    <p:sldId id="341" r:id="rId35"/>
    <p:sldId id="282" r:id="rId36"/>
    <p:sldId id="309" r:id="rId37"/>
    <p:sldId id="258" r:id="rId38"/>
    <p:sldId id="306" r:id="rId39"/>
    <p:sldId id="340" r:id="rId40"/>
    <p:sldId id="286" r:id="rId41"/>
    <p:sldId id="302" r:id="rId42"/>
    <p:sldId id="289" r:id="rId43"/>
    <p:sldId id="290" r:id="rId4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3" autoAdjust="0"/>
    <p:restoredTop sz="96210" autoAdjust="0"/>
  </p:normalViewPr>
  <p:slideViewPr>
    <p:cSldViewPr snapToGrid="0">
      <p:cViewPr varScale="1">
        <p:scale>
          <a:sx n="62" d="100"/>
          <a:sy n="62" d="100"/>
        </p:scale>
        <p:origin x="96" y="3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2B411-3743-46E9-8508-8AE1751A744B}" type="datetimeFigureOut">
              <a:rPr lang="ko-KR" altLang="en-US" smtClean="0"/>
              <a:t>2019-07-13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5D1C4-A4DC-4D23-B56E-1F81915972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049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FA8D-6E4A-459C-91F8-2538208AB7F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3084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같은 코호트에서</a:t>
            </a:r>
            <a:r>
              <a:rPr lang="en-US" altLang="ko-KR" dirty="0"/>
              <a:t>, </a:t>
            </a:r>
            <a:r>
              <a:rPr lang="ko-KR" altLang="en-US" dirty="0"/>
              <a:t>이전 </a:t>
            </a:r>
            <a:r>
              <a:rPr lang="ko-KR" altLang="en-US" dirty="0" err="1"/>
              <a:t>악화력</a:t>
            </a:r>
            <a:r>
              <a:rPr lang="ko-KR" altLang="en-US" dirty="0"/>
              <a:t> 자체가 </a:t>
            </a:r>
            <a:r>
              <a:rPr lang="en-US" altLang="ko-KR" dirty="0"/>
              <a:t>exacerbation </a:t>
            </a:r>
            <a:r>
              <a:rPr lang="ko-KR" altLang="en-US" dirty="0"/>
              <a:t>을 증가시키는 </a:t>
            </a:r>
            <a:r>
              <a:rPr lang="en-US" altLang="ko-KR" dirty="0"/>
              <a:t>major risk factor </a:t>
            </a:r>
            <a:r>
              <a:rPr lang="ko-KR" altLang="en-US" dirty="0"/>
              <a:t>임을 확인하였고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특히</a:t>
            </a:r>
            <a:r>
              <a:rPr lang="en-US" altLang="ko-KR" dirty="0"/>
              <a:t>, ICU care </a:t>
            </a:r>
            <a:r>
              <a:rPr lang="ko-KR" altLang="en-US" dirty="0"/>
              <a:t>가 필요할 정도의 악화력은</a:t>
            </a:r>
            <a:r>
              <a:rPr lang="en-US" altLang="ko-KR" dirty="0"/>
              <a:t> OR </a:t>
            </a:r>
            <a:r>
              <a:rPr lang="ko-KR" altLang="en-US" dirty="0"/>
              <a:t>가 </a:t>
            </a:r>
            <a:r>
              <a:rPr lang="en-US" altLang="ko-KR" dirty="0"/>
              <a:t>19</a:t>
            </a:r>
            <a:r>
              <a:rPr lang="ko-KR" altLang="en-US" dirty="0"/>
              <a:t>로 매우 강력한 </a:t>
            </a:r>
            <a:r>
              <a:rPr lang="en-US" altLang="ko-KR" dirty="0"/>
              <a:t>risk factor </a:t>
            </a:r>
            <a:r>
              <a:rPr lang="ko-KR" altLang="en-US" dirty="0"/>
              <a:t>였다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===========</a:t>
            </a:r>
          </a:p>
          <a:p>
            <a:r>
              <a:rPr lang="ko-KR" altLang="en-US" dirty="0"/>
              <a:t>이전</a:t>
            </a:r>
            <a:r>
              <a:rPr lang="en-US" altLang="ko-KR" dirty="0"/>
              <a:t> severe</a:t>
            </a:r>
            <a:r>
              <a:rPr lang="ko-KR" altLang="en-US" dirty="0"/>
              <a:t> </a:t>
            </a:r>
            <a:r>
              <a:rPr lang="en-US" altLang="ko-KR" dirty="0"/>
              <a:t>exacerbation</a:t>
            </a:r>
            <a:r>
              <a:rPr lang="ko-KR" altLang="en-US" dirty="0"/>
              <a:t> 병력이 있을 경우 </a:t>
            </a:r>
            <a:r>
              <a:rPr lang="en-US" altLang="ko-KR" dirty="0"/>
              <a:t>controller regimen </a:t>
            </a:r>
            <a:r>
              <a:rPr lang="ko-KR" altLang="en-US" dirty="0"/>
              <a:t>을 변경하거나</a:t>
            </a:r>
            <a:r>
              <a:rPr lang="en-US" altLang="ko-KR" dirty="0"/>
              <a:t>, step up, modifiable risk factor </a:t>
            </a:r>
            <a:r>
              <a:rPr lang="ko-KR" altLang="en-US" dirty="0"/>
              <a:t>에 대한 교정</a:t>
            </a:r>
            <a:r>
              <a:rPr lang="en-US" altLang="ko-KR" dirty="0"/>
              <a:t>, trigger </a:t>
            </a:r>
            <a:r>
              <a:rPr lang="ko-KR" altLang="en-US" dirty="0"/>
              <a:t>에 대한 회피가 필요함</a:t>
            </a:r>
            <a:r>
              <a:rPr lang="en-US" altLang="ko-KR"/>
              <a:t>.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FA8D-6E4A-459C-91F8-2538208AB7F4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3838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FA8D-6E4A-459C-91F8-2538208AB7F4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0070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FA8D-6E4A-459C-91F8-2538208AB7F4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2856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BMJ Open. 2019 Jan 28;9(1):e022685. 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dirty="0"/>
          </a:p>
          <a:p>
            <a:r>
              <a:rPr lang="ko-KR" altLang="en-US" dirty="0"/>
              <a:t>약제와 관련하여서 </a:t>
            </a:r>
            <a:r>
              <a:rPr lang="en-US" altLang="ko-KR" dirty="0"/>
              <a:t>asthma </a:t>
            </a:r>
            <a:r>
              <a:rPr lang="ko-KR" altLang="en-US" dirty="0"/>
              <a:t>치료의 </a:t>
            </a:r>
            <a:r>
              <a:rPr lang="en-US" altLang="ko-KR" dirty="0"/>
              <a:t>backbone </a:t>
            </a:r>
            <a:r>
              <a:rPr lang="ko-KR" altLang="en-US" dirty="0"/>
              <a:t>은 </a:t>
            </a:r>
            <a:r>
              <a:rPr lang="en-US" altLang="ko-KR" dirty="0"/>
              <a:t>ICS </a:t>
            </a:r>
            <a:r>
              <a:rPr lang="ko-KR" altLang="en-US" dirty="0"/>
              <a:t>인데</a:t>
            </a:r>
            <a:r>
              <a:rPr lang="en-US" altLang="ko-KR" dirty="0"/>
              <a:t>, ICS </a:t>
            </a:r>
            <a:r>
              <a:rPr lang="ko-KR" altLang="en-US" dirty="0"/>
              <a:t>를 꾸준히 잘 사용할 경우 악화 위험이 감소하였는데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흡입 약제의 종류와 상관없이</a:t>
            </a:r>
            <a:r>
              <a:rPr lang="en-US" altLang="ko-KR" dirty="0"/>
              <a:t>, </a:t>
            </a:r>
            <a:r>
              <a:rPr lang="ko-KR" altLang="en-US" dirty="0"/>
              <a:t>흡입기를 사용하지 않거나</a:t>
            </a:r>
            <a:r>
              <a:rPr lang="en-US" altLang="ko-KR" dirty="0"/>
              <a:t>, </a:t>
            </a:r>
            <a:r>
              <a:rPr lang="ko-KR" altLang="en-US" dirty="0"/>
              <a:t>적절치 못하게 사용할 경우 악화력이 증가한다고 </a:t>
            </a:r>
            <a:r>
              <a:rPr lang="ko-KR" altLang="en-US" dirty="0" err="1"/>
              <a:t>알려져있다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따라서 </a:t>
            </a:r>
            <a:r>
              <a:rPr lang="en-US" altLang="ko-KR" dirty="0"/>
              <a:t>asthma </a:t>
            </a:r>
            <a:r>
              <a:rPr lang="ko-KR" altLang="en-US" dirty="0"/>
              <a:t>환자에게 </a:t>
            </a:r>
            <a:r>
              <a:rPr lang="en-US" altLang="ko-KR" dirty="0"/>
              <a:t>ICS </a:t>
            </a:r>
            <a:r>
              <a:rPr lang="ko-KR" altLang="en-US" dirty="0"/>
              <a:t>를 처방하고</a:t>
            </a:r>
            <a:r>
              <a:rPr lang="en-US" altLang="ko-KR" dirty="0"/>
              <a:t>, </a:t>
            </a:r>
            <a:r>
              <a:rPr lang="ko-KR" altLang="en-US" dirty="0"/>
              <a:t>매 방문시마다 치료 순응도를 평가 및 교육을 </a:t>
            </a:r>
            <a:r>
              <a:rPr lang="ko-KR" altLang="en-US" dirty="0" err="1"/>
              <a:t>유지하는것이</a:t>
            </a:r>
            <a:r>
              <a:rPr lang="ko-KR" altLang="en-US" dirty="0"/>
              <a:t> 악화 예방에 매우 중요하다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FA8D-6E4A-459C-91F8-2538208AB7F4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3980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Higher mean daily salbutamol use (</a:t>
            </a:r>
            <a:r>
              <a:rPr lang="ko-KR" altLang="en-US" dirty="0"/>
              <a:t>평균</a:t>
            </a:r>
            <a:r>
              <a:rPr lang="en-US" altLang="ko-KR" dirty="0"/>
              <a:t> </a:t>
            </a:r>
            <a:r>
              <a:rPr lang="ko-KR" altLang="en-US" dirty="0"/>
              <a:t>매일 </a:t>
            </a:r>
            <a:r>
              <a:rPr lang="en-US" altLang="ko-KR" dirty="0"/>
              <a:t>2</a:t>
            </a:r>
            <a:r>
              <a:rPr lang="ko-KR" altLang="en-US" dirty="0"/>
              <a:t>번 이상</a:t>
            </a:r>
            <a:r>
              <a:rPr lang="en-US" altLang="ko-KR" dirty="0"/>
              <a:t>), </a:t>
            </a:r>
            <a:r>
              <a:rPr lang="ko-KR" altLang="en-US" dirty="0"/>
              <a:t>악화 위험 </a:t>
            </a:r>
            <a:r>
              <a:rPr lang="en-US" altLang="ko-KR" dirty="0"/>
              <a:t>OR 1.24 </a:t>
            </a:r>
          </a:p>
          <a:p>
            <a:r>
              <a:rPr lang="en-US" altLang="ko-KR" dirty="0"/>
              <a:t>Higher</a:t>
            </a:r>
            <a:r>
              <a:rPr lang="ko-KR" altLang="en-US" dirty="0"/>
              <a:t> </a:t>
            </a:r>
            <a:r>
              <a:rPr lang="en-US" altLang="ko-KR" dirty="0"/>
              <a:t>days</a:t>
            </a:r>
            <a:r>
              <a:rPr lang="ko-KR" altLang="en-US" dirty="0"/>
              <a:t> </a:t>
            </a:r>
            <a:r>
              <a:rPr lang="en-US" altLang="ko-KR" dirty="0"/>
              <a:t>of</a:t>
            </a:r>
            <a:r>
              <a:rPr lang="ko-KR" altLang="en-US" dirty="0"/>
              <a:t> </a:t>
            </a:r>
            <a:r>
              <a:rPr lang="en-US" altLang="ko-KR" dirty="0"/>
              <a:t>salbutamol</a:t>
            </a:r>
            <a:r>
              <a:rPr lang="ko-KR" altLang="en-US" dirty="0"/>
              <a:t> </a:t>
            </a:r>
            <a:r>
              <a:rPr lang="en-US" altLang="ko-KR" dirty="0"/>
              <a:t>use</a:t>
            </a:r>
            <a:r>
              <a:rPr lang="ko-KR" altLang="en-US" dirty="0"/>
              <a:t> </a:t>
            </a:r>
            <a:r>
              <a:rPr lang="en-US" altLang="ko-KR" dirty="0"/>
              <a:t>(2</a:t>
            </a:r>
            <a:r>
              <a:rPr lang="ko-KR" altLang="en-US" dirty="0"/>
              <a:t>주에 </a:t>
            </a:r>
            <a:r>
              <a:rPr lang="en-US" altLang="ko-KR" dirty="0"/>
              <a:t>2</a:t>
            </a:r>
            <a:r>
              <a:rPr lang="ko-KR" altLang="en-US" dirty="0"/>
              <a:t>일 이상</a:t>
            </a:r>
            <a:r>
              <a:rPr lang="en-US" altLang="ko-KR" dirty="0"/>
              <a:t>), </a:t>
            </a:r>
            <a:r>
              <a:rPr lang="ko-KR" altLang="en-US" dirty="0"/>
              <a:t>악화 위험 </a:t>
            </a:r>
            <a:r>
              <a:rPr lang="en-US" altLang="ko-KR" dirty="0"/>
              <a:t>OR 1.15</a:t>
            </a:r>
          </a:p>
          <a:p>
            <a:r>
              <a:rPr lang="en-US" altLang="ko-KR" dirty="0"/>
              <a:t>Higher</a:t>
            </a:r>
            <a:r>
              <a:rPr lang="ko-KR" altLang="en-US" dirty="0"/>
              <a:t> </a:t>
            </a:r>
            <a:r>
              <a:rPr lang="en-US" altLang="ko-KR" dirty="0"/>
              <a:t>maximal 24h use (</a:t>
            </a:r>
            <a:r>
              <a:rPr lang="ko-KR" altLang="en-US" dirty="0"/>
              <a:t>하루</a:t>
            </a:r>
            <a:r>
              <a:rPr lang="en-US" altLang="ko-KR" dirty="0"/>
              <a:t> 2</a:t>
            </a:r>
            <a:r>
              <a:rPr lang="ko-KR" altLang="en-US" dirty="0"/>
              <a:t>회</a:t>
            </a:r>
            <a:r>
              <a:rPr lang="en-US" altLang="ko-KR" dirty="0"/>
              <a:t>), </a:t>
            </a:r>
            <a:r>
              <a:rPr lang="ko-KR" altLang="en-US" dirty="0"/>
              <a:t>악화에 대한 </a:t>
            </a:r>
            <a:r>
              <a:rPr lang="en-US" altLang="ko-KR" dirty="0"/>
              <a:t>OR 1.09 </a:t>
            </a:r>
          </a:p>
          <a:p>
            <a:endParaRPr lang="en-US" altLang="ko-KR" dirty="0"/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n-US" altLang="ko-KR" dirty="0">
                <a:sym typeface="Wingdings" panose="05000000000000000000" pitchFamily="2" charset="2"/>
              </a:rPr>
              <a:t>SABA</a:t>
            </a:r>
            <a:r>
              <a:rPr lang="ko-KR" altLang="en-US" dirty="0">
                <a:sym typeface="Wingdings" panose="05000000000000000000" pitchFamily="2" charset="2"/>
              </a:rPr>
              <a:t> 를 자주 </a:t>
            </a:r>
            <a:r>
              <a:rPr lang="ko-KR" altLang="en-US" dirty="0" err="1">
                <a:sym typeface="Wingdings" panose="05000000000000000000" pitchFamily="2" charset="2"/>
              </a:rPr>
              <a:t>사용하는것이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ko-KR" altLang="en-US" dirty="0" err="1">
                <a:sym typeface="Wingdings" panose="05000000000000000000" pitchFamily="2" charset="2"/>
              </a:rPr>
              <a:t>악화력</a:t>
            </a:r>
            <a:r>
              <a:rPr lang="ko-KR" altLang="en-US" dirty="0">
                <a:sym typeface="Wingdings" panose="05000000000000000000" pitchFamily="2" charset="2"/>
              </a:rPr>
              <a:t> 증가와 관련이 있다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ko-KR" altLang="en-US" dirty="0">
                <a:sym typeface="Wingdings" panose="05000000000000000000" pitchFamily="2" charset="2"/>
              </a:rPr>
              <a:t>심지어</a:t>
            </a:r>
            <a:r>
              <a:rPr lang="en-US" altLang="ko-KR" dirty="0">
                <a:sym typeface="Wingdings" panose="05000000000000000000" pitchFamily="2" charset="2"/>
              </a:rPr>
              <a:t>, </a:t>
            </a:r>
            <a:r>
              <a:rPr lang="ko-KR" altLang="en-US" dirty="0">
                <a:sym typeface="Wingdings" panose="05000000000000000000" pitchFamily="2" charset="2"/>
              </a:rPr>
              <a:t>매 달 </a:t>
            </a:r>
            <a:r>
              <a:rPr lang="en-US" altLang="ko-KR" dirty="0">
                <a:sym typeface="Wingdings" panose="05000000000000000000" pitchFamily="2" charset="2"/>
              </a:rPr>
              <a:t>200 </a:t>
            </a:r>
            <a:r>
              <a:rPr lang="ko-KR" altLang="en-US" dirty="0" err="1">
                <a:sym typeface="Wingdings" panose="05000000000000000000" pitchFamily="2" charset="2"/>
              </a:rPr>
              <a:t>번이상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ko-KR" altLang="en-US" dirty="0" err="1">
                <a:sym typeface="Wingdings" panose="05000000000000000000" pitchFamily="2" charset="2"/>
              </a:rPr>
              <a:t>사용할경우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mortality </a:t>
            </a:r>
            <a:r>
              <a:rPr lang="ko-KR" altLang="en-US" dirty="0" err="1">
                <a:sym typeface="Wingdings" panose="05000000000000000000" pitchFamily="2" charset="2"/>
              </a:rPr>
              <a:t>증가와도</a:t>
            </a:r>
            <a:r>
              <a:rPr lang="ko-KR" altLang="en-US" dirty="0">
                <a:sym typeface="Wingdings" panose="05000000000000000000" pitchFamily="2" charset="2"/>
              </a:rPr>
              <a:t> 연관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en-US" altLang="ko-KR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FA8D-6E4A-459C-91F8-2538208AB7F4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5969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FA8D-6E4A-459C-91F8-2538208AB7F4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5930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Retrospective cohort study </a:t>
            </a:r>
            <a:r>
              <a:rPr lang="ko-KR" altLang="en-US" dirty="0"/>
              <a:t>를 통해</a:t>
            </a:r>
            <a:r>
              <a:rPr lang="en-US" altLang="ko-KR" dirty="0"/>
              <a:t>,13,844 </a:t>
            </a:r>
            <a:r>
              <a:rPr lang="ko-KR" altLang="en-US" dirty="0"/>
              <a:t>명을 분석</a:t>
            </a:r>
            <a:r>
              <a:rPr lang="en-US" altLang="ko-KR" dirty="0"/>
              <a:t>, rhinitis, sinusitis, OM </a:t>
            </a:r>
            <a:r>
              <a:rPr lang="ko-KR" altLang="en-US" dirty="0"/>
              <a:t>과 같은 </a:t>
            </a:r>
            <a:r>
              <a:rPr lang="en-US" altLang="ko-KR" dirty="0"/>
              <a:t>upper airway disease </a:t>
            </a:r>
            <a:r>
              <a:rPr lang="ko-KR" altLang="en-US" dirty="0"/>
              <a:t>의 비율이 </a:t>
            </a:r>
            <a:r>
              <a:rPr lang="en-US" altLang="ko-KR" dirty="0"/>
              <a:t>50% </a:t>
            </a:r>
            <a:r>
              <a:rPr lang="ko-KR" altLang="en-US" dirty="0"/>
              <a:t>에 달하였고</a:t>
            </a:r>
            <a:r>
              <a:rPr lang="en-US" altLang="ko-KR" dirty="0"/>
              <a:t>, nasal steroid </a:t>
            </a:r>
            <a:r>
              <a:rPr lang="ko-KR" altLang="en-US" dirty="0"/>
              <a:t>를 사용한 경우 </a:t>
            </a:r>
            <a:r>
              <a:rPr lang="en-US" altLang="ko-KR" dirty="0"/>
              <a:t>asthma </a:t>
            </a:r>
            <a:r>
              <a:rPr lang="ko-KR" altLang="en-US" dirty="0"/>
              <a:t>로 인한 응급실 방문을 유의하게 감소시켰다</a:t>
            </a:r>
            <a:r>
              <a:rPr lang="en-US" altLang="ko-KR" dirty="0"/>
              <a:t>. </a:t>
            </a:r>
            <a:r>
              <a:rPr lang="ko-KR" altLang="en-US" dirty="0"/>
              <a:t>항히스타민제는 통계적인 유의성은 확보하지 못하였다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FA8D-6E4A-459C-91F8-2538208AB7F4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8136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Review</a:t>
            </a:r>
            <a:r>
              <a:rPr lang="ko-KR" altLang="en-US" dirty="0"/>
              <a:t> </a:t>
            </a:r>
            <a:r>
              <a:rPr lang="en-US" altLang="ko-KR" dirty="0"/>
              <a:t>article</a:t>
            </a:r>
            <a:r>
              <a:rPr lang="ko-KR" altLang="en-US" dirty="0"/>
              <a:t> 에서 </a:t>
            </a:r>
            <a:r>
              <a:rPr lang="en-US" altLang="ko-KR" dirty="0"/>
              <a:t>Asthma </a:t>
            </a:r>
            <a:r>
              <a:rPr lang="ko-KR" altLang="en-US" dirty="0"/>
              <a:t>와 </a:t>
            </a:r>
            <a:r>
              <a:rPr lang="en-US" altLang="ko-KR" dirty="0"/>
              <a:t>healthy control </a:t>
            </a:r>
            <a:r>
              <a:rPr lang="ko-KR" altLang="en-US" dirty="0"/>
              <a:t>을 </a:t>
            </a:r>
            <a:r>
              <a:rPr lang="ko-KR" altLang="en-US" dirty="0" err="1"/>
              <a:t>비교했을때</a:t>
            </a:r>
            <a:r>
              <a:rPr lang="en-US" altLang="ko-KR" dirty="0"/>
              <a:t>, asthma </a:t>
            </a:r>
            <a:r>
              <a:rPr lang="ko-KR" altLang="en-US" dirty="0"/>
              <a:t>환자에서 증상에 기반한 </a:t>
            </a:r>
            <a:r>
              <a:rPr lang="en-US" altLang="ko-KR" dirty="0"/>
              <a:t>GERD </a:t>
            </a:r>
            <a:r>
              <a:rPr lang="ko-KR" altLang="en-US" dirty="0"/>
              <a:t>진단 및</a:t>
            </a:r>
            <a:r>
              <a:rPr lang="en-US" altLang="ko-KR" dirty="0"/>
              <a:t>, </a:t>
            </a:r>
            <a:r>
              <a:rPr lang="ko-KR" altLang="en-US" dirty="0"/>
              <a:t>내시경 또는 </a:t>
            </a:r>
            <a:r>
              <a:rPr lang="en-US" altLang="ko-KR" dirty="0"/>
              <a:t>PH monitoring </a:t>
            </a:r>
            <a:r>
              <a:rPr lang="ko-KR" altLang="en-US" dirty="0"/>
              <a:t>에 근거한 </a:t>
            </a:r>
            <a:r>
              <a:rPr lang="en-US" altLang="ko-KR" dirty="0"/>
              <a:t>GERD </a:t>
            </a:r>
            <a:r>
              <a:rPr lang="ko-KR" altLang="en-US" dirty="0"/>
              <a:t>진단 모두 높게 보고되었다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또한</a:t>
            </a:r>
            <a:r>
              <a:rPr lang="en-US" altLang="ko-KR" dirty="0"/>
              <a:t>, </a:t>
            </a:r>
            <a:r>
              <a:rPr lang="ko-KR" altLang="en-US" dirty="0"/>
              <a:t>네덜란드의 </a:t>
            </a:r>
            <a:r>
              <a:rPr lang="en-US" altLang="ko-KR" dirty="0"/>
              <a:t>10</a:t>
            </a:r>
            <a:r>
              <a:rPr lang="ko-KR" altLang="en-US" dirty="0"/>
              <a:t>개 병원에서 </a:t>
            </a:r>
            <a:r>
              <a:rPr lang="en-US" altLang="ko-KR" dirty="0"/>
              <a:t>multicenter cohort study </a:t>
            </a:r>
            <a:r>
              <a:rPr lang="ko-KR" altLang="en-US" dirty="0"/>
              <a:t>에서</a:t>
            </a:r>
            <a:r>
              <a:rPr lang="en-US" altLang="ko-KR" dirty="0"/>
              <a:t>, difficult to treat asthma </a:t>
            </a:r>
            <a:r>
              <a:rPr lang="ko-KR" altLang="en-US" dirty="0"/>
              <a:t>환자 </a:t>
            </a:r>
            <a:r>
              <a:rPr lang="en-US" altLang="ko-KR" dirty="0"/>
              <a:t>(</a:t>
            </a:r>
            <a:r>
              <a:rPr lang="ko-KR" altLang="en-US" dirty="0"/>
              <a:t>이전 </a:t>
            </a:r>
            <a:r>
              <a:rPr lang="en-US" altLang="ko-KR" dirty="0"/>
              <a:t>1</a:t>
            </a:r>
            <a:r>
              <a:rPr lang="ko-KR" altLang="en-US" dirty="0"/>
              <a:t>년간 </a:t>
            </a:r>
            <a:r>
              <a:rPr lang="en-US" altLang="ko-KR" dirty="0"/>
              <a:t>1</a:t>
            </a:r>
            <a:r>
              <a:rPr lang="ko-KR" altLang="en-US" dirty="0"/>
              <a:t>번이상의 </a:t>
            </a:r>
            <a:r>
              <a:rPr lang="en-US" altLang="ko-KR" dirty="0"/>
              <a:t>severe AE </a:t>
            </a:r>
            <a:r>
              <a:rPr lang="ko-KR" altLang="en-US" dirty="0"/>
              <a:t>를 겪거나</a:t>
            </a:r>
            <a:r>
              <a:rPr lang="en-US" altLang="ko-KR" dirty="0"/>
              <a:t>, oral Pd </a:t>
            </a:r>
            <a:r>
              <a:rPr lang="ko-KR" altLang="en-US" dirty="0"/>
              <a:t>를 </a:t>
            </a:r>
            <a:r>
              <a:rPr lang="en-US" altLang="ko-KR" dirty="0"/>
              <a:t>maintenance </a:t>
            </a:r>
            <a:r>
              <a:rPr lang="ko-KR" altLang="en-US" dirty="0"/>
              <a:t>하는 환자</a:t>
            </a:r>
            <a:r>
              <a:rPr lang="en-US" altLang="ko-KR" dirty="0"/>
              <a:t>) </a:t>
            </a:r>
            <a:r>
              <a:rPr lang="ko-KR" altLang="en-US" dirty="0"/>
              <a:t>를 대상으로</a:t>
            </a:r>
            <a:r>
              <a:rPr lang="en-US" altLang="ko-KR" dirty="0"/>
              <a:t>, comorbidity </a:t>
            </a:r>
            <a:r>
              <a:rPr lang="ko-KR" altLang="en-US" dirty="0"/>
              <a:t>를 </a:t>
            </a:r>
            <a:r>
              <a:rPr lang="ko-KR" altLang="en-US" dirty="0" err="1"/>
              <a:t>평가하였을때</a:t>
            </a:r>
            <a:r>
              <a:rPr lang="en-US" altLang="ko-KR" dirty="0"/>
              <a:t>, 1</a:t>
            </a:r>
            <a:r>
              <a:rPr lang="ko-KR" altLang="en-US" dirty="0"/>
              <a:t>번의 </a:t>
            </a:r>
            <a:r>
              <a:rPr lang="en-US" altLang="ko-KR" dirty="0"/>
              <a:t>severe AE</a:t>
            </a:r>
            <a:r>
              <a:rPr lang="ko-KR" altLang="en-US" dirty="0"/>
              <a:t>를 겪은 환자에 비해 </a:t>
            </a:r>
            <a:r>
              <a:rPr lang="en-US" altLang="ko-KR" dirty="0"/>
              <a:t>3</a:t>
            </a:r>
            <a:r>
              <a:rPr lang="ko-KR" altLang="en-US" dirty="0"/>
              <a:t>번 이상의</a:t>
            </a:r>
            <a:r>
              <a:rPr lang="en-US" altLang="ko-KR" dirty="0"/>
              <a:t>, frequent severe AE </a:t>
            </a:r>
            <a:r>
              <a:rPr lang="ko-KR" altLang="en-US" dirty="0"/>
              <a:t>를 겪는데 대한 </a:t>
            </a:r>
            <a:r>
              <a:rPr lang="en-US" altLang="ko-KR" dirty="0"/>
              <a:t>GERD  </a:t>
            </a:r>
            <a:r>
              <a:rPr lang="ko-KR" altLang="en-US" dirty="0"/>
              <a:t>의 </a:t>
            </a:r>
            <a:r>
              <a:rPr lang="en-US" altLang="ko-KR" dirty="0"/>
              <a:t>OR </a:t>
            </a:r>
            <a:r>
              <a:rPr lang="ko-KR" altLang="en-US" dirty="0"/>
              <a:t>은 </a:t>
            </a:r>
            <a:r>
              <a:rPr lang="en-US" altLang="ko-KR" dirty="0"/>
              <a:t>4.9</a:t>
            </a:r>
            <a:r>
              <a:rPr lang="ko-KR" altLang="en-US" dirty="0"/>
              <a:t>배였다</a:t>
            </a:r>
            <a:r>
              <a:rPr lang="en-US" altLang="ko-KR" dirty="0"/>
              <a:t>.  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GERD</a:t>
            </a:r>
            <a:r>
              <a:rPr lang="en-US" altLang="ko-KR" baseline="0" dirty="0"/>
              <a:t> </a:t>
            </a:r>
            <a:r>
              <a:rPr lang="ko-KR" altLang="en-US" baseline="0" dirty="0"/>
              <a:t>가 </a:t>
            </a:r>
            <a:r>
              <a:rPr lang="en-US" altLang="ko-KR" baseline="0" dirty="0"/>
              <a:t>asthma </a:t>
            </a:r>
            <a:r>
              <a:rPr lang="ko-KR" altLang="en-US" baseline="0" dirty="0"/>
              <a:t>나 </a:t>
            </a:r>
            <a:r>
              <a:rPr lang="en-US" altLang="ko-KR" baseline="0" dirty="0"/>
              <a:t>COPD </a:t>
            </a:r>
            <a:r>
              <a:rPr lang="ko-KR" altLang="en-US" baseline="0" dirty="0"/>
              <a:t>와 같은 질병의 </a:t>
            </a:r>
            <a:r>
              <a:rPr lang="en-US" altLang="ko-KR" baseline="0" dirty="0"/>
              <a:t>comorbidity </a:t>
            </a:r>
            <a:r>
              <a:rPr lang="ko-KR" altLang="en-US" baseline="0" dirty="0"/>
              <a:t>로 꼽히는 데에는 주로 </a:t>
            </a:r>
            <a:r>
              <a:rPr lang="en-US" altLang="ko-KR" baseline="0" dirty="0" err="1"/>
              <a:t>diruect</a:t>
            </a:r>
            <a:r>
              <a:rPr lang="en-US" altLang="ko-KR" baseline="0" dirty="0"/>
              <a:t> </a:t>
            </a:r>
            <a:r>
              <a:rPr lang="ko-KR" altLang="en-US" baseline="0" dirty="0"/>
              <a:t>하게</a:t>
            </a:r>
            <a:endParaRPr lang="en-US" altLang="ko-KR" baseline="0" dirty="0"/>
          </a:p>
          <a:p>
            <a:r>
              <a:rPr lang="en-US" altLang="ko-KR" baseline="0" dirty="0"/>
              <a:t>Gastric content </a:t>
            </a:r>
            <a:r>
              <a:rPr lang="ko-KR" altLang="en-US" baseline="0" dirty="0"/>
              <a:t>의 </a:t>
            </a:r>
            <a:r>
              <a:rPr lang="en-US" altLang="ko-KR" baseline="0" dirty="0" err="1"/>
              <a:t>microaspiration</a:t>
            </a:r>
            <a:r>
              <a:rPr lang="en-US" altLang="ko-KR" baseline="0" dirty="0"/>
              <a:t> </a:t>
            </a:r>
            <a:r>
              <a:rPr lang="ko-KR" altLang="en-US" baseline="0" dirty="0"/>
              <a:t>을 통해 </a:t>
            </a:r>
            <a:r>
              <a:rPr lang="en-US" altLang="ko-KR" baseline="0" dirty="0"/>
              <a:t>pulmonary tree </a:t>
            </a:r>
            <a:r>
              <a:rPr lang="ko-KR" altLang="en-US" baseline="0" dirty="0"/>
              <a:t>의</a:t>
            </a:r>
            <a:r>
              <a:rPr lang="en-US" altLang="ko-KR" baseline="0" dirty="0"/>
              <a:t> damage </a:t>
            </a:r>
            <a:r>
              <a:rPr lang="ko-KR" altLang="en-US" baseline="0" dirty="0"/>
              <a:t>로 </a:t>
            </a:r>
            <a:r>
              <a:rPr lang="en-US" altLang="ko-KR" baseline="0" dirty="0"/>
              <a:t>inflammation </a:t>
            </a:r>
            <a:r>
              <a:rPr lang="ko-KR" altLang="en-US" baseline="0" dirty="0"/>
              <a:t>이 유발된다는 기전과</a:t>
            </a:r>
            <a:r>
              <a:rPr lang="en-US" altLang="ko-KR" baseline="0" dirty="0"/>
              <a:t>, </a:t>
            </a:r>
          </a:p>
          <a:p>
            <a:r>
              <a:rPr lang="en-US" altLang="ko-KR" baseline="0" dirty="0"/>
              <a:t>Distal</a:t>
            </a:r>
            <a:r>
              <a:rPr lang="ko-KR" altLang="en-US" baseline="0" dirty="0"/>
              <a:t> </a:t>
            </a:r>
            <a:r>
              <a:rPr lang="en-US" altLang="ko-KR" baseline="0" dirty="0"/>
              <a:t>GERD </a:t>
            </a:r>
            <a:r>
              <a:rPr lang="ko-KR" altLang="en-US" baseline="0" dirty="0"/>
              <a:t>가</a:t>
            </a:r>
            <a:r>
              <a:rPr lang="en-US" altLang="ko-KR" baseline="0" dirty="0"/>
              <a:t> </a:t>
            </a:r>
            <a:r>
              <a:rPr lang="en-US" altLang="ko-KR" baseline="0" dirty="0" err="1"/>
              <a:t>vagus</a:t>
            </a:r>
            <a:r>
              <a:rPr lang="en-US" altLang="ko-KR" baseline="0" dirty="0"/>
              <a:t> nerve stimulation </a:t>
            </a:r>
            <a:r>
              <a:rPr lang="ko-KR" altLang="en-US" baseline="0" dirty="0"/>
              <a:t>을 통해 </a:t>
            </a:r>
            <a:r>
              <a:rPr lang="en-US" altLang="ko-KR" baseline="0" dirty="0"/>
              <a:t>bronchoconstriction </a:t>
            </a:r>
            <a:r>
              <a:rPr lang="ko-KR" altLang="en-US" baseline="0" dirty="0"/>
              <a:t>을 유발한다는 기전으로 이해된다</a:t>
            </a:r>
            <a:r>
              <a:rPr lang="en-US" altLang="ko-KR" baseline="0" dirty="0"/>
              <a:t>. </a:t>
            </a:r>
          </a:p>
          <a:p>
            <a:endParaRPr lang="en-US" altLang="ko-KR" baseline="0" dirty="0"/>
          </a:p>
          <a:p>
            <a:endParaRPr lang="en-US" altLang="ko-KR" baseline="0" dirty="0"/>
          </a:p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FA8D-6E4A-459C-91F8-2538208AB7F4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9538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호주에서</a:t>
            </a:r>
            <a:r>
              <a:rPr lang="en-US" altLang="ko-KR" dirty="0"/>
              <a:t>, 157 </a:t>
            </a:r>
            <a:r>
              <a:rPr lang="ko-KR" altLang="en-US" dirty="0"/>
              <a:t>명의 </a:t>
            </a:r>
            <a:r>
              <a:rPr lang="en-US" altLang="ko-KR" dirty="0"/>
              <a:t>Difficult to treat asthma </a:t>
            </a:r>
            <a:r>
              <a:rPr lang="ko-KR" altLang="en-US" dirty="0"/>
              <a:t>환자에서 </a:t>
            </a:r>
            <a:r>
              <a:rPr lang="en-US" altLang="ko-KR" dirty="0"/>
              <a:t>inhaler</a:t>
            </a:r>
            <a:r>
              <a:rPr lang="ko-KR" altLang="en-US" dirty="0"/>
              <a:t> 를 사용함에도 호흡곤란을 호소하는 환자 </a:t>
            </a:r>
            <a:r>
              <a:rPr lang="en-US" altLang="ko-KR" dirty="0"/>
              <a:t>73</a:t>
            </a:r>
            <a:r>
              <a:rPr lang="ko-KR" altLang="en-US" dirty="0"/>
              <a:t>명 </a:t>
            </a:r>
            <a:r>
              <a:rPr lang="en-US" altLang="ko-KR" dirty="0"/>
              <a:t>(47%) </a:t>
            </a:r>
            <a:r>
              <a:rPr lang="ko-KR" altLang="en-US" dirty="0"/>
              <a:t>에 대한 위험을 평가 </a:t>
            </a:r>
            <a:r>
              <a:rPr lang="en-US" altLang="ko-KR" dirty="0"/>
              <a:t>(Nijmegen Questionnaire score &gt;23) </a:t>
            </a:r>
            <a:r>
              <a:rPr lang="ko-KR" altLang="en-US" dirty="0" err="1"/>
              <a:t>했을때</a:t>
            </a:r>
            <a:r>
              <a:rPr lang="en-US" altLang="ko-KR" dirty="0"/>
              <a:t>, anxiety , depression</a:t>
            </a:r>
            <a:r>
              <a:rPr lang="ko-KR" altLang="en-US" dirty="0"/>
              <a:t> 모두 </a:t>
            </a:r>
            <a:r>
              <a:rPr lang="en-US" altLang="ko-KR" dirty="0"/>
              <a:t>difficult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treat</a:t>
            </a:r>
            <a:r>
              <a:rPr lang="ko-KR" altLang="en-US" dirty="0"/>
              <a:t> </a:t>
            </a:r>
            <a:r>
              <a:rPr lang="en-US" altLang="ko-KR" dirty="0"/>
              <a:t>asthma</a:t>
            </a:r>
            <a:r>
              <a:rPr lang="ko-KR" altLang="en-US" dirty="0"/>
              <a:t> 환자에서 호흡곤란과 유의한 영향이 있었고</a:t>
            </a:r>
            <a:r>
              <a:rPr lang="en-US" altLang="ko-KR" dirty="0"/>
              <a:t>, </a:t>
            </a:r>
            <a:r>
              <a:rPr lang="ko-KR" altLang="en-US" dirty="0"/>
              <a:t>이는 악화</a:t>
            </a:r>
            <a:r>
              <a:rPr lang="en-US" altLang="ko-KR" dirty="0"/>
              <a:t>, </a:t>
            </a:r>
            <a:r>
              <a:rPr lang="ko-KR" altLang="en-US" dirty="0"/>
              <a:t>삶의 질 감소</a:t>
            </a:r>
            <a:r>
              <a:rPr lang="en-US" altLang="ko-KR" dirty="0"/>
              <a:t>, </a:t>
            </a:r>
            <a:r>
              <a:rPr lang="en-US" altLang="ko-KR" dirty="0" err="1"/>
              <a:t>unemploymenet</a:t>
            </a:r>
            <a:r>
              <a:rPr lang="en-US" altLang="ko-KR" dirty="0"/>
              <a:t> </a:t>
            </a:r>
            <a:r>
              <a:rPr lang="ko-KR" altLang="en-US" dirty="0"/>
              <a:t>와도 유의한 </a:t>
            </a:r>
            <a:r>
              <a:rPr lang="ko-KR" altLang="en-US" dirty="0" err="1"/>
              <a:t>영향이있었다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앞서 소개한 네덜란드의 </a:t>
            </a:r>
            <a:r>
              <a:rPr lang="en-US" altLang="ko-KR" dirty="0"/>
              <a:t>multicenter cohort </a:t>
            </a:r>
            <a:r>
              <a:rPr lang="ko-KR" altLang="en-US" dirty="0"/>
              <a:t>에서 </a:t>
            </a:r>
            <a:r>
              <a:rPr lang="en-US" altLang="ko-KR" dirty="0"/>
              <a:t>1</a:t>
            </a:r>
            <a:r>
              <a:rPr lang="ko-KR" altLang="en-US" dirty="0"/>
              <a:t>번의 </a:t>
            </a:r>
            <a:r>
              <a:rPr lang="en-US" altLang="ko-KR" dirty="0"/>
              <a:t>severe AE </a:t>
            </a:r>
            <a:r>
              <a:rPr lang="ko-KR" altLang="en-US" dirty="0"/>
              <a:t>와 </a:t>
            </a:r>
            <a:r>
              <a:rPr lang="en-US" altLang="ko-KR" dirty="0"/>
              <a:t>3</a:t>
            </a:r>
            <a:r>
              <a:rPr lang="ko-KR" altLang="en-US" dirty="0"/>
              <a:t>번 이상의 </a:t>
            </a:r>
            <a:r>
              <a:rPr lang="en-US" altLang="ko-KR" dirty="0"/>
              <a:t>frequent severe AE </a:t>
            </a:r>
            <a:r>
              <a:rPr lang="ko-KR" altLang="en-US" dirty="0"/>
              <a:t>를 </a:t>
            </a:r>
            <a:r>
              <a:rPr lang="ko-KR" altLang="en-US" dirty="0" err="1"/>
              <a:t>비교했을때</a:t>
            </a:r>
            <a:r>
              <a:rPr lang="en-US" altLang="ko-KR" dirty="0"/>
              <a:t>, psychologic disease </a:t>
            </a:r>
            <a:r>
              <a:rPr lang="ko-KR" altLang="en-US" dirty="0"/>
              <a:t>의 존재가 </a:t>
            </a:r>
            <a:r>
              <a:rPr lang="en-US" altLang="ko-KR" dirty="0"/>
              <a:t>frequent severe AE </a:t>
            </a:r>
            <a:r>
              <a:rPr lang="ko-KR" altLang="en-US" dirty="0"/>
              <a:t>에 미치는 영향이 </a:t>
            </a:r>
            <a:r>
              <a:rPr lang="en-US" altLang="ko-KR" dirty="0"/>
              <a:t>10</a:t>
            </a:r>
            <a:r>
              <a:rPr lang="ko-KR" altLang="en-US" dirty="0" err="1"/>
              <a:t>배이상이었다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따라서 필요시</a:t>
            </a:r>
            <a:r>
              <a:rPr lang="en-US" altLang="ko-KR" dirty="0"/>
              <a:t> mental health </a:t>
            </a:r>
            <a:r>
              <a:rPr lang="ko-KR" altLang="en-US" dirty="0"/>
              <a:t>에 대한 평가 및 치료가 필요하다</a:t>
            </a:r>
            <a:r>
              <a:rPr lang="en-US" altLang="ko-KR" dirty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FA8D-6E4A-459C-91F8-2538208AB7F4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4255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임신에 따른 천식의 반응은 다양하게 나타나서 </a:t>
            </a:r>
            <a:r>
              <a:rPr lang="en-US" altLang="ko-KR" dirty="0"/>
              <a:t>1/3 </a:t>
            </a:r>
            <a:r>
              <a:rPr lang="ko-KR" altLang="en-US" dirty="0"/>
              <a:t>은 </a:t>
            </a:r>
            <a:r>
              <a:rPr lang="ko-KR" altLang="en-US" dirty="0" err="1"/>
              <a:t>안좋아지고</a:t>
            </a:r>
            <a:r>
              <a:rPr lang="en-US" altLang="ko-KR" dirty="0"/>
              <a:t>, 1/3 </a:t>
            </a:r>
            <a:r>
              <a:rPr lang="ko-KR" altLang="en-US" dirty="0"/>
              <a:t>은 좋아지고</a:t>
            </a:r>
            <a:r>
              <a:rPr lang="en-US" altLang="ko-KR" dirty="0"/>
              <a:t>, 1/3 </a:t>
            </a:r>
            <a:r>
              <a:rPr lang="ko-KR" altLang="en-US" dirty="0"/>
              <a:t>은 비슷하게 유지된다고 </a:t>
            </a:r>
            <a:r>
              <a:rPr lang="ko-KR" altLang="en-US" dirty="0" err="1"/>
              <a:t>알려져있다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주로 임신 </a:t>
            </a:r>
            <a:r>
              <a:rPr lang="en-US" altLang="ko-KR" dirty="0"/>
              <a:t>2</a:t>
            </a:r>
            <a:r>
              <a:rPr lang="ko-KR" altLang="en-US" dirty="0"/>
              <a:t>분기에 악화가 </a:t>
            </a:r>
            <a:r>
              <a:rPr lang="ko-KR" altLang="en-US" dirty="0" err="1"/>
              <a:t>발생하는경우가</a:t>
            </a:r>
            <a:r>
              <a:rPr lang="ko-KR" altLang="en-US" dirty="0"/>
              <a:t> 많고</a:t>
            </a:r>
            <a:r>
              <a:rPr lang="en-US" altLang="ko-KR" dirty="0"/>
              <a:t>, viral infection </a:t>
            </a:r>
            <a:r>
              <a:rPr lang="ko-KR" altLang="en-US" dirty="0"/>
              <a:t>이나</a:t>
            </a:r>
            <a:r>
              <a:rPr lang="en-US" altLang="ko-KR" dirty="0"/>
              <a:t>, ICS </a:t>
            </a:r>
            <a:r>
              <a:rPr lang="ko-KR" altLang="en-US" dirty="0"/>
              <a:t>사용을 하지 않는 치료 중단</a:t>
            </a:r>
            <a:r>
              <a:rPr lang="en-US" altLang="ko-KR" dirty="0"/>
              <a:t>, </a:t>
            </a:r>
            <a:r>
              <a:rPr lang="ko-KR" altLang="en-US" dirty="0" err="1"/>
              <a:t>흡연등의</a:t>
            </a:r>
            <a:r>
              <a:rPr lang="ko-KR" altLang="en-US" dirty="0"/>
              <a:t> </a:t>
            </a:r>
            <a:r>
              <a:rPr lang="en-US" altLang="ko-KR" dirty="0"/>
              <a:t>triggering factor </a:t>
            </a:r>
            <a:r>
              <a:rPr lang="ko-KR" altLang="en-US" dirty="0"/>
              <a:t>가 </a:t>
            </a:r>
            <a:r>
              <a:rPr lang="ko-KR" altLang="en-US" dirty="0" err="1"/>
              <a:t>알려져있다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임신중 천식 악화는 </a:t>
            </a:r>
            <a:r>
              <a:rPr lang="en-US" altLang="ko-KR" dirty="0"/>
              <a:t>low birth weight, preterm labor, preeclampsia </a:t>
            </a:r>
            <a:r>
              <a:rPr lang="ko-KR" altLang="en-US" dirty="0"/>
              <a:t>등의 </a:t>
            </a:r>
            <a:r>
              <a:rPr lang="en-US" altLang="ko-KR" dirty="0"/>
              <a:t>adverse outcome </a:t>
            </a:r>
            <a:r>
              <a:rPr lang="ko-KR" altLang="en-US" dirty="0"/>
              <a:t>과 </a:t>
            </a:r>
            <a:r>
              <a:rPr lang="ko-KR" altLang="en-US" dirty="0" err="1"/>
              <a:t>관련있다고</a:t>
            </a:r>
            <a:r>
              <a:rPr lang="ko-KR" altLang="en-US" dirty="0"/>
              <a:t> 보고되고 있어 </a:t>
            </a:r>
            <a:endParaRPr lang="en-US" altLang="ko-KR" dirty="0"/>
          </a:p>
          <a:p>
            <a:r>
              <a:rPr lang="ko-KR" altLang="en-US" dirty="0"/>
              <a:t>임신 중 천식치료단계를 낮추는 것은 피하는 것이 권고된다</a:t>
            </a:r>
            <a:r>
              <a:rPr lang="en-US" altLang="ko-KR" dirty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FA8D-6E4A-459C-91F8-2538208AB7F4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141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FA8D-6E4A-459C-91F8-2538208AB7F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14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BMI </a:t>
            </a:r>
            <a:r>
              <a:rPr lang="ko-KR" altLang="en-US" dirty="0"/>
              <a:t>가 증가할수록 </a:t>
            </a:r>
            <a:r>
              <a:rPr lang="en-US" altLang="ko-KR" dirty="0"/>
              <a:t>asthma severity </a:t>
            </a:r>
            <a:r>
              <a:rPr lang="ko-KR" altLang="en-US" dirty="0"/>
              <a:t>가 증가하고</a:t>
            </a:r>
            <a:r>
              <a:rPr lang="en-US" altLang="ko-KR" dirty="0"/>
              <a:t>,  steroid </a:t>
            </a:r>
            <a:r>
              <a:rPr lang="ko-KR" altLang="en-US" dirty="0"/>
              <a:t>가 필요한 악화가 유의하게 증가하고</a:t>
            </a:r>
            <a:r>
              <a:rPr lang="en-US" altLang="ko-KR" dirty="0"/>
              <a:t>,  ICS </a:t>
            </a:r>
            <a:r>
              <a:rPr lang="ko-KR" altLang="en-US" dirty="0"/>
              <a:t>사용 증가와 연관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반대로</a:t>
            </a:r>
            <a:r>
              <a:rPr lang="en-US" altLang="ko-KR" dirty="0"/>
              <a:t>, </a:t>
            </a:r>
            <a:r>
              <a:rPr lang="ko-KR" altLang="en-US" dirty="0" err="1"/>
              <a:t>식이조절</a:t>
            </a:r>
            <a:r>
              <a:rPr lang="en-US" altLang="ko-KR" dirty="0"/>
              <a:t>, </a:t>
            </a:r>
            <a:r>
              <a:rPr lang="ko-KR" altLang="en-US" dirty="0"/>
              <a:t>운동 등을 통해 </a:t>
            </a:r>
            <a:r>
              <a:rPr lang="en-US" altLang="ko-KR" dirty="0" err="1"/>
              <a:t>wt</a:t>
            </a:r>
            <a:r>
              <a:rPr lang="en-US" altLang="ko-KR" dirty="0"/>
              <a:t> loss </a:t>
            </a:r>
            <a:r>
              <a:rPr lang="ko-KR" altLang="en-US" dirty="0"/>
              <a:t>가 </a:t>
            </a:r>
            <a:r>
              <a:rPr lang="en-US" altLang="ko-KR" dirty="0"/>
              <a:t>asthma </a:t>
            </a:r>
            <a:r>
              <a:rPr lang="ko-KR" altLang="en-US" dirty="0"/>
              <a:t>에 끼치는 영향에 대한 </a:t>
            </a:r>
            <a:r>
              <a:rPr lang="en-US" altLang="ko-KR" dirty="0"/>
              <a:t>RCT </a:t>
            </a:r>
            <a:r>
              <a:rPr lang="ko-KR" altLang="en-US" dirty="0"/>
              <a:t>도 있었는데</a:t>
            </a:r>
            <a:r>
              <a:rPr lang="en-US" altLang="ko-KR" dirty="0"/>
              <a:t>, </a:t>
            </a:r>
            <a:r>
              <a:rPr lang="ko-KR" altLang="en-US" dirty="0"/>
              <a:t>어떠한 방법이든 </a:t>
            </a:r>
            <a:r>
              <a:rPr lang="en-US" altLang="ko-KR" dirty="0"/>
              <a:t>asthma control </a:t>
            </a:r>
            <a:r>
              <a:rPr lang="ko-KR" altLang="en-US" dirty="0"/>
              <a:t>및 </a:t>
            </a:r>
            <a:r>
              <a:rPr lang="en-US" altLang="ko-KR" dirty="0"/>
              <a:t>QoL </a:t>
            </a:r>
            <a:r>
              <a:rPr lang="ko-KR" altLang="en-US" dirty="0"/>
              <a:t>을 향상시켰다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천식환자가 비만하다면</a:t>
            </a:r>
            <a:r>
              <a:rPr lang="en-US" altLang="ko-KR" dirty="0"/>
              <a:t>, </a:t>
            </a:r>
            <a:r>
              <a:rPr lang="ko-KR" altLang="en-US" dirty="0"/>
              <a:t>적극적인 체중감소를 </a:t>
            </a:r>
            <a:r>
              <a:rPr lang="ko-KR" altLang="en-US" dirty="0" err="1"/>
              <a:t>권고해야한다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FA8D-6E4A-459C-91F8-2538208AB7F4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3893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FA8D-6E4A-459C-91F8-2538208AB7F4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07185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차고</a:t>
            </a:r>
            <a:r>
              <a:rPr lang="en-US" altLang="ko-KR" dirty="0"/>
              <a:t> </a:t>
            </a:r>
            <a:r>
              <a:rPr lang="ko-KR" altLang="en-US" dirty="0"/>
              <a:t>건조한 환경 </a:t>
            </a:r>
            <a:r>
              <a:rPr lang="en-US" altLang="ko-KR" dirty="0"/>
              <a:t>: </a:t>
            </a:r>
            <a:r>
              <a:rPr lang="ko-KR" altLang="en-US" dirty="0"/>
              <a:t>마스크를 통해 공기를 습하고 따뜻하게 하는데 도움 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Aspirin exacerbated respiratory disease : selective COX-2 inhibitor, acetaminophen ( 1</a:t>
            </a:r>
            <a:r>
              <a:rPr lang="ko-KR" altLang="en-US" dirty="0"/>
              <a:t>회용량이 </a:t>
            </a:r>
            <a:r>
              <a:rPr lang="en-US" altLang="ko-KR" dirty="0"/>
              <a:t>1000mg </a:t>
            </a:r>
            <a:r>
              <a:rPr lang="ko-KR" altLang="en-US" dirty="0"/>
              <a:t>이상의 고용량에서는 교차반응에 대한 평가 필요</a:t>
            </a:r>
            <a:r>
              <a:rPr lang="en-US" altLang="ko-KR" dirty="0"/>
              <a:t>) </a:t>
            </a:r>
          </a:p>
          <a:p>
            <a:endParaRPr lang="en-US" altLang="ko-KR" dirty="0"/>
          </a:p>
          <a:p>
            <a:r>
              <a:rPr lang="en-US" altLang="ko-KR" dirty="0"/>
              <a:t>BB : </a:t>
            </a:r>
            <a:r>
              <a:rPr lang="ko-KR" altLang="en-US" dirty="0"/>
              <a:t>필요하면 베타 </a:t>
            </a:r>
            <a:r>
              <a:rPr lang="en-US" altLang="ko-KR" dirty="0"/>
              <a:t>1 selective blocker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FA8D-6E4A-459C-91F8-2538208AB7F4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32846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미국의</a:t>
            </a:r>
            <a:r>
              <a:rPr lang="en-US" altLang="ko-KR" dirty="0"/>
              <a:t> asthma cohort study </a:t>
            </a:r>
            <a:r>
              <a:rPr lang="ko-KR" altLang="en-US" dirty="0"/>
              <a:t>에서 전향적으로 </a:t>
            </a:r>
            <a:r>
              <a:rPr lang="en-US" altLang="ko-KR" dirty="0"/>
              <a:t>349 </a:t>
            </a:r>
            <a:r>
              <a:rPr lang="ko-KR" altLang="en-US" dirty="0"/>
              <a:t>명의 환자의 담배연기 노출양을 </a:t>
            </a:r>
            <a:r>
              <a:rPr lang="ko-KR" altLang="en-US" dirty="0" err="1"/>
              <a:t>조사하였을때</a:t>
            </a:r>
            <a:r>
              <a:rPr lang="en-US" altLang="ko-KR" dirty="0"/>
              <a:t>, 18</a:t>
            </a:r>
            <a:r>
              <a:rPr lang="ko-KR" altLang="en-US" dirty="0"/>
              <a:t>개월 이후 </a:t>
            </a:r>
            <a:r>
              <a:rPr lang="en-US" altLang="ko-KR" dirty="0"/>
              <a:t>exacerbation risk </a:t>
            </a:r>
            <a:r>
              <a:rPr lang="ko-KR" altLang="en-US" dirty="0"/>
              <a:t>가 많게는 입원위험을 </a:t>
            </a:r>
            <a:r>
              <a:rPr lang="en-US" altLang="ko-KR" dirty="0"/>
              <a:t>12.2</a:t>
            </a:r>
            <a:r>
              <a:rPr lang="ko-KR" altLang="en-US" dirty="0"/>
              <a:t>배까지도 증가시켰다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직접 </a:t>
            </a:r>
            <a:r>
              <a:rPr lang="ko-KR" altLang="en-US" dirty="0" err="1"/>
              <a:t>흡연뿐만</a:t>
            </a:r>
            <a:r>
              <a:rPr lang="ko-KR" altLang="en-US" dirty="0"/>
              <a:t> 아니라</a:t>
            </a:r>
            <a:r>
              <a:rPr lang="en-US" altLang="ko-KR" dirty="0"/>
              <a:t>, </a:t>
            </a:r>
            <a:r>
              <a:rPr lang="ko-KR" altLang="en-US" dirty="0" err="1"/>
              <a:t>어린아이들에서</a:t>
            </a:r>
            <a:r>
              <a:rPr lang="ko-KR" altLang="en-US" dirty="0"/>
              <a:t> 간접흡연 노출에 대한 메타 분석에서 천식</a:t>
            </a:r>
            <a:r>
              <a:rPr lang="en-US" altLang="ko-KR" dirty="0"/>
              <a:t> </a:t>
            </a:r>
            <a:r>
              <a:rPr lang="ko-KR" altLang="en-US" dirty="0"/>
              <a:t>악화로 인한 입원위험을 </a:t>
            </a:r>
            <a:r>
              <a:rPr lang="en-US" altLang="ko-KR" dirty="0"/>
              <a:t>2</a:t>
            </a:r>
            <a:r>
              <a:rPr lang="ko-KR" altLang="en-US" dirty="0" err="1"/>
              <a:t>배가까이</a:t>
            </a:r>
            <a:r>
              <a:rPr lang="ko-KR" altLang="en-US" dirty="0"/>
              <a:t> 증가시켰고</a:t>
            </a:r>
            <a:r>
              <a:rPr lang="en-US" altLang="ko-KR" dirty="0"/>
              <a:t>, </a:t>
            </a:r>
          </a:p>
          <a:p>
            <a:endParaRPr lang="en-US" altLang="ko-KR" dirty="0"/>
          </a:p>
          <a:p>
            <a:r>
              <a:rPr lang="ko-KR" altLang="en-US" dirty="0"/>
              <a:t>이외에도</a:t>
            </a:r>
            <a:r>
              <a:rPr lang="en-US" altLang="ko-KR" dirty="0"/>
              <a:t>  cigarette smoking asthma</a:t>
            </a:r>
            <a:r>
              <a:rPr lang="ko-KR" altLang="en-US" dirty="0"/>
              <a:t> 의 증상</a:t>
            </a:r>
            <a:r>
              <a:rPr lang="en-US" altLang="ko-KR" dirty="0"/>
              <a:t>, </a:t>
            </a:r>
            <a:r>
              <a:rPr lang="ko-KR" altLang="en-US" dirty="0"/>
              <a:t>삶의 질</a:t>
            </a:r>
            <a:r>
              <a:rPr lang="en-US" altLang="ko-KR" dirty="0"/>
              <a:t>, control </a:t>
            </a:r>
            <a:r>
              <a:rPr lang="ko-KR" altLang="en-US" dirty="0"/>
              <a:t>정도</a:t>
            </a:r>
            <a:r>
              <a:rPr lang="en-US" altLang="ko-KR" dirty="0"/>
              <a:t>, </a:t>
            </a:r>
            <a:r>
              <a:rPr lang="ko-KR" altLang="en-US" dirty="0" err="1"/>
              <a:t>폐기능</a:t>
            </a:r>
            <a:r>
              <a:rPr lang="en-US" altLang="ko-KR" dirty="0"/>
              <a:t> </a:t>
            </a:r>
            <a:r>
              <a:rPr lang="ko-KR" altLang="en-US" dirty="0"/>
              <a:t>감소 뿐만 아니라</a:t>
            </a:r>
            <a:r>
              <a:rPr lang="en-US" altLang="ko-KR" dirty="0"/>
              <a:t>, beta2 adrenergic </a:t>
            </a:r>
            <a:r>
              <a:rPr lang="en-US" altLang="ko-KR" dirty="0" err="1"/>
              <a:t>Rc</a:t>
            </a:r>
            <a:r>
              <a:rPr lang="en-US" altLang="ko-KR" dirty="0"/>
              <a:t> function </a:t>
            </a:r>
            <a:r>
              <a:rPr lang="ko-KR" altLang="en-US" dirty="0" err="1"/>
              <a:t>감소및</a:t>
            </a:r>
            <a:r>
              <a:rPr lang="ko-KR" altLang="en-US" dirty="0"/>
              <a:t> </a:t>
            </a:r>
            <a:r>
              <a:rPr lang="en-US" altLang="ko-KR" dirty="0"/>
              <a:t>steroid </a:t>
            </a:r>
            <a:r>
              <a:rPr lang="ko-KR" altLang="en-US" dirty="0"/>
              <a:t>의 </a:t>
            </a:r>
            <a:r>
              <a:rPr lang="en-US" altLang="ko-KR" dirty="0"/>
              <a:t>mucosal permeability </a:t>
            </a:r>
            <a:r>
              <a:rPr lang="ko-KR" altLang="en-US" dirty="0"/>
              <a:t>증가</a:t>
            </a:r>
            <a:r>
              <a:rPr lang="en-US" altLang="ko-KR" dirty="0"/>
              <a:t>, </a:t>
            </a:r>
            <a:r>
              <a:rPr lang="ko-KR" altLang="en-US" dirty="0"/>
              <a:t>각종 </a:t>
            </a:r>
            <a:r>
              <a:rPr lang="en-US" altLang="ko-KR" dirty="0"/>
              <a:t>chemokine </a:t>
            </a:r>
            <a:r>
              <a:rPr lang="ko-KR" altLang="en-US" dirty="0"/>
              <a:t>등의 분비를 증가시켜서 </a:t>
            </a:r>
            <a:r>
              <a:rPr lang="en-US" altLang="ko-KR" dirty="0"/>
              <a:t>steroid </a:t>
            </a:r>
            <a:r>
              <a:rPr lang="ko-KR" altLang="en-US" dirty="0"/>
              <a:t>에 대한 저항성을 증가시켜 치료 반응을 감소시키는 데에도 영향을 준다고 </a:t>
            </a:r>
            <a:r>
              <a:rPr lang="ko-KR" altLang="en-US" dirty="0" err="1"/>
              <a:t>알려져있다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따라서</a:t>
            </a:r>
            <a:r>
              <a:rPr lang="en-US" altLang="ko-KR" dirty="0"/>
              <a:t>, </a:t>
            </a:r>
            <a:r>
              <a:rPr lang="ko-KR" altLang="en-US" dirty="0"/>
              <a:t>흡연하는 천식 환자에서는 여러 방법을 통해 금연을 반복 </a:t>
            </a:r>
            <a:r>
              <a:rPr lang="ko-KR" altLang="en-US" dirty="0" err="1"/>
              <a:t>교육해야겠다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FA8D-6E4A-459C-91F8-2538208AB7F4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05009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천식의 악화에 대한 음식물 알레르기는 흔하지 않기때문에</a:t>
            </a:r>
            <a:r>
              <a:rPr lang="en-US" altLang="ko-KR" dirty="0"/>
              <a:t>, </a:t>
            </a:r>
          </a:p>
          <a:p>
            <a:r>
              <a:rPr lang="en-US" altLang="ko-KR" dirty="0"/>
              <a:t>Food</a:t>
            </a:r>
            <a:r>
              <a:rPr lang="ko-KR" altLang="en-US" dirty="0"/>
              <a:t> </a:t>
            </a:r>
            <a:r>
              <a:rPr lang="en-US" altLang="ko-KR" dirty="0"/>
              <a:t>allergy </a:t>
            </a:r>
            <a:r>
              <a:rPr lang="ko-KR" altLang="en-US" dirty="0"/>
              <a:t>는 확실한 병력이나 경구유발시험으로 알레르기가 완전히 증명되기전까지는 권고되지 않는다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하지만</a:t>
            </a:r>
            <a:r>
              <a:rPr lang="en-US" altLang="ko-KR" dirty="0"/>
              <a:t>, confirm </a:t>
            </a:r>
            <a:r>
              <a:rPr lang="ko-KR" altLang="en-US" dirty="0"/>
              <a:t>된 </a:t>
            </a:r>
            <a:r>
              <a:rPr lang="en-US" altLang="ko-KR" dirty="0"/>
              <a:t>food allergy </a:t>
            </a:r>
            <a:r>
              <a:rPr lang="ko-KR" altLang="en-US" dirty="0"/>
              <a:t>의 경우 </a:t>
            </a:r>
            <a:r>
              <a:rPr lang="en-US" altLang="ko-KR" dirty="0"/>
              <a:t>severe exacerbation </a:t>
            </a:r>
            <a:r>
              <a:rPr lang="ko-KR" altLang="en-US" dirty="0"/>
              <a:t>의 </a:t>
            </a:r>
            <a:r>
              <a:rPr lang="en-US" altLang="ko-KR" dirty="0"/>
              <a:t>risk </a:t>
            </a:r>
            <a:r>
              <a:rPr lang="ko-KR" altLang="en-US" dirty="0"/>
              <a:t>를 </a:t>
            </a:r>
            <a:r>
              <a:rPr lang="en-US" altLang="ko-KR" dirty="0"/>
              <a:t>6</a:t>
            </a:r>
            <a:r>
              <a:rPr lang="ko-KR" altLang="en-US" dirty="0" err="1"/>
              <a:t>배가까이</a:t>
            </a:r>
            <a:r>
              <a:rPr lang="ko-KR" altLang="en-US" dirty="0"/>
              <a:t> 증가시키기 때문에 </a:t>
            </a:r>
            <a:endParaRPr lang="en-US" altLang="ko-KR" dirty="0"/>
          </a:p>
          <a:p>
            <a:r>
              <a:rPr lang="ko-KR" altLang="en-US" dirty="0"/>
              <a:t>최대한 회피하도록 </a:t>
            </a:r>
            <a:r>
              <a:rPr lang="ko-KR" altLang="en-US" dirty="0" err="1"/>
              <a:t>교육해야한다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FA8D-6E4A-459C-91F8-2538208AB7F4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7129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Air pollution </a:t>
            </a:r>
            <a:r>
              <a:rPr lang="ko-KR" altLang="en-US" dirty="0"/>
              <a:t>은 기관지 과민성</a:t>
            </a:r>
            <a:r>
              <a:rPr lang="en-US" altLang="ko-KR" dirty="0"/>
              <a:t>, oxidative stress , immune response alteration </a:t>
            </a:r>
            <a:r>
              <a:rPr lang="ko-KR" altLang="en-US" dirty="0"/>
              <a:t>등에 관여하여 </a:t>
            </a:r>
            <a:r>
              <a:rPr lang="en-US" altLang="ko-KR" dirty="0"/>
              <a:t>asthma </a:t>
            </a:r>
            <a:r>
              <a:rPr lang="ko-KR" altLang="en-US" dirty="0"/>
              <a:t>의 발생에도 영향을 끼치며</a:t>
            </a:r>
            <a:r>
              <a:rPr lang="en-US" altLang="ko-KR" dirty="0"/>
              <a:t>, </a:t>
            </a:r>
          </a:p>
          <a:p>
            <a:r>
              <a:rPr lang="en-US" altLang="ko-KR" dirty="0"/>
              <a:t>Exacerbation </a:t>
            </a:r>
            <a:r>
              <a:rPr lang="ko-KR" altLang="en-US" dirty="0"/>
              <a:t>에도 영향을 </a:t>
            </a:r>
            <a:r>
              <a:rPr lang="ko-KR" altLang="en-US" dirty="0" err="1"/>
              <a:t>준다고알려져있다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한 메타분석에서 </a:t>
            </a:r>
            <a:r>
              <a:rPr lang="en-US" altLang="ko-KR" dirty="0"/>
              <a:t>87 </a:t>
            </a:r>
            <a:r>
              <a:rPr lang="ko-KR" altLang="en-US" dirty="0"/>
              <a:t>개의 천식 악화로 인한 </a:t>
            </a:r>
            <a:r>
              <a:rPr lang="en-US" altLang="ko-KR" dirty="0"/>
              <a:t>ER or hospital admission </a:t>
            </a:r>
            <a:r>
              <a:rPr lang="ko-KR" altLang="en-US" dirty="0"/>
              <a:t>에 </a:t>
            </a:r>
            <a:r>
              <a:rPr lang="en-US" altLang="ko-KR" dirty="0"/>
              <a:t>air pollution </a:t>
            </a:r>
            <a:r>
              <a:rPr lang="ko-KR" altLang="en-US" dirty="0"/>
              <a:t>이 미치는 영향을 보고하였는데</a:t>
            </a:r>
            <a:r>
              <a:rPr lang="en-US" altLang="ko-KR" dirty="0"/>
              <a:t>, </a:t>
            </a:r>
          </a:p>
          <a:p>
            <a:r>
              <a:rPr lang="en-US" altLang="ko-KR" dirty="0"/>
              <a:t>Ozone, carbon monoxide, nitric oxide, PM10, PM2.5 </a:t>
            </a:r>
            <a:r>
              <a:rPr lang="ko-KR" altLang="en-US" dirty="0"/>
              <a:t>모두 유의하게 </a:t>
            </a:r>
            <a:r>
              <a:rPr lang="en-US" altLang="ko-KR" dirty="0"/>
              <a:t>severe asthma exacerbation </a:t>
            </a:r>
            <a:r>
              <a:rPr lang="ko-KR" altLang="en-US" dirty="0"/>
              <a:t>을 증가시킴이 확인되었다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FA8D-6E4A-459C-91F8-2538208AB7F4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12289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Early life </a:t>
            </a:r>
            <a:r>
              <a:rPr lang="ko-KR" altLang="en-US" dirty="0"/>
              <a:t>에서의 </a:t>
            </a:r>
            <a:r>
              <a:rPr lang="en-US" altLang="ko-KR" dirty="0"/>
              <a:t>infection </a:t>
            </a:r>
            <a:r>
              <a:rPr lang="ko-KR" altLang="en-US" dirty="0"/>
              <a:t>은 </a:t>
            </a:r>
            <a:r>
              <a:rPr lang="en-US" altLang="ko-KR" dirty="0"/>
              <a:t>wheezing, asthma </a:t>
            </a:r>
            <a:r>
              <a:rPr lang="ko-KR" altLang="en-US" dirty="0"/>
              <a:t>의 </a:t>
            </a:r>
            <a:r>
              <a:rPr lang="en-US" altLang="ko-KR" dirty="0"/>
              <a:t>inducer </a:t>
            </a:r>
            <a:r>
              <a:rPr lang="ko-KR" altLang="en-US" dirty="0"/>
              <a:t>로 작용하기도 하고</a:t>
            </a:r>
            <a:r>
              <a:rPr lang="en-US" altLang="ko-KR" dirty="0"/>
              <a:t>, allergic disease </a:t>
            </a:r>
            <a:r>
              <a:rPr lang="ko-KR" altLang="en-US" dirty="0"/>
              <a:t>발생의 </a:t>
            </a:r>
            <a:r>
              <a:rPr lang="en-US" altLang="ko-KR" dirty="0"/>
              <a:t>protector</a:t>
            </a:r>
            <a:r>
              <a:rPr lang="ko-KR" altLang="en-US" dirty="0"/>
              <a:t> 가 되기도 한다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en-US" altLang="ko-KR" dirty="0"/>
              <a:t>Infection</a:t>
            </a:r>
            <a:r>
              <a:rPr lang="ko-KR" altLang="en-US" dirty="0"/>
              <a:t> 이 </a:t>
            </a:r>
            <a:r>
              <a:rPr lang="en-US" altLang="ko-KR" dirty="0"/>
              <a:t>asthma </a:t>
            </a:r>
            <a:r>
              <a:rPr lang="ko-KR" altLang="en-US" dirty="0"/>
              <a:t>증상의 </a:t>
            </a:r>
            <a:r>
              <a:rPr lang="en-US" altLang="ko-KR" dirty="0"/>
              <a:t>persistence or severity </a:t>
            </a:r>
            <a:r>
              <a:rPr lang="ko-KR" altLang="en-US" dirty="0"/>
              <a:t>에 어떠한 역할을 하는지는 뚜렷하지 않으나</a:t>
            </a:r>
            <a:r>
              <a:rPr lang="en-US" altLang="ko-KR" dirty="0"/>
              <a:t>, </a:t>
            </a:r>
          </a:p>
          <a:p>
            <a:r>
              <a:rPr lang="en-US" altLang="ko-KR" dirty="0"/>
              <a:t>Viral</a:t>
            </a:r>
            <a:r>
              <a:rPr lang="ko-KR" altLang="en-US" dirty="0"/>
              <a:t> </a:t>
            </a:r>
            <a:r>
              <a:rPr lang="en-US" altLang="ko-KR" dirty="0"/>
              <a:t>respiratory</a:t>
            </a:r>
            <a:r>
              <a:rPr lang="ko-KR" altLang="en-US" dirty="0"/>
              <a:t> </a:t>
            </a:r>
            <a:r>
              <a:rPr lang="en-US" altLang="ko-KR" dirty="0"/>
              <a:t>infection</a:t>
            </a:r>
            <a:r>
              <a:rPr lang="ko-KR" altLang="en-US" dirty="0"/>
              <a:t> 이 </a:t>
            </a:r>
            <a:r>
              <a:rPr lang="en-US" altLang="ko-KR" dirty="0"/>
              <a:t>exacerbation </a:t>
            </a:r>
            <a:r>
              <a:rPr lang="ko-KR" altLang="en-US" dirty="0"/>
              <a:t>에 상당히 기여함은 이미 잘 알려져 있다</a:t>
            </a:r>
            <a:r>
              <a:rPr lang="en-US" altLang="ko-KR" dirty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FA8D-6E4A-459C-91F8-2538208AB7F4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16297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64 </a:t>
            </a:r>
            <a:r>
              <a:rPr lang="ko-KR" altLang="en-US" dirty="0"/>
              <a:t>명의 </a:t>
            </a:r>
            <a:r>
              <a:rPr lang="en-US" altLang="ko-KR" dirty="0"/>
              <a:t>AE-BA </a:t>
            </a:r>
            <a:r>
              <a:rPr lang="ko-KR" altLang="en-US" dirty="0"/>
              <a:t>환자를 대상으로 </a:t>
            </a:r>
            <a:r>
              <a:rPr lang="en-US" altLang="ko-KR" dirty="0"/>
              <a:t>nasopharyngeal swab </a:t>
            </a:r>
            <a:r>
              <a:rPr lang="ko-KR" altLang="en-US" dirty="0"/>
              <a:t>과 </a:t>
            </a:r>
            <a:r>
              <a:rPr lang="en-US" altLang="ko-KR" dirty="0"/>
              <a:t>sputum sample </a:t>
            </a:r>
            <a:r>
              <a:rPr lang="ko-KR" altLang="en-US" dirty="0"/>
              <a:t>로 </a:t>
            </a:r>
            <a:r>
              <a:rPr lang="en-US" altLang="ko-KR" dirty="0"/>
              <a:t>infectious</a:t>
            </a:r>
            <a:r>
              <a:rPr lang="ko-KR" altLang="en-US" dirty="0"/>
              <a:t> </a:t>
            </a:r>
            <a:r>
              <a:rPr lang="en-US" altLang="ko-KR" dirty="0"/>
              <a:t>pathogen </a:t>
            </a:r>
            <a:r>
              <a:rPr lang="ko-KR" altLang="en-US" dirty="0"/>
              <a:t>에 대한 검사를 진행하였다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Real time PCR </a:t>
            </a:r>
            <a:r>
              <a:rPr lang="ko-KR" altLang="en-US" dirty="0"/>
              <a:t>로는 </a:t>
            </a:r>
            <a:r>
              <a:rPr lang="en-US" altLang="ko-KR" dirty="0"/>
              <a:t>49</a:t>
            </a:r>
            <a:r>
              <a:rPr lang="ko-KR" altLang="en-US" dirty="0"/>
              <a:t>명에서</a:t>
            </a:r>
            <a:r>
              <a:rPr lang="en-US" altLang="ko-KR" dirty="0"/>
              <a:t>, conventional method </a:t>
            </a:r>
            <a:r>
              <a:rPr lang="ko-KR" altLang="en-US" dirty="0"/>
              <a:t>에서는 </a:t>
            </a:r>
            <a:r>
              <a:rPr lang="en-US" altLang="ko-KR" dirty="0"/>
              <a:t>14</a:t>
            </a:r>
            <a:r>
              <a:rPr lang="ko-KR" altLang="en-US" dirty="0"/>
              <a:t>명에서 </a:t>
            </a:r>
            <a:r>
              <a:rPr lang="en-US" altLang="ko-KR" dirty="0" err="1"/>
              <a:t>inifectious</a:t>
            </a:r>
            <a:r>
              <a:rPr lang="en-US" altLang="ko-KR" dirty="0"/>
              <a:t> pathogen </a:t>
            </a:r>
            <a:r>
              <a:rPr lang="ko-KR" altLang="en-US" dirty="0"/>
              <a:t>을 확인하였다</a:t>
            </a:r>
            <a:r>
              <a:rPr lang="en-US" altLang="ko-KR" dirty="0"/>
              <a:t>. </a:t>
            </a:r>
          </a:p>
          <a:p>
            <a:r>
              <a:rPr lang="en-US" altLang="ko-KR" dirty="0" err="1"/>
              <a:t>Haemophilus</a:t>
            </a:r>
            <a:r>
              <a:rPr lang="en-US" altLang="ko-KR" dirty="0"/>
              <a:t> influenza </a:t>
            </a:r>
            <a:r>
              <a:rPr lang="ko-KR" altLang="en-US" dirty="0"/>
              <a:t>가 </a:t>
            </a:r>
            <a:r>
              <a:rPr lang="en-US" altLang="ko-KR" dirty="0"/>
              <a:t>26.6% </a:t>
            </a:r>
            <a:r>
              <a:rPr lang="ko-KR" altLang="en-US" dirty="0"/>
              <a:t>로 </a:t>
            </a:r>
            <a:r>
              <a:rPr lang="ko-KR" altLang="en-US" dirty="0" err="1"/>
              <a:t>가장흔했고</a:t>
            </a:r>
            <a:r>
              <a:rPr lang="en-US" altLang="ko-KR" dirty="0"/>
              <a:t>, </a:t>
            </a:r>
            <a:r>
              <a:rPr lang="ko-KR" altLang="en-US" dirty="0"/>
              <a:t>이어서 </a:t>
            </a:r>
            <a:r>
              <a:rPr lang="en-US" altLang="ko-KR" dirty="0"/>
              <a:t>rhinovirus </a:t>
            </a:r>
            <a:r>
              <a:rPr lang="ko-KR" altLang="en-US" dirty="0"/>
              <a:t>가 </a:t>
            </a:r>
            <a:r>
              <a:rPr lang="en-US" altLang="ko-KR" dirty="0"/>
              <a:t>15.6% </a:t>
            </a:r>
            <a:r>
              <a:rPr lang="ko-KR" altLang="en-US" dirty="0"/>
              <a:t>에서 확인되었고</a:t>
            </a:r>
            <a:r>
              <a:rPr lang="en-US" altLang="ko-KR" dirty="0"/>
              <a:t>, </a:t>
            </a:r>
          </a:p>
          <a:p>
            <a:r>
              <a:rPr lang="en-US" altLang="ko-KR" dirty="0"/>
              <a:t>H. Influenza </a:t>
            </a:r>
            <a:r>
              <a:rPr lang="ko-KR" altLang="en-US" dirty="0"/>
              <a:t>는 </a:t>
            </a:r>
            <a:r>
              <a:rPr lang="en-US" altLang="ko-KR" dirty="0"/>
              <a:t>severe AEBA </a:t>
            </a:r>
            <a:r>
              <a:rPr lang="ko-KR" altLang="en-US" dirty="0"/>
              <a:t>에 대한 유의한 위험 인자였다</a:t>
            </a:r>
            <a:r>
              <a:rPr lang="en-US" altLang="ko-KR"/>
              <a:t>. </a:t>
            </a:r>
            <a:endParaRPr lang="en-US" altLang="ko-KR" dirty="0"/>
          </a:p>
          <a:p>
            <a:r>
              <a:rPr lang="ko-KR" altLang="en-US" dirty="0"/>
              <a:t>계절에 따라서는 </a:t>
            </a:r>
            <a:r>
              <a:rPr lang="en-US" altLang="ko-KR" dirty="0"/>
              <a:t>11</a:t>
            </a:r>
            <a:r>
              <a:rPr lang="ko-KR" altLang="en-US" dirty="0"/>
              <a:t>월부터 </a:t>
            </a:r>
            <a:r>
              <a:rPr lang="en-US" altLang="ko-KR" dirty="0"/>
              <a:t>1</a:t>
            </a:r>
            <a:r>
              <a:rPr lang="ko-KR" altLang="en-US" dirty="0" err="1"/>
              <a:t>월까지가</a:t>
            </a:r>
            <a:r>
              <a:rPr lang="ko-KR" altLang="en-US" dirty="0"/>
              <a:t> </a:t>
            </a:r>
            <a:r>
              <a:rPr lang="en-US" altLang="ko-KR" dirty="0"/>
              <a:t>asthma exacerbation </a:t>
            </a:r>
            <a:r>
              <a:rPr lang="ko-KR" altLang="en-US" dirty="0"/>
              <a:t>이 가장 </a:t>
            </a:r>
            <a:r>
              <a:rPr lang="ko-KR" altLang="en-US"/>
              <a:t>많은 시기</a:t>
            </a:r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FA8D-6E4A-459C-91F8-2538208AB7F4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49085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사회사업실 통한도움 </a:t>
            </a:r>
            <a:r>
              <a:rPr lang="en-US" altLang="ko-KR" dirty="0"/>
              <a:t>&amp; cost-effective ICS based regimen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FA8D-6E4A-459C-91F8-2538208AB7F4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62263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FA8D-6E4A-459C-91F8-2538208AB7F4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4601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FA8D-6E4A-459C-91F8-2538208AB7F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90825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미국에서 성인 </a:t>
            </a:r>
            <a:r>
              <a:rPr lang="en-US" altLang="ko-KR" dirty="0"/>
              <a:t>asthma </a:t>
            </a:r>
            <a:r>
              <a:rPr lang="ko-KR" altLang="en-US" dirty="0"/>
              <a:t>환자 </a:t>
            </a:r>
            <a:r>
              <a:rPr lang="en-US" altLang="ko-KR" dirty="0"/>
              <a:t>554</a:t>
            </a:r>
            <a:r>
              <a:rPr lang="ko-KR" altLang="en-US" dirty="0"/>
              <a:t>명을 전향적으로 분석한 </a:t>
            </a:r>
            <a:r>
              <a:rPr lang="en-US" altLang="ko-KR" dirty="0"/>
              <a:t>cohort </a:t>
            </a:r>
            <a:r>
              <a:rPr lang="ko-KR" altLang="en-US" dirty="0"/>
              <a:t>연구에서 </a:t>
            </a:r>
            <a:endParaRPr lang="en-US" altLang="ko-KR" dirty="0"/>
          </a:p>
          <a:p>
            <a:r>
              <a:rPr lang="en-US" altLang="ko-KR" dirty="0"/>
              <a:t>Young age, better lung function, more education </a:t>
            </a:r>
            <a:r>
              <a:rPr lang="ko-KR" altLang="en-US" dirty="0"/>
              <a:t>이 </a:t>
            </a:r>
            <a:r>
              <a:rPr lang="en-US" altLang="ko-KR" dirty="0"/>
              <a:t>acute care </a:t>
            </a:r>
            <a:r>
              <a:rPr lang="ko-KR" altLang="en-US" dirty="0"/>
              <a:t>에 대한 </a:t>
            </a:r>
            <a:r>
              <a:rPr lang="en-US" altLang="ko-KR" dirty="0"/>
              <a:t>lower risk predictor </a:t>
            </a:r>
            <a:r>
              <a:rPr lang="ko-KR" altLang="en-US" dirty="0"/>
              <a:t>였고</a:t>
            </a:r>
            <a:r>
              <a:rPr lang="en-US" altLang="ko-KR" dirty="0"/>
              <a:t>, FEV1</a:t>
            </a:r>
            <a:r>
              <a:rPr lang="ko-KR" altLang="en-US" dirty="0"/>
              <a:t> </a:t>
            </a:r>
            <a:r>
              <a:rPr lang="en-US" altLang="ko-KR" dirty="0"/>
              <a:t>80% </a:t>
            </a:r>
            <a:r>
              <a:rPr lang="ko-KR" altLang="en-US" dirty="0"/>
              <a:t>이상에 비해 </a:t>
            </a:r>
            <a:endParaRPr lang="en-US" altLang="ko-KR" dirty="0"/>
          </a:p>
          <a:p>
            <a:r>
              <a:rPr lang="en-US" altLang="ko-KR" dirty="0"/>
              <a:t>FEV1&lt;60% </a:t>
            </a:r>
            <a:r>
              <a:rPr lang="ko-KR" altLang="en-US" dirty="0"/>
              <a:t>인 경우 </a:t>
            </a:r>
            <a:r>
              <a:rPr lang="en-US" altLang="ko-KR" dirty="0"/>
              <a:t>acute</a:t>
            </a:r>
            <a:r>
              <a:rPr lang="ko-KR" altLang="en-US" dirty="0"/>
              <a:t> </a:t>
            </a:r>
            <a:r>
              <a:rPr lang="en-US" altLang="ko-KR" dirty="0"/>
              <a:t>care </a:t>
            </a:r>
            <a:r>
              <a:rPr lang="ko-KR" altLang="en-US" dirty="0"/>
              <a:t>이용에 대한 </a:t>
            </a:r>
            <a:r>
              <a:rPr lang="en-US" altLang="ko-KR" dirty="0"/>
              <a:t>risk </a:t>
            </a:r>
            <a:r>
              <a:rPr lang="ko-KR" altLang="en-US" dirty="0"/>
              <a:t>가 </a:t>
            </a:r>
            <a:r>
              <a:rPr lang="en-US" altLang="ko-KR" dirty="0"/>
              <a:t>4</a:t>
            </a:r>
            <a:r>
              <a:rPr lang="ko-KR" altLang="en-US" dirty="0"/>
              <a:t>배 이상에 달하였다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=======</a:t>
            </a:r>
          </a:p>
          <a:p>
            <a:r>
              <a:rPr lang="en-US" altLang="ko-KR" dirty="0"/>
              <a:t>FEV1 &lt;60% </a:t>
            </a:r>
            <a:r>
              <a:rPr lang="ko-KR" altLang="en-US" dirty="0" err="1"/>
              <a:t>인경우</a:t>
            </a:r>
            <a:r>
              <a:rPr lang="en-US" altLang="ko-KR" dirty="0"/>
              <a:t>, </a:t>
            </a:r>
            <a:r>
              <a:rPr lang="ko-KR" altLang="en-US" dirty="0"/>
              <a:t>초기에 </a:t>
            </a:r>
            <a:r>
              <a:rPr lang="en-US" altLang="ko-KR" dirty="0"/>
              <a:t>high dose ICS and/or OCS </a:t>
            </a:r>
            <a:r>
              <a:rPr lang="ko-KR" altLang="en-US" dirty="0"/>
              <a:t>단기간 사용을 고려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FA8D-6E4A-459C-91F8-2538208AB7F4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90058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4</a:t>
            </a:r>
            <a:r>
              <a:rPr lang="ko-KR" altLang="en-US" dirty="0"/>
              <a:t>번 이상의 방문에서 </a:t>
            </a:r>
            <a:r>
              <a:rPr lang="en-US" altLang="ko-KR" dirty="0"/>
              <a:t>Fluticasone daily dose 500 microgram </a:t>
            </a:r>
            <a:r>
              <a:rPr lang="ko-KR" altLang="en-US" dirty="0"/>
              <a:t>이상 </a:t>
            </a:r>
            <a:r>
              <a:rPr lang="en-US" altLang="ko-KR" dirty="0"/>
              <a:t>vs</a:t>
            </a:r>
            <a:r>
              <a:rPr lang="ko-KR" altLang="en-US" dirty="0"/>
              <a:t> </a:t>
            </a:r>
            <a:r>
              <a:rPr lang="en-US" altLang="ko-KR" dirty="0"/>
              <a:t>&lt;100 microgram </a:t>
            </a:r>
            <a:r>
              <a:rPr lang="ko-KR" altLang="en-US" dirty="0"/>
              <a:t>미만이 필요한 것을 기준으로 </a:t>
            </a:r>
            <a:endParaRPr lang="en-US" altLang="ko-KR" dirty="0"/>
          </a:p>
          <a:p>
            <a:r>
              <a:rPr lang="en-US" altLang="ko-KR" dirty="0"/>
              <a:t>Difficult to control asthma vs easy to control asthma </a:t>
            </a:r>
            <a:r>
              <a:rPr lang="ko-KR" altLang="en-US" dirty="0"/>
              <a:t>로 </a:t>
            </a:r>
            <a:r>
              <a:rPr lang="ko-KR" altLang="en-US" dirty="0" err="1"/>
              <a:t>분류하였을때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유의한 구분 인자 중 가장 높은 중요도를 </a:t>
            </a:r>
            <a:r>
              <a:rPr lang="ko-KR" altLang="en-US" dirty="0" err="1"/>
              <a:t>보인것은</a:t>
            </a:r>
            <a:r>
              <a:rPr lang="ko-KR" altLang="en-US" dirty="0"/>
              <a:t> </a:t>
            </a:r>
            <a:r>
              <a:rPr lang="en-US" altLang="ko-KR" dirty="0"/>
              <a:t>bronchodilator response </a:t>
            </a:r>
            <a:r>
              <a:rPr lang="ko-KR" altLang="en-US" dirty="0"/>
              <a:t>정도였다</a:t>
            </a:r>
            <a:r>
              <a:rPr lang="en-US" altLang="ko-KR" dirty="0"/>
              <a:t>.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ko-KR" altLang="en-US" dirty="0">
                <a:sym typeface="Wingdings" panose="05000000000000000000" pitchFamily="2" charset="2"/>
              </a:rPr>
              <a:t>이 연구는 </a:t>
            </a:r>
            <a:r>
              <a:rPr lang="en-US" altLang="ko-KR" dirty="0">
                <a:sym typeface="Wingdings" panose="05000000000000000000" pitchFamily="2" charset="2"/>
              </a:rPr>
              <a:t>6-17</a:t>
            </a:r>
            <a:r>
              <a:rPr lang="ko-KR" altLang="en-US" dirty="0">
                <a:sym typeface="Wingdings" panose="05000000000000000000" pitchFamily="2" charset="2"/>
              </a:rPr>
              <a:t>세 </a:t>
            </a:r>
            <a:r>
              <a:rPr lang="en-US" altLang="ko-KR" dirty="0">
                <a:sym typeface="Wingdings" panose="05000000000000000000" pitchFamily="2" charset="2"/>
              </a:rPr>
              <a:t>children </a:t>
            </a:r>
            <a:r>
              <a:rPr lang="ko-KR" altLang="en-US" dirty="0">
                <a:sym typeface="Wingdings" panose="05000000000000000000" pitchFamily="2" charset="2"/>
              </a:rPr>
              <a:t>을 대상으로 한 것 </a:t>
            </a:r>
            <a:endParaRPr lang="en-US" altLang="ko-KR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en-US" altLang="ko-KR" dirty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ko-KR" dirty="0">
                <a:sym typeface="Wingdings" panose="05000000000000000000" pitchFamily="2" charset="2"/>
              </a:rPr>
              <a:t>1,075</a:t>
            </a:r>
            <a:r>
              <a:rPr lang="ko-KR" altLang="en-US" dirty="0">
                <a:sym typeface="Wingdings" panose="05000000000000000000" pitchFamily="2" charset="2"/>
              </a:rPr>
              <a:t>명의 </a:t>
            </a:r>
            <a:r>
              <a:rPr lang="en-US" altLang="ko-KR" dirty="0">
                <a:sym typeface="Wingdings" panose="05000000000000000000" pitchFamily="2" charset="2"/>
              </a:rPr>
              <a:t>adult asthmatics </a:t>
            </a:r>
            <a:r>
              <a:rPr lang="ko-KR" altLang="en-US" dirty="0">
                <a:sym typeface="Wingdings" panose="05000000000000000000" pitchFamily="2" charset="2"/>
              </a:rPr>
              <a:t>를 대상으로</a:t>
            </a:r>
            <a:r>
              <a:rPr lang="en-US" altLang="ko-KR" dirty="0">
                <a:sym typeface="Wingdings" panose="05000000000000000000" pitchFamily="2" charset="2"/>
              </a:rPr>
              <a:t>, asthma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related death </a:t>
            </a:r>
            <a:r>
              <a:rPr lang="ko-KR" altLang="en-US" dirty="0">
                <a:sym typeface="Wingdings" panose="05000000000000000000" pitchFamily="2" charset="2"/>
              </a:rPr>
              <a:t>에 관한 위험인자를 </a:t>
            </a:r>
            <a:r>
              <a:rPr lang="ko-KR" altLang="en-US" dirty="0" err="1">
                <a:sym typeface="Wingdings" panose="05000000000000000000" pitchFamily="2" charset="2"/>
              </a:rPr>
              <a:t>평가했을때</a:t>
            </a:r>
            <a:r>
              <a:rPr lang="en-US" altLang="ko-KR" dirty="0">
                <a:sym typeface="Wingdings" panose="05000000000000000000" pitchFamily="2" charset="2"/>
              </a:rPr>
              <a:t>,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ko-KR" dirty="0">
                <a:sym typeface="Wingdings" panose="05000000000000000000" pitchFamily="2" charset="2"/>
              </a:rPr>
              <a:t>BDR </a:t>
            </a:r>
            <a:r>
              <a:rPr lang="ko-KR" altLang="en-US" dirty="0">
                <a:sym typeface="Wingdings" panose="05000000000000000000" pitchFamily="2" charset="2"/>
              </a:rPr>
              <a:t>이 낮은 경우에 비해 높아질수록 </a:t>
            </a:r>
            <a:r>
              <a:rPr lang="en-US" altLang="ko-KR" dirty="0">
                <a:sym typeface="Wingdings" panose="05000000000000000000" pitchFamily="2" charset="2"/>
              </a:rPr>
              <a:t>relative risk </a:t>
            </a:r>
            <a:r>
              <a:rPr lang="ko-KR" altLang="en-US" dirty="0">
                <a:sym typeface="Wingdings" panose="05000000000000000000" pitchFamily="2" charset="2"/>
              </a:rPr>
              <a:t>가 증가하였고</a:t>
            </a:r>
            <a:r>
              <a:rPr lang="en-US" altLang="ko-KR" dirty="0">
                <a:sym typeface="Wingdings" panose="05000000000000000000" pitchFamily="2" charset="2"/>
              </a:rPr>
              <a:t>, BDR </a:t>
            </a:r>
            <a:r>
              <a:rPr lang="ko-KR" altLang="en-US" dirty="0">
                <a:sym typeface="Wingdings" panose="05000000000000000000" pitchFamily="2" charset="2"/>
              </a:rPr>
              <a:t>이 </a:t>
            </a:r>
            <a:r>
              <a:rPr lang="en-US" altLang="ko-KR" dirty="0">
                <a:sym typeface="Wingdings" panose="05000000000000000000" pitchFamily="2" charset="2"/>
              </a:rPr>
              <a:t>50% </a:t>
            </a:r>
            <a:r>
              <a:rPr lang="ko-KR" altLang="en-US" dirty="0">
                <a:sym typeface="Wingdings" panose="05000000000000000000" pitchFamily="2" charset="2"/>
              </a:rPr>
              <a:t>이상인 경우 </a:t>
            </a:r>
            <a:r>
              <a:rPr lang="en-US" altLang="ko-KR" dirty="0">
                <a:sym typeface="Wingdings" panose="05000000000000000000" pitchFamily="2" charset="2"/>
              </a:rPr>
              <a:t>7</a:t>
            </a:r>
            <a:r>
              <a:rPr lang="ko-KR" altLang="en-US" dirty="0">
                <a:sym typeface="Wingdings" panose="05000000000000000000" pitchFamily="2" charset="2"/>
              </a:rPr>
              <a:t>배까지 증가하기도 하였다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FA8D-6E4A-459C-91F8-2538208AB7F4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73047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FA8D-6E4A-459C-91F8-2538208AB7F4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48289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 err="1"/>
              <a:t>년이상</a:t>
            </a:r>
            <a:r>
              <a:rPr lang="ko-KR" altLang="en-US" dirty="0"/>
              <a:t> 지속되는 </a:t>
            </a:r>
            <a:r>
              <a:rPr lang="en-US" altLang="ko-KR" dirty="0"/>
              <a:t>persistent asthma </a:t>
            </a:r>
            <a:r>
              <a:rPr lang="ko-KR" altLang="en-US" dirty="0"/>
              <a:t>환자 </a:t>
            </a:r>
            <a:r>
              <a:rPr lang="en-US" altLang="ko-KR" dirty="0"/>
              <a:t>2392 </a:t>
            </a:r>
            <a:r>
              <a:rPr lang="ko-KR" altLang="en-US" dirty="0"/>
              <a:t>명을 대상으로</a:t>
            </a:r>
            <a:r>
              <a:rPr lang="en-US" altLang="ko-KR" dirty="0"/>
              <a:t>,  electronic pharmacy, health care data </a:t>
            </a:r>
            <a:r>
              <a:rPr lang="ko-KR" altLang="en-US" dirty="0"/>
              <a:t>를 이용하여 분석</a:t>
            </a:r>
            <a:endParaRPr lang="en-US" altLang="ko-KR" dirty="0"/>
          </a:p>
          <a:p>
            <a:r>
              <a:rPr lang="en-US" altLang="ko-KR" dirty="0"/>
              <a:t>Exacerbation </a:t>
            </a:r>
            <a:r>
              <a:rPr lang="ko-KR" altLang="en-US" dirty="0"/>
              <a:t>은 </a:t>
            </a:r>
            <a:r>
              <a:rPr lang="en-US" altLang="ko-KR" dirty="0"/>
              <a:t>moderate (</a:t>
            </a:r>
            <a:r>
              <a:rPr lang="ko-KR" altLang="en-US" dirty="0"/>
              <a:t>외래방문해서 </a:t>
            </a:r>
            <a:r>
              <a:rPr lang="en-US" altLang="ko-KR" dirty="0"/>
              <a:t>systemic steroid</a:t>
            </a:r>
            <a:r>
              <a:rPr lang="ko-KR" altLang="en-US" dirty="0"/>
              <a:t>처방</a:t>
            </a:r>
            <a:r>
              <a:rPr lang="en-US" altLang="ko-KR" dirty="0"/>
              <a:t>) to severe (ED visit, hospitalization) </a:t>
            </a:r>
            <a:r>
              <a:rPr lang="ko-KR" altLang="en-US" dirty="0"/>
              <a:t>로 정의</a:t>
            </a:r>
            <a:r>
              <a:rPr lang="en-US" altLang="ko-KR" dirty="0"/>
              <a:t>, 8</a:t>
            </a:r>
            <a:r>
              <a:rPr lang="ko-KR" altLang="en-US" dirty="0"/>
              <a:t>일</a:t>
            </a:r>
            <a:r>
              <a:rPr lang="en-US" altLang="ko-KR" dirty="0"/>
              <a:t> </a:t>
            </a:r>
            <a:r>
              <a:rPr lang="ko-KR" altLang="en-US" dirty="0"/>
              <a:t>이상의 간격으로 </a:t>
            </a:r>
            <a:r>
              <a:rPr lang="en-US" altLang="ko-KR" dirty="0"/>
              <a:t>new exacerbation </a:t>
            </a:r>
            <a:r>
              <a:rPr lang="ko-KR" altLang="en-US" dirty="0"/>
              <a:t>으로 </a:t>
            </a:r>
            <a:r>
              <a:rPr lang="en-US" altLang="ko-KR" dirty="0"/>
              <a:t>counting </a:t>
            </a:r>
          </a:p>
          <a:p>
            <a:endParaRPr lang="en-US" altLang="ko-KR" dirty="0"/>
          </a:p>
          <a:p>
            <a:r>
              <a:rPr lang="en-US" altLang="ko-KR" dirty="0"/>
              <a:t>2010</a:t>
            </a:r>
            <a:r>
              <a:rPr lang="ko-KR" altLang="en-US" dirty="0"/>
              <a:t>년</a:t>
            </a:r>
            <a:r>
              <a:rPr lang="en-US" altLang="ko-KR" dirty="0"/>
              <a:t>, negative binomial model </a:t>
            </a:r>
            <a:r>
              <a:rPr lang="ko-KR" altLang="en-US" dirty="0"/>
              <a:t>로 </a:t>
            </a:r>
            <a:r>
              <a:rPr lang="en-US" altLang="ko-KR" dirty="0"/>
              <a:t>multivariate modeling </a:t>
            </a:r>
            <a:r>
              <a:rPr lang="ko-KR" altLang="en-US" dirty="0"/>
              <a:t>을 이용해서 분석 </a:t>
            </a:r>
            <a:endParaRPr lang="en-US" altLang="ko-KR" dirty="0"/>
          </a:p>
          <a:p>
            <a:r>
              <a:rPr lang="ko-KR" altLang="en-US" dirty="0"/>
              <a:t>기준점의 </a:t>
            </a:r>
            <a:r>
              <a:rPr lang="en-US" altLang="ko-KR" dirty="0"/>
              <a:t>eosinophil count </a:t>
            </a:r>
            <a:r>
              <a:rPr lang="ko-KR" altLang="en-US" dirty="0"/>
              <a:t>가 높아질수록 </a:t>
            </a:r>
            <a:r>
              <a:rPr lang="en-US" altLang="ko-KR" dirty="0"/>
              <a:t>exacerbation risk </a:t>
            </a:r>
            <a:r>
              <a:rPr lang="ko-KR" altLang="en-US" dirty="0"/>
              <a:t>도 높아진다</a:t>
            </a:r>
            <a:r>
              <a:rPr lang="en-US" altLang="ko-KR" dirty="0"/>
              <a:t>. 400 </a:t>
            </a:r>
            <a:r>
              <a:rPr lang="ko-KR" altLang="en-US" dirty="0"/>
              <a:t>개 이상에서 </a:t>
            </a:r>
            <a:r>
              <a:rPr lang="en-US" altLang="ko-KR" dirty="0"/>
              <a:t>1.3 </a:t>
            </a:r>
            <a:r>
              <a:rPr lang="ko-KR" altLang="en-US" dirty="0"/>
              <a:t>배 유의하게 악화가 증가 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===============</a:t>
            </a:r>
          </a:p>
          <a:p>
            <a:r>
              <a:rPr lang="en-US" altLang="ko-KR" dirty="0"/>
              <a:t>12</a:t>
            </a:r>
            <a:r>
              <a:rPr lang="ko-KR" altLang="en-US" dirty="0"/>
              <a:t>세 이상의 </a:t>
            </a:r>
            <a:r>
              <a:rPr lang="en-US" altLang="ko-KR" dirty="0"/>
              <a:t>Severe uncontrolled asthma (2qjs </a:t>
            </a:r>
            <a:r>
              <a:rPr lang="ko-KR" altLang="en-US" dirty="0"/>
              <a:t>이상의</a:t>
            </a:r>
            <a:r>
              <a:rPr lang="en-US" altLang="ko-KR" dirty="0"/>
              <a:t> </a:t>
            </a:r>
            <a:r>
              <a:rPr lang="ko-KR" altLang="en-US" dirty="0"/>
              <a:t>악화</a:t>
            </a:r>
            <a:r>
              <a:rPr lang="en-US" altLang="ko-KR" dirty="0"/>
              <a:t>, 6</a:t>
            </a:r>
            <a:r>
              <a:rPr lang="ko-KR" altLang="en-US" dirty="0"/>
              <a:t>개 이상의 </a:t>
            </a:r>
            <a:r>
              <a:rPr lang="en-US" altLang="ko-KR" dirty="0"/>
              <a:t>medium or high dose ICS </a:t>
            </a:r>
            <a:r>
              <a:rPr lang="ko-KR" altLang="en-US" dirty="0"/>
              <a:t>를 사용</a:t>
            </a:r>
            <a:r>
              <a:rPr lang="en-US" altLang="ko-KR" dirty="0"/>
              <a:t>, non-ICS controller 3 </a:t>
            </a:r>
            <a:r>
              <a:rPr lang="ko-KR" altLang="en-US" dirty="0"/>
              <a:t>개 이상사용</a:t>
            </a:r>
            <a:r>
              <a:rPr lang="en-US" altLang="ko-KR" dirty="0"/>
              <a:t>) </a:t>
            </a:r>
          </a:p>
          <a:p>
            <a:r>
              <a:rPr lang="en-US" altLang="ko-KR" dirty="0"/>
              <a:t>261</a:t>
            </a:r>
            <a:r>
              <a:rPr lang="ko-KR" altLang="en-US" dirty="0"/>
              <a:t>명의 환자</a:t>
            </a:r>
            <a:endParaRPr lang="en-US" altLang="ko-KR" dirty="0"/>
          </a:p>
          <a:p>
            <a:r>
              <a:rPr lang="en-US" altLang="ko-KR" dirty="0"/>
              <a:t>400 </a:t>
            </a:r>
            <a:r>
              <a:rPr lang="ko-KR" altLang="en-US" dirty="0"/>
              <a:t>개 이상의 </a:t>
            </a:r>
            <a:r>
              <a:rPr lang="en-US" altLang="ko-KR" dirty="0"/>
              <a:t>blood </a:t>
            </a:r>
            <a:r>
              <a:rPr lang="en-US" altLang="ko-KR" dirty="0" err="1"/>
              <a:t>eos</a:t>
            </a:r>
            <a:r>
              <a:rPr lang="en-US" altLang="ko-KR" dirty="0"/>
              <a:t> </a:t>
            </a:r>
            <a:r>
              <a:rPr lang="ko-KR" altLang="en-US" dirty="0"/>
              <a:t>이 악화 예측 지표였고</a:t>
            </a:r>
            <a:r>
              <a:rPr lang="en-US" altLang="ko-KR" dirty="0"/>
              <a:t>, </a:t>
            </a:r>
            <a:r>
              <a:rPr lang="ko-KR" altLang="en-US" dirty="0"/>
              <a:t>특히 </a:t>
            </a:r>
            <a:r>
              <a:rPr lang="en-US" altLang="ko-KR" dirty="0"/>
              <a:t>2</a:t>
            </a:r>
            <a:r>
              <a:rPr lang="ko-KR" altLang="en-US" dirty="0"/>
              <a:t>번 이상의 악화</a:t>
            </a:r>
            <a:r>
              <a:rPr lang="en-US" altLang="ko-KR" dirty="0"/>
              <a:t>, </a:t>
            </a:r>
            <a:r>
              <a:rPr lang="ko-KR" altLang="en-US" dirty="0"/>
              <a:t>응급실방문이나 입원과 같은 </a:t>
            </a:r>
            <a:r>
              <a:rPr lang="en-US" altLang="ko-KR" dirty="0"/>
              <a:t>mod to </a:t>
            </a:r>
            <a:r>
              <a:rPr lang="en-US" altLang="ko-KR" dirty="0" err="1"/>
              <a:t>sev</a:t>
            </a:r>
            <a:r>
              <a:rPr lang="en-US" altLang="ko-KR" dirty="0"/>
              <a:t> AE </a:t>
            </a:r>
            <a:r>
              <a:rPr lang="ko-KR" altLang="en-US" dirty="0"/>
              <a:t>와 유의한 연관성을 보여줌</a:t>
            </a:r>
            <a:r>
              <a:rPr lang="en-US" altLang="ko-KR" dirty="0"/>
              <a:t>. </a:t>
            </a:r>
          </a:p>
          <a:p>
            <a:r>
              <a:rPr lang="ko-KR" altLang="en-US" dirty="0" err="1"/>
              <a:t>다변량</a:t>
            </a:r>
            <a:r>
              <a:rPr lang="ko-KR" altLang="en-US" dirty="0"/>
              <a:t> 분석에서도 마찬가지로 </a:t>
            </a:r>
            <a:r>
              <a:rPr lang="en-US" altLang="ko-KR" dirty="0"/>
              <a:t>400 </a:t>
            </a:r>
            <a:r>
              <a:rPr lang="ko-KR" altLang="en-US" dirty="0"/>
              <a:t>개 이상에서 </a:t>
            </a:r>
            <a:r>
              <a:rPr lang="en-US" altLang="ko-KR" dirty="0"/>
              <a:t>severe AE </a:t>
            </a:r>
            <a:r>
              <a:rPr lang="ko-KR" altLang="en-US" dirty="0"/>
              <a:t>를 </a:t>
            </a:r>
            <a:r>
              <a:rPr lang="en-US" altLang="ko-KR" dirty="0"/>
              <a:t>2.3</a:t>
            </a:r>
            <a:r>
              <a:rPr lang="ko-KR" altLang="en-US" dirty="0"/>
              <a:t>배 위험도 </a:t>
            </a:r>
            <a:r>
              <a:rPr lang="ko-KR" altLang="en-US" dirty="0" err="1"/>
              <a:t>증가와연관이</a:t>
            </a:r>
            <a:r>
              <a:rPr lang="ko-KR" altLang="en-US" dirty="0"/>
              <a:t> 있었다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FA8D-6E4A-459C-91F8-2538208AB7F4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76106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FeNO</a:t>
            </a:r>
            <a:r>
              <a:rPr lang="ko-KR" altLang="en-US" dirty="0"/>
              <a:t> 가 </a:t>
            </a:r>
            <a:r>
              <a:rPr lang="ko-KR" altLang="en-US" dirty="0" err="1"/>
              <a:t>높은경우</a:t>
            </a:r>
            <a:r>
              <a:rPr lang="ko-KR" altLang="en-US" dirty="0"/>
              <a:t> </a:t>
            </a:r>
            <a:r>
              <a:rPr lang="en-US" altLang="ko-KR" dirty="0"/>
              <a:t>rescue SABA </a:t>
            </a:r>
            <a:r>
              <a:rPr lang="ko-KR" altLang="en-US" dirty="0"/>
              <a:t>사용 및 </a:t>
            </a:r>
            <a:r>
              <a:rPr lang="en-US" altLang="ko-KR" dirty="0"/>
              <a:t>systemic steroid </a:t>
            </a:r>
            <a:r>
              <a:rPr lang="ko-KR" altLang="en-US" dirty="0"/>
              <a:t>사용이 유의하게 증가 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FA8D-6E4A-459C-91F8-2538208AB7F4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87469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105</a:t>
            </a:r>
            <a:r>
              <a:rPr lang="ko-KR" altLang="en-US" dirty="0"/>
              <a:t>명의 </a:t>
            </a:r>
            <a:r>
              <a:rPr lang="en-US" altLang="ko-KR" dirty="0"/>
              <a:t>severe</a:t>
            </a:r>
            <a:r>
              <a:rPr lang="ko-KR" altLang="en-US" dirty="0"/>
              <a:t> </a:t>
            </a:r>
            <a:r>
              <a:rPr lang="en-US" altLang="ko-KR" dirty="0"/>
              <a:t>asthma </a:t>
            </a:r>
            <a:r>
              <a:rPr lang="ko-KR" altLang="en-US" dirty="0"/>
              <a:t>환자를 </a:t>
            </a:r>
            <a:r>
              <a:rPr lang="en-US" altLang="ko-KR" dirty="0"/>
              <a:t>3</a:t>
            </a:r>
            <a:r>
              <a:rPr lang="ko-KR" altLang="en-US" dirty="0"/>
              <a:t>년간 </a:t>
            </a:r>
            <a:r>
              <a:rPr lang="en-US" altLang="ko-KR" dirty="0"/>
              <a:t>F/U </a:t>
            </a:r>
            <a:r>
              <a:rPr lang="ko-KR" altLang="en-US" dirty="0"/>
              <a:t>한 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Hokkaido Severe Asthma Cohort Study 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에서 </a:t>
            </a:r>
            <a:endParaRPr lang="en-US" altLang="ko-K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환자는 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년간 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exacerbation 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한번도 없이 유지된 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consistent non-exacerbator, </a:t>
            </a:r>
          </a:p>
          <a:p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연간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회 이상 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exacerbation 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발생한 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consistent frequent exacerbator, </a:t>
            </a:r>
          </a:p>
          <a:p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이외에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intermittent exacerbator 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로 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그룹으로 분류가 되었다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en-US" altLang="ko-K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Baseline 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에서의 분류는 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년간 변화를 보였고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baseline 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에서 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AE 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F/U 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에서도 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AE 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 경우가 많았고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</a:p>
          <a:p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반대로 초기 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frequent exacerbator 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는 이후에도 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frequent exacerbator 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 경우가 많았다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/>
              <a:t>여기서 </a:t>
            </a:r>
            <a:r>
              <a:rPr lang="en-US" altLang="ko-KR" dirty="0"/>
              <a:t>exacerbation </a:t>
            </a:r>
            <a:r>
              <a:rPr lang="ko-KR" altLang="en-US" dirty="0"/>
              <a:t>은 </a:t>
            </a:r>
            <a:r>
              <a:rPr lang="en-US" altLang="ko-KR" dirty="0"/>
              <a:t>systemic</a:t>
            </a:r>
            <a:r>
              <a:rPr lang="ko-KR" altLang="en-US" dirty="0"/>
              <a:t> </a:t>
            </a:r>
            <a:r>
              <a:rPr lang="en-US" altLang="ko-KR" dirty="0"/>
              <a:t>corticosteroid</a:t>
            </a:r>
            <a:r>
              <a:rPr lang="ko-KR" altLang="en-US" dirty="0"/>
              <a:t> 가 </a:t>
            </a:r>
            <a:r>
              <a:rPr lang="en-US" altLang="ko-KR" dirty="0"/>
              <a:t>3</a:t>
            </a:r>
            <a:r>
              <a:rPr lang="ko-KR" altLang="en-US" dirty="0"/>
              <a:t>일 이상 </a:t>
            </a:r>
            <a:r>
              <a:rPr lang="ko-KR" altLang="en-US" dirty="0" err="1"/>
              <a:t>필요한경우</a:t>
            </a:r>
            <a:r>
              <a:rPr lang="ko-KR" altLang="en-US" dirty="0"/>
              <a:t> </a:t>
            </a:r>
            <a:r>
              <a:rPr lang="en-US" altLang="ko-KR" dirty="0"/>
              <a:t>and/or hospitalization </a:t>
            </a:r>
            <a:r>
              <a:rPr lang="ko-KR" altLang="en-US" dirty="0"/>
              <a:t>으로 정의 </a:t>
            </a:r>
            <a:endParaRPr lang="en-US" altLang="ko-KR" dirty="0"/>
          </a:p>
          <a:p>
            <a:r>
              <a:rPr lang="en-US" altLang="ko-KR" dirty="0"/>
              <a:t> </a:t>
            </a:r>
            <a:r>
              <a:rPr lang="en-US" altLang="ko-KR" dirty="0">
                <a:sym typeface="Wingdings" panose="05000000000000000000" pitchFamily="2" charset="2"/>
              </a:rPr>
              <a:t> ERS/ATS guideline </a:t>
            </a:r>
            <a:r>
              <a:rPr lang="ko-KR" altLang="en-US" dirty="0">
                <a:sym typeface="Wingdings" panose="05000000000000000000" pitchFamily="2" charset="2"/>
              </a:rPr>
              <a:t>에서의 </a:t>
            </a:r>
            <a:r>
              <a:rPr lang="en-US" altLang="ko-KR" dirty="0">
                <a:sym typeface="Wingdings" panose="05000000000000000000" pitchFamily="2" charset="2"/>
              </a:rPr>
              <a:t>severe exacerbation </a:t>
            </a:r>
            <a:r>
              <a:rPr lang="ko-KR" altLang="en-US" dirty="0">
                <a:sym typeface="Wingdings" panose="05000000000000000000" pitchFamily="2" charset="2"/>
              </a:rPr>
              <a:t>에 해당함</a:t>
            </a:r>
            <a:r>
              <a:rPr lang="en-US" altLang="ko-KR" dirty="0">
                <a:sym typeface="Wingdings" panose="05000000000000000000" pitchFamily="2" charset="2"/>
              </a:rPr>
              <a:t>)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5D1C4-A4DC-4D23-B56E-1F8191597264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7450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(Previous year </a:t>
            </a:r>
            <a:r>
              <a:rPr lang="ko-KR" altLang="en-US" dirty="0"/>
              <a:t>의 </a:t>
            </a:r>
            <a:r>
              <a:rPr lang="en-US" altLang="ko-KR" dirty="0"/>
              <a:t>frequent exacerbation </a:t>
            </a:r>
            <a:r>
              <a:rPr lang="ko-KR" altLang="en-US" dirty="0"/>
              <a:t>은  이듬해의 </a:t>
            </a:r>
            <a:r>
              <a:rPr lang="en-US" altLang="ko-KR" dirty="0"/>
              <a:t>exacerbation </a:t>
            </a:r>
            <a:r>
              <a:rPr lang="ko-KR" altLang="en-US" dirty="0"/>
              <a:t>을 예측하는데 유의한 인자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ko-KR" altLang="en-US" dirty="0"/>
              <a:t>여러 </a:t>
            </a:r>
            <a:r>
              <a:rPr lang="en-US" altLang="ko-KR" dirty="0"/>
              <a:t>Th2 related biomarker </a:t>
            </a:r>
            <a:r>
              <a:rPr lang="ko-KR" altLang="en-US" dirty="0"/>
              <a:t>중에 </a:t>
            </a:r>
            <a:r>
              <a:rPr lang="en-US" altLang="ko-KR" dirty="0"/>
              <a:t>blood eosinophil </a:t>
            </a:r>
            <a:r>
              <a:rPr lang="ko-KR" altLang="en-US" dirty="0"/>
              <a:t>과 </a:t>
            </a:r>
            <a:r>
              <a:rPr lang="en-US" altLang="ko-KR" dirty="0" err="1"/>
              <a:t>FeNO</a:t>
            </a:r>
            <a:r>
              <a:rPr lang="en-US" altLang="ko-KR" dirty="0"/>
              <a:t> </a:t>
            </a:r>
            <a:r>
              <a:rPr lang="ko-KR" altLang="en-US" dirty="0"/>
              <a:t>가 </a:t>
            </a:r>
            <a:r>
              <a:rPr lang="en-US" altLang="ko-KR" dirty="0"/>
              <a:t>CFE group </a:t>
            </a:r>
            <a:r>
              <a:rPr lang="ko-KR" altLang="en-US" dirty="0"/>
              <a:t>에서 유의하게 높았었다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하지만</a:t>
            </a:r>
            <a:r>
              <a:rPr lang="en-US" altLang="ko-KR" dirty="0"/>
              <a:t>, </a:t>
            </a:r>
            <a:r>
              <a:rPr lang="ko-KR" altLang="en-US" dirty="0" err="1"/>
              <a:t>다변량</a:t>
            </a:r>
            <a:r>
              <a:rPr lang="ko-KR" altLang="en-US" dirty="0"/>
              <a:t> 분석에서는 </a:t>
            </a:r>
            <a:r>
              <a:rPr lang="en-US" altLang="ko-KR" dirty="0" err="1"/>
              <a:t>FeNO</a:t>
            </a:r>
            <a:r>
              <a:rPr lang="en-US" altLang="ko-KR" dirty="0"/>
              <a:t>  </a:t>
            </a:r>
            <a:r>
              <a:rPr lang="ko-KR" altLang="en-US" dirty="0"/>
              <a:t>만이 </a:t>
            </a:r>
            <a:r>
              <a:rPr lang="en-US" altLang="ko-KR" dirty="0"/>
              <a:t>exacerbation</a:t>
            </a:r>
            <a:r>
              <a:rPr lang="ko-KR" altLang="en-US" dirty="0"/>
              <a:t> </a:t>
            </a:r>
            <a:r>
              <a:rPr lang="en-US" altLang="ko-KR" dirty="0"/>
              <a:t>status </a:t>
            </a:r>
            <a:r>
              <a:rPr lang="ko-KR" altLang="en-US" dirty="0"/>
              <a:t>와 </a:t>
            </a:r>
            <a:r>
              <a:rPr lang="ko-KR" altLang="en-US" dirty="0" err="1"/>
              <a:t>연관있는</a:t>
            </a:r>
            <a:r>
              <a:rPr lang="ko-KR" altLang="en-US" dirty="0"/>
              <a:t> 유의한 인자였다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E6E3B-28F4-4890-B836-023A820B36D1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4282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107</a:t>
            </a:r>
            <a:r>
              <a:rPr lang="ko-KR" altLang="en-US" dirty="0"/>
              <a:t>명의 </a:t>
            </a:r>
            <a:r>
              <a:rPr lang="en-US" altLang="ko-KR" dirty="0"/>
              <a:t>severe asthma </a:t>
            </a:r>
            <a:r>
              <a:rPr lang="ko-KR" altLang="en-US" dirty="0"/>
              <a:t>환자에서</a:t>
            </a:r>
            <a:r>
              <a:rPr lang="en-US" altLang="ko-KR" dirty="0"/>
              <a:t>, </a:t>
            </a:r>
          </a:p>
          <a:p>
            <a:r>
              <a:rPr lang="en-US" altLang="ko-KR" dirty="0"/>
              <a:t>Sputum eosinophil 2% </a:t>
            </a:r>
            <a:r>
              <a:rPr lang="ko-KR" altLang="en-US" dirty="0"/>
              <a:t>이상을 기준으로 이에 대한 </a:t>
            </a:r>
            <a:r>
              <a:rPr lang="en-US" altLang="ko-KR" dirty="0"/>
              <a:t>AUROC Blood eosinophil </a:t>
            </a:r>
            <a:r>
              <a:rPr lang="ko-KR" altLang="en-US" dirty="0"/>
              <a:t>과 </a:t>
            </a:r>
            <a:r>
              <a:rPr lang="en-US" altLang="ko-KR" dirty="0" err="1"/>
              <a:t>FeNO</a:t>
            </a:r>
            <a:r>
              <a:rPr lang="en-US" altLang="ko-KR" dirty="0"/>
              <a:t> </a:t>
            </a:r>
            <a:r>
              <a:rPr lang="ko-KR" altLang="en-US" dirty="0"/>
              <a:t>가 각각 </a:t>
            </a:r>
            <a:r>
              <a:rPr lang="en-US" altLang="ko-KR" dirty="0"/>
              <a:t>82%, 77% </a:t>
            </a:r>
            <a:r>
              <a:rPr lang="ko-KR" altLang="en-US" dirty="0"/>
              <a:t>였다</a:t>
            </a:r>
            <a:r>
              <a:rPr lang="en-US" altLang="ko-KR" dirty="0"/>
              <a:t>.  </a:t>
            </a:r>
          </a:p>
          <a:p>
            <a:endParaRPr lang="en-US" altLang="ko-KR" dirty="0"/>
          </a:p>
          <a:p>
            <a:r>
              <a:rPr lang="en-US" altLang="ko-KR" dirty="0"/>
              <a:t>Blood eosinophil 300 </a:t>
            </a:r>
            <a:r>
              <a:rPr lang="ko-KR" altLang="en-US" dirty="0"/>
              <a:t>기준</a:t>
            </a:r>
            <a:r>
              <a:rPr lang="en-US" altLang="ko-KR" dirty="0"/>
              <a:t> &amp; </a:t>
            </a:r>
            <a:r>
              <a:rPr lang="en-US" altLang="ko-KR" dirty="0" err="1"/>
              <a:t>FeNo</a:t>
            </a:r>
            <a:r>
              <a:rPr lang="en-US" altLang="ko-KR" dirty="0"/>
              <a:t> 25 </a:t>
            </a:r>
            <a:r>
              <a:rPr lang="ko-KR" altLang="en-US" dirty="0"/>
              <a:t>기준으로 나누어서 </a:t>
            </a:r>
            <a:r>
              <a:rPr lang="en-US" altLang="ko-KR" dirty="0"/>
              <a:t>high vs low </a:t>
            </a:r>
            <a:r>
              <a:rPr lang="ko-KR" altLang="en-US" dirty="0"/>
              <a:t>로 분류했고</a:t>
            </a:r>
            <a:r>
              <a:rPr lang="en-US" altLang="ko-KR" dirty="0"/>
              <a:t>. ===</a:t>
            </a:r>
          </a:p>
          <a:p>
            <a:endParaRPr lang="en-US" altLang="ko-KR" dirty="0"/>
          </a:p>
          <a:p>
            <a:r>
              <a:rPr lang="en-US" altLang="ko-KR" dirty="0"/>
              <a:t>High </a:t>
            </a:r>
            <a:r>
              <a:rPr lang="en-US" altLang="ko-KR" dirty="0" err="1"/>
              <a:t>FeNO</a:t>
            </a:r>
            <a:r>
              <a:rPr lang="en-US" altLang="ko-KR" dirty="0"/>
              <a:t> / high b-Eos group </a:t>
            </a:r>
            <a:r>
              <a:rPr lang="ko-KR" altLang="en-US" dirty="0"/>
              <a:t>에서 악화가 가장 많았고</a:t>
            </a:r>
            <a:r>
              <a:rPr lang="en-US" altLang="ko-KR" dirty="0"/>
              <a:t>, </a:t>
            </a:r>
            <a:r>
              <a:rPr lang="ko-KR" altLang="en-US" dirty="0"/>
              <a:t>거의 </a:t>
            </a:r>
            <a:r>
              <a:rPr lang="en-US" altLang="ko-KR" dirty="0"/>
              <a:t>40% </a:t>
            </a:r>
            <a:r>
              <a:rPr lang="ko-KR" altLang="en-US" dirty="0"/>
              <a:t>를 차지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Low / low group </a:t>
            </a:r>
            <a:r>
              <a:rPr lang="ko-KR" altLang="en-US" dirty="0"/>
              <a:t>과 </a:t>
            </a:r>
            <a:r>
              <a:rPr lang="en-US" altLang="ko-KR" dirty="0"/>
              <a:t>high </a:t>
            </a:r>
            <a:r>
              <a:rPr lang="en-US" altLang="ko-KR" dirty="0" err="1"/>
              <a:t>FeNO</a:t>
            </a:r>
            <a:r>
              <a:rPr lang="en-US" altLang="ko-KR" dirty="0"/>
              <a:t> / low b-Eos </a:t>
            </a:r>
            <a:r>
              <a:rPr lang="ko-KR" altLang="en-US" dirty="0"/>
              <a:t>그룹에서 </a:t>
            </a:r>
            <a:r>
              <a:rPr lang="en-US" altLang="ko-KR" dirty="0"/>
              <a:t>severe AE </a:t>
            </a:r>
            <a:r>
              <a:rPr lang="ko-KR" altLang="en-US" dirty="0"/>
              <a:t>발생이 낮았다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=====================================================</a:t>
            </a:r>
          </a:p>
          <a:p>
            <a:endParaRPr lang="en-US" altLang="ko-KR" dirty="0"/>
          </a:p>
          <a:p>
            <a:r>
              <a:rPr lang="en-US" altLang="ko-KR" dirty="0"/>
              <a:t>Blood eosinophil </a:t>
            </a:r>
            <a:r>
              <a:rPr lang="ko-KR" altLang="en-US" dirty="0"/>
              <a:t>과 </a:t>
            </a:r>
            <a:r>
              <a:rPr lang="en-US" altLang="ko-KR" dirty="0" err="1"/>
              <a:t>FeNO</a:t>
            </a:r>
            <a:r>
              <a:rPr lang="en-US" altLang="ko-KR" dirty="0"/>
              <a:t> level </a:t>
            </a:r>
            <a:r>
              <a:rPr lang="ko-KR" altLang="en-US" dirty="0"/>
              <a:t>에 대해 </a:t>
            </a:r>
            <a:r>
              <a:rPr lang="en-US" altLang="ko-KR" dirty="0"/>
              <a:t>, high</a:t>
            </a:r>
            <a:r>
              <a:rPr lang="ko-KR" altLang="en-US" dirty="0"/>
              <a:t> </a:t>
            </a:r>
            <a:r>
              <a:rPr lang="en-US" altLang="ko-KR" dirty="0"/>
              <a:t>/ high , high /low, low/high , low/low 4</a:t>
            </a:r>
            <a:r>
              <a:rPr lang="ko-KR" altLang="en-US" dirty="0"/>
              <a:t>그룹으로 구분하여서 </a:t>
            </a:r>
            <a:r>
              <a:rPr lang="en-US" altLang="ko-KR" dirty="0"/>
              <a:t>exacerbation frequency </a:t>
            </a:r>
            <a:r>
              <a:rPr lang="ko-KR" altLang="en-US" dirty="0"/>
              <a:t>를 분석했고</a:t>
            </a:r>
            <a:r>
              <a:rPr lang="en-US" altLang="ko-KR" dirty="0"/>
              <a:t>, </a:t>
            </a:r>
          </a:p>
          <a:p>
            <a:r>
              <a:rPr lang="en-US" altLang="ko-KR" dirty="0"/>
              <a:t>High </a:t>
            </a:r>
            <a:r>
              <a:rPr lang="en-US" altLang="ko-KR" dirty="0" err="1"/>
              <a:t>high</a:t>
            </a:r>
            <a:r>
              <a:rPr lang="en-US" altLang="ko-KR" dirty="0"/>
              <a:t> group (</a:t>
            </a:r>
            <a:r>
              <a:rPr lang="ko-KR" altLang="en-US" dirty="0"/>
              <a:t>빨강</a:t>
            </a:r>
            <a:r>
              <a:rPr lang="en-US" altLang="ko-KR" dirty="0"/>
              <a:t>) </a:t>
            </a:r>
            <a:r>
              <a:rPr lang="ko-KR" altLang="en-US" dirty="0"/>
              <a:t>에서는 </a:t>
            </a:r>
            <a:r>
              <a:rPr lang="en-US" altLang="ko-KR" dirty="0"/>
              <a:t>severe exacerbation frequency </a:t>
            </a:r>
            <a:r>
              <a:rPr lang="ko-KR" altLang="en-US" dirty="0"/>
              <a:t>가 증가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반면에 </a:t>
            </a:r>
            <a:r>
              <a:rPr lang="en-US" altLang="ko-KR" dirty="0"/>
              <a:t>low/low , low/high group (</a:t>
            </a:r>
            <a:r>
              <a:rPr lang="ko-KR" altLang="en-US" dirty="0"/>
              <a:t>파란색</a:t>
            </a:r>
            <a:r>
              <a:rPr lang="en-US" altLang="ko-KR" dirty="0"/>
              <a:t>) </a:t>
            </a:r>
            <a:r>
              <a:rPr lang="ko-KR" altLang="en-US" dirty="0"/>
              <a:t>에서는 </a:t>
            </a:r>
            <a:r>
              <a:rPr lang="en-US" altLang="ko-KR" dirty="0"/>
              <a:t>50% </a:t>
            </a:r>
            <a:r>
              <a:rPr lang="ko-KR" altLang="en-US" dirty="0"/>
              <a:t>정도</a:t>
            </a:r>
            <a:r>
              <a:rPr lang="en-US" altLang="ko-KR" dirty="0"/>
              <a:t> </a:t>
            </a:r>
            <a:r>
              <a:rPr lang="ko-KR" altLang="en-US" dirty="0"/>
              <a:t>환자에서 </a:t>
            </a:r>
            <a:r>
              <a:rPr lang="en-US" altLang="ko-KR" dirty="0"/>
              <a:t>severe exacerbation </a:t>
            </a:r>
            <a:r>
              <a:rPr lang="ko-KR" altLang="en-US" dirty="0"/>
              <a:t>이 발생하지 않았다</a:t>
            </a:r>
            <a:r>
              <a:rPr lang="en-US" altLang="ko-KR" dirty="0"/>
              <a:t>. </a:t>
            </a:r>
            <a:r>
              <a:rPr lang="ko-KR" altLang="en-US" dirty="0"/>
              <a:t>그렇지만</a:t>
            </a:r>
            <a:r>
              <a:rPr lang="en-US" altLang="ko-KR" dirty="0"/>
              <a:t>, low </a:t>
            </a:r>
            <a:r>
              <a:rPr lang="en-US" altLang="ko-KR" dirty="0" err="1"/>
              <a:t>eos</a:t>
            </a:r>
            <a:r>
              <a:rPr lang="en-US" altLang="ko-KR" dirty="0"/>
              <a:t> / high </a:t>
            </a:r>
            <a:r>
              <a:rPr lang="en-US" altLang="ko-KR" dirty="0" err="1"/>
              <a:t>feNO</a:t>
            </a:r>
            <a:r>
              <a:rPr lang="en-US" altLang="ko-KR" dirty="0"/>
              <a:t> group </a:t>
            </a:r>
            <a:r>
              <a:rPr lang="ko-KR" altLang="en-US" dirty="0"/>
              <a:t>에서</a:t>
            </a:r>
            <a:r>
              <a:rPr lang="en-US" altLang="ko-KR" dirty="0"/>
              <a:t>, 1-2 </a:t>
            </a:r>
            <a:r>
              <a:rPr lang="ko-KR" altLang="en-US" dirty="0"/>
              <a:t>번의  </a:t>
            </a:r>
            <a:r>
              <a:rPr lang="en-US" altLang="ko-KR" dirty="0"/>
              <a:t>severe exacerbation </a:t>
            </a:r>
            <a:r>
              <a:rPr lang="ko-KR" altLang="en-US" dirty="0"/>
              <a:t>은 </a:t>
            </a:r>
            <a:r>
              <a:rPr lang="en-US" altLang="ko-KR" dirty="0"/>
              <a:t>low/low group </a:t>
            </a:r>
            <a:r>
              <a:rPr lang="ko-KR" altLang="en-US" dirty="0"/>
              <a:t>에서보다 많았다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 high</a:t>
            </a:r>
            <a:r>
              <a:rPr lang="ko-KR" altLang="en-US" dirty="0"/>
              <a:t> </a:t>
            </a:r>
            <a:r>
              <a:rPr lang="en-US" altLang="ko-KR" dirty="0"/>
              <a:t>/ low group </a:t>
            </a:r>
            <a:r>
              <a:rPr lang="ko-KR" altLang="en-US" dirty="0"/>
              <a:t>에서는 </a:t>
            </a:r>
            <a:r>
              <a:rPr lang="en-US" altLang="ko-KR" dirty="0"/>
              <a:t>(</a:t>
            </a:r>
            <a:r>
              <a:rPr lang="ko-KR" altLang="en-US" dirty="0"/>
              <a:t>보라색</a:t>
            </a:r>
            <a:r>
              <a:rPr lang="en-US" altLang="ko-KR" dirty="0"/>
              <a:t>) 30% </a:t>
            </a:r>
            <a:r>
              <a:rPr lang="ko-KR" altLang="en-US" dirty="0"/>
              <a:t>이상에서 </a:t>
            </a:r>
            <a:r>
              <a:rPr lang="en-US" altLang="ko-KR" dirty="0"/>
              <a:t>3</a:t>
            </a:r>
            <a:r>
              <a:rPr lang="ko-KR" altLang="en-US" dirty="0"/>
              <a:t>번 이상의 </a:t>
            </a:r>
            <a:r>
              <a:rPr lang="en-US" altLang="ko-KR" dirty="0"/>
              <a:t>severe AE </a:t>
            </a:r>
            <a:r>
              <a:rPr lang="ko-KR" altLang="en-US" dirty="0"/>
              <a:t>가 발생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===========================================</a:t>
            </a:r>
          </a:p>
          <a:p>
            <a:endParaRPr lang="en-US" altLang="ko-KR" dirty="0"/>
          </a:p>
          <a:p>
            <a:r>
              <a:rPr lang="ko-KR" altLang="en-US" dirty="0"/>
              <a:t>전체 </a:t>
            </a:r>
            <a:r>
              <a:rPr lang="en-US" altLang="ko-KR" dirty="0"/>
              <a:t>AE </a:t>
            </a:r>
            <a:r>
              <a:rPr lang="ko-KR" altLang="en-US" dirty="0"/>
              <a:t>를 </a:t>
            </a:r>
            <a:r>
              <a:rPr lang="ko-KR" altLang="en-US" dirty="0" err="1"/>
              <a:t>비교했을때에도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en-US" altLang="ko-KR" dirty="0"/>
              <a:t>Low/high, low/low </a:t>
            </a:r>
            <a:r>
              <a:rPr lang="ko-KR" altLang="en-US" dirty="0"/>
              <a:t>에서는 </a:t>
            </a:r>
            <a:r>
              <a:rPr lang="en-US" altLang="ko-KR" dirty="0"/>
              <a:t>50% </a:t>
            </a:r>
            <a:r>
              <a:rPr lang="ko-KR" altLang="en-US" dirty="0"/>
              <a:t>이상 악화발생이 없었고</a:t>
            </a:r>
            <a:r>
              <a:rPr lang="en-US" altLang="ko-KR" dirty="0"/>
              <a:t>, </a:t>
            </a:r>
          </a:p>
          <a:p>
            <a:r>
              <a:rPr lang="en-US" altLang="ko-KR" dirty="0"/>
              <a:t>High / low, high / high </a:t>
            </a:r>
            <a:r>
              <a:rPr lang="ko-KR" altLang="en-US" dirty="0"/>
              <a:t>에서는 악화가 없던 환자군이 </a:t>
            </a:r>
            <a:r>
              <a:rPr lang="en-US" altLang="ko-KR" dirty="0"/>
              <a:t>30% </a:t>
            </a:r>
            <a:r>
              <a:rPr lang="ko-KR" altLang="en-US" dirty="0"/>
              <a:t>정도</a:t>
            </a:r>
            <a:r>
              <a:rPr lang="en-US" altLang="ko-KR" dirty="0"/>
              <a:t>. 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ko-KR" altLang="en-US" dirty="0">
                <a:sym typeface="Wingdings" panose="05000000000000000000" pitchFamily="2" charset="2"/>
              </a:rPr>
              <a:t>악화 발생 관련하여 </a:t>
            </a:r>
            <a:r>
              <a:rPr lang="en-US" altLang="ko-KR" dirty="0">
                <a:sym typeface="Wingdings" panose="05000000000000000000" pitchFamily="2" charset="2"/>
              </a:rPr>
              <a:t>type 2 inflammatory marker </a:t>
            </a:r>
            <a:r>
              <a:rPr lang="ko-KR" altLang="en-US" dirty="0">
                <a:sym typeface="Wingdings" panose="05000000000000000000" pitchFamily="2" charset="2"/>
              </a:rPr>
              <a:t>를 하나만 가지고 판단하기보다는 </a:t>
            </a:r>
            <a:r>
              <a:rPr lang="en-US" altLang="ko-KR" dirty="0" err="1">
                <a:sym typeface="Wingdings" panose="05000000000000000000" pitchFamily="2" charset="2"/>
              </a:rPr>
              <a:t>FeNO</a:t>
            </a:r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ko-KR" altLang="en-US" dirty="0">
                <a:sym typeface="Wingdings" panose="05000000000000000000" pitchFamily="2" charset="2"/>
              </a:rPr>
              <a:t>와 </a:t>
            </a:r>
            <a:r>
              <a:rPr lang="en-US" altLang="ko-KR" dirty="0">
                <a:sym typeface="Wingdings" panose="05000000000000000000" pitchFamily="2" charset="2"/>
              </a:rPr>
              <a:t>blood </a:t>
            </a:r>
            <a:r>
              <a:rPr lang="en-US" altLang="ko-KR" dirty="0" err="1">
                <a:sym typeface="Wingdings" panose="05000000000000000000" pitchFamily="2" charset="2"/>
              </a:rPr>
              <a:t>eosi</a:t>
            </a:r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ko-KR" altLang="en-US" dirty="0">
                <a:sym typeface="Wingdings" panose="05000000000000000000" pitchFamily="2" charset="2"/>
              </a:rPr>
              <a:t>을 함께 해석하는 것이 악화 위험 예측에 </a:t>
            </a:r>
            <a:r>
              <a:rPr lang="ko-KR" altLang="en-US" dirty="0" err="1">
                <a:sym typeface="Wingdings" panose="05000000000000000000" pitchFamily="2" charset="2"/>
              </a:rPr>
              <a:t>더도움이</a:t>
            </a:r>
            <a:r>
              <a:rPr lang="ko-KR" altLang="en-US" dirty="0">
                <a:sym typeface="Wingdings" panose="05000000000000000000" pitchFamily="2" charset="2"/>
              </a:rPr>
              <a:t> 될 수 있겠다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FA8D-6E4A-459C-91F8-2538208AB7F4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27579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304 </a:t>
            </a:r>
            <a:r>
              <a:rPr lang="ko-KR" altLang="en-US" dirty="0"/>
              <a:t>명의 </a:t>
            </a:r>
            <a:r>
              <a:rPr lang="en-US" altLang="ko-KR" dirty="0"/>
              <a:t>asthma </a:t>
            </a:r>
            <a:r>
              <a:rPr lang="ko-KR" altLang="en-US" dirty="0"/>
              <a:t>환자를 대상으로 </a:t>
            </a:r>
            <a:r>
              <a:rPr lang="en-US" altLang="ko-KR" dirty="0"/>
              <a:t>, </a:t>
            </a:r>
            <a:r>
              <a:rPr lang="ko-KR" altLang="en-US" dirty="0"/>
              <a:t>악화를 </a:t>
            </a:r>
            <a:r>
              <a:rPr lang="en-US" altLang="ko-KR" dirty="0"/>
              <a:t>ACQ score </a:t>
            </a:r>
            <a:r>
              <a:rPr lang="ko-KR" altLang="en-US" dirty="0"/>
              <a:t>가 </a:t>
            </a:r>
            <a:r>
              <a:rPr lang="en-US" altLang="ko-KR" dirty="0"/>
              <a:t>1.5 </a:t>
            </a:r>
            <a:r>
              <a:rPr lang="ko-KR" altLang="en-US" dirty="0"/>
              <a:t>점 증가하거나</a:t>
            </a:r>
            <a:r>
              <a:rPr lang="en-US" altLang="ko-KR" dirty="0"/>
              <a:t>, 1</a:t>
            </a:r>
            <a:r>
              <a:rPr lang="ko-KR" altLang="en-US" dirty="0"/>
              <a:t>년간 악화가 </a:t>
            </a:r>
            <a:r>
              <a:rPr lang="en-US" altLang="ko-KR" dirty="0"/>
              <a:t>1</a:t>
            </a:r>
            <a:r>
              <a:rPr lang="ko-KR" altLang="en-US" dirty="0"/>
              <a:t>번 이상인 것을 </a:t>
            </a:r>
            <a:r>
              <a:rPr lang="en-US" altLang="ko-KR" dirty="0"/>
              <a:t>future risk </a:t>
            </a:r>
            <a:r>
              <a:rPr lang="ko-KR" altLang="en-US" dirty="0"/>
              <a:t>로 정의하여 </a:t>
            </a:r>
            <a:r>
              <a:rPr lang="en-US" altLang="ko-KR" dirty="0"/>
              <a:t>1</a:t>
            </a:r>
            <a:r>
              <a:rPr lang="ko-KR" altLang="en-US" dirty="0"/>
              <a:t>년간 </a:t>
            </a:r>
            <a:r>
              <a:rPr lang="en-US" altLang="ko-KR" dirty="0"/>
              <a:t>3</a:t>
            </a:r>
            <a:r>
              <a:rPr lang="ko-KR" altLang="en-US" dirty="0"/>
              <a:t>개월 간격으로 </a:t>
            </a:r>
            <a:r>
              <a:rPr lang="en-US" altLang="ko-KR" dirty="0"/>
              <a:t>FU, </a:t>
            </a:r>
          </a:p>
          <a:p>
            <a:r>
              <a:rPr lang="en-US" altLang="ko-KR" dirty="0"/>
              <a:t>Logistic</a:t>
            </a:r>
            <a:r>
              <a:rPr lang="ko-KR" altLang="en-US" dirty="0"/>
              <a:t> </a:t>
            </a:r>
            <a:r>
              <a:rPr lang="en-US" altLang="ko-KR" dirty="0"/>
              <a:t>regression analysis </a:t>
            </a:r>
            <a:r>
              <a:rPr lang="ko-KR" altLang="en-US" dirty="0"/>
              <a:t>를 통해 이전 </a:t>
            </a:r>
            <a:r>
              <a:rPr lang="en-US" altLang="ko-KR" dirty="0"/>
              <a:t>1</a:t>
            </a:r>
            <a:r>
              <a:rPr lang="ko-KR" altLang="en-US" dirty="0"/>
              <a:t>년간의 악화 </a:t>
            </a:r>
            <a:r>
              <a:rPr lang="en-US" altLang="ko-KR" dirty="0"/>
              <a:t>, </a:t>
            </a:r>
            <a:r>
              <a:rPr lang="ko-KR" altLang="en-US" dirty="0"/>
              <a:t>흡연</a:t>
            </a:r>
            <a:r>
              <a:rPr lang="en-US" altLang="ko-KR" dirty="0"/>
              <a:t>, </a:t>
            </a:r>
            <a:r>
              <a:rPr lang="ko-KR" altLang="en-US" dirty="0"/>
              <a:t>성별</a:t>
            </a:r>
            <a:r>
              <a:rPr lang="en-US" altLang="ko-KR" dirty="0"/>
              <a:t>, ACQ </a:t>
            </a:r>
            <a:r>
              <a:rPr lang="ko-KR" altLang="en-US" dirty="0"/>
              <a:t>를 통한 </a:t>
            </a:r>
            <a:r>
              <a:rPr lang="en-US" altLang="ko-KR" dirty="0"/>
              <a:t>asthma</a:t>
            </a:r>
            <a:r>
              <a:rPr lang="ko-KR" altLang="en-US" dirty="0"/>
              <a:t> </a:t>
            </a:r>
            <a:r>
              <a:rPr lang="en-US" altLang="ko-KR" dirty="0"/>
              <a:t>control</a:t>
            </a:r>
            <a:r>
              <a:rPr lang="ko-KR" altLang="en-US" dirty="0"/>
              <a:t> </a:t>
            </a:r>
            <a:r>
              <a:rPr lang="en-US" altLang="ko-KR" dirty="0"/>
              <a:t>status</a:t>
            </a:r>
            <a:r>
              <a:rPr lang="ko-KR" altLang="en-US" dirty="0"/>
              <a:t> 를 통해 </a:t>
            </a:r>
            <a:r>
              <a:rPr lang="en-US" altLang="ko-KR" dirty="0"/>
              <a:t>future exacerbation risk prediction tool </a:t>
            </a:r>
            <a:r>
              <a:rPr lang="ko-KR" altLang="en-US" dirty="0"/>
              <a:t>을 제시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External</a:t>
            </a:r>
            <a:r>
              <a:rPr lang="ko-KR" altLang="en-US" dirty="0"/>
              <a:t> </a:t>
            </a:r>
            <a:r>
              <a:rPr lang="en-US" altLang="ko-KR" dirty="0"/>
              <a:t>validation </a:t>
            </a:r>
            <a:r>
              <a:rPr lang="ko-KR" altLang="en-US" dirty="0"/>
              <a:t>에서도 확인 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FA8D-6E4A-459C-91F8-2538208AB7F4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75305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FEV1% predicted , per 10%, OR 0.97 (95% CI, 0.95-0.99, coefficient -0.281) for spirometry model </a:t>
            </a:r>
          </a:p>
          <a:p>
            <a:r>
              <a:rPr lang="en-US" altLang="ko-KR" dirty="0" err="1"/>
              <a:t>FeNO</a:t>
            </a:r>
            <a:r>
              <a:rPr lang="en-US" altLang="ko-KR" dirty="0"/>
              <a:t>, per 10 ppb, OR 1.01 (95% CI, 1.00-1.01, coefficient 0.059) for </a:t>
            </a:r>
            <a:r>
              <a:rPr lang="en-US" altLang="ko-KR" dirty="0" err="1"/>
              <a:t>FeNO</a:t>
            </a:r>
            <a:r>
              <a:rPr lang="en-US" altLang="ko-KR" dirty="0"/>
              <a:t> model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FA8D-6E4A-459C-91F8-2538208AB7F4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9466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FA8D-6E4A-459C-91F8-2538208AB7F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86529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FA8D-6E4A-459C-91F8-2538208AB7F4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56609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FA8D-6E4A-459C-91F8-2538208AB7F4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8922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FA8D-6E4A-459C-91F8-2538208AB7F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5437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FA8D-6E4A-459C-91F8-2538208AB7F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2894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FA8D-6E4A-459C-91F8-2538208AB7F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020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FA8D-6E4A-459C-91F8-2538208AB7F4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502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VPC : very poorly controlled asthma </a:t>
            </a:r>
          </a:p>
          <a:p>
            <a:r>
              <a:rPr lang="en-US" altLang="ko-KR" dirty="0"/>
              <a:t>NWC : not well controlled asthma </a:t>
            </a:r>
          </a:p>
          <a:p>
            <a:r>
              <a:rPr lang="en-US" altLang="ko-KR" dirty="0"/>
              <a:t>WC : well controlled asthma </a:t>
            </a:r>
          </a:p>
          <a:p>
            <a:endParaRPr lang="en-US" altLang="ko-KR" dirty="0"/>
          </a:p>
          <a:p>
            <a:r>
              <a:rPr lang="en-US" altLang="ko-KR" dirty="0"/>
              <a:t>Asthma </a:t>
            </a:r>
            <a:r>
              <a:rPr lang="ko-KR" altLang="en-US" dirty="0"/>
              <a:t>의 </a:t>
            </a:r>
            <a:r>
              <a:rPr lang="en-US" altLang="ko-KR" dirty="0"/>
              <a:t>natural history </a:t>
            </a:r>
            <a:r>
              <a:rPr lang="ko-KR" altLang="en-US" dirty="0"/>
              <a:t>를 </a:t>
            </a:r>
            <a:r>
              <a:rPr lang="ko-KR" altLang="en-US" dirty="0" err="1"/>
              <a:t>평가하고자했던</a:t>
            </a:r>
            <a:r>
              <a:rPr lang="ko-KR" altLang="en-US" dirty="0"/>
              <a:t> 전향적 연구에서</a:t>
            </a:r>
            <a:r>
              <a:rPr lang="en-US" altLang="ko-KR" dirty="0"/>
              <a:t>, baseline </a:t>
            </a:r>
            <a:r>
              <a:rPr lang="ko-KR" altLang="en-US" dirty="0"/>
              <a:t>에서 </a:t>
            </a:r>
            <a:r>
              <a:rPr lang="en-US" altLang="ko-KR" dirty="0"/>
              <a:t>asthma control </a:t>
            </a:r>
            <a:r>
              <a:rPr lang="ko-KR" altLang="en-US" dirty="0"/>
              <a:t>이 </a:t>
            </a:r>
            <a:r>
              <a:rPr lang="en-US" altLang="ko-KR" dirty="0"/>
              <a:t>poor </a:t>
            </a:r>
            <a:r>
              <a:rPr lang="ko-KR" altLang="en-US" dirty="0"/>
              <a:t>했던 </a:t>
            </a:r>
            <a:r>
              <a:rPr lang="ko-KR" altLang="en-US" dirty="0" err="1"/>
              <a:t>환자들에서</a:t>
            </a:r>
            <a:r>
              <a:rPr lang="ko-KR" altLang="en-US" dirty="0"/>
              <a:t> 이후 </a:t>
            </a:r>
            <a:r>
              <a:rPr lang="en-US" altLang="ko-KR" dirty="0"/>
              <a:t>2</a:t>
            </a:r>
            <a:r>
              <a:rPr lang="ko-KR" altLang="en-US" dirty="0"/>
              <a:t>년간 추적 </a:t>
            </a:r>
            <a:r>
              <a:rPr lang="ko-KR" altLang="en-US" dirty="0" err="1"/>
              <a:t>관찰했을때에도</a:t>
            </a:r>
            <a:r>
              <a:rPr lang="ko-KR" altLang="en-US" dirty="0"/>
              <a:t> 여전히 </a:t>
            </a:r>
            <a:r>
              <a:rPr lang="en-US" altLang="ko-KR" dirty="0"/>
              <a:t>poor controlled state </a:t>
            </a:r>
            <a:r>
              <a:rPr lang="ko-KR" altLang="en-US" dirty="0"/>
              <a:t>인 경우</a:t>
            </a:r>
            <a:r>
              <a:rPr lang="en-US" altLang="ko-KR" dirty="0"/>
              <a:t>, </a:t>
            </a:r>
            <a:r>
              <a:rPr lang="ko-KR" altLang="en-US" dirty="0"/>
              <a:t>입원</a:t>
            </a:r>
            <a:r>
              <a:rPr lang="en-US" altLang="ko-KR" dirty="0"/>
              <a:t>, </a:t>
            </a:r>
            <a:r>
              <a:rPr lang="ko-KR" altLang="en-US" dirty="0"/>
              <a:t>응급실 방문</a:t>
            </a:r>
            <a:r>
              <a:rPr lang="en-US" altLang="ko-KR" dirty="0"/>
              <a:t>, systemic steroid </a:t>
            </a:r>
            <a:r>
              <a:rPr lang="ko-KR" altLang="en-US" dirty="0" err="1"/>
              <a:t>사용등이</a:t>
            </a:r>
            <a:r>
              <a:rPr lang="ko-KR" altLang="en-US" dirty="0"/>
              <a:t> 유의하게 증가했다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즉</a:t>
            </a:r>
            <a:r>
              <a:rPr lang="en-US" altLang="ko-KR" dirty="0"/>
              <a:t>, asthma control </a:t>
            </a:r>
            <a:r>
              <a:rPr lang="ko-KR" altLang="en-US" dirty="0"/>
              <a:t>정도가 불량하면 이 자체로 </a:t>
            </a:r>
            <a:r>
              <a:rPr lang="en-US" altLang="ko-KR" dirty="0"/>
              <a:t>exacerbation </a:t>
            </a:r>
            <a:r>
              <a:rPr lang="ko-KR" altLang="en-US" dirty="0"/>
              <a:t>의 강력한 </a:t>
            </a:r>
            <a:r>
              <a:rPr lang="en-US" altLang="ko-KR" dirty="0"/>
              <a:t>risk factor </a:t>
            </a:r>
            <a:r>
              <a:rPr lang="ko-KR" altLang="en-US" dirty="0"/>
              <a:t>이다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FA8D-6E4A-459C-91F8-2538208AB7F4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48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9CC3BB-2CDC-492D-B265-8C21BDB6A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234B2AB-F463-4828-8CEB-17A13D477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B1AFB04-3930-490C-BA32-A1A6DCC06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A9D-2984-4A2A-9D95-9AEBB97DEAD8}" type="datetimeFigureOut">
              <a:rPr lang="ko-KR" altLang="en-US" smtClean="0"/>
              <a:t>2019-07-13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6904298-DF24-409B-ABB5-123884B27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3F294DB-F86C-4D29-9519-EB2881F90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4312-CBCD-49CF-8C6C-BA90F13986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4765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FE49FE-9B97-4F1C-9FC4-8CEBB1860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53864C8-47C2-437B-B731-D6B14BA8B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FF487DD-6437-4139-8B1E-2E35D9E7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A9D-2984-4A2A-9D95-9AEBB97DEAD8}" type="datetimeFigureOut">
              <a:rPr lang="ko-KR" altLang="en-US" smtClean="0"/>
              <a:t>2019-07-13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FE32C4-DF73-4CF4-B019-D6FE71DF0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BF3F34E-8363-4441-8C2D-8626317B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4312-CBCD-49CF-8C6C-BA90F13986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6728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97D96E8-7CC3-4018-8718-3B28414299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E084613-47E2-408F-AFC4-CF22E091A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CAB28AC-3E10-40B7-8E2C-059CD92D8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A9D-2984-4A2A-9D95-9AEBB97DEAD8}" type="datetimeFigureOut">
              <a:rPr lang="ko-KR" altLang="en-US" smtClean="0"/>
              <a:t>2019-07-13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6DD0EE-CBAD-4DFD-B02E-63A7C7132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7AF230-D453-4B06-B9A2-A205AD110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4312-CBCD-49CF-8C6C-BA90F13986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002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AF8009-BA5A-4C63-A3B9-FB3C07D1E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6E7E53-549C-43AA-84DD-3E1A99369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4A50AE-C540-4B8C-AC6E-9612CD71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A9D-2984-4A2A-9D95-9AEBB97DEAD8}" type="datetimeFigureOut">
              <a:rPr lang="ko-KR" altLang="en-US" smtClean="0"/>
              <a:t>2019-07-13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C3BC30-C6F4-4DDD-9EFB-3D6812F53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BB6C229-D2CD-4C4B-855F-DEC52D3E7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4312-CBCD-49CF-8C6C-BA90F13986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412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292F23-6027-4F8E-8031-E50AF94B5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5C7BC1C-6C55-4525-BFFF-6C9F4CD63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71BA02-906E-4315-9163-26292BD11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A9D-2984-4A2A-9D95-9AEBB97DEAD8}" type="datetimeFigureOut">
              <a:rPr lang="ko-KR" altLang="en-US" smtClean="0"/>
              <a:t>2019-07-13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4698C0-8927-4CE3-BA37-8047623DE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75FDAC2-3453-469D-BEE7-C6B7D339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4312-CBCD-49CF-8C6C-BA90F13986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8231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38B8DB-DFD2-4558-A7F2-44A8FEC01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8631142-C573-40AB-800E-3D0581C11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7B30294-C64C-4C72-B492-C382CE3EF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E590D25-2801-46C8-9E0A-215F3CCBA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A9D-2984-4A2A-9D95-9AEBB97DEAD8}" type="datetimeFigureOut">
              <a:rPr lang="ko-KR" altLang="en-US" smtClean="0"/>
              <a:t>2019-07-13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09C1830-B5E8-4931-8799-B801F2281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25D1412-5E84-4EEB-AF96-D86479EB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4312-CBCD-49CF-8C6C-BA90F13986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6270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5866D1-D1BF-4508-BDEC-DD751F1D0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F84478-F2B9-4C33-A435-B895445A8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145F127-742C-4969-B70A-F19533A79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4578BA7-D247-45B3-8F2E-E0665BE9A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B623729-11D3-4324-8BBE-1972711CD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24351B1-6C26-4F45-AFF2-7793BD13E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A9D-2984-4A2A-9D95-9AEBB97DEAD8}" type="datetimeFigureOut">
              <a:rPr lang="ko-KR" altLang="en-US" smtClean="0"/>
              <a:t>2019-07-13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633EDE3-626F-4A9E-A680-D8C0CB31F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AAA8675-51AD-4C62-AA20-F4027C989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4312-CBCD-49CF-8C6C-BA90F13986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613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32A75B-7B08-42BE-972C-364DD4E98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AFAED24-3D68-4D80-B12F-D47C4C52E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A9D-2984-4A2A-9D95-9AEBB97DEAD8}" type="datetimeFigureOut">
              <a:rPr lang="ko-KR" altLang="en-US" smtClean="0"/>
              <a:t>2019-07-13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CE3564B-AA81-42FF-AB2A-CBF925DDD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F6EFB58-5E4E-4956-A5FA-C0BBA88C2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4312-CBCD-49CF-8C6C-BA90F13986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885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680D607-DB3C-4FAA-B26F-3C99F45C7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A9D-2984-4A2A-9D95-9AEBB97DEAD8}" type="datetimeFigureOut">
              <a:rPr lang="ko-KR" altLang="en-US" smtClean="0"/>
              <a:t>2019-07-13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A20B400-BE54-41CC-B01D-9281916FF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AAE3B80-277A-4BD5-BD73-81A08E8A4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4312-CBCD-49CF-8C6C-BA90F13986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142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68889B-F589-4A4D-929E-8AC825025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2CC03F8-933A-407A-870B-D69E0C563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0A6CA79-D5F5-404E-9989-4D6EEA6EE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05ACDE-1FDC-4EE7-BD3F-1DD9DFB27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A9D-2984-4A2A-9D95-9AEBB97DEAD8}" type="datetimeFigureOut">
              <a:rPr lang="ko-KR" altLang="en-US" smtClean="0"/>
              <a:t>2019-07-13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F8D4DF1-42D2-43DA-8516-27FCD954A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951FBE7-8247-424E-811C-C603B2DF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4312-CBCD-49CF-8C6C-BA90F13986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001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DE34C4-2DB2-4AC9-A86B-6DB3633B5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2E21049-2D88-4067-A820-80C88204B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53F0AE2-9E77-4288-8FFE-2472D0909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61B4B41-6063-4502-A6B3-3FA8BBB28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A9D-2984-4A2A-9D95-9AEBB97DEAD8}" type="datetimeFigureOut">
              <a:rPr lang="ko-KR" altLang="en-US" smtClean="0"/>
              <a:t>2019-07-13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CBBC7A2-8826-4F87-BE03-0488C4C8F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8D3704-30F7-49CB-9D8B-3979A4FB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4312-CBCD-49CF-8C6C-BA90F13986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5242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3FF5093-AA7F-4179-8EF1-AB1C75538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849A8A8-9A8C-494A-B193-B87980EF8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6313698-173F-40EF-9DCB-48C462168D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5DA9D-2984-4A2A-9D95-9AEBB97DEAD8}" type="datetimeFigureOut">
              <a:rPr lang="ko-KR" altLang="en-US" smtClean="0"/>
              <a:t>2019-07-13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7FA3553-25C8-4D95-93A4-27BFD69154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C7C864-57BE-4D77-A9F4-53BA6864A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44312-CBCD-49CF-8C6C-BA90F13986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691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06043A4A-C682-4F1C-91AB-277934295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3131"/>
            <a:ext cx="9144000" cy="13897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500" dirty="0">
                <a:solidFill>
                  <a:schemeClr val="bg1">
                    <a:lumMod val="50000"/>
                  </a:schemeClr>
                </a:solidFill>
              </a:rPr>
              <a:t>한림대학교</a:t>
            </a:r>
            <a:r>
              <a:rPr lang="en-US" altLang="ko-KR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o-KR" altLang="en-US" sz="2500" dirty="0">
                <a:solidFill>
                  <a:schemeClr val="bg1">
                    <a:lumMod val="50000"/>
                  </a:schemeClr>
                </a:solidFill>
              </a:rPr>
              <a:t>강동성심병원 호흡기 알레르기내과 </a:t>
            </a:r>
            <a:endParaRPr lang="en-US" altLang="ko-KR" sz="25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500" dirty="0" err="1">
                <a:solidFill>
                  <a:schemeClr val="bg1">
                    <a:lumMod val="50000"/>
                  </a:schemeClr>
                </a:solidFill>
              </a:rPr>
              <a:t>조용숙</a:t>
            </a:r>
            <a:r>
              <a:rPr lang="ko-KR" alt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C9C0067E-58FD-43D7-9F87-0DD45E1EB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031299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F3D1F46F-5FBC-44CA-B9DE-D89ACDA1A7DB}"/>
              </a:ext>
            </a:extLst>
          </p:cNvPr>
          <p:cNvSpPr/>
          <p:nvPr/>
        </p:nvSpPr>
        <p:spPr>
          <a:xfrm>
            <a:off x="250521" y="583968"/>
            <a:ext cx="11774465" cy="900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Predictor</a:t>
            </a:r>
            <a:r>
              <a:rPr lang="ko-KR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severe exacerbation in asthma 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47ED85F-5D61-4D0F-8C75-464A901255FF}"/>
              </a:ext>
            </a:extLst>
          </p:cNvPr>
          <p:cNvSpPr/>
          <p:nvPr/>
        </p:nvSpPr>
        <p:spPr>
          <a:xfrm>
            <a:off x="3089753" y="3495837"/>
            <a:ext cx="6096000" cy="8715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천식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연구회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</a:p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2019.7.13 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35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57118F-B5A8-4DEB-9357-BCA965B6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2B08EA6A-2603-4127-977D-9E8B0FA0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-17811"/>
            <a:ext cx="10515600" cy="1325563"/>
          </a:xfrm>
        </p:spPr>
        <p:txBody>
          <a:bodyPr>
            <a:normAutofit/>
          </a:bodyPr>
          <a:lstStyle/>
          <a:p>
            <a:pPr lvl="2"/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Risk factors for AE: </a:t>
            </a:r>
            <a:r>
              <a:rPr lang="en-US" altLang="ko-KR" sz="3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Uncontrolled asthma 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9C942AF-5E09-4F44-94EA-93364261795A}"/>
              </a:ext>
            </a:extLst>
          </p:cNvPr>
          <p:cNvSpPr/>
          <p:nvPr/>
        </p:nvSpPr>
        <p:spPr>
          <a:xfrm>
            <a:off x="7614314" y="6574918"/>
            <a:ext cx="458001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Siler DJ et al. Allergy Clin Immunol 2009;124:895-902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EB6BA9E-F712-45A2-A22A-642F02CB6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588" y="1130381"/>
            <a:ext cx="6803595" cy="45898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1E7479-7C82-44BC-97A8-DE919CE02C5A}"/>
              </a:ext>
            </a:extLst>
          </p:cNvPr>
          <p:cNvSpPr txBox="1"/>
          <p:nvPr/>
        </p:nvSpPr>
        <p:spPr>
          <a:xfrm>
            <a:off x="435883" y="1251317"/>
            <a:ext cx="4288715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The Epidemiology and Natural History of Asthma: Outcomes and Treatment Regimens (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TENOR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 study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3 years (2001-2004), multicenter, 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prospective cohort study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severe or difficult-to-treat asthma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U.S 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E433BE4-9493-4D02-B3F2-5E5743340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233" y="3628733"/>
            <a:ext cx="5188946" cy="290866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E04DD153-9958-4C06-AF17-D96069A69498}"/>
              </a:ext>
            </a:extLst>
          </p:cNvPr>
          <p:cNvSpPr/>
          <p:nvPr/>
        </p:nvSpPr>
        <p:spPr>
          <a:xfrm>
            <a:off x="6316912" y="5780218"/>
            <a:ext cx="4646946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Uncontrolled asthma symptom</a:t>
            </a:r>
          </a:p>
          <a:p>
            <a:pPr algn="ctr"/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: important risk factors for AE of asthma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EB7AFB5-30F7-4C59-8D54-08C3A3B2395B}"/>
              </a:ext>
            </a:extLst>
          </p:cNvPr>
          <p:cNvSpPr/>
          <p:nvPr/>
        </p:nvSpPr>
        <p:spPr>
          <a:xfrm>
            <a:off x="9956974" y="1604781"/>
            <a:ext cx="363041" cy="218979"/>
          </a:xfrm>
          <a:prstGeom prst="rect">
            <a:avLst/>
          </a:prstGeom>
          <a:solidFill>
            <a:srgbClr val="FF5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C7D2DE4-C183-462D-B17E-1069C8B2338C}"/>
              </a:ext>
            </a:extLst>
          </p:cNvPr>
          <p:cNvSpPr/>
          <p:nvPr/>
        </p:nvSpPr>
        <p:spPr>
          <a:xfrm>
            <a:off x="9953256" y="2713999"/>
            <a:ext cx="363041" cy="914734"/>
          </a:xfrm>
          <a:prstGeom prst="rect">
            <a:avLst/>
          </a:prstGeom>
          <a:solidFill>
            <a:srgbClr val="FF5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416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57118F-B5A8-4DEB-9357-BCA965B6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2B08EA6A-2603-4127-977D-9E8B0FA0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-17811"/>
            <a:ext cx="10515600" cy="1325563"/>
          </a:xfrm>
        </p:spPr>
        <p:txBody>
          <a:bodyPr>
            <a:normAutofit/>
          </a:bodyPr>
          <a:lstStyle/>
          <a:p>
            <a:pPr lvl="2"/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Risk factors for AE: </a:t>
            </a:r>
            <a:r>
              <a:rPr lang="en-US" altLang="ko-KR" sz="3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exacerbation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12CA2EA-5B76-45F3-9AB1-9CECADBC2A1D}"/>
              </a:ext>
            </a:extLst>
          </p:cNvPr>
          <p:cNvSpPr/>
          <p:nvPr/>
        </p:nvSpPr>
        <p:spPr>
          <a:xfrm>
            <a:off x="7673584" y="6397649"/>
            <a:ext cx="4518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dirty="0"/>
              <a:t>Miller MK et al. Respir Med. 2007;101(3):481-9.</a:t>
            </a:r>
          </a:p>
          <a:p>
            <a:pPr algn="r"/>
            <a:r>
              <a:rPr lang="en-US" altLang="ko-KR" sz="1200" dirty="0"/>
              <a:t>Turner MO et al. Am J Respir </a:t>
            </a:r>
            <a:r>
              <a:rPr lang="en-US" altLang="ko-KR" sz="1200" dirty="0" err="1"/>
              <a:t>Crit</a:t>
            </a:r>
            <a:r>
              <a:rPr lang="en-US" altLang="ko-KR" sz="1200" dirty="0"/>
              <a:t> Care Med. 1998;157:1804-9.</a:t>
            </a:r>
            <a:endParaRPr lang="ko-KR" alt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30A954-EB9C-44FF-82E5-DAAD2EA98173}"/>
              </a:ext>
            </a:extLst>
          </p:cNvPr>
          <p:cNvSpPr txBox="1"/>
          <p:nvPr/>
        </p:nvSpPr>
        <p:spPr>
          <a:xfrm>
            <a:off x="285750" y="1307752"/>
            <a:ext cx="4830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TENOR study group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1.5-year follow-up, ≥12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(N=2780)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F570224-8007-4A1B-B52B-6CF4EE5D7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00" y="1349694"/>
            <a:ext cx="5974713" cy="4158611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960D2D45-8943-4589-99E9-7B68932054AC}"/>
              </a:ext>
            </a:extLst>
          </p:cNvPr>
          <p:cNvSpPr/>
          <p:nvPr/>
        </p:nvSpPr>
        <p:spPr>
          <a:xfrm>
            <a:off x="732051" y="5925555"/>
            <a:ext cx="4960012" cy="87203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≥1 severe exacerbation in last 12 months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Ever intubated or ICU admitted  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97674D0-15F4-49CA-B276-5F9C79A1A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155" y="2040409"/>
            <a:ext cx="5656349" cy="33851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644EB8-2D74-436C-86A8-6B8C7C6EC928}"/>
              </a:ext>
            </a:extLst>
          </p:cNvPr>
          <p:cNvSpPr txBox="1"/>
          <p:nvPr/>
        </p:nvSpPr>
        <p:spPr>
          <a:xfrm>
            <a:off x="125847" y="5497145"/>
            <a:ext cx="780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Ever been admitted to ICU : OR 19.3 (95% CI, 3.5 – 105.7; p&lt;0.001)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4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57118F-B5A8-4DEB-9357-BCA965B6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2B08EA6A-2603-4127-977D-9E8B0FA0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-17811"/>
            <a:ext cx="10515600" cy="1325563"/>
          </a:xfrm>
        </p:spPr>
        <p:txBody>
          <a:bodyPr>
            <a:normAutofit/>
          </a:bodyPr>
          <a:lstStyle/>
          <a:p>
            <a:pPr lvl="2"/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factors for asthma exacerbation 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C95838A-02D1-48D1-A0B2-B9A416FBA402}"/>
              </a:ext>
            </a:extLst>
          </p:cNvPr>
          <p:cNvSpPr/>
          <p:nvPr/>
        </p:nvSpPr>
        <p:spPr>
          <a:xfrm>
            <a:off x="768352" y="2185831"/>
            <a:ext cx="4512039" cy="32406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altLang="ko-KR" sz="2500" b="1" dirty="0"/>
              <a:t>Risk factors for asthma exacerbation</a:t>
            </a:r>
            <a:endParaRPr lang="ko-KR" alt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3BC0A5F4-9C85-4AE7-A976-474B0A5B8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980" y="1307752"/>
            <a:ext cx="6240270" cy="555024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risk factors 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Having uncontrolled asthma symptom 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Ever intubated or in intensive care unit for asthma 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≥1 severe exacerbation in last 12 months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Additional potentially modifiable risk factors (even in patients with few symptoms)</a:t>
            </a: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  <a:r>
              <a:rPr lang="ko-KR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Comorbidities </a:t>
            </a: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Exposures</a:t>
            </a: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Lung function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406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57118F-B5A8-4DEB-9357-BCA965B6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2B08EA6A-2603-4127-977D-9E8B0FA0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-17811"/>
            <a:ext cx="10515600" cy="1325563"/>
          </a:xfrm>
        </p:spPr>
        <p:txBody>
          <a:bodyPr>
            <a:normAutofit/>
          </a:bodyPr>
          <a:lstStyle/>
          <a:p>
            <a:pPr lvl="2"/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factors for asthma exacerbation 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C95838A-02D1-48D1-A0B2-B9A416FBA402}"/>
              </a:ext>
            </a:extLst>
          </p:cNvPr>
          <p:cNvSpPr/>
          <p:nvPr/>
        </p:nvSpPr>
        <p:spPr>
          <a:xfrm>
            <a:off x="768352" y="2185831"/>
            <a:ext cx="4512039" cy="32406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altLang="ko-KR" sz="2500" b="1" dirty="0"/>
              <a:t>Risk factors for asthma exacerbation</a:t>
            </a:r>
            <a:endParaRPr lang="ko-KR" alt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3BC0A5F4-9C85-4AE7-A976-474B0A5B8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980" y="1307752"/>
            <a:ext cx="6240270" cy="555024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risk factors 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Having uncontrolled asthma symptom 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Ever intubated or in intensive care unit for asthma 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≥1 severe exacerbation in last 12 months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Additional potentially modifiable risk factors (even in patients with few symptoms)</a:t>
            </a: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  <a:r>
              <a:rPr lang="ko-KR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Comorbidities </a:t>
            </a: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Exposures</a:t>
            </a:r>
            <a:endParaRPr lang="en-US" altLang="ko-KR" dirty="0">
              <a:solidFill>
                <a:schemeClr val="bg1">
                  <a:lumMod val="8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 function</a:t>
            </a:r>
            <a:endParaRPr lang="ko-KR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46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57118F-B5A8-4DEB-9357-BCA965B6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2B08EA6A-2603-4127-977D-9E8B0FA0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-17811"/>
            <a:ext cx="10515600" cy="1325563"/>
          </a:xfrm>
        </p:spPr>
        <p:txBody>
          <a:bodyPr>
            <a:normAutofit/>
          </a:bodyPr>
          <a:lstStyle/>
          <a:p>
            <a:pPr lvl="2"/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Inadequate</a:t>
            </a:r>
            <a:r>
              <a:rPr lang="en-US" altLang="ko-K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ICS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9338180-F17D-4CE5-BA85-6E2EA662BF0D}"/>
              </a:ext>
            </a:extLst>
          </p:cNvPr>
          <p:cNvSpPr/>
          <p:nvPr/>
        </p:nvSpPr>
        <p:spPr>
          <a:xfrm>
            <a:off x="360751" y="6112147"/>
            <a:ext cx="9096579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Inadequate ICS : not prescribed ICS; poor adherence; incorrect inhaler technique 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3D1680D-9B0E-47BC-AEDB-A2124A47A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51" y="1279392"/>
            <a:ext cx="3570315" cy="48005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009DB9-E536-4C43-9407-4FBD6CEB4884}"/>
              </a:ext>
            </a:extLst>
          </p:cNvPr>
          <p:cNvSpPr txBox="1"/>
          <p:nvPr/>
        </p:nvSpPr>
        <p:spPr>
          <a:xfrm>
            <a:off x="5195933" y="1634050"/>
            <a:ext cx="6585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Independently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of the inhaler, 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8352BB2-528A-4036-9633-367A9E54F6E6}"/>
              </a:ext>
            </a:extLst>
          </p:cNvPr>
          <p:cNvSpPr/>
          <p:nvPr/>
        </p:nvSpPr>
        <p:spPr>
          <a:xfrm>
            <a:off x="8660835" y="6397232"/>
            <a:ext cx="3542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Ernst P et al. JAMA. 1992;268:3462-3464.</a:t>
            </a:r>
            <a:endParaRPr lang="it-IT" altLang="ko-K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it-IT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Melani AS et al. Respir Med (2011) 105, 930-938.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A868446-010B-4ED5-891E-298E64E98004}"/>
              </a:ext>
            </a:extLst>
          </p:cNvPr>
          <p:cNvSpPr/>
          <p:nvPr/>
        </p:nvSpPr>
        <p:spPr>
          <a:xfrm>
            <a:off x="4840500" y="3407225"/>
            <a:ext cx="2691870" cy="1911474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Older age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schooling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instruction by health caregivers </a:t>
            </a: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7A9BA88-D708-420D-A440-BEE9CAB49E62}"/>
              </a:ext>
            </a:extLst>
          </p:cNvPr>
          <p:cNvSpPr/>
          <p:nvPr/>
        </p:nvSpPr>
        <p:spPr>
          <a:xfrm>
            <a:off x="9089480" y="3407225"/>
            <a:ext cx="2691870" cy="2196559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Hospitalization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visits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steroids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Antimicrobial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asthma control </a:t>
            </a: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8392AB2-FD63-478F-9438-D0EFD3DA0B6F}"/>
              </a:ext>
            </a:extLst>
          </p:cNvPr>
          <p:cNvSpPr/>
          <p:nvPr/>
        </p:nvSpPr>
        <p:spPr>
          <a:xfrm>
            <a:off x="7316238" y="2142710"/>
            <a:ext cx="1773242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Inhaler misuse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C369BDBE-7387-443B-AA98-8AE1D59B58F4}"/>
              </a:ext>
            </a:extLst>
          </p:cNvPr>
          <p:cNvCxnSpPr/>
          <p:nvPr/>
        </p:nvCxnSpPr>
        <p:spPr>
          <a:xfrm flipV="1">
            <a:off x="6297930" y="2747599"/>
            <a:ext cx="1018308" cy="54674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3FE6368B-BB1C-4F74-B510-48AA38491412}"/>
              </a:ext>
            </a:extLst>
          </p:cNvPr>
          <p:cNvCxnSpPr/>
          <p:nvPr/>
        </p:nvCxnSpPr>
        <p:spPr>
          <a:xfrm>
            <a:off x="9039469" y="2751106"/>
            <a:ext cx="1254670" cy="52137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0DE2589-A2F9-47E3-A096-844616A26E19}"/>
              </a:ext>
            </a:extLst>
          </p:cNvPr>
          <p:cNvSpPr/>
          <p:nvPr/>
        </p:nvSpPr>
        <p:spPr>
          <a:xfrm>
            <a:off x="3045166" y="3884396"/>
            <a:ext cx="707465" cy="320608"/>
          </a:xfrm>
          <a:prstGeom prst="rect">
            <a:avLst/>
          </a:prstGeom>
          <a:solidFill>
            <a:srgbClr val="FF5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94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57118F-B5A8-4DEB-9357-BCA965B6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2B08EA6A-2603-4127-977D-9E8B0FA0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-17811"/>
            <a:ext cx="10515600" cy="1325563"/>
          </a:xfrm>
        </p:spPr>
        <p:txBody>
          <a:bodyPr>
            <a:normAutofit/>
          </a:bodyPr>
          <a:lstStyle/>
          <a:p>
            <a:pPr lvl="2"/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ko-KR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reliever use 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EAFD99F-EBF0-41DE-8561-C27E98AF6A69}"/>
              </a:ext>
            </a:extLst>
          </p:cNvPr>
          <p:cNvSpPr/>
          <p:nvPr/>
        </p:nvSpPr>
        <p:spPr>
          <a:xfrm>
            <a:off x="7902043" y="6374033"/>
            <a:ext cx="4289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Patel M et al. Clin Exp Allergy. 2013;43(10):1144-51</a:t>
            </a:r>
          </a:p>
          <a:p>
            <a:pPr algn="r"/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Suissa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 S et al. Am J Respir </a:t>
            </a:r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 Care Med. 1994;149:604-10.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050F10-DD35-424D-B066-0B144FDEE407}"/>
              </a:ext>
            </a:extLst>
          </p:cNvPr>
          <p:cNvSpPr txBox="1"/>
          <p:nvPr/>
        </p:nvSpPr>
        <p:spPr>
          <a:xfrm>
            <a:off x="550189" y="1327019"/>
            <a:ext cx="9678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Budenoside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/formoterol on SMART vs standard therapy (salbutamol as reliever)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Australian, RCT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Inclusion : asthma with current ICS prescription, ≥ 1 AE 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43FD975-E46D-40D6-9616-91F68ACF8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89" y="2342682"/>
            <a:ext cx="9841424" cy="3707502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153043B2-321C-43EC-B112-657CB9E20BC3}"/>
              </a:ext>
            </a:extLst>
          </p:cNvPr>
          <p:cNvSpPr/>
          <p:nvPr/>
        </p:nvSpPr>
        <p:spPr>
          <a:xfrm>
            <a:off x="550189" y="6142517"/>
            <a:ext cx="609600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High SABA use 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increased mortality if &gt;1x200 dose canister/month </a:t>
            </a:r>
          </a:p>
        </p:txBody>
      </p:sp>
    </p:spTree>
    <p:extLst>
      <p:ext uri="{BB962C8B-B14F-4D97-AF65-F5344CB8AC3E}">
        <p14:creationId xmlns:p14="http://schemas.microsoft.com/office/powerpoint/2010/main" val="375295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57118F-B5A8-4DEB-9357-BCA965B6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2B08EA6A-2603-4127-977D-9E8B0FA0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-17811"/>
            <a:ext cx="10515600" cy="1325563"/>
          </a:xfrm>
        </p:spPr>
        <p:txBody>
          <a:bodyPr>
            <a:normAutofit/>
          </a:bodyPr>
          <a:lstStyle/>
          <a:p>
            <a:pPr lvl="2"/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factors for asthma exacerbation 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C95838A-02D1-48D1-A0B2-B9A416FBA402}"/>
              </a:ext>
            </a:extLst>
          </p:cNvPr>
          <p:cNvSpPr/>
          <p:nvPr/>
        </p:nvSpPr>
        <p:spPr>
          <a:xfrm>
            <a:off x="768352" y="2185831"/>
            <a:ext cx="4512039" cy="32406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altLang="ko-KR" sz="2500" b="1" dirty="0"/>
              <a:t>Risk factors for asthma exacerbation</a:t>
            </a:r>
            <a:endParaRPr lang="ko-KR" alt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3BC0A5F4-9C85-4AE7-A976-474B0A5B8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980" y="1307752"/>
            <a:ext cx="6240270" cy="555024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risk factors 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Having uncontrolled asthma symptom 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Ever intubated or in intensive care unit for asthma 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≥1 severe exacerbation in last 12 months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Additional potentially modifiable risk factors (even in patients with few symptoms)</a:t>
            </a: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  <a:r>
              <a:rPr lang="ko-KR" alt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Comorbidities </a:t>
            </a: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Exposures</a:t>
            </a:r>
            <a:endParaRPr lang="en-US" altLang="ko-KR" dirty="0">
              <a:solidFill>
                <a:schemeClr val="bg1">
                  <a:lumMod val="8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 function</a:t>
            </a:r>
            <a:endParaRPr lang="ko-KR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65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57118F-B5A8-4DEB-9357-BCA965B6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2B08EA6A-2603-4127-977D-9E8B0FA0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-17811"/>
            <a:ext cx="10515600" cy="1325563"/>
          </a:xfrm>
        </p:spPr>
        <p:txBody>
          <a:bodyPr>
            <a:normAutofit/>
          </a:bodyPr>
          <a:lstStyle/>
          <a:p>
            <a:pPr lvl="2"/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</a:t>
            </a:r>
            <a:r>
              <a:rPr lang="ko-KR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rhinosinusitis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EDC099-0941-4D21-B5C1-7F13402AC52E}"/>
              </a:ext>
            </a:extLst>
          </p:cNvPr>
          <p:cNvSpPr txBox="1"/>
          <p:nvPr/>
        </p:nvSpPr>
        <p:spPr>
          <a:xfrm>
            <a:off x="565265" y="1364061"/>
            <a:ext cx="5523301" cy="4565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Rhinitis is the most</a:t>
            </a:r>
            <a:r>
              <a:rPr lang="ko-KR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common comorbid condition 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6930AE8-3CCC-43F2-AB8E-16450B4BA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94" y="1990065"/>
            <a:ext cx="9190476" cy="179047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7FD2574-A47B-4A46-ACA5-84EE7ABDF2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222" y="3950010"/>
            <a:ext cx="9247619" cy="2495238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558DF878-CF2C-4D86-846E-FE18D40D65FB}"/>
              </a:ext>
            </a:extLst>
          </p:cNvPr>
          <p:cNvSpPr/>
          <p:nvPr/>
        </p:nvSpPr>
        <p:spPr>
          <a:xfrm>
            <a:off x="8125598" y="6568644"/>
            <a:ext cx="40747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Adams RJ et al. J Allergy Clin Immunol 2002;109:636-42.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88637A6-61D1-4DCE-84D9-B3410CFF9D82}"/>
              </a:ext>
            </a:extLst>
          </p:cNvPr>
          <p:cNvSpPr/>
          <p:nvPr/>
        </p:nvSpPr>
        <p:spPr>
          <a:xfrm>
            <a:off x="4401054" y="5277866"/>
            <a:ext cx="1214002" cy="240877"/>
          </a:xfrm>
          <a:prstGeom prst="rect">
            <a:avLst/>
          </a:prstGeom>
          <a:solidFill>
            <a:srgbClr val="FF5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EA7E07D-D21F-45F3-89A4-A9EB447076E9}"/>
              </a:ext>
            </a:extLst>
          </p:cNvPr>
          <p:cNvSpPr/>
          <p:nvPr/>
        </p:nvSpPr>
        <p:spPr>
          <a:xfrm>
            <a:off x="8574452" y="2606714"/>
            <a:ext cx="912097" cy="831576"/>
          </a:xfrm>
          <a:prstGeom prst="rect">
            <a:avLst/>
          </a:prstGeom>
          <a:solidFill>
            <a:srgbClr val="FF5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955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57118F-B5A8-4DEB-9357-BCA965B6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2B08EA6A-2603-4127-977D-9E8B0FA0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-17811"/>
            <a:ext cx="10515600" cy="1325563"/>
          </a:xfrm>
        </p:spPr>
        <p:txBody>
          <a:bodyPr>
            <a:normAutofit/>
          </a:bodyPr>
          <a:lstStyle/>
          <a:p>
            <a:pPr lvl="2"/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GERD 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748" y="2616304"/>
            <a:ext cx="5116233" cy="3287539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7972256" y="6281771"/>
            <a:ext cx="41232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Ten Brinke A et al. Eur</a:t>
            </a:r>
            <a:r>
              <a:rPr lang="fr-FR" altLang="ko-KR" dirty="0"/>
              <a:t> </a:t>
            </a:r>
            <a:r>
              <a:rPr lang="fr-FR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Respir J 2005; 26: 812–818</a:t>
            </a:r>
            <a:endParaRPr lang="en-US" altLang="ko-K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Broers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 C et al. Aliment </a:t>
            </a:r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Pharmacol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Ther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. 2018;47:176–191.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57297" y="1077656"/>
            <a:ext cx="3029803" cy="1285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/>
              <a:t>Reflux theory </a:t>
            </a:r>
          </a:p>
          <a:p>
            <a:pPr marL="342900" indent="-342900">
              <a:lnSpc>
                <a:spcPct val="150000"/>
              </a:lnSpc>
              <a:buAutoNum type="alphaUcParenBoth"/>
            </a:pPr>
            <a:r>
              <a:rPr lang="en-US" altLang="ko-KR" dirty="0"/>
              <a:t>Direct mechanism </a:t>
            </a:r>
          </a:p>
          <a:p>
            <a:pPr marL="342900" indent="-342900">
              <a:lnSpc>
                <a:spcPct val="150000"/>
              </a:lnSpc>
              <a:buAutoNum type="alphaUcParenBoth"/>
            </a:pPr>
            <a:r>
              <a:rPr lang="en-US" altLang="ko-KR" dirty="0"/>
              <a:t>Indirect mechanism 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33BD5CD-378B-43C8-A829-49B81A6324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477" y="1234480"/>
            <a:ext cx="3105150" cy="2028825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B0084C75-B138-4738-86DD-A17DB248E567}"/>
              </a:ext>
            </a:extLst>
          </p:cNvPr>
          <p:cNvGrpSpPr/>
          <p:nvPr/>
        </p:nvGrpSpPr>
        <p:grpSpPr>
          <a:xfrm>
            <a:off x="3761594" y="1688537"/>
            <a:ext cx="3118891" cy="625466"/>
            <a:chOff x="3761594" y="1688537"/>
            <a:chExt cx="3118891" cy="625466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0BA2C4A7-3609-41BA-A83A-E688C9E62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61594" y="1762851"/>
              <a:ext cx="200025" cy="190500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7F31C7F7-FDC0-4DF9-B0FF-91D0D0A9E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61594" y="2048868"/>
              <a:ext cx="190500" cy="20002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CEF7FA-1D0A-4094-B378-E95BC6024C74}"/>
                </a:ext>
              </a:extLst>
            </p:cNvPr>
            <p:cNvSpPr txBox="1"/>
            <p:nvPr/>
          </p:nvSpPr>
          <p:spPr>
            <a:xfrm>
              <a:off x="4001280" y="1688537"/>
              <a:ext cx="198978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/>
                <a:t>Symptom based </a:t>
              </a:r>
              <a:endParaRPr lang="ko-KR" altLang="en-US" sz="15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13EEC2-9071-4483-BA5B-5217F82E4025}"/>
                </a:ext>
              </a:extLst>
            </p:cNvPr>
            <p:cNvSpPr txBox="1"/>
            <p:nvPr/>
          </p:nvSpPr>
          <p:spPr>
            <a:xfrm>
              <a:off x="4003780" y="1990838"/>
              <a:ext cx="287670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/>
                <a:t>Endoscopy or pH-monitoring</a:t>
              </a:r>
              <a:endParaRPr lang="ko-KR" altLang="en-US" sz="1500" dirty="0"/>
            </a:p>
          </p:txBody>
        </p:sp>
      </p:grpSp>
      <p:pic>
        <p:nvPicPr>
          <p:cNvPr id="15" name="그림 14">
            <a:extLst>
              <a:ext uri="{FF2B5EF4-FFF2-40B4-BE49-F238E27FC236}">
                <a16:creationId xmlns:a16="http://schemas.microsoft.com/office/drawing/2014/main" id="{C65021DE-6DB8-4559-89D6-94A74E6314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924" y="3294711"/>
            <a:ext cx="3749356" cy="35410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AF4F0A2-B245-462F-84CB-9EA89AF7EFC6}"/>
              </a:ext>
            </a:extLst>
          </p:cNvPr>
          <p:cNvSpPr txBox="1"/>
          <p:nvPr/>
        </p:nvSpPr>
        <p:spPr>
          <a:xfrm>
            <a:off x="3952094" y="3725708"/>
            <a:ext cx="3006003" cy="1432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500" dirty="0"/>
              <a:t>136 difficult to treat asthma patients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500" dirty="0"/>
              <a:t>1 severe exacerbation (n=24) vs ≥3 severe AE (n=39)</a:t>
            </a:r>
            <a:endParaRPr lang="ko-KR" altLang="en-US" sz="1500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99399EF-5A8E-417B-8310-1E9C2EA2AC77}"/>
              </a:ext>
            </a:extLst>
          </p:cNvPr>
          <p:cNvSpPr/>
          <p:nvPr/>
        </p:nvSpPr>
        <p:spPr>
          <a:xfrm>
            <a:off x="305628" y="4224130"/>
            <a:ext cx="3666344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2F11FD1-87AD-4CBB-B54C-6AB94033D81C}"/>
              </a:ext>
            </a:extLst>
          </p:cNvPr>
          <p:cNvSpPr/>
          <p:nvPr/>
        </p:nvSpPr>
        <p:spPr>
          <a:xfrm>
            <a:off x="2846066" y="4643545"/>
            <a:ext cx="707465" cy="180975"/>
          </a:xfrm>
          <a:prstGeom prst="rect">
            <a:avLst/>
          </a:prstGeom>
          <a:solidFill>
            <a:srgbClr val="FF5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823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57118F-B5A8-4DEB-9357-BCA965B6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2B08EA6A-2603-4127-977D-9E8B0FA0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-17811"/>
            <a:ext cx="10515600" cy="1325563"/>
          </a:xfrm>
        </p:spPr>
        <p:txBody>
          <a:bodyPr>
            <a:normAutofit/>
          </a:bodyPr>
          <a:lstStyle/>
          <a:p>
            <a:pPr lvl="2"/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Anxiety / Depression 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45567FD-14F7-4FBB-A3B7-58298CDF7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94" y="1206302"/>
            <a:ext cx="4048125" cy="325755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79A54CD-FA2E-479E-B144-22D2FF4154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4550668"/>
            <a:ext cx="4000500" cy="2219325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E0FD20E8-6161-40AC-908B-48C2FBBC6AE2}"/>
              </a:ext>
            </a:extLst>
          </p:cNvPr>
          <p:cNvSpPr/>
          <p:nvPr/>
        </p:nvSpPr>
        <p:spPr>
          <a:xfrm>
            <a:off x="7726421" y="6396335"/>
            <a:ext cx="4449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Denton E et al. J Allergy Clin Immunol </a:t>
            </a:r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Pract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 2019;7:1471-1476</a:t>
            </a:r>
          </a:p>
          <a:p>
            <a:pPr algn="r"/>
            <a:r>
              <a:rPr lang="fr-FR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Ten Brinke A et al. Eur Respir J 2005; 26: 812–818</a:t>
            </a:r>
            <a:endParaRPr lang="en-US" altLang="ko-K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17848188-7B24-48C7-8774-7DB1D83599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9080" y="2215046"/>
            <a:ext cx="5660092" cy="3866916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4E470757-3F21-4A65-888E-8A835FB09B48}"/>
              </a:ext>
            </a:extLst>
          </p:cNvPr>
          <p:cNvSpPr/>
          <p:nvPr/>
        </p:nvSpPr>
        <p:spPr>
          <a:xfrm>
            <a:off x="452828" y="3089590"/>
            <a:ext cx="3833422" cy="7170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DE1E222-0CF0-4E4B-9CFD-0B131653B420}"/>
              </a:ext>
            </a:extLst>
          </p:cNvPr>
          <p:cNvSpPr/>
          <p:nvPr/>
        </p:nvSpPr>
        <p:spPr>
          <a:xfrm>
            <a:off x="2673326" y="3458956"/>
            <a:ext cx="1612924" cy="248340"/>
          </a:xfrm>
          <a:prstGeom prst="rect">
            <a:avLst/>
          </a:prstGeom>
          <a:solidFill>
            <a:srgbClr val="FF5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10B968F-8BA4-44FE-9F86-5837ADA86F7E}"/>
              </a:ext>
            </a:extLst>
          </p:cNvPr>
          <p:cNvSpPr/>
          <p:nvPr/>
        </p:nvSpPr>
        <p:spPr>
          <a:xfrm>
            <a:off x="2673326" y="3116772"/>
            <a:ext cx="1612924" cy="248340"/>
          </a:xfrm>
          <a:prstGeom prst="rect">
            <a:avLst/>
          </a:prstGeom>
          <a:solidFill>
            <a:srgbClr val="FF5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B2BC744-2F04-4C5C-A08C-78D900F01EE6}"/>
              </a:ext>
            </a:extLst>
          </p:cNvPr>
          <p:cNvSpPr/>
          <p:nvPr/>
        </p:nvSpPr>
        <p:spPr>
          <a:xfrm>
            <a:off x="7884387" y="3950735"/>
            <a:ext cx="905520" cy="21312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86A178DB-3DB7-4E4C-A82F-BB6A1FA9A214}"/>
              </a:ext>
            </a:extLst>
          </p:cNvPr>
          <p:cNvGrpSpPr/>
          <p:nvPr/>
        </p:nvGrpSpPr>
        <p:grpSpPr>
          <a:xfrm>
            <a:off x="7092881" y="1181706"/>
            <a:ext cx="4403794" cy="1548467"/>
            <a:chOff x="7198593" y="1119782"/>
            <a:chExt cx="3812313" cy="17007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873B755-761C-4920-82BD-1DFC30C3F43A}"/>
                </a:ext>
              </a:extLst>
            </p:cNvPr>
            <p:cNvSpPr txBox="1"/>
            <p:nvPr/>
          </p:nvSpPr>
          <p:spPr>
            <a:xfrm>
              <a:off x="7601229" y="1119782"/>
              <a:ext cx="3409677" cy="1700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dirty="0"/>
                <a:t>≥3 severe AE (n=39) vs. </a:t>
              </a:r>
            </a:p>
            <a:p>
              <a:pPr>
                <a:lnSpc>
                  <a:spcPct val="150000"/>
                </a:lnSpc>
              </a:pPr>
              <a:r>
                <a:rPr lang="en-US" altLang="ko-KR" dirty="0"/>
                <a:t>1 severe exacerbation (n=24)</a:t>
              </a:r>
            </a:p>
            <a:p>
              <a:pPr>
                <a:lnSpc>
                  <a:spcPct val="150000"/>
                </a:lnSpc>
              </a:pPr>
              <a:r>
                <a:rPr lang="en-US" altLang="ko-KR" dirty="0">
                  <a:sym typeface="Wingdings" panose="05000000000000000000" pitchFamily="2" charset="2"/>
                </a:rPr>
                <a:t> </a:t>
              </a:r>
              <a:r>
                <a:rPr lang="en-US" altLang="ko-KR" dirty="0"/>
                <a:t>OR, 10.8 (95% CI, 1.1 – 108.4)</a:t>
              </a:r>
              <a:endParaRPr lang="ko-KR" altLang="en-US" dirty="0"/>
            </a:p>
          </p:txBody>
        </p:sp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E457520F-F4B1-4C18-8FD2-9083BF406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10795" y="1338421"/>
              <a:ext cx="195218" cy="2074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0E676DEA-0D98-4717-87AE-364DF30F1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98593" y="1705707"/>
              <a:ext cx="207419" cy="2074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91635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57118F-B5A8-4DEB-9357-BCA965B6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2B08EA6A-2603-4127-977D-9E8B0FA0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-17811"/>
            <a:ext cx="10515600" cy="1325563"/>
          </a:xfrm>
        </p:spPr>
        <p:txBody>
          <a:bodyPr>
            <a:normAutofit/>
          </a:bodyPr>
          <a:lstStyle/>
          <a:p>
            <a:pPr lvl="2"/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 of asthma management 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06685C1-B7C2-495A-83E6-7AC743BFEC52}"/>
              </a:ext>
            </a:extLst>
          </p:cNvPr>
          <p:cNvSpPr/>
          <p:nvPr/>
        </p:nvSpPr>
        <p:spPr>
          <a:xfrm>
            <a:off x="1091933" y="2161021"/>
            <a:ext cx="3868290" cy="29673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To achieve good control of symptoms and maintain normal activity levels 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1561839-4EE7-480A-AE33-BEA8192CE5EE}"/>
              </a:ext>
            </a:extLst>
          </p:cNvPr>
          <p:cNvSpPr/>
          <p:nvPr/>
        </p:nvSpPr>
        <p:spPr>
          <a:xfrm>
            <a:off x="5960962" y="2161021"/>
            <a:ext cx="3859069" cy="29673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To minimize future risk of exacerbations, fixed airflow limitation and side-effects. 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CF26C6F-5C94-405C-A86B-68F0DA123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933" y="1409175"/>
            <a:ext cx="8712518" cy="4841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C0A822-F5AE-45FB-997A-0862492817E7}"/>
              </a:ext>
            </a:extLst>
          </p:cNvPr>
          <p:cNvSpPr txBox="1"/>
          <p:nvPr/>
        </p:nvSpPr>
        <p:spPr>
          <a:xfrm>
            <a:off x="9710822" y="6471734"/>
            <a:ext cx="245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/>
              <a:t>GINA 2019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784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57118F-B5A8-4DEB-9357-BCA965B6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2B08EA6A-2603-4127-977D-9E8B0FA0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-17811"/>
            <a:ext cx="10515600" cy="1325563"/>
          </a:xfrm>
        </p:spPr>
        <p:txBody>
          <a:bodyPr>
            <a:normAutofit/>
          </a:bodyPr>
          <a:lstStyle/>
          <a:p>
            <a:pPr lvl="2"/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Pregnancy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F6B772-79C2-400B-9D86-32D73F8A7A14}"/>
              </a:ext>
            </a:extLst>
          </p:cNvPr>
          <p:cNvSpPr txBox="1"/>
          <p:nvPr/>
        </p:nvSpPr>
        <p:spPr>
          <a:xfrm>
            <a:off x="76270" y="4880379"/>
            <a:ext cx="6211232" cy="17030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Exacerbation occurred in 20% of pregnant women, 6% being admitted to hospital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late 2</a:t>
            </a:r>
            <a:r>
              <a:rPr lang="en-US" altLang="ko-KR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trimester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Triggers : viral infection, non-adherence to ICS, smoking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3C05871-9EDA-450E-A683-435605B2FCEB}"/>
              </a:ext>
            </a:extLst>
          </p:cNvPr>
          <p:cNvSpPr/>
          <p:nvPr/>
        </p:nvSpPr>
        <p:spPr>
          <a:xfrm>
            <a:off x="8652248" y="6392330"/>
            <a:ext cx="3539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Murphy VE et al. Eur Respir J 2005; 25: 731-750.</a:t>
            </a:r>
          </a:p>
          <a:p>
            <a:pPr algn="r"/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Murphy VE et al. Thorax 2006;61:169–176.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F78EF42C-DD2B-4F82-AB48-1EBDA71DB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855" y="2099005"/>
            <a:ext cx="5156845" cy="338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F1FF877C-05AD-417E-B20A-ADFB9F983F1C}"/>
              </a:ext>
            </a:extLst>
          </p:cNvPr>
          <p:cNvSpPr/>
          <p:nvPr/>
        </p:nvSpPr>
        <p:spPr>
          <a:xfrm>
            <a:off x="10634901" y="2855817"/>
            <a:ext cx="1035799" cy="218979"/>
          </a:xfrm>
          <a:prstGeom prst="rect">
            <a:avLst/>
          </a:prstGeom>
          <a:solidFill>
            <a:srgbClr val="FF5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ACF58D4-32BD-40BC-9BDA-9269ABCEE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080" y="1715937"/>
            <a:ext cx="4757500" cy="28755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A7756D-E7DB-4389-97FA-B690155B4B25}"/>
                  </a:ext>
                </a:extLst>
              </p:cNvPr>
              <p:cNvSpPr txBox="1"/>
              <p:nvPr/>
            </p:nvSpPr>
            <p:spPr>
              <a:xfrm>
                <a:off x="561530" y="4114904"/>
                <a:ext cx="235550" cy="525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5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5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5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ko-KR" altLang="en-US" sz="15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A7756D-E7DB-4389-97FA-B690155B4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30" y="4114904"/>
                <a:ext cx="235550" cy="525978"/>
              </a:xfrm>
              <a:prstGeom prst="rect">
                <a:avLst/>
              </a:prstGeom>
              <a:blipFill>
                <a:blip r:embed="rId6"/>
                <a:stretch>
                  <a:fillRect r="-10256" b="-34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2C4E12-FC12-4BB7-9DB8-C0199048A082}"/>
                  </a:ext>
                </a:extLst>
              </p:cNvPr>
              <p:cNvSpPr txBox="1"/>
              <p:nvPr/>
            </p:nvSpPr>
            <p:spPr>
              <a:xfrm>
                <a:off x="2443880" y="4143734"/>
                <a:ext cx="235550" cy="525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5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5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5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ko-KR" altLang="en-US" sz="15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2C4E12-FC12-4BB7-9DB8-C0199048A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880" y="4143734"/>
                <a:ext cx="235550" cy="525978"/>
              </a:xfrm>
              <a:prstGeom prst="rect">
                <a:avLst/>
              </a:prstGeom>
              <a:blipFill>
                <a:blip r:embed="rId7"/>
                <a:stretch>
                  <a:fillRect r="-10256" b="-23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2B2116-4BFB-49BA-A13A-026007F8A334}"/>
                  </a:ext>
                </a:extLst>
              </p:cNvPr>
              <p:cNvSpPr txBox="1"/>
              <p:nvPr/>
            </p:nvSpPr>
            <p:spPr>
              <a:xfrm>
                <a:off x="4631032" y="4168448"/>
                <a:ext cx="235550" cy="525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5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5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5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ko-KR" altLang="en-US" sz="15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2B2116-4BFB-49BA-A13A-026007F8A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032" y="4168448"/>
                <a:ext cx="235550" cy="525978"/>
              </a:xfrm>
              <a:prstGeom prst="rect">
                <a:avLst/>
              </a:prstGeom>
              <a:blipFill>
                <a:blip r:embed="rId8"/>
                <a:stretch>
                  <a:fillRect r="-13158" b="-23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141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57118F-B5A8-4DEB-9357-BCA965B6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2B08EA6A-2603-4127-977D-9E8B0FA0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-17811"/>
            <a:ext cx="10515600" cy="1325563"/>
          </a:xfrm>
        </p:spPr>
        <p:txBody>
          <a:bodyPr>
            <a:normAutofit/>
          </a:bodyPr>
          <a:lstStyle/>
          <a:p>
            <a:pPr lvl="2"/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Obesity   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9E15DF3-BB38-4338-97A3-D31400158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09" y="1325563"/>
            <a:ext cx="3103416" cy="202113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0EBF448-81DB-419D-AA07-337FC4285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745" y="3542887"/>
            <a:ext cx="4216459" cy="3042384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655AF2A2-5F38-4B6B-83C2-ED38A9F874E9}"/>
              </a:ext>
            </a:extLst>
          </p:cNvPr>
          <p:cNvSpPr/>
          <p:nvPr/>
        </p:nvSpPr>
        <p:spPr>
          <a:xfrm>
            <a:off x="421388" y="2707822"/>
            <a:ext cx="2955257" cy="567977"/>
          </a:xfrm>
          <a:prstGeom prst="rect">
            <a:avLst/>
          </a:prstGeom>
          <a:solidFill>
            <a:srgbClr val="FF5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37FCEFD-D7E4-44C0-97D7-6F31400536DE}"/>
              </a:ext>
            </a:extLst>
          </p:cNvPr>
          <p:cNvSpPr/>
          <p:nvPr/>
        </p:nvSpPr>
        <p:spPr>
          <a:xfrm>
            <a:off x="396929" y="5186899"/>
            <a:ext cx="3933447" cy="218979"/>
          </a:xfrm>
          <a:prstGeom prst="rect">
            <a:avLst/>
          </a:prstGeom>
          <a:solidFill>
            <a:srgbClr val="FF5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329DF9D-C173-4849-B808-E35FD20C5311}"/>
              </a:ext>
            </a:extLst>
          </p:cNvPr>
          <p:cNvSpPr/>
          <p:nvPr/>
        </p:nvSpPr>
        <p:spPr>
          <a:xfrm>
            <a:off x="285750" y="6298305"/>
            <a:ext cx="4326792" cy="218979"/>
          </a:xfrm>
          <a:prstGeom prst="rect">
            <a:avLst/>
          </a:prstGeom>
          <a:solidFill>
            <a:srgbClr val="FF5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3C05871-9EDA-450E-A683-435605B2FCEB}"/>
              </a:ext>
            </a:extLst>
          </p:cNvPr>
          <p:cNvSpPr/>
          <p:nvPr/>
        </p:nvSpPr>
        <p:spPr>
          <a:xfrm>
            <a:off x="7854209" y="6211669"/>
            <a:ext cx="4337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altLang="ko-KR" sz="1200" dirty="0"/>
              <a:t>Fitzpatrick S et al. Clin Exp Allergy. 2012 May;42(5):747-59. </a:t>
            </a:r>
          </a:p>
          <a:p>
            <a:pPr algn="r"/>
            <a:r>
              <a:rPr lang="en-US" altLang="ko-KR" sz="1200" dirty="0"/>
              <a:t>Scott HA et al. Clin Exp Allergy. 2013 Jan;43(1):36-49.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20EB3F-E4B0-43D5-9A8E-28227F007E6E}"/>
              </a:ext>
            </a:extLst>
          </p:cNvPr>
          <p:cNvSpPr txBox="1"/>
          <p:nvPr/>
        </p:nvSpPr>
        <p:spPr>
          <a:xfrm>
            <a:off x="5543549" y="1163643"/>
            <a:ext cx="6500163" cy="740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500" dirty="0"/>
              <a:t>Weight</a:t>
            </a:r>
            <a:r>
              <a:rPr lang="ko-KR" altLang="en-US" sz="1500" dirty="0"/>
              <a:t> </a:t>
            </a:r>
            <a:r>
              <a:rPr lang="en-US" altLang="ko-KR" sz="1500" dirty="0"/>
              <a:t>loss in asthma</a:t>
            </a:r>
            <a:r>
              <a:rPr lang="ko-KR" altLang="en-US" sz="1500" dirty="0"/>
              <a:t> </a:t>
            </a:r>
            <a:endParaRPr lang="en-US" altLang="ko-KR" sz="15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500" dirty="0"/>
              <a:t>Dietary restriction (n=15), Exercise (n=10) and Combined (n=13) </a:t>
            </a:r>
            <a:endParaRPr lang="ko-KR" altLang="en-US" sz="1500" dirty="0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911454D5-EDE0-419E-B584-764812040018}"/>
              </a:ext>
            </a:extLst>
          </p:cNvPr>
          <p:cNvGrpSpPr/>
          <p:nvPr/>
        </p:nvGrpSpPr>
        <p:grpSpPr>
          <a:xfrm>
            <a:off x="5270449" y="1838731"/>
            <a:ext cx="6500163" cy="4570264"/>
            <a:chOff x="5270449" y="1838731"/>
            <a:chExt cx="6500163" cy="4570264"/>
          </a:xfrm>
        </p:grpSpPr>
        <p:pic>
          <p:nvPicPr>
            <p:cNvPr id="19" name="그림 18" descr="텍스트, 낱말맞추기게임이(가) 표시된 사진&#10;&#10;자동 생성된 설명">
              <a:extLst>
                <a:ext uri="{FF2B5EF4-FFF2-40B4-BE49-F238E27FC236}">
                  <a16:creationId xmlns:a16="http://schemas.microsoft.com/office/drawing/2014/main" id="{96AF5EFF-59FC-4CD7-B6E7-E048F760BA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45"/>
            <a:stretch/>
          </p:blipFill>
          <p:spPr>
            <a:xfrm>
              <a:off x="5270449" y="1838731"/>
              <a:ext cx="6500163" cy="4354200"/>
            </a:xfrm>
            <a:prstGeom prst="rect">
              <a:avLst/>
            </a:prstGeom>
          </p:spPr>
        </p:pic>
        <p:pic>
          <p:nvPicPr>
            <p:cNvPr id="24" name="그림 23" descr="낱말맞추기게임, 텍스트이(가) 표시된 사진&#10;&#10;자동 생성된 설명">
              <a:extLst>
                <a:ext uri="{FF2B5EF4-FFF2-40B4-BE49-F238E27FC236}">
                  <a16:creationId xmlns:a16="http://schemas.microsoft.com/office/drawing/2014/main" id="{73BC8C23-4CEA-4116-A9A0-1D39DBD78C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845"/>
            <a:stretch/>
          </p:blipFill>
          <p:spPr>
            <a:xfrm>
              <a:off x="8605849" y="1922584"/>
              <a:ext cx="3020732" cy="2413891"/>
            </a:xfrm>
            <a:prstGeom prst="rect">
              <a:avLst/>
            </a:prstGeom>
          </p:spPr>
        </p:pic>
        <p:pic>
          <p:nvPicPr>
            <p:cNvPr id="25" name="그림 24" descr="낱말맞추기게임, 텍스트이(가) 표시된 사진&#10;&#10;자동 생성된 설명">
              <a:extLst>
                <a:ext uri="{FF2B5EF4-FFF2-40B4-BE49-F238E27FC236}">
                  <a16:creationId xmlns:a16="http://schemas.microsoft.com/office/drawing/2014/main" id="{D0015D85-9BE6-4CE5-8F5B-CF40D5E752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56"/>
            <a:stretch/>
          </p:blipFill>
          <p:spPr>
            <a:xfrm>
              <a:off x="8841854" y="4229763"/>
              <a:ext cx="2792859" cy="21792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21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57118F-B5A8-4DEB-9357-BCA965B6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2B08EA6A-2603-4127-977D-9E8B0FA0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-17811"/>
            <a:ext cx="10515600" cy="1325563"/>
          </a:xfrm>
        </p:spPr>
        <p:txBody>
          <a:bodyPr>
            <a:normAutofit/>
          </a:bodyPr>
          <a:lstStyle/>
          <a:p>
            <a:pPr lvl="2"/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factors for asthma exacerbation 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C95838A-02D1-48D1-A0B2-B9A416FBA402}"/>
              </a:ext>
            </a:extLst>
          </p:cNvPr>
          <p:cNvSpPr/>
          <p:nvPr/>
        </p:nvSpPr>
        <p:spPr>
          <a:xfrm>
            <a:off x="768352" y="2185831"/>
            <a:ext cx="4512039" cy="32406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altLang="ko-KR" sz="2500" b="1" dirty="0"/>
              <a:t>Risk factors for asthma exacerbation</a:t>
            </a:r>
            <a:endParaRPr lang="ko-KR" alt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3BC0A5F4-9C85-4AE7-A976-474B0A5B8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980" y="1307752"/>
            <a:ext cx="6240270" cy="555024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risk factors 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Having uncontrolled asthma symptom 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Ever intubated or in intensive care unit for asthma 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≥1 severe exacerbation in last 12 months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Additional potentially modifiable risk factors (even in patients with few symptoms)</a:t>
            </a: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  <a:r>
              <a:rPr lang="ko-KR" alt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Comorbidities </a:t>
            </a: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Exposures</a:t>
            </a: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 function</a:t>
            </a:r>
            <a:endParaRPr lang="ko-KR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10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57118F-B5A8-4DEB-9357-BCA965B6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2B08EA6A-2603-4127-977D-9E8B0FA0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-17811"/>
            <a:ext cx="10515600" cy="1325563"/>
          </a:xfrm>
        </p:spPr>
        <p:txBody>
          <a:bodyPr>
            <a:normAutofit/>
          </a:bodyPr>
          <a:lstStyle/>
          <a:p>
            <a:pPr lvl="2"/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 : triggers</a:t>
            </a:r>
            <a:r>
              <a:rPr lang="ko-KR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58856E5-0E82-4804-8A2C-63DAD13DC247}"/>
              </a:ext>
            </a:extLst>
          </p:cNvPr>
          <p:cNvSpPr/>
          <p:nvPr/>
        </p:nvSpPr>
        <p:spPr>
          <a:xfrm>
            <a:off x="11255976" y="6581001"/>
            <a:ext cx="9360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GINA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1E3C2F-7B00-4718-802A-CCCEFAF67DA5}"/>
              </a:ext>
            </a:extLst>
          </p:cNvPr>
          <p:cNvSpPr txBox="1"/>
          <p:nvPr/>
        </p:nvSpPr>
        <p:spPr>
          <a:xfrm>
            <a:off x="827903" y="1458097"/>
            <a:ext cx="10268465" cy="585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/>
              <a:t>Allergens : certain asthmatics when sensitized allergen exposure (e.g., HDM, dog, cat, pollen)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/>
              <a:t>Non-allergic stimulants : most asthmatics  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 - Cigarette smoking, air pollution (indoor / outdoor), car exhaust fumes, strong smells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/>
              <a:t>Strenuous exercise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/>
              <a:t>Weather changes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/>
              <a:t>Viral infections (colds)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/>
              <a:t>Pneumonia  (</a:t>
            </a:r>
            <a:r>
              <a:rPr lang="en-US" altLang="ko-KR" dirty="0">
                <a:sym typeface="Wingdings" panose="05000000000000000000" pitchFamily="2" charset="2"/>
              </a:rPr>
              <a:t> vaccination for influenza / pneumococcal pneumonia is necessary)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ym typeface="Wingdings" panose="05000000000000000000" pitchFamily="2" charset="2"/>
              </a:rPr>
              <a:t>Drugs  </a:t>
            </a:r>
          </a:p>
          <a:p>
            <a:pPr lvl="1">
              <a:lnSpc>
                <a:spcPct val="150000"/>
              </a:lnSpc>
            </a:pPr>
            <a:r>
              <a:rPr lang="en-US" altLang="ko-KR" dirty="0">
                <a:sym typeface="Wingdings" panose="05000000000000000000" pitchFamily="2" charset="2"/>
              </a:rPr>
              <a:t> - AERD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(aspirin, NSAIDs) </a:t>
            </a:r>
          </a:p>
          <a:p>
            <a:pPr lvl="1">
              <a:lnSpc>
                <a:spcPct val="150000"/>
              </a:lnSpc>
            </a:pPr>
            <a:r>
              <a:rPr lang="en-US" altLang="ko-KR" dirty="0">
                <a:sym typeface="Wingdings" panose="05000000000000000000" pitchFamily="2" charset="2"/>
              </a:rPr>
              <a:t> - Cardiovascular drugs (</a:t>
            </a:r>
            <a:r>
              <a:rPr lang="en-US" altLang="ko-KR" dirty="0" err="1">
                <a:sym typeface="Wingdings" panose="05000000000000000000" pitchFamily="2" charset="2"/>
              </a:rPr>
              <a:t>ACEi</a:t>
            </a:r>
            <a:r>
              <a:rPr lang="en-US" altLang="ko-KR" dirty="0">
                <a:sym typeface="Wingdings" panose="05000000000000000000" pitchFamily="2" charset="2"/>
              </a:rPr>
              <a:t> / ARB / beta-blockers)</a:t>
            </a:r>
          </a:p>
          <a:p>
            <a:pPr lvl="1">
              <a:lnSpc>
                <a:spcPct val="150000"/>
              </a:lnSpc>
            </a:pPr>
            <a:r>
              <a:rPr lang="en-US" altLang="ko-KR" dirty="0">
                <a:sym typeface="Wingdings" panose="05000000000000000000" pitchFamily="2" charset="2"/>
              </a:rPr>
              <a:t> - Food, additives (sulfite)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ym typeface="Wingdings" panose="05000000000000000000" pitchFamily="2" charset="2"/>
              </a:rPr>
              <a:t>Occupational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exposures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endParaRPr lang="en-US" altLang="ko-KR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ym typeface="Wingdings" panose="05000000000000000000" pitchFamily="2" charset="2"/>
              </a:rPr>
              <a:t>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69829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57118F-B5A8-4DEB-9357-BCA965B6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2B08EA6A-2603-4127-977D-9E8B0FA0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-17811"/>
            <a:ext cx="10515600" cy="1325563"/>
          </a:xfrm>
        </p:spPr>
        <p:txBody>
          <a:bodyPr>
            <a:normAutofit/>
          </a:bodyPr>
          <a:lstStyle/>
          <a:p>
            <a:pPr lvl="2"/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 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4A79FB4-DA34-4B91-BD6E-174F7804EBBC}"/>
              </a:ext>
            </a:extLst>
          </p:cNvPr>
          <p:cNvSpPr/>
          <p:nvPr/>
        </p:nvSpPr>
        <p:spPr>
          <a:xfrm>
            <a:off x="7758158" y="6211669"/>
            <a:ext cx="44338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Eisnet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 MD et al. Thorax 2002;57:973–978</a:t>
            </a:r>
            <a:endParaRPr lang="fr-FR" altLang="ko-K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Wang Z et al. Ann Allergy Asthma Immunol 115 (2015) 396-401</a:t>
            </a:r>
            <a:endParaRPr lang="fr-FR" altLang="ko-K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FR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Thomson NC et al. Eur Respir J 2004; 24: 822–833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CD912EC-9B6B-4FA7-94EE-85DB7ED36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95" y="4101913"/>
            <a:ext cx="5632489" cy="257802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CD9B2C3-D849-428E-94EC-797FAFA20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1607178"/>
            <a:ext cx="6595532" cy="24383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9F51D2-8A19-4921-8E4A-B215EB782775}"/>
              </a:ext>
            </a:extLst>
          </p:cNvPr>
          <p:cNvSpPr txBox="1"/>
          <p:nvPr/>
        </p:nvSpPr>
        <p:spPr>
          <a:xfrm>
            <a:off x="308181" y="1156791"/>
            <a:ext cx="6371871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500" dirty="0"/>
              <a:t>349 asthma</a:t>
            </a:r>
            <a:r>
              <a:rPr lang="ko-KR" altLang="en-US" sz="1500" dirty="0"/>
              <a:t> </a:t>
            </a:r>
            <a:r>
              <a:rPr lang="en-US" altLang="ko-KR" sz="1500" dirty="0"/>
              <a:t>patients,</a:t>
            </a:r>
            <a:r>
              <a:rPr lang="ko-KR" altLang="en-US" sz="1500" dirty="0"/>
              <a:t> </a:t>
            </a:r>
            <a:r>
              <a:rPr lang="en-US" altLang="ko-KR" sz="1500" dirty="0"/>
              <a:t>Baseline &amp; 18 month follow up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3FC7785-52DC-4369-980E-889105E7D596}"/>
              </a:ext>
            </a:extLst>
          </p:cNvPr>
          <p:cNvSpPr/>
          <p:nvPr/>
        </p:nvSpPr>
        <p:spPr>
          <a:xfrm>
            <a:off x="3516548" y="3077367"/>
            <a:ext cx="910454" cy="184604"/>
          </a:xfrm>
          <a:prstGeom prst="rect">
            <a:avLst/>
          </a:prstGeom>
          <a:solidFill>
            <a:srgbClr val="FF5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AE04409-4072-4398-A7FD-746977EE7F53}"/>
              </a:ext>
            </a:extLst>
          </p:cNvPr>
          <p:cNvSpPr/>
          <p:nvPr/>
        </p:nvSpPr>
        <p:spPr>
          <a:xfrm>
            <a:off x="5769598" y="3069126"/>
            <a:ext cx="910454" cy="184604"/>
          </a:xfrm>
          <a:prstGeom prst="rect">
            <a:avLst/>
          </a:prstGeom>
          <a:solidFill>
            <a:srgbClr val="FF5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3D48FCB-0E9A-40B4-8E71-4A297B3177BE}"/>
              </a:ext>
            </a:extLst>
          </p:cNvPr>
          <p:cNvSpPr/>
          <p:nvPr/>
        </p:nvSpPr>
        <p:spPr>
          <a:xfrm>
            <a:off x="6940039" y="5164460"/>
            <a:ext cx="4961908" cy="956769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Every effort should be made to encourage asthmatics who smoke to quit. 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47449596-8DEC-4A6A-ADDF-ADF3E49632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4970" y="1625681"/>
            <a:ext cx="4312045" cy="29033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AD24BF-1B29-4072-B2A3-5D4F8C8C9EEC}"/>
              </a:ext>
            </a:extLst>
          </p:cNvPr>
          <p:cNvSpPr txBox="1"/>
          <p:nvPr/>
        </p:nvSpPr>
        <p:spPr>
          <a:xfrm>
            <a:off x="6940040" y="1132393"/>
            <a:ext cx="5274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/>
              <a:t>25</a:t>
            </a:r>
            <a:r>
              <a:rPr lang="ko-KR" altLang="en-US" sz="1500" dirty="0"/>
              <a:t> </a:t>
            </a:r>
            <a:r>
              <a:rPr lang="en-US" altLang="ko-KR" sz="1500" dirty="0"/>
              <a:t>studies,</a:t>
            </a:r>
            <a:r>
              <a:rPr lang="ko-KR" altLang="en-US" sz="1500" dirty="0"/>
              <a:t> </a:t>
            </a:r>
            <a:r>
              <a:rPr lang="en-US" altLang="ko-KR" sz="1500" dirty="0"/>
              <a:t>secondhand smoke exposure in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/>
              <a:t>Hospitalization  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AF2EF66E-13E3-4255-9E46-AD2A0F5EAC88}"/>
              </a:ext>
            </a:extLst>
          </p:cNvPr>
          <p:cNvSpPr/>
          <p:nvPr/>
        </p:nvSpPr>
        <p:spPr>
          <a:xfrm>
            <a:off x="10343594" y="3936855"/>
            <a:ext cx="684037" cy="167822"/>
          </a:xfrm>
          <a:prstGeom prst="rect">
            <a:avLst/>
          </a:prstGeom>
          <a:solidFill>
            <a:srgbClr val="FF5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121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7" grpId="0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57118F-B5A8-4DEB-9357-BCA965B6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2B08EA6A-2603-4127-977D-9E8B0FA0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-17811"/>
            <a:ext cx="10515600" cy="1325563"/>
          </a:xfrm>
        </p:spPr>
        <p:txBody>
          <a:bodyPr>
            <a:normAutofit/>
          </a:bodyPr>
          <a:lstStyle/>
          <a:p>
            <a:pPr lvl="2"/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Confirmed</a:t>
            </a:r>
            <a:r>
              <a:rPr lang="ko-KR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allergy 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02CC630-9A89-4E01-B5EF-00664E33D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1336806"/>
            <a:ext cx="7429500" cy="25527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89C88194-6FF9-4424-A49B-D04193737964}"/>
              </a:ext>
            </a:extLst>
          </p:cNvPr>
          <p:cNvSpPr/>
          <p:nvPr/>
        </p:nvSpPr>
        <p:spPr>
          <a:xfrm>
            <a:off x="7664991" y="6396335"/>
            <a:ext cx="4527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nb-NO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Roberts G, Lack G. Paediatr Respir Rev. 2003 Sep;4(3):205-12.</a:t>
            </a:r>
          </a:p>
          <a:p>
            <a:pPr algn="r"/>
            <a:r>
              <a:rPr lang="de-DE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Roberts G et al. J Allergy Clin Immunol 2003;112:168-74.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F5ED824-52E1-43C4-BE27-83E1098C4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575" y="4039225"/>
            <a:ext cx="7305675" cy="23241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6121614C-76D6-4252-8565-46C2D5DBFA85}"/>
              </a:ext>
            </a:extLst>
          </p:cNvPr>
          <p:cNvSpPr/>
          <p:nvPr/>
        </p:nvSpPr>
        <p:spPr>
          <a:xfrm>
            <a:off x="426246" y="5133687"/>
            <a:ext cx="827685" cy="184604"/>
          </a:xfrm>
          <a:prstGeom prst="rect">
            <a:avLst/>
          </a:prstGeom>
          <a:solidFill>
            <a:srgbClr val="FF5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13D1171-45B5-4DDE-BF92-85A8C1DC0BF1}"/>
              </a:ext>
            </a:extLst>
          </p:cNvPr>
          <p:cNvSpPr/>
          <p:nvPr/>
        </p:nvSpPr>
        <p:spPr>
          <a:xfrm>
            <a:off x="5713151" y="5113089"/>
            <a:ext cx="1951640" cy="184604"/>
          </a:xfrm>
          <a:prstGeom prst="rect">
            <a:avLst/>
          </a:prstGeom>
          <a:solidFill>
            <a:srgbClr val="FF5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71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57118F-B5A8-4DEB-9357-BCA965B6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2B08EA6A-2603-4127-977D-9E8B0FA0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-17811"/>
            <a:ext cx="10515600" cy="1325563"/>
          </a:xfrm>
        </p:spPr>
        <p:txBody>
          <a:bodyPr>
            <a:normAutofit/>
          </a:bodyPr>
          <a:lstStyle/>
          <a:p>
            <a:pPr lvl="2"/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pollution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651175F-4682-455E-8AC1-3BD6F28C0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1666811"/>
            <a:ext cx="6050882" cy="4257746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2A08FDD-F72B-4FE7-A16B-FF1DE70CCF0D}"/>
              </a:ext>
            </a:extLst>
          </p:cNvPr>
          <p:cNvSpPr/>
          <p:nvPr/>
        </p:nvSpPr>
        <p:spPr>
          <a:xfrm>
            <a:off x="8017459" y="6396335"/>
            <a:ext cx="4174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Guarnieri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 M, </a:t>
            </a:r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Balmes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 JR. Lancet 2014; 383: 1581–92.</a:t>
            </a:r>
          </a:p>
          <a:p>
            <a:pPr algn="r"/>
            <a:r>
              <a:rPr lang="en-US" altLang="ko-KR" sz="1200" dirty="0"/>
              <a:t>Zheng XY et al. </a:t>
            </a:r>
            <a:r>
              <a:rPr lang="en-US" altLang="ko-KR" sz="1200" dirty="0" err="1"/>
              <a:t>PLoS</a:t>
            </a:r>
            <a:r>
              <a:rPr lang="en-US" altLang="ko-KR" sz="1200" dirty="0"/>
              <a:t> One. 2015 Sep 18;10(9):e0138146.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9A4AC7-A735-4BE2-9DC7-C4C97700D531}"/>
              </a:ext>
            </a:extLst>
          </p:cNvPr>
          <p:cNvSpPr txBox="1"/>
          <p:nvPr/>
        </p:nvSpPr>
        <p:spPr>
          <a:xfrm>
            <a:off x="6805260" y="1561881"/>
            <a:ext cx="5281809" cy="4193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Air</a:t>
            </a:r>
            <a:r>
              <a:rPr lang="ko-KR" altLang="en-US" dirty="0"/>
              <a:t> </a:t>
            </a:r>
            <a:r>
              <a:rPr lang="en-US" altLang="ko-KR" dirty="0"/>
              <a:t>pollutants and asthma ER visit &amp; hospital admission: systematic review &amp; meta-analysis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/>
              <a:t>87 studies were analyzed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/>
              <a:t>RR and 95% CI of 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   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b="1" dirty="0">
                <a:solidFill>
                  <a:srgbClr val="002060"/>
                </a:solidFill>
              </a:rPr>
              <a:t>O</a:t>
            </a:r>
            <a:r>
              <a:rPr lang="en-US" altLang="ko-KR" b="1" baseline="-25000" dirty="0">
                <a:solidFill>
                  <a:srgbClr val="002060"/>
                </a:solidFill>
              </a:rPr>
              <a:t>3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/>
              <a:t>: 1.009 (1.006, 1.011)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    </a:t>
            </a:r>
            <a:r>
              <a:rPr lang="en-US" altLang="ko-KR" b="1" dirty="0">
                <a:solidFill>
                  <a:srgbClr val="002060"/>
                </a:solidFill>
              </a:rPr>
              <a:t>CO </a:t>
            </a:r>
            <a:r>
              <a:rPr lang="en-US" altLang="ko-KR" dirty="0"/>
              <a:t>: 1.045 (1.029,  1.061) 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   </a:t>
            </a:r>
            <a:r>
              <a:rPr lang="en-US" altLang="ko-KR" b="1" dirty="0"/>
              <a:t> </a:t>
            </a:r>
            <a:r>
              <a:rPr lang="en-US" altLang="ko-KR" b="1" dirty="0">
                <a:solidFill>
                  <a:srgbClr val="002060"/>
                </a:solidFill>
              </a:rPr>
              <a:t>NO</a:t>
            </a:r>
            <a:r>
              <a:rPr lang="en-US" altLang="ko-KR" b="1" baseline="-25000" dirty="0">
                <a:solidFill>
                  <a:srgbClr val="002060"/>
                </a:solidFill>
              </a:rPr>
              <a:t>2</a:t>
            </a:r>
            <a:r>
              <a:rPr lang="en-US" altLang="ko-KR" b="1" dirty="0"/>
              <a:t> </a:t>
            </a:r>
            <a:r>
              <a:rPr lang="en-US" altLang="ko-KR" dirty="0"/>
              <a:t>: 1.018 (1.014, 1.022) 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    </a:t>
            </a:r>
            <a:r>
              <a:rPr lang="en-US" altLang="ko-KR" b="1" dirty="0">
                <a:solidFill>
                  <a:srgbClr val="002060"/>
                </a:solidFill>
              </a:rPr>
              <a:t>PM</a:t>
            </a:r>
            <a:r>
              <a:rPr lang="en-US" altLang="ko-KR" b="1" baseline="-25000" dirty="0">
                <a:solidFill>
                  <a:srgbClr val="002060"/>
                </a:solidFill>
              </a:rPr>
              <a:t>10</a:t>
            </a:r>
            <a:r>
              <a:rPr lang="en-US" altLang="ko-KR" dirty="0"/>
              <a:t> : 1.010 (1.008, 1.013) </a:t>
            </a: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002060"/>
                </a:solidFill>
              </a:rPr>
              <a:t>    PM</a:t>
            </a:r>
            <a:r>
              <a:rPr lang="en-US" altLang="ko-KR" b="1" baseline="-25000" dirty="0">
                <a:solidFill>
                  <a:srgbClr val="002060"/>
                </a:solidFill>
              </a:rPr>
              <a:t>2.5</a:t>
            </a:r>
            <a:r>
              <a:rPr lang="en-US" altLang="ko-KR" b="1" dirty="0">
                <a:solidFill>
                  <a:srgbClr val="002060"/>
                </a:solidFill>
              </a:rPr>
              <a:t> </a:t>
            </a:r>
            <a:r>
              <a:rPr lang="en-US" altLang="ko-KR" dirty="0"/>
              <a:t>: 1.023 (1.015, 1.031)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861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57118F-B5A8-4DEB-9357-BCA965B6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2B08EA6A-2603-4127-977D-9E8B0FA0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-17811"/>
            <a:ext cx="10515600" cy="1325563"/>
          </a:xfrm>
        </p:spPr>
        <p:txBody>
          <a:bodyPr>
            <a:normAutofit/>
          </a:bodyPr>
          <a:lstStyle/>
          <a:p>
            <a:pPr lvl="2"/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ko-KR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infection in asthma</a:t>
            </a:r>
          </a:p>
        </p:txBody>
      </p:sp>
      <p:pic>
        <p:nvPicPr>
          <p:cNvPr id="3" name="그림 2" descr="스크린샷이(가) 표시된 사진&#10;&#10;자동 생성된 설명">
            <a:extLst>
              <a:ext uri="{FF2B5EF4-FFF2-40B4-BE49-F238E27FC236}">
                <a16:creationId xmlns:a16="http://schemas.microsoft.com/office/drawing/2014/main" id="{AD929363-638A-4D12-8136-C8255AE2C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96" y="1411390"/>
            <a:ext cx="7830007" cy="52132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FD4809C1-CCF2-4240-9956-1142BE4879B8}"/>
              </a:ext>
            </a:extLst>
          </p:cNvPr>
          <p:cNvSpPr/>
          <p:nvPr/>
        </p:nvSpPr>
        <p:spPr>
          <a:xfrm>
            <a:off x="9171286" y="6581001"/>
            <a:ext cx="30251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err="1">
                <a:latin typeface="Arial" panose="020B0604020202020204" pitchFamily="34" charset="0"/>
                <a:cs typeface="Arial" panose="020B0604020202020204" pitchFamily="34" charset="0"/>
              </a:rPr>
              <a:t>Billiam</a:t>
            </a:r>
            <a:r>
              <a:rPr lang="ko-KR" alt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W et al. </a:t>
            </a: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Lancet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2010; 376</a:t>
            </a: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826–34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960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57118F-B5A8-4DEB-9357-BCA965B6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2B08EA6A-2603-4127-977D-9E8B0FA0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-17811"/>
            <a:ext cx="10515600" cy="1325563"/>
          </a:xfrm>
        </p:spPr>
        <p:txBody>
          <a:bodyPr>
            <a:normAutofit/>
          </a:bodyPr>
          <a:lstStyle/>
          <a:p>
            <a:pPr lvl="2"/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 of pathogens by real-time PCR</a:t>
            </a:r>
          </a:p>
        </p:txBody>
      </p:sp>
      <p:pic>
        <p:nvPicPr>
          <p:cNvPr id="9" name="그림 8" descr="명함, 텍스트이(가) 표시된 사진&#10;&#10;자동 생성된 설명">
            <a:extLst>
              <a:ext uri="{FF2B5EF4-FFF2-40B4-BE49-F238E27FC236}">
                <a16:creationId xmlns:a16="http://schemas.microsoft.com/office/drawing/2014/main" id="{A819B14A-1305-463B-B432-7D80C49C2C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6088"/>
            <a:ext cx="5596066" cy="4394913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F548CE13-92DB-4A3C-89E7-BE9746CA0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6958" y="3074846"/>
            <a:ext cx="5426161" cy="1938519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39530BD7-2BF6-405C-BA64-6B297DE5FF38}"/>
              </a:ext>
            </a:extLst>
          </p:cNvPr>
          <p:cNvSpPr/>
          <p:nvPr/>
        </p:nvSpPr>
        <p:spPr>
          <a:xfrm>
            <a:off x="8334197" y="6581001"/>
            <a:ext cx="38622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Yoshii et al. BMC Pulmonary Medicine (2017) 17:150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5EE21D-5619-4816-91E3-475504BA0A50}"/>
              </a:ext>
            </a:extLst>
          </p:cNvPr>
          <p:cNvSpPr txBox="1"/>
          <p:nvPr/>
        </p:nvSpPr>
        <p:spPr>
          <a:xfrm>
            <a:off x="550188" y="1192109"/>
            <a:ext cx="11337011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Prospectively Nasopharyngeal swab &amp; sputum samples sere collected in 64 AEBA patients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Pathogen detection : Real-time PCR (49 patients, 76.6%) &amp; conventional methods (14 patients, 21.9%) 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21BB28E-2847-43E5-BEE3-E877AF5339FB}"/>
              </a:ext>
            </a:extLst>
          </p:cNvPr>
          <p:cNvSpPr/>
          <p:nvPr/>
        </p:nvSpPr>
        <p:spPr>
          <a:xfrm>
            <a:off x="5793605" y="4622023"/>
            <a:ext cx="5568255" cy="297306"/>
          </a:xfrm>
          <a:prstGeom prst="rect">
            <a:avLst/>
          </a:prstGeom>
          <a:solidFill>
            <a:srgbClr val="FF5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FC8B798-067D-4D22-AA47-7EAB2F8D69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163" y="2305349"/>
            <a:ext cx="10969697" cy="4095238"/>
          </a:xfrm>
          <a:prstGeom prst="rect">
            <a:avLst/>
          </a:prstGeom>
        </p:spPr>
      </p:pic>
      <p:sp>
        <p:nvSpPr>
          <p:cNvPr id="19" name="액자 18">
            <a:extLst>
              <a:ext uri="{FF2B5EF4-FFF2-40B4-BE49-F238E27FC236}">
                <a16:creationId xmlns:a16="http://schemas.microsoft.com/office/drawing/2014/main" id="{1F599F3F-3107-4CB0-AE04-37E5AAC300A2}"/>
              </a:ext>
            </a:extLst>
          </p:cNvPr>
          <p:cNvSpPr/>
          <p:nvPr/>
        </p:nvSpPr>
        <p:spPr>
          <a:xfrm>
            <a:off x="8469467" y="2305349"/>
            <a:ext cx="1407015" cy="3071556"/>
          </a:xfrm>
          <a:prstGeom prst="frame">
            <a:avLst>
              <a:gd name="adj1" fmla="val 159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액자 22">
            <a:extLst>
              <a:ext uri="{FF2B5EF4-FFF2-40B4-BE49-F238E27FC236}">
                <a16:creationId xmlns:a16="http://schemas.microsoft.com/office/drawing/2014/main" id="{E42D2DA3-491B-4FD6-AF9A-AEEDDCE96FA1}"/>
              </a:ext>
            </a:extLst>
          </p:cNvPr>
          <p:cNvSpPr/>
          <p:nvPr/>
        </p:nvSpPr>
        <p:spPr>
          <a:xfrm>
            <a:off x="2323219" y="2348968"/>
            <a:ext cx="658193" cy="3071556"/>
          </a:xfrm>
          <a:prstGeom prst="frame">
            <a:avLst>
              <a:gd name="adj1" fmla="val 1595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2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57118F-B5A8-4DEB-9357-BCA965B6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2B08EA6A-2603-4127-977D-9E8B0FA0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-17811"/>
            <a:ext cx="10515600" cy="1325563"/>
          </a:xfrm>
        </p:spPr>
        <p:txBody>
          <a:bodyPr>
            <a:normAutofit/>
          </a:bodyPr>
          <a:lstStyle/>
          <a:p>
            <a:pPr lvl="2"/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factors for asthma exacerbation 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C95838A-02D1-48D1-A0B2-B9A416FBA402}"/>
              </a:ext>
            </a:extLst>
          </p:cNvPr>
          <p:cNvSpPr/>
          <p:nvPr/>
        </p:nvSpPr>
        <p:spPr>
          <a:xfrm>
            <a:off x="768352" y="2185831"/>
            <a:ext cx="4512039" cy="32406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altLang="ko-KR" sz="2500" b="1" dirty="0"/>
              <a:t>Risk factors for asthma exacerbation</a:t>
            </a:r>
            <a:endParaRPr lang="ko-KR" alt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3BC0A5F4-9C85-4AE7-A976-474B0A5B8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980" y="1188491"/>
            <a:ext cx="6240270" cy="555024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risk factors 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Having uncontrolled asthma symptom 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Ever intubated or in intensive care unit for asthma 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≥1 severe exacerbation in last 12 months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Additional potentially modifiable risk factors (even in patients with few symptoms)</a:t>
            </a: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  <a:r>
              <a:rPr lang="ko-KR" alt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Comorbidities </a:t>
            </a: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Exposures</a:t>
            </a: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Context :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generally hospitalization and ED visit decrease as SES increases</a:t>
            </a: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 function</a:t>
            </a:r>
            <a:endParaRPr lang="ko-KR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5AAB56D7-7166-459A-8D20-B06766D52D57}"/>
              </a:ext>
            </a:extLst>
          </p:cNvPr>
          <p:cNvGrpSpPr/>
          <p:nvPr/>
        </p:nvGrpSpPr>
        <p:grpSpPr>
          <a:xfrm>
            <a:off x="1318910" y="1255244"/>
            <a:ext cx="4061320" cy="5536004"/>
            <a:chOff x="1287338" y="960895"/>
            <a:chExt cx="4061320" cy="5536004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AD45B172-F79D-453A-A5E4-E79072652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7338" y="1239063"/>
              <a:ext cx="4061320" cy="5257836"/>
            </a:xfrm>
            <a:prstGeom prst="rect">
              <a:avLst/>
            </a:prstGeom>
          </p:spPr>
        </p:pic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FB8CF97D-0898-4906-AE73-AFEA6F3D0A69}"/>
                </a:ext>
              </a:extLst>
            </p:cNvPr>
            <p:cNvSpPr/>
            <p:nvPr/>
          </p:nvSpPr>
          <p:spPr>
            <a:xfrm>
              <a:off x="1324410" y="960895"/>
              <a:ext cx="4024248" cy="3410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Health equity report : asthma 2017 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801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57118F-B5A8-4DEB-9357-BCA965B6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2B08EA6A-2603-4127-977D-9E8B0FA0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-17811"/>
            <a:ext cx="10515600" cy="1325563"/>
          </a:xfrm>
        </p:spPr>
        <p:txBody>
          <a:bodyPr>
            <a:normAutofit/>
          </a:bodyPr>
          <a:lstStyle/>
          <a:p>
            <a:pPr lvl="2"/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of severe asthma exacerbation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6A9A189-435B-4CFB-B501-D60E5553F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ATS/ERS Task Force</a:t>
            </a: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Asthma-related hospital admissions</a:t>
            </a:r>
          </a:p>
          <a:p>
            <a:pPr marL="285750" indent="-285750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Accident and emergency attendances </a:t>
            </a:r>
          </a:p>
          <a:p>
            <a:pPr marL="285750" indent="-285750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Prescription for acute course of oral corticosteroids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1132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57118F-B5A8-4DEB-9357-BCA965B6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2B08EA6A-2603-4127-977D-9E8B0FA0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-17811"/>
            <a:ext cx="10515600" cy="1325563"/>
          </a:xfrm>
        </p:spPr>
        <p:txBody>
          <a:bodyPr>
            <a:normAutofit/>
          </a:bodyPr>
          <a:lstStyle/>
          <a:p>
            <a:pPr lvl="2"/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factors for asthma exacerbation 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C95838A-02D1-48D1-A0B2-B9A416FBA402}"/>
              </a:ext>
            </a:extLst>
          </p:cNvPr>
          <p:cNvSpPr/>
          <p:nvPr/>
        </p:nvSpPr>
        <p:spPr>
          <a:xfrm>
            <a:off x="768352" y="2185831"/>
            <a:ext cx="4512039" cy="32406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altLang="ko-KR" sz="2500" b="1" dirty="0"/>
              <a:t>Risk factors for asthma exacerbation</a:t>
            </a:r>
            <a:endParaRPr lang="ko-KR" alt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3BC0A5F4-9C85-4AE7-A976-474B0A5B8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980" y="1307752"/>
            <a:ext cx="6240270" cy="555024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risk factors 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Having uncontrolled asthma symptom 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Ever intubated or in intensive care unit for asthma 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≥1 severe exacerbation in last 12 months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Additional potentially modifiable risk factors (even in patients with few symptoms)</a:t>
            </a: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  <a:r>
              <a:rPr lang="ko-KR" alt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Comorbidities </a:t>
            </a: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Exposures</a:t>
            </a: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Lung function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014766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57118F-B5A8-4DEB-9357-BCA965B6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2B08EA6A-2603-4127-977D-9E8B0FA0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-17811"/>
            <a:ext cx="10515600" cy="1325563"/>
          </a:xfrm>
        </p:spPr>
        <p:txBody>
          <a:bodyPr>
            <a:normAutofit/>
          </a:bodyPr>
          <a:lstStyle/>
          <a:p>
            <a:pPr lvl="2"/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FEV</a:t>
            </a:r>
            <a:r>
              <a:rPr lang="en-US" altLang="ko-KR" sz="3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ko-KR" altLang="en-US" sz="3000" b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97FCE6B-37B2-4FC2-A960-23F625298528}"/>
              </a:ext>
            </a:extLst>
          </p:cNvPr>
          <p:cNvSpPr/>
          <p:nvPr/>
        </p:nvSpPr>
        <p:spPr>
          <a:xfrm>
            <a:off x="8783844" y="6566725"/>
            <a:ext cx="34070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Osborne ML et al. Chest. 2007;132:1151-1161. 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9F7FDC9-5777-4107-BE9A-C0AABFF749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370"/>
          <a:stretch/>
        </p:blipFill>
        <p:spPr>
          <a:xfrm>
            <a:off x="502719" y="1244271"/>
            <a:ext cx="8755581" cy="4735694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D5DBB190-BE78-4757-8C86-1E21C688DEF3}"/>
              </a:ext>
            </a:extLst>
          </p:cNvPr>
          <p:cNvSpPr/>
          <p:nvPr/>
        </p:nvSpPr>
        <p:spPr>
          <a:xfrm>
            <a:off x="807022" y="6248247"/>
            <a:ext cx="4507965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Low FEV</a:t>
            </a:r>
            <a:r>
              <a:rPr lang="en-US" altLang="ko-KR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, especially if &lt;60% predicted 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1095627-B351-498F-B301-38531EA1788F}"/>
              </a:ext>
            </a:extLst>
          </p:cNvPr>
          <p:cNvSpPr/>
          <p:nvPr/>
        </p:nvSpPr>
        <p:spPr>
          <a:xfrm>
            <a:off x="662940" y="5726563"/>
            <a:ext cx="8431692" cy="218979"/>
          </a:xfrm>
          <a:prstGeom prst="rect">
            <a:avLst/>
          </a:prstGeom>
          <a:solidFill>
            <a:srgbClr val="FF5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549E14-742B-4E90-BDD4-E06A4743D754}"/>
              </a:ext>
            </a:extLst>
          </p:cNvPr>
          <p:cNvSpPr txBox="1"/>
          <p:nvPr/>
        </p:nvSpPr>
        <p:spPr>
          <a:xfrm>
            <a:off x="9307944" y="1254373"/>
            <a:ext cx="2747432" cy="14345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500" dirty="0">
                <a:latin typeface="Arial" panose="020B0604020202020204" pitchFamily="34" charset="0"/>
                <a:cs typeface="Arial" panose="020B0604020202020204" pitchFamily="34" charset="0"/>
              </a:rPr>
              <a:t>Prospective asthmatics cohort (n=554)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500" dirty="0">
                <a:latin typeface="Arial" panose="020B0604020202020204" pitchFamily="34" charset="0"/>
                <a:cs typeface="Arial" panose="020B0604020202020204" pitchFamily="34" charset="0"/>
              </a:rPr>
              <a:t>Adult, aged 18-55 years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101 had </a:t>
            </a:r>
            <a:r>
              <a:rPr lang="en-US" altLang="ko-KR" sz="1500" dirty="0">
                <a:latin typeface="Arial" panose="020B0604020202020204" pitchFamily="34" charset="0"/>
                <a:cs typeface="Arial" panose="020B0604020202020204" pitchFamily="34" charset="0"/>
              </a:rPr>
              <a:t>≥1 event</a:t>
            </a:r>
          </a:p>
        </p:txBody>
      </p:sp>
    </p:spTree>
    <p:extLst>
      <p:ext uri="{BB962C8B-B14F-4D97-AF65-F5344CB8AC3E}">
        <p14:creationId xmlns:p14="http://schemas.microsoft.com/office/powerpoint/2010/main" val="135423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57118F-B5A8-4DEB-9357-BCA965B6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2B08EA6A-2603-4127-977D-9E8B0FA0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-17811"/>
            <a:ext cx="10515600" cy="1325563"/>
          </a:xfrm>
        </p:spPr>
        <p:txBody>
          <a:bodyPr>
            <a:normAutofit/>
          </a:bodyPr>
          <a:lstStyle/>
          <a:p>
            <a:pPr lvl="2"/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bronchodilator response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2268622-CF48-4B6A-A1ED-566412D4D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55" y="1395687"/>
            <a:ext cx="5533885" cy="447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5F0E48DA-7CA6-4F95-A559-45EBB44F9446}"/>
              </a:ext>
            </a:extLst>
          </p:cNvPr>
          <p:cNvSpPr/>
          <p:nvPr/>
        </p:nvSpPr>
        <p:spPr>
          <a:xfrm>
            <a:off x="7568218" y="6401777"/>
            <a:ext cx="4704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Pongracic</a:t>
            </a:r>
            <a:r>
              <a:rPr lang="ko-K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JA et al. J Allergy Clin Immunol. 2016;138(4):1030-1041.</a:t>
            </a:r>
          </a:p>
          <a:p>
            <a:pPr algn="r"/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Ulrik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 CS, Frederiksen J. Chest. 1995;108:10-15. 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48A0E3C-F38F-4066-9240-7298F8C8F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3907" y="1142766"/>
            <a:ext cx="4509100" cy="5256554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76BC167A-7693-4B14-855E-93C44151AFCE}"/>
              </a:ext>
            </a:extLst>
          </p:cNvPr>
          <p:cNvSpPr/>
          <p:nvPr/>
        </p:nvSpPr>
        <p:spPr>
          <a:xfrm>
            <a:off x="7163409" y="5513252"/>
            <a:ext cx="4326791" cy="831576"/>
          </a:xfrm>
          <a:prstGeom prst="rect">
            <a:avLst/>
          </a:prstGeom>
          <a:solidFill>
            <a:srgbClr val="FF5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C6D5821-8DDD-4BE8-ADDB-D6FC4BCCAFF6}"/>
              </a:ext>
            </a:extLst>
          </p:cNvPr>
          <p:cNvSpPr/>
          <p:nvPr/>
        </p:nvSpPr>
        <p:spPr>
          <a:xfrm>
            <a:off x="776597" y="6160162"/>
            <a:ext cx="4081887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Higher bronchodilator reversibility 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65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57118F-B5A8-4DEB-9357-BCA965B6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2B08EA6A-2603-4127-977D-9E8B0FA0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-17811"/>
            <a:ext cx="10515600" cy="1325563"/>
          </a:xfrm>
        </p:spPr>
        <p:txBody>
          <a:bodyPr>
            <a:normAutofit/>
          </a:bodyPr>
          <a:lstStyle/>
          <a:p>
            <a:pPr lvl="2"/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Biomarkers for exacerbation 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173831A-CBBA-4F58-8E3A-C23B5993FAE9}"/>
              </a:ext>
            </a:extLst>
          </p:cNvPr>
          <p:cNvSpPr/>
          <p:nvPr/>
        </p:nvSpPr>
        <p:spPr>
          <a:xfrm>
            <a:off x="851629" y="2131861"/>
            <a:ext cx="4512039" cy="32406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altLang="ko-KR" sz="2500" b="1" dirty="0"/>
              <a:t>Identifying biomarkers as predictor of exacerbation</a:t>
            </a:r>
            <a:endParaRPr lang="ko-KR" alt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FD6895D-7488-4DCF-B8C4-537DF07046B0}"/>
              </a:ext>
            </a:extLst>
          </p:cNvPr>
          <p:cNvSpPr/>
          <p:nvPr/>
        </p:nvSpPr>
        <p:spPr>
          <a:xfrm>
            <a:off x="5851161" y="2658243"/>
            <a:ext cx="6096000" cy="2187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17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 Sputum/blood eosinophilia</a:t>
            </a:r>
          </a:p>
          <a:p>
            <a:pPr marL="228600" indent="-228600">
              <a:lnSpc>
                <a:spcPct val="17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 Elevated F</a:t>
            </a:r>
            <a:r>
              <a:rPr lang="en-US" altLang="ko-KR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550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57118F-B5A8-4DEB-9357-BCA965B6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2B08EA6A-2603-4127-977D-9E8B0FA0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-17811"/>
            <a:ext cx="10515600" cy="1325563"/>
          </a:xfrm>
        </p:spPr>
        <p:txBody>
          <a:bodyPr>
            <a:normAutofit/>
          </a:bodyPr>
          <a:lstStyle/>
          <a:p>
            <a:pPr lvl="2"/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eosinophil count 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116DD65-6823-4BA8-92DF-2FFC44B3DCCF}"/>
              </a:ext>
            </a:extLst>
          </p:cNvPr>
          <p:cNvSpPr/>
          <p:nvPr/>
        </p:nvSpPr>
        <p:spPr>
          <a:xfrm>
            <a:off x="7792716" y="6404908"/>
            <a:ext cx="4417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Zeiger RS et al. J</a:t>
            </a:r>
            <a:r>
              <a:rPr lang="ko-K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Allergy Clin Immunol </a:t>
            </a:r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Pract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. 2014;2:741-750.</a:t>
            </a:r>
          </a:p>
          <a:p>
            <a:pPr algn="r"/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Zeiger</a:t>
            </a:r>
            <a:r>
              <a:rPr lang="ko-K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RS et al. J</a:t>
            </a:r>
            <a:r>
              <a:rPr lang="ko-K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Allergy Clin Immunol </a:t>
            </a:r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Pract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. 2017;5:144-153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5B8D26D-ABC2-429A-BD17-EAD80C2DF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1188492"/>
            <a:ext cx="7264228" cy="3013506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60571E52-31FB-496C-9260-DA04C4FC8C0F}"/>
              </a:ext>
            </a:extLst>
          </p:cNvPr>
          <p:cNvSpPr/>
          <p:nvPr/>
        </p:nvSpPr>
        <p:spPr>
          <a:xfrm>
            <a:off x="483785" y="3435621"/>
            <a:ext cx="6967340" cy="197265"/>
          </a:xfrm>
          <a:prstGeom prst="rect">
            <a:avLst/>
          </a:prstGeom>
          <a:solidFill>
            <a:srgbClr val="FF5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051A562-B299-49B4-9CB1-7FCB1D3CD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4201998"/>
            <a:ext cx="8344673" cy="2199047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6E9164AA-2D91-43D9-AAFC-317303FD9B1D}"/>
              </a:ext>
            </a:extLst>
          </p:cNvPr>
          <p:cNvSpPr/>
          <p:nvPr/>
        </p:nvSpPr>
        <p:spPr>
          <a:xfrm>
            <a:off x="289978" y="5481615"/>
            <a:ext cx="8223827" cy="384415"/>
          </a:xfrm>
          <a:prstGeom prst="rect">
            <a:avLst/>
          </a:prstGeom>
          <a:solidFill>
            <a:srgbClr val="FF5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2CB9F6F2-7D6C-492A-A16C-DC870D49B1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0" y="991970"/>
            <a:ext cx="7165375" cy="3270634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253B50CF-FA36-4724-9DE0-33B349354EB6}"/>
              </a:ext>
            </a:extLst>
          </p:cNvPr>
          <p:cNvSpPr/>
          <p:nvPr/>
        </p:nvSpPr>
        <p:spPr>
          <a:xfrm>
            <a:off x="8024110" y="2627287"/>
            <a:ext cx="3882140" cy="92333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High blood eosinophil count : independent risk factor for moderate to severe exacerbation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96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57118F-B5A8-4DEB-9357-BCA965B6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2B08EA6A-2603-4127-977D-9E8B0FA0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-17811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Elevated</a:t>
            </a:r>
            <a:r>
              <a:rPr lang="ko-KR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</a:t>
            </a:r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value </a:t>
            </a:r>
            <a:endParaRPr lang="ko-KR" altLang="en-US" sz="3000" b="1" dirty="0">
              <a:solidFill>
                <a:schemeClr val="bg1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18777BD-D461-4E53-BE21-8A7C08C0D10A}"/>
              </a:ext>
            </a:extLst>
          </p:cNvPr>
          <p:cNvSpPr/>
          <p:nvPr/>
        </p:nvSpPr>
        <p:spPr>
          <a:xfrm>
            <a:off x="592417" y="6114964"/>
            <a:ext cx="6506911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Elevated </a:t>
            </a:r>
            <a:r>
              <a:rPr lang="en-US" altLang="ko-KR" b="1" dirty="0" err="1">
                <a:latin typeface="Arial" panose="020B0604020202020204" pitchFamily="34" charset="0"/>
                <a:cs typeface="Arial" panose="020B0604020202020204" pitchFamily="34" charset="0"/>
              </a:rPr>
              <a:t>FeNO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 (in adults with allergic asthma taking ICS)</a:t>
            </a:r>
            <a:r>
              <a:rPr lang="en-US" altLang="ko-K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FCD0BBA-17F7-47A5-B8B7-6B260981B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599" y="1391003"/>
            <a:ext cx="5541129" cy="45591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F22DF0-C624-475A-A9E2-80A8A3FC84A1}"/>
              </a:ext>
            </a:extLst>
          </p:cNvPr>
          <p:cNvSpPr txBox="1"/>
          <p:nvPr/>
        </p:nvSpPr>
        <p:spPr>
          <a:xfrm>
            <a:off x="725293" y="1757126"/>
            <a:ext cx="390061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FeNO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levels &gt;300% of predicted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92D9EBFA-2D14-4C90-A7E6-062394E28DA6}"/>
              </a:ext>
            </a:extLst>
          </p:cNvPr>
          <p:cNvSpPr/>
          <p:nvPr/>
        </p:nvSpPr>
        <p:spPr>
          <a:xfrm>
            <a:off x="635430" y="2904161"/>
            <a:ext cx="1869791" cy="159884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Favorable response to ICS </a:t>
            </a: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04295169-3912-4C41-A141-CDA2051E2F31}"/>
              </a:ext>
            </a:extLst>
          </p:cNvPr>
          <p:cNvSpPr/>
          <p:nvPr/>
        </p:nvSpPr>
        <p:spPr>
          <a:xfrm>
            <a:off x="2756115" y="2904161"/>
            <a:ext cx="1869791" cy="159884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Worsening asthma with ICS withdrawal </a:t>
            </a: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28C3F4-8354-4476-972A-CD74E7D03B32}"/>
              </a:ext>
            </a:extLst>
          </p:cNvPr>
          <p:cNvSpPr txBox="1"/>
          <p:nvPr/>
        </p:nvSpPr>
        <p:spPr>
          <a:xfrm>
            <a:off x="635430" y="4859853"/>
            <a:ext cx="4525506" cy="92333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304 asthma patients, aged 12-56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ICS for ≥1 month before enrollment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FEV</a:t>
            </a:r>
            <a:r>
              <a:rPr lang="en-US" altLang="ko-KR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≥50% predicted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F9AA9F8-27FC-4547-9C28-54FCC98523BB}"/>
              </a:ext>
            </a:extLst>
          </p:cNvPr>
          <p:cNvSpPr/>
          <p:nvPr/>
        </p:nvSpPr>
        <p:spPr>
          <a:xfrm>
            <a:off x="7931538" y="6566741"/>
            <a:ext cx="42604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Zeiger RS et al. J Allergy Clin Immunol 2011; 128: 412-414. 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C7FF9D3-428B-4100-BB1C-AE4A3132DE97}"/>
              </a:ext>
            </a:extLst>
          </p:cNvPr>
          <p:cNvSpPr/>
          <p:nvPr/>
        </p:nvSpPr>
        <p:spPr>
          <a:xfrm>
            <a:off x="9800211" y="2479607"/>
            <a:ext cx="1253317" cy="2372585"/>
          </a:xfrm>
          <a:prstGeom prst="rect">
            <a:avLst/>
          </a:prstGeom>
          <a:solidFill>
            <a:srgbClr val="FF5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6AA6ADC1-E4C4-4F26-8FC4-E4B424827790}"/>
              </a:ext>
            </a:extLst>
          </p:cNvPr>
          <p:cNvCxnSpPr/>
          <p:nvPr/>
        </p:nvCxnSpPr>
        <p:spPr>
          <a:xfrm flipH="1">
            <a:off x="1570325" y="2134153"/>
            <a:ext cx="1014761" cy="762312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ED733BD6-C1BE-49F0-A35A-13DC2E4D3A07}"/>
              </a:ext>
            </a:extLst>
          </p:cNvPr>
          <p:cNvCxnSpPr/>
          <p:nvPr/>
        </p:nvCxnSpPr>
        <p:spPr>
          <a:xfrm>
            <a:off x="2756115" y="2126458"/>
            <a:ext cx="934896" cy="75629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7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FAE3D9D-456D-49FA-AF5F-E41E60D9E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910" y="1709077"/>
            <a:ext cx="6934200" cy="4351338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Hokkaido Severe Asthma Cohort Study </a:t>
            </a:r>
          </a:p>
          <a:p>
            <a:r>
              <a:rPr lang="en-US" altLang="ko-KR" sz="2000" dirty="0"/>
              <a:t>105 severe</a:t>
            </a:r>
            <a:r>
              <a:rPr lang="ko-KR" altLang="en-US" sz="2000" dirty="0"/>
              <a:t> </a:t>
            </a:r>
            <a:r>
              <a:rPr lang="en-US" altLang="ko-KR" sz="2000" dirty="0"/>
              <a:t>asthmatics, yearly followed up for 3 years </a:t>
            </a:r>
          </a:p>
          <a:p>
            <a:endParaRPr lang="en-US" altLang="ko-KR" sz="2000" dirty="0"/>
          </a:p>
          <a:p>
            <a:r>
              <a:rPr lang="en-US" altLang="ko-KR" sz="2000" b="1" dirty="0"/>
              <a:t>3 groups </a:t>
            </a:r>
          </a:p>
          <a:p>
            <a:pPr marL="457200" indent="-457200">
              <a:buAutoNum type="arabicParenR"/>
            </a:pPr>
            <a:r>
              <a:rPr lang="en-US" altLang="ko-KR" sz="2000" dirty="0"/>
              <a:t>Consistent non-exacerbators (CNE) </a:t>
            </a:r>
          </a:p>
          <a:p>
            <a:pPr marL="0" indent="0">
              <a:buNone/>
            </a:pPr>
            <a:r>
              <a:rPr lang="en-US" altLang="ko-KR" sz="2000" dirty="0"/>
              <a:t>      : 0 AE over the 3-years (N=39)</a:t>
            </a:r>
          </a:p>
          <a:p>
            <a:pPr marL="0" indent="0">
              <a:buNone/>
            </a:pPr>
            <a:r>
              <a:rPr lang="en-US" altLang="ko-KR" sz="2000" dirty="0"/>
              <a:t>2)  Consistent frequent exacerbators (CFE) </a:t>
            </a:r>
          </a:p>
          <a:p>
            <a:pPr marL="0" indent="0">
              <a:buNone/>
            </a:pPr>
            <a:r>
              <a:rPr lang="en-US" altLang="ko-KR" sz="2000" dirty="0"/>
              <a:t>      : ≥2 AE / year, throughout the 3-years  (N=15) </a:t>
            </a:r>
          </a:p>
          <a:p>
            <a:pPr marL="0" indent="0">
              <a:buNone/>
            </a:pPr>
            <a:r>
              <a:rPr lang="en-US" altLang="ko-KR" sz="2000" dirty="0"/>
              <a:t>3)  Intermittent exacerbators (IE)  (N=51) </a:t>
            </a:r>
            <a:endParaRPr lang="ko-KR" altLang="en-US" sz="20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716E15E-044F-4EA9-B114-6B328F9C2D5C}"/>
              </a:ext>
            </a:extLst>
          </p:cNvPr>
          <p:cNvSpPr/>
          <p:nvPr/>
        </p:nvSpPr>
        <p:spPr>
          <a:xfrm>
            <a:off x="8392797" y="6551021"/>
            <a:ext cx="37743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Kimura</a:t>
            </a:r>
            <a:r>
              <a:rPr lang="ko-K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ko-K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ko-K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al.</a:t>
            </a:r>
            <a:r>
              <a:rPr lang="ko-K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Clin Exp Allergy. 2018;48:1137–1146.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379EA7E-466B-4A66-8574-DD821D7F0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31" y="0"/>
            <a:ext cx="4636148" cy="68580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F19BE52-C317-479C-BCCB-BDA48F035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910" y="0"/>
            <a:ext cx="6794090" cy="1188491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D9080530-39EC-4A48-B362-2C9A1819625B}"/>
              </a:ext>
            </a:extLst>
          </p:cNvPr>
          <p:cNvSpPr/>
          <p:nvPr/>
        </p:nvSpPr>
        <p:spPr>
          <a:xfrm>
            <a:off x="5476506" y="209524"/>
            <a:ext cx="67940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Prospective</a:t>
            </a:r>
            <a:r>
              <a:rPr lang="en-US" altLang="ko-KR" sz="2200" dirty="0">
                <a:solidFill>
                  <a:schemeClr val="bg1"/>
                </a:solidFill>
              </a:rPr>
              <a:t> </a:t>
            </a:r>
            <a:r>
              <a:rPr lang="en-US" altLang="ko-KR" sz="22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predictors of exacerbation status in severe asthma over a 3-year follow-up </a:t>
            </a:r>
            <a:endParaRPr lang="ko-KR" altLang="en-US" sz="22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6592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9046B8-7C03-4792-86E5-964278896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58D23BF-B4FF-4C71-9E81-532AD9498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13455E8-6E86-45B3-A2DF-F7142B62A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99" y="604459"/>
            <a:ext cx="5700010" cy="585945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04AC617-87A0-460B-87AE-4651B0045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057" y="2291175"/>
            <a:ext cx="9027884" cy="2526539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AD06C3A-638F-45A7-B4BD-37932F873E9F}"/>
              </a:ext>
            </a:extLst>
          </p:cNvPr>
          <p:cNvSpPr/>
          <p:nvPr/>
        </p:nvSpPr>
        <p:spPr>
          <a:xfrm>
            <a:off x="2579460" y="3386468"/>
            <a:ext cx="8884228" cy="203755"/>
          </a:xfrm>
          <a:prstGeom prst="rect">
            <a:avLst/>
          </a:prstGeom>
          <a:solidFill>
            <a:srgbClr val="FF5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0E55A9B-FA26-428A-B87C-DB75438BFA28}"/>
              </a:ext>
            </a:extLst>
          </p:cNvPr>
          <p:cNvSpPr/>
          <p:nvPr/>
        </p:nvSpPr>
        <p:spPr>
          <a:xfrm>
            <a:off x="552083" y="659695"/>
            <a:ext cx="1757697" cy="298318"/>
          </a:xfrm>
          <a:prstGeom prst="rect">
            <a:avLst/>
          </a:prstGeom>
          <a:solidFill>
            <a:srgbClr val="FF5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0DBC3FC-DD65-4035-B94C-02A978BDCF6B}"/>
              </a:ext>
            </a:extLst>
          </p:cNvPr>
          <p:cNvSpPr/>
          <p:nvPr/>
        </p:nvSpPr>
        <p:spPr>
          <a:xfrm>
            <a:off x="524694" y="3577163"/>
            <a:ext cx="901977" cy="298318"/>
          </a:xfrm>
          <a:prstGeom prst="rect">
            <a:avLst/>
          </a:prstGeom>
          <a:solidFill>
            <a:srgbClr val="FF5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78147F1-7A9F-4146-A726-6AC4DB62146F}"/>
              </a:ext>
            </a:extLst>
          </p:cNvPr>
          <p:cNvSpPr/>
          <p:nvPr/>
        </p:nvSpPr>
        <p:spPr>
          <a:xfrm>
            <a:off x="8392797" y="6551021"/>
            <a:ext cx="37743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Kimura</a:t>
            </a:r>
            <a:r>
              <a:rPr lang="ko-K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ko-K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ko-K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al.</a:t>
            </a:r>
            <a:r>
              <a:rPr lang="ko-K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Clin Exp Allergy. 2018;48:1137–1146.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6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57118F-B5A8-4DEB-9357-BCA965B6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2B08EA6A-2603-4127-977D-9E8B0FA0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-17811"/>
            <a:ext cx="11906250" cy="1325563"/>
          </a:xfrm>
        </p:spPr>
        <p:txBody>
          <a:bodyPr>
            <a:norm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of </a:t>
            </a:r>
            <a:r>
              <a:rPr lang="en-US" altLang="ko-KR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</a:t>
            </a:r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Blood eosinophil for predicting AE</a:t>
            </a:r>
            <a:endParaRPr lang="ko-KR" altLang="en-US" sz="3000" b="1" dirty="0">
              <a:solidFill>
                <a:schemeClr val="bg1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050710C-02C4-446A-9BBA-305BE19076E7}"/>
              </a:ext>
            </a:extLst>
          </p:cNvPr>
          <p:cNvSpPr/>
          <p:nvPr/>
        </p:nvSpPr>
        <p:spPr>
          <a:xfrm>
            <a:off x="8212320" y="6561075"/>
            <a:ext cx="39796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Soma T et al. Allergology International 67 (2018) S3-S11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AAE48E-7E1A-4C4E-B334-B3F657E1604B}"/>
              </a:ext>
            </a:extLst>
          </p:cNvPr>
          <p:cNvSpPr txBox="1"/>
          <p:nvPr/>
        </p:nvSpPr>
        <p:spPr>
          <a:xfrm>
            <a:off x="4392950" y="5680612"/>
            <a:ext cx="7376159" cy="78483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sym typeface="Wingdings" panose="05000000000000000000" pitchFamily="2" charset="2"/>
              </a:rPr>
              <a:t> </a:t>
            </a:r>
            <a:r>
              <a:rPr lang="en-US" altLang="ko-KR" sz="1500" b="1" dirty="0"/>
              <a:t>Combined evaluation of </a:t>
            </a:r>
            <a:r>
              <a:rPr lang="en-US" altLang="ko-KR" sz="1500" b="1" dirty="0" err="1"/>
              <a:t>FeNO</a:t>
            </a:r>
            <a:r>
              <a:rPr lang="en-US" altLang="ko-KR" sz="1500" b="1" dirty="0"/>
              <a:t> &amp; blood eosinophil </a:t>
            </a:r>
            <a:r>
              <a:rPr lang="en-US" altLang="ko-KR" sz="1500" dirty="0"/>
              <a:t>can identify patients with frequent exacerbations &amp; enable appropriate therapy for type 2 inflammation-predominant severe asthma </a:t>
            </a:r>
            <a:r>
              <a:rPr lang="ko-KR" altLang="en-US" sz="15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0DA3A7-53AA-4BB4-BE7F-5463D9E94BCE}"/>
              </a:ext>
            </a:extLst>
          </p:cNvPr>
          <p:cNvSpPr txBox="1"/>
          <p:nvPr/>
        </p:nvSpPr>
        <p:spPr>
          <a:xfrm>
            <a:off x="705932" y="1184398"/>
            <a:ext cx="8507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/>
              <a:t>107 severe asthma patients</a:t>
            </a:r>
          </a:p>
          <a:p>
            <a:r>
              <a:rPr lang="en-US" altLang="ko-KR" sz="1500" dirty="0"/>
              <a:t>Sputum eosinophil ≥2% : AUROC of blood eosinophil and </a:t>
            </a:r>
            <a:r>
              <a:rPr lang="en-US" altLang="ko-KR" sz="1500" dirty="0" err="1"/>
              <a:t>FeNO</a:t>
            </a:r>
            <a:r>
              <a:rPr lang="en-US" altLang="ko-KR" sz="1500" dirty="0"/>
              <a:t> was 82% and 77% </a:t>
            </a:r>
            <a:endParaRPr lang="ko-KR" altLang="en-US" sz="15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7FC0150-08BC-46B2-A510-3789D93FA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674" y="1932000"/>
            <a:ext cx="3956650" cy="359587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FC65E8E-D02A-4799-AE27-B0E798C7CD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4324" y="2140698"/>
            <a:ext cx="3750509" cy="3445498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5C4A1EA3-CCE4-45AD-8CAF-EDD0E69FA720}"/>
              </a:ext>
            </a:extLst>
          </p:cNvPr>
          <p:cNvSpPr/>
          <p:nvPr/>
        </p:nvSpPr>
        <p:spPr>
          <a:xfrm>
            <a:off x="2244380" y="1892466"/>
            <a:ext cx="1253317" cy="1832511"/>
          </a:xfrm>
          <a:prstGeom prst="rect">
            <a:avLst/>
          </a:prstGeom>
          <a:solidFill>
            <a:srgbClr val="FF5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C6E0D9B-7707-40A6-8B83-C7A4A1ADB9FA}"/>
              </a:ext>
            </a:extLst>
          </p:cNvPr>
          <p:cNvGrpSpPr/>
          <p:nvPr/>
        </p:nvGrpSpPr>
        <p:grpSpPr>
          <a:xfrm>
            <a:off x="270384" y="1827836"/>
            <a:ext cx="3491833" cy="4617194"/>
            <a:chOff x="258809" y="1631061"/>
            <a:chExt cx="3491833" cy="4617194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9CE39848-D0B3-424F-AD35-F5FEC8194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8809" y="1631061"/>
              <a:ext cx="3491833" cy="461719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2831CF-2D4C-413B-9A8A-0848D47C8BCC}"/>
                </a:ext>
              </a:extLst>
            </p:cNvPr>
            <p:cNvSpPr txBox="1"/>
            <p:nvPr/>
          </p:nvSpPr>
          <p:spPr>
            <a:xfrm rot="16200000">
              <a:off x="-493282" y="2529356"/>
              <a:ext cx="18350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F0000"/>
                  </a:solidFill>
                </a:rPr>
                <a:t>Severe</a:t>
              </a:r>
              <a:r>
                <a:rPr lang="ko-KR" altLang="en-US" sz="1200" dirty="0">
                  <a:solidFill>
                    <a:srgbClr val="FF0000"/>
                  </a:solidFill>
                </a:rPr>
                <a:t> </a:t>
              </a:r>
              <a:r>
                <a:rPr lang="en-US" altLang="ko-KR" sz="1200" dirty="0">
                  <a:solidFill>
                    <a:srgbClr val="FF0000"/>
                  </a:solidFill>
                </a:rPr>
                <a:t>AE, ≥3 events  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67BF06-6391-424F-AC6F-3349A4D7563E}"/>
                </a:ext>
              </a:extLst>
            </p:cNvPr>
            <p:cNvSpPr txBox="1"/>
            <p:nvPr/>
          </p:nvSpPr>
          <p:spPr>
            <a:xfrm rot="16200000">
              <a:off x="-334837" y="4940292"/>
              <a:ext cx="15467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F0000"/>
                  </a:solidFill>
                </a:rPr>
                <a:t>Any</a:t>
              </a:r>
              <a:r>
                <a:rPr lang="ko-KR" altLang="en-US" sz="1200" dirty="0">
                  <a:solidFill>
                    <a:srgbClr val="FF0000"/>
                  </a:solidFill>
                </a:rPr>
                <a:t> </a:t>
              </a:r>
              <a:r>
                <a:rPr lang="en-US" altLang="ko-KR" sz="1200" dirty="0">
                  <a:solidFill>
                    <a:srgbClr val="FF0000"/>
                  </a:solidFill>
                </a:rPr>
                <a:t>AE, ≥6 events  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4355A3A-A36C-4D19-B6D4-932B5A8A13ED}"/>
              </a:ext>
            </a:extLst>
          </p:cNvPr>
          <p:cNvSpPr txBox="1"/>
          <p:nvPr/>
        </p:nvSpPr>
        <p:spPr>
          <a:xfrm>
            <a:off x="5483268" y="2028621"/>
            <a:ext cx="1501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Severe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AE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C4BE2E-854C-4C71-910F-3D17B25E50C1}"/>
              </a:ext>
            </a:extLst>
          </p:cNvPr>
          <p:cNvSpPr txBox="1"/>
          <p:nvPr/>
        </p:nvSpPr>
        <p:spPr>
          <a:xfrm>
            <a:off x="9579791" y="2097210"/>
            <a:ext cx="1501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Any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AE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3342DB6-E3A8-46B6-AD98-3E5C9E97903F}"/>
              </a:ext>
            </a:extLst>
          </p:cNvPr>
          <p:cNvSpPr/>
          <p:nvPr/>
        </p:nvSpPr>
        <p:spPr>
          <a:xfrm>
            <a:off x="3025422" y="4775822"/>
            <a:ext cx="584682" cy="1514472"/>
          </a:xfrm>
          <a:prstGeom prst="rect">
            <a:avLst/>
          </a:prstGeom>
          <a:solidFill>
            <a:srgbClr val="FF5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C460CFBC-4511-4A7D-B91A-C79DCA99E930}"/>
              </a:ext>
            </a:extLst>
          </p:cNvPr>
          <p:cNvSpPr/>
          <p:nvPr/>
        </p:nvSpPr>
        <p:spPr>
          <a:xfrm>
            <a:off x="6230791" y="2493122"/>
            <a:ext cx="1516514" cy="1376794"/>
          </a:xfrm>
          <a:prstGeom prst="rect">
            <a:avLst/>
          </a:prstGeom>
          <a:solidFill>
            <a:srgbClr val="FF5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D60FCA3F-9B39-4759-8FBE-40D4A0507544}"/>
              </a:ext>
            </a:extLst>
          </p:cNvPr>
          <p:cNvCxnSpPr>
            <a:cxnSpLocks/>
          </p:cNvCxnSpPr>
          <p:nvPr/>
        </p:nvCxnSpPr>
        <p:spPr>
          <a:xfrm flipV="1">
            <a:off x="6737587" y="2968800"/>
            <a:ext cx="658885" cy="2926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227D9513-EFC3-4F3E-88C5-6A00AB6EBFD3}"/>
              </a:ext>
            </a:extLst>
          </p:cNvPr>
          <p:cNvSpPr/>
          <p:nvPr/>
        </p:nvSpPr>
        <p:spPr>
          <a:xfrm>
            <a:off x="4677420" y="3948241"/>
            <a:ext cx="3143960" cy="1376794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5927EC5-616F-436C-AF19-7B721A408D23}"/>
              </a:ext>
            </a:extLst>
          </p:cNvPr>
          <p:cNvSpPr/>
          <p:nvPr/>
        </p:nvSpPr>
        <p:spPr>
          <a:xfrm>
            <a:off x="4685402" y="2493122"/>
            <a:ext cx="1516514" cy="137679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3FCD76A0-25E0-4515-876B-D2601F0882BB}"/>
              </a:ext>
            </a:extLst>
          </p:cNvPr>
          <p:cNvSpPr/>
          <p:nvPr/>
        </p:nvSpPr>
        <p:spPr>
          <a:xfrm>
            <a:off x="8598860" y="3986117"/>
            <a:ext cx="3021633" cy="1376794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BCABAD0E-F99B-4CED-B1B0-FDE0ECAED00C}"/>
              </a:ext>
            </a:extLst>
          </p:cNvPr>
          <p:cNvSpPr/>
          <p:nvPr/>
        </p:nvSpPr>
        <p:spPr>
          <a:xfrm>
            <a:off x="10103980" y="2582682"/>
            <a:ext cx="1516514" cy="1376794"/>
          </a:xfrm>
          <a:prstGeom prst="rect">
            <a:avLst/>
          </a:prstGeom>
          <a:solidFill>
            <a:srgbClr val="FF5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AFAC4EC9-6298-4D5F-B03F-98403364BE69}"/>
              </a:ext>
            </a:extLst>
          </p:cNvPr>
          <p:cNvSpPr/>
          <p:nvPr/>
        </p:nvSpPr>
        <p:spPr>
          <a:xfrm>
            <a:off x="8597091" y="2582682"/>
            <a:ext cx="1501542" cy="137679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34EDD3AB-48F3-493D-8684-7EA60DEB7C1F}"/>
              </a:ext>
            </a:extLst>
          </p:cNvPr>
          <p:cNvSpPr/>
          <p:nvPr/>
        </p:nvSpPr>
        <p:spPr>
          <a:xfrm>
            <a:off x="2902845" y="2112819"/>
            <a:ext cx="584682" cy="1832511"/>
          </a:xfrm>
          <a:prstGeom prst="rect">
            <a:avLst/>
          </a:prstGeom>
          <a:solidFill>
            <a:srgbClr val="FF5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127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35B1A83-9F5C-4E92-BDA5-D7DDBF508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altLang="ko-KR" dirty="0"/>
              <a:t>Current level of asthma control can be easily assessed by </a:t>
            </a:r>
            <a:br>
              <a:rPr lang="en-US" altLang="ko-KR" dirty="0"/>
            </a:br>
            <a:r>
              <a:rPr lang="en-US" altLang="ko-KR" dirty="0"/>
              <a:t>validated instruments, but it is currently difficult to assess </a:t>
            </a:r>
            <a:br>
              <a:rPr lang="en-US" altLang="ko-KR" dirty="0"/>
            </a:br>
            <a:r>
              <a:rPr lang="en-US" altLang="ko-KR" b="1" dirty="0"/>
              <a:t>individuals’ level of future risk</a:t>
            </a:r>
          </a:p>
          <a:p>
            <a:pPr>
              <a:lnSpc>
                <a:spcPct val="200000"/>
              </a:lnSpc>
            </a:pP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D063A63-9522-48C9-A357-E83ED3610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5" name="제목 10">
            <a:extLst>
              <a:ext uri="{FF2B5EF4-FFF2-40B4-BE49-F238E27FC236}">
                <a16:creationId xmlns:a16="http://schemas.microsoft.com/office/drawing/2014/main" id="{CA06559A-D9D7-401B-B08A-F4F39351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-17811"/>
            <a:ext cx="11906250" cy="1325563"/>
          </a:xfrm>
        </p:spPr>
        <p:txBody>
          <a:bodyPr>
            <a:norm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Multivariable Prediction Model </a:t>
            </a:r>
            <a:endParaRPr lang="ko-KR" alt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2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57118F-B5A8-4DEB-9357-BCA965B6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2B08EA6A-2603-4127-977D-9E8B0FA0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-17811"/>
            <a:ext cx="10515600" cy="1325563"/>
          </a:xfrm>
        </p:spPr>
        <p:txBody>
          <a:bodyPr>
            <a:normAutofit/>
          </a:bodyPr>
          <a:lstStyle/>
          <a:p>
            <a:pPr lvl="2"/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exacerbation in asthma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6A9A189-435B-4CFB-B501-D60E5553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911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2500" dirty="0">
                <a:latin typeface="Arial" panose="020B0604020202020204" pitchFamily="34" charset="0"/>
                <a:cs typeface="Arial" panose="020B0604020202020204" pitchFamily="34" charset="0"/>
              </a:rPr>
              <a:t>Social Burden / Economic impact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2500" dirty="0">
                <a:latin typeface="Arial" panose="020B0604020202020204" pitchFamily="34" charset="0"/>
                <a:cs typeface="Arial" panose="020B0604020202020204" pitchFamily="34" charset="0"/>
              </a:rPr>
              <a:t>Further exacerbation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2500" dirty="0">
                <a:latin typeface="Arial" panose="020B0604020202020204" pitchFamily="34" charset="0"/>
                <a:cs typeface="Arial" panose="020B0604020202020204" pitchFamily="34" charset="0"/>
              </a:rPr>
              <a:t>Progression of disease </a:t>
            </a:r>
          </a:p>
          <a:p>
            <a:endParaRPr lang="ko-KR" altLang="en-US" sz="25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D55C18C-BF1D-4717-B824-6CC9DB0B5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52" y="3438585"/>
            <a:ext cx="11620500" cy="2447925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AC8B7939-0625-4EE4-8928-6730885AA2B1}"/>
              </a:ext>
            </a:extLst>
          </p:cNvPr>
          <p:cNvSpPr/>
          <p:nvPr/>
        </p:nvSpPr>
        <p:spPr>
          <a:xfrm>
            <a:off x="6096000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Jackson DJ et al. J Allergy Clin Immunol 2011;128(6):1165-1174.</a:t>
            </a:r>
          </a:p>
          <a:p>
            <a:pPr algn="r"/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Graham</a:t>
            </a:r>
            <a:r>
              <a:rPr lang="ko-K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LM, Eid N. </a:t>
            </a:r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Curr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 Med Res </a:t>
            </a:r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Opin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. 2015 Apr;31(4):825-35.</a:t>
            </a:r>
          </a:p>
          <a:p>
            <a:pPr algn="r"/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Cho EY et al. J </a:t>
            </a:r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Thorac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 Dis 2018;10(6):3269-3276. </a:t>
            </a:r>
          </a:p>
        </p:txBody>
      </p:sp>
    </p:spTree>
    <p:extLst>
      <p:ext uri="{BB962C8B-B14F-4D97-AF65-F5344CB8AC3E}">
        <p14:creationId xmlns:p14="http://schemas.microsoft.com/office/powerpoint/2010/main" val="36271068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57118F-B5A8-4DEB-9357-BCA965B6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2B08EA6A-2603-4127-977D-9E8B0FA0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-17811"/>
            <a:ext cx="11906250" cy="1325563"/>
          </a:xfrm>
        </p:spPr>
        <p:txBody>
          <a:bodyPr>
            <a:norm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</a:rPr>
              <a:t>Personalized prediction to estimate future risk of severe exacerbation &amp; uncontrolled asthma  </a:t>
            </a:r>
            <a:endParaRPr lang="ko-KR" altLang="en-US" sz="3000" b="1" dirty="0">
              <a:solidFill>
                <a:schemeClr val="bg1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6A9A189-435B-4CFB-B501-D60E5553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868472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304 asthma patients, 3-month F/U </a:t>
            </a:r>
          </a:p>
          <a:p>
            <a:r>
              <a:rPr lang="en-US" altLang="ko-KR" sz="2000" dirty="0"/>
              <a:t>Logistic regression analysis </a:t>
            </a:r>
          </a:p>
          <a:p>
            <a:r>
              <a:rPr lang="en-US" altLang="ko-KR" sz="2000" dirty="0"/>
              <a:t>Future risk outcome</a:t>
            </a:r>
          </a:p>
          <a:p>
            <a:pPr marL="0" indent="0">
              <a:buNone/>
            </a:pPr>
            <a:r>
              <a:rPr lang="en-US" altLang="ko-KR" sz="2000" dirty="0"/>
              <a:t>1) Uncontrolled asthma : ACQ≥ 1.5 at 12 months</a:t>
            </a:r>
          </a:p>
          <a:p>
            <a:pPr marL="0" indent="0">
              <a:buNone/>
            </a:pPr>
            <a:r>
              <a:rPr lang="en-US" altLang="ko-KR" sz="2000" dirty="0"/>
              <a:t>2) ≥1 severe exacerbation </a:t>
            </a:r>
            <a:endParaRPr lang="ko-KR" altLang="en-US" sz="20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6C6593A-8767-4E13-BA6D-B60E9FB3FF04}"/>
              </a:ext>
            </a:extLst>
          </p:cNvPr>
          <p:cNvSpPr/>
          <p:nvPr/>
        </p:nvSpPr>
        <p:spPr>
          <a:xfrm>
            <a:off x="8082029" y="6581001"/>
            <a:ext cx="41099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Boer S et al. J Allergy Clin Immunol </a:t>
            </a:r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Pract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 2019;7:175-182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1EFE7DE-9EF4-49D8-B361-78294DD1B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463" y="1286952"/>
            <a:ext cx="3691019" cy="528063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114AE35-C9C9-4CAE-ACD3-92C3959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8380" y="1841721"/>
            <a:ext cx="7415239" cy="435133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BC98684-B691-4D98-8E76-D273DB90BE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6951" y="1265100"/>
            <a:ext cx="8583847" cy="528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0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57118F-B5A8-4DEB-9357-BCA965B6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2B08EA6A-2603-4127-977D-9E8B0FA0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-17811"/>
            <a:ext cx="1190625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</a:rPr>
              <a:t>Personalized prediction to estimate future risk of severe exacerbation </a:t>
            </a:r>
            <a:endParaRPr lang="ko-KR" altLang="en-US" sz="3000" b="1" dirty="0">
              <a:solidFill>
                <a:schemeClr val="bg1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6A9A189-435B-4CFB-B501-D60E5553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58" y="1604298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611 patients </a:t>
            </a:r>
          </a:p>
          <a:p>
            <a:r>
              <a:rPr lang="en-US" altLang="ko-KR" sz="2000" dirty="0"/>
              <a:t>3 models</a:t>
            </a:r>
          </a:p>
          <a:p>
            <a:pPr marL="0" indent="0">
              <a:buNone/>
            </a:pPr>
            <a:r>
              <a:rPr lang="en-US" altLang="ko-KR" sz="2000" dirty="0"/>
              <a:t>1) history  </a:t>
            </a:r>
          </a:p>
          <a:p>
            <a:pPr marL="0" indent="0">
              <a:buNone/>
            </a:pPr>
            <a:r>
              <a:rPr lang="en-US" altLang="ko-KR" sz="2000" dirty="0"/>
              <a:t>2) history + spirometry </a:t>
            </a:r>
          </a:p>
          <a:p>
            <a:pPr marL="0" indent="0">
              <a:buNone/>
            </a:pPr>
            <a:r>
              <a:rPr lang="en-US" altLang="ko-KR" sz="2000" dirty="0"/>
              <a:t>3) history + spirometry + F</a:t>
            </a:r>
            <a:r>
              <a:rPr lang="en-US" altLang="ko-KR" sz="2000" baseline="-25000" dirty="0"/>
              <a:t>E</a:t>
            </a:r>
            <a:r>
              <a:rPr lang="en-US" altLang="ko-KR" sz="2000" dirty="0"/>
              <a:t>NO</a:t>
            </a:r>
          </a:p>
          <a:p>
            <a:endParaRPr lang="ko-KR" altLang="en-US" sz="20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6C6593A-8767-4E13-BA6D-B60E9FB3FF04}"/>
              </a:ext>
            </a:extLst>
          </p:cNvPr>
          <p:cNvSpPr/>
          <p:nvPr/>
        </p:nvSpPr>
        <p:spPr>
          <a:xfrm>
            <a:off x="9017205" y="6571796"/>
            <a:ext cx="31667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Loymans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 RJ et al. Thorax 2016;71:838–846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327B9CF-57B9-4212-84CB-25F69B80C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01" y="1505108"/>
            <a:ext cx="4220613" cy="374246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FE71A26-CED8-49A2-A8BB-A5BD3F0332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2804" y="1359372"/>
            <a:ext cx="7870126" cy="3833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8FD55F-CCCB-4E58-BBED-7239007B1F81}"/>
              </a:ext>
            </a:extLst>
          </p:cNvPr>
          <p:cNvSpPr txBox="1"/>
          <p:nvPr/>
        </p:nvSpPr>
        <p:spPr>
          <a:xfrm>
            <a:off x="6035258" y="5275829"/>
            <a:ext cx="5927115" cy="12464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500" dirty="0"/>
              <a:t>AUROC for </a:t>
            </a:r>
            <a:r>
              <a:rPr lang="en-US" altLang="ko-KR" sz="1500" b="1" dirty="0">
                <a:solidFill>
                  <a:srgbClr val="002060"/>
                </a:solidFill>
              </a:rPr>
              <a:t>history model</a:t>
            </a:r>
            <a:r>
              <a:rPr lang="en-US" altLang="ko-KR" sz="1500" dirty="0"/>
              <a:t>, 0.77 (95% CI, 0.75 to 0.80)</a:t>
            </a:r>
          </a:p>
          <a:p>
            <a:r>
              <a:rPr lang="en-US" altLang="ko-KR" sz="1500" dirty="0"/>
              <a:t>                        </a:t>
            </a:r>
            <a:r>
              <a:rPr lang="en-US" altLang="ko-KR" sz="1500" b="1" dirty="0">
                <a:solidFill>
                  <a:srgbClr val="002060"/>
                </a:solidFill>
              </a:rPr>
              <a:t>+ Spirometry</a:t>
            </a:r>
            <a:r>
              <a:rPr lang="en-US" altLang="ko-KR" sz="1500" dirty="0"/>
              <a:t>, 0.79 (95% CI, 0.77 to 0.81)</a:t>
            </a:r>
          </a:p>
          <a:p>
            <a:r>
              <a:rPr lang="en-US" altLang="ko-KR" sz="1500" b="1" dirty="0">
                <a:solidFill>
                  <a:srgbClr val="002060"/>
                </a:solidFill>
              </a:rPr>
              <a:t>                                        + F</a:t>
            </a:r>
            <a:r>
              <a:rPr lang="en-US" altLang="ko-KR" sz="1500" b="1" baseline="-25000" dirty="0">
                <a:solidFill>
                  <a:srgbClr val="002060"/>
                </a:solidFill>
              </a:rPr>
              <a:t>E</a:t>
            </a:r>
            <a:r>
              <a:rPr lang="en-US" altLang="ko-KR" sz="1500" b="1" dirty="0">
                <a:solidFill>
                  <a:srgbClr val="002060"/>
                </a:solidFill>
              </a:rPr>
              <a:t>NO</a:t>
            </a:r>
            <a:r>
              <a:rPr lang="en-US" altLang="ko-KR" sz="1500" dirty="0"/>
              <a:t>, 0.80 (95% CI, 0.78 to 0.81)</a:t>
            </a:r>
          </a:p>
          <a:p>
            <a:endParaRPr lang="en-US" altLang="ko-KR" sz="1500" dirty="0"/>
          </a:p>
          <a:p>
            <a:r>
              <a:rPr lang="en-US" altLang="ko-KR" sz="1500" dirty="0"/>
              <a:t>External validation, AUROCs, 0.72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FC2CB46-0EBC-4E92-BA03-CD3B8CF4B918}"/>
              </a:ext>
            </a:extLst>
          </p:cNvPr>
          <p:cNvSpPr/>
          <p:nvPr/>
        </p:nvSpPr>
        <p:spPr>
          <a:xfrm>
            <a:off x="393840" y="5992070"/>
            <a:ext cx="5125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  <a:sym typeface="Wingdings" panose="05000000000000000000" pitchFamily="2" charset="2"/>
              </a:rPr>
              <a:t>Calibration was best for the spirometry model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9" name="액자 8">
            <a:extLst>
              <a:ext uri="{FF2B5EF4-FFF2-40B4-BE49-F238E27FC236}">
                <a16:creationId xmlns:a16="http://schemas.microsoft.com/office/drawing/2014/main" id="{E776BA9F-7BED-4494-890D-87E6E94DFB14}"/>
              </a:ext>
            </a:extLst>
          </p:cNvPr>
          <p:cNvSpPr/>
          <p:nvPr/>
        </p:nvSpPr>
        <p:spPr>
          <a:xfrm>
            <a:off x="105659" y="2533465"/>
            <a:ext cx="1338677" cy="1791068"/>
          </a:xfrm>
          <a:prstGeom prst="frame">
            <a:avLst>
              <a:gd name="adj1" fmla="val 159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4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57118F-B5A8-4DEB-9357-BCA965B6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2B08EA6A-2603-4127-977D-9E8B0FA0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-17811"/>
            <a:ext cx="10515600" cy="1325563"/>
          </a:xfrm>
        </p:spPr>
        <p:txBody>
          <a:bodyPr>
            <a:normAutofit/>
          </a:bodyPr>
          <a:lstStyle/>
          <a:p>
            <a:pPr lvl="2"/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6A9A189-435B-4CFB-B501-D60E5553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42518" cy="4351338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b="1" dirty="0">
                <a:solidFill>
                  <a:srgbClr val="002060"/>
                </a:solidFill>
              </a:rPr>
              <a:t>Risk factors </a:t>
            </a:r>
            <a:r>
              <a:rPr lang="en-US" altLang="ko-KR" dirty="0"/>
              <a:t>associated with asthma exacerbation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/>
              <a:t>Uncontrolled symptom, previous exacerbation history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/>
              <a:t>Medication, comorbidities, exposures, low SES, low FEV</a:t>
            </a:r>
            <a:r>
              <a:rPr lang="en-US" altLang="ko-KR" baseline="-25000" dirty="0"/>
              <a:t>1</a:t>
            </a:r>
            <a:r>
              <a:rPr lang="en-US" altLang="ko-KR" dirty="0"/>
              <a:t>, high BDR</a:t>
            </a:r>
          </a:p>
          <a:p>
            <a:endParaRPr lang="en-US" altLang="ko-KR" dirty="0"/>
          </a:p>
          <a:p>
            <a:r>
              <a:rPr lang="en-US" altLang="ko-KR" dirty="0"/>
              <a:t>Identifying </a:t>
            </a:r>
            <a:r>
              <a:rPr lang="en-US" altLang="ko-KR" b="1" dirty="0">
                <a:solidFill>
                  <a:srgbClr val="002060"/>
                </a:solidFill>
              </a:rPr>
              <a:t>biomarkers</a:t>
            </a:r>
            <a:r>
              <a:rPr lang="en-US" altLang="ko-KR" dirty="0"/>
              <a:t> related to high risk of exacerbation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/>
              <a:t>Blood eosinophil, </a:t>
            </a:r>
            <a:r>
              <a:rPr lang="en-US" altLang="ko-KR" dirty="0" err="1"/>
              <a:t>FeNO</a:t>
            </a:r>
            <a:r>
              <a:rPr lang="en-US" altLang="ko-KR" dirty="0"/>
              <a:t>  </a:t>
            </a:r>
          </a:p>
          <a:p>
            <a:endParaRPr lang="en-US" altLang="ko-KR" dirty="0"/>
          </a:p>
          <a:p>
            <a:r>
              <a:rPr lang="en-US" altLang="ko-KR" b="1" dirty="0">
                <a:solidFill>
                  <a:srgbClr val="002060"/>
                </a:solidFill>
              </a:rPr>
              <a:t>Prevention of asthma exacerbation </a:t>
            </a:r>
          </a:p>
          <a:p>
            <a:pPr marL="0" indent="0">
              <a:buNone/>
            </a:pPr>
            <a:r>
              <a:rPr lang="en-US" altLang="ko-KR" dirty="0"/>
              <a:t>  - awareness of related risk factors &amp; biomarker</a:t>
            </a:r>
          </a:p>
          <a:p>
            <a:pPr marL="0" indent="0">
              <a:buNone/>
            </a:pPr>
            <a:r>
              <a:rPr lang="en-US" altLang="ko-KR" dirty="0"/>
              <a:t>  - infection prevention &amp; early detection </a:t>
            </a:r>
          </a:p>
          <a:p>
            <a:pPr marL="0" indent="0">
              <a:buNone/>
            </a:pPr>
            <a:r>
              <a:rPr lang="en-US" altLang="ko-KR" dirty="0"/>
              <a:t>  - modifiable risk factors : education &amp; regular visit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b="1" dirty="0">
                <a:solidFill>
                  <a:srgbClr val="002060"/>
                </a:solidFill>
              </a:rPr>
              <a:t>Personalized risk prediction</a:t>
            </a:r>
            <a:r>
              <a:rPr lang="en-US" altLang="ko-KR" dirty="0"/>
              <a:t> for future exacerbation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79510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57118F-B5A8-4DEB-9357-BCA965B6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81ABFE-8E83-433F-B4AF-7DB05C0D5B4E}"/>
              </a:ext>
            </a:extLst>
          </p:cNvPr>
          <p:cNvSpPr txBox="1"/>
          <p:nvPr/>
        </p:nvSpPr>
        <p:spPr>
          <a:xfrm>
            <a:off x="502623" y="4500728"/>
            <a:ext cx="7379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latin typeface="Arial" panose="020B0604020202020204" pitchFamily="34" charset="0"/>
                <a:cs typeface="Arial" panose="020B0604020202020204" pitchFamily="34" charset="0"/>
              </a:rPr>
              <a:t>Thank you for your attention </a:t>
            </a:r>
            <a:endParaRPr lang="ko-KR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9D9D92F-A132-47F9-AF93-943079E73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896" y="3429000"/>
            <a:ext cx="3394670" cy="285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4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57118F-B5A8-4DEB-9357-BCA965B6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2B08EA6A-2603-4127-977D-9E8B0FA0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-17811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prevent severe asthma exacerbation 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6A9A189-435B-4CFB-B501-D60E5553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491784" cy="435133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Recognition of patients who are at a greater risk for exacerbation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Education of patients to recognize deterioration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Provision of an individual action plan and to know when to seek professional help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Management of comorbidities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80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57118F-B5A8-4DEB-9357-BCA965B6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2B08EA6A-2603-4127-977D-9E8B0FA0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-17811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</a:rPr>
              <a:t>GINA update 2019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6A9A189-435B-4CFB-B501-D60E5553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491784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0B9B16E-2F7F-413A-89A1-F8FB06B45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478" y="3419479"/>
            <a:ext cx="19044" cy="1904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DF5F153-7572-41BE-A157-6A63E3F23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78" y="3571879"/>
            <a:ext cx="19044" cy="1904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B73EB8E-4F45-4C93-B461-8DE619611B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50" y="1063357"/>
            <a:ext cx="5396460" cy="582956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37C3BEA-7E87-4728-9709-15846EAB8B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2635" y="1053558"/>
            <a:ext cx="5396460" cy="5802274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C448EC30-B91E-4D1A-AA3B-D2073626E458}"/>
              </a:ext>
            </a:extLst>
          </p:cNvPr>
          <p:cNvSpPr/>
          <p:nvPr/>
        </p:nvSpPr>
        <p:spPr>
          <a:xfrm flipV="1">
            <a:off x="6417203" y="3743472"/>
            <a:ext cx="584682" cy="160457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B78729A-D6B9-43E1-A6BA-9E7F599535A4}"/>
              </a:ext>
            </a:extLst>
          </p:cNvPr>
          <p:cNvSpPr/>
          <p:nvPr/>
        </p:nvSpPr>
        <p:spPr>
          <a:xfrm flipV="1">
            <a:off x="6421347" y="4031680"/>
            <a:ext cx="643150" cy="145870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ECE31489-8789-44A6-B5C2-37C373D4127E}"/>
              </a:ext>
            </a:extLst>
          </p:cNvPr>
          <p:cNvSpPr/>
          <p:nvPr/>
        </p:nvSpPr>
        <p:spPr>
          <a:xfrm flipV="1">
            <a:off x="6420713" y="4292142"/>
            <a:ext cx="531529" cy="145870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F969575-0B46-4B73-B48F-E99448CE9A01}"/>
              </a:ext>
            </a:extLst>
          </p:cNvPr>
          <p:cNvSpPr/>
          <p:nvPr/>
        </p:nvSpPr>
        <p:spPr>
          <a:xfrm flipV="1">
            <a:off x="6425753" y="4439723"/>
            <a:ext cx="330037" cy="132609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A2E38674-B8D9-4DBB-8F89-6BE59A36D40E}"/>
              </a:ext>
            </a:extLst>
          </p:cNvPr>
          <p:cNvSpPr/>
          <p:nvPr/>
        </p:nvSpPr>
        <p:spPr>
          <a:xfrm flipV="1">
            <a:off x="6420969" y="4591429"/>
            <a:ext cx="707465" cy="132609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274AD93-42CD-4C42-8473-7D0DEC18D706}"/>
              </a:ext>
            </a:extLst>
          </p:cNvPr>
          <p:cNvSpPr/>
          <p:nvPr/>
        </p:nvSpPr>
        <p:spPr>
          <a:xfrm flipV="1">
            <a:off x="6426177" y="4814683"/>
            <a:ext cx="2108223" cy="157451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D3269384-940F-4FF4-AF69-00DC40CC8AE7}"/>
              </a:ext>
            </a:extLst>
          </p:cNvPr>
          <p:cNvSpPr/>
          <p:nvPr/>
        </p:nvSpPr>
        <p:spPr>
          <a:xfrm flipV="1">
            <a:off x="8858916" y="4288160"/>
            <a:ext cx="584682" cy="14587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414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57118F-B5A8-4DEB-9357-BCA965B6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2B08EA6A-2603-4127-977D-9E8B0FA0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-17811"/>
            <a:ext cx="10515600" cy="1325563"/>
          </a:xfrm>
        </p:spPr>
        <p:txBody>
          <a:bodyPr>
            <a:normAutofit/>
          </a:bodyPr>
          <a:lstStyle/>
          <a:p>
            <a:pPr lvl="2"/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contents 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C95838A-02D1-48D1-A0B2-B9A416FBA402}"/>
              </a:ext>
            </a:extLst>
          </p:cNvPr>
          <p:cNvSpPr/>
          <p:nvPr/>
        </p:nvSpPr>
        <p:spPr>
          <a:xfrm>
            <a:off x="768352" y="2185831"/>
            <a:ext cx="4512039" cy="32406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altLang="ko-KR" sz="2500" b="1" dirty="0"/>
              <a:t>Risk factors for asthma exacerbation</a:t>
            </a:r>
            <a:endParaRPr lang="ko-KR" alt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173831A-CBBA-4F58-8E3A-C23B5993FAE9}"/>
              </a:ext>
            </a:extLst>
          </p:cNvPr>
          <p:cNvSpPr/>
          <p:nvPr/>
        </p:nvSpPr>
        <p:spPr>
          <a:xfrm>
            <a:off x="6719447" y="2185831"/>
            <a:ext cx="4512039" cy="32406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altLang="ko-KR" sz="2500" b="1" dirty="0"/>
              <a:t>Identifying biomarkers as predictor of exacerbation</a:t>
            </a:r>
            <a:endParaRPr lang="ko-KR" alt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227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57118F-B5A8-4DEB-9357-BCA965B6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2B08EA6A-2603-4127-977D-9E8B0FA0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-17811"/>
            <a:ext cx="10515600" cy="1325563"/>
          </a:xfrm>
        </p:spPr>
        <p:txBody>
          <a:bodyPr>
            <a:normAutofit/>
          </a:bodyPr>
          <a:lstStyle/>
          <a:p>
            <a:pPr lvl="2"/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factors for asthma exacerbation 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C95838A-02D1-48D1-A0B2-B9A416FBA402}"/>
              </a:ext>
            </a:extLst>
          </p:cNvPr>
          <p:cNvSpPr/>
          <p:nvPr/>
        </p:nvSpPr>
        <p:spPr>
          <a:xfrm>
            <a:off x="768352" y="2185831"/>
            <a:ext cx="4512039" cy="32406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altLang="ko-KR" sz="2500" b="1" dirty="0"/>
              <a:t>Risk factors for asthma exacerbation</a:t>
            </a:r>
            <a:endParaRPr lang="ko-KR" alt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3BC0A5F4-9C85-4AE7-A976-474B0A5B8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980" y="1307752"/>
            <a:ext cx="6240270" cy="555024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 Major risk factors 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Having uncontrolled asthma symptom 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Ever intubated or in intensive care unit for asthma 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≥1 severe exacerbation in last 12 months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Additional potentially modifiable risk factors (even in patients with few symptoms)</a:t>
            </a: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Comorbidities </a:t>
            </a: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Exposures</a:t>
            </a:r>
            <a:endParaRPr lang="en-US" altLang="ko-KR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Lung function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5962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57118F-B5A8-4DEB-9357-BCA965B6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491"/>
          </a:xfrm>
          <a:prstGeom prst="rect">
            <a:avLst/>
          </a:prstGeom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2B08EA6A-2603-4127-977D-9E8B0FA0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-17811"/>
            <a:ext cx="10515600" cy="1325563"/>
          </a:xfrm>
        </p:spPr>
        <p:txBody>
          <a:bodyPr>
            <a:normAutofit/>
          </a:bodyPr>
          <a:lstStyle/>
          <a:p>
            <a:pPr lvl="2"/>
            <a:r>
              <a:rPr lang="en-US" altLang="ko-K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factors for asthma exacerbation 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C95838A-02D1-48D1-A0B2-B9A416FBA402}"/>
              </a:ext>
            </a:extLst>
          </p:cNvPr>
          <p:cNvSpPr/>
          <p:nvPr/>
        </p:nvSpPr>
        <p:spPr>
          <a:xfrm>
            <a:off x="768352" y="2185831"/>
            <a:ext cx="4512039" cy="32406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altLang="ko-KR" sz="2500" b="1" dirty="0"/>
              <a:t>Risk factors for asthma exacerbation</a:t>
            </a:r>
            <a:endParaRPr lang="ko-KR" alt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3BC0A5F4-9C85-4AE7-A976-474B0A5B8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980" y="1307752"/>
            <a:ext cx="6240270" cy="555024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 Major risk factors 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Having uncontrolled asthma symptom 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Ever intubated or in intensive care unit for asthma 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≥1 severe exacerbation in last 12 months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altLang="ko-KR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potentially modifiable risk factors (even in patients with few symptoms)</a:t>
            </a: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  <a:r>
              <a:rPr lang="ko-KR" alt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Comorbidities </a:t>
            </a: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Exposures</a:t>
            </a:r>
            <a:endParaRPr lang="en-US" altLang="ko-KR" dirty="0">
              <a:solidFill>
                <a:schemeClr val="bg1">
                  <a:lumMod val="8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pPr marL="742950" lvl="1" indent="-28575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 function</a:t>
            </a:r>
            <a:endParaRPr lang="ko-KR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13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3611</TotalTime>
  <Words>4038</Words>
  <Application>Microsoft Office PowerPoint</Application>
  <PresentationFormat>와이드스크린</PresentationFormat>
  <Paragraphs>514</Paragraphs>
  <Slides>43</Slides>
  <Notes>41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48" baseType="lpstr">
      <vt:lpstr>맑은 고딕</vt:lpstr>
      <vt:lpstr>Arial</vt:lpstr>
      <vt:lpstr>Cambria Math</vt:lpstr>
      <vt:lpstr>Wingdings</vt:lpstr>
      <vt:lpstr>Office 테마</vt:lpstr>
      <vt:lpstr>PowerPoint 프레젠테이션</vt:lpstr>
      <vt:lpstr>Goals of asthma management </vt:lpstr>
      <vt:lpstr>Definition of severe asthma exacerbation </vt:lpstr>
      <vt:lpstr>Impact of exacerbation in asthma </vt:lpstr>
      <vt:lpstr>To prevent severe asthma exacerbation </vt:lpstr>
      <vt:lpstr>GINA update 2019</vt:lpstr>
      <vt:lpstr>Main contents </vt:lpstr>
      <vt:lpstr>Risk factors for asthma exacerbation </vt:lpstr>
      <vt:lpstr>Risk factors for asthma exacerbation </vt:lpstr>
      <vt:lpstr>Major Risk factors for AE: Uncontrolled asthma </vt:lpstr>
      <vt:lpstr>Major Risk factors for AE: Previous exacerbation</vt:lpstr>
      <vt:lpstr>Risk factors for asthma exacerbation </vt:lpstr>
      <vt:lpstr>Risk factors for asthma exacerbation </vt:lpstr>
      <vt:lpstr>Inadequate ICS</vt:lpstr>
      <vt:lpstr>High reliever use </vt:lpstr>
      <vt:lpstr>Risk factors for asthma exacerbation </vt:lpstr>
      <vt:lpstr>Chronic rhinosinusitis </vt:lpstr>
      <vt:lpstr>GERD  </vt:lpstr>
      <vt:lpstr>Anxiety / Depression </vt:lpstr>
      <vt:lpstr>Pregnancy </vt:lpstr>
      <vt:lpstr>Obesity   </vt:lpstr>
      <vt:lpstr>Risk factors for asthma exacerbation </vt:lpstr>
      <vt:lpstr>Exposure : triggers </vt:lpstr>
      <vt:lpstr>Smoking </vt:lpstr>
      <vt:lpstr>Confirmed Food allergy </vt:lpstr>
      <vt:lpstr>Air pollution </vt:lpstr>
      <vt:lpstr>Role of infection in asthma</vt:lpstr>
      <vt:lpstr>Detection of pathogens by real-time PCR</vt:lpstr>
      <vt:lpstr>Risk factors for asthma exacerbation </vt:lpstr>
      <vt:lpstr>Risk factors for asthma exacerbation </vt:lpstr>
      <vt:lpstr>Low FEV1</vt:lpstr>
      <vt:lpstr>High bronchodilator response </vt:lpstr>
      <vt:lpstr>Biomarkers for exacerbation </vt:lpstr>
      <vt:lpstr>Blood eosinophil count </vt:lpstr>
      <vt:lpstr>Elevated FeNO value </vt:lpstr>
      <vt:lpstr>PowerPoint 프레젠테이션</vt:lpstr>
      <vt:lpstr>PowerPoint 프레젠테이션</vt:lpstr>
      <vt:lpstr>Combination of FeNO &amp; Blood eosinophil for predicting AE</vt:lpstr>
      <vt:lpstr>Multivariable Prediction Model </vt:lpstr>
      <vt:lpstr>Personalized prediction to estimate future risk of severe exacerbation &amp; uncontrolled asthma  </vt:lpstr>
      <vt:lpstr>Personalized prediction to estimate future risk of severe exacerbation </vt:lpstr>
      <vt:lpstr>Summary 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E9-4</dc:creator>
  <cp:lastModifiedBy>MMEDIA-ASUS</cp:lastModifiedBy>
  <cp:revision>122</cp:revision>
  <dcterms:created xsi:type="dcterms:W3CDTF">2019-06-11T01:17:19Z</dcterms:created>
  <dcterms:modified xsi:type="dcterms:W3CDTF">2019-07-13T04:12:38Z</dcterms:modified>
</cp:coreProperties>
</file>