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74" r:id="rId3"/>
    <p:sldId id="275" r:id="rId4"/>
    <p:sldId id="264" r:id="rId5"/>
    <p:sldId id="292" r:id="rId6"/>
    <p:sldId id="345" r:id="rId7"/>
    <p:sldId id="319" r:id="rId8"/>
    <p:sldId id="320" r:id="rId9"/>
    <p:sldId id="346" r:id="rId10"/>
    <p:sldId id="347" r:id="rId11"/>
    <p:sldId id="323" r:id="rId12"/>
    <p:sldId id="348" r:id="rId13"/>
    <p:sldId id="349" r:id="rId14"/>
    <p:sldId id="266" r:id="rId15"/>
    <p:sldId id="350" r:id="rId16"/>
    <p:sldId id="351" r:id="rId17"/>
    <p:sldId id="352" r:id="rId18"/>
    <p:sldId id="354" r:id="rId19"/>
    <p:sldId id="355" r:id="rId20"/>
    <p:sldId id="357" r:id="rId21"/>
    <p:sldId id="353" r:id="rId22"/>
    <p:sldId id="356" r:id="rId23"/>
    <p:sldId id="358" r:id="rId24"/>
    <p:sldId id="336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2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3" autoAdjust="0"/>
    <p:restoredTop sz="85782" autoAdjust="0"/>
  </p:normalViewPr>
  <p:slideViewPr>
    <p:cSldViewPr>
      <p:cViewPr varScale="1">
        <p:scale>
          <a:sx n="104" d="100"/>
          <a:sy n="104" d="100"/>
        </p:scale>
        <p:origin x="19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9EF9D-7DD2-4797-AF49-FCA9C7585B45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AE7C8-57E4-4B6D-9DBC-6125D0E20E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054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174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390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182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 이 순서에 </a:t>
            </a:r>
            <a:r>
              <a:rPr lang="ko-KR" altLang="en-US" dirty="0" err="1" smtClean="0"/>
              <a:t>따르는건</a:t>
            </a:r>
            <a:r>
              <a:rPr lang="ko-KR" altLang="en-US" dirty="0" smtClean="0"/>
              <a:t> 아님</a:t>
            </a:r>
            <a:r>
              <a:rPr lang="en-US" altLang="ko-KR" dirty="0" smtClean="0"/>
              <a:t>….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984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524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Reversed</a:t>
            </a:r>
            <a:r>
              <a:rPr lang="en-US" altLang="ko-KR" baseline="0" dirty="0" smtClean="0"/>
              <a:t> halo sign : central GGO with peripheral consolidation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050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Mononeuritis</a:t>
            </a:r>
            <a:r>
              <a:rPr lang="en-US" altLang="ko-KR" baseline="0" dirty="0" smtClean="0"/>
              <a:t> multiplex : asymmetrical, asynchronous sensory and motor peripheral neuropathy involving isolated damage at least 2 separate nerve areas.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58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468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CCFC2-EB04-44E3-99F2-D42049ED71CF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1571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CCFC2-EB04-44E3-99F2-D42049ED71CF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917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effectLst/>
              </a:rPr>
              <a:t>Subpleural</a:t>
            </a:r>
            <a:r>
              <a:rPr lang="en-US" altLang="ko-KR" dirty="0" smtClean="0">
                <a:effectLst/>
              </a:rPr>
              <a:t> GGOs and reticulations in B lungs with BLL </a:t>
            </a:r>
            <a:r>
              <a:rPr lang="en-US" altLang="ko-KR" dirty="0" err="1" smtClean="0">
                <a:effectLst/>
              </a:rPr>
              <a:t>predominancy</a:t>
            </a:r>
            <a:r>
              <a:rPr lang="en-US" altLang="ko-KR" dirty="0" smtClean="0">
                <a:effectLst/>
              </a:rPr>
              <a:t>. 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Patchy and </a:t>
            </a:r>
            <a:r>
              <a:rPr lang="en-US" altLang="ko-KR" dirty="0" err="1" smtClean="0">
                <a:effectLst/>
              </a:rPr>
              <a:t>perilobular</a:t>
            </a:r>
            <a:r>
              <a:rPr lang="en-US" altLang="ko-KR" dirty="0" smtClean="0">
                <a:effectLst/>
              </a:rPr>
              <a:t> consolidations in BLLs and small consolidations in </a:t>
            </a:r>
            <a:r>
              <a:rPr lang="en-US" altLang="ko-KR" dirty="0" err="1" smtClean="0">
                <a:effectLst/>
              </a:rPr>
              <a:t>lingula</a:t>
            </a:r>
            <a:r>
              <a:rPr lang="en-US" altLang="ko-KR" dirty="0" smtClean="0">
                <a:effectLst/>
              </a:rPr>
              <a:t>, RML.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  : R/O </a:t>
            </a:r>
            <a:r>
              <a:rPr lang="en-US" altLang="ko-KR" dirty="0" err="1" smtClean="0">
                <a:effectLst/>
              </a:rPr>
              <a:t>undelrying</a:t>
            </a:r>
            <a:r>
              <a:rPr lang="en-US" altLang="ko-KR" dirty="0" smtClean="0">
                <a:effectLst/>
              </a:rPr>
              <a:t> Interstitial lung disease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</a:t>
            </a:r>
            <a:r>
              <a:rPr lang="en-US" altLang="ko-KR" dirty="0" err="1" smtClean="0">
                <a:effectLst/>
              </a:rPr>
              <a:t>DDx</a:t>
            </a:r>
            <a:r>
              <a:rPr lang="en-US" altLang="ko-KR" dirty="0" smtClean="0">
                <a:effectLst/>
              </a:rPr>
              <a:t>. combined pneumonia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Head/neck</a:t>
            </a:r>
            <a:r>
              <a:rPr lang="en-US" altLang="ko-KR" baseline="0" dirty="0" smtClean="0">
                <a:effectLst/>
              </a:rPr>
              <a:t> : </a:t>
            </a:r>
            <a:r>
              <a:rPr lang="en-US" altLang="ko-KR" dirty="0" smtClean="0">
                <a:effectLst/>
              </a:rPr>
              <a:t>Mild mucosal thickenings in the both maxillary </a:t>
            </a:r>
            <a:r>
              <a:rPr lang="en-US" altLang="ko-KR" dirty="0" err="1" smtClean="0">
                <a:effectLst/>
              </a:rPr>
              <a:t>antra</a:t>
            </a:r>
            <a:r>
              <a:rPr lang="en-US" altLang="ko-KR" dirty="0" smtClean="0">
                <a:effectLst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018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effectLst/>
              </a:rPr>
              <a:t>1.Subpleural GGOs and reticulations in B lungs with BLL </a:t>
            </a:r>
            <a:r>
              <a:rPr lang="en-US" altLang="ko-KR" dirty="0" err="1" smtClean="0">
                <a:effectLst/>
              </a:rPr>
              <a:t>predominancy</a:t>
            </a:r>
            <a:r>
              <a:rPr lang="en-US" altLang="ko-KR" dirty="0" smtClean="0">
                <a:effectLst/>
              </a:rPr>
              <a:t>. 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Combined with </a:t>
            </a:r>
            <a:r>
              <a:rPr lang="en-US" altLang="ko-KR" dirty="0" err="1" smtClean="0">
                <a:effectLst/>
              </a:rPr>
              <a:t>fibroatelectasis</a:t>
            </a:r>
            <a:r>
              <a:rPr lang="en-US" altLang="ko-KR" dirty="0" smtClean="0">
                <a:effectLst/>
              </a:rPr>
              <a:t> with minimal bronchiectasis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Patchy and </a:t>
            </a:r>
            <a:r>
              <a:rPr lang="en-US" altLang="ko-KR" dirty="0" err="1" smtClean="0">
                <a:effectLst/>
              </a:rPr>
              <a:t>perilobular</a:t>
            </a:r>
            <a:r>
              <a:rPr lang="en-US" altLang="ko-KR" dirty="0" smtClean="0">
                <a:effectLst/>
              </a:rPr>
              <a:t> consolidations in BLLs and small consolidations in </a:t>
            </a:r>
            <a:r>
              <a:rPr lang="en-US" altLang="ko-KR" dirty="0" err="1" smtClean="0">
                <a:effectLst/>
              </a:rPr>
              <a:t>lingula</a:t>
            </a:r>
            <a:r>
              <a:rPr lang="en-US" altLang="ko-KR" dirty="0" smtClean="0">
                <a:effectLst/>
              </a:rPr>
              <a:t>, RML.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  : Interstitial lung disease such as OP or NSIP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 </a:t>
            </a:r>
            <a:r>
              <a:rPr lang="en-US" altLang="ko-KR" dirty="0" err="1" smtClean="0">
                <a:effectLst/>
              </a:rPr>
              <a:t>DDx</a:t>
            </a:r>
            <a:r>
              <a:rPr lang="en-US" altLang="ko-KR" dirty="0" smtClean="0">
                <a:effectLst/>
              </a:rPr>
              <a:t>) CEP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2. Multiple enlarged lymph nodes at </a:t>
            </a:r>
            <a:r>
              <a:rPr lang="en-US" altLang="ko-KR" dirty="0" err="1" smtClean="0">
                <a:effectLst/>
              </a:rPr>
              <a:t>lowe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paratracheal</a:t>
            </a:r>
            <a:r>
              <a:rPr lang="en-US" altLang="ko-KR" dirty="0" smtClean="0">
                <a:effectLst/>
              </a:rPr>
              <a:t>, </a:t>
            </a:r>
            <a:r>
              <a:rPr lang="en-US" altLang="ko-KR" dirty="0" err="1" smtClean="0">
                <a:effectLst/>
              </a:rPr>
              <a:t>subcarina</a:t>
            </a:r>
            <a:r>
              <a:rPr lang="en-US" altLang="ko-KR" dirty="0" smtClean="0">
                <a:effectLst/>
              </a:rPr>
              <a:t>, both </a:t>
            </a:r>
            <a:r>
              <a:rPr lang="en-US" altLang="ko-KR" dirty="0" err="1" smtClean="0">
                <a:effectLst/>
              </a:rPr>
              <a:t>hilar</a:t>
            </a:r>
            <a:r>
              <a:rPr lang="en-US" altLang="ko-KR" dirty="0" smtClean="0">
                <a:effectLst/>
              </a:rPr>
              <a:t> and </a:t>
            </a:r>
            <a:r>
              <a:rPr lang="en-US" altLang="ko-KR" dirty="0" err="1" smtClean="0">
                <a:effectLst/>
              </a:rPr>
              <a:t>interlobar</a:t>
            </a:r>
            <a:r>
              <a:rPr lang="en-US" altLang="ko-KR" dirty="0" smtClean="0">
                <a:effectLst/>
              </a:rPr>
              <a:t> region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; </a:t>
            </a:r>
            <a:r>
              <a:rPr lang="en-US" altLang="ko-KR" dirty="0" err="1" smtClean="0">
                <a:effectLst/>
              </a:rPr>
              <a:t>probabel</a:t>
            </a:r>
            <a:r>
              <a:rPr lang="en-US" altLang="ko-KR" dirty="0" smtClean="0">
                <a:effectLst/>
              </a:rPr>
              <a:t> reactive hyperplasia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3. </a:t>
            </a:r>
            <a:r>
              <a:rPr lang="en-US" altLang="ko-KR" dirty="0" err="1" smtClean="0">
                <a:effectLst/>
              </a:rPr>
              <a:t>Centrilobular</a:t>
            </a:r>
            <a:r>
              <a:rPr lang="en-US" altLang="ko-KR" dirty="0" smtClean="0">
                <a:effectLst/>
              </a:rPr>
              <a:t> and </a:t>
            </a:r>
            <a:r>
              <a:rPr lang="en-US" altLang="ko-KR" dirty="0" err="1" smtClean="0">
                <a:effectLst/>
              </a:rPr>
              <a:t>paraseptal</a:t>
            </a:r>
            <a:r>
              <a:rPr lang="en-US" altLang="ko-KR" dirty="0" smtClean="0">
                <a:effectLst/>
              </a:rPr>
              <a:t> emphysema in B lungs.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r>
              <a:rPr lang="ko-KR" altLang="en-US" dirty="0" smtClean="0">
                <a:effectLst/>
              </a:rPr>
              <a:t>복부 </a:t>
            </a:r>
            <a:r>
              <a:rPr lang="en-US" altLang="ko-KR" dirty="0" smtClean="0">
                <a:effectLst/>
              </a:rPr>
              <a:t>)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Cholecystectomy sate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A few hepatic cysts and calcifications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788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92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771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AE7C8-57E4-4B6D-9DBC-6125D0E20E27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21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3" name="그림 12" descr="영문 signature-중앙의료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388695" y="428604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9" y="214290"/>
            <a:ext cx="5214975" cy="642942"/>
          </a:xfrm>
        </p:spPr>
        <p:txBody>
          <a:bodyPr>
            <a:normAutofit/>
          </a:bodyPr>
          <a:lstStyle>
            <a:lvl1pPr algn="l">
              <a:defRPr sz="3200">
                <a:latin typeface="Berlin Sans FB Demi" pitchFamily="34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357300"/>
            <a:ext cx="8572560" cy="5214974"/>
          </a:xfrm>
        </p:spPr>
        <p:txBody>
          <a:bodyPr/>
          <a:lstStyle>
            <a:lvl1pPr>
              <a:defRPr>
                <a:latin typeface="Berlin Sans FB" pitchFamily="34" charset="0"/>
              </a:defRPr>
            </a:lvl1pPr>
            <a:lvl2pPr>
              <a:defRPr baseline="0">
                <a:latin typeface="Candara" pitchFamily="34" charset="0"/>
                <a:ea typeface="HY엽서M" pitchFamily="18" charset="-127"/>
                <a:cs typeface="Arial" pitchFamily="34" charset="0"/>
              </a:defRPr>
            </a:lvl2pPr>
            <a:lvl3pPr>
              <a:defRPr>
                <a:latin typeface="Candara" pitchFamily="34" charset="0"/>
                <a:ea typeface="HY엽서M" pitchFamily="18" charset="-127"/>
              </a:defRPr>
            </a:lvl3pPr>
            <a:lvl4pPr marL="1795463" indent="-360363">
              <a:buFont typeface="Wingdings 2" pitchFamily="18" charset="2"/>
              <a:buChar char="R"/>
              <a:defRPr>
                <a:latin typeface="Candara" pitchFamily="34" charset="0"/>
                <a:ea typeface="HY엽서M" pitchFamily="18" charset="-127"/>
              </a:defRPr>
            </a:lvl4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pic>
        <p:nvPicPr>
          <p:cNvPr id="9" name="그림 8" descr="영문 signature-중앙의료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388695" y="928670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그림 4" descr="영문 signature-중앙의료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388695" y="285728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FB62-01CD-4EFF-9417-E4E4C7709399}" type="datetimeFigureOut">
              <a:rPr lang="ko-KR" altLang="en-US" smtClean="0"/>
              <a:pPr/>
              <a:t>2018-06-04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>
            <a:noAutofit/>
          </a:bodyPr>
          <a:lstStyle/>
          <a:p>
            <a:r>
              <a:rPr lang="ko-KR" altLang="en-US" sz="4000" b="1" dirty="0" smtClean="0"/>
              <a:t>결핵 및 호흡기학회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ko-KR" altLang="en-US" sz="4000" b="1" dirty="0" smtClean="0"/>
              <a:t>월례 </a:t>
            </a:r>
            <a:r>
              <a:rPr lang="ko-KR" altLang="en-US" sz="4000" b="1" dirty="0" err="1" smtClean="0"/>
              <a:t>집담회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endParaRPr lang="ko-KR" altLang="en-US" sz="4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419872" y="5373216"/>
            <a:ext cx="5724128" cy="1152128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서울성모병원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호흡기내과 </a:t>
            </a:r>
            <a:endParaRPr lang="en-US" altLang="ko-KR" b="1" dirty="0" smtClean="0"/>
          </a:p>
          <a:p>
            <a:r>
              <a:rPr lang="ko-KR" altLang="en-US" b="1" dirty="0" smtClean="0"/>
              <a:t>이화영</a:t>
            </a: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PFT (2018.1.5)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496" y="908720"/>
            <a:ext cx="9110816" cy="5688632"/>
          </a:xfrm>
        </p:spPr>
        <p:txBody>
          <a:bodyPr>
            <a:normAutofit/>
          </a:bodyPr>
          <a:lstStyle/>
          <a:p>
            <a:r>
              <a:rPr lang="en-US" altLang="ko-KR" sz="2600" dirty="0" smtClean="0"/>
              <a:t>Ratio 65, </a:t>
            </a:r>
          </a:p>
          <a:p>
            <a:pPr marL="0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FEV1 1.91 L (59%) -&gt; 2.17 L (67%), BDR 14%</a:t>
            </a:r>
          </a:p>
          <a:p>
            <a:pPr marL="0" indent="0">
              <a:buNone/>
            </a:pPr>
            <a:r>
              <a:rPr lang="en-US" altLang="ko-KR" sz="2600" dirty="0" smtClean="0"/>
              <a:t>  FVC 2.88 L (66%) -&gt; 3.33 L (76%) </a:t>
            </a:r>
          </a:p>
          <a:p>
            <a:pPr marL="0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TLC 4.91 L (84%), VC 2.96 L (74%), RV 1.95 L (86%)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                                         </a:t>
            </a:r>
            <a:r>
              <a:rPr lang="en-US" altLang="ko-KR" sz="2800" dirty="0"/>
              <a:t>(provocation test failed)</a:t>
            </a:r>
          </a:p>
          <a:p>
            <a:pPr marL="0" indent="0">
              <a:buNone/>
            </a:pPr>
            <a:r>
              <a:rPr lang="en-US" altLang="ko-KR" sz="2800" dirty="0" smtClean="0"/>
              <a:t>  </a:t>
            </a:r>
          </a:p>
          <a:p>
            <a:pPr marL="0" indent="0">
              <a:buNone/>
            </a:pPr>
            <a:endParaRPr lang="en-US" altLang="ko-KR" sz="2800" dirty="0"/>
          </a:p>
          <a:p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5636"/>
            <a:ext cx="3528392" cy="385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Impression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66354"/>
            <a:ext cx="8572560" cy="593505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dirty="0" smtClean="0"/>
              <a:t>1. Chronic cough d/t</a:t>
            </a:r>
          </a:p>
          <a:p>
            <a:pPr>
              <a:buFontTx/>
              <a:buChar char="-"/>
            </a:pPr>
            <a:r>
              <a:rPr lang="en-US" altLang="ko-KR" dirty="0" smtClean="0"/>
              <a:t>r/o </a:t>
            </a:r>
            <a:r>
              <a:rPr lang="en-US" altLang="ko-KR" dirty="0" err="1" smtClean="0"/>
              <a:t>Churg-strauss</a:t>
            </a:r>
            <a:r>
              <a:rPr lang="en-US" altLang="ko-KR" dirty="0" smtClean="0"/>
              <a:t> syndrome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with bronchial asthma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peripheral eosinophilia  </a:t>
            </a:r>
            <a:r>
              <a:rPr lang="en-US" altLang="ko-KR" sz="2600" dirty="0" smtClean="0"/>
              <a:t>(&gt; 10% of WBC count)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pulmonary infiltration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</a:t>
            </a:r>
            <a:r>
              <a:rPr lang="en-US" altLang="ko-KR" dirty="0" err="1"/>
              <a:t>p</a:t>
            </a:r>
            <a:r>
              <a:rPr lang="en-US" altLang="ko-KR" dirty="0" err="1" smtClean="0"/>
              <a:t>aranasal</a:t>
            </a:r>
            <a:r>
              <a:rPr lang="en-US" altLang="ko-KR" dirty="0" smtClean="0"/>
              <a:t> sinus abnormality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en-US" altLang="ko-KR" dirty="0" err="1" smtClean="0"/>
              <a:t>DDx</a:t>
            </a:r>
            <a:r>
              <a:rPr lang="en-US" altLang="ko-KR" dirty="0" smtClean="0"/>
              <a:t>. Chronic </a:t>
            </a:r>
            <a:r>
              <a:rPr lang="en-US" altLang="ko-KR" dirty="0" err="1" smtClean="0"/>
              <a:t>eosinophilic</a:t>
            </a:r>
            <a:r>
              <a:rPr lang="en-US" altLang="ko-KR" dirty="0" smtClean="0"/>
              <a:t> pneumonia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Organizing pneumonia</a:t>
            </a:r>
          </a:p>
          <a:p>
            <a:pPr>
              <a:buFontTx/>
              <a:buChar char="-"/>
            </a:pPr>
            <a:r>
              <a:rPr lang="en-US" altLang="ko-KR" dirty="0" smtClean="0"/>
              <a:t>Bronchial asthma with UACS</a:t>
            </a:r>
          </a:p>
          <a:p>
            <a:pPr>
              <a:buFontTx/>
              <a:buChar char="-"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2. Naïve DM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Systemic steroid</a:t>
            </a:r>
          </a:p>
          <a:p>
            <a:r>
              <a:rPr lang="en-US" altLang="ko-KR" dirty="0" smtClean="0"/>
              <a:t>Inhaler (ICS/LABA)</a:t>
            </a:r>
          </a:p>
          <a:p>
            <a:r>
              <a:rPr lang="en-US" altLang="ko-KR" dirty="0" smtClean="0"/>
              <a:t>Antihistamine &amp; LTRA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293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Prognosis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" y="1517111"/>
            <a:ext cx="4598121" cy="519640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75233"/>
            <a:ext cx="4659820" cy="5266135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179512" y="913850"/>
            <a:ext cx="1758185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rlin Sans FB Demi" pitchFamily="34" charset="0"/>
                <a:ea typeface="+mj-ea"/>
                <a:cs typeface="+mj-cs"/>
              </a:defRPr>
            </a:lvl1pPr>
          </a:lstStyle>
          <a:p>
            <a:r>
              <a:rPr lang="en-US" altLang="ko-K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(2018.1.8)</a:t>
            </a:r>
            <a:endParaRPr lang="ko-KR" altLang="en-US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572000" y="913850"/>
            <a:ext cx="1758185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rlin Sans FB Demi" pitchFamily="34" charset="0"/>
                <a:ea typeface="+mj-ea"/>
                <a:cs typeface="+mj-cs"/>
              </a:defRPr>
            </a:lvl1pPr>
          </a:lstStyle>
          <a:p>
            <a:r>
              <a:rPr lang="en-US" altLang="ko-KR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(2018.1.29)</a:t>
            </a:r>
            <a:endParaRPr lang="ko-KR" altLang="en-US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7016" y="2708920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en-US" altLang="ko-KR" sz="4000" b="1" dirty="0" smtClean="0"/>
              <a:t>Review</a:t>
            </a:r>
            <a:br>
              <a:rPr lang="en-US" altLang="ko-KR" sz="4000" b="1" dirty="0" smtClean="0"/>
            </a:br>
            <a:r>
              <a:rPr lang="en-US" altLang="ko-KR" sz="4900" b="1" dirty="0" smtClean="0">
                <a:solidFill>
                  <a:srgbClr val="0F02BE"/>
                </a:solidFill>
              </a:rPr>
              <a:t/>
            </a:r>
            <a:br>
              <a:rPr lang="en-US" altLang="ko-KR" sz="4900" b="1" dirty="0" smtClean="0">
                <a:solidFill>
                  <a:srgbClr val="0F02BE"/>
                </a:solidFill>
              </a:rPr>
            </a:br>
            <a:r>
              <a:rPr lang="en-US" altLang="ko-KR" sz="3900" b="1" dirty="0" smtClean="0">
                <a:solidFill>
                  <a:srgbClr val="0F02BE"/>
                </a:solidFill>
              </a:rPr>
              <a:t>Pulmonary manifestation of </a:t>
            </a:r>
            <a:br>
              <a:rPr lang="en-US" altLang="ko-KR" sz="3900" b="1" dirty="0" smtClean="0">
                <a:solidFill>
                  <a:srgbClr val="0F02BE"/>
                </a:solidFill>
              </a:rPr>
            </a:br>
            <a:r>
              <a:rPr lang="en-US" altLang="ko-KR" sz="4900" b="1" dirty="0" err="1" smtClean="0">
                <a:solidFill>
                  <a:srgbClr val="0F02BE"/>
                </a:solidFill>
              </a:rPr>
              <a:t>Chrug</a:t>
            </a:r>
            <a:r>
              <a:rPr lang="en-US" altLang="ko-KR" sz="4900" b="1" dirty="0" smtClean="0">
                <a:solidFill>
                  <a:srgbClr val="0F02BE"/>
                </a:solidFill>
              </a:rPr>
              <a:t>-Strauss Syndrome</a:t>
            </a:r>
            <a:br>
              <a:rPr lang="en-US" altLang="ko-KR" sz="4900" b="1" dirty="0" smtClean="0">
                <a:solidFill>
                  <a:srgbClr val="0F02BE"/>
                </a:solidFill>
              </a:rPr>
            </a:br>
            <a:endParaRPr lang="ko-KR" altLang="en-US" sz="4900" b="1" dirty="0">
              <a:solidFill>
                <a:srgbClr val="0F02BE"/>
              </a:solidFill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827584" y="4293096"/>
            <a:ext cx="7704856" cy="17526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 </a:t>
            </a:r>
            <a:endParaRPr lang="en-US" altLang="ko-KR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Churg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strauss</a:t>
            </a:r>
            <a:r>
              <a:rPr lang="en-US" altLang="ko-KR" dirty="0" smtClean="0"/>
              <a:t> syndrome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Systemic vasculitis, extravascular granulomas and eosinophilia, occurs in patients with asthma or history of allergy. </a:t>
            </a:r>
          </a:p>
          <a:p>
            <a:r>
              <a:rPr lang="en-US" altLang="ko-KR" sz="2400" dirty="0" smtClean="0"/>
              <a:t>3/100,000 adults per year</a:t>
            </a:r>
          </a:p>
          <a:p>
            <a:endParaRPr lang="en-US" altLang="ko-KR" dirty="0"/>
          </a:p>
          <a:p>
            <a:pPr marL="0" indent="0" algn="ctr">
              <a:buNone/>
            </a:pPr>
            <a:r>
              <a:rPr lang="en-US" altLang="ko-KR" sz="2400" dirty="0" smtClean="0"/>
              <a:t>asthma, allergic rhinitis </a:t>
            </a:r>
          </a:p>
          <a:p>
            <a:pPr marL="0" indent="0" algn="ctr">
              <a:buNone/>
            </a:pPr>
            <a:r>
              <a:rPr lang="en-US" altLang="ko-KR" sz="2400" dirty="0" smtClean="0"/>
              <a:t>                                (6 - up to 30 </a:t>
            </a:r>
            <a:r>
              <a:rPr lang="en-US" altLang="ko-KR" sz="2400" dirty="0" err="1" smtClean="0"/>
              <a:t>yrs</a:t>
            </a:r>
            <a:r>
              <a:rPr lang="en-US" altLang="ko-KR" sz="2400" dirty="0" smtClean="0"/>
              <a:t>)</a:t>
            </a:r>
          </a:p>
          <a:p>
            <a:pPr marL="0" indent="0" algn="ctr">
              <a:buNone/>
            </a:pPr>
            <a:r>
              <a:rPr lang="en-US" altLang="ko-KR" sz="2400" dirty="0" smtClean="0"/>
              <a:t>  marked peripheral eosinophilia and eosinophilic infiltrates, recur over several years</a:t>
            </a:r>
          </a:p>
          <a:p>
            <a:pPr marL="0" indent="0" algn="ctr">
              <a:buNone/>
            </a:pPr>
            <a:endParaRPr lang="en-US" altLang="ko-KR" sz="2400" dirty="0" smtClean="0"/>
          </a:p>
          <a:p>
            <a:pPr marL="0" indent="0" algn="ctr">
              <a:buNone/>
            </a:pPr>
            <a:r>
              <a:rPr lang="en-US" altLang="ko-KR" sz="2400" dirty="0" smtClean="0"/>
              <a:t>life-threatening vasculitis phase</a:t>
            </a:r>
            <a:endParaRPr lang="ko-KR" altLang="en-US" sz="2400" dirty="0"/>
          </a:p>
        </p:txBody>
      </p:sp>
      <p:cxnSp>
        <p:nvCxnSpPr>
          <p:cNvPr id="5" name="직선 화살표 연결선 4"/>
          <p:cNvCxnSpPr/>
          <p:nvPr/>
        </p:nvCxnSpPr>
        <p:spPr>
          <a:xfrm>
            <a:off x="4499992" y="3645024"/>
            <a:ext cx="0" cy="43204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/>
          <p:cNvCxnSpPr/>
          <p:nvPr/>
        </p:nvCxnSpPr>
        <p:spPr>
          <a:xfrm>
            <a:off x="4499992" y="4941168"/>
            <a:ext cx="0" cy="43204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1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American college of Rheumatology, 1990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Asthma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Eosinophilia &gt; 10% of differential white blood cell count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2400" dirty="0" err="1" smtClean="0"/>
              <a:t>Mononeuropathy</a:t>
            </a:r>
            <a:r>
              <a:rPr lang="en-US" altLang="ko-KR" sz="2400" dirty="0" smtClean="0"/>
              <a:t> (including multiples) or polyneuropathy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2400" dirty="0" err="1" smtClean="0"/>
              <a:t>Nonfixed</a:t>
            </a:r>
            <a:r>
              <a:rPr lang="en-US" altLang="ko-KR" sz="2400" dirty="0" smtClean="0"/>
              <a:t> pulmonary infiltrates on X-ray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Paranasal sinus abnormality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Extravascular eosinophilia revealed at biopsy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≥ 4/6 criteria : sensitivity 85%, specificity 99.7%</a:t>
            </a:r>
          </a:p>
          <a:p>
            <a:pPr marL="0" indent="0">
              <a:buNone/>
            </a:pP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5152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Pulmonary manifestation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27 to 93%</a:t>
            </a:r>
          </a:p>
          <a:p>
            <a:r>
              <a:rPr lang="en-US" altLang="ko-KR" sz="2400" dirty="0" smtClean="0"/>
              <a:t>Eosinophilic infiltration of alveoli/</a:t>
            </a:r>
            <a:r>
              <a:rPr lang="en-US" altLang="ko-KR" sz="2400" dirty="0" err="1" smtClean="0"/>
              <a:t>interstitium</a:t>
            </a:r>
            <a:r>
              <a:rPr lang="en-US" altLang="ko-KR" sz="2400" dirty="0" smtClean="0"/>
              <a:t> -&gt; necrotizing vasculitis in late phase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(1) </a:t>
            </a:r>
            <a:r>
              <a:rPr lang="en-US" altLang="ko-KR" sz="2400" dirty="0" err="1" smtClean="0"/>
              <a:t>Subpleural</a:t>
            </a:r>
            <a:r>
              <a:rPr lang="en-US" altLang="ko-KR" sz="2400" dirty="0" smtClean="0"/>
              <a:t> consolidation – vasculitis  involving small to medium sized arteries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(2) </a:t>
            </a:r>
            <a:r>
              <a:rPr lang="en-US" altLang="ko-KR" sz="2400" dirty="0" err="1"/>
              <a:t>C</a:t>
            </a:r>
            <a:r>
              <a:rPr lang="en-US" altLang="ko-KR" sz="2400" dirty="0" err="1" smtClean="0"/>
              <a:t>entrilobular</a:t>
            </a:r>
            <a:r>
              <a:rPr lang="en-US" altLang="ko-KR" sz="2400" dirty="0" smtClean="0"/>
              <a:t> perivascular densities – 89% of pts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(3) Multiple larger nodules, reversed halo sign – 44% of pts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4415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2940665" cy="295232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r="1264"/>
          <a:stretch/>
        </p:blipFill>
        <p:spPr>
          <a:xfrm>
            <a:off x="157986" y="3297861"/>
            <a:ext cx="4351996" cy="288032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375" y="3277510"/>
            <a:ext cx="4267105" cy="29099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1916832"/>
            <a:ext cx="57669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(1) GGO along </a:t>
            </a:r>
            <a:r>
              <a:rPr lang="en-US" altLang="ko-KR" dirty="0" err="1" smtClean="0"/>
              <a:t>bronchovascular</a:t>
            </a:r>
            <a:r>
              <a:rPr lang="en-US" altLang="ko-KR" dirty="0" smtClean="0"/>
              <a:t> bundles or periphery</a:t>
            </a:r>
          </a:p>
          <a:p>
            <a:r>
              <a:rPr lang="en-US" altLang="ko-KR" dirty="0"/>
              <a:t>(2) </a:t>
            </a:r>
            <a:r>
              <a:rPr lang="en-US" altLang="ko-KR" dirty="0" smtClean="0"/>
              <a:t>Nodular lesions</a:t>
            </a:r>
          </a:p>
          <a:p>
            <a:r>
              <a:rPr lang="en-US" altLang="ko-KR" dirty="0" smtClean="0"/>
              <a:t>(3) Reversed halo sign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0192" y="5373216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(2)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2280" y="5445224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(2)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27584" y="3645024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(3)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4509120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(1)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716016" y="3717032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(1)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08104" y="6381328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Eur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Radiol</a:t>
            </a:r>
            <a:r>
              <a:rPr lang="en-US" altLang="ko-KR" dirty="0" smtClean="0"/>
              <a:t> 2007, 17:3157-3165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513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85" y="620688"/>
            <a:ext cx="8244408" cy="316062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85" y="3814386"/>
            <a:ext cx="3744416" cy="28186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6016" y="2276872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(3)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12160" y="2634620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(2)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20272" y="908720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(2)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83968" y="5733256"/>
            <a:ext cx="4558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Necrotizing granuloma</a:t>
            </a:r>
          </a:p>
          <a:p>
            <a:r>
              <a:rPr lang="en-US" altLang="ko-KR" dirty="0" smtClean="0"/>
              <a:t>Eosinophils at </a:t>
            </a:r>
            <a:r>
              <a:rPr lang="en-US" altLang="ko-KR" dirty="0" err="1" smtClean="0"/>
              <a:t>peribronchiolar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interstitium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6381328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Eur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Radiol</a:t>
            </a:r>
            <a:r>
              <a:rPr lang="en-US" altLang="ko-KR" dirty="0" smtClean="0"/>
              <a:t> 2007, 17:3157-3165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136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575493"/>
              </p:ext>
            </p:extLst>
          </p:nvPr>
        </p:nvGraphicFramePr>
        <p:xfrm>
          <a:off x="72008" y="1222152"/>
          <a:ext cx="8964488" cy="532859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78199"/>
                <a:gridCol w="7286289"/>
              </a:tblGrid>
              <a:tr h="9011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 smtClean="0"/>
                        <a:t>Chief Complaint </a:t>
                      </a:r>
                      <a:endParaRPr lang="ko-KR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b="0" dirty="0" smtClean="0"/>
                        <a:t>Cough for 2months</a:t>
                      </a:r>
                      <a:endParaRPr lang="ko-KR" altLang="en-US" sz="2400" b="0" dirty="0"/>
                    </a:p>
                  </a:txBody>
                  <a:tcPr/>
                </a:tc>
              </a:tr>
              <a:tr h="12868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/>
                        <a:t>Present illness </a:t>
                      </a:r>
                      <a:endParaRPr lang="ko-KR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/>
                        <a:t>특이병력 없던 분으로 </a:t>
                      </a:r>
                      <a:r>
                        <a:rPr lang="ko-KR" altLang="en-US" sz="2400" dirty="0" err="1" smtClean="0"/>
                        <a:t>내원</a:t>
                      </a:r>
                      <a:r>
                        <a:rPr lang="ko-KR" altLang="en-US" sz="2400" dirty="0" smtClean="0"/>
                        <a:t> </a:t>
                      </a:r>
                      <a:r>
                        <a:rPr lang="en-US" altLang="ko-KR" sz="2400" dirty="0" smtClean="0"/>
                        <a:t>2</a:t>
                      </a:r>
                      <a:r>
                        <a:rPr lang="ko-KR" altLang="en-US" sz="2400" dirty="0" err="1" smtClean="0"/>
                        <a:t>개월전부터</a:t>
                      </a:r>
                      <a:r>
                        <a:rPr lang="ko-KR" altLang="en-US" sz="2400" dirty="0" smtClean="0"/>
                        <a:t> 지속된 기침과 객담을 주소로 외래경유 입원함</a:t>
                      </a:r>
                      <a:endParaRPr lang="ko-KR" altLang="en-US" sz="2400" dirty="0"/>
                    </a:p>
                  </a:txBody>
                  <a:tcPr/>
                </a:tc>
              </a:tr>
              <a:tr h="31406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/>
                        <a:t>Past history</a:t>
                      </a:r>
                      <a:endParaRPr lang="ko-KR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baseline="0" dirty="0" smtClean="0"/>
                        <a:t>DM/HBP/</a:t>
                      </a:r>
                      <a:r>
                        <a:rPr lang="en-US" altLang="ko-KR" sz="2400" baseline="0" dirty="0" err="1" smtClean="0"/>
                        <a:t>Tbc</a:t>
                      </a:r>
                      <a:r>
                        <a:rPr lang="en-US" altLang="ko-KR" sz="2400" baseline="0" dirty="0" smtClean="0"/>
                        <a:t>/hepatitis (-/-/-/-)</a:t>
                      </a:r>
                    </a:p>
                    <a:p>
                      <a:pPr latinLnBrk="1"/>
                      <a:r>
                        <a:rPr lang="en-US" altLang="ko-KR" sz="2400" baseline="0" dirty="0" smtClean="0"/>
                        <a:t>Smoking history : Ex-smoker, 20pyrs, 20</a:t>
                      </a:r>
                      <a:r>
                        <a:rPr lang="ko-KR" altLang="en-US" sz="2400" baseline="0" dirty="0" err="1" smtClean="0"/>
                        <a:t>년전</a:t>
                      </a:r>
                      <a:r>
                        <a:rPr lang="ko-KR" altLang="en-US" sz="2400" baseline="0" dirty="0" smtClean="0"/>
                        <a:t> 금연</a:t>
                      </a:r>
                      <a:endParaRPr lang="en-US" altLang="ko-KR" sz="2400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Differential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Chronic eosinophilic pneumonia</a:t>
            </a:r>
          </a:p>
          <a:p>
            <a:r>
              <a:rPr lang="en-US" altLang="ko-KR" sz="2400" dirty="0" smtClean="0"/>
              <a:t>Cryptogenic organizing pneumonia</a:t>
            </a:r>
          </a:p>
          <a:p>
            <a:r>
              <a:rPr lang="en-US" altLang="ko-KR" sz="2400" dirty="0" smtClean="0"/>
              <a:t>Fungal infection…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784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/>
              <a:t>Extrathoracic</a:t>
            </a:r>
            <a:r>
              <a:rPr lang="en-US" altLang="ko-KR" dirty="0" smtClean="0"/>
              <a:t> manifestation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GI involvement – eosinophilic gastroenteritis, </a:t>
            </a:r>
            <a:r>
              <a:rPr lang="en-US" altLang="ko-KR" sz="2400" dirty="0" err="1" smtClean="0"/>
              <a:t>polyarteritis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nodosa</a:t>
            </a:r>
            <a:r>
              <a:rPr lang="en-US" altLang="ko-KR" sz="2400" dirty="0" smtClean="0"/>
              <a:t>, mucosal or submucosal eosinophilic involvement</a:t>
            </a:r>
          </a:p>
          <a:p>
            <a:r>
              <a:rPr lang="en-US" altLang="ko-KR" sz="2400" dirty="0" smtClean="0"/>
              <a:t>Skin rash – purpura, macular or popular erythematous rash, urticarial, subcutaneous nodules</a:t>
            </a:r>
          </a:p>
          <a:p>
            <a:r>
              <a:rPr lang="en-US" altLang="ko-KR" sz="2400" dirty="0" smtClean="0"/>
              <a:t>Neuropathy – </a:t>
            </a:r>
            <a:r>
              <a:rPr lang="en-US" altLang="ko-KR" sz="2400" dirty="0" err="1" smtClean="0"/>
              <a:t>mononeuritis</a:t>
            </a:r>
            <a:r>
              <a:rPr lang="en-US" altLang="ko-KR" sz="2400" dirty="0" smtClean="0"/>
              <a:t> multiplex in 75%</a:t>
            </a:r>
          </a:p>
          <a:p>
            <a:r>
              <a:rPr lang="en-US" altLang="ko-KR" sz="2400" dirty="0" smtClean="0"/>
              <a:t>Renal involvement – infrequent, focal segmental GN, generally benign nature 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9926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5277" y="1340768"/>
            <a:ext cx="8572560" cy="5214974"/>
          </a:xfrm>
        </p:spPr>
        <p:txBody>
          <a:bodyPr/>
          <a:lstStyle/>
          <a:p>
            <a:r>
              <a:rPr lang="en-US" altLang="ko-KR" sz="2400" dirty="0" smtClean="0"/>
              <a:t>Assessment </a:t>
            </a:r>
            <a:r>
              <a:rPr lang="en-US" altLang="ko-KR" sz="2400" dirty="0" smtClean="0">
                <a:solidFill>
                  <a:srgbClr val="0070C0"/>
                </a:solidFill>
              </a:rPr>
              <a:t>organ involvement</a:t>
            </a:r>
          </a:p>
          <a:p>
            <a:pPr marL="0" indent="0">
              <a:buNone/>
            </a:pPr>
            <a:r>
              <a:rPr lang="en-US" altLang="ko-KR" sz="2400" dirty="0" smtClean="0"/>
              <a:t> - Localized to upper and/or lower respiratory tract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Generalized or renal involvement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Severe / refractory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sz="2400" dirty="0" smtClean="0">
                <a:solidFill>
                  <a:srgbClr val="0070C0"/>
                </a:solidFill>
              </a:rPr>
              <a:t>Prognostic factors </a:t>
            </a:r>
            <a:r>
              <a:rPr lang="en-US" altLang="ko-KR" sz="2400" dirty="0" smtClean="0"/>
              <a:t>: Five-factor score (FFS)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</a:t>
            </a:r>
            <a:r>
              <a:rPr lang="en-US" altLang="ko-KR" sz="2400" dirty="0" err="1" smtClean="0"/>
              <a:t>Scr</a:t>
            </a:r>
            <a:r>
              <a:rPr lang="en-US" altLang="ko-KR" sz="2400" dirty="0" smtClean="0"/>
              <a:t> &gt; 1.58ml/</a:t>
            </a:r>
            <a:r>
              <a:rPr lang="en-US" altLang="ko-KR" sz="2400" dirty="0" err="1" smtClean="0"/>
              <a:t>dL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/ Proteinuria &gt; 1g/24hr / Cardiomyopathy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GI tract involvement / CNS sign</a:t>
            </a:r>
          </a:p>
          <a:p>
            <a:pPr marL="0" indent="0">
              <a:buNone/>
            </a:pPr>
            <a:r>
              <a:rPr lang="en-US" altLang="ko-KR" sz="2400" dirty="0"/>
              <a:t>  </a:t>
            </a:r>
            <a:r>
              <a:rPr lang="en-US" altLang="ko-KR" sz="2400" dirty="0" smtClean="0"/>
              <a:t> ≥ 1 </a:t>
            </a:r>
            <a:r>
              <a:rPr lang="en-US" altLang="ko-KR" sz="2400" dirty="0" smtClean="0">
                <a:sym typeface="Wingdings" panose="05000000000000000000" pitchFamily="2" charset="2"/>
              </a:rPr>
              <a:t> glucocorticoid + cyclophosphamide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0 </a:t>
            </a:r>
            <a:r>
              <a:rPr lang="en-US" altLang="ko-KR" sz="2400" dirty="0" smtClean="0">
                <a:sym typeface="Wingdings" panose="05000000000000000000" pitchFamily="2" charset="2"/>
              </a:rPr>
              <a:t> glucocorticoid alone</a:t>
            </a:r>
            <a:endParaRPr lang="en-US" altLang="ko-K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5589240"/>
            <a:ext cx="428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Medicine (Baltimore) 1996,75(11):17-28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61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/>
              <a:t>Glucocorticosteroid</a:t>
            </a:r>
            <a:r>
              <a:rPr lang="en-US" altLang="ko-KR" sz="2400" dirty="0" smtClean="0"/>
              <a:t> if localized, FFS = 0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- 1mg/kg, high </a:t>
            </a:r>
            <a:r>
              <a:rPr lang="en-US" altLang="ko-KR" sz="2400" smtClean="0"/>
              <a:t>dose for 1month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&gt; 15mg/day for 3months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- 10mg/day during maintenance </a:t>
            </a:r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2400" dirty="0" smtClean="0"/>
              <a:t>Combination of cyclophosphamide or MTX 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Generalized, FFS ≥ 1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2582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Berlin Sans FB" pitchFamily="34" charset="0"/>
              </a:rPr>
              <a:t>Thank You for listening</a:t>
            </a:r>
            <a:endParaRPr lang="ko-KR" altLang="en-US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59008358"/>
              </p:ext>
            </p:extLst>
          </p:nvPr>
        </p:nvGraphicFramePr>
        <p:xfrm>
          <a:off x="35496" y="715963"/>
          <a:ext cx="9036496" cy="559385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14660"/>
                <a:gridCol w="7221836"/>
              </a:tblGrid>
              <a:tr h="1656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 smtClean="0"/>
                        <a:t>Review of System</a:t>
                      </a:r>
                    </a:p>
                    <a:p>
                      <a:pPr latinLnBrk="1"/>
                      <a:endParaRPr lang="ko-KR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ko-KR" sz="2400" b="0" dirty="0" smtClean="0">
                          <a:solidFill>
                            <a:schemeClr val="tx1"/>
                          </a:solidFill>
                        </a:rPr>
                        <a:t>fever / chilling (-/-), resting</a:t>
                      </a:r>
                      <a:r>
                        <a:rPr lang="en-US" altLang="ko-KR" sz="2400" b="0" baseline="0" dirty="0" smtClean="0">
                          <a:solidFill>
                            <a:schemeClr val="tx1"/>
                          </a:solidFill>
                        </a:rPr>
                        <a:t> dyspnea (-)</a:t>
                      </a:r>
                      <a:endParaRPr lang="en-US" altLang="ko-KR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altLang="ko-KR" sz="2400" b="0" dirty="0" smtClean="0">
                          <a:solidFill>
                            <a:schemeClr val="tx1"/>
                          </a:solidFill>
                        </a:rPr>
                        <a:t>cough / sputum / rhinorrhea (+/+/-)</a:t>
                      </a:r>
                    </a:p>
                    <a:p>
                      <a:pPr>
                        <a:buNone/>
                      </a:pPr>
                      <a:r>
                        <a:rPr lang="en-US" altLang="ko-KR" sz="2400" b="0" dirty="0" smtClean="0"/>
                        <a:t>nausea / vomiting (-/-)</a:t>
                      </a:r>
                    </a:p>
                    <a:p>
                      <a:pPr>
                        <a:buNone/>
                      </a:pPr>
                      <a:r>
                        <a:rPr lang="en-US" altLang="ko-KR" sz="2400" b="0" dirty="0" smtClean="0"/>
                        <a:t>diarrhea / constipation (-/-), arthralgia</a:t>
                      </a:r>
                      <a:r>
                        <a:rPr lang="en-US" altLang="ko-KR" sz="2400" b="0" baseline="0" dirty="0" smtClean="0"/>
                        <a:t> (-)</a:t>
                      </a:r>
                      <a:endParaRPr lang="en-US" altLang="ko-KR" sz="2400" b="0" dirty="0" smtClean="0"/>
                    </a:p>
                  </a:txBody>
                  <a:tcPr/>
                </a:tc>
              </a:tr>
              <a:tr h="3795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 smtClean="0"/>
                        <a:t>Physical exam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b="1" dirty="0" smtClean="0"/>
                        <a:t>Vital sign 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dirty="0" smtClean="0"/>
                        <a:t>         110/70</a:t>
                      </a:r>
                      <a:r>
                        <a:rPr lang="en-US" altLang="ko-KR" sz="2200" baseline="0" dirty="0" smtClean="0"/>
                        <a:t> 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</a:rPr>
                        <a:t>mmHg-112</a:t>
                      </a:r>
                      <a:r>
                        <a:rPr lang="ko-KR" altLang="en-US" sz="2200" dirty="0" smtClean="0">
                          <a:solidFill>
                            <a:schemeClr val="tx1"/>
                          </a:solidFill>
                        </a:rPr>
                        <a:t>회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2200" dirty="0" smtClean="0">
                          <a:solidFill>
                            <a:schemeClr val="tx1"/>
                          </a:solidFill>
                        </a:rPr>
                        <a:t>분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</a:rPr>
                        <a:t>-20</a:t>
                      </a:r>
                      <a:r>
                        <a:rPr lang="ko-KR" altLang="en-US" sz="2200" dirty="0" smtClean="0">
                          <a:solidFill>
                            <a:schemeClr val="tx1"/>
                          </a:solidFill>
                        </a:rPr>
                        <a:t>회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2200" dirty="0" smtClean="0">
                          <a:solidFill>
                            <a:schemeClr val="tx1"/>
                          </a:solidFill>
                        </a:rPr>
                        <a:t>분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altLang="ko-KR" sz="2200" dirty="0" smtClean="0">
                          <a:solidFill>
                            <a:srgbClr val="0070C0"/>
                          </a:solidFill>
                        </a:rPr>
                        <a:t>36.5</a:t>
                      </a:r>
                      <a:r>
                        <a:rPr lang="en-US" altLang="ko-KR" sz="22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ko-KR" sz="2200" dirty="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℃</a:t>
                      </a:r>
                      <a:endParaRPr lang="en-US" altLang="ko-KR" sz="220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b="1" dirty="0" smtClean="0"/>
                        <a:t>Mental status   </a:t>
                      </a:r>
                      <a:r>
                        <a:rPr lang="en-US" altLang="ko-KR" sz="2200" b="0" dirty="0" smtClean="0">
                          <a:solidFill>
                            <a:schemeClr val="tx1"/>
                          </a:solidFill>
                        </a:rPr>
                        <a:t>Alert</a:t>
                      </a:r>
                      <a:endParaRPr lang="en-US" altLang="ko-KR" sz="220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b="1" dirty="0" smtClean="0"/>
                        <a:t>Chest</a:t>
                      </a:r>
                      <a:r>
                        <a:rPr lang="en-US" altLang="ko-KR" sz="2200" dirty="0" smtClean="0"/>
                        <a:t>	</a:t>
                      </a:r>
                      <a:r>
                        <a:rPr lang="en-US" altLang="ko-KR" sz="2200" dirty="0" smtClean="0">
                          <a:solidFill>
                            <a:srgbClr val="FF0000"/>
                          </a:solidFill>
                        </a:rPr>
                        <a:t>mild</a:t>
                      </a:r>
                      <a:r>
                        <a:rPr lang="ko-KR" altLang="en-US" sz="2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altLang="ko-KR" sz="2200" dirty="0" smtClean="0">
                          <a:solidFill>
                            <a:srgbClr val="FF0000"/>
                          </a:solidFill>
                        </a:rPr>
                        <a:t>crackle, BLF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b="1" dirty="0" smtClean="0"/>
                        <a:t>Abdomen </a:t>
                      </a:r>
                      <a:r>
                        <a:rPr lang="en-US" altLang="ko-KR" sz="2200" dirty="0" smtClean="0"/>
                        <a:t> Soft &amp; flat abdomen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2200" b="1" dirty="0" smtClean="0"/>
                        <a:t>Skin &amp; Extremity</a:t>
                      </a:r>
                      <a:r>
                        <a:rPr lang="en-US" altLang="ko-KR" sz="2200" b="1" baseline="0" dirty="0" smtClean="0"/>
                        <a:t>  </a:t>
                      </a:r>
                      <a:r>
                        <a:rPr lang="en-US" altLang="ko-KR" sz="2200" b="0" baseline="0" dirty="0" smtClean="0">
                          <a:solidFill>
                            <a:srgbClr val="0070C0"/>
                          </a:solidFill>
                        </a:rPr>
                        <a:t>rash (-), grossly free</a:t>
                      </a:r>
                      <a:endParaRPr lang="ko-KR" altLang="en-US" sz="22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LAB FINDINGS</a:t>
            </a:r>
            <a:r>
              <a:rPr lang="en-US" altLang="ko-KR" sz="2800" dirty="0" smtClean="0"/>
              <a:t> (1)</a:t>
            </a:r>
            <a:endParaRPr lang="ko-KR" altLang="en-US" dirty="0"/>
          </a:p>
        </p:txBody>
      </p:sp>
      <p:graphicFrame>
        <p:nvGraphicFramePr>
          <p:cNvPr id="9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980113"/>
              </p:ext>
            </p:extLst>
          </p:nvPr>
        </p:nvGraphicFramePr>
        <p:xfrm>
          <a:off x="251520" y="1196752"/>
          <a:ext cx="4114800" cy="5417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450504"/>
              </a:tblGrid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bg1"/>
                          </a:solidFill>
                        </a:rPr>
                        <a:t>CBC</a:t>
                      </a:r>
                      <a:endParaRPr lang="ko-KR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WBC count  (10^9/L) 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8,430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seg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neutrophils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lymphocytes(%)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24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monocytes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eosinophils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26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basophils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Hemoglobin(gm/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dL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14.5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Hematocrit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42.8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Platelet count(10^9/L)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187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MCV(fl)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85.1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MCH(pg)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28.8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  <a:tr h="30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MCHC(%)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33.9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lumMod val="20000"/>
                        <a:lumOff val="80000"/>
                        <a:alpha val="49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146321"/>
              </p:ext>
            </p:extLst>
          </p:nvPr>
        </p:nvGraphicFramePr>
        <p:xfrm>
          <a:off x="4572000" y="1196752"/>
          <a:ext cx="4332916" cy="4243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764"/>
                <a:gridCol w="1368152"/>
              </a:tblGrid>
              <a:tr h="391234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dirty="0" smtClean="0"/>
                        <a:t>Blood Chemistry</a:t>
                      </a:r>
                      <a:endParaRPr lang="ko-KR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00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Glucose (mg/dl)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150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48390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BUN/Cr (mg/dl)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8.5/ 1.09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T-Protein/Albumin (g/dl) 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7.6/4.0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AST/ALT (U/L)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43/37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LDH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CPK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(U/L)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466/196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Total bilirubin (mg/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dL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0.8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Na/K/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Cl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mEg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135/4.2/101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Amylase(U/L) 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135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CRP (mg/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dL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0.31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020319"/>
              </p:ext>
            </p:extLst>
          </p:nvPr>
        </p:nvGraphicFramePr>
        <p:xfrm>
          <a:off x="4572000" y="5517233"/>
          <a:ext cx="4332916" cy="113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764"/>
                <a:gridCol w="1368152"/>
              </a:tblGrid>
              <a:tr h="319916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dirty="0" smtClean="0"/>
                        <a:t>Influenza</a:t>
                      </a:r>
                      <a:r>
                        <a:rPr lang="en-US" altLang="ko-KR" sz="1800" baseline="0" dirty="0" smtClean="0"/>
                        <a:t> rapid test</a:t>
                      </a:r>
                      <a:endParaRPr lang="ko-KR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54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Flue A</a:t>
                      </a:r>
                      <a:endParaRPr kumimoji="0" lang="ko-KR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3956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Flue B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LAB FINDINGS</a:t>
            </a:r>
            <a:r>
              <a:rPr lang="en-US" altLang="ko-KR" sz="2800" dirty="0" smtClean="0"/>
              <a:t> (2)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749084"/>
              </p:ext>
            </p:extLst>
          </p:nvPr>
        </p:nvGraphicFramePr>
        <p:xfrm>
          <a:off x="395536" y="1196752"/>
          <a:ext cx="407196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5983"/>
                <a:gridCol w="2035983"/>
              </a:tblGrid>
              <a:tr h="358361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dirty="0" smtClean="0"/>
                        <a:t>Urinalysis</a:t>
                      </a:r>
                      <a:endParaRPr lang="ko-KR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98634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Color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yellow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pH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7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Specific</a:t>
                      </a:r>
                      <a:r>
                        <a:rPr lang="en-US" altLang="ko-KR" sz="1800" b="1" baseline="0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gravity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1.012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Protein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rgbClr val="FF0000"/>
                          </a:solidFill>
                          <a:latin typeface="+mn-lt"/>
                          <a:ea typeface="HY강B" pitchFamily="18" charset="-127"/>
                        </a:rPr>
                        <a:t>++</a:t>
                      </a:r>
                      <a:endParaRPr lang="ko-KR" altLang="en-US" sz="1800" b="1" dirty="0">
                        <a:solidFill>
                          <a:srgbClr val="FF0000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Glucose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normal 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Leukocyte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(-)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</a:t>
                      </a:r>
                      <a:r>
                        <a:rPr lang="en-US" altLang="ko-KR" sz="1800" b="1" dirty="0" err="1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Bilirubin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(-) 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</a:t>
                      </a:r>
                      <a:r>
                        <a:rPr lang="en-US" altLang="ko-KR" sz="1800" b="1" dirty="0" err="1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Ketone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(-)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Occult blood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-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</a:t>
                      </a:r>
                      <a:r>
                        <a:rPr lang="en-US" altLang="ko-KR" sz="1800" b="1" dirty="0" err="1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Urobilinogen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Normal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Nitrate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(-) 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9863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Urine Sediment</a:t>
                      </a:r>
                      <a:r>
                        <a:rPr lang="en-US" altLang="ko-KR" sz="1800" b="1" baseline="0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Exam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/>
                </a:tc>
              </a:tr>
              <a:tr h="19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    WBC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rgbClr val="0070C0"/>
                          </a:solidFill>
                          <a:latin typeface="+mn-lt"/>
                          <a:ea typeface="HY강B" pitchFamily="18" charset="-127"/>
                        </a:rPr>
                        <a:t>0-1</a:t>
                      </a:r>
                      <a:endParaRPr lang="ko-KR" altLang="en-US" sz="1800" b="1" dirty="0">
                        <a:solidFill>
                          <a:srgbClr val="0070C0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2207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n-lt"/>
                          <a:ea typeface="HY강B" pitchFamily="18" charset="-127"/>
                        </a:rPr>
                        <a:t>     RBC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rgbClr val="0070C0"/>
                          </a:solidFill>
                          <a:latin typeface="+mn-lt"/>
                          <a:ea typeface="HY강B" pitchFamily="18" charset="-127"/>
                        </a:rPr>
                        <a:t>1-4</a:t>
                      </a:r>
                      <a:endParaRPr lang="ko-KR" altLang="en-US" sz="1800" b="1" dirty="0">
                        <a:solidFill>
                          <a:srgbClr val="0070C0"/>
                        </a:solidFill>
                        <a:latin typeface="+mn-lt"/>
                        <a:ea typeface="HY강B" pitchFamily="18" charset="-127"/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Hypereosinophilia</a:t>
            </a:r>
            <a:r>
              <a:rPr lang="en-US" altLang="ko-KR" dirty="0" smtClean="0"/>
              <a:t> study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93620"/>
              </p:ext>
            </p:extLst>
          </p:nvPr>
        </p:nvGraphicFramePr>
        <p:xfrm>
          <a:off x="239084" y="1196752"/>
          <a:ext cx="4332916" cy="5357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716"/>
                <a:gridCol w="1800200"/>
              </a:tblGrid>
              <a:tr h="391234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00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micro-ELISA Test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Cysticercus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IgG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Paragonimus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IgG</a:t>
                      </a: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Sparganum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IgG</a:t>
                      </a: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Clonorchis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IgG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Immunoglobulin E (IU/mL)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&gt; 2000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MAST assay (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inhalent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D.farinae</a:t>
                      </a: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D.pteronyssinus</a:t>
                      </a: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Japanese hop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Ragweed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Aspergillus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3.2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2.5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2.1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(-)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505420"/>
              </p:ext>
            </p:extLst>
          </p:nvPr>
        </p:nvGraphicFramePr>
        <p:xfrm>
          <a:off x="4716016" y="1052736"/>
          <a:ext cx="4332916" cy="5628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652"/>
                <a:gridCol w="2376264"/>
              </a:tblGrid>
              <a:tr h="391234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800" dirty="0" smtClean="0"/>
                        <a:t>Autoimmune study</a:t>
                      </a:r>
                      <a:r>
                        <a:rPr lang="en-US" altLang="ko-KR" sz="1800" baseline="0" dirty="0" smtClean="0"/>
                        <a:t> </a:t>
                      </a:r>
                      <a:endParaRPr lang="ko-KR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00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ANA </a:t>
                      </a:r>
                      <a:endParaRPr kumimoji="0" lang="ko-KR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Cytoplasmic, 1:400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7719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Anti-</a:t>
                      </a:r>
                      <a:r>
                        <a:rPr kumimoji="0" lang="en-US" altLang="ko-K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dsDNA</a:t>
                      </a: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Ab (IU/mL)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2.5 (&lt;7.0)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 SS-A/Ro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 SS-B/La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 </a:t>
                      </a:r>
                      <a:r>
                        <a:rPr kumimoji="0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Scl</a:t>
                      </a: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70 Ab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 Jo-1 Ab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Anti centromere Ab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290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RF factor (IU/mL)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CH50 (U/mL)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&lt; 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55 (32-58) 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  <a:tr h="878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ANCA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C-ANCA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 P-ANCA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Negative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Positive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(1.38)</a:t>
                      </a:r>
                    </a:p>
                  </a:txBody>
                  <a:tcPr marL="9525" marR="9525" marT="9525" marB="0" anchor="ctr" horzOverflow="overflow">
                    <a:solidFill>
                      <a:schemeClr val="accent1">
                        <a:tint val="20000"/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16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Initial x-ray (2018.1.2)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" y="1412776"/>
            <a:ext cx="4637246" cy="453650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4784"/>
            <a:ext cx="4368312" cy="4364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Initial chest CT (2018.1.3)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2" y="974204"/>
            <a:ext cx="2880000" cy="288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376" y="974204"/>
            <a:ext cx="2880000" cy="288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74204"/>
            <a:ext cx="2880000" cy="288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4" y="3933376"/>
            <a:ext cx="2880000" cy="288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152" y="3933376"/>
            <a:ext cx="2880000" cy="288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480" y="3933376"/>
            <a:ext cx="28800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Bronchoscopy (2018.1.4)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4725144"/>
            <a:ext cx="8820472" cy="2044316"/>
          </a:xfrm>
        </p:spPr>
        <p:txBody>
          <a:bodyPr>
            <a:normAutofit fontScale="92500"/>
          </a:bodyPr>
          <a:lstStyle/>
          <a:p>
            <a:r>
              <a:rPr lang="en-US" altLang="ko-KR" sz="2400" dirty="0" smtClean="0"/>
              <a:t>There was no </a:t>
            </a:r>
            <a:r>
              <a:rPr lang="en-US" altLang="ko-KR" sz="2400" dirty="0" err="1" smtClean="0"/>
              <a:t>endobronchial</a:t>
            </a:r>
            <a:r>
              <a:rPr lang="en-US" altLang="ko-KR" sz="2400" dirty="0" smtClean="0"/>
              <a:t> lesion in both bronchi</a:t>
            </a:r>
          </a:p>
          <a:p>
            <a:r>
              <a:rPr lang="en-US" altLang="ko-KR" sz="2400" dirty="0" smtClean="0"/>
              <a:t>BAL was done at LUL </a:t>
            </a:r>
            <a:r>
              <a:rPr lang="en-US" altLang="ko-KR" sz="2400" dirty="0" err="1" smtClean="0"/>
              <a:t>lingular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bronchus (70ml/150ml drained)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Colorless, WBC 260 (</a:t>
            </a:r>
            <a:r>
              <a:rPr lang="en-US" altLang="ko-KR" sz="2400" dirty="0" smtClean="0">
                <a:solidFill>
                  <a:srgbClr val="FF0000"/>
                </a:solidFill>
              </a:rPr>
              <a:t>eosinophil 70%, </a:t>
            </a:r>
            <a:r>
              <a:rPr lang="en-US" altLang="ko-KR" sz="2400" dirty="0" smtClean="0"/>
              <a:t>lymphocyte 9%, </a:t>
            </a:r>
            <a:r>
              <a:rPr lang="en-US" altLang="ko-KR" sz="2400" dirty="0" err="1" smtClean="0"/>
              <a:t>mesothelial</a:t>
            </a:r>
            <a:r>
              <a:rPr lang="en-US" altLang="ko-KR" sz="2400" dirty="0" smtClean="0"/>
              <a:t> cell 12%), RBC 30</a:t>
            </a:r>
          </a:p>
          <a:p>
            <a:pPr marL="0" indent="0">
              <a:buNone/>
            </a:pPr>
            <a:r>
              <a:rPr lang="en-US" altLang="ko-KR" sz="2400" dirty="0" smtClean="0"/>
              <a:t>- Bronchial washing fluid : AFB </a:t>
            </a:r>
            <a:r>
              <a:rPr lang="en-US" altLang="ko-KR" sz="2400" dirty="0" err="1" smtClean="0"/>
              <a:t>neg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Tbc</a:t>
            </a:r>
            <a:r>
              <a:rPr lang="en-US" altLang="ko-KR" sz="2400" dirty="0" smtClean="0"/>
              <a:t>-PCR </a:t>
            </a:r>
            <a:r>
              <a:rPr lang="en-US" altLang="ko-KR" sz="2400" dirty="0" err="1" smtClean="0"/>
              <a:t>neg</a:t>
            </a:r>
            <a:r>
              <a:rPr lang="en-US" altLang="ko-KR" sz="2400" dirty="0" smtClean="0"/>
              <a:t>, bacterial cx no growth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0" t="5494" r="3772" b="2709"/>
          <a:stretch/>
        </p:blipFill>
        <p:spPr>
          <a:xfrm>
            <a:off x="755576" y="1196752"/>
            <a:ext cx="3456384" cy="333008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6135" r="3252" b="2199"/>
          <a:stretch/>
        </p:blipFill>
        <p:spPr>
          <a:xfrm>
            <a:off x="4427984" y="1196753"/>
            <a:ext cx="3672408" cy="333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월 서울성모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12월 서울성모</Template>
  <TotalTime>5446</TotalTime>
  <Words>1045</Words>
  <Application>Microsoft Office PowerPoint</Application>
  <PresentationFormat>화면 슬라이드 쇼(4:3)</PresentationFormat>
  <Paragraphs>291</Paragraphs>
  <Slides>24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4" baseType="lpstr">
      <vt:lpstr>HY강B</vt:lpstr>
      <vt:lpstr>HY엽서M</vt:lpstr>
      <vt:lpstr>맑은 고딕</vt:lpstr>
      <vt:lpstr>Arial</vt:lpstr>
      <vt:lpstr>Berlin Sans FB</vt:lpstr>
      <vt:lpstr>Berlin Sans FB Demi</vt:lpstr>
      <vt:lpstr>Candara</vt:lpstr>
      <vt:lpstr>Wingdings</vt:lpstr>
      <vt:lpstr>Wingdings 2</vt:lpstr>
      <vt:lpstr>12월 서울성모</vt:lpstr>
      <vt:lpstr>결핵 및 호흡기학회 월례 집담회 </vt:lpstr>
      <vt:lpstr>PowerPoint 프레젠테이션</vt:lpstr>
      <vt:lpstr>PowerPoint 프레젠테이션</vt:lpstr>
      <vt:lpstr>LAB FINDINGS (1)</vt:lpstr>
      <vt:lpstr>LAB FINDINGS (2)</vt:lpstr>
      <vt:lpstr>Hypereosinophilia study</vt:lpstr>
      <vt:lpstr>Initial x-ray (2018.1.2)</vt:lpstr>
      <vt:lpstr>Initial chest CT (2018.1.3)</vt:lpstr>
      <vt:lpstr>Bronchoscopy (2018.1.4)</vt:lpstr>
      <vt:lpstr>PFT (2018.1.5)</vt:lpstr>
      <vt:lpstr>Impression</vt:lpstr>
      <vt:lpstr>Treatment</vt:lpstr>
      <vt:lpstr>Prognosis</vt:lpstr>
      <vt:lpstr>Review  Pulmonary manifestation of  Chrug-Strauss Syndrome </vt:lpstr>
      <vt:lpstr>Churg strauss syndrome</vt:lpstr>
      <vt:lpstr>Diagnosis</vt:lpstr>
      <vt:lpstr>Pulmonary manifestation</vt:lpstr>
      <vt:lpstr>PowerPoint 프레젠테이션</vt:lpstr>
      <vt:lpstr>PowerPoint 프레젠테이션</vt:lpstr>
      <vt:lpstr>Differential diagnosis</vt:lpstr>
      <vt:lpstr>Extrathoracic manifestation</vt:lpstr>
      <vt:lpstr>Treatment</vt:lpstr>
      <vt:lpstr>Treatment</vt:lpstr>
      <vt:lpstr>Thank You for listening</vt:lpstr>
    </vt:vector>
  </TitlesOfParts>
  <Company>cmc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</dc:title>
  <dc:creator>admin</dc:creator>
  <cp:lastModifiedBy>cmc</cp:lastModifiedBy>
  <cp:revision>386</cp:revision>
  <dcterms:created xsi:type="dcterms:W3CDTF">2012-09-03T18:16:14Z</dcterms:created>
  <dcterms:modified xsi:type="dcterms:W3CDTF">2018-06-04T02:40:02Z</dcterms:modified>
</cp:coreProperties>
</file>