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9" r:id="rId3"/>
  </p:sldMasterIdLst>
  <p:notesMasterIdLst>
    <p:notesMasterId r:id="rId37"/>
  </p:notesMasterIdLst>
  <p:handoutMasterIdLst>
    <p:handoutMasterId r:id="rId38"/>
  </p:handoutMasterIdLst>
  <p:sldIdLst>
    <p:sldId id="721" r:id="rId4"/>
    <p:sldId id="3450" r:id="rId5"/>
    <p:sldId id="3451" r:id="rId6"/>
    <p:sldId id="3452" r:id="rId7"/>
    <p:sldId id="3453" r:id="rId8"/>
    <p:sldId id="3454" r:id="rId9"/>
    <p:sldId id="3455" r:id="rId10"/>
    <p:sldId id="3457" r:id="rId11"/>
    <p:sldId id="3483" r:id="rId12"/>
    <p:sldId id="3456" r:id="rId13"/>
    <p:sldId id="3458" r:id="rId14"/>
    <p:sldId id="3459" r:id="rId15"/>
    <p:sldId id="3460" r:id="rId16"/>
    <p:sldId id="3461" r:id="rId17"/>
    <p:sldId id="3462" r:id="rId18"/>
    <p:sldId id="3463" r:id="rId19"/>
    <p:sldId id="3464" r:id="rId20"/>
    <p:sldId id="3465" r:id="rId21"/>
    <p:sldId id="3466" r:id="rId22"/>
    <p:sldId id="3467" r:id="rId23"/>
    <p:sldId id="3468" r:id="rId24"/>
    <p:sldId id="3469" r:id="rId25"/>
    <p:sldId id="3470" r:id="rId26"/>
    <p:sldId id="3471" r:id="rId27"/>
    <p:sldId id="3475" r:id="rId28"/>
    <p:sldId id="3474" r:id="rId29"/>
    <p:sldId id="3473" r:id="rId30"/>
    <p:sldId id="3482" r:id="rId31"/>
    <p:sldId id="3472" r:id="rId32"/>
    <p:sldId id="3476" r:id="rId33"/>
    <p:sldId id="3480" r:id="rId34"/>
    <p:sldId id="3477" r:id="rId35"/>
    <p:sldId id="343" r:id="rId3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675" autoAdjust="0"/>
  </p:normalViewPr>
  <p:slideViewPr>
    <p:cSldViewPr>
      <p:cViewPr varScale="1">
        <p:scale>
          <a:sx n="77" d="100"/>
          <a:sy n="77" d="100"/>
        </p:scale>
        <p:origin x="161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Distribution</a:t>
            </a:r>
            <a:r>
              <a:rPr lang="en-US" baseline="0" dirty="0"/>
              <a:t> of ILD in SS (</a:t>
            </a:r>
            <a:r>
              <a:rPr lang="en-US" dirty="0"/>
              <a:t>%)</a:t>
            </a:r>
          </a:p>
        </c:rich>
      </c:tx>
      <c:layout>
        <c:manualLayout>
          <c:xMode val="edge"/>
          <c:yMode val="edge"/>
          <c:x val="0.41015043258481576"/>
          <c:y val="9.919404835709856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B19-4CD5-95FE-5BFBFF4418F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B19-4CD5-95FE-5BFBFF4418F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B19-4CD5-95FE-5BFBFF4418F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B19-4CD5-95FE-5BFBFF4418F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B19-4CD5-95FE-5BFBFF4418F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NSIP</c:v>
                </c:pt>
                <c:pt idx="1">
                  <c:v>UIP</c:v>
                </c:pt>
                <c:pt idx="2">
                  <c:v>OP</c:v>
                </c:pt>
                <c:pt idx="3">
                  <c:v>LIP</c:v>
                </c:pt>
                <c:pt idx="4">
                  <c:v>Others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45</c:v>
                </c:pt>
                <c:pt idx="1">
                  <c:v>16</c:v>
                </c:pt>
                <c:pt idx="2">
                  <c:v>7</c:v>
                </c:pt>
                <c:pt idx="3">
                  <c:v>15</c:v>
                </c:pt>
                <c:pt idx="4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B19-4CD5-95FE-5BFBFF4418F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CA9FD-3AC9-4154-B53A-D128E7617FF5}" type="datetimeFigureOut">
              <a:rPr lang="ko-KR" altLang="en-US" smtClean="0"/>
              <a:t>2019-06-18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A5A3E-5B44-42D3-B943-6E40EC8B98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0078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AAE2B0-7D90-42E6-8B67-7C85D9ACECC4}" type="datetimeFigureOut">
              <a:rPr lang="ko-KR" altLang="en-US" smtClean="0"/>
              <a:t>2019-06-18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64302-6F35-4FAF-8FE7-38EC289B3A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764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0491256 </a:t>
            </a:r>
            <a:r>
              <a:rPr lang="ko-KR" altLang="en-US" dirty="0"/>
              <a:t>이 양  </a:t>
            </a:r>
            <a:r>
              <a:rPr lang="en-US" altLang="ko-KR" dirty="0"/>
              <a:t>O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629D5-0067-4726-95D5-41F08ED23E7A}" type="slidenum">
              <a:rPr kumimoji="0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62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multiple thin-walled air cysts (white arrowheads) in both lungs, mild intralobular reticular attenuation (black arrowheads), and slight bilateral cystic changes in the subpleural area of the lower lobes.</a:t>
            </a:r>
          </a:p>
          <a:p>
            <a:endParaRPr lang="en-US" altLang="ko-KR" dirty="0"/>
          </a:p>
          <a:p>
            <a:r>
              <a:rPr lang="en-US" altLang="ko-KR" dirty="0"/>
              <a:t>A. H and E severe lymphoid cell infiltration with some plasma cells in the </a:t>
            </a:r>
            <a:r>
              <a:rPr lang="en-US" altLang="ko-KR" dirty="0" err="1"/>
              <a:t>interstitium</a:t>
            </a:r>
            <a:r>
              <a:rPr lang="en-US" altLang="ko-KR" dirty="0"/>
              <a:t> and alveolar walls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64302-6F35-4FAF-8FE7-38EC289B3A6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5191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(indicated by ground-glass attenuation), a finding that represents either infiltration by </a:t>
            </a:r>
            <a:r>
              <a:rPr lang="en-US" altLang="ko-KR" dirty="0" err="1"/>
              <a:t>lymphoplasmacytes</a:t>
            </a:r>
            <a:r>
              <a:rPr lang="en-US" altLang="ko-KR" dirty="0"/>
              <a:t> or fibrous change in the alveolar septa.</a:t>
            </a:r>
          </a:p>
          <a:p>
            <a:r>
              <a:rPr lang="en-US" altLang="ko-KR" dirty="0"/>
              <a:t>Interlobular septal thickening and intralobular reticular areas of attenuation (arrowheads) correspond to lymphocytic infiltration and mild fibrosis of inter- or intralobular septa.</a:t>
            </a:r>
          </a:p>
          <a:p>
            <a:endParaRPr lang="en-US" altLang="ko-KR" dirty="0"/>
          </a:p>
          <a:p>
            <a:r>
              <a:rPr lang="en-US" altLang="ko-KR" dirty="0"/>
              <a:t>reticular attenuation superimposed over ill-defined areas of </a:t>
            </a:r>
            <a:r>
              <a:rPr lang="en-US" altLang="ko-KR" dirty="0" err="1"/>
              <a:t>groundglass</a:t>
            </a:r>
            <a:r>
              <a:rPr lang="en-US" altLang="ko-KR" dirty="0"/>
              <a:t> attenuation (arrows), air space consolidation ( * ), and interlobular septal thickening (arrowheads) in the right lung.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64302-6F35-4FAF-8FE7-38EC289B3A6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142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23528" y="1526927"/>
            <a:ext cx="8496944" cy="965969"/>
          </a:xfrm>
          <a:prstGeom prst="rect">
            <a:avLst/>
          </a:prstGeom>
        </p:spPr>
        <p:txBody>
          <a:bodyPr anchor="b"/>
          <a:lstStyle>
            <a:lvl1pPr algn="ctr">
              <a:defRPr sz="60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65412" y="764704"/>
            <a:ext cx="6013176" cy="6480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spc="-1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pic>
        <p:nvPicPr>
          <p:cNvPr id="8194" name="Picture 2" descr="C:\Users\paik\Documents\네이트온 받은 파일\내과ppt-1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24" y="6165304"/>
            <a:ext cx="1841353" cy="5155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4329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B411-DC51-499D-A222-266EDD0BE942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6/18/2019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78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88DF-E7C6-45C4-843A-4006CC4A593E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6/18/2019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27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44F83-CA10-43DF-8D1F-A103B61BE71C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6/18/2019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44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6191-4FC6-44A7-A599-A43F68569319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6/18/2019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11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973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587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78" y="214290"/>
            <a:ext cx="652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3212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530352"/>
            <a:ext cx="7772399" cy="1097280"/>
          </a:xfrm>
        </p:spPr>
        <p:txBody>
          <a:bodyPr>
            <a:noAutofit/>
          </a:bodyPr>
          <a:lstStyle>
            <a:lvl1pPr>
              <a:defRPr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65960"/>
            <a:ext cx="7772400" cy="406876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4"/>
          </p:nvPr>
        </p:nvSpPr>
        <p:spPr>
          <a:xfrm>
            <a:off x="685800" y="1645920"/>
            <a:ext cx="7772400" cy="303287"/>
          </a:xfr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b="0" i="1" u="none" kern="800" cap="none" spc="0" baseline="0">
                <a:solidFill>
                  <a:srgbClr val="008F8C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ko-K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F36E50B-E580-47EE-90FB-48BBB25C721C}" type="slidenum">
              <a:rPr lang="en-US" altLang="ko-KR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79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6/18/2019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91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6/18/2019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3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aik\Documents\네이트온 받은 파일\내과ppt-08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268025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23528" y="1598935"/>
            <a:ext cx="8496944" cy="965969"/>
          </a:xfrm>
          <a:prstGeom prst="rect">
            <a:avLst/>
          </a:prstGeom>
        </p:spPr>
        <p:txBody>
          <a:bodyPr anchor="b"/>
          <a:lstStyle>
            <a:lvl1pPr algn="ctr">
              <a:defRPr sz="60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65412" y="836712"/>
            <a:ext cx="6013176" cy="6480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spc="-1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pic>
        <p:nvPicPr>
          <p:cNvPr id="6" name="Picture 2" descr="\\paikbackup1\FS2$\홍보실\로고타입\한글영문\부산g_한글영문_ppt.png"/>
          <p:cNvPicPr>
            <a:picLocks noChangeAspect="1" noChangeArrowheads="1"/>
          </p:cNvPicPr>
          <p:nvPr userDrawn="1"/>
        </p:nvPicPr>
        <p:blipFill>
          <a:blip r:embed="rId3" cstate="print">
            <a:lum bright="25000"/>
          </a:blip>
          <a:srcRect/>
          <a:stretch>
            <a:fillRect/>
          </a:stretch>
        </p:blipFill>
        <p:spPr bwMode="auto">
          <a:xfrm>
            <a:off x="6521583" y="6254204"/>
            <a:ext cx="2476434" cy="432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5278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6F822A4-8DA6-4447-9B1F-C5DB58435268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6/18/2019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706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6/18/2019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253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6/18/2019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982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77919A6-33EB-49BD-A62F-1FA56B9F9712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6/18/2019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044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6/18/2019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225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6/18/2019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845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6/18/2019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78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6/18/2019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835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6/18/2019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81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472" y="1789890"/>
            <a:ext cx="7828853" cy="244704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2800" b="1" i="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365471" y="4357992"/>
            <a:ext cx="7828853" cy="925208"/>
          </a:xfrm>
          <a:prstGeom prst="rect">
            <a:avLst/>
          </a:prstGeo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472" y="5395609"/>
            <a:ext cx="7828853" cy="910023"/>
          </a:xfrm>
          <a:prstGeom prst="rect">
            <a:avLst/>
          </a:prstGeo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472" y="529134"/>
            <a:ext cx="1402951" cy="52135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870175" y="548412"/>
            <a:ext cx="3886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latinLnBrk="0">
              <a:defRPr/>
            </a:pPr>
            <a:r>
              <a:rPr lang="fr-CH" sz="1400" b="1" dirty="0">
                <a:solidFill>
                  <a:srgbClr val="026493"/>
                </a:solidFill>
                <a:latin typeface="Rockwell Condensed" panose="02060603050405020104"/>
              </a:rPr>
              <a:t>ESMO IMMUNO-ONCOLOGY CONGRESS 2017</a:t>
            </a:r>
          </a:p>
        </p:txBody>
      </p:sp>
    </p:spTree>
    <p:extLst>
      <p:ext uri="{BB962C8B-B14F-4D97-AF65-F5344CB8AC3E}">
        <p14:creationId xmlns:p14="http://schemas.microsoft.com/office/powerpoint/2010/main" val="156047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06393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115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37286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768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-25933" y="6467813"/>
            <a:ext cx="331704" cy="29673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8D83D96-D520-43E8-9FE3-99F474E31B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98303D-13B7-40AC-9820-83C4738D9703}"/>
              </a:ext>
            </a:extLst>
          </p:cNvPr>
          <p:cNvSpPr txBox="1"/>
          <p:nvPr userDrawn="1"/>
        </p:nvSpPr>
        <p:spPr>
          <a:xfrm>
            <a:off x="5687438" y="6549100"/>
            <a:ext cx="2166025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defTabSz="457200" latinLnBrk="0"/>
            <a:r>
              <a:rPr lang="en-US" sz="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Reck</a:t>
            </a:r>
            <a:r>
              <a:rPr lang="en-US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et al. IMpower150 PFS analysis.</a:t>
            </a:r>
            <a:endParaRPr lang="en-GB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xmlns="" id="{0B7FE017-E032-4044-8038-F63A5B431F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495" y="6125634"/>
            <a:ext cx="5564221" cy="64370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7B717CF4-AEB3-4CCD-85D4-8326074CA5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3218" y="84412"/>
            <a:ext cx="8800289" cy="86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D01CD9-D0C4-472C-81F3-EFABE4E3D5A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23826" y="954015"/>
            <a:ext cx="8799513" cy="51716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46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3AEB7-9A6D-4745-B4CE-A99324CB45F7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6/18/2019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8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7508-5375-4B4E-A1FB-09C064ADD04E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6/18/2019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02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E10D-8B2C-4957-BF81-A78E71F4829D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6/18/2019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70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6EF3-566D-42A1-8A88-A2507B50FFBE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6/18/2019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9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4049-1FD8-433B-84FF-B96AA738504F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6/18/2019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11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9428-5874-4921-A3CA-F9081E9C68E5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6/18/2019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8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aik\Documents\네이트온 받은 파일\내과ppt-05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00" y="-1"/>
            <a:ext cx="926802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768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310323C-E389-48A1-9DFC-62720BDDFC6D}" type="datetime1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6/18/2019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2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26528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C54125"/>
        </a:buClr>
        <a:buSzPct val="120000"/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C54125"/>
        </a:buClr>
        <a:buSzPct val="120000"/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C54125"/>
        </a:buClr>
        <a:buSzPct val="120000"/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C54125"/>
        </a:buClr>
        <a:buSzPct val="120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C54125"/>
        </a:buClr>
        <a:buSzPct val="120000"/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457200" latinLnBrk="0"/>
            <a:fld id="{8664C608-40B1-4030-A28D-5B74BC98ADCE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 defTabSz="457200" latinLnBrk="0"/>
              <a:t>6/18/2019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457200" latinLnBrk="0"/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pPr defTabSz="457200" latinLnBrk="0"/>
            <a:fld id="{4FAB73BC-B049-4115-A692-8D63A059BFB8}" type="slidenum">
              <a:rPr lang="en-US" smtClean="0"/>
              <a:pPr defTabSz="457200" latinLnBrk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30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1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1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1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1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1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1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1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1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50707" y="1920240"/>
            <a:ext cx="8496944" cy="31562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4000" dirty="0">
                <a:latin typeface="+mj-ea"/>
              </a:rPr>
              <a:t>증 </a:t>
            </a:r>
            <a:r>
              <a:rPr lang="ko-KR" altLang="en-US" sz="4000" dirty="0" err="1">
                <a:latin typeface="+mj-ea"/>
              </a:rPr>
              <a:t>례</a:t>
            </a:r>
            <a:r>
              <a:rPr lang="ko-KR" altLang="en-US" sz="4000" dirty="0">
                <a:latin typeface="+mj-ea"/>
              </a:rPr>
              <a:t> 발 표</a:t>
            </a:r>
            <a:r>
              <a:rPr lang="en-US" altLang="ko-KR" sz="4000" dirty="0">
                <a:latin typeface="+mj-ea"/>
              </a:rPr>
              <a:t/>
            </a:r>
            <a:br>
              <a:rPr lang="en-US" altLang="ko-KR" sz="4000" dirty="0">
                <a:latin typeface="+mj-ea"/>
              </a:rPr>
            </a:br>
            <a:r>
              <a:rPr lang="en-US" altLang="ko-KR" sz="4000" dirty="0">
                <a:latin typeface="+mj-ea"/>
              </a:rPr>
              <a:t> </a:t>
            </a:r>
            <a:r>
              <a:rPr lang="ko-KR" altLang="en-US" sz="3200" dirty="0">
                <a:latin typeface="+mj-ea"/>
              </a:rPr>
              <a:t>결핵 및 호흡기학회 </a:t>
            </a:r>
            <a:r>
              <a:rPr lang="en-US" altLang="ko-KR" sz="3200" dirty="0">
                <a:latin typeface="+mj-ea"/>
              </a:rPr>
              <a:t>5</a:t>
            </a:r>
            <a:r>
              <a:rPr lang="ko-KR" altLang="en-US" sz="3200" dirty="0">
                <a:latin typeface="+mj-ea"/>
              </a:rPr>
              <a:t>월 심포지엄</a:t>
            </a:r>
            <a:r>
              <a:rPr lang="en-US" altLang="ko-KR" sz="4000" dirty="0">
                <a:latin typeface="+mj-ea"/>
              </a:rPr>
              <a:t/>
            </a:r>
            <a:br>
              <a:rPr lang="en-US" altLang="ko-KR" sz="4000" dirty="0">
                <a:latin typeface="+mj-ea"/>
              </a:rPr>
            </a:br>
            <a:endParaRPr lang="ko-KR" altLang="en-US" sz="4000" dirty="0">
              <a:latin typeface="+mj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3896" y="4815231"/>
            <a:ext cx="6172642" cy="168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2019.5.27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인제의대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부산백병원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호흡기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알레르기내과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  현  경</a:t>
            </a:r>
          </a:p>
        </p:txBody>
      </p:sp>
    </p:spTree>
    <p:extLst>
      <p:ext uri="{BB962C8B-B14F-4D97-AF65-F5344CB8AC3E}">
        <p14:creationId xmlns:p14="http://schemas.microsoft.com/office/powerpoint/2010/main" val="1456108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Impression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9127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SzPct val="70000"/>
              <a:buNone/>
            </a:pPr>
            <a:r>
              <a:rPr lang="en-US" altLang="ko-KR" dirty="0"/>
              <a:t>#1. influenza with combined pneumonia</a:t>
            </a:r>
          </a:p>
          <a:p>
            <a:pPr marL="0" indent="0">
              <a:buSzPct val="70000"/>
              <a:buNone/>
            </a:pPr>
            <a:r>
              <a:rPr lang="en-US" altLang="ko-KR" dirty="0"/>
              <a:t>  2. r/o </a:t>
            </a:r>
            <a:r>
              <a:rPr lang="en-US" altLang="ko-KR" dirty="0" err="1"/>
              <a:t>Sjogren</a:t>
            </a:r>
            <a:r>
              <a:rPr lang="en-US" altLang="ko-KR" dirty="0"/>
              <a:t> syndrome with lung involvement</a:t>
            </a:r>
          </a:p>
          <a:p>
            <a:pPr marL="0" indent="0">
              <a:buSzPct val="70000"/>
              <a:buNone/>
            </a:pPr>
            <a:r>
              <a:rPr lang="en-US" altLang="ko-KR" dirty="0"/>
              <a:t>  3. r/o lymphoma </a:t>
            </a:r>
          </a:p>
          <a:p>
            <a:pPr marL="0" indent="0">
              <a:buSzPct val="70000"/>
              <a:buNone/>
            </a:pPr>
            <a:r>
              <a:rPr lang="en-US" altLang="ko-KR" dirty="0"/>
              <a:t>  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668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Progress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91270"/>
            <a:ext cx="8229600" cy="4525963"/>
          </a:xfrm>
        </p:spPr>
        <p:txBody>
          <a:bodyPr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 err="1"/>
              <a:t>Prednisolon</a:t>
            </a:r>
            <a:r>
              <a:rPr lang="en-US" altLang="ko-KR" dirty="0"/>
              <a:t> 20mg 10</a:t>
            </a:r>
            <a:r>
              <a:rPr lang="ko-KR" altLang="en-US" dirty="0"/>
              <a:t>일 사용 후 외래에서 호흡기증상 및 </a:t>
            </a:r>
            <a:r>
              <a:rPr lang="en-US" altLang="ko-KR" dirty="0"/>
              <a:t>lung parenchymal consolidation </a:t>
            </a:r>
            <a:r>
              <a:rPr lang="ko-KR" altLang="en-US" dirty="0"/>
              <a:t>약간 호전보임</a:t>
            </a:r>
            <a:r>
              <a:rPr lang="en-US" altLang="ko-KR" dirty="0"/>
              <a:t>. Prednisolone </a:t>
            </a:r>
            <a:r>
              <a:rPr lang="ko-KR" altLang="en-US" dirty="0"/>
              <a:t>중단하고 경과관찰하기로 함</a:t>
            </a:r>
            <a:r>
              <a:rPr lang="en-US" altLang="ko-KR" dirty="0"/>
              <a:t>.</a:t>
            </a:r>
          </a:p>
          <a:p>
            <a:pPr>
              <a:buSzPct val="70000"/>
              <a:buFont typeface="Wingdings" panose="05000000000000000000" pitchFamily="2" charset="2"/>
              <a:buChar char="l"/>
            </a:pPr>
            <a:endParaRPr lang="en-US" altLang="ko-KR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02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Radiologic findings : 2018.6 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9127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SzPct val="70000"/>
              <a:buNone/>
            </a:pPr>
            <a:r>
              <a:rPr lang="en-US" altLang="ko-KR" dirty="0"/>
              <a:t>Chest CT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43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Progress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91270"/>
            <a:ext cx="8229600" cy="4525963"/>
          </a:xfrm>
        </p:spPr>
        <p:txBody>
          <a:bodyPr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2018.6 prednisolone </a:t>
            </a:r>
            <a:r>
              <a:rPr lang="ko-KR" altLang="en-US" dirty="0"/>
              <a:t>중단 후 호흡기증상 및 </a:t>
            </a:r>
            <a:r>
              <a:rPr lang="en-US" altLang="ko-KR" dirty="0"/>
              <a:t>both lung consolidation, GGO </a:t>
            </a:r>
            <a:r>
              <a:rPr lang="ko-KR" altLang="en-US" dirty="0" err="1"/>
              <a:t>악화보여</a:t>
            </a:r>
            <a:r>
              <a:rPr lang="ko-KR" altLang="en-US" dirty="0"/>
              <a:t> </a:t>
            </a:r>
            <a:r>
              <a:rPr lang="en-US" altLang="ko-KR" dirty="0"/>
              <a:t>TBLB &amp; BAL </a:t>
            </a:r>
            <a:r>
              <a:rPr lang="ko-KR" altLang="en-US" dirty="0"/>
              <a:t>시행을 위해 입원함</a:t>
            </a:r>
            <a:r>
              <a:rPr lang="en-US" altLang="ko-KR" dirty="0"/>
              <a:t>.</a:t>
            </a:r>
          </a:p>
          <a:p>
            <a:pPr>
              <a:buSzPct val="70000"/>
              <a:buFont typeface="Wingdings" panose="05000000000000000000" pitchFamily="2" charset="2"/>
              <a:buChar char="l"/>
            </a:pPr>
            <a:endParaRPr lang="en-US" altLang="ko-KR" dirty="0"/>
          </a:p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BAL : Macrophage 40%, N 33%, L 27%</a:t>
            </a:r>
          </a:p>
          <a:p>
            <a:pPr marL="0" indent="0">
              <a:buSzPct val="70000"/>
              <a:buNone/>
            </a:pPr>
            <a:endParaRPr lang="en-US" altLang="ko-KR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920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Pathology (</a:t>
            </a:r>
            <a:r>
              <a:rPr lang="en-US" altLang="ko-K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fluoro</a:t>
            </a:r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-guided TBLB) 1st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490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Progress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91270"/>
            <a:ext cx="8229600" cy="4525963"/>
          </a:xfrm>
        </p:spPr>
        <p:txBody>
          <a:bodyPr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 err="1"/>
              <a:t>MALToma</a:t>
            </a:r>
            <a:r>
              <a:rPr lang="en-US" altLang="ko-KR" dirty="0"/>
              <a:t> of lung </a:t>
            </a:r>
            <a:r>
              <a:rPr lang="ko-KR" altLang="en-US" dirty="0"/>
              <a:t>으로 진단되어 혈액종양내과로 </a:t>
            </a:r>
            <a:r>
              <a:rPr lang="ko-KR" altLang="en-US" dirty="0" err="1"/>
              <a:t>재의뢰됨</a:t>
            </a:r>
            <a:r>
              <a:rPr lang="en-US" altLang="ko-KR" dirty="0"/>
              <a:t>. </a:t>
            </a:r>
          </a:p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CVP #6 </a:t>
            </a:r>
            <a:r>
              <a:rPr lang="ko-KR" altLang="en-US" dirty="0"/>
              <a:t>시행 후 </a:t>
            </a:r>
            <a:r>
              <a:rPr lang="en-US" altLang="ko-KR" dirty="0"/>
              <a:t>Chest CT FU </a:t>
            </a:r>
            <a:r>
              <a:rPr lang="ko-KR" altLang="en-US" dirty="0"/>
              <a:t>함</a:t>
            </a:r>
            <a:r>
              <a:rPr lang="en-US" altLang="ko-KR" dirty="0"/>
              <a:t> (2018.11)</a:t>
            </a:r>
          </a:p>
          <a:p>
            <a:pPr>
              <a:buSzPct val="70000"/>
              <a:buFont typeface="Wingdings" panose="05000000000000000000" pitchFamily="2" charset="2"/>
              <a:buChar char="l"/>
            </a:pPr>
            <a:endParaRPr lang="en-US" altLang="ko-KR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380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Progress (2019.4)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91270"/>
            <a:ext cx="8229600" cy="4525963"/>
          </a:xfrm>
        </p:spPr>
        <p:txBody>
          <a:bodyPr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Cough, sputum </a:t>
            </a:r>
            <a:r>
              <a:rPr lang="ko-KR" altLang="en-US" dirty="0"/>
              <a:t>이 일주일 전 부터 발생하여 호흡기내과 외래 방문함</a:t>
            </a:r>
            <a:r>
              <a:rPr lang="en-US" altLang="ko-KR" dirty="0"/>
              <a:t>. </a:t>
            </a:r>
          </a:p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Lymphoma </a:t>
            </a:r>
            <a:r>
              <a:rPr lang="ko-KR" altLang="en-US" dirty="0"/>
              <a:t>재발감별이 필요하여 </a:t>
            </a:r>
            <a:r>
              <a:rPr lang="en-US" altLang="ko-KR" dirty="0"/>
              <a:t>BFS, TBLB and BAL </a:t>
            </a:r>
            <a:r>
              <a:rPr lang="ko-KR" altLang="en-US" dirty="0"/>
              <a:t>시행함</a:t>
            </a:r>
            <a:endParaRPr lang="en-US" altLang="ko-KR" dirty="0"/>
          </a:p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BAL : M 16%, N 20%, L 60%</a:t>
            </a:r>
          </a:p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BW : MSSA cultured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630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Radiologic findings : 2019.4 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9127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SzPct val="70000"/>
              <a:buNone/>
            </a:pPr>
            <a:r>
              <a:rPr lang="en-US" altLang="ko-KR" dirty="0"/>
              <a:t>Chest CT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057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Pathology (</a:t>
            </a:r>
            <a:r>
              <a:rPr lang="en-US" altLang="ko-K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fluoro</a:t>
            </a:r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-guided TBLB) 2nd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2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Final diagnosis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dirty="0" err="1"/>
              <a:t>Sjogren’s</a:t>
            </a:r>
            <a:r>
              <a:rPr lang="en-US" altLang="ko-KR" dirty="0"/>
              <a:t> syndrome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Recurrent </a:t>
            </a:r>
            <a:r>
              <a:rPr lang="en-US" altLang="ko-KR" dirty="0" err="1"/>
              <a:t>extranodal</a:t>
            </a:r>
            <a:r>
              <a:rPr lang="en-US" altLang="ko-KR" dirty="0"/>
              <a:t> marginal zone lymphoma of MALT (of lung)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r/o combined LIP</a:t>
            </a: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62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증 </a:t>
            </a:r>
            <a:r>
              <a:rPr lang="ko-KR" alt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례</a:t>
            </a:r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(F/63)                 </a:t>
            </a:r>
            <a:r>
              <a:rPr lang="en-US" altLang="ko-K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</a:t>
            </a:r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date : 2018.4  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82392" y="1772816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ko-KR" b="1" dirty="0"/>
              <a:t>Chief complaint : cough, sputum </a:t>
            </a:r>
          </a:p>
          <a:p>
            <a:pPr marL="0" indent="0">
              <a:buNone/>
            </a:pPr>
            <a:endParaRPr lang="en-US" altLang="ko-KR" dirty="0"/>
          </a:p>
          <a:p>
            <a:r>
              <a:rPr lang="en-US" altLang="ko-KR" b="1" dirty="0"/>
              <a:t>P.I </a:t>
            </a:r>
            <a:r>
              <a:rPr lang="en-US" altLang="ko-KR" dirty="0"/>
              <a:t>: </a:t>
            </a:r>
            <a:r>
              <a:rPr lang="en-US" altLang="ko-KR" dirty="0">
                <a:latin typeface="+mn-ea"/>
              </a:rPr>
              <a:t>2012</a:t>
            </a:r>
            <a:r>
              <a:rPr lang="ko-KR" altLang="en-US" dirty="0">
                <a:latin typeface="+mn-ea"/>
              </a:rPr>
              <a:t>년 </a:t>
            </a:r>
            <a:r>
              <a:rPr lang="en-US" altLang="ko-KR" dirty="0">
                <a:latin typeface="+mn-ea"/>
              </a:rPr>
              <a:t>tongue base lymphoma (DLBCL)</a:t>
            </a:r>
            <a:r>
              <a:rPr lang="ko-KR" altLang="en-US" dirty="0">
                <a:latin typeface="+mn-ea"/>
              </a:rPr>
              <a:t>로 진단 후 </a:t>
            </a:r>
            <a:r>
              <a:rPr lang="en-US" altLang="ko-KR" dirty="0">
                <a:latin typeface="+mn-ea"/>
              </a:rPr>
              <a:t>R-CHOP 6</a:t>
            </a:r>
            <a:r>
              <a:rPr lang="ko-KR" altLang="en-US" dirty="0">
                <a:latin typeface="+mn-ea"/>
              </a:rPr>
              <a:t>주기 치료 후 </a:t>
            </a:r>
            <a:r>
              <a:rPr lang="en-US" altLang="ko-KR" dirty="0">
                <a:latin typeface="+mn-ea"/>
              </a:rPr>
              <a:t>CR </a:t>
            </a:r>
            <a:r>
              <a:rPr lang="ko-KR" altLang="en-US" dirty="0">
                <a:latin typeface="+mn-ea"/>
              </a:rPr>
              <a:t>상태였던 분으로 일주일전부터 발생한 기침</a:t>
            </a:r>
            <a:r>
              <a:rPr lang="en-US" altLang="ko-KR" dirty="0">
                <a:latin typeface="+mn-ea"/>
              </a:rPr>
              <a:t>,</a:t>
            </a:r>
            <a:r>
              <a:rPr lang="ko-KR" altLang="en-US" dirty="0">
                <a:latin typeface="+mn-ea"/>
              </a:rPr>
              <a:t>가래로 타병원에서 폐렴 치료 후 혈액종양내과 외래 방문함</a:t>
            </a:r>
            <a:r>
              <a:rPr lang="en-US" altLang="ko-KR" dirty="0">
                <a:latin typeface="+mn-ea"/>
              </a:rPr>
              <a:t>. </a:t>
            </a:r>
            <a:endParaRPr lang="ko-KR" altLang="en-US" dirty="0">
              <a:latin typeface="+mn-ea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719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Review 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dirty="0"/>
              <a:t>Pulmonary manifestations of </a:t>
            </a:r>
            <a:r>
              <a:rPr lang="en-US" altLang="ko-KR" dirty="0" err="1"/>
              <a:t>Sjogren’s</a:t>
            </a:r>
            <a:r>
              <a:rPr lang="en-US" altLang="ko-KR" dirty="0"/>
              <a:t> syndrome 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968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24" y="188640"/>
            <a:ext cx="82296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What is </a:t>
            </a:r>
            <a:r>
              <a:rPr lang="en-US" altLang="ko-K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Sjögren’s</a:t>
            </a:r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syndrome ?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593368"/>
            <a:ext cx="8229600" cy="5121275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Second most common multisystem </a:t>
            </a:r>
            <a:r>
              <a:rPr lang="en-US" altLang="ko-KR" sz="2800" dirty="0">
                <a:solidFill>
                  <a:srgbClr val="FF0000"/>
                </a:solidFill>
              </a:rPr>
              <a:t>autoimmune disease </a:t>
            </a:r>
            <a:r>
              <a:rPr lang="en-US" altLang="ko-KR" sz="2800" dirty="0"/>
              <a:t>after RA</a:t>
            </a:r>
          </a:p>
          <a:p>
            <a:r>
              <a:rPr lang="en-US" altLang="ko-KR" sz="2800" dirty="0" err="1"/>
              <a:t>Characterised</a:t>
            </a:r>
            <a:r>
              <a:rPr lang="en-US" altLang="ko-KR" sz="2800" dirty="0"/>
              <a:t> by </a:t>
            </a:r>
            <a:r>
              <a:rPr lang="en-US" altLang="ko-KR" sz="2800" u="sng" dirty="0"/>
              <a:t>eye and mouth dryness </a:t>
            </a:r>
            <a:r>
              <a:rPr lang="en-US" altLang="ko-KR" sz="2800" dirty="0"/>
              <a:t>and lymphocytic infiltration of the salivary glands</a:t>
            </a:r>
          </a:p>
          <a:p>
            <a:r>
              <a:rPr lang="en-US" altLang="ko-KR" sz="2800" dirty="0"/>
              <a:t>Several (genetic, environmental, impaired immune response) factors : </a:t>
            </a:r>
            <a:r>
              <a:rPr lang="en-US" altLang="ko-KR" sz="2800" u="sng" dirty="0"/>
              <a:t>trigger an innate immune response </a:t>
            </a:r>
            <a:r>
              <a:rPr lang="en-US" altLang="ko-KR" sz="2800" dirty="0"/>
              <a:t>leading to activation of glandular cells, followed by </a:t>
            </a:r>
            <a:r>
              <a:rPr lang="en-US" altLang="ko-KR" sz="2800" u="sng" dirty="0"/>
              <a:t>activation of B and T lymphocytes </a:t>
            </a:r>
            <a:r>
              <a:rPr lang="en-US" altLang="ko-KR" sz="2800" dirty="0"/>
              <a:t>within the glands.</a:t>
            </a:r>
          </a:p>
          <a:p>
            <a:r>
              <a:rPr lang="en-US" altLang="ko-KR" sz="2800" dirty="0"/>
              <a:t>Systemic manifestations : vasculitis, lung, renal or neurological involvement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981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Pulmonary manifestations of SS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0" y="1417638"/>
            <a:ext cx="8784976" cy="527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59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ILDs in </a:t>
            </a:r>
            <a:r>
              <a:rPr lang="en-US" altLang="ko-K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Sjögren’s</a:t>
            </a:r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syndrome 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내용 개체 틀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4237596"/>
              </p:ext>
            </p:extLst>
          </p:nvPr>
        </p:nvGraphicFramePr>
        <p:xfrm>
          <a:off x="347912" y="1432599"/>
          <a:ext cx="8229600" cy="5121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438328" y="6413698"/>
            <a:ext cx="5688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/>
              <a:t>Ramos-Casals M et al. Rheumatology 2015; 54: 2230–2238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51888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24" y="188640"/>
            <a:ext cx="8229600" cy="1143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Lymphocytic Interstitial Pneumonia (LIP)</a:t>
            </a:r>
            <a:br>
              <a:rPr lang="en-US" altLang="ko-K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: Definition</a:t>
            </a:r>
            <a:endParaRPr lang="ko-KR" alt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5" y="1524555"/>
            <a:ext cx="8229600" cy="5121275"/>
          </a:xfrm>
        </p:spPr>
        <p:txBody>
          <a:bodyPr>
            <a:normAutofit/>
          </a:bodyPr>
          <a:lstStyle/>
          <a:p>
            <a:r>
              <a:rPr lang="en-US" altLang="ko-KR" sz="2600" dirty="0"/>
              <a:t>Benign lympho-proliferative disease limited to the lung. </a:t>
            </a:r>
          </a:p>
          <a:p>
            <a:r>
              <a:rPr lang="en-US" altLang="ko-KR" sz="2600" dirty="0"/>
              <a:t>Diffuse proliferation of polyclonal lymphocytes and plasma cells in the pulmonary parenchymal </a:t>
            </a:r>
            <a:r>
              <a:rPr lang="en-US" altLang="ko-KR" sz="2600" dirty="0" err="1"/>
              <a:t>interstitium</a:t>
            </a:r>
            <a:r>
              <a:rPr lang="en-US" altLang="ko-KR" sz="2600" dirty="0"/>
              <a:t>, with lymphoid follicles and germinal centers</a:t>
            </a:r>
          </a:p>
          <a:p>
            <a:r>
              <a:rPr lang="en-US" altLang="ko-KR" sz="2600" dirty="0"/>
              <a:t>28~53% of LIP </a:t>
            </a:r>
          </a:p>
          <a:p>
            <a:pPr marL="0" indent="0">
              <a:buNone/>
            </a:pPr>
            <a:r>
              <a:rPr lang="en-US" altLang="ko-KR" sz="2600" dirty="0"/>
              <a:t>   ass with </a:t>
            </a:r>
            <a:r>
              <a:rPr lang="en-US" altLang="ko-KR" sz="2600" dirty="0" err="1"/>
              <a:t>Sjogrens’s</a:t>
            </a:r>
            <a:r>
              <a:rPr lang="en-US" altLang="ko-KR" sz="2600" dirty="0"/>
              <a:t> syndrome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BE763779-4742-4C0E-BA8D-E15C2FFC4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352" y="3554351"/>
            <a:ext cx="4022103" cy="296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35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78E64F72-E43B-448C-8D85-23B06BE7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A6BC4462-C3F0-421D-9456-948893547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60848"/>
            <a:ext cx="4495800" cy="356235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61E45A49-65E2-4AAF-822E-D20E7C7F6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294" y="1988839"/>
            <a:ext cx="4495799" cy="3648661"/>
          </a:xfrm>
          <a:prstGeom prst="rect">
            <a:avLst/>
          </a:prstGeo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xmlns="" id="{7125EA06-02A6-4DCD-9D4B-95868D46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24" y="188640"/>
            <a:ext cx="8229600" cy="1143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ko-K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Radiologic Findings of LIP</a:t>
            </a:r>
            <a:endParaRPr lang="ko-KR" alt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46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97D48CA3-DD48-4BF3-9F28-D8C17A663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seems to be a reversible lung disease with a potential risk of progression </a:t>
            </a:r>
          </a:p>
          <a:p>
            <a:r>
              <a:rPr lang="en-US" altLang="ko-KR" dirty="0"/>
              <a:t>The majority of patients treated with corticosteroids remain clinically stable or show improvement</a:t>
            </a:r>
          </a:p>
          <a:p>
            <a:r>
              <a:rPr lang="en-US" altLang="ko-KR" dirty="0"/>
              <a:t>can worsen with the development of honeycombing 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4FAB3DCC-43E6-4F16-9C31-3D3048177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xmlns="" id="{85ECCE16-ED23-4215-A6F2-117E2A318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24" y="188640"/>
            <a:ext cx="8229600" cy="1143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ko-K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Progress and Prognosis of LIP </a:t>
            </a:r>
            <a:endParaRPr lang="ko-KR" alt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00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MALT lymphoma in SS : Definition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C811566B-2E6A-4592-81E7-BDDE5F698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48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A tumor characterized by a predominance of small B cells</a:t>
            </a:r>
          </a:p>
          <a:p>
            <a:r>
              <a:rPr lang="en-US" altLang="ko-KR" sz="2800" dirty="0"/>
              <a:t>Derive from bronchus-associated lymphoid tissue</a:t>
            </a:r>
          </a:p>
          <a:p>
            <a:r>
              <a:rPr lang="en-US" altLang="ko-KR" sz="2800" dirty="0"/>
              <a:t>It mainly grows in the marginal zone </a:t>
            </a:r>
          </a:p>
          <a:p>
            <a:r>
              <a:rPr lang="en-US" altLang="ko-KR" sz="2800" dirty="0"/>
              <a:t>At histopathologic analysis, infiltration of lymphoid cells and follicles and fibrosis of the adjacent </a:t>
            </a:r>
            <a:r>
              <a:rPr lang="en-US" altLang="ko-KR" sz="2800" dirty="0" err="1"/>
              <a:t>interstitium</a:t>
            </a:r>
            <a:r>
              <a:rPr lang="en-US" altLang="ko-KR" sz="2800" dirty="0"/>
              <a:t> are seen</a:t>
            </a:r>
          </a:p>
          <a:p>
            <a:r>
              <a:rPr lang="en-US" altLang="ko-KR" sz="2800" dirty="0"/>
              <a:t>Invasion of epithelia by atypical is characteristic of MALT lymphoma </a:t>
            </a:r>
            <a:endParaRPr lang="ko-KR" altLang="en-US" sz="2800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899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MALT lymphoma in SS : Epidemiology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C811566B-2E6A-4592-81E7-BDDE5F698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48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Non Hodgkin’s lymphoma develops in approximately </a:t>
            </a:r>
            <a:r>
              <a:rPr lang="en-US" altLang="ko-KR" sz="2800" dirty="0">
                <a:solidFill>
                  <a:srgbClr val="FF0000"/>
                </a:solidFill>
              </a:rPr>
              <a:t>5%</a:t>
            </a:r>
            <a:r>
              <a:rPr lang="en-US" altLang="ko-KR" sz="2800" dirty="0"/>
              <a:t> of SS patients</a:t>
            </a:r>
          </a:p>
          <a:p>
            <a:r>
              <a:rPr lang="en-US" altLang="ko-KR" sz="2800" dirty="0"/>
              <a:t>In the majority of patients, the histopathologic type of lymphoma is </a:t>
            </a:r>
            <a:r>
              <a:rPr lang="en-US" altLang="ko-KR" sz="2800" dirty="0">
                <a:solidFill>
                  <a:srgbClr val="FF0000"/>
                </a:solidFill>
              </a:rPr>
              <a:t>MALT lymphoma</a:t>
            </a:r>
          </a:p>
          <a:p>
            <a:r>
              <a:rPr lang="en-US" altLang="ko-KR" sz="2800" dirty="0"/>
              <a:t>The origin of NHL is </a:t>
            </a:r>
            <a:r>
              <a:rPr lang="en-US" altLang="ko-KR" sz="2800" dirty="0" err="1"/>
              <a:t>extranodal</a:t>
            </a:r>
            <a:r>
              <a:rPr lang="en-US" altLang="ko-KR" sz="2800" dirty="0"/>
              <a:t> in approximately 80-85% of SS patients; with the salivary gland being the most frequent site </a:t>
            </a:r>
          </a:p>
          <a:p>
            <a:r>
              <a:rPr lang="en-US" altLang="ko-KR" sz="2800" dirty="0"/>
              <a:t>MALT lymphoma in the lung is reported to evolve in </a:t>
            </a:r>
            <a:r>
              <a:rPr lang="en-US" altLang="ko-KR" sz="2800" dirty="0">
                <a:solidFill>
                  <a:srgbClr val="FF0000"/>
                </a:solidFill>
              </a:rPr>
              <a:t>10-30%</a:t>
            </a:r>
            <a:r>
              <a:rPr lang="en-US" altLang="ko-KR" sz="2800" dirty="0"/>
              <a:t> of the SS patients</a:t>
            </a:r>
          </a:p>
          <a:p>
            <a:r>
              <a:rPr lang="en-US" altLang="ko-KR" sz="2800" dirty="0"/>
              <a:t>5YR survival rate of pulmonary lymphoma : </a:t>
            </a:r>
            <a:r>
              <a:rPr lang="en-US" altLang="ko-KR" sz="2800" dirty="0">
                <a:solidFill>
                  <a:srgbClr val="FF0000"/>
                </a:solidFill>
              </a:rPr>
              <a:t>65-90%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280119F7-5DB7-4C06-B60C-E70F5A4CDFDE}"/>
              </a:ext>
            </a:extLst>
          </p:cNvPr>
          <p:cNvSpPr/>
          <p:nvPr/>
        </p:nvSpPr>
        <p:spPr>
          <a:xfrm>
            <a:off x="4427984" y="6385023"/>
            <a:ext cx="35187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altLang="ko-KR" sz="1400" dirty="0"/>
              <a:t>Watanabe et al. ntern Med 51: 491-495, 2012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80486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24" y="188640"/>
            <a:ext cx="82296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MALT lymphoma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r="57519"/>
          <a:stretch/>
        </p:blipFill>
        <p:spPr>
          <a:xfrm>
            <a:off x="457224" y="1760540"/>
            <a:ext cx="3654671" cy="40713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046" y="1844824"/>
            <a:ext cx="3712308" cy="413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60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과거병력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9127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Thymectomy d/t Myasthenia gravis (1992)</a:t>
            </a:r>
          </a:p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 Autoimmune hemolytic anemia (2000)</a:t>
            </a:r>
          </a:p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 NHL : DLBCL, tongue base, stage IE (2012)</a:t>
            </a:r>
          </a:p>
          <a:p>
            <a:pPr>
              <a:buNone/>
            </a:pPr>
            <a:r>
              <a:rPr lang="en-US" altLang="ko-KR" dirty="0"/>
              <a:t>      - R-CHOP 6-cycle : CR state</a:t>
            </a:r>
          </a:p>
          <a:p>
            <a:pPr>
              <a:buNone/>
            </a:pPr>
            <a:r>
              <a:rPr lang="en-US" altLang="ko-KR" dirty="0"/>
              <a:t>      - BM Bx (2014) : normo-cellular marrow</a:t>
            </a:r>
          </a:p>
          <a:p>
            <a:pPr>
              <a:buNone/>
            </a:pPr>
            <a:endParaRPr lang="en-US" altLang="ko-KR" dirty="0"/>
          </a:p>
          <a:p>
            <a:r>
              <a:rPr lang="en-US" altLang="ko-KR" dirty="0"/>
              <a:t>DM/HTN/Hepatitis/PTB : none</a:t>
            </a:r>
          </a:p>
          <a:p>
            <a:r>
              <a:rPr lang="en-US" altLang="ko-KR" dirty="0"/>
              <a:t>Smoking </a:t>
            </a:r>
            <a:r>
              <a:rPr lang="en-US" altLang="ko-KR" dirty="0" err="1"/>
              <a:t>hx</a:t>
            </a:r>
            <a:r>
              <a:rPr lang="en-US" altLang="ko-KR" dirty="0"/>
              <a:t> (-)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75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32F3A88A-EAB1-47D0-A5B9-0F18B1077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MALT lymphomas have the same or similar HRCT features as benign lymphoproliferative disorders (LPD)</a:t>
            </a:r>
          </a:p>
          <a:p>
            <a:endParaRPr lang="en-US" altLang="ko-KR" dirty="0"/>
          </a:p>
          <a:p>
            <a:r>
              <a:rPr lang="en-US" altLang="ko-KR" dirty="0"/>
              <a:t>Alternatively, such benign lesions may develop into a MALT lymphoma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602E3F0A-D074-4734-93DC-B611DFAFD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xmlns="" id="{71EF3494-3BFF-4A2B-8076-94F432800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24" y="188640"/>
            <a:ext cx="82296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Key point of LPDs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20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385E4526-1A20-41A7-B30D-E6A8C2D2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8BA2E502-A0A6-4488-B9BE-794F0E0E0CBD}"/>
              </a:ext>
            </a:extLst>
          </p:cNvPr>
          <p:cNvSpPr/>
          <p:nvPr/>
        </p:nvSpPr>
        <p:spPr>
          <a:xfrm>
            <a:off x="179512" y="692696"/>
            <a:ext cx="8507288" cy="29238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ko-KR" sz="2800" dirty="0"/>
              <a:t>CASE REPORT </a:t>
            </a:r>
          </a:p>
          <a:p>
            <a:endParaRPr lang="en-US" altLang="ko-KR" sz="3200" dirty="0"/>
          </a:p>
          <a:p>
            <a:r>
              <a:rPr lang="en-US" altLang="ko-KR" sz="3200" dirty="0"/>
              <a:t>Pulmonary Mucosa-associated Lymphoid Tissue (MALT) Lymphoma in </a:t>
            </a:r>
            <a:r>
              <a:rPr lang="en-US" altLang="ko-KR" sz="3200" dirty="0" err="1"/>
              <a:t>Sjögren’s</a:t>
            </a:r>
            <a:r>
              <a:rPr lang="en-US" altLang="ko-KR" sz="3200" dirty="0"/>
              <a:t> Syndrome Showing Only the LIP Pattern Radiologically</a:t>
            </a:r>
          </a:p>
          <a:p>
            <a:endParaRPr lang="en-US" altLang="ko-KR" sz="280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44C41225-EEB6-47FB-AE5C-407B727ADBE0}"/>
              </a:ext>
            </a:extLst>
          </p:cNvPr>
          <p:cNvSpPr/>
          <p:nvPr/>
        </p:nvSpPr>
        <p:spPr>
          <a:xfrm>
            <a:off x="4427984" y="6385023"/>
            <a:ext cx="35187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altLang="ko-KR" sz="1400" dirty="0"/>
              <a:t>Watanabe et al. ntern Med 51: 491-495, 2012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0610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A35ACAC-B6C8-498E-80A1-32AE57E4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BD3BFCF2-23CA-4FD8-944F-C67917F3C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0F6115B9-0B21-4A4B-B24A-160762C7B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25"/>
            <a:ext cx="9144000" cy="2992843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636CBFE5-AE08-45C2-A3C5-B31D9B366221}"/>
              </a:ext>
            </a:extLst>
          </p:cNvPr>
          <p:cNvSpPr/>
          <p:nvPr/>
        </p:nvSpPr>
        <p:spPr>
          <a:xfrm>
            <a:off x="899592" y="3429000"/>
            <a:ext cx="7560840" cy="11430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/>
              <a:t>A case of a patient with LIP that developed into pulmonary MALT lymphoma, six years after diagnosis.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26077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xmlns="" id="{6AE1777B-6BEF-4A52-94C3-1F3552F1587E}"/>
              </a:ext>
            </a:extLst>
          </p:cNvPr>
          <p:cNvSpPr txBox="1">
            <a:spLocks/>
          </p:cNvSpPr>
          <p:nvPr/>
        </p:nvSpPr>
        <p:spPr>
          <a:xfrm>
            <a:off x="2843808" y="692696"/>
            <a:ext cx="5256584" cy="129614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0" i="0" u="none" strike="noStrike" kern="1200" cap="all" spc="0" normalizeH="0" baseline="0" noProof="0" dirty="0">
                <a:ln>
                  <a:noFill/>
                </a:ln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Rockwell Condensed" panose="02060603050405020104"/>
                <a:ea typeface="바탕" panose="02030600000101010101" pitchFamily="18" charset="-127"/>
                <a:cs typeface="+mj-cs"/>
              </a:rPr>
              <a:t>Thank you.</a:t>
            </a:r>
            <a:endParaRPr kumimoji="0" lang="ko-KR" altLang="en-US" sz="6600" b="0" i="0" u="none" strike="noStrike" kern="1200" cap="all" spc="0" normalizeH="0" baseline="0" noProof="0" dirty="0">
              <a:ln>
                <a:noFill/>
              </a:ln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effectLst/>
              <a:uLnTx/>
              <a:uFillTx/>
              <a:latin typeface="Rockwell Condensed" panose="02060603050405020104"/>
              <a:ea typeface="바탕" panose="02030600000101010101" pitchFamily="18" charset="-127"/>
              <a:cs typeface="+mj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03D10AEF-8EE7-4174-B3B6-00F7021EC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8" y="1829296"/>
            <a:ext cx="757336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79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ROS &amp; </a:t>
            </a:r>
            <a:r>
              <a:rPr lang="en-US" altLang="ko-K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P.Ex</a:t>
            </a:r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1691270"/>
            <a:ext cx="8640960" cy="4525963"/>
          </a:xfrm>
        </p:spPr>
        <p:txBody>
          <a:bodyPr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ROS : cough (+) sputum (+) DOE (+) dry mouth (+)</a:t>
            </a:r>
          </a:p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P/Ex</a:t>
            </a:r>
          </a:p>
          <a:p>
            <a:pPr lvl="1"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V/S 130/90 mmHg, 88/min, 38.3°C, 24/min</a:t>
            </a:r>
          </a:p>
          <a:p>
            <a:pPr lvl="1"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Both lower lung crackles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359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Lab. findings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91270"/>
            <a:ext cx="8229600" cy="4525963"/>
          </a:xfrm>
        </p:spPr>
        <p:txBody>
          <a:bodyPr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ABGA (RA) : 7.53-30-62-25.1 (94%)</a:t>
            </a:r>
          </a:p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CBC  : 5390-10.9-212K (N 53%, L 28%)</a:t>
            </a:r>
          </a:p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LFT : T.P 9.1 g/</a:t>
            </a:r>
            <a:r>
              <a:rPr lang="en-US" altLang="ko-KR" dirty="0" err="1"/>
              <a:t>dL</a:t>
            </a:r>
            <a:r>
              <a:rPr lang="en-US" altLang="ko-KR" dirty="0"/>
              <a:t>, </a:t>
            </a:r>
            <a:r>
              <a:rPr lang="en-US" altLang="ko-KR" dirty="0" err="1"/>
              <a:t>alb</a:t>
            </a:r>
            <a:r>
              <a:rPr lang="en-US" altLang="ko-KR" dirty="0"/>
              <a:t> 3.2 g/</a:t>
            </a:r>
            <a:r>
              <a:rPr lang="en-US" altLang="ko-KR" dirty="0" err="1"/>
              <a:t>dL</a:t>
            </a:r>
            <a:endParaRPr lang="en-US" altLang="ko-KR" dirty="0"/>
          </a:p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CRP 7.38 mg/</a:t>
            </a:r>
            <a:r>
              <a:rPr lang="en-US" altLang="ko-KR" dirty="0" err="1"/>
              <a:t>dL</a:t>
            </a:r>
            <a:endParaRPr lang="en-US" altLang="ko-KR" dirty="0"/>
          </a:p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Influenza B : positive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456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Radiologic findings 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9127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SzPct val="70000"/>
              <a:buNone/>
            </a:pPr>
            <a:r>
              <a:rPr lang="en-US" altLang="ko-KR" dirty="0"/>
              <a:t>Chest CT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680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Problem lists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9127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SzPct val="70000"/>
              <a:buNone/>
            </a:pPr>
            <a:r>
              <a:rPr lang="en-US" altLang="ko-KR" dirty="0"/>
              <a:t>#1. cough, sputum, dyspnea</a:t>
            </a:r>
          </a:p>
          <a:p>
            <a:pPr marL="0" indent="0">
              <a:buSzPct val="70000"/>
              <a:buNone/>
            </a:pPr>
            <a:r>
              <a:rPr lang="en-US" altLang="ko-KR" dirty="0"/>
              <a:t>  2. dry mouth for 6yrs</a:t>
            </a:r>
          </a:p>
          <a:p>
            <a:pPr marL="0" indent="0">
              <a:buSzPct val="70000"/>
              <a:buNone/>
            </a:pPr>
            <a:r>
              <a:rPr lang="en-US" altLang="ko-KR" dirty="0"/>
              <a:t>  3. H/O lymphoma : CR for 6yrs</a:t>
            </a:r>
          </a:p>
          <a:p>
            <a:pPr marL="0" indent="0">
              <a:buSzPct val="70000"/>
              <a:buNone/>
            </a:pPr>
            <a:r>
              <a:rPr lang="en-US" altLang="ko-KR" dirty="0"/>
              <a:t>  4. BLL crackle</a:t>
            </a:r>
          </a:p>
          <a:p>
            <a:pPr marL="0" indent="0">
              <a:buSzPct val="70000"/>
              <a:buNone/>
            </a:pPr>
            <a:r>
              <a:rPr lang="en-US" altLang="ko-KR" dirty="0"/>
              <a:t>  5. A/G reverse, influenza B (+), CRP elevated</a:t>
            </a:r>
          </a:p>
          <a:p>
            <a:pPr marL="0" indent="0">
              <a:buSzPct val="70000"/>
              <a:buNone/>
            </a:pPr>
            <a:r>
              <a:rPr lang="en-US" altLang="ko-KR" dirty="0"/>
              <a:t>  6. Multifocal patch consolidations, GGO, nodules</a:t>
            </a:r>
          </a:p>
          <a:p>
            <a:pPr marL="0" indent="0">
              <a:buSzPct val="70000"/>
              <a:buNone/>
            </a:pPr>
            <a:endParaRPr lang="en-US" altLang="ko-KR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390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Therapeutic and diagnostic plans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9127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SzPct val="70000"/>
              <a:buNone/>
            </a:pPr>
            <a:r>
              <a:rPr lang="en-US" altLang="ko-KR" dirty="0"/>
              <a:t>#1. antibiotics</a:t>
            </a:r>
          </a:p>
          <a:p>
            <a:pPr marL="0" indent="0">
              <a:buSzPct val="70000"/>
              <a:buNone/>
            </a:pPr>
            <a:r>
              <a:rPr lang="en-US" altLang="ko-KR" dirty="0"/>
              <a:t>  2. </a:t>
            </a:r>
            <a:r>
              <a:rPr lang="en-US" altLang="ko-KR" dirty="0" err="1"/>
              <a:t>Osteltamivir</a:t>
            </a:r>
            <a:endParaRPr lang="en-US" altLang="ko-KR" dirty="0"/>
          </a:p>
          <a:p>
            <a:pPr marL="0" indent="0">
              <a:buSzPct val="70000"/>
              <a:buNone/>
            </a:pPr>
            <a:r>
              <a:rPr lang="en-US" altLang="ko-KR" dirty="0"/>
              <a:t>  3. prednisolone : r/o OP</a:t>
            </a:r>
          </a:p>
          <a:p>
            <a:pPr marL="0" indent="0">
              <a:buSzPct val="70000"/>
              <a:buNone/>
            </a:pPr>
            <a:r>
              <a:rPr lang="en-US" altLang="ko-KR" dirty="0"/>
              <a:t>  4. TBLB or VATS</a:t>
            </a:r>
          </a:p>
          <a:p>
            <a:pPr marL="0" indent="0">
              <a:buSzPct val="70000"/>
              <a:buNone/>
            </a:pPr>
            <a:r>
              <a:rPr lang="en-US" altLang="ko-KR" dirty="0"/>
              <a:t>  5. FANA, </a:t>
            </a:r>
            <a:r>
              <a:rPr lang="en-US" altLang="ko-KR" dirty="0" err="1"/>
              <a:t>autoABs</a:t>
            </a:r>
            <a:r>
              <a:rPr lang="en-US" altLang="ko-KR" dirty="0"/>
              <a:t> </a:t>
            </a:r>
          </a:p>
          <a:p>
            <a:pPr marL="0" indent="0">
              <a:buSzPct val="70000"/>
              <a:buNone/>
            </a:pPr>
            <a:r>
              <a:rPr lang="en-US" altLang="ko-KR" dirty="0"/>
              <a:t>  6. Salivary gland scan</a:t>
            </a:r>
          </a:p>
          <a:p>
            <a:pPr marL="0" indent="0">
              <a:buSzPct val="70000"/>
              <a:buNone/>
            </a:pPr>
            <a:r>
              <a:rPr lang="en-US" altLang="ko-KR" dirty="0"/>
              <a:t>  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E6C0-4A69-DA4E-9D2B-B3CAF45FC25F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957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00D4EAF-F650-43E2-A8B5-9252379B5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FANA 1:640, anti-Ro/La (+/+)</a:t>
            </a:r>
          </a:p>
          <a:p>
            <a:pPr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Salivary scan </a:t>
            </a:r>
          </a:p>
          <a:p>
            <a:pPr lvl="1">
              <a:buSzPct val="70000"/>
              <a:buFont typeface="Wingdings" panose="05000000000000000000" pitchFamily="2" charset="2"/>
              <a:buChar char="l"/>
            </a:pPr>
            <a:r>
              <a:rPr lang="en-US" altLang="ko-KR" dirty="0"/>
              <a:t> severely decreased function of salivary gland</a:t>
            </a:r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8720BB31-28F3-4E49-97D4-E6D32EB73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xmlns="" id="{C38DBDBA-6476-47CC-9BEC-84B771760DD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6528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Progress</a:t>
            </a:r>
            <a:endParaRPr lang="ko-KR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13572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목판">
  <a:themeElements>
    <a:clrScheme name="목판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목판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목판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2810</TotalTime>
  <Words>1088</Words>
  <Application>Microsoft Office PowerPoint</Application>
  <PresentationFormat>화면 슬라이드 쇼(4:3)</PresentationFormat>
  <Paragraphs>170</Paragraphs>
  <Slides>33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33</vt:i4>
      </vt:variant>
    </vt:vector>
  </HeadingPairs>
  <TitlesOfParts>
    <vt:vector size="43" baseType="lpstr">
      <vt:lpstr>맑은 고딕</vt:lpstr>
      <vt:lpstr>바탕</vt:lpstr>
      <vt:lpstr>Arial</vt:lpstr>
      <vt:lpstr>Calibri</vt:lpstr>
      <vt:lpstr>Rockwell</vt:lpstr>
      <vt:lpstr>Rockwell Condensed</vt:lpstr>
      <vt:lpstr>Wingdings</vt:lpstr>
      <vt:lpstr>1_디자인 사용자 지정</vt:lpstr>
      <vt:lpstr>Office Theme</vt:lpstr>
      <vt:lpstr>목판</vt:lpstr>
      <vt:lpstr>증 례 발 표  결핵 및 호흡기학회 5월 심포지엄 </vt:lpstr>
      <vt:lpstr>   증 례 (F/63)                 adm date : 2018.4  </vt:lpstr>
      <vt:lpstr>   과거병력</vt:lpstr>
      <vt:lpstr>  ROS &amp; P.Ex </vt:lpstr>
      <vt:lpstr>  Lab. findings</vt:lpstr>
      <vt:lpstr>  Radiologic findings </vt:lpstr>
      <vt:lpstr>  Problem lists</vt:lpstr>
      <vt:lpstr>  Therapeutic and diagnostic plans</vt:lpstr>
      <vt:lpstr>PowerPoint 프레젠테이션</vt:lpstr>
      <vt:lpstr>  Impression</vt:lpstr>
      <vt:lpstr>  Progress</vt:lpstr>
      <vt:lpstr>  Radiologic findings : 2018.6 </vt:lpstr>
      <vt:lpstr>  Progress</vt:lpstr>
      <vt:lpstr>  Pathology (fluoro-guided TBLB) 1st</vt:lpstr>
      <vt:lpstr>  Progress</vt:lpstr>
      <vt:lpstr>  Progress (2019.4)</vt:lpstr>
      <vt:lpstr>  Radiologic findings : 2019.4 </vt:lpstr>
      <vt:lpstr>  Pathology (fluoro-guided TBLB) 2nd</vt:lpstr>
      <vt:lpstr>  Final diagnosis</vt:lpstr>
      <vt:lpstr>  Review </vt:lpstr>
      <vt:lpstr>  What is Sjögren’s syndrome ?</vt:lpstr>
      <vt:lpstr>  Pulmonary manifestations of SS</vt:lpstr>
      <vt:lpstr>  ILDs in Sjögren’s syndrome </vt:lpstr>
      <vt:lpstr>  Lymphocytic Interstitial Pneumonia (LIP)                                                       : Definition</vt:lpstr>
      <vt:lpstr>  Radiologic Findings of LIP</vt:lpstr>
      <vt:lpstr>  Progress and Prognosis of LIP </vt:lpstr>
      <vt:lpstr>  MALT lymphoma in SS : Definition</vt:lpstr>
      <vt:lpstr>  MALT lymphoma in SS : Epidemiology</vt:lpstr>
      <vt:lpstr>  MALT lymphoma</vt:lpstr>
      <vt:lpstr>  Key point of LPDs</vt:lpstr>
      <vt:lpstr>PowerPoint 프레젠테이션</vt:lpstr>
      <vt:lpstr>PowerPoint 프레젠테이션</vt:lpstr>
      <vt:lpstr>PowerPoint 프레젠테이션</vt:lpstr>
    </vt:vector>
  </TitlesOfParts>
  <Company>Pusan Paik Hospital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0491256 이양순</dc:title>
  <dc:creator>med</dc:creator>
  <cp:lastModifiedBy>Lee Hyun-Kyung</cp:lastModifiedBy>
  <cp:revision>234</cp:revision>
  <dcterms:created xsi:type="dcterms:W3CDTF">2019-04-29T11:39:00Z</dcterms:created>
  <dcterms:modified xsi:type="dcterms:W3CDTF">2019-06-18T06:39:00Z</dcterms:modified>
</cp:coreProperties>
</file>