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53" r:id="rId2"/>
  </p:sldMasterIdLst>
  <p:notesMasterIdLst>
    <p:notesMasterId r:id="rId37"/>
  </p:notesMasterIdLst>
  <p:sldIdLst>
    <p:sldId id="256" r:id="rId3"/>
    <p:sldId id="257" r:id="rId4"/>
    <p:sldId id="258" r:id="rId5"/>
    <p:sldId id="259" r:id="rId6"/>
    <p:sldId id="260" r:id="rId7"/>
    <p:sldId id="279" r:id="rId8"/>
    <p:sldId id="261" r:id="rId9"/>
    <p:sldId id="262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80" r:id="rId18"/>
    <p:sldId id="272" r:id="rId19"/>
    <p:sldId id="273" r:id="rId20"/>
    <p:sldId id="274" r:id="rId21"/>
    <p:sldId id="275" r:id="rId22"/>
    <p:sldId id="294" r:id="rId23"/>
    <p:sldId id="281" r:id="rId24"/>
    <p:sldId id="282" r:id="rId25"/>
    <p:sldId id="287" r:id="rId26"/>
    <p:sldId id="283" r:id="rId27"/>
    <p:sldId id="284" r:id="rId28"/>
    <p:sldId id="285" r:id="rId29"/>
    <p:sldId id="288" r:id="rId30"/>
    <p:sldId id="289" r:id="rId31"/>
    <p:sldId id="290" r:id="rId32"/>
    <p:sldId id="291" r:id="rId33"/>
    <p:sldId id="292" r:id="rId34"/>
    <p:sldId id="293" r:id="rId35"/>
    <p:sldId id="295" r:id="rId36"/>
  </p:sldIdLst>
  <p:sldSz cx="9144000" cy="6858000" type="screen4x3"/>
  <p:notesSz cx="6813550" cy="994886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4400" b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4400" b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4400" b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4400" b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4400" b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4400" b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4400" b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4400" b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4400" b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umc" initials="k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99FF33"/>
    <a:srgbClr val="CCFF66"/>
    <a:srgbClr val="CCFF33"/>
    <a:srgbClr val="66FF33"/>
    <a:srgbClr val="FF9933"/>
    <a:srgbClr val="CC99FF"/>
    <a:srgbClr val="6666FF"/>
    <a:srgbClr val="FF66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어두운 스타일 2 - 강조 1/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77" autoAdjust="0"/>
    <p:restoredTop sz="90891" autoAdjust="0"/>
  </p:normalViewPr>
  <p:slideViewPr>
    <p:cSldViewPr>
      <p:cViewPr varScale="1">
        <p:scale>
          <a:sx n="81" d="100"/>
          <a:sy n="81" d="100"/>
        </p:scale>
        <p:origin x="182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41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835" cy="497921"/>
          </a:xfrm>
          <a:prstGeom prst="rect">
            <a:avLst/>
          </a:prstGeom>
        </p:spPr>
        <p:txBody>
          <a:bodyPr vert="horz" lIns="92331" tIns="46166" rIns="92331" bIns="46166" rtlCol="0"/>
          <a:lstStyle>
            <a:lvl1pPr algn="l">
              <a:defRPr sz="1200" b="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60093" y="0"/>
            <a:ext cx="2951835" cy="497921"/>
          </a:xfrm>
          <a:prstGeom prst="rect">
            <a:avLst/>
          </a:prstGeom>
        </p:spPr>
        <p:txBody>
          <a:bodyPr vert="horz" lIns="92331" tIns="46166" rIns="92331" bIns="46166" rtlCol="0"/>
          <a:lstStyle>
            <a:lvl1pPr algn="r">
              <a:defRPr sz="1200" b="0"/>
            </a:lvl1pPr>
          </a:lstStyle>
          <a:p>
            <a:pPr>
              <a:defRPr/>
            </a:pPr>
            <a:fld id="{FA520527-AD7C-4231-855E-78815443C9FF}" type="datetimeFigureOut">
              <a:rPr lang="ko-KR" altLang="en-US"/>
              <a:pPr>
                <a:defRPr/>
              </a:pPr>
              <a:t>2018-08-20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7713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31" tIns="46166" rIns="92331" bIns="46166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194" y="4726270"/>
            <a:ext cx="5451164" cy="4476510"/>
          </a:xfrm>
          <a:prstGeom prst="rect">
            <a:avLst/>
          </a:prstGeom>
        </p:spPr>
        <p:txBody>
          <a:bodyPr vert="horz" lIns="92331" tIns="46166" rIns="92331" bIns="46166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49353"/>
            <a:ext cx="2951835" cy="497921"/>
          </a:xfrm>
          <a:prstGeom prst="rect">
            <a:avLst/>
          </a:prstGeom>
        </p:spPr>
        <p:txBody>
          <a:bodyPr vert="horz" lIns="92331" tIns="46166" rIns="92331" bIns="46166" rtlCol="0" anchor="b"/>
          <a:lstStyle>
            <a:lvl1pPr algn="l">
              <a:defRPr sz="1200" b="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60093" y="9449353"/>
            <a:ext cx="2951835" cy="497921"/>
          </a:xfrm>
          <a:prstGeom prst="rect">
            <a:avLst/>
          </a:prstGeom>
        </p:spPr>
        <p:txBody>
          <a:bodyPr vert="horz" lIns="92331" tIns="46166" rIns="92331" bIns="46166" rtlCol="0" anchor="b"/>
          <a:lstStyle>
            <a:lvl1pPr algn="r">
              <a:defRPr sz="1200" b="0"/>
            </a:lvl1pPr>
          </a:lstStyle>
          <a:p>
            <a:pPr>
              <a:defRPr/>
            </a:pPr>
            <a:fld id="{423AE17E-E477-4066-A779-E02E4559895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6468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3AE17E-E477-4066-A779-E02E4559895E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25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34150" y="620713"/>
            <a:ext cx="1997075" cy="538956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9750" y="620713"/>
            <a:ext cx="5842000" cy="538956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750" y="620713"/>
            <a:ext cx="3887788" cy="5619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11188" y="1484313"/>
            <a:ext cx="7920037" cy="4525962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750" y="620713"/>
            <a:ext cx="3887788" cy="5619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611188" y="1484313"/>
            <a:ext cx="3883025" cy="452596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6613" y="1484313"/>
            <a:ext cx="3884612" cy="452596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11188" y="1484313"/>
            <a:ext cx="388302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6613" y="1484313"/>
            <a:ext cx="388461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34150" y="620713"/>
            <a:ext cx="1997075" cy="538956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9750" y="620713"/>
            <a:ext cx="5842000" cy="538956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750" y="620713"/>
            <a:ext cx="3887788" cy="5619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11188" y="1484313"/>
            <a:ext cx="7920037" cy="4525962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11188" y="1484313"/>
            <a:ext cx="388302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6613" y="1484313"/>
            <a:ext cx="388461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539750" y="1150938"/>
            <a:ext cx="8604250" cy="30162"/>
          </a:xfrm>
          <a:prstGeom prst="rect">
            <a:avLst/>
          </a:prstGeom>
          <a:solidFill>
            <a:srgbClr val="68000D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ko-KR" sz="200" b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620713"/>
            <a:ext cx="3887788" cy="561975"/>
          </a:xfrm>
          <a:prstGeom prst="rect">
            <a:avLst/>
          </a:prstGeom>
          <a:solidFill>
            <a:srgbClr val="68000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484313"/>
            <a:ext cx="792003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539750" y="1150938"/>
            <a:ext cx="8604250" cy="30162"/>
          </a:xfrm>
          <a:prstGeom prst="rect">
            <a:avLst/>
          </a:prstGeom>
          <a:solidFill>
            <a:srgbClr val="68000D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ko-KR" altLang="ko-KR" sz="200" b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620713"/>
            <a:ext cx="3887788" cy="561975"/>
          </a:xfrm>
          <a:prstGeom prst="rect">
            <a:avLst/>
          </a:prstGeom>
          <a:solidFill>
            <a:srgbClr val="68000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484313"/>
            <a:ext cx="792003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0" fontAlgn="base" latinLnBrk="1" hangingPunct="0">
        <a:spcBef>
          <a:spcPct val="0"/>
        </a:spcBef>
        <a:spcAft>
          <a:spcPct val="0"/>
        </a:spcAft>
        <a:defRPr kumimoji="1" sz="2800" b="1">
          <a:solidFill>
            <a:schemeClr val="bg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부제목 1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400800" cy="648072"/>
          </a:xfrm>
        </p:spPr>
        <p:txBody>
          <a:bodyPr/>
          <a:lstStyle/>
          <a:p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Severe adenovirus </a:t>
            </a:r>
            <a:r>
              <a:rPr lang="en-US" altLang="ko-K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</a:t>
            </a:r>
            <a:endParaRPr lang="ko-KR" alt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03848" y="4653136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고려의대 호흡기내과</a:t>
            </a:r>
            <a:endParaRPr lang="en-US" altLang="ko-KR" sz="2400" dirty="0"/>
          </a:p>
          <a:p>
            <a:pPr algn="ctr"/>
            <a:r>
              <a:rPr lang="ko-KR" altLang="en-US" sz="2400" dirty="0"/>
              <a:t>이 영 </a:t>
            </a:r>
            <a:r>
              <a:rPr lang="ko-KR" altLang="en-US" sz="2400" dirty="0" smtClean="0"/>
              <a:t>석</a:t>
            </a:r>
            <a:endParaRPr lang="ko-KR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710">
        <p:fade/>
      </p:transition>
    </mc:Choice>
    <mc:Fallback xmlns="">
      <p:transition spd="med" advTm="97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Improvement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4014437" cy="417973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34" y="1700808"/>
            <a:ext cx="4106193" cy="417973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461" y="1700808"/>
            <a:ext cx="4445327" cy="417973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799" y="1700808"/>
            <a:ext cx="4415456" cy="417973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700807"/>
            <a:ext cx="5060878" cy="417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9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926460"/>
              </p:ext>
            </p:extLst>
          </p:nvPr>
        </p:nvGraphicFramePr>
        <p:xfrm>
          <a:off x="971600" y="1484784"/>
          <a:ext cx="7224465" cy="39042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68152"/>
                <a:gridCol w="3024336"/>
                <a:gridCol w="2831977"/>
              </a:tblGrid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Procedure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Antiviral agent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#1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r>
                        <a:rPr lang="en-US" altLang="ko-K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flow nasal cannula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#4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Intubation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#5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ECMO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Cidofovir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#10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ECMO weaning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#11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Extubation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#12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</a:t>
                      </a:r>
                      <a:r>
                        <a:rPr lang="en-US" altLang="ko-KR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ward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Cidofovir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#31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Discharge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1520" y="5422163"/>
            <a:ext cx="87129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Cidofovir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5mg/kg, 1-2 </a:t>
            </a:r>
            <a:r>
              <a:rPr lang="ko-KR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주 간격으로</a:t>
            </a:r>
            <a:endParaRPr lang="en-US" altLang="ko-KR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Probenecid: </a:t>
            </a:r>
            <a:r>
              <a:rPr lang="ko-KR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투여 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o-KR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시간 전 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2g, </a:t>
            </a:r>
            <a:r>
              <a:rPr lang="ko-KR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투여 후 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o-KR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시간 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1g, </a:t>
            </a:r>
            <a:r>
              <a:rPr lang="ko-KR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투여 후 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시간 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ko-K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ko-KR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64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982" y="2636912"/>
            <a:ext cx="7920037" cy="23042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세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여자</a:t>
            </a: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주 소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내원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일 전부터 시작된 호흡곤란</a:t>
            </a: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생체 징후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140/90mmHg-30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회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분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-75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회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분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-37.6°C</a:t>
            </a:r>
          </a:p>
        </p:txBody>
      </p:sp>
    </p:spTree>
    <p:extLst>
      <p:ext uri="{BB962C8B-B14F-4D97-AF65-F5344CB8AC3E}">
        <p14:creationId xmlns:p14="http://schemas.microsoft.com/office/powerpoint/2010/main" val="411124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916832"/>
            <a:ext cx="8640960" cy="48250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ko-KR" altLang="en-US" b="1" dirty="0" err="1" smtClean="0"/>
              <a:t>현병력</a:t>
            </a:r>
            <a:endParaRPr lang="en-US" altLang="ko-KR" sz="2400" b="1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/>
              <a:t>고혈압 외 특이 병력 없음</a:t>
            </a:r>
            <a:endParaRPr lang="en-US" altLang="ko-KR" b="1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err="1" smtClean="0"/>
              <a:t>내원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7</a:t>
            </a:r>
            <a:r>
              <a:rPr lang="ko-KR" altLang="en-US" b="1" dirty="0" smtClean="0"/>
              <a:t>일전 발열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기침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인후통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호흡곤란 시작 </a:t>
            </a:r>
            <a:endParaRPr lang="en-US" altLang="ko-KR" b="1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/>
              <a:t>타원 입원 후 폐렴으로 항생제 치료 시작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tazocin+cravit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err="1" smtClean="0"/>
              <a:t>내원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3</a:t>
            </a:r>
            <a:r>
              <a:rPr lang="ko-KR" altLang="en-US" b="1" dirty="0" smtClean="0"/>
              <a:t>일전 복통과 설사 시작</a:t>
            </a:r>
            <a:r>
              <a:rPr lang="en-US" altLang="ko-KR" b="1" dirty="0" smtClean="0"/>
              <a:t> 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err="1" smtClean="0"/>
              <a:t>내원</a:t>
            </a:r>
            <a:r>
              <a:rPr lang="ko-KR" altLang="en-US" b="1" dirty="0" smtClean="0"/>
              <a:t> 당일 호흡곤란 악화 및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 x-ray </a:t>
            </a:r>
            <a:r>
              <a:rPr lang="ko-KR" altLang="en-US" b="1" dirty="0" smtClean="0"/>
              <a:t>악화로 전원</a:t>
            </a:r>
            <a:endParaRPr lang="en-US" altLang="ko-KR" b="1" dirty="0" smtClean="0"/>
          </a:p>
          <a:p>
            <a:pPr marL="457200" lvl="1" indent="0">
              <a:lnSpc>
                <a:spcPct val="150000"/>
              </a:lnSpc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954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05340" y="1215346"/>
            <a:ext cx="7920037" cy="525705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ko-KR" altLang="en-US" b="1" dirty="0" err="1" smtClean="0"/>
              <a:t>과거력</a:t>
            </a:r>
            <a:endParaRPr lang="en-US" altLang="ko-KR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ko-KR" altLang="en-US" b="1" dirty="0" smtClean="0"/>
              <a:t>고혈압</a:t>
            </a:r>
            <a:endParaRPr lang="en-US" altLang="ko-KR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ko-KR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년전</a:t>
            </a:r>
            <a:r>
              <a:rPr lang="ko-KR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Breast cancer OP.</a:t>
            </a:r>
            <a:endParaRPr lang="en-US" altLang="ko-KR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o-KR" altLang="en-US" b="1" dirty="0" err="1" smtClean="0"/>
              <a:t>흡연력</a:t>
            </a:r>
            <a:r>
              <a:rPr lang="en-US" altLang="ko-KR" b="1" dirty="0" smtClean="0"/>
              <a:t>/</a:t>
            </a:r>
            <a:r>
              <a:rPr lang="ko-KR" altLang="en-US" b="1" dirty="0" err="1" smtClean="0"/>
              <a:t>음주력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없음</a:t>
            </a:r>
            <a:endParaRPr lang="en-US" altLang="ko-KR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o-KR" altLang="en-US" b="1" dirty="0" smtClean="0"/>
              <a:t>계통 문진</a:t>
            </a:r>
            <a:endParaRPr lang="en-US" altLang="ko-KR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Fever/chill 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(+/+) 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Headache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/Dizziness</a:t>
            </a: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(+/-)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Cough/Sputum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/Rhinorrhea (+/+/-)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 pain/</a:t>
            </a: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Dyspnea 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(-/+)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Abdominal pain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/Tenderness (+/-)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Nausea/Vomiting/</a:t>
            </a: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/Constipation (-/-/+/-)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Urinary frequency/urgency/dysuria (-/-/-)</a:t>
            </a:r>
          </a:p>
        </p:txBody>
      </p:sp>
    </p:spTree>
    <p:extLst>
      <p:ext uri="{BB962C8B-B14F-4D97-AF65-F5344CB8AC3E}">
        <p14:creationId xmlns:p14="http://schemas.microsoft.com/office/powerpoint/2010/main" val="42573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4032448" cy="383052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778049"/>
            <a:ext cx="4712270" cy="391196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609793"/>
            <a:ext cx="4719018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0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996" y="1218413"/>
            <a:ext cx="5430008" cy="563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3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988840"/>
            <a:ext cx="7920037" cy="3888432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진 단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Atypical pneumonia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계 획</a:t>
            </a:r>
            <a:endParaRPr lang="en-US" altLang="ko-K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Bronchoscopy c BAL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Antibiotics (</a:t>
            </a:r>
            <a:r>
              <a:rPr lang="en-US" altLang="ko-K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Meropenem+Levofloxacin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Intubation &amp; Ventilator care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00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HD #1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24" y="1416319"/>
            <a:ext cx="4471839" cy="482852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416319"/>
            <a:ext cx="5074644" cy="4824986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1835696" y="2348880"/>
            <a:ext cx="4896544" cy="2736304"/>
            <a:chOff x="72929" y="2046784"/>
            <a:chExt cx="4896544" cy="2736304"/>
          </a:xfrm>
        </p:grpSpPr>
        <p:sp>
          <p:nvSpPr>
            <p:cNvPr id="8" name="폭발 2 7"/>
            <p:cNvSpPr/>
            <p:nvPr/>
          </p:nvSpPr>
          <p:spPr bwMode="auto">
            <a:xfrm>
              <a:off x="72929" y="2046784"/>
              <a:ext cx="4896544" cy="2736304"/>
            </a:xfrm>
            <a:prstGeom prst="irregularSeal2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39528" y="2876327"/>
              <a:ext cx="20882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Intubation &amp; ECMO</a:t>
              </a:r>
              <a:endPara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162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HD #2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338" y="1412776"/>
            <a:ext cx="6087325" cy="500132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 bwMode="auto">
          <a:xfrm>
            <a:off x="1528338" y="5229200"/>
            <a:ext cx="6087325" cy="21602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7871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750" y="2564904"/>
            <a:ext cx="7920037" cy="237626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세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남자</a:t>
            </a: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주 소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내원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일 전부터 시작된 발열</a:t>
            </a: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ko-KR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생체 징후</a:t>
            </a: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110/80mmHg-24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회</a:t>
            </a: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분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-90</a:t>
            </a:r>
            <a:r>
              <a:rPr lang="ko-K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회</a:t>
            </a: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분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-38.5°C</a:t>
            </a:r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altLang="ko-K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7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Improvement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4792626" cy="484218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5872"/>
            <a:ext cx="4345409" cy="482179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868" y="1349174"/>
            <a:ext cx="4151541" cy="486288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9" y="1340218"/>
            <a:ext cx="4700991" cy="4846383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738" y="1341669"/>
            <a:ext cx="5039078" cy="482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8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113097"/>
              </p:ext>
            </p:extLst>
          </p:nvPr>
        </p:nvGraphicFramePr>
        <p:xfrm>
          <a:off x="899592" y="2132856"/>
          <a:ext cx="7344816" cy="341618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87730"/>
                <a:gridCol w="5057086"/>
              </a:tblGrid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Procedure</a:t>
                      </a:r>
                      <a:endParaRPr lang="ko-KR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#1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Intubation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#2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ECMO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#6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ECMO weaning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#7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Extubation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#11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 ward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880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#19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Discharge</a:t>
                      </a:r>
                      <a:endParaRPr lang="ko-KR" alt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8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655490" y="2204864"/>
            <a:ext cx="5833020" cy="936575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Adenovirus Infection</a:t>
            </a:r>
            <a:endParaRPr lang="ko-KR" alt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41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Adenovirus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4286848" cy="4477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24128" y="3212976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DNA virus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altLang="ko-K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51 serotypes</a:t>
            </a:r>
          </a:p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70 genotypes</a:t>
            </a:r>
          </a:p>
          <a:p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74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Serotypes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9144000" cy="32098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31632" y="5848277"/>
            <a:ext cx="3312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Semin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Respir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Care Med 2016;37:586-602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67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Epidemiology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71600" y="1484784"/>
            <a:ext cx="7920037" cy="48250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Febrile </a:t>
            </a:r>
            <a:r>
              <a:rPr lang="en-US" altLang="ko-K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respiratory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illness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Keratoconjunctivitis</a:t>
            </a:r>
            <a:endParaRPr lang="en-US" altLang="ko-K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Gastroenteritis</a:t>
            </a:r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Infection focus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Inhalation of aerosolized droplets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Conjunctival inoculation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Fecal oral spread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Exogenous sources (pillows), Reactivation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Incubation period: 2-14 days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895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Epidermiology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628800"/>
            <a:ext cx="8532812" cy="45259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Closed populations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Hospitals, Neonatal nurseries, Psychiatric, Long term care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Job training centers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Children’s home, </a:t>
            </a:r>
            <a:r>
              <a:rPr lang="en-US" altLang="ko-K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Orphangae</a:t>
            </a:r>
            <a:endParaRPr lang="en-US" altLang="ko-K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Public swimming pools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Military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95% ethanol solution</a:t>
            </a:r>
            <a:endParaRPr lang="ko-KR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4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Respiratory Infection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916832"/>
            <a:ext cx="8568952" cy="367287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1-7% of adult respiratory tract infections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Symptoms: Fever, Pharyngitis, </a:t>
            </a: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Tonsilitis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Cough , Sore throat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Immunocompetent: Self-limited (within 2 weeks)</a:t>
            </a:r>
          </a:p>
          <a:p>
            <a:pPr marL="0" indent="0">
              <a:buNone/>
            </a:pP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Fatal infections – rare</a:t>
            </a:r>
          </a:p>
          <a:p>
            <a:pPr marL="0" indent="0">
              <a:buNone/>
            </a:pP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Sequale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Bronchiectasis, Bronchiolitis obliterans</a:t>
            </a:r>
            <a:endParaRPr lang="ko-KR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36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844824"/>
            <a:ext cx="8209284" cy="381689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Affected sites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Nasopharyngeal aspirates, swab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Bronchoalveolar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lavage, washings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Urine, Stool, Blood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Gold standard: Viral cultures (insensitive, long duration)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frequently: PCR of </a:t>
            </a:r>
            <a:r>
              <a:rPr lang="en-US" altLang="ko-K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</a:t>
            </a:r>
            <a:r>
              <a:rPr lang="en-US" altLang="ko-K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DNA</a:t>
            </a:r>
            <a:endParaRPr lang="ko-KR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95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Therapy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772816"/>
            <a:ext cx="8641332" cy="45259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antiviral drug has been approved to treat </a:t>
            </a:r>
            <a:r>
              <a:rPr lang="en-US" altLang="ko-K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Cidofovir</a:t>
            </a:r>
            <a:endParaRPr lang="en-US" altLang="ko-KR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Preferred therapeutic agent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intravenously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doses: 5mg/kg every 1-2 weeks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Duration of therapy: weeks to months (clinical response)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Adverse effects: nephrotoxicity, Myelosuppression, Uveitis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Minimize nephrotoxicity: </a:t>
            </a:r>
            <a:r>
              <a:rPr lang="en-US" altLang="ko-KR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Hydration+Probenecid</a:t>
            </a:r>
            <a:endParaRPr lang="ko-KR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98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037" cy="48250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ko-KR" altLang="en-US" b="1" dirty="0" err="1" smtClean="0"/>
              <a:t>현병력</a:t>
            </a:r>
            <a:endParaRPr lang="en-US" altLang="ko-KR" sz="2400" b="1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/>
              <a:t>특이 병력 없는 환자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군 복무 중임</a:t>
            </a:r>
            <a:endParaRPr lang="en-US" altLang="ko-KR" b="1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err="1" smtClean="0"/>
              <a:t>내원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7</a:t>
            </a:r>
            <a:r>
              <a:rPr lang="ko-KR" altLang="en-US" b="1" dirty="0" smtClean="0"/>
              <a:t>일전 발열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기침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인후통</a:t>
            </a:r>
            <a:r>
              <a:rPr lang="ko-KR" altLang="en-US" b="1" dirty="0" smtClean="0"/>
              <a:t> 시작</a:t>
            </a:r>
            <a:endParaRPr lang="en-US" altLang="ko-KR" b="1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err="1" smtClean="0"/>
              <a:t>내원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3</a:t>
            </a:r>
            <a:r>
              <a:rPr lang="ko-KR" altLang="en-US" b="1" dirty="0" smtClean="0"/>
              <a:t>일전 복통과 설사 시작</a:t>
            </a:r>
            <a:r>
              <a:rPr lang="en-US" altLang="ko-KR" b="1" dirty="0" smtClean="0"/>
              <a:t> – Ciprofloxacin IV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/>
              <a:t>간헐적인 발열 지속</a:t>
            </a:r>
            <a:endParaRPr lang="en-US" altLang="ko-KR" b="1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err="1" smtClean="0"/>
              <a:t>내원</a:t>
            </a:r>
            <a:r>
              <a:rPr lang="ko-KR" altLang="en-US" b="1" dirty="0" smtClean="0"/>
              <a:t> 당일 호흡곤란 및 저산소증 발생하여 </a:t>
            </a:r>
            <a:r>
              <a:rPr lang="ko-KR" altLang="en-US" b="1" dirty="0" err="1" smtClean="0"/>
              <a:t>내원</a:t>
            </a:r>
            <a:endParaRPr lang="en-US" altLang="ko-KR" b="1" dirty="0" smtClean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/>
              <a:t>최근 동일 부대에 비슷한 증상 환자들이 발생하여 치료 중임</a:t>
            </a:r>
            <a:endParaRPr lang="en-US" altLang="ko-KR" b="1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dirty="0" smtClean="0"/>
          </a:p>
          <a:p>
            <a:pPr marL="457200" lvl="1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643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Korea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82" y="1268760"/>
            <a:ext cx="7920037" cy="2008237"/>
          </a:xfr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111" y="3363002"/>
            <a:ext cx="4905778" cy="339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4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Korea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54" y="1268760"/>
            <a:ext cx="5879493" cy="5472608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829" y="1951054"/>
            <a:ext cx="5866917" cy="491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1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Korea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4784"/>
            <a:ext cx="7049605" cy="16385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0152" y="5733256"/>
            <a:ext cx="2052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PLoS</a:t>
            </a:r>
            <a:r>
              <a:rPr lang="en-US" altLang="ko-K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One 2015;10:e0122642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3891"/>
            <a:ext cx="9144000" cy="480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76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Severe ARDS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3" y="1916832"/>
            <a:ext cx="8811855" cy="300079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832"/>
            <a:ext cx="9144000" cy="373364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6920"/>
            <a:ext cx="9144000" cy="379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3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44824"/>
            <a:ext cx="3610322" cy="361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3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05340" y="1215346"/>
            <a:ext cx="7920037" cy="525705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ko-KR" altLang="en-US" b="1" dirty="0" err="1" smtClean="0"/>
              <a:t>과거력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특이 병력 없음</a:t>
            </a:r>
            <a:endParaRPr lang="en-US" altLang="ko-KR" b="1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altLang="ko-KR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o-KR" altLang="en-US" b="1" dirty="0" err="1" smtClean="0"/>
              <a:t>흡연력</a:t>
            </a:r>
            <a:r>
              <a:rPr lang="en-US" altLang="ko-KR" b="1" dirty="0" smtClean="0"/>
              <a:t>: 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pack-year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altLang="ko-KR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o-KR" altLang="en-US" b="1" dirty="0" smtClean="0"/>
              <a:t>계통 문진</a:t>
            </a:r>
            <a:endParaRPr lang="en-US" altLang="ko-KR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Fever/chill 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(+/+) 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Headache/Dizziness 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(+/+)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Cough/Sputum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/Rhinorrhea (+/+/-)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Chest pain/</a:t>
            </a: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Dyspnea 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(-/+)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Abdominal pain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/Tenderness (+/-)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Nausea/Vomiting/</a:t>
            </a:r>
            <a:r>
              <a:rPr lang="en-US" altLang="ko-KR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Diarrhea</a:t>
            </a: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/Constipation (-/-/+/-)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Urinary frequency/urgency/dysuria (-/-/-)</a:t>
            </a:r>
          </a:p>
        </p:txBody>
      </p:sp>
    </p:spTree>
    <p:extLst>
      <p:ext uri="{BB962C8B-B14F-4D97-AF65-F5344CB8AC3E}">
        <p14:creationId xmlns:p14="http://schemas.microsoft.com/office/powerpoint/2010/main" val="371187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1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72816"/>
            <a:ext cx="4140831" cy="38209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669" y="1767515"/>
            <a:ext cx="4681827" cy="38209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398" y="1767515"/>
            <a:ext cx="4774368" cy="4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1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 finding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82688"/>
            <a:ext cx="4164401" cy="567531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 bwMode="auto">
          <a:xfrm>
            <a:off x="1098972" y="2132856"/>
            <a:ext cx="4170557" cy="288032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924944"/>
            <a:ext cx="3620005" cy="1600423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 bwMode="auto">
          <a:xfrm>
            <a:off x="5364088" y="2938237"/>
            <a:ext cx="3620005" cy="372873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649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988840"/>
            <a:ext cx="7920037" cy="3384847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진 단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Atypical pneumonia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계 획</a:t>
            </a:r>
            <a:endParaRPr lang="en-US" altLang="ko-K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Bronchoscopy c BAL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Antibiotics (</a:t>
            </a:r>
            <a:r>
              <a:rPr lang="en-US" altLang="ko-K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ceftriaxone+levofloxacin</a:t>
            </a: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Intubation &amp; Ventilator care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295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HD #4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16832"/>
            <a:ext cx="4140831" cy="396044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916832"/>
            <a:ext cx="4127539" cy="3960440"/>
          </a:xfrm>
          <a:prstGeom prst="rect">
            <a:avLst/>
          </a:prstGeom>
        </p:spPr>
      </p:pic>
      <p:sp>
        <p:nvSpPr>
          <p:cNvPr id="8" name="폭발 2 7"/>
          <p:cNvSpPr/>
          <p:nvPr/>
        </p:nvSpPr>
        <p:spPr bwMode="auto">
          <a:xfrm>
            <a:off x="3635896" y="3068960"/>
            <a:ext cx="5400724" cy="1872208"/>
          </a:xfrm>
          <a:prstGeom prst="irregularSeal2">
            <a:avLst/>
          </a:prstGeom>
          <a:solidFill>
            <a:schemeClr val="accent6">
              <a:lumMod val="20000"/>
              <a:lumOff val="80000"/>
            </a:scheme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Intubation</a:t>
            </a:r>
            <a:endParaRPr kumimoji="1" lang="ko-KR" altLang="en-US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81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HD #5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7" y="1615927"/>
            <a:ext cx="4536306" cy="439496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810" y="1412776"/>
            <a:ext cx="4458322" cy="480127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 bwMode="auto">
          <a:xfrm>
            <a:off x="4643810" y="5013176"/>
            <a:ext cx="4458322" cy="21602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4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72929" y="2046784"/>
            <a:ext cx="4896544" cy="2736304"/>
            <a:chOff x="72929" y="2046784"/>
            <a:chExt cx="4896544" cy="2736304"/>
          </a:xfrm>
        </p:grpSpPr>
        <p:sp>
          <p:nvSpPr>
            <p:cNvPr id="8" name="폭발 2 7"/>
            <p:cNvSpPr/>
            <p:nvPr/>
          </p:nvSpPr>
          <p:spPr bwMode="auto">
            <a:xfrm>
              <a:off x="72929" y="2046784"/>
              <a:ext cx="4896544" cy="2736304"/>
            </a:xfrm>
            <a:prstGeom prst="irregularSeal2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4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39528" y="2876327"/>
              <a:ext cx="208823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ECMO &amp; </a:t>
              </a:r>
              <a:r>
                <a:rPr lang="en-US" altLang="ko-KR" sz="32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Cidofovir</a:t>
              </a:r>
              <a:endPara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948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테마1">
  <a:themeElements>
    <a:clrScheme name="테마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테마1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테마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테마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테마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테마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테마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테마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테마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테마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테마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테마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테마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테마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Ucase정재훈">
  <a:themeElements>
    <a:clrScheme name="NUcase정재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Ucase정재훈">
      <a:majorFont>
        <a:latin typeface="맑은 고딕"/>
        <a:ea typeface="맑은 고딕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NUcase정재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case정재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case정재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case정재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case정재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case정재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case정재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case정재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case정재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case정재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case정재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case정재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신경과case 류기진</Template>
  <TotalTime>12701</TotalTime>
  <Words>583</Words>
  <Application>Microsoft Office PowerPoint</Application>
  <PresentationFormat>화면 슬라이드 쇼(4:3)</PresentationFormat>
  <Paragraphs>183</Paragraphs>
  <Slides>34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34</vt:i4>
      </vt:variant>
    </vt:vector>
  </HeadingPairs>
  <TitlesOfParts>
    <vt:vector size="40" baseType="lpstr">
      <vt:lpstr>굴림</vt:lpstr>
      <vt:lpstr>맑은 고딕</vt:lpstr>
      <vt:lpstr>Times New Roman</vt:lpstr>
      <vt:lpstr>Wingdings</vt:lpstr>
      <vt:lpstr>테마1</vt:lpstr>
      <vt:lpstr>NUcase정재훈</vt:lpstr>
      <vt:lpstr>PowerPoint 프레젠테이션</vt:lpstr>
      <vt:lpstr>Case 1</vt:lpstr>
      <vt:lpstr>Case 1</vt:lpstr>
      <vt:lpstr>Case 1</vt:lpstr>
      <vt:lpstr>Case 1</vt:lpstr>
      <vt:lpstr>Laboratory finding</vt:lpstr>
      <vt:lpstr>Case 1</vt:lpstr>
      <vt:lpstr>HD #4</vt:lpstr>
      <vt:lpstr>HD #5</vt:lpstr>
      <vt:lpstr>Improvement</vt:lpstr>
      <vt:lpstr>Summary</vt:lpstr>
      <vt:lpstr>Case 2</vt:lpstr>
      <vt:lpstr>Case 2</vt:lpstr>
      <vt:lpstr>Case 2</vt:lpstr>
      <vt:lpstr>Case 2</vt:lpstr>
      <vt:lpstr>Case 2</vt:lpstr>
      <vt:lpstr>Case 2</vt:lpstr>
      <vt:lpstr>HD #1</vt:lpstr>
      <vt:lpstr>HD #2</vt:lpstr>
      <vt:lpstr>Improvement</vt:lpstr>
      <vt:lpstr>Summary</vt:lpstr>
      <vt:lpstr>PowerPoint 프레젠테이션</vt:lpstr>
      <vt:lpstr>Adenovirus</vt:lpstr>
      <vt:lpstr>Serotypes</vt:lpstr>
      <vt:lpstr>Epidemiology</vt:lpstr>
      <vt:lpstr>Epidermiology</vt:lpstr>
      <vt:lpstr>Respiratory Infection</vt:lpstr>
      <vt:lpstr>Diagnosis</vt:lpstr>
      <vt:lpstr>Therapy</vt:lpstr>
      <vt:lpstr>In Korea</vt:lpstr>
      <vt:lpstr>In Korea</vt:lpstr>
      <vt:lpstr>In Korea</vt:lpstr>
      <vt:lpstr>Severe ARDS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Lee Young Seok</cp:lastModifiedBy>
  <cp:revision>1403</cp:revision>
  <dcterms:created xsi:type="dcterms:W3CDTF">2008-08-26T01:30:23Z</dcterms:created>
  <dcterms:modified xsi:type="dcterms:W3CDTF">2018-08-20T14:17:31Z</dcterms:modified>
</cp:coreProperties>
</file>