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97" r:id="rId13"/>
    <p:sldId id="305" r:id="rId14"/>
    <p:sldId id="300" r:id="rId15"/>
    <p:sldId id="301" r:id="rId16"/>
    <p:sldId id="306" r:id="rId17"/>
    <p:sldId id="307" r:id="rId18"/>
    <p:sldId id="298" r:id="rId19"/>
    <p:sldId id="275" r:id="rId20"/>
    <p:sldId id="271" r:id="rId21"/>
    <p:sldId id="283" r:id="rId22"/>
    <p:sldId id="284" r:id="rId23"/>
    <p:sldId id="278" r:id="rId24"/>
    <p:sldId id="288" r:id="rId25"/>
    <p:sldId id="280" r:id="rId26"/>
    <p:sldId id="279" r:id="rId27"/>
    <p:sldId id="281" r:id="rId28"/>
    <p:sldId id="282" r:id="rId29"/>
    <p:sldId id="286" r:id="rId30"/>
    <p:sldId id="272" r:id="rId31"/>
    <p:sldId id="273" r:id="rId32"/>
    <p:sldId id="309" r:id="rId33"/>
    <p:sldId id="310" r:id="rId34"/>
    <p:sldId id="311" r:id="rId35"/>
    <p:sldId id="291" r:id="rId36"/>
    <p:sldId id="312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9567-1F46-436D-99CC-FCA2C2F8D072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9983-91DE-40CC-8ECB-780941D0E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18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1606-40A1-4BFB-B883-63CE98B828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71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1606-40A1-4BFB-B883-63CE98B828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24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8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3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08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64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5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38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84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51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0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1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BD08-B884-4683-A364-F9F9B658AF53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B029-CE0D-4F0E-9D70-3E8738AE79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/>
              <a:t>기관절개술</a:t>
            </a:r>
            <a:r>
              <a:rPr lang="ko-KR" altLang="en-US" sz="4000" dirty="0"/>
              <a:t> 후 </a:t>
            </a:r>
            <a:r>
              <a:rPr lang="en-US" altLang="ko-KR" sz="4000" dirty="0" err="1" smtClean="0"/>
              <a:t>Decannulation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및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 </a:t>
            </a:r>
            <a:r>
              <a:rPr lang="ko-KR" altLang="en-US" sz="4000" dirty="0"/>
              <a:t>발성 </a:t>
            </a:r>
            <a:r>
              <a:rPr lang="en-US" altLang="ko-KR" sz="4000" dirty="0"/>
              <a:t>Training </a:t>
            </a:r>
            <a:r>
              <a:rPr lang="ko-KR" altLang="en-US" sz="4000" dirty="0"/>
              <a:t>증례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97297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o-KR" altLang="en-US" dirty="0" smtClean="0"/>
              <a:t>삼성서울병원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호흡기내과 </a:t>
            </a:r>
            <a:r>
              <a:rPr lang="ko-KR" altLang="en-US" dirty="0" err="1" smtClean="0"/>
              <a:t>임상강사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길현일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2019.03.18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22380" r="19524" b="25000"/>
          <a:stretch/>
        </p:blipFill>
        <p:spPr>
          <a:xfrm>
            <a:off x="114302" y="106137"/>
            <a:ext cx="677634" cy="660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936" y="113456"/>
            <a:ext cx="289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265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KATRD </a:t>
            </a:r>
            <a:r>
              <a:rPr lang="ko-KR" altLang="en-US" dirty="0" smtClean="0"/>
              <a:t>심포지엄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호흡재활연구회 증례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838200" y="759279"/>
            <a:ext cx="10515600" cy="54176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3/26 (Tracheostomy </a:t>
            </a:r>
            <a:r>
              <a:rPr lang="en-US" altLang="ko-KR" sz="1800" dirty="0"/>
              <a:t>day </a:t>
            </a:r>
            <a:r>
              <a:rPr lang="en-US" altLang="ko-KR" sz="1800" dirty="0" smtClean="0"/>
              <a:t>#42, </a:t>
            </a:r>
            <a:r>
              <a:rPr lang="en-US" altLang="ko-KR" sz="1800" dirty="0" err="1"/>
              <a:t>Decannulation</a:t>
            </a:r>
            <a:r>
              <a:rPr lang="en-US" altLang="ko-KR" sz="1800" dirty="0"/>
              <a:t> day </a:t>
            </a:r>
            <a:r>
              <a:rPr lang="en-US" altLang="ko-KR" sz="1800" dirty="0" smtClean="0"/>
              <a:t>#6)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Sputum: "</a:t>
            </a:r>
            <a:r>
              <a:rPr lang="ko-KR" altLang="en-US" sz="1400" dirty="0" smtClean="0"/>
              <a:t>가래 </a:t>
            </a:r>
            <a:r>
              <a:rPr lang="ko-KR" altLang="en-US" sz="1400" dirty="0" err="1" smtClean="0"/>
              <a:t>거의없어요</a:t>
            </a:r>
            <a:r>
              <a:rPr lang="en-US" altLang="ko-KR" sz="1400" dirty="0" smtClean="0"/>
              <a:t>." </a:t>
            </a:r>
            <a:r>
              <a:rPr lang="ko-KR" altLang="en-US" sz="1400" dirty="0" smtClean="0"/>
              <a:t>라고 환자가 표현함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Stoma closure(+)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Air-leak(-)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Skin defect(+)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Dressing and FU </a:t>
            </a:r>
            <a:r>
              <a:rPr lang="ko-KR" altLang="en-US" sz="1400" dirty="0" smtClean="0"/>
              <a:t>종료</a:t>
            </a:r>
            <a:endParaRPr lang="en-US" altLang="ko-KR" sz="14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74" y="929381"/>
            <a:ext cx="3990975" cy="36861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24000" y="171625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4800" dirty="0" err="1" smtClean="0"/>
              <a:t>Decannulation</a:t>
            </a:r>
            <a:r>
              <a:rPr lang="en-US" altLang="ko-KR" sz="4800" dirty="0" smtClean="0"/>
              <a:t> and Speech training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sz="3200" dirty="0" smtClean="0"/>
              <a:t>for tracheostomy patient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89435"/>
            <a:ext cx="10515600" cy="46875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Tracheostomy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Inability to communicate </a:t>
            </a:r>
            <a:br>
              <a:rPr lang="en-US" altLang="ko-KR" sz="2000" dirty="0" smtClean="0"/>
            </a:br>
            <a:r>
              <a:rPr lang="en-US" altLang="ko-KR" sz="2000" dirty="0" smtClean="0">
                <a:sym typeface="Wingdings" panose="05000000000000000000" pitchFamily="2" charset="2"/>
              </a:rPr>
              <a:t> </a:t>
            </a:r>
            <a:r>
              <a:rPr lang="en-US" altLang="ko-KR" sz="2000" dirty="0" smtClean="0"/>
              <a:t>disengagement, depression, and non-adherence to treatment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Feeling of frustration, fear, anxiety, and powerlessness related to the loss of voice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7822" y="4336330"/>
            <a:ext cx="471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Early</a:t>
            </a:r>
            <a:r>
              <a:rPr lang="ko-KR" altLang="en-US" sz="3600" dirty="0" smtClean="0"/>
              <a:t> </a:t>
            </a:r>
            <a:r>
              <a:rPr lang="en-US" altLang="ko-KR" sz="3600" dirty="0" err="1" smtClean="0"/>
              <a:t>decannulation</a:t>
            </a:r>
            <a:r>
              <a:rPr lang="en-US" altLang="ko-KR" sz="3600" dirty="0" smtClean="0"/>
              <a:t> !!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88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/>
              <a:t>일반병동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전실후</a:t>
            </a:r>
            <a:r>
              <a:rPr lang="ko-KR" altLang="en-US" sz="2800" dirty="0"/>
              <a:t> 기관절개술후 </a:t>
            </a:r>
            <a:r>
              <a:rPr lang="ko-KR" altLang="en-US" sz="2800" dirty="0" smtClean="0"/>
              <a:t>환자 </a:t>
            </a:r>
            <a:r>
              <a:rPr lang="ko-KR" altLang="en-US" sz="2800" dirty="0" err="1" smtClean="0"/>
              <a:t>라운딩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RCP </a:t>
            </a:r>
            <a:r>
              <a:rPr lang="ko-KR" altLang="en-US" sz="2400" dirty="0" smtClean="0"/>
              <a:t>구성</a:t>
            </a:r>
            <a:r>
              <a:rPr lang="en-US" altLang="ko-KR" sz="2400" dirty="0" smtClean="0"/>
              <a:t>: ICU </a:t>
            </a:r>
            <a:r>
              <a:rPr lang="ko-KR" altLang="en-US" sz="2400" dirty="0" smtClean="0"/>
              <a:t>전담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Genearl</a:t>
            </a:r>
            <a:r>
              <a:rPr lang="en-US" altLang="ko-KR" sz="2400" dirty="0" smtClean="0"/>
              <a:t> ward </a:t>
            </a:r>
            <a:r>
              <a:rPr lang="ko-KR" altLang="en-US" sz="2400" dirty="0" smtClean="0"/>
              <a:t>전담 </a:t>
            </a:r>
            <a:r>
              <a:rPr lang="en-US" altLang="ko-KR" sz="2400" dirty="0" smtClean="0"/>
              <a:t>1-2</a:t>
            </a:r>
            <a:r>
              <a:rPr lang="ko-KR" altLang="en-US" sz="2400" dirty="0" smtClean="0"/>
              <a:t>명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ICU </a:t>
            </a:r>
            <a:r>
              <a:rPr lang="ko-KR" altLang="en-US" sz="2400" dirty="0" smtClean="0"/>
              <a:t>담당 </a:t>
            </a:r>
            <a:r>
              <a:rPr lang="en-US" altLang="ko-KR" sz="2400" dirty="0" smtClean="0"/>
              <a:t>RCP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ICU </a:t>
            </a:r>
            <a:r>
              <a:rPr lang="en-US" altLang="ko-KR" sz="2000" dirty="0" err="1" smtClean="0"/>
              <a:t>rehabillitation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참여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Daily MV setting, frequency of suction, secretion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 monitoring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SBT, weaning process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GW</a:t>
            </a:r>
            <a:r>
              <a:rPr lang="ko-KR" altLang="en-US" sz="2400" dirty="0" smtClean="0"/>
              <a:t> 담당 </a:t>
            </a:r>
            <a:r>
              <a:rPr lang="en-US" altLang="ko-KR" sz="2400" dirty="0" smtClean="0"/>
              <a:t>RCP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Regular follow-up on GW-transfer day 1 &amp; 2 </a:t>
            </a:r>
            <a:r>
              <a:rPr lang="en-US" altLang="ko-KR" sz="2000" dirty="0" smtClean="0">
                <a:sym typeface="Wingdings" panose="05000000000000000000" pitchFamily="2" charset="2"/>
              </a:rPr>
              <a:t> </a:t>
            </a:r>
            <a:r>
              <a:rPr lang="en-US" altLang="ko-KR" sz="2000" dirty="0" smtClean="0"/>
              <a:t>After day 2, follow-up every 7 days till day 30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Tracheostomy site evaluation/management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Home ventilator setting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27475" y="188640"/>
            <a:ext cx="9048544" cy="6429036"/>
            <a:chOff x="3475" y="188640"/>
            <a:chExt cx="9048544" cy="6429036"/>
          </a:xfrm>
        </p:grpSpPr>
        <p:sp>
          <p:nvSpPr>
            <p:cNvPr id="78" name="직사각형 77"/>
            <p:cNvSpPr/>
            <p:nvPr/>
          </p:nvSpPr>
          <p:spPr>
            <a:xfrm>
              <a:off x="142707" y="6386844"/>
              <a:ext cx="63367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19"/>
              <a:r>
                <a:rPr lang="en-US" altLang="ko-KR" sz="900" dirty="0">
                  <a:latin typeface="+mn-ea"/>
                  <a:cs typeface="Times New Roman" panose="02020603050405020304" pitchFamily="18" charset="0"/>
                </a:rPr>
                <a:t>SBT* : Spontaneous breathing trial        HME* : Heat and moisture exchanger </a:t>
              </a:r>
              <a:r>
                <a:rPr lang="en-US" altLang="ko-KR" sz="900" dirty="0" smtClean="0">
                  <a:latin typeface="+mn-ea"/>
                  <a:cs typeface="Times New Roman" panose="02020603050405020304" pitchFamily="18" charset="0"/>
                </a:rPr>
                <a:t>    CNS: Clinical nurse specialist</a:t>
              </a:r>
              <a:endParaRPr lang="ko-KR" altLang="en-US" sz="900" dirty="0"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224" name="그룹 223"/>
            <p:cNvGrpSpPr/>
            <p:nvPr/>
          </p:nvGrpSpPr>
          <p:grpSpPr>
            <a:xfrm>
              <a:off x="134930" y="686895"/>
              <a:ext cx="8917089" cy="5472608"/>
              <a:chOff x="127153" y="188640"/>
              <a:chExt cx="8917089" cy="5472608"/>
            </a:xfrm>
          </p:grpSpPr>
          <p:cxnSp>
            <p:nvCxnSpPr>
              <p:cNvPr id="33" name="꺾인 연결선 32"/>
              <p:cNvCxnSpPr/>
              <p:nvPr/>
            </p:nvCxnSpPr>
            <p:spPr>
              <a:xfrm>
                <a:off x="4543902" y="639507"/>
                <a:ext cx="1984587" cy="48721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/>
              <p:cNvCxnSpPr/>
              <p:nvPr/>
            </p:nvCxnSpPr>
            <p:spPr>
              <a:xfrm flipV="1">
                <a:off x="5806590" y="2160579"/>
                <a:ext cx="2246582" cy="1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꺾인 연결선 72"/>
              <p:cNvCxnSpPr/>
              <p:nvPr/>
            </p:nvCxnSpPr>
            <p:spPr>
              <a:xfrm flipV="1">
                <a:off x="6836401" y="4898482"/>
                <a:ext cx="564520" cy="45929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그룹 67"/>
              <p:cNvGrpSpPr/>
              <p:nvPr/>
            </p:nvGrpSpPr>
            <p:grpSpPr>
              <a:xfrm>
                <a:off x="6394567" y="4293096"/>
                <a:ext cx="1843936" cy="437997"/>
                <a:chOff x="447365" y="4289501"/>
                <a:chExt cx="1011071" cy="264030"/>
              </a:xfrm>
            </p:grpSpPr>
            <p:cxnSp>
              <p:nvCxnSpPr>
                <p:cNvPr id="69" name="꺾인 연결선 68"/>
                <p:cNvCxnSpPr/>
                <p:nvPr/>
              </p:nvCxnSpPr>
              <p:spPr>
                <a:xfrm rot="5400000">
                  <a:off x="568714" y="4168152"/>
                  <a:ext cx="264029" cy="506727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꺾인 연결선 69"/>
                <p:cNvCxnSpPr/>
                <p:nvPr/>
              </p:nvCxnSpPr>
              <p:spPr>
                <a:xfrm rot="16200000" flipH="1">
                  <a:off x="1074251" y="4169347"/>
                  <a:ext cx="264029" cy="50434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7" name="직선 연결선 386"/>
              <p:cNvCxnSpPr/>
              <p:nvPr/>
            </p:nvCxnSpPr>
            <p:spPr>
              <a:xfrm>
                <a:off x="5536195" y="639507"/>
                <a:ext cx="1052381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꺾인 연결선 25"/>
              <p:cNvCxnSpPr/>
              <p:nvPr/>
            </p:nvCxnSpPr>
            <p:spPr>
              <a:xfrm rot="5400000">
                <a:off x="1805226" y="578208"/>
                <a:ext cx="564063" cy="1738052"/>
              </a:xfrm>
              <a:prstGeom prst="bentConnector3">
                <a:avLst>
                  <a:gd name="adj1" fmla="val 6026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297511" y="1210847"/>
                <a:ext cx="7648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latin typeface="+mn-ea"/>
                    <a:cs typeface="Times New Roman" panose="02020603050405020304" pitchFamily="18" charset="0"/>
                  </a:rPr>
                  <a:t>(N=102)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꺾인 연결선 26"/>
              <p:cNvCxnSpPr/>
              <p:nvPr/>
            </p:nvCxnSpPr>
            <p:spPr>
              <a:xfrm rot="16200000" flipH="1">
                <a:off x="4159056" y="84341"/>
                <a:ext cx="432048" cy="283981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303"/>
              <p:cNvCxnSpPr/>
              <p:nvPr/>
            </p:nvCxnSpPr>
            <p:spPr>
              <a:xfrm>
                <a:off x="5755374" y="2486773"/>
                <a:ext cx="0" cy="438686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꺾인 연결선 30"/>
              <p:cNvCxnSpPr/>
              <p:nvPr/>
            </p:nvCxnSpPr>
            <p:spPr>
              <a:xfrm flipV="1">
                <a:off x="2047066" y="1914552"/>
                <a:ext cx="475493" cy="1284143"/>
              </a:xfrm>
              <a:prstGeom prst="bentConnector3">
                <a:avLst>
                  <a:gd name="adj1" fmla="val 48646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직사각형 4"/>
              <p:cNvSpPr/>
              <p:nvPr/>
            </p:nvSpPr>
            <p:spPr>
              <a:xfrm>
                <a:off x="1163193" y="188640"/>
                <a:ext cx="3392678" cy="11067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Overall (N=118)</a:t>
                </a:r>
              </a:p>
              <a:p>
                <a:pPr algn="ctr"/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(Post tracheostomy care in General ward</a:t>
                </a:r>
              </a:p>
              <a:p>
                <a:pPr algn="ctr"/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between 2016.3.01 and 2017.12.31)</a:t>
                </a: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6136880" y="212785"/>
                <a:ext cx="2881920" cy="728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Percutaneous Tracheostomy (N=90)</a:t>
                </a:r>
              </a:p>
              <a:p>
                <a:pPr defTabSz="914219">
                  <a:lnSpc>
                    <a:spcPct val="120000"/>
                  </a:lnSpc>
                </a:pPr>
                <a:r>
                  <a:rPr lang="en-US" altLang="ko-KR" sz="1200" kern="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Surgical Tracheostomy (N=16)</a:t>
                </a:r>
              </a:p>
              <a:p>
                <a:pPr defTabSz="914219">
                  <a:lnSpc>
                    <a:spcPct val="120000"/>
                  </a:lnSpc>
                </a:pPr>
                <a:r>
                  <a:rPr lang="en-US" altLang="ko-KR" sz="1200" kern="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Prior Tracheostomy (N=12)</a:t>
                </a: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2545901" y="1727403"/>
                <a:ext cx="4442253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Large volume nebulizer (N=116)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2522559" y="3641419"/>
                <a:ext cx="3183935" cy="8119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Attempt </a:t>
                </a: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by ENT (N=14)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Double T-tube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with capping for 24 hours ~ 7 days</a:t>
                </a: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6136880" y="981612"/>
                <a:ext cx="2881919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19">
                  <a:lnSpc>
                    <a:spcPct val="120000"/>
                  </a:lnSpc>
                </a:pPr>
                <a:r>
                  <a:rPr lang="en-US" altLang="ko-KR" sz="1200" kern="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Mechanical 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ventilator (N=114)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27153" y="1734532"/>
                <a:ext cx="2072077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Home ventilator (N=16)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27153" y="2351472"/>
                <a:ext cx="2072078" cy="5613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Met criteria for weaning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Attempt SBT*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34930" y="3171373"/>
                <a:ext cx="970451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Fail (N=2)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1157803" y="3158025"/>
                <a:ext cx="1079375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Pass (N=14)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꺾인 연결선 28"/>
              <p:cNvCxnSpPr/>
              <p:nvPr/>
            </p:nvCxnSpPr>
            <p:spPr>
              <a:xfrm rot="5400000">
                <a:off x="824283" y="2767695"/>
                <a:ext cx="264029" cy="50672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꺾인 연결선 29"/>
              <p:cNvCxnSpPr/>
              <p:nvPr/>
            </p:nvCxnSpPr>
            <p:spPr>
              <a:xfrm rot="16200000" flipH="1">
                <a:off x="1329820" y="2768890"/>
                <a:ext cx="264029" cy="50434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48"/>
              <p:cNvSpPr/>
              <p:nvPr/>
            </p:nvSpPr>
            <p:spPr>
              <a:xfrm>
                <a:off x="7826229" y="1907238"/>
                <a:ext cx="1204539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HME* </a:t>
                </a:r>
                <a:r>
                  <a:rPr lang="en-US" altLang="ko-KR" sz="1200" kern="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(N=77)</a:t>
                </a: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780105" y="3636636"/>
                <a:ext cx="3241632" cy="816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Attempt </a:t>
                </a: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by ICU CNS (N=27)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T-tube ID </a:t>
                </a: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6mm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, cuff deflation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with capping for 24 hours</a:t>
                </a:r>
              </a:p>
            </p:txBody>
          </p:sp>
          <p:cxnSp>
            <p:nvCxnSpPr>
              <p:cNvPr id="132" name="꺾인 연결선 478"/>
              <p:cNvCxnSpPr/>
              <p:nvPr/>
            </p:nvCxnSpPr>
            <p:spPr>
              <a:xfrm flipH="1">
                <a:off x="4114527" y="3458002"/>
                <a:ext cx="548" cy="18341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꺾인 연결선 478"/>
              <p:cNvCxnSpPr/>
              <p:nvPr/>
            </p:nvCxnSpPr>
            <p:spPr>
              <a:xfrm>
                <a:off x="5787535" y="2087444"/>
                <a:ext cx="0" cy="2640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꺾인 연결선 478"/>
              <p:cNvCxnSpPr/>
              <p:nvPr/>
            </p:nvCxnSpPr>
            <p:spPr>
              <a:xfrm flipH="1">
                <a:off x="7423869" y="3453642"/>
                <a:ext cx="548" cy="18341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직사각형 228"/>
              <p:cNvSpPr/>
              <p:nvPr/>
            </p:nvSpPr>
            <p:spPr>
              <a:xfrm>
                <a:off x="7389010" y="2961572"/>
                <a:ext cx="70814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2532866" y="2351472"/>
                <a:ext cx="6511376" cy="537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Met criteria for </a:t>
                </a: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Assess </a:t>
                </a: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by ICU CNS (N=41)</a:t>
                </a:r>
              </a:p>
            </p:txBody>
          </p:sp>
          <p:sp>
            <p:nvSpPr>
              <p:cNvPr id="289" name="직사각형 288"/>
              <p:cNvSpPr/>
              <p:nvPr/>
            </p:nvSpPr>
            <p:spPr>
              <a:xfrm>
                <a:off x="2534790" y="3165610"/>
                <a:ext cx="3172979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Fail (N=14)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직사각형 289"/>
              <p:cNvSpPr/>
              <p:nvPr/>
            </p:nvSpPr>
            <p:spPr>
              <a:xfrm>
                <a:off x="5793579" y="3169970"/>
                <a:ext cx="3241633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Pass (N=27)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직사각형 314"/>
              <p:cNvSpPr/>
              <p:nvPr/>
            </p:nvSpPr>
            <p:spPr>
              <a:xfrm>
                <a:off x="4009999" y="2902086"/>
                <a:ext cx="3569978" cy="118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3" name="그룹 322"/>
              <p:cNvGrpSpPr/>
              <p:nvPr/>
            </p:nvGrpSpPr>
            <p:grpSpPr>
              <a:xfrm>
                <a:off x="4115075" y="2897085"/>
                <a:ext cx="3299321" cy="264030"/>
                <a:chOff x="447365" y="4289501"/>
                <a:chExt cx="1011071" cy="264030"/>
              </a:xfrm>
            </p:grpSpPr>
            <p:cxnSp>
              <p:nvCxnSpPr>
                <p:cNvPr id="321" name="꺾인 연결선 320"/>
                <p:cNvCxnSpPr/>
                <p:nvPr/>
              </p:nvCxnSpPr>
              <p:spPr>
                <a:xfrm rot="5400000">
                  <a:off x="568714" y="4168152"/>
                  <a:ext cx="264029" cy="506727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꺾인 연결선 321"/>
                <p:cNvCxnSpPr/>
                <p:nvPr/>
              </p:nvCxnSpPr>
              <p:spPr>
                <a:xfrm rot="16200000" flipH="1">
                  <a:off x="1074251" y="4169347"/>
                  <a:ext cx="264029" cy="50434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직사각형 16"/>
              <p:cNvSpPr/>
              <p:nvPr/>
            </p:nvSpPr>
            <p:spPr>
              <a:xfrm>
                <a:off x="4101054" y="4737876"/>
                <a:ext cx="1591968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Pass (N=13)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520043" y="4731093"/>
                <a:ext cx="1523496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Fail (N=1)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4101603" y="5213762"/>
                <a:ext cx="1591419" cy="4474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(N=13)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3" name="꺾인 연결선 478"/>
              <p:cNvCxnSpPr/>
              <p:nvPr/>
            </p:nvCxnSpPr>
            <p:spPr>
              <a:xfrm flipH="1">
                <a:off x="6394018" y="5019125"/>
                <a:ext cx="548" cy="18341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직사각형 286"/>
              <p:cNvSpPr/>
              <p:nvPr/>
            </p:nvSpPr>
            <p:spPr>
              <a:xfrm>
                <a:off x="3604790" y="4473847"/>
                <a:ext cx="438749" cy="1189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8" name="그룹 327"/>
              <p:cNvGrpSpPr/>
              <p:nvPr/>
            </p:nvGrpSpPr>
            <p:grpSpPr>
              <a:xfrm>
                <a:off x="3281791" y="4473847"/>
                <a:ext cx="1646586" cy="264030"/>
                <a:chOff x="447365" y="4289501"/>
                <a:chExt cx="1011071" cy="264030"/>
              </a:xfrm>
            </p:grpSpPr>
            <p:cxnSp>
              <p:nvCxnSpPr>
                <p:cNvPr id="329" name="꺾인 연결선 328"/>
                <p:cNvCxnSpPr/>
                <p:nvPr/>
              </p:nvCxnSpPr>
              <p:spPr>
                <a:xfrm rot="5400000">
                  <a:off x="568714" y="4168152"/>
                  <a:ext cx="264029" cy="506727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꺾인 연결선 329"/>
                <p:cNvCxnSpPr/>
                <p:nvPr/>
              </p:nvCxnSpPr>
              <p:spPr>
                <a:xfrm rot="16200000" flipH="1">
                  <a:off x="1074251" y="4169347"/>
                  <a:ext cx="264029" cy="504340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6" name="직사각형 355"/>
              <p:cNvSpPr/>
              <p:nvPr/>
            </p:nvSpPr>
            <p:spPr>
              <a:xfrm>
                <a:off x="7400921" y="4723674"/>
                <a:ext cx="1619543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Pass (N=26)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직사각형 356"/>
              <p:cNvSpPr/>
              <p:nvPr/>
            </p:nvSpPr>
            <p:spPr>
              <a:xfrm>
                <a:off x="5761845" y="4737878"/>
                <a:ext cx="1265442" cy="288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Fail (N=2)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직사각형 357"/>
              <p:cNvSpPr/>
              <p:nvPr/>
            </p:nvSpPr>
            <p:spPr>
              <a:xfrm>
                <a:off x="7401471" y="5213762"/>
                <a:ext cx="1620269" cy="4474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 err="1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Decannulation</a:t>
                </a: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 (N=26)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0" name="꺾인 연결선 478"/>
              <p:cNvCxnSpPr/>
              <p:nvPr/>
            </p:nvCxnSpPr>
            <p:spPr>
              <a:xfrm flipH="1">
                <a:off x="8230968" y="5009698"/>
                <a:ext cx="548" cy="18341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직사각형 407"/>
              <p:cNvSpPr/>
              <p:nvPr/>
            </p:nvSpPr>
            <p:spPr>
              <a:xfrm>
                <a:off x="5761845" y="5213762"/>
                <a:ext cx="1270230" cy="4474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9">
                  <a:lnSpc>
                    <a:spcPct val="120000"/>
                  </a:lnSpc>
                </a:pPr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Exam, ENT (N=1)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>
                <a:off x="8238502" y="4453361"/>
                <a:ext cx="65668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n>
                      <a:solidFill>
                        <a:schemeClr val="tx2">
                          <a:alpha val="0"/>
                        </a:schemeClr>
                      </a:solidFill>
                    </a:ln>
                    <a:latin typeface="+mn-ea"/>
                    <a:cs typeface="Times New Roman" panose="02020603050405020304" pitchFamily="18" charset="0"/>
                  </a:rPr>
                  <a:t>(N=25)</a:t>
                </a:r>
                <a:endParaRPr lang="ko-KR" altLang="en-US" sz="1200" dirty="0">
                  <a:ln>
                    <a:solidFill>
                      <a:schemeClr val="tx2">
                        <a:alpha val="0"/>
                      </a:schemeClr>
                    </a:solidFill>
                  </a:ln>
                  <a:latin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꺾인 연결선 478"/>
              <p:cNvCxnSpPr/>
              <p:nvPr/>
            </p:nvCxnSpPr>
            <p:spPr>
              <a:xfrm flipH="1">
                <a:off x="4928377" y="5019125"/>
                <a:ext cx="548" cy="18341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꺾인 연결선 478"/>
              <p:cNvCxnSpPr/>
              <p:nvPr/>
            </p:nvCxnSpPr>
            <p:spPr>
              <a:xfrm>
                <a:off x="1219281" y="2094572"/>
                <a:ext cx="0" cy="2640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직사각형 55"/>
            <p:cNvSpPr/>
            <p:nvPr/>
          </p:nvSpPr>
          <p:spPr>
            <a:xfrm>
              <a:off x="3475" y="188640"/>
              <a:ext cx="81322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latin typeface="+mn-ea"/>
                  <a:cs typeface="Times New Roman" panose="02020603050405020304" pitchFamily="18" charset="0"/>
                </a:rPr>
                <a:t>Figure 1. Clinical course of patients with post-tracheostomy care</a:t>
              </a:r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2057475" y="546533"/>
          <a:ext cx="7848872" cy="5803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560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Characteristics</a:t>
                      </a:r>
                      <a:endParaRPr lang="ko-KR" sz="14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mean</a:t>
                      </a:r>
                      <a:r>
                        <a:rPr lang="ko-KR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SD 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n=118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65±12.4 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Sex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n (%)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Male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92 (78.0)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Female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26 (22.0)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Percutaneous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Tracheostomy, n (%)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 (76.3)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Surgical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Tracheostomy, n (%)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 (13.5)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Prior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Tracheostomy, n (%)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 (10.1)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Initial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SOFA score, median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(5-11</a:t>
                      </a: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24hr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SOFA score, median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n=117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(5</a:t>
                      </a:r>
                      <a:r>
                        <a:rPr lang="en-US" sz="120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48hr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SOFA score, median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n=111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(4</a:t>
                      </a:r>
                      <a:r>
                        <a:rPr lang="en-US" sz="120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SAPS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score, median,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58 (46-67)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SAPS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score 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prediction of </a:t>
                      </a:r>
                      <a:r>
                        <a:rPr lang="en-US" sz="1200" kern="0" dirty="0" err="1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mortalty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%), median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30.5 (12-50)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APACHE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II score, median (IQR)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 (21-32)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Hospital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LOS, 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34-84)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ICU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LOS, 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13 (7-22)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Duration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ventilator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n=114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 (5-18)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Duration of</a:t>
                      </a:r>
                      <a:r>
                        <a:rPr lang="en-US" sz="1200" kern="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ETT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n=106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3-8)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3500"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Duration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TT (by</a:t>
                      </a:r>
                      <a:r>
                        <a:rPr lang="en-US" sz="1200" kern="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RCP</a:t>
                      </a: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20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n=26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27 (17-44)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8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ko-KR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Duration of  TT</a:t>
                      </a:r>
                      <a:r>
                        <a:rPr lang="en-US" altLang="ko-KR" sz="1200" kern="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(by</a:t>
                      </a:r>
                      <a:r>
                        <a:rPr lang="en-US" altLang="ko-KR" sz="1200" kern="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ENT</a:t>
                      </a:r>
                      <a:r>
                        <a:rPr lang="en-US" altLang="ko-KR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), median (IQR) day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n=14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kern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56 (35-90)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ko-KR" sz="1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2063552" y="6350494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+mn-ea"/>
                <a:cs typeface="Times New Roman" panose="02020603050405020304" pitchFamily="18" charset="0"/>
              </a:rPr>
              <a:t>ETT = Endotracheal tube to Tracheostomy tube              TT = Tracheostomy tube to </a:t>
            </a:r>
            <a:r>
              <a:rPr lang="en-US" altLang="ko-KR" sz="1000" dirty="0" err="1">
                <a:latin typeface="+mn-ea"/>
                <a:cs typeface="Times New Roman" panose="02020603050405020304" pitchFamily="18" charset="0"/>
              </a:rPr>
              <a:t>decannulation</a:t>
            </a:r>
            <a:endParaRPr lang="ko-KR" altLang="ko-KR" sz="10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47528" y="86909"/>
            <a:ext cx="892899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Table 1.   Patient characteristics and clinical </a:t>
            </a:r>
            <a:r>
              <a:rPr lang="en-US" altLang="ko-KR" sz="1600" b="1" dirty="0">
                <a:ln>
                  <a:solidFill>
                    <a:srgbClr val="0360C0">
                      <a:alpha val="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Arial" panose="020B0604020202020204" pitchFamily="34" charset="0"/>
              </a:rPr>
              <a:t>outcomes</a:t>
            </a:r>
          </a:p>
          <a:p>
            <a:endParaRPr lang="ko-KR" altLang="ko-KR" sz="105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30879" y="5763986"/>
            <a:ext cx="7960178" cy="586507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pic>
        <p:nvPicPr>
          <p:cNvPr id="2061" name="Picture 13" descr="ê´ë ¨ ì´ë¯¸ì§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9" y="619125"/>
            <a:ext cx="485203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ê´ë ¨ ì´ë¯¸ì§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469721"/>
            <a:ext cx="3806825" cy="27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 minute occlusion test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5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7627" y="1602557"/>
            <a:ext cx="10515600" cy="46568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sz="2900" dirty="0"/>
              <a:t>Early communication and early speaking intervention</a:t>
            </a:r>
          </a:p>
          <a:p>
            <a:pPr lvl="1">
              <a:lnSpc>
                <a:spcPct val="160000"/>
              </a:lnSpc>
            </a:pPr>
            <a:r>
              <a:rPr lang="en-US" altLang="ko-KR" sz="2600" dirty="0"/>
              <a:t>Improved quality of life</a:t>
            </a:r>
          </a:p>
          <a:p>
            <a:pPr lvl="1">
              <a:lnSpc>
                <a:spcPct val="160000"/>
              </a:lnSpc>
            </a:pPr>
            <a:r>
              <a:rPr lang="en-US" altLang="ko-KR" sz="2600" dirty="0"/>
              <a:t>Improved engagement </a:t>
            </a:r>
            <a:r>
              <a:rPr lang="en-US" altLang="ko-KR" sz="2600" dirty="0">
                <a:sym typeface="Wingdings" panose="05000000000000000000" pitchFamily="2" charset="2"/>
              </a:rPr>
              <a:t> Reduced </a:t>
            </a:r>
            <a:r>
              <a:rPr lang="en-US" altLang="ko-KR" sz="2600" dirty="0" smtClean="0">
                <a:sym typeface="Wingdings" panose="05000000000000000000" pitchFamily="2" charset="2"/>
              </a:rPr>
              <a:t>delirium</a:t>
            </a:r>
          </a:p>
          <a:p>
            <a:pPr lvl="1">
              <a:lnSpc>
                <a:spcPct val="16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60000"/>
              </a:lnSpc>
            </a:pPr>
            <a:r>
              <a:rPr lang="en-US" altLang="ko-KR" dirty="0"/>
              <a:t>Quality of life improves for tracheostomy patients with return of voice: </a:t>
            </a:r>
            <a:r>
              <a:rPr lang="en-US" altLang="ko-KR" dirty="0" smtClean="0"/>
              <a:t>A mixed </a:t>
            </a:r>
            <a:r>
              <a:rPr lang="en-US" altLang="ko-KR" dirty="0"/>
              <a:t>methods evaluation of the patient experience across the </a:t>
            </a:r>
            <a:r>
              <a:rPr lang="en-US" altLang="ko-KR" dirty="0" smtClean="0"/>
              <a:t>care continuum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17 patients completed the study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Significant positive change occurred in 6 items of the self esteem related to communication from baseline to return of voice</a:t>
            </a:r>
          </a:p>
          <a:p>
            <a:pPr lvl="1">
              <a:lnSpc>
                <a:spcPct val="160000"/>
              </a:lnSpc>
            </a:pPr>
            <a:r>
              <a:rPr lang="en-US" altLang="ko-KR" dirty="0" smtClean="0"/>
              <a:t>Positive changes in overall </a:t>
            </a:r>
            <a:r>
              <a:rPr lang="en-US" altLang="ko-KR" dirty="0" err="1" smtClean="0"/>
              <a:t>QoL</a:t>
            </a:r>
            <a:r>
              <a:rPr lang="en-US" altLang="ko-KR" dirty="0" smtClean="0"/>
              <a:t> were observed</a:t>
            </a:r>
            <a:endParaRPr lang="en-US" altLang="ko-KR" dirty="0"/>
          </a:p>
          <a:p>
            <a:pPr>
              <a:lnSpc>
                <a:spcPct val="160000"/>
              </a:lnSpc>
            </a:pPr>
            <a:endParaRPr lang="en-US" altLang="ko-KR" sz="2400" dirty="0"/>
          </a:p>
          <a:p>
            <a:pPr>
              <a:lnSpc>
                <a:spcPct val="160000"/>
              </a:lnSpc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2201" y="6259399"/>
            <a:ext cx="5333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A.L. Freeman-Sanderson et al./Intensive &amp; Critical Care Nursing 46 (2018) 10–16</a:t>
            </a:r>
            <a:endParaRPr lang="ko-KR" altLang="en-US" sz="1100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Return of Voice (Speaking)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56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Vocalaid</a:t>
            </a:r>
            <a:r>
              <a:rPr lang="en-US" altLang="ko-KR" dirty="0" smtClean="0"/>
              <a:t> and Fenestrated tube </a:t>
            </a:r>
            <a:endParaRPr lang="ko-KR" altLang="en-US" dirty="0"/>
          </a:p>
        </p:txBody>
      </p:sp>
      <p:pic>
        <p:nvPicPr>
          <p:cNvPr id="5122" name="Picture 2" descr="vocalaid portex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905794"/>
            <a:ext cx="39878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coe fenestrated tube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233" r="-298" b="21329"/>
          <a:stretch/>
        </p:blipFill>
        <p:spPr bwMode="auto">
          <a:xfrm>
            <a:off x="4552950" y="1843088"/>
            <a:ext cx="4044852" cy="40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50" y="2347913"/>
            <a:ext cx="3378156" cy="33480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F/56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2018.01.27 ER visit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Chief complaint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Abdominal discomfort, poor oral intake, oliguria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Onset: 5 days ago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Past history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ESRD due to chronic GN	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dirty="0"/>
              <a:t>	</a:t>
            </a:r>
            <a:r>
              <a:rPr lang="en-US" altLang="ko-KR" sz="2000" dirty="0" smtClean="0"/>
              <a:t>s/p Kidney transplantation (1990) due to chronic GN </a:t>
            </a:r>
            <a:r>
              <a:rPr lang="en-US" altLang="ko-KR" sz="2000" dirty="0" smtClean="0">
                <a:sym typeface="Wingdings" panose="05000000000000000000" pitchFamily="2" charset="2"/>
              </a:rPr>
              <a:t> graft loss </a:t>
            </a:r>
            <a:endParaRPr lang="en-US" altLang="ko-KR" sz="20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dirty="0" smtClean="0"/>
              <a:t>	s/p Kidney transplantation (2017.08)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On immunosuppressive agents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Passy Muir Speaking valve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/>
              <a:t>Invented by a patient named David Muir, the </a:t>
            </a:r>
            <a:r>
              <a:rPr lang="en-US" altLang="ko-KR" sz="2400" b="1" dirty="0"/>
              <a:t>Passy Muir Valve</a:t>
            </a:r>
            <a:r>
              <a:rPr lang="en-US" altLang="ko-KR" sz="2400" dirty="0"/>
              <a:t> is a simple medical device used by </a:t>
            </a:r>
            <a:r>
              <a:rPr lang="en-US" altLang="ko-KR" sz="2400" dirty="0">
                <a:solidFill>
                  <a:srgbClr val="FF0000"/>
                </a:solidFill>
              </a:rPr>
              <a:t>tracheostomy and ventilator patients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When </a:t>
            </a:r>
            <a:r>
              <a:rPr lang="en-US" altLang="ko-KR" sz="2400" dirty="0">
                <a:solidFill>
                  <a:srgbClr val="FF0000"/>
                </a:solidFill>
              </a:rPr>
              <a:t>placed on the hub of a tracheostomy tube or in-line with the ventilator circuit</a:t>
            </a:r>
            <a:r>
              <a:rPr lang="en-US" altLang="ko-KR" sz="2400" dirty="0"/>
              <a:t>, the Passy Muir Valve redirects airflow through the vocal folds, mouth, and nose, enabling voice and improved communication. </a:t>
            </a:r>
            <a:endParaRPr lang="en-US" altLang="ko-KR" sz="24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y muir valve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 b="15957"/>
          <a:stretch/>
        </p:blipFill>
        <p:spPr bwMode="auto">
          <a:xfrm>
            <a:off x="1136650" y="1562100"/>
            <a:ext cx="52927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ssy muir valve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4" y="2364581"/>
            <a:ext cx="2874923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assy muir valv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50" y="914400"/>
            <a:ext cx="562253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1626" y="6362700"/>
            <a:ext cx="324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https://www.passy-muir.com/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775606" y="432707"/>
            <a:ext cx="395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PMV at Tracheostomy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75605" y="432707"/>
            <a:ext cx="475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PMV with mechanical ventilator circuit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Benefits of PMV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Restores Positive Airway </a:t>
            </a:r>
            <a:r>
              <a:rPr lang="en-US" altLang="ko-KR" dirty="0" smtClean="0"/>
              <a:t>Pressure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Allows </a:t>
            </a:r>
            <a:r>
              <a:rPr lang="en-US" altLang="ko-KR" dirty="0"/>
              <a:t>the patient to </a:t>
            </a:r>
            <a:r>
              <a:rPr lang="en-US" altLang="ko-KR" dirty="0">
                <a:solidFill>
                  <a:srgbClr val="FF0000"/>
                </a:solidFill>
              </a:rPr>
              <a:t>create positive airway pressure without the need for manual occlusion</a:t>
            </a:r>
            <a:r>
              <a:rPr lang="en-US" altLang="ko-KR" dirty="0"/>
              <a:t> of the tracheostomy tube. This promotes louder voice, improved swallow, stronger cough, and may increase oxygenation, </a:t>
            </a:r>
            <a:r>
              <a:rPr lang="en-US" altLang="ko-KR" dirty="0" smtClean="0"/>
              <a:t>because </a:t>
            </a:r>
            <a:r>
              <a:rPr lang="en-US" altLang="ko-KR" dirty="0">
                <a:solidFill>
                  <a:srgbClr val="FF0000"/>
                </a:solidFill>
              </a:rPr>
              <a:t>all exhaled airflow is redirected up past the vocal folds.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Improves </a:t>
            </a:r>
            <a:r>
              <a:rPr lang="en-US" altLang="ko-KR" dirty="0"/>
              <a:t>Swallow &amp; May Reduce Aspiration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Valve </a:t>
            </a:r>
            <a:r>
              <a:rPr lang="en-US" altLang="ko-KR" dirty="0"/>
              <a:t>restores the patient to a more normal closed system which facilitates increased pharyngeal and laryngeal sensation and </a:t>
            </a:r>
            <a:r>
              <a:rPr lang="en-US" altLang="ko-KR" dirty="0">
                <a:solidFill>
                  <a:srgbClr val="FF0000"/>
                </a:solidFill>
              </a:rPr>
              <a:t>restores positive subglottic air pressure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1626" y="6362700"/>
            <a:ext cx="324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https://www.passy-muir.com/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2950" y="51435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MBS with/without PMV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54340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Expedites </a:t>
            </a:r>
            <a:r>
              <a:rPr lang="en-US" altLang="ko-KR" sz="2400" dirty="0"/>
              <a:t>Weaning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Passy Muir Valves </a:t>
            </a:r>
            <a:r>
              <a:rPr lang="en-US" altLang="ko-KR" sz="2000" dirty="0" smtClean="0"/>
              <a:t>reestablishes </a:t>
            </a:r>
            <a:r>
              <a:rPr lang="en-US" altLang="ko-KR" sz="2000" dirty="0"/>
              <a:t>physiologic PEEP, which in turn may improve oxygenation. As the patient becomes accustomed to exhaling through the upper airway, patient confidence is improved and respiratory muscle retraining is facilitated.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Reduces </a:t>
            </a:r>
            <a:r>
              <a:rPr lang="en-US" altLang="ko-KR" sz="2400" dirty="0" err="1"/>
              <a:t>Decannulation</a:t>
            </a:r>
            <a:r>
              <a:rPr lang="en-US" altLang="ko-KR" sz="2400" dirty="0"/>
              <a:t> Time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Passy Muir Valves may be used as an interim step in the </a:t>
            </a:r>
            <a:r>
              <a:rPr lang="en-US" altLang="ko-KR" sz="2000" dirty="0" err="1"/>
              <a:t>decannulation</a:t>
            </a:r>
            <a:r>
              <a:rPr lang="en-US" altLang="ko-KR" sz="2000" dirty="0"/>
              <a:t> process by allowing the patient to begin to adjust to a more normal breathing pattern through the upper airway on exhalation.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This </a:t>
            </a:r>
            <a:r>
              <a:rPr lang="en-US" altLang="ko-KR" sz="2000" dirty="0"/>
              <a:t>allows the patient to gain confidence and the physician to assess for airway patency and can significantly shorten the </a:t>
            </a:r>
            <a:r>
              <a:rPr lang="en-US" altLang="ko-KR" sz="2000" dirty="0" err="1"/>
              <a:t>decannulation</a:t>
            </a:r>
            <a:r>
              <a:rPr lang="en-US" altLang="ko-KR" sz="2000" dirty="0"/>
              <a:t> process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2950" y="940499"/>
            <a:ext cx="10515600" cy="5372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Improves </a:t>
            </a:r>
            <a:r>
              <a:rPr lang="en-US" altLang="ko-KR" sz="2400" dirty="0"/>
              <a:t>Olfaction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Improve </a:t>
            </a:r>
            <a:r>
              <a:rPr lang="en-US" altLang="ko-KR" sz="1800" dirty="0"/>
              <a:t>the sense of smell by re-establishing airflow through the oral and nasal cavities during exhalation. This improved sense of smell may lead to an increase in sense of taste, appetite, and caloric </a:t>
            </a:r>
            <a:r>
              <a:rPr lang="en-US" altLang="ko-KR" sz="1800" dirty="0" smtClean="0"/>
              <a:t>intake.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Facilitates Secretion Management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Enables the </a:t>
            </a:r>
            <a:r>
              <a:rPr lang="en-US" altLang="ko-KR" sz="1800" dirty="0"/>
              <a:t>patient to produce a stronger, more effective cough and improves swallowing due to restored positive subglottic pressure. It also facilitates evaporation of </a:t>
            </a:r>
            <a:r>
              <a:rPr lang="en-US" altLang="ko-KR" sz="1800" dirty="0" smtClean="0"/>
              <a:t>secretions.</a:t>
            </a:r>
            <a:br>
              <a:rPr lang="en-US" altLang="ko-KR" sz="1800" dirty="0" smtClean="0"/>
            </a:br>
            <a:r>
              <a:rPr lang="en-US" altLang="ko-KR" sz="1800" dirty="0" smtClean="0"/>
              <a:t>As </a:t>
            </a:r>
            <a:r>
              <a:rPr lang="en-US" altLang="ko-KR" sz="1800" dirty="0"/>
              <a:t>a result, suctioning needs may be reduced.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Facilitates Infection Control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/>
              <a:t>The Passy Muir Valve eliminates the need for finger occlusion of the tracheostomy </a:t>
            </a:r>
            <a:r>
              <a:rPr lang="en-US" altLang="ko-KR" sz="1800" dirty="0" smtClean="0"/>
              <a:t>tube. 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Post-operative tracheostomy day &gt; 7 days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Medically stable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Awake and responsive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Patent upper airway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Reasonably able to manage oral secretions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Able to tolerate cuff deflation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If on MV: FiO2 &lt; 60%, PEEP &lt; 12mmHg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3386"/>
            <a:ext cx="6721929" cy="52135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Initial V/S : 113/69 – 77 – 18 – 37.5 – 95%(room air)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CBC : 3980 (61.7%)-9.0-200K</a:t>
            </a:r>
            <a:br>
              <a:rPr lang="en-US" altLang="ko-KR" sz="2000" dirty="0" smtClean="0"/>
            </a:br>
            <a:r>
              <a:rPr lang="en-US" altLang="ko-KR" sz="2000" dirty="0" smtClean="0"/>
              <a:t>Na/K 135/3.9</a:t>
            </a:r>
            <a:br>
              <a:rPr lang="en-US" altLang="ko-KR" sz="2000" dirty="0" smtClean="0"/>
            </a:br>
            <a:r>
              <a:rPr lang="en-US" altLang="ko-KR" sz="2000" dirty="0" smtClean="0"/>
              <a:t>BUN/Cr 12.2/0.71</a:t>
            </a:r>
            <a:br>
              <a:rPr lang="en-US" altLang="ko-KR" sz="2000" dirty="0" smtClean="0"/>
            </a:br>
            <a:r>
              <a:rPr lang="en-US" altLang="ko-KR" sz="2000" dirty="0" err="1" smtClean="0"/>
              <a:t>T.bil</a:t>
            </a:r>
            <a:r>
              <a:rPr lang="en-US" altLang="ko-KR" sz="2000" dirty="0" smtClean="0"/>
              <a:t>/AST/ALT 0.4/36/37</a:t>
            </a:r>
            <a:br>
              <a:rPr lang="en-US" altLang="ko-KR" sz="2000" dirty="0" smtClean="0"/>
            </a:br>
            <a:r>
              <a:rPr lang="en-US" altLang="ko-KR" sz="2000" dirty="0" smtClean="0"/>
              <a:t>CRP 10.51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U/A: LE (-), nitrite (-), pyuria (-), GNB at 6000 CFU/ml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Chest X-ray: </a:t>
            </a:r>
            <a:r>
              <a:rPr lang="en-US" altLang="ko-KR" sz="2000" dirty="0" err="1" smtClean="0"/>
              <a:t>Rt.pleural</a:t>
            </a:r>
            <a:r>
              <a:rPr lang="en-US" altLang="ko-KR" sz="2000" dirty="0" smtClean="0"/>
              <a:t> effusion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Empirical antibiotics treatment for UTI 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61" y="1167492"/>
            <a:ext cx="3938841" cy="37324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Contraindication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ko-KR" sz="1800" dirty="0" smtClean="0"/>
              <a:t>Inability to tolerate full cuff deflation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Airway obstruction or thick and copious secretions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Unstable medical/pulmonary status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Laryngectomy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Severe anxiety/cognitive dysfunction/unconscious and/or comatose patients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Anarthria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Severe trachea/laryngeal stenosis</a:t>
            </a:r>
          </a:p>
          <a:p>
            <a:pPr>
              <a:lnSpc>
                <a:spcPct val="160000"/>
              </a:lnSpc>
            </a:pPr>
            <a:r>
              <a:rPr lang="en-US" altLang="ko-KR" sz="1800" dirty="0" smtClean="0"/>
              <a:t>End stage pulmonary disease/severely reduced lung elasticity that may cause air trapping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599106" y="1722549"/>
            <a:ext cx="872271" cy="610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1632374">
            <a:off x="7815428" y="1965840"/>
            <a:ext cx="783829" cy="9911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0486" y="465364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Interview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/>
              <a:t>Early Speech With One-Way Speaking Valve in Tracheostomy Patients </a:t>
            </a:r>
            <a:r>
              <a:rPr lang="en-US" altLang="ko-KR" sz="2000" dirty="0"/>
              <a:t>(ClinicalTrials.gov Identifier: </a:t>
            </a:r>
            <a:r>
              <a:rPr lang="en-US" altLang="ko-KR" sz="2000" dirty="0" smtClean="0"/>
              <a:t>NCT03008174)</a:t>
            </a:r>
            <a:endParaRPr lang="ko-KR" altLang="en-US" sz="3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4058"/>
            <a:ext cx="10234769" cy="34477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/>
              <a:t>Early Speech With One-Way Speaking Valve in Tracheostomy Patients </a:t>
            </a:r>
            <a:r>
              <a:rPr lang="en-US" altLang="ko-KR" sz="2000" dirty="0"/>
              <a:t>(ClinicalTrials.gov Identifier: </a:t>
            </a:r>
            <a:r>
              <a:rPr lang="en-US" altLang="ko-KR" sz="2000" dirty="0" smtClean="0"/>
              <a:t>NCT03008174)</a:t>
            </a:r>
            <a:endParaRPr lang="ko-KR" altLang="en-US" sz="3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60" y="1941922"/>
            <a:ext cx="10253645" cy="40158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15678" y="2743200"/>
            <a:ext cx="3091992" cy="339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513216" y="2743200"/>
            <a:ext cx="950537" cy="339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15678" y="4828094"/>
            <a:ext cx="1395167" cy="339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44999" y="4828094"/>
            <a:ext cx="989814" cy="339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249" y="154545"/>
            <a:ext cx="6315075" cy="23729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96" y="2594562"/>
            <a:ext cx="6315075" cy="2000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49" y="4653206"/>
            <a:ext cx="6315075" cy="202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3249" y="415673"/>
            <a:ext cx="101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Session #1</a:t>
            </a:r>
            <a:br>
              <a:rPr lang="en-US" altLang="ko-KR" sz="1200" b="1" dirty="0" smtClean="0"/>
            </a:br>
            <a:r>
              <a:rPr lang="en-US" altLang="ko-KR" sz="1200" b="1" dirty="0" smtClean="0"/>
              <a:t>12-24hrs</a:t>
            </a:r>
            <a:endParaRPr lang="ko-KR" alt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5996" y="2886312"/>
            <a:ext cx="101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Session #2</a:t>
            </a:r>
            <a:br>
              <a:rPr lang="en-US" altLang="ko-KR" sz="1200" b="1" dirty="0" smtClean="0"/>
            </a:br>
            <a:r>
              <a:rPr lang="en-US" altLang="ko-KR" sz="1200" b="1" dirty="0" smtClean="0"/>
              <a:t>24-48hrs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9126" y="4824378"/>
            <a:ext cx="101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s/p 1</a:t>
            </a:r>
            <a:r>
              <a:rPr lang="en-US" altLang="ko-KR" sz="1200" b="1" baseline="30000" dirty="0" smtClean="0"/>
              <a:t>st</a:t>
            </a:r>
            <a:r>
              <a:rPr lang="en-US" altLang="ko-KR" sz="1200" b="1" dirty="0" smtClean="0"/>
              <a:t> trach change</a:t>
            </a:r>
            <a:endParaRPr lang="ko-KR" alt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01418" y="6420690"/>
            <a:ext cx="18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Preliminary data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68324" y="1942768"/>
            <a:ext cx="409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Primary outcome </a:t>
            </a:r>
            <a:br>
              <a:rPr lang="en-US" altLang="ko-KR" sz="1600" dirty="0" smtClean="0"/>
            </a:br>
            <a:r>
              <a:rPr lang="en-US" altLang="ko-KR" sz="1600" dirty="0" smtClean="0"/>
              <a:t> : SPI (Speech Intelligibility Test) Scores</a:t>
            </a:r>
            <a:endParaRPr lang="ko-KR" altLang="en-US" sz="1600" dirty="0"/>
          </a:p>
        </p:txBody>
      </p:sp>
      <p:sp>
        <p:nvSpPr>
          <p:cNvPr id="11" name="직사각형 10"/>
          <p:cNvSpPr/>
          <p:nvPr/>
        </p:nvSpPr>
        <p:spPr>
          <a:xfrm>
            <a:off x="2548433" y="4661832"/>
            <a:ext cx="1391972" cy="201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830532" y="4661832"/>
            <a:ext cx="881352" cy="201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dirty="0" err="1"/>
              <a:t>기관절개관</a:t>
            </a:r>
            <a:r>
              <a:rPr lang="ko-KR" altLang="en-US" sz="4000" b="1" dirty="0"/>
              <a:t> 환자 응급상황 대처</a:t>
            </a:r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 rot="21600000">
            <a:off x="2190100" y="1515360"/>
            <a:ext cx="7887028" cy="48100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92445"/>
            <a:ext cx="6537385" cy="545034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1600" dirty="0" smtClean="0"/>
              <a:t>POD #15  Progressive confused mentality &amp; Respiratory distress</a:t>
            </a:r>
            <a:br>
              <a:rPr lang="en-US" altLang="ko-KR" sz="1600" dirty="0" smtClean="0"/>
            </a:br>
            <a:r>
              <a:rPr lang="en-US" altLang="ko-KR" sz="1600" dirty="0" smtClean="0"/>
              <a:t>              </a:t>
            </a:r>
            <a:r>
              <a:rPr lang="en-US" altLang="ko-KR" sz="1600" dirty="0" err="1" smtClean="0"/>
              <a:t>Dx</a:t>
            </a:r>
            <a:r>
              <a:rPr lang="en-US" altLang="ko-KR" sz="1600" dirty="0" smtClean="0"/>
              <a:t>: HAP with </a:t>
            </a:r>
            <a:r>
              <a:rPr lang="en-US" altLang="ko-KR" sz="1600" dirty="0" err="1" smtClean="0"/>
              <a:t>parapneumonic</a:t>
            </a:r>
            <a:r>
              <a:rPr lang="en-US" altLang="ko-KR" sz="1600" dirty="0" smtClean="0"/>
              <a:t> effusion</a:t>
            </a:r>
            <a:br>
              <a:rPr lang="en-US" altLang="ko-KR" sz="1600" dirty="0" smtClean="0"/>
            </a:br>
            <a:r>
              <a:rPr lang="en-US" altLang="ko-KR" sz="1600" dirty="0" smtClean="0"/>
              <a:t>             </a:t>
            </a:r>
            <a:r>
              <a:rPr lang="en-US" altLang="ko-KR" sz="1600" dirty="0" smtClean="0">
                <a:sym typeface="Wingdings" panose="05000000000000000000" pitchFamily="2" charset="2"/>
              </a:rPr>
              <a:t> ICU transfer &amp; Intubation </a:t>
            </a:r>
          </a:p>
          <a:p>
            <a:pPr>
              <a:lnSpc>
                <a:spcPct val="160000"/>
              </a:lnSpc>
            </a:pPr>
            <a:r>
              <a:rPr lang="en-US" altLang="ko-KR" sz="1600" dirty="0" smtClean="0">
                <a:sym typeface="Wingdings" panose="05000000000000000000" pitchFamily="2" charset="2"/>
              </a:rPr>
              <a:t>POD #17  Weaning screening passed, but</a:t>
            </a:r>
            <a:br>
              <a:rPr lang="en-US" altLang="ko-KR" sz="1600" dirty="0" smtClean="0">
                <a:sym typeface="Wingdings" panose="05000000000000000000" pitchFamily="2" charset="2"/>
              </a:rPr>
            </a:br>
            <a:r>
              <a:rPr lang="en-US" altLang="ko-KR" sz="1600" dirty="0" smtClean="0">
                <a:sym typeface="Wingdings" panose="05000000000000000000" pitchFamily="2" charset="2"/>
              </a:rPr>
              <a:t>              Frequent suction requirement and poor expectoration</a:t>
            </a:r>
            <a:br>
              <a:rPr lang="en-US" altLang="ko-KR" sz="1600" dirty="0" smtClean="0">
                <a:sym typeface="Wingdings" panose="05000000000000000000" pitchFamily="2" charset="2"/>
              </a:rPr>
            </a:br>
            <a:r>
              <a:rPr lang="en-US" altLang="ko-KR" sz="1600" dirty="0" smtClean="0">
                <a:sym typeface="Wingdings" panose="05000000000000000000" pitchFamily="2" charset="2"/>
              </a:rPr>
              <a:t>               Percutaneous Dilated Tracheostomy </a:t>
            </a:r>
            <a:endParaRPr lang="en-US" altLang="ko-KR" sz="16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41" y="1510178"/>
            <a:ext cx="4072618" cy="4487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1811" y="1140846"/>
            <a:ext cx="327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PDT, ID 7.0mm, Suction aid type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00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0229" y="718457"/>
            <a:ext cx="10515600" cy="54585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O</a:t>
            </a:r>
            <a:r>
              <a:rPr lang="en-US" altLang="ko-KR" sz="2400" dirty="0" smtClean="0"/>
              <a:t>n ICU care with antibiotics therapy for HAP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Tracheostomy day #7, ID 7.0mm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Improving, FiO2 0.28, O2 5L/min via T-piece inhalation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Sputum : Loose and whitish, but frequent suctioning (3-4/</a:t>
            </a:r>
            <a:r>
              <a:rPr lang="en-US" altLang="ko-KR" sz="2000" dirty="0" err="1" smtClean="0"/>
              <a:t>hr</a:t>
            </a:r>
            <a:r>
              <a:rPr lang="en-US" altLang="ko-KR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Coughing power : Moderate </a:t>
            </a:r>
          </a:p>
          <a:p>
            <a:pPr lvl="1">
              <a:lnSpc>
                <a:spcPct val="150000"/>
              </a:lnSpc>
            </a:pP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[Consultation for </a:t>
            </a:r>
            <a:r>
              <a:rPr lang="en-US" altLang="ko-KR" sz="2000" dirty="0" err="1" smtClean="0"/>
              <a:t>Decannulation</a:t>
            </a:r>
            <a:r>
              <a:rPr lang="en-US" altLang="ko-KR" sz="2000" dirty="0"/>
              <a:t>]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ko-KR" altLang="en-US" sz="2000" dirty="0" err="1" smtClean="0"/>
              <a:t>기관절개술</a:t>
            </a:r>
            <a:r>
              <a:rPr lang="ko-KR" altLang="en-US" sz="2000" dirty="0" smtClean="0"/>
              <a:t> 시행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일 이상 </a:t>
            </a:r>
            <a:r>
              <a:rPr lang="en-US" altLang="ko-KR" sz="2000" dirty="0" smtClean="0"/>
              <a:t>: OK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의식이 명료 </a:t>
            </a:r>
            <a:r>
              <a:rPr lang="en-US" altLang="ko-KR" sz="2000" dirty="0" smtClean="0"/>
              <a:t>: OK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혈역학학적으로 안정 </a:t>
            </a:r>
            <a:r>
              <a:rPr lang="en-US" altLang="ko-KR" sz="2000" dirty="0" smtClean="0"/>
              <a:t>: OK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구강 </a:t>
            </a:r>
            <a:r>
              <a:rPr lang="ko-KR" altLang="en-US" sz="2000" dirty="0" err="1" smtClean="0"/>
              <a:t>분비불을</a:t>
            </a:r>
            <a:r>
              <a:rPr lang="ko-KR" altLang="en-US" sz="2000" dirty="0" smtClean="0"/>
              <a:t> 뱉을 수 있으며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상기도 개방성이 유지 </a:t>
            </a:r>
            <a:r>
              <a:rPr lang="en-US" altLang="ko-KR" sz="2000" dirty="0" smtClean="0"/>
              <a:t>: </a:t>
            </a:r>
            <a:r>
              <a:rPr lang="en-US" altLang="ko-KR" sz="2000" dirty="0" smtClean="0">
                <a:solidFill>
                  <a:srgbClr val="FF0000"/>
                </a:solidFill>
              </a:rPr>
              <a:t>NO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err="1" smtClean="0"/>
              <a:t>기관절개관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cuff deflation </a:t>
            </a:r>
            <a:r>
              <a:rPr lang="ko-KR" altLang="en-US" sz="2000" dirty="0" smtClean="0"/>
              <a:t>시 호흡곤란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흡인 등의 증상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: </a:t>
            </a:r>
            <a:r>
              <a:rPr lang="ko-KR" altLang="en-US" sz="2000" dirty="0" smtClean="0"/>
              <a:t>발성가능하나 </a:t>
            </a:r>
            <a:r>
              <a:rPr lang="ko-KR" altLang="en-US" sz="2000" dirty="0" smtClean="0">
                <a:solidFill>
                  <a:srgbClr val="FF0000"/>
                </a:solidFill>
              </a:rPr>
              <a:t>가래 뱉지 못하고 </a:t>
            </a:r>
            <a:r>
              <a:rPr lang="en-US" altLang="ko-KR" sz="2000" dirty="0" smtClean="0">
                <a:solidFill>
                  <a:srgbClr val="FF0000"/>
                </a:solidFill>
              </a:rPr>
              <a:t>T-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cannular</a:t>
            </a:r>
            <a:r>
              <a:rPr lang="ko-KR" altLang="en-US" sz="2000" dirty="0" smtClean="0">
                <a:solidFill>
                  <a:srgbClr val="FF0000"/>
                </a:solidFill>
              </a:rPr>
              <a:t>통해 다량 배출됨</a:t>
            </a:r>
            <a:r>
              <a:rPr lang="en-US" altLang="ko-KR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844" y="3166790"/>
            <a:ext cx="3339193" cy="339693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12370"/>
            <a:ext cx="10515600" cy="54013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Tracheostomy day #7~ #21: </a:t>
            </a:r>
            <a:r>
              <a:rPr lang="en-US" altLang="ko-KR" sz="2000" dirty="0" err="1" smtClean="0"/>
              <a:t>Tx</a:t>
            </a:r>
            <a:r>
              <a:rPr lang="en-US" altLang="ko-KR" sz="2000" dirty="0" smtClean="0"/>
              <a:t> for </a:t>
            </a:r>
            <a:r>
              <a:rPr lang="en-US" altLang="ko-KR" sz="2000" dirty="0" err="1" smtClean="0"/>
              <a:t>K.pneumonia</a:t>
            </a:r>
            <a:r>
              <a:rPr lang="en-US" altLang="ko-KR" sz="2000" dirty="0" smtClean="0"/>
              <a:t> and </a:t>
            </a:r>
            <a:r>
              <a:rPr lang="en-US" altLang="ko-KR" sz="2000" dirty="0" err="1" smtClean="0"/>
              <a:t>S.maltophilia</a:t>
            </a:r>
            <a:r>
              <a:rPr lang="en-US" altLang="ko-KR" sz="2000" dirty="0" smtClean="0"/>
              <a:t> pneumonia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Tracheostomy day #25 </a:t>
            </a:r>
            <a:r>
              <a:rPr lang="en-US" altLang="ko-KR" sz="1600" dirty="0" smtClean="0"/>
              <a:t>[</a:t>
            </a:r>
            <a:r>
              <a:rPr lang="en-US" altLang="ko-KR" sz="1600" dirty="0"/>
              <a:t>Consultation for </a:t>
            </a:r>
            <a:r>
              <a:rPr lang="en-US" altLang="ko-KR" sz="1600" dirty="0" err="1"/>
              <a:t>Decannulation</a:t>
            </a:r>
            <a:r>
              <a:rPr lang="en-US" altLang="ko-KR" sz="1600" dirty="0"/>
              <a:t>]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/>
              <a:t>기관절개술</a:t>
            </a:r>
            <a:r>
              <a:rPr lang="ko-KR" altLang="en-US" sz="1600" dirty="0"/>
              <a:t> 시행 </a:t>
            </a:r>
            <a:r>
              <a:rPr lang="en-US" altLang="ko-KR" sz="1600" dirty="0"/>
              <a:t>7</a:t>
            </a:r>
            <a:r>
              <a:rPr lang="ko-KR" altLang="en-US" sz="1600" dirty="0"/>
              <a:t>일 이상인 환자 </a:t>
            </a:r>
            <a:r>
              <a:rPr lang="en-US" altLang="ko-KR" sz="1600" dirty="0"/>
              <a:t>: Yes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의식이 명료한 환자 </a:t>
            </a:r>
            <a:r>
              <a:rPr lang="en-US" altLang="ko-KR" sz="1600" dirty="0"/>
              <a:t>: Yes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혈역학학적으로 안정적인 환자 </a:t>
            </a:r>
            <a:r>
              <a:rPr lang="en-US" altLang="ko-KR" sz="1600" dirty="0"/>
              <a:t>: Yes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구강 </a:t>
            </a:r>
            <a:r>
              <a:rPr lang="ko-KR" altLang="en-US" sz="1600" dirty="0" err="1"/>
              <a:t>분비불을</a:t>
            </a:r>
            <a:r>
              <a:rPr lang="ko-KR" altLang="en-US" sz="1600" dirty="0"/>
              <a:t> 뱉을 수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상기도 개방성이 유지 </a:t>
            </a:r>
            <a:r>
              <a:rPr lang="en-US" altLang="ko-KR" sz="1600" dirty="0"/>
              <a:t>: Yes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 err="1"/>
              <a:t>기관절개관</a:t>
            </a:r>
            <a:r>
              <a:rPr lang="ko-KR" altLang="en-US" sz="1600" dirty="0"/>
              <a:t> </a:t>
            </a:r>
            <a:r>
              <a:rPr lang="en-US" altLang="ko-KR" sz="1600" dirty="0"/>
              <a:t>cuff deflation </a:t>
            </a:r>
            <a:r>
              <a:rPr lang="ko-KR" altLang="en-US" sz="1600" dirty="0"/>
              <a:t>시 호흡곤란</a:t>
            </a:r>
            <a:r>
              <a:rPr lang="en-US" altLang="ko-KR" sz="1600" dirty="0"/>
              <a:t>, </a:t>
            </a:r>
            <a:r>
              <a:rPr lang="ko-KR" altLang="en-US" sz="1600" dirty="0"/>
              <a:t>흡인 등의 증상이 없음 </a:t>
            </a:r>
            <a:r>
              <a:rPr lang="en-US" altLang="ko-KR" sz="1600" dirty="0"/>
              <a:t>: Yes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Ventilator settings : FiO2 ≤ 40%, PEEP ≤ 5 : Yes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PM (Passy-Muir) valve apply (1-2 hours/day)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146" y="1866334"/>
            <a:ext cx="36766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87878"/>
            <a:ext cx="10515600" cy="55238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PMV day #1 ~ #10 : PMV </a:t>
            </a:r>
            <a:r>
              <a:rPr lang="ko-KR" altLang="en-US" dirty="0" smtClean="0"/>
              <a:t>적용 시간 서서히 증량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Tracheostomy day #35, PM valve day #10 : </a:t>
            </a:r>
            <a:r>
              <a:rPr lang="en-US" altLang="ko-KR" sz="2600" dirty="0" smtClean="0">
                <a:solidFill>
                  <a:srgbClr val="FF0000"/>
                </a:solidFill>
              </a:rPr>
              <a:t>Passy-</a:t>
            </a:r>
            <a:r>
              <a:rPr lang="en-US" altLang="ko-KR" sz="2600" dirty="0">
                <a:solidFill>
                  <a:srgbClr val="FF0000"/>
                </a:solidFill>
              </a:rPr>
              <a:t>M</a:t>
            </a:r>
            <a:r>
              <a:rPr lang="en-US" altLang="ko-KR" sz="2600" dirty="0" smtClean="0">
                <a:solidFill>
                  <a:srgbClr val="FF0000"/>
                </a:solidFill>
              </a:rPr>
              <a:t>uir valve with Room air inhalation overnight state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[</a:t>
            </a:r>
            <a:r>
              <a:rPr lang="en-US" altLang="ko-KR" dirty="0" err="1" smtClean="0"/>
              <a:t>Decannulation</a:t>
            </a:r>
            <a:r>
              <a:rPr lang="en-US" altLang="ko-KR" dirty="0" smtClean="0"/>
              <a:t> checklist]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Alert mentality : Yes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Tracheostomy </a:t>
            </a:r>
            <a:r>
              <a:rPr lang="ko-KR" altLang="en-US" dirty="0" smtClean="0"/>
              <a:t>시행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이후 </a:t>
            </a:r>
            <a:r>
              <a:rPr lang="en-US" altLang="ko-KR" dirty="0" smtClean="0"/>
              <a:t>: Yes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인공호흡기 이탈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후 </a:t>
            </a:r>
            <a:r>
              <a:rPr lang="en-US" altLang="ko-KR" dirty="0" smtClean="0"/>
              <a:t>: Yes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Suction </a:t>
            </a:r>
            <a:r>
              <a:rPr lang="ko-KR" altLang="en-US" dirty="0" smtClean="0"/>
              <a:t>간격 </a:t>
            </a:r>
            <a:r>
              <a:rPr lang="en-US" altLang="ko-KR" dirty="0" smtClean="0"/>
              <a:t>4</a:t>
            </a:r>
            <a:r>
              <a:rPr lang="ko-KR" altLang="en-US" dirty="0" smtClean="0"/>
              <a:t>시간 이상인가</a:t>
            </a:r>
            <a:r>
              <a:rPr lang="en-US" altLang="ko-KR" dirty="0" smtClean="0"/>
              <a:t>? Yes</a:t>
            </a:r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산소요구도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FiO2 0.4 </a:t>
            </a:r>
            <a:r>
              <a:rPr lang="ko-KR" altLang="en-US" dirty="0" smtClean="0"/>
              <a:t>이하 </a:t>
            </a:r>
            <a:r>
              <a:rPr lang="en-US" altLang="ko-KR" dirty="0" smtClean="0"/>
              <a:t>: Yes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Oropharynx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secretion</a:t>
            </a:r>
            <a:r>
              <a:rPr lang="ko-KR" altLang="en-US" dirty="0" smtClean="0"/>
              <a:t>을 올릴 정도의 강한 기침이 있는가</a:t>
            </a:r>
            <a:r>
              <a:rPr lang="en-US" altLang="ko-KR" dirty="0" smtClean="0"/>
              <a:t>? Yes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Cuff deflation </a:t>
            </a:r>
            <a:r>
              <a:rPr lang="ko-KR" altLang="en-US" dirty="0" smtClean="0"/>
              <a:t>후 손가락으로 막고 </a:t>
            </a:r>
            <a:r>
              <a:rPr lang="en-US" altLang="ko-KR" dirty="0" smtClean="0"/>
              <a:t>air trapping </a:t>
            </a:r>
            <a:r>
              <a:rPr lang="ko-KR" altLang="en-US" dirty="0" smtClean="0"/>
              <a:t>없이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분 동안 편안하게 호흡할 수 있는가</a:t>
            </a:r>
            <a:r>
              <a:rPr lang="en-US" altLang="ko-KR" dirty="0" smtClean="0"/>
              <a:t>? Yes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T-</a:t>
            </a:r>
            <a:r>
              <a:rPr lang="en-US" altLang="ko-KR" dirty="0" err="1">
                <a:solidFill>
                  <a:srgbClr val="FF0000"/>
                </a:solidFill>
              </a:rPr>
              <a:t>stomy</a:t>
            </a:r>
            <a:r>
              <a:rPr lang="en-US" altLang="ko-KR" dirty="0">
                <a:solidFill>
                  <a:srgbClr val="FF0000"/>
                </a:solidFill>
              </a:rPr>
              <a:t> ID 6.0</a:t>
            </a:r>
            <a:r>
              <a:rPr lang="ko-KR" altLang="en-US" dirty="0">
                <a:solidFill>
                  <a:srgbClr val="FF0000"/>
                </a:solidFill>
              </a:rPr>
              <a:t>으로 </a:t>
            </a:r>
            <a:r>
              <a:rPr lang="ko-KR" altLang="en-US" dirty="0" smtClean="0">
                <a:solidFill>
                  <a:srgbClr val="FF0000"/>
                </a:solidFill>
              </a:rPr>
              <a:t>변경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Tracheostomy capping</a:t>
            </a:r>
            <a:r>
              <a:rPr lang="en-US" altLang="ko-KR" dirty="0"/>
              <a:t> with Room air inhalation </a:t>
            </a:r>
            <a:r>
              <a:rPr lang="ko-KR" altLang="en-US" dirty="0"/>
              <a:t>시 </a:t>
            </a:r>
            <a:r>
              <a:rPr lang="en-US" altLang="ko-KR" dirty="0"/>
              <a:t>SpO2 100% </a:t>
            </a:r>
            <a:r>
              <a:rPr lang="ko-KR" altLang="en-US" dirty="0" smtClean="0"/>
              <a:t>측정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30727"/>
            <a:ext cx="10515600" cy="57360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Tracheostomy day #36, ID 6.0mm, </a:t>
            </a:r>
            <a:r>
              <a:rPr lang="en-US" altLang="ko-KR" sz="1800" dirty="0" smtClean="0">
                <a:solidFill>
                  <a:srgbClr val="FF0000"/>
                </a:solidFill>
              </a:rPr>
              <a:t>PM valve day #11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solidFill>
                  <a:srgbClr val="FF0000"/>
                </a:solidFill>
              </a:rPr>
              <a:t>[ </a:t>
            </a:r>
            <a:r>
              <a:rPr lang="en-US" altLang="ko-KR" sz="1800" dirty="0" err="1" smtClean="0">
                <a:solidFill>
                  <a:srgbClr val="FF0000"/>
                </a:solidFill>
              </a:rPr>
              <a:t>Decannulation</a:t>
            </a:r>
            <a:r>
              <a:rPr lang="en-US" altLang="ko-KR" sz="1800" dirty="0" smtClean="0">
                <a:solidFill>
                  <a:srgbClr val="FF0000"/>
                </a:solidFill>
              </a:rPr>
              <a:t> day ]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T-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stomy</a:t>
            </a:r>
            <a:r>
              <a:rPr lang="en-US" altLang="ko-KR" sz="1600" dirty="0" smtClean="0">
                <a:solidFill>
                  <a:srgbClr val="FF0000"/>
                </a:solidFill>
              </a:rPr>
              <a:t> ID 6.0 Remove </a:t>
            </a:r>
            <a:r>
              <a:rPr lang="ko-KR" altLang="en-US" sz="1600" dirty="0" smtClean="0">
                <a:solidFill>
                  <a:srgbClr val="FF0000"/>
                </a:solidFill>
              </a:rPr>
              <a:t>시행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 err="1" smtClean="0"/>
              <a:t>기침시</a:t>
            </a:r>
            <a:r>
              <a:rPr lang="ko-KR" altLang="en-US" sz="1600" dirty="0" smtClean="0"/>
              <a:t> 공기가 누출되지 않고 </a:t>
            </a:r>
            <a:r>
              <a:rPr lang="en-US" altLang="ko-KR" sz="1600" dirty="0" smtClean="0"/>
              <a:t>stoma </a:t>
            </a:r>
            <a:r>
              <a:rPr lang="ko-KR" altLang="en-US" sz="1600" dirty="0" smtClean="0"/>
              <a:t>보이지 않게 </a:t>
            </a:r>
            <a:r>
              <a:rPr lang="en-US" altLang="ko-KR" sz="1600" dirty="0" err="1" smtClean="0"/>
              <a:t>steri</a:t>
            </a:r>
            <a:r>
              <a:rPr lang="en-US" altLang="ko-KR" sz="1600" dirty="0" smtClean="0"/>
              <a:t>-strip </a:t>
            </a:r>
            <a:r>
              <a:rPr lang="ko-KR" altLang="en-US" sz="1600" dirty="0" smtClean="0"/>
              <a:t>적용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거즈를 </a:t>
            </a:r>
            <a:r>
              <a:rPr lang="en-US" altLang="ko-KR" sz="1600" dirty="0" smtClean="0"/>
              <a:t>ball </a:t>
            </a:r>
            <a:r>
              <a:rPr lang="ko-KR" altLang="en-US" sz="1600" dirty="0" smtClean="0"/>
              <a:t>모양으로 만들어 </a:t>
            </a:r>
            <a:r>
              <a:rPr lang="en-US" altLang="ko-KR" sz="1600" dirty="0" err="1" smtClean="0"/>
              <a:t>steri</a:t>
            </a:r>
            <a:r>
              <a:rPr lang="en-US" altLang="ko-KR" sz="1600" dirty="0" smtClean="0"/>
              <a:t>-strip </a:t>
            </a:r>
            <a:r>
              <a:rPr lang="ko-KR" altLang="en-US" sz="1600" dirty="0" smtClean="0"/>
              <a:t>위에 누르듯이 놓음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Skinpore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를 이용해 단단히 고정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환자에게 말하거나 기침할 때 </a:t>
            </a:r>
            <a:r>
              <a:rPr lang="en-US" altLang="ko-KR" sz="1600" dirty="0" smtClean="0"/>
              <a:t>stoma</a:t>
            </a:r>
            <a:r>
              <a:rPr lang="ko-KR" altLang="en-US" sz="1600" dirty="0" smtClean="0"/>
              <a:t>를 누르도록 교육함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After </a:t>
            </a:r>
            <a:r>
              <a:rPr lang="en-US" altLang="ko-KR" sz="1800" dirty="0" err="1" smtClean="0"/>
              <a:t>decannulation</a:t>
            </a:r>
            <a:r>
              <a:rPr lang="en-US" altLang="ko-KR" sz="1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Saturation </a:t>
            </a:r>
            <a:r>
              <a:rPr lang="en-US" altLang="ko-KR" sz="1600" dirty="0"/>
              <a:t>(100)% with Room air inhalation 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Phonation &amp; self expectoration good</a:t>
            </a:r>
          </a:p>
          <a:p>
            <a:pPr lvl="1">
              <a:lnSpc>
                <a:spcPct val="150000"/>
              </a:lnSpc>
            </a:pP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73579"/>
            <a:ext cx="10515600" cy="26718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Tracheostomy </a:t>
            </a:r>
            <a:r>
              <a:rPr lang="en-US" altLang="ko-KR" sz="1800" dirty="0"/>
              <a:t>day #</a:t>
            </a:r>
            <a:r>
              <a:rPr lang="en-US" altLang="ko-KR" sz="1800" dirty="0" smtClean="0"/>
              <a:t>37, </a:t>
            </a:r>
            <a:r>
              <a:rPr lang="en-US" altLang="ko-KR" sz="1800" dirty="0" err="1" smtClean="0"/>
              <a:t>Decannulation</a:t>
            </a:r>
            <a:r>
              <a:rPr lang="en-US" altLang="ko-KR" sz="1800" dirty="0" smtClean="0"/>
              <a:t> day #1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General ward </a:t>
            </a:r>
            <a:r>
              <a:rPr lang="ko-KR" altLang="en-US" sz="1600" dirty="0" smtClean="0"/>
              <a:t>전동</a:t>
            </a:r>
            <a:endParaRPr lang="en-US" altLang="ko-KR" sz="1600" dirty="0" smtClean="0"/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Coughing power  : Strong	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Breathing sound : Vesicular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Room air SpO2 100%	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/>
              <a:t>S</a:t>
            </a:r>
            <a:r>
              <a:rPr lang="en-US" altLang="ko-KR" sz="1400" dirty="0" smtClean="0"/>
              <a:t>toma size 0.5cm </a:t>
            </a:r>
            <a:r>
              <a:rPr lang="ko-KR" altLang="en-US" sz="1400" dirty="0" smtClean="0"/>
              <a:t>미만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93" y="0"/>
            <a:ext cx="1080407" cy="770817"/>
          </a:xfrm>
          <a:prstGeom prst="rect">
            <a:avLst/>
          </a:prstGeo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838200" y="3648219"/>
            <a:ext cx="10515600" cy="305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 smtClean="0"/>
              <a:t>Tracheostomy day #38, </a:t>
            </a:r>
            <a:r>
              <a:rPr lang="en-US" altLang="ko-KR" sz="1800" dirty="0" err="1" smtClean="0"/>
              <a:t>Decannulation</a:t>
            </a:r>
            <a:r>
              <a:rPr lang="en-US" altLang="ko-KR" sz="1800" dirty="0" smtClean="0"/>
              <a:t> day #2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 Sputum : </a:t>
            </a:r>
            <a:r>
              <a:rPr lang="ko-KR" altLang="en-US" sz="1400" dirty="0" smtClean="0"/>
              <a:t>양상 </a:t>
            </a:r>
            <a:r>
              <a:rPr lang="en-US" altLang="ko-KR" sz="1400" dirty="0" smtClean="0"/>
              <a:t>– Whitish / </a:t>
            </a:r>
            <a:r>
              <a:rPr lang="ko-KR" altLang="en-US" sz="1400" dirty="0" smtClean="0"/>
              <a:t>점도 </a:t>
            </a:r>
            <a:r>
              <a:rPr lang="en-US" altLang="ko-KR" sz="1400" dirty="0" smtClean="0"/>
              <a:t>- Loose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 Breathing sound : Vesicular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 Self expectoration  : Yes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 room air SpO2 100%</a:t>
            </a:r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179" y="3864634"/>
            <a:ext cx="3695700" cy="28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1556</Words>
  <Application>Microsoft Office PowerPoint</Application>
  <PresentationFormat>와이드스크린</PresentationFormat>
  <Paragraphs>270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1" baseType="lpstr">
      <vt:lpstr>맑은 고딕</vt:lpstr>
      <vt:lpstr>Arial</vt:lpstr>
      <vt:lpstr>Times New Roman</vt:lpstr>
      <vt:lpstr>Wingdings</vt:lpstr>
      <vt:lpstr>Office 테마</vt:lpstr>
      <vt:lpstr>기관절개술 후 Decannulation 및  발성 Training 증례 </vt:lpstr>
      <vt:lpstr>F/56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Decannulation and Speech training  for tracheostomy patient</vt:lpstr>
      <vt:lpstr>PowerPoint 프레젠테이션</vt:lpstr>
      <vt:lpstr>일반병동 전실후 기관절개술후 환자 라운딩</vt:lpstr>
      <vt:lpstr>PowerPoint 프레젠테이션</vt:lpstr>
      <vt:lpstr>PowerPoint 프레젠테이션</vt:lpstr>
      <vt:lpstr>PowerPoint 프레젠테이션</vt:lpstr>
      <vt:lpstr>1 minute occlusion test </vt:lpstr>
      <vt:lpstr>Return of Voice (Speaking)</vt:lpstr>
      <vt:lpstr>Vocalaid and Fenestrated tube </vt:lpstr>
      <vt:lpstr>Passy Muir Speaking valve</vt:lpstr>
      <vt:lpstr>PowerPoint 프레젠테이션</vt:lpstr>
      <vt:lpstr>PowerPoint 프레젠테이션</vt:lpstr>
      <vt:lpstr>PowerPoint 프레젠테이션</vt:lpstr>
      <vt:lpstr>PowerPoint 프레젠테이션</vt:lpstr>
      <vt:lpstr>Benefits of PMV</vt:lpstr>
      <vt:lpstr>PowerPoint 프레젠테이션</vt:lpstr>
      <vt:lpstr>PowerPoint 프레젠테이션</vt:lpstr>
      <vt:lpstr>PowerPoint 프레젠테이션</vt:lpstr>
      <vt:lpstr>Indication</vt:lpstr>
      <vt:lpstr>Contraindication</vt:lpstr>
      <vt:lpstr>PowerPoint 프레젠테이션</vt:lpstr>
      <vt:lpstr>Early Speech With One-Way Speaking Valve in Tracheostomy Patients (ClinicalTrials.gov Identifier: NCT03008174)</vt:lpstr>
      <vt:lpstr>Early Speech With One-Way Speaking Valve in Tracheostomy Patients (ClinicalTrials.gov Identifier: NCT03008174)</vt:lpstr>
      <vt:lpstr>PowerPoint 프레젠테이션</vt:lpstr>
      <vt:lpstr>기관절개관 환자 응급상황 대처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기관절개술 후 De-cannulation 및  발성 Training 증례</dc:title>
  <dc:creator>Gil Hyun Il</dc:creator>
  <cp:lastModifiedBy>Gil Hyun Il</cp:lastModifiedBy>
  <cp:revision>48</cp:revision>
  <dcterms:created xsi:type="dcterms:W3CDTF">2019-03-05T08:36:28Z</dcterms:created>
  <dcterms:modified xsi:type="dcterms:W3CDTF">2019-03-20T07:08:05Z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C:\Users\Hyunil Gil\Desktop\KATRD 심포지엄_호흡재활증례_190318_길현일.pptx</vt:lpwstr>
  </property>
</Properties>
</file>