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7"/>
  </p:notesMasterIdLst>
  <p:sldIdLst>
    <p:sldId id="256" r:id="rId3"/>
    <p:sldId id="282" r:id="rId4"/>
    <p:sldId id="315" r:id="rId5"/>
    <p:sldId id="284" r:id="rId6"/>
    <p:sldId id="333" r:id="rId7"/>
    <p:sldId id="334" r:id="rId8"/>
    <p:sldId id="339" r:id="rId9"/>
    <p:sldId id="302" r:id="rId10"/>
    <p:sldId id="335" r:id="rId11"/>
    <p:sldId id="305" r:id="rId12"/>
    <p:sldId id="307" r:id="rId13"/>
    <p:sldId id="308" r:id="rId14"/>
    <p:sldId id="309" r:id="rId15"/>
    <p:sldId id="303" r:id="rId16"/>
    <p:sldId id="311" r:id="rId17"/>
    <p:sldId id="314" r:id="rId18"/>
    <p:sldId id="336" r:id="rId19"/>
    <p:sldId id="257" r:id="rId20"/>
    <p:sldId id="325" r:id="rId21"/>
    <p:sldId id="327" r:id="rId22"/>
    <p:sldId id="329" r:id="rId23"/>
    <p:sldId id="259" r:id="rId24"/>
    <p:sldId id="278" r:id="rId25"/>
    <p:sldId id="318" r:id="rId26"/>
    <p:sldId id="331" r:id="rId27"/>
    <p:sldId id="337" r:id="rId28"/>
    <p:sldId id="330" r:id="rId29"/>
    <p:sldId id="332" r:id="rId30"/>
    <p:sldId id="338" r:id="rId31"/>
    <p:sldId id="279" r:id="rId32"/>
    <p:sldId id="280" r:id="rId33"/>
    <p:sldId id="322" r:id="rId34"/>
    <p:sldId id="324" r:id="rId35"/>
    <p:sldId id="340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47" autoAdjust="0"/>
  </p:normalViewPr>
  <p:slideViewPr>
    <p:cSldViewPr>
      <p:cViewPr varScale="1">
        <p:scale>
          <a:sx n="78" d="100"/>
          <a:sy n="78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67D70-4673-473B-A8F3-BD941B4665C5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EEBA-4D9F-447D-A150-005B30A466C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752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EBA-4D9F-447D-A150-005B30A466CF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8908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EBA-4D9F-447D-A150-005B30A466CF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7552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EBA-4D9F-447D-A150-005B30A466CF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174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EBA-4D9F-447D-A150-005B30A466CF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898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EBA-4D9F-447D-A150-005B30A466CF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343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EBA-4D9F-447D-A150-005B30A466CF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49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RB6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EBA-4D9F-447D-A150-005B30A466C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763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HE staining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EBA-4D9F-447D-A150-005B30A466C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335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# </a:t>
            </a:r>
            <a:r>
              <a:rPr lang="en-US" altLang="ko-KR" dirty="0" err="1"/>
              <a:t>Synaptophysin</a:t>
            </a:r>
            <a:r>
              <a:rPr lang="en-US" altLang="ko-KR" dirty="0"/>
              <a:t>: Focal weak positive in tumor cells</a:t>
            </a:r>
          </a:p>
          <a:p>
            <a:r>
              <a:rPr lang="en-US" altLang="ko-KR" dirty="0"/>
              <a:t>Cytokeratin (AE1/AE3): Positive in tumor cells with  </a:t>
            </a:r>
            <a:r>
              <a:rPr lang="en-US" altLang="ko-KR" dirty="0" err="1"/>
              <a:t>perinuclear</a:t>
            </a:r>
            <a:r>
              <a:rPr lang="en-US" altLang="ko-KR" dirty="0"/>
              <a:t> dot pattern</a:t>
            </a:r>
          </a:p>
          <a:p>
            <a:r>
              <a:rPr lang="en-US" altLang="ko-KR" dirty="0"/>
              <a:t>TTF-1: Negative in tumor cells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EBA-4D9F-447D-A150-005B30A466C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66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# CD56 (SCLC): Positive in tumor  cells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EBA-4D9F-447D-A150-005B30A466C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161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b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  remarkable  change  in  the  extent  of  suspicious  increased  soft  tissue  density  in  </a:t>
            </a:r>
            <a:r>
              <a:rPr lang="en-US" altLang="ko-K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</a:t>
            </a:r>
            <a:r>
              <a:rPr lang="en-US" altLang="ko-K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perihilar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post  </a:t>
            </a:r>
            <a:r>
              <a:rPr lang="en-US" altLang="ko-K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RTx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lesion  with  persistent  filling  defect  in  the  </a:t>
            </a:r>
            <a:r>
              <a:rPr lang="en-US" altLang="ko-K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main  pulmonary  artery  with  contrast  enhancement,  r/o  RPA  thrombus  </a:t>
            </a:r>
            <a:b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  size  of  enlarged  LNs  in  the  </a:t>
            </a:r>
            <a:r>
              <a:rPr lang="en-US" altLang="ko-K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internal  mammary  chain,  likely  metastatic  LNs.  </a:t>
            </a:r>
            <a:b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Underlying  ILD  in  both  lungs  without  remarkable  change.  </a:t>
            </a:r>
            <a:b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  size  of  nodular  lesion  in  the  </a:t>
            </a:r>
            <a:r>
              <a:rPr lang="en-US" altLang="ko-K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Rt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lateral  chest  wall,  r/o  metastasis</a:t>
            </a:r>
          </a:p>
          <a:p>
            <a:endParaRPr lang="en-US" altLang="ko-KR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Rovalpituzumab</a:t>
            </a:r>
            <a:r>
              <a:rPr lang="en-US" altLang="ko-K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</a:t>
            </a:r>
            <a:r>
              <a:rPr lang="en-US" altLang="ko-KR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topotecan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EBA-4D9F-447D-A150-005B30A466C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6405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EBA-4D9F-447D-A150-005B30A466C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0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EBA-4D9F-447D-A150-005B30A466CF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49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9EEBA-4D9F-447D-A150-005B30A466C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56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10572-9046-4ADF-8DBF-4D36B0E78345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0CD18-320A-466A-B715-2D56B7A017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19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10572-9046-4ADF-8DBF-4D36B0E78345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0CD18-320A-466A-B715-2D56B7A017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885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10572-9046-4ADF-8DBF-4D36B0E78345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0CD18-320A-466A-B715-2D56B7A017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93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50F1-C03C-4209-9BB1-8B309A83091C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1BE4-51D5-4978-9C21-34C12DE760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5581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50F1-C03C-4209-9BB1-8B309A83091C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1BE4-51D5-4978-9C21-34C12DE760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582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50F1-C03C-4209-9BB1-8B309A83091C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1BE4-51D5-4978-9C21-34C12DE760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388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50F1-C03C-4209-9BB1-8B309A83091C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1BE4-51D5-4978-9C21-34C12DE760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58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50F1-C03C-4209-9BB1-8B309A83091C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1BE4-51D5-4978-9C21-34C12DE760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808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50F1-C03C-4209-9BB1-8B309A83091C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1BE4-51D5-4978-9C21-34C12DE760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45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50F1-C03C-4209-9BB1-8B309A83091C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1BE4-51D5-4978-9C21-34C12DE760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436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50F1-C03C-4209-9BB1-8B309A83091C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1BE4-51D5-4978-9C21-34C12DE760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86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  <a:lvl2pPr>
              <a:defRPr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2pPr>
            <a:lvl3pPr>
              <a:defRPr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3pPr>
            <a:lvl4pPr>
              <a:defRPr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4pPr>
            <a:lvl5pPr>
              <a:defRPr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10572-9046-4ADF-8DBF-4D36B0E78345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0CD18-320A-466A-B715-2D56B7A017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7443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50F1-C03C-4209-9BB1-8B309A83091C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1BE4-51D5-4978-9C21-34C12DE760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868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50F1-C03C-4209-9BB1-8B309A83091C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1BE4-51D5-4978-9C21-34C12DE760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125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50F1-C03C-4209-9BB1-8B309A83091C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91BE4-51D5-4978-9C21-34C12DE760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09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10572-9046-4ADF-8DBF-4D36B0E78345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0CD18-320A-466A-B715-2D56B7A017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94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10572-9046-4ADF-8DBF-4D36B0E78345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0CD18-320A-466A-B715-2D56B7A017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658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10572-9046-4ADF-8DBF-4D36B0E78345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0CD18-320A-466A-B715-2D56B7A017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429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10572-9046-4ADF-8DBF-4D36B0E78345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0CD18-320A-466A-B715-2D56B7A017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47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10572-9046-4ADF-8DBF-4D36B0E78345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0CD18-320A-466A-B715-2D56B7A017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632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10572-9046-4ADF-8DBF-4D36B0E78345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0CD18-320A-466A-B715-2D56B7A017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760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10572-9046-4ADF-8DBF-4D36B0E78345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0CD18-320A-466A-B715-2D56B7A017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03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90810572-9046-4ADF-8DBF-4D36B0E78345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2B00CD18-320A-466A-B715-2D56B7A0178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050F1-C03C-4209-9BB1-8B309A83091C}" type="datetimeFigureOut">
              <a:rPr lang="ko-KR" altLang="en-US" smtClean="0"/>
              <a:t>2018-06-05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91BE4-51D5-4978-9C21-34C12DE7608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11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96944" cy="1470025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Small Cell Lung Cancer </a:t>
            </a:r>
            <a:b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</a:b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in IPF patients</a:t>
            </a:r>
            <a:endParaRPr lang="ko-KR" altLang="en-US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4968552" cy="963488"/>
          </a:xfrm>
        </p:spPr>
        <p:txBody>
          <a:bodyPr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+mn-ea"/>
                <a:cs typeface="Arial" pitchFamily="34" charset="0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+mn-ea"/>
                <a:cs typeface="Arial" pitchFamily="34" charset="0"/>
              </a:rPr>
              <a:t>연세대학교 </a:t>
            </a:r>
            <a:endParaRPr lang="en-US" altLang="ko-KR" sz="2400" dirty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latin typeface="+mn-ea"/>
                <a:cs typeface="Arial" pitchFamily="34" charset="0"/>
              </a:rPr>
              <a:t>호흡기내과 강사 </a:t>
            </a:r>
            <a:endParaRPr lang="en-US" altLang="ko-KR" sz="2400" dirty="0">
              <a:solidFill>
                <a:schemeClr val="tx1"/>
              </a:solidFill>
              <a:latin typeface="+mn-ea"/>
              <a:cs typeface="Arial" pitchFamily="34" charset="0"/>
            </a:endParaRP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latin typeface="+mn-ea"/>
                <a:cs typeface="Arial" pitchFamily="34" charset="0"/>
              </a:rPr>
              <a:t>송명진</a:t>
            </a:r>
          </a:p>
        </p:txBody>
      </p:sp>
    </p:spTree>
    <p:extLst>
      <p:ext uri="{BB962C8B-B14F-4D97-AF65-F5344CB8AC3E}">
        <p14:creationId xmlns:p14="http://schemas.microsoft.com/office/powerpoint/2010/main" val="1251643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S17-05901 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" y="0"/>
            <a:ext cx="9109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1568" y="182777"/>
            <a:ext cx="62453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SS17-05901	Lung, right lower lobe, CT guided lung biopsy</a:t>
            </a:r>
          </a:p>
        </p:txBody>
      </p:sp>
    </p:spTree>
    <p:extLst>
      <p:ext uri="{BB962C8B-B14F-4D97-AF65-F5344CB8AC3E}">
        <p14:creationId xmlns:p14="http://schemas.microsoft.com/office/powerpoint/2010/main" val="197691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S17-05901 -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" y="0"/>
            <a:ext cx="9109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76256" y="62466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latin typeface="Arial" pitchFamily="34" charset="0"/>
                <a:cs typeface="Arial" pitchFamily="34" charset="0"/>
              </a:rPr>
              <a:t>H&amp;E staining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90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S17-05901 -5 -ck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" y="0"/>
            <a:ext cx="9109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868144" y="6102588"/>
            <a:ext cx="289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Cytokeratin positive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68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S17-05901 -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" y="0"/>
            <a:ext cx="9109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08104" y="60212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latin typeface="Arial" pitchFamily="34" charset="0"/>
                <a:cs typeface="Arial" pitchFamily="34" charset="0"/>
              </a:rPr>
              <a:t>CD56 Positive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77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>
                <a:latin typeface="Arial" pitchFamily="34" charset="0"/>
                <a:cs typeface="Arial" pitchFamily="34" charset="0"/>
              </a:rPr>
              <a:t>Diagnosis</a:t>
            </a:r>
            <a:endParaRPr lang="ko-KR" alt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latinLnBrk="0">
              <a:buFont typeface="Arial" charset="0"/>
              <a:buChar char="•"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Small cell carcinoma</a:t>
            </a:r>
          </a:p>
          <a:p>
            <a:pPr marL="342900" lvl="1" indent="-342900" latinLnBrk="0">
              <a:buFont typeface="Arial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limited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stage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414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200" b="1" dirty="0"/>
              <a:t>Progress</a:t>
            </a:r>
            <a:endParaRPr lang="ko-KR" altLang="en-US" sz="32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9" y="1600200"/>
            <a:ext cx="8673460" cy="4997152"/>
          </a:xfrm>
        </p:spPr>
        <p:txBody>
          <a:bodyPr/>
          <a:lstStyle/>
          <a:p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Etoposide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en-US" altLang="ko-KR" sz="2400" dirty="0" err="1">
                <a:latin typeface="Arial" pitchFamily="34" charset="0"/>
                <a:cs typeface="Arial" pitchFamily="34" charset="0"/>
              </a:rPr>
              <a:t>Cisplatin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 based Definitive CCRT (2017.02.14-03.23)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Lung mass + LN : 54.6Gy/26fx</a:t>
            </a:r>
          </a:p>
          <a:p>
            <a:pPr marL="0" indent="0">
              <a:buNone/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ko-KR" altLang="en-US" sz="2400" dirty="0">
                <a:latin typeface="Arial" pitchFamily="34" charset="0"/>
                <a:cs typeface="Arial" pitchFamily="34" charset="0"/>
              </a:rPr>
              <a:t>→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Response evaluation (2017.4.26 Chest CT): PR</a:t>
            </a:r>
          </a:p>
          <a:p>
            <a:r>
              <a:rPr lang="en-US" altLang="ko-KR" sz="2400" dirty="0">
                <a:latin typeface="Arial" pitchFamily="34" charset="0"/>
                <a:cs typeface="Arial" pitchFamily="34" charset="0"/>
              </a:rPr>
              <a:t>Prophylactic Cranial Irradiation 25Gy/10fx</a:t>
            </a:r>
            <a:r>
              <a:rPr lang="ko-KR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(2017.05.16-29)</a:t>
            </a:r>
          </a:p>
          <a:p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2400" dirty="0">
                <a:latin typeface="Arial" pitchFamily="34" charset="0"/>
                <a:cs typeface="Arial" pitchFamily="34" charset="0"/>
              </a:rPr>
              <a:t>Follow up every 2months</a:t>
            </a:r>
          </a:p>
          <a:p>
            <a:endParaRPr lang="en-US" altLang="ko-K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IPF </a:t>
            </a:r>
            <a:r>
              <a:rPr lang="ko-KR" altLang="en-US" sz="2400" dirty="0">
                <a:latin typeface="Arial" pitchFamily="34" charset="0"/>
                <a:cs typeface="Arial" pitchFamily="34" charset="0"/>
              </a:rPr>
              <a:t>에 대한 치료로 </a:t>
            </a: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    Pirfenidone 6T </a:t>
            </a:r>
            <a:r>
              <a:rPr lang="ko-KR" altLang="en-US" sz="2400" dirty="0">
                <a:latin typeface="Arial" pitchFamily="34" charset="0"/>
                <a:cs typeface="Arial" pitchFamily="34" charset="0"/>
              </a:rPr>
              <a:t>복용</a:t>
            </a: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endParaRPr lang="en-US" altLang="ko-K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1A8CB06C-B88A-416C-B78C-E234B92AD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789040"/>
            <a:ext cx="3776917" cy="293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4B8F0574-F72A-42A5-BB4C-7F8AA8FD7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altLang="ko-KR" sz="2800" dirty="0"/>
              <a:t>2018.04.04 Chest CT </a:t>
            </a:r>
          </a:p>
          <a:p>
            <a:pPr marL="457200" lvl="1" indent="0">
              <a:buNone/>
            </a:pPr>
            <a:r>
              <a:rPr lang="en-US" altLang="ko-KR" sz="2400" dirty="0"/>
              <a:t>Progression after 14 months, since first diagnosis of LC</a:t>
            </a:r>
          </a:p>
          <a:p>
            <a:pPr marL="457200" lvl="1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r>
              <a:rPr lang="ko-KR" altLang="en-US" sz="2400" dirty="0"/>
              <a:t>→ 종양내과에서 임상연구 </a:t>
            </a:r>
            <a:r>
              <a:rPr lang="en-US" altLang="ko-KR" sz="2400" dirty="0"/>
              <a:t>enroll </a:t>
            </a:r>
            <a:r>
              <a:rPr lang="ko-KR" altLang="en-US" sz="2400" dirty="0" err="1"/>
              <a:t>계획중</a:t>
            </a:r>
            <a:endParaRPr lang="en-US" altLang="ko-KR" sz="2400" dirty="0"/>
          </a:p>
          <a:p>
            <a:pPr marL="457200" lvl="1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sz="2400" dirty="0"/>
          </a:p>
          <a:p>
            <a:pPr marL="457200" lvl="1" indent="0">
              <a:buNone/>
            </a:pPr>
            <a:endParaRPr lang="en-US" altLang="ko-KR" sz="2400" dirty="0"/>
          </a:p>
          <a:p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9" y="2780928"/>
            <a:ext cx="398799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61" y="2780928"/>
            <a:ext cx="401585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xmlns="" id="{CEE7D191-F440-4C9B-AA6F-615D26756344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sz="3200" b="1"/>
              <a:t>Progress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816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6BFBEA-15D6-476F-BF2E-6FD6EA6D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3" y="459230"/>
            <a:ext cx="8229600" cy="1143000"/>
          </a:xfrm>
        </p:spPr>
        <p:txBody>
          <a:bodyPr/>
          <a:lstStyle/>
          <a:p>
            <a:r>
              <a:rPr lang="en-US" altLang="ko-KR" sz="3600" b="1" dirty="0" smtClean="0">
                <a:latin typeface="Arial" pitchFamily="34" charset="0"/>
                <a:cs typeface="Arial" pitchFamily="34" charset="0"/>
              </a:rPr>
              <a:t>REVIEW</a:t>
            </a:r>
            <a:endParaRPr lang="ko-KR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AEFABA98-3990-4D8F-9BE6-7130CCA8A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88841"/>
            <a:ext cx="7931224" cy="4104456"/>
          </a:xfrm>
        </p:spPr>
        <p:txBody>
          <a:bodyPr/>
          <a:lstStyle/>
          <a:p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Epidemiology of LC with IPF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Prevalence,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Risk factors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Histological Features, Radiological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Common pathways between IPF and LC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Survival and current therapeutic approach in patients with IPF and LC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2400" dirty="0"/>
              <a:t>IPF with Small cell Lung cancer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42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9967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Epidemiology of lung cancer in IPF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048172"/>
            <a:ext cx="8496944" cy="5285444"/>
          </a:xfrm>
        </p:spPr>
        <p:txBody>
          <a:bodyPr>
            <a:normAutofit/>
          </a:bodyPr>
          <a:lstStyle/>
          <a:p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Prevalence of lung cancer in IPF is</a:t>
            </a:r>
            <a:r>
              <a:rPr lang="ko-KR" alt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reported to be 3 </a:t>
            </a:r>
            <a:r>
              <a:rPr lang="en-US" altLang="ko-KR" sz="1800" dirty="0" smtClean="0">
                <a:latin typeface="Arial" pitchFamily="34" charset="0"/>
                <a:cs typeface="Arial" pitchFamily="34" charset="0"/>
              </a:rPr>
              <a:t>~ 45.7%.</a:t>
            </a:r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Lung cancer prevalence compared to control subjects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The General Practice Research Database (GPRD) , the largest primary care population database in the United Kingdom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The prevalence of lung cancer was markedly increased among patients with IPF (OR=7.31, 95% CI=4.47 to 11.93, p&lt;0.001)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adjustment for previous smoking history had little effect on this odds ratio (adjusted OR= 8.25, 95% CI =4.70 to 11.48, p&lt;0.001)</a:t>
            </a:r>
          </a:p>
          <a:p>
            <a:pPr lvl="1">
              <a:buFont typeface="Arial" pitchFamily="34" charset="0"/>
              <a:buChar char="•"/>
            </a:pPr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949280"/>
            <a:ext cx="770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>
                <a:effectLst/>
                <a:latin typeface="Arial" pitchFamily="34" charset="0"/>
                <a:cs typeface="Arial" pitchFamily="34" charset="0"/>
              </a:rPr>
              <a:t>RICHARD HUBBARD et al. AM J RESPIR CRIT CARE MED (2000)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8" y="1772816"/>
            <a:ext cx="7766670" cy="138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703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E2C0ABC-B41E-4FE0-9D06-4336D4BF9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Incidence of LC during IPF follow-up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8AC561C2-9367-4B93-8768-04566ED56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sz="1800" dirty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altLang="ko-KR" sz="1800" dirty="0">
                <a:latin typeface="Arial" panose="020B0604020202020204" pitchFamily="34" charset="0"/>
                <a:cs typeface="Arial" pitchFamily="34" charset="0"/>
              </a:rPr>
              <a:t>Incidence density of 36 cases per 1000 person-years of LC in 121 patients with IPF - </a:t>
            </a:r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Hyldgaard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 C et al. </a:t>
            </a:r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 Med (2014)</a:t>
            </a:r>
          </a:p>
          <a:p>
            <a:endParaRPr lang="en-US" altLang="ko-K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Incidence density of 11.2 cases per 1000 person-years of LC in 1064 patients with IPF in a longitudinal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computerised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 healthcare dataset in the UK - 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Jeune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 I et al. </a:t>
            </a:r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 Med (2007)</a:t>
            </a:r>
          </a:p>
          <a:p>
            <a:endParaRPr lang="en-US" altLang="ko-K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800" dirty="0">
                <a:latin typeface="Arial" panose="020B0604020202020204" pitchFamily="34" charset="0"/>
                <a:cs typeface="Arial" pitchFamily="34" charset="0"/>
              </a:rPr>
              <a:t>Increased markedly over time, with rates of 3.3%, 15.4% and 54.7% at 1, 5 and 10 years, respectively - 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Yuichi OZAWA et</a:t>
            </a:r>
            <a:r>
              <a:rPr lang="ko-KR" altLang="en-US" sz="1400" i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al. </a:t>
            </a:r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Respirology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 (2009)</a:t>
            </a:r>
            <a:endParaRPr lang="ko-KR" altLang="en-US" sz="1400" i="1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altLang="ko-K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Cumulative incidence of 41% and 82%, respectively, at 1 and 3 years -</a:t>
            </a:r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Tomassetti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 S et al. Chest (2015)</a:t>
            </a:r>
            <a:endParaRPr lang="ko-KR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9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b="1" dirty="0">
                <a:latin typeface="Arial" pitchFamily="34" charset="0"/>
                <a:cs typeface="Arial" pitchFamily="34" charset="0"/>
              </a:rPr>
              <a:t>M/62  </a:t>
            </a:r>
            <a:r>
              <a:rPr lang="ko-KR" altLang="en-US" sz="3600" b="1" dirty="0">
                <a:latin typeface="Arial" pitchFamily="34" charset="0"/>
                <a:cs typeface="Arial" pitchFamily="34" charset="0"/>
              </a:rPr>
              <a:t>박</a:t>
            </a:r>
            <a:r>
              <a:rPr lang="en-US" altLang="ko-KR" sz="3600" b="1" dirty="0">
                <a:latin typeface="Arial" pitchFamily="34" charset="0"/>
                <a:cs typeface="Arial" pitchFamily="34" charset="0"/>
              </a:rPr>
              <a:t>O</a:t>
            </a:r>
            <a:r>
              <a:rPr lang="ko-KR" altLang="en-US" sz="3600" b="1" dirty="0">
                <a:latin typeface="Arial" pitchFamily="34" charset="0"/>
                <a:cs typeface="Arial" pitchFamily="34" charset="0"/>
              </a:rPr>
              <a:t>순 </a:t>
            </a:r>
            <a:r>
              <a:rPr lang="en-US" altLang="ko-KR" sz="3600" b="1" dirty="0">
                <a:latin typeface="Arial" pitchFamily="34" charset="0"/>
                <a:cs typeface="Arial" pitchFamily="34" charset="0"/>
              </a:rPr>
              <a:t>(#7927542)</a:t>
            </a:r>
            <a:r>
              <a:rPr lang="ko-KR" altLang="en-US" sz="36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340768"/>
            <a:ext cx="8064896" cy="4536504"/>
          </a:xfrm>
        </p:spPr>
        <p:txBody>
          <a:bodyPr/>
          <a:lstStyle/>
          <a:p>
            <a:r>
              <a:rPr lang="en-US" altLang="ko-KR" sz="2000" dirty="0">
                <a:latin typeface="Arial" pitchFamily="34" charset="0"/>
                <a:cs typeface="Arial" pitchFamily="34" charset="0"/>
              </a:rPr>
              <a:t>Chief complaint </a:t>
            </a:r>
          </a:p>
          <a:p>
            <a:pPr marL="457200" lvl="1" indent="0">
              <a:buNone/>
            </a:pPr>
            <a:r>
              <a:rPr lang="ko-KR" altLang="ko-KR" sz="1600" dirty="0"/>
              <a:t>특발성 </a:t>
            </a:r>
            <a:r>
              <a:rPr lang="ko-KR" altLang="ko-KR" sz="1600" dirty="0" err="1"/>
              <a:t>폐섬유증으로</a:t>
            </a:r>
            <a:r>
              <a:rPr lang="ko-KR" altLang="ko-KR" sz="1600" dirty="0"/>
              <a:t> 추적관찰 중 </a:t>
            </a:r>
            <a:r>
              <a:rPr lang="ko-KR" altLang="ko-KR" sz="1600" dirty="0" err="1"/>
              <a:t>우하엽</a:t>
            </a:r>
            <a:r>
              <a:rPr lang="ko-KR" altLang="ko-KR" sz="1600" dirty="0"/>
              <a:t> 폐 </a:t>
            </a:r>
            <a:r>
              <a:rPr lang="ko-KR" altLang="ko-KR" sz="1600" dirty="0" err="1"/>
              <a:t>종괴</a:t>
            </a:r>
            <a:r>
              <a:rPr lang="ko-KR" altLang="ko-KR" sz="1600" dirty="0"/>
              <a:t> 발견</a:t>
            </a:r>
            <a:endParaRPr lang="en-US" altLang="ko-KR" sz="1600" dirty="0"/>
          </a:p>
          <a:p>
            <a:pPr marL="457200" lvl="1" indent="0">
              <a:buNone/>
            </a:pPr>
            <a:endParaRPr lang="en-US" altLang="ko-KR" sz="16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2000" dirty="0">
                <a:latin typeface="Arial" pitchFamily="34" charset="0"/>
                <a:cs typeface="Arial" pitchFamily="34" charset="0"/>
              </a:rPr>
              <a:t>Present Illness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ko-KR" altLang="ko-KR" sz="1600" dirty="0"/>
              <a:t>당뇨로 약물치료 중이었으며 </a:t>
            </a:r>
            <a:r>
              <a:rPr lang="en-US" altLang="ko-KR" sz="1600" dirty="0" smtClean="0"/>
              <a:t> 2011.9 </a:t>
            </a:r>
            <a:r>
              <a:rPr lang="ko-KR" altLang="ko-KR" sz="1600" dirty="0" err="1"/>
              <a:t>타병원에서</a:t>
            </a:r>
            <a:r>
              <a:rPr lang="ko-KR" altLang="ko-KR" sz="1600" dirty="0"/>
              <a:t> 시행한 흉부 </a:t>
            </a:r>
            <a:r>
              <a:rPr lang="en-US" altLang="ko-KR" sz="1600" dirty="0"/>
              <a:t>CT</a:t>
            </a:r>
            <a:r>
              <a:rPr lang="ko-KR" altLang="ko-KR" sz="1600" dirty="0"/>
              <a:t>상</a:t>
            </a:r>
            <a:r>
              <a:rPr lang="en-US" altLang="ko-KR" sz="1600" dirty="0"/>
              <a:t> UIP pattern </a:t>
            </a:r>
            <a:r>
              <a:rPr lang="ko-KR" altLang="ko-KR" sz="1600" dirty="0"/>
              <a:t>의 </a:t>
            </a:r>
            <a:r>
              <a:rPr lang="ko-KR" altLang="ko-KR" sz="1600" dirty="0" err="1"/>
              <a:t>간질성</a:t>
            </a:r>
            <a:r>
              <a:rPr lang="ko-KR" altLang="en-US" sz="1600" dirty="0" err="1"/>
              <a:t>폐렴</a:t>
            </a:r>
            <a:r>
              <a:rPr lang="en-US" altLang="ko-KR" sz="1600" dirty="0"/>
              <a:t> </a:t>
            </a:r>
            <a:r>
              <a:rPr lang="ko-KR" altLang="en-US" sz="1600" dirty="0" err="1"/>
              <a:t>소견보였고</a:t>
            </a:r>
            <a:r>
              <a:rPr lang="ko-KR" altLang="en-US" sz="1600" dirty="0"/>
              <a:t> </a:t>
            </a:r>
            <a:r>
              <a:rPr lang="ko-KR" altLang="ko-KR" sz="1600" dirty="0"/>
              <a:t>치료 없이 추적 관찰하던 중 </a:t>
            </a:r>
            <a:r>
              <a:rPr lang="en-US" altLang="ko-KR" sz="1600" dirty="0"/>
              <a:t>2014.12</a:t>
            </a:r>
            <a:r>
              <a:rPr lang="ko-KR" altLang="ko-KR" sz="1600" dirty="0"/>
              <a:t> 본원 외래 내원하였다</a:t>
            </a:r>
            <a:r>
              <a:rPr lang="en-US" altLang="ko-KR" sz="1600" dirty="0"/>
              <a:t>. 2014</a:t>
            </a:r>
            <a:r>
              <a:rPr lang="ko-KR" altLang="ko-KR" sz="1600" dirty="0"/>
              <a:t>년</a:t>
            </a:r>
            <a:r>
              <a:rPr lang="en-US" altLang="ko-KR" sz="1600" dirty="0"/>
              <a:t> 9</a:t>
            </a:r>
            <a:r>
              <a:rPr lang="ko-KR" altLang="ko-KR" sz="1600" dirty="0"/>
              <a:t>월 시행한 </a:t>
            </a:r>
            <a:r>
              <a:rPr lang="ko-KR" altLang="ko-KR" sz="1600" dirty="0" err="1"/>
              <a:t>타병원</a:t>
            </a:r>
            <a:r>
              <a:rPr lang="ko-KR" altLang="ko-KR" sz="1600" dirty="0"/>
              <a:t> 흉부</a:t>
            </a:r>
            <a:r>
              <a:rPr lang="en-US" altLang="ko-KR" sz="1600" dirty="0"/>
              <a:t> CT</a:t>
            </a:r>
            <a:r>
              <a:rPr lang="ko-KR" altLang="ko-KR" sz="1600" dirty="0"/>
              <a:t>상 양측 </a:t>
            </a:r>
            <a:r>
              <a:rPr lang="ko-KR" altLang="ko-KR" sz="1600" dirty="0" err="1"/>
              <a:t>폐하부</a:t>
            </a:r>
            <a:r>
              <a:rPr lang="ko-KR" altLang="ko-KR" sz="1600" dirty="0"/>
              <a:t> </a:t>
            </a:r>
            <a:r>
              <a:rPr lang="ko-KR" altLang="ko-KR" sz="1600" dirty="0" err="1"/>
              <a:t>흉막하</a:t>
            </a:r>
            <a:r>
              <a:rPr lang="ko-KR" altLang="ko-KR" sz="1600" dirty="0"/>
              <a:t> 망상음영</a:t>
            </a:r>
            <a:r>
              <a:rPr lang="en-US" altLang="ko-KR" sz="1600" dirty="0"/>
              <a:t>, </a:t>
            </a:r>
            <a:r>
              <a:rPr lang="ko-KR" altLang="ko-KR" sz="1600" dirty="0"/>
              <a:t>벌집모양 확인되</a:t>
            </a:r>
            <a:r>
              <a:rPr lang="ko-KR" altLang="en-US" sz="1600" dirty="0"/>
              <a:t>었고 </a:t>
            </a:r>
            <a:r>
              <a:rPr lang="ko-KR" altLang="ko-KR" sz="1600" dirty="0" err="1"/>
              <a:t>특발성폐섬유증</a:t>
            </a:r>
            <a:r>
              <a:rPr lang="ko-KR" altLang="ko-KR" sz="1600" dirty="0"/>
              <a:t> 진단 하</a:t>
            </a:r>
            <a:r>
              <a:rPr lang="en-US" altLang="ko-KR" sz="1600" dirty="0"/>
              <a:t> N-</a:t>
            </a:r>
            <a:r>
              <a:rPr lang="en-US" altLang="ko-KR" sz="1600" dirty="0" err="1"/>
              <a:t>acetylcysteine</a:t>
            </a:r>
            <a:r>
              <a:rPr lang="en-US" altLang="ko-KR" sz="1600" dirty="0"/>
              <a:t> </a:t>
            </a:r>
            <a:r>
              <a:rPr lang="ko-KR" altLang="ko-KR" sz="1600" dirty="0"/>
              <a:t>복용 시작하였</a:t>
            </a:r>
            <a:r>
              <a:rPr lang="ko-KR" altLang="en-US" sz="1600" dirty="0"/>
              <a:t>다</a:t>
            </a:r>
            <a:r>
              <a:rPr lang="en-US" altLang="ko-KR" sz="1600" dirty="0"/>
              <a:t>. 2-3</a:t>
            </a:r>
            <a:r>
              <a:rPr lang="ko-KR" altLang="ko-KR" sz="1600" dirty="0"/>
              <a:t>개월마다 흉부 엑스레이</a:t>
            </a:r>
            <a:r>
              <a:rPr lang="en-US" altLang="ko-KR" sz="1600" dirty="0"/>
              <a:t>, </a:t>
            </a:r>
            <a:r>
              <a:rPr lang="ko-KR" altLang="ko-KR" sz="1600" dirty="0"/>
              <a:t>폐기능검사 시행하며 외래 추적</a:t>
            </a:r>
            <a:r>
              <a:rPr lang="en-US" altLang="ko-KR" sz="1600" dirty="0"/>
              <a:t> </a:t>
            </a:r>
            <a:r>
              <a:rPr lang="ko-KR" altLang="en-US" sz="1600" dirty="0"/>
              <a:t>관찰하였으며 </a:t>
            </a:r>
            <a:r>
              <a:rPr lang="en-US" altLang="ko-KR" sz="1600" dirty="0"/>
              <a:t>2016</a:t>
            </a:r>
            <a:r>
              <a:rPr lang="ko-KR" altLang="ko-KR" sz="1600" dirty="0"/>
              <a:t>년</a:t>
            </a:r>
            <a:r>
              <a:rPr lang="en-US" altLang="ko-KR" sz="1600" dirty="0"/>
              <a:t> 3</a:t>
            </a:r>
            <a:r>
              <a:rPr lang="ko-KR" altLang="ko-KR" sz="1600" dirty="0"/>
              <a:t>월 </a:t>
            </a:r>
            <a:r>
              <a:rPr lang="en-US" altLang="ko-KR" sz="1600" dirty="0"/>
              <a:t>5</a:t>
            </a:r>
            <a:r>
              <a:rPr lang="ko-KR" altLang="ko-KR" sz="1600" dirty="0"/>
              <a:t>일</a:t>
            </a:r>
            <a:r>
              <a:rPr lang="en-US" altLang="ko-KR" sz="1600" dirty="0"/>
              <a:t> ~ 3</a:t>
            </a:r>
            <a:r>
              <a:rPr lang="ko-KR" altLang="ko-KR" sz="1600" dirty="0"/>
              <a:t>월 </a:t>
            </a:r>
            <a:r>
              <a:rPr lang="en-US" altLang="ko-KR" sz="1600" dirty="0"/>
              <a:t>11</a:t>
            </a:r>
            <a:r>
              <a:rPr lang="ko-KR" altLang="ko-KR" sz="1600" dirty="0"/>
              <a:t>일 입원하여 우측상엽</a:t>
            </a:r>
            <a:r>
              <a:rPr lang="en-US" altLang="ko-KR" sz="1600" dirty="0"/>
              <a:t>, </a:t>
            </a:r>
            <a:r>
              <a:rPr lang="ko-KR" altLang="ko-KR" sz="1600" dirty="0" err="1"/>
              <a:t>우측하엽에서</a:t>
            </a:r>
            <a:r>
              <a:rPr lang="ko-KR" altLang="ko-KR" sz="1600" dirty="0"/>
              <a:t> 쐐기절제술 시행하였</a:t>
            </a:r>
            <a:r>
              <a:rPr lang="ko-KR" altLang="en-US" sz="1600" dirty="0"/>
              <a:t>다</a:t>
            </a:r>
            <a:r>
              <a:rPr lang="en-US" altLang="ko-KR" sz="1600" dirty="0"/>
              <a:t>.</a:t>
            </a:r>
            <a:r>
              <a:rPr lang="ko-KR" altLang="ko-KR" sz="1600" dirty="0"/>
              <a:t> 조직검사상 </a:t>
            </a:r>
            <a:r>
              <a:rPr lang="en-US" altLang="ko-KR" sz="1600" dirty="0"/>
              <a:t>Usual interstitial pneumonia</a:t>
            </a:r>
            <a:r>
              <a:rPr lang="ko-KR" altLang="ko-KR" sz="1600" dirty="0"/>
              <a:t>에 합당한 소견 확인되었</a:t>
            </a:r>
            <a:r>
              <a:rPr lang="ko-KR" altLang="en-US" sz="1600" dirty="0"/>
              <a:t>고 </a:t>
            </a:r>
            <a:r>
              <a:rPr lang="en-US" altLang="ko-KR" sz="1600" dirty="0"/>
              <a:t>2016</a:t>
            </a:r>
            <a:r>
              <a:rPr lang="ko-KR" altLang="ko-KR" sz="1600" dirty="0"/>
              <a:t>년</a:t>
            </a:r>
            <a:r>
              <a:rPr lang="en-US" altLang="ko-KR" sz="1600" dirty="0"/>
              <a:t> 8</a:t>
            </a:r>
            <a:r>
              <a:rPr lang="ko-KR" altLang="ko-KR" sz="1600" dirty="0"/>
              <a:t>월 </a:t>
            </a:r>
            <a:r>
              <a:rPr lang="en-US" altLang="ko-KR" sz="1600" dirty="0"/>
              <a:t>19</a:t>
            </a:r>
            <a:r>
              <a:rPr lang="ko-KR" altLang="ko-KR" sz="1600" dirty="0"/>
              <a:t>일부터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pirfenidone</a:t>
            </a:r>
            <a:r>
              <a:rPr lang="en-US" altLang="ko-KR" sz="1600" dirty="0"/>
              <a:t> </a:t>
            </a:r>
            <a:r>
              <a:rPr lang="ko-KR" altLang="ko-KR" sz="1600" dirty="0"/>
              <a:t>복용 시작하</a:t>
            </a:r>
            <a:r>
              <a:rPr lang="ko-KR" altLang="en-US" sz="1600" dirty="0"/>
              <a:t>였다</a:t>
            </a:r>
            <a:r>
              <a:rPr lang="en-US" altLang="ko-KR" sz="1600" dirty="0"/>
              <a:t>. 2017</a:t>
            </a:r>
            <a:r>
              <a:rPr lang="ko-KR" altLang="ko-KR" sz="1600" dirty="0"/>
              <a:t>년</a:t>
            </a:r>
            <a:r>
              <a:rPr lang="en-US" altLang="ko-KR" sz="1600" dirty="0"/>
              <a:t> 1</a:t>
            </a:r>
            <a:r>
              <a:rPr lang="ko-KR" altLang="ko-KR" sz="1600" dirty="0"/>
              <a:t>월 </a:t>
            </a:r>
            <a:r>
              <a:rPr lang="en-US" altLang="ko-KR" sz="1600" dirty="0"/>
              <a:t>12</a:t>
            </a:r>
            <a:r>
              <a:rPr lang="ko-KR" altLang="ko-KR" sz="1600" dirty="0"/>
              <a:t>일 </a:t>
            </a:r>
            <a:r>
              <a:rPr lang="ko-KR" altLang="ko-KR" sz="1600" dirty="0" err="1"/>
              <a:t>특발성폐섬유증</a:t>
            </a:r>
            <a:r>
              <a:rPr lang="ko-KR" altLang="ko-KR" sz="1600" dirty="0"/>
              <a:t> 추적 </a:t>
            </a:r>
            <a:r>
              <a:rPr lang="ko-KR" altLang="ko-KR" sz="1600" dirty="0" err="1"/>
              <a:t>관찰위해</a:t>
            </a:r>
            <a:r>
              <a:rPr lang="ko-KR" altLang="ko-KR" sz="1600" dirty="0"/>
              <a:t> 시행한 흉부</a:t>
            </a:r>
            <a:r>
              <a:rPr lang="en-US" altLang="ko-KR" sz="1600" dirty="0"/>
              <a:t>CT</a:t>
            </a:r>
            <a:r>
              <a:rPr lang="ko-KR" altLang="ko-KR" sz="1600" dirty="0"/>
              <a:t>상 </a:t>
            </a:r>
            <a:r>
              <a:rPr lang="ko-KR" altLang="ko-KR" sz="1600" dirty="0" err="1"/>
              <a:t>우측하엽에</a:t>
            </a:r>
            <a:r>
              <a:rPr lang="ko-KR" altLang="ko-KR" sz="1600" dirty="0"/>
              <a:t> 새롭게 직경</a:t>
            </a:r>
            <a:r>
              <a:rPr lang="en-US" altLang="ko-KR" sz="1600" dirty="0"/>
              <a:t> 13cm</a:t>
            </a:r>
            <a:r>
              <a:rPr lang="ko-KR" altLang="ko-KR" sz="1600" dirty="0"/>
              <a:t>의 </a:t>
            </a:r>
            <a:r>
              <a:rPr lang="ko-KR" altLang="ko-KR" sz="1600" dirty="0" err="1"/>
              <a:t>종괴</a:t>
            </a:r>
            <a:r>
              <a:rPr lang="ko-KR" altLang="ko-KR" sz="1600" dirty="0"/>
              <a:t> 확인되었다</a:t>
            </a:r>
            <a:r>
              <a:rPr lang="en-US" altLang="ko-KR" sz="1600" dirty="0"/>
              <a:t>. 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en-US" altLang="ko-K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96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4A465978-C490-49CB-AEC9-931163870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3879204"/>
            <a:ext cx="3970784" cy="2481139"/>
          </a:xfrm>
        </p:spPr>
        <p:txBody>
          <a:bodyPr/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Of the 632 patients with IPF, 70 (11.1%) developed LC during median (range) follow-up periods of 3.8 (0.25–15.2) years. </a:t>
            </a:r>
            <a:endParaRPr lang="en-US" altLang="ko-KR" sz="1600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16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The 5- and 10-year cumulative LC development rates were 12.2% and 23.3%, respectively.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F24236E2-6036-4AEA-84FC-5B65F152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8230313" cy="267027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D5F67A9-E3EC-4D9A-9EC5-90FF90E15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098616"/>
            <a:ext cx="3419475" cy="33337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8893F24F-D498-4E7E-A342-44A0CCCBF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62" y="3717032"/>
            <a:ext cx="4378538" cy="28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65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AB84C2F-ECEB-4D7F-9E53-0B58E8863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36712"/>
            <a:ext cx="8435280" cy="5289451"/>
          </a:xfrm>
        </p:spPr>
        <p:txBody>
          <a:bodyPr/>
          <a:lstStyle/>
          <a:p>
            <a:r>
              <a:rPr lang="en-US" altLang="ko-KR" sz="2800" dirty="0">
                <a:latin typeface="Arial" panose="020B0604020202020204" pitchFamily="34" charset="0"/>
                <a:cs typeface="Arial" panose="020B0604020202020204" pitchFamily="34" charset="0"/>
              </a:rPr>
              <a:t>Risk factors for LC development</a:t>
            </a:r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4F143A03-E3DD-4ADA-811C-722704D4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060848"/>
            <a:ext cx="728359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36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Histological Features, Radiological Characteristics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Histological features</a:t>
            </a:r>
          </a:p>
          <a:p>
            <a:pPr>
              <a:buFont typeface="Arial" pitchFamily="34" charset="0"/>
              <a:buChar char="•"/>
            </a:pPr>
            <a:endParaRPr lang="en-US" altLang="ko-KR" sz="1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altLang="ko-KR" sz="1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altLang="ko-KR" sz="1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altLang="ko-KR" sz="1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altLang="ko-KR" sz="1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altLang="ko-KR" sz="1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altLang="ko-KR" sz="16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Radiological 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Lower lobes 59%, 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Middle lobe 3%, upper lobes 38%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Relation to fibrosis  : </a:t>
            </a:r>
            <a:r>
              <a:rPr lang="en-US" altLang="ko-KR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Within fibrosis 82%,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abutting 15%, separate 3%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Peripheral 76%,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central 24%</a:t>
            </a:r>
          </a:p>
          <a:p>
            <a:pPr lvl="1">
              <a:buFont typeface="Arial" pitchFamily="34" charset="0"/>
              <a:buChar char="•"/>
            </a:pPr>
            <a:endParaRPr lang="en-US" altLang="ko-K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6082755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 err="1">
                <a:latin typeface="Arial" pitchFamily="34" charset="0"/>
                <a:cs typeface="Arial" pitchFamily="34" charset="0"/>
              </a:rPr>
              <a:t>Theodoros</a:t>
            </a:r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i="1" dirty="0" err="1">
                <a:latin typeface="Arial" pitchFamily="34" charset="0"/>
                <a:cs typeface="Arial" pitchFamily="34" charset="0"/>
              </a:rPr>
              <a:t>Karampitsakos</a:t>
            </a:r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 et al. Pulmonary Pharmacology &amp; Therapeutics (2017) </a:t>
            </a:r>
          </a:p>
          <a:p>
            <a:pPr algn="r"/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Sara </a:t>
            </a:r>
            <a:r>
              <a:rPr lang="en-US" altLang="ko-KR" sz="1200" i="1" dirty="0" err="1">
                <a:latin typeface="Arial" pitchFamily="34" charset="0"/>
                <a:cs typeface="Arial" pitchFamily="34" charset="0"/>
              </a:rPr>
              <a:t>Tomassetii</a:t>
            </a:r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, CHEST (2015)</a:t>
            </a:r>
          </a:p>
          <a:p>
            <a:pPr algn="r"/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K. A. Khan et al. Lung (2015)</a:t>
            </a:r>
            <a:endParaRPr lang="ko-KR" alt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3616"/>
            <a:ext cx="797685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781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05250"/>
            <a:ext cx="563403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40"/>
          </a:xfrm>
        </p:spPr>
        <p:txBody>
          <a:bodyPr>
            <a:normAutofit fontScale="70000" lnSpcReduction="20000"/>
          </a:bodyPr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0" y="116632"/>
            <a:ext cx="4410249" cy="437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62" y="548680"/>
            <a:ext cx="42361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822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xmlns="" id="{C83665E2-D201-45C1-9A75-A63A96D50D45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Common pathways in IPF and cancer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164ECC5-7762-43EC-BCC9-E6445BEB895E}"/>
              </a:ext>
            </a:extLst>
          </p:cNvPr>
          <p:cNvSpPr txBox="1"/>
          <p:nvPr/>
        </p:nvSpPr>
        <p:spPr>
          <a:xfrm>
            <a:off x="4895528" y="642856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Carlo </a:t>
            </a:r>
            <a:r>
              <a:rPr lang="en-US" altLang="ko-K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Vancheri</a:t>
            </a:r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ko-K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 Rev 2013</a:t>
            </a:r>
          </a:p>
          <a:p>
            <a:pPr algn="r"/>
            <a:endParaRPr lang="ko-KR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ACB376DA-5BE0-4E33-8398-8993996D4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727" y="1916832"/>
            <a:ext cx="3968073" cy="3891095"/>
          </a:xfrm>
        </p:spPr>
        <p:txBody>
          <a:bodyPr/>
          <a:lstStyle/>
          <a:p>
            <a:r>
              <a:rPr lang="en-US" altLang="ko-KR" sz="1800" dirty="0">
                <a:latin typeface="Arial" panose="020B0604020202020204" pitchFamily="34" charset="0"/>
                <a:cs typeface="Arial" pitchFamily="34" charset="0"/>
              </a:rPr>
              <a:t>Genetics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anose="020B0604020202020204" pitchFamily="34" charset="0"/>
                <a:cs typeface="Arial" pitchFamily="34" charset="0"/>
              </a:rPr>
              <a:t>p53, </a:t>
            </a:r>
            <a:r>
              <a:rPr lang="en-US" altLang="ko-KR" sz="1400" dirty="0"/>
              <a:t>fragile </a:t>
            </a:r>
            <a:r>
              <a:rPr lang="en-US" altLang="ko-KR" sz="1400" dirty="0" err="1"/>
              <a:t>histidine</a:t>
            </a:r>
            <a:r>
              <a:rPr lang="en-US" altLang="ko-KR" sz="1400" dirty="0"/>
              <a:t> triad, microsatellite </a:t>
            </a:r>
            <a:r>
              <a:rPr lang="en-US" altLang="ko-KR" sz="1400" dirty="0" smtClean="0"/>
              <a:t>instability, </a:t>
            </a:r>
            <a:r>
              <a:rPr lang="en-US" altLang="ko-KR" sz="1400" dirty="0" smtClean="0">
                <a:latin typeface="Arial" panose="020B0604020202020204" pitchFamily="34" charset="0"/>
                <a:cs typeface="Arial" pitchFamily="34" charset="0"/>
              </a:rPr>
              <a:t>telomerase</a:t>
            </a:r>
            <a:r>
              <a:rPr lang="ko-KR" altLang="en-US" sz="14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ko-KR" sz="1400" dirty="0">
                <a:latin typeface="Arial" panose="020B0604020202020204" pitchFamily="34" charset="0"/>
                <a:cs typeface="Arial" pitchFamily="34" charset="0"/>
              </a:rPr>
              <a:t>shortening</a:t>
            </a:r>
          </a:p>
          <a:p>
            <a:r>
              <a:rPr lang="en-US" altLang="ko-KR" sz="1800" dirty="0">
                <a:latin typeface="Arial" panose="020B0604020202020204" pitchFamily="34" charset="0"/>
                <a:cs typeface="Arial" pitchFamily="34" charset="0"/>
              </a:rPr>
              <a:t>Epigenetics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anose="020B0604020202020204" pitchFamily="34" charset="0"/>
                <a:cs typeface="Arial" pitchFamily="34" charset="0"/>
              </a:rPr>
              <a:t>hypermethylation of the Thy-1 promoter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800" dirty="0"/>
              <a:t>Signal production pathway activation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anose="020B0604020202020204" pitchFamily="34" charset="0"/>
                <a:cs typeface="Arial" pitchFamily="34" charset="0"/>
              </a:rPr>
              <a:t>PI3K/АKT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400" dirty="0" err="1">
                <a:latin typeface="Arial" panose="020B0604020202020204" pitchFamily="34" charset="0"/>
                <a:cs typeface="Arial" pitchFamily="34" charset="0"/>
              </a:rPr>
              <a:t>Wnt</a:t>
            </a:r>
            <a:r>
              <a:rPr lang="en-US" altLang="ko-KR" sz="1400" dirty="0">
                <a:latin typeface="Arial" panose="020B0604020202020204" pitchFamily="34" charset="0"/>
                <a:cs typeface="Arial" pitchFamily="34" charset="0"/>
              </a:rPr>
              <a:t>/b-catenin signaling pathway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800" dirty="0">
                <a:latin typeface="Arial" panose="020B0604020202020204" pitchFamily="34" charset="0"/>
                <a:cs typeface="Arial" pitchFamily="34" charset="0"/>
              </a:rPr>
              <a:t>Abnormal expression of microRNAs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Upregulation of miR-21</a:t>
            </a:r>
            <a:endParaRPr lang="ko-KR" altLang="en-US" sz="1400" dirty="0"/>
          </a:p>
          <a:p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  <p:pic>
        <p:nvPicPr>
          <p:cNvPr id="10" name="내용 개체 틀 3">
            <a:extLst>
              <a:ext uri="{FF2B5EF4-FFF2-40B4-BE49-F238E27FC236}">
                <a16:creationId xmlns:a16="http://schemas.microsoft.com/office/drawing/2014/main" xmlns="" id="{C8CC803F-0A7E-4CBC-8770-07E6CA41F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1916832"/>
            <a:ext cx="4668859" cy="309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144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5054D07-6108-421B-99E9-BF010695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Survival in patients with IPF and lung cancer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FD2CE8E8-939C-4CC2-80D5-2BE782869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2" y="1351226"/>
            <a:ext cx="4441436" cy="4814078"/>
          </a:xfrm>
        </p:spPr>
        <p:txBody>
          <a:bodyPr/>
          <a:lstStyle/>
          <a:p>
            <a:r>
              <a:rPr lang="en-US" altLang="ko-KR" sz="1800" i="1" dirty="0">
                <a:latin typeface="Arial" panose="020B0604020202020204" pitchFamily="34" charset="0"/>
                <a:cs typeface="Arial" panose="020B0604020202020204" pitchFamily="34" charset="0"/>
              </a:rPr>
              <a:t>TOMASSETTI et al.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This study included 181 patients with IPF, and, of these patients, 23 developed LC. Among the 23 patients with LC and IPF, 7 (30%) were diagnosed as having LC at the same time of IPF diagnosis and the other 16 patients (70%) developed LC after diagnosis of IPF.</a:t>
            </a:r>
          </a:p>
          <a:p>
            <a:pPr marL="0" indent="0">
              <a:buNone/>
            </a:pPr>
            <a:r>
              <a:rPr lang="ko-K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survival in patients with IPF with LC was significantly worse than in patients with IPF without LC </a:t>
            </a:r>
          </a:p>
          <a:p>
            <a:pPr marL="0" indent="0">
              <a:buNone/>
            </a:pP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F6668C-7687-45DD-8F45-33B3D91C2258}"/>
              </a:ext>
            </a:extLst>
          </p:cNvPr>
          <p:cNvSpPr txBox="1"/>
          <p:nvPr/>
        </p:nvSpPr>
        <p:spPr>
          <a:xfrm>
            <a:off x="3851920" y="602128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Tomassetti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 S et</a:t>
            </a:r>
            <a:r>
              <a:rPr lang="ko-KR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al. Chest (2015)</a:t>
            </a:r>
          </a:p>
          <a:p>
            <a:pPr algn="r"/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Ozawa Y et al. </a:t>
            </a:r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Respirology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 (2009)</a:t>
            </a:r>
          </a:p>
          <a:p>
            <a:pPr algn="r"/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Hyldgaard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 C et al. </a:t>
            </a:r>
            <a:r>
              <a:rPr lang="nb-NO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Respir Med (2014)</a:t>
            </a:r>
            <a:endParaRPr lang="ko-KR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614E76C4-BC26-44DF-ABB7-D9DDA0B99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93" y="1577657"/>
            <a:ext cx="3995137" cy="442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14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EA5F4B6-36DB-467D-BE03-1123C2DE3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53257"/>
            <a:ext cx="8229600" cy="4525963"/>
          </a:xfrm>
        </p:spPr>
        <p:txBody>
          <a:bodyPr/>
          <a:lstStyle/>
          <a:p>
            <a:r>
              <a:rPr lang="en-US" altLang="ko-KR" sz="1800" i="1" dirty="0">
                <a:latin typeface="Arial" panose="020B0604020202020204" pitchFamily="34" charset="0"/>
                <a:cs typeface="Arial" panose="020B0604020202020204" pitchFamily="34" charset="0"/>
              </a:rPr>
              <a:t>OZAWA et al. and HYLDGAARD et al.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studied 103 and 121 IPF patients without LC at their initial diagnoses, respectively.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total of 21 and 6 patients with IPF developed LC during the observation period, respectively. </a:t>
            </a:r>
          </a:p>
          <a:p>
            <a:pPr marL="0" indent="0">
              <a:buNone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ko-K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ko-KR" alt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significant differences in survival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between IPF-alone and IPF-LC 	patients</a:t>
            </a:r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xmlns="" id="{063B9C7B-AF87-4A82-9A68-F1C31637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Survival in patients with IPF and lung cancer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E527E8-93BE-44B2-AA38-A719A07B90A4}"/>
              </a:ext>
            </a:extLst>
          </p:cNvPr>
          <p:cNvSpPr txBox="1"/>
          <p:nvPr/>
        </p:nvSpPr>
        <p:spPr>
          <a:xfrm>
            <a:off x="3851920" y="602128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Tomassetti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 S et</a:t>
            </a:r>
            <a:r>
              <a:rPr lang="ko-KR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al. Chest (2015)</a:t>
            </a:r>
          </a:p>
          <a:p>
            <a:pPr algn="r"/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Ozawa Y et al. </a:t>
            </a:r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Respirology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 (2009)</a:t>
            </a:r>
          </a:p>
          <a:p>
            <a:pPr algn="r"/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Hyldgaard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 C et al. </a:t>
            </a:r>
            <a:r>
              <a:rPr lang="nb-NO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Respir Med (2014)</a:t>
            </a:r>
            <a:endParaRPr lang="ko-KR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32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527B00C-0706-439D-89B2-2EA44144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Survival in patients with IPF and lung cancer</a:t>
            </a:r>
            <a:endParaRPr lang="ko-KR" altLang="en-US" sz="28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905CF3E-8E09-40D9-9E10-BEE6E1ECF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/>
          <a:lstStyle/>
          <a:p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The respective 5- and 10-year all-cause mortality rates in patients who did not develop LC were 40.4% and 66.4% versus 46.9% and 76.7% in those who developed LC (p=0.262) </a:t>
            </a: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xmlns="" id="{7F4A2F40-1F06-4671-ABB9-4EF4464CC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/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The 1-, 3- and 5-year all-cause mortality rates after LC diagnosis were 53.5%, 78.6% and 92.9%, respectively.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4A3C8CF9-31AF-4F12-B1C8-378857CF3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040" y="3330086"/>
            <a:ext cx="3700502" cy="256790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1DAE895-FEFC-47BC-851B-3D24026C6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330086"/>
            <a:ext cx="3617368" cy="2180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3B6483-401B-4FE0-B63B-67FF2973EAA3}"/>
              </a:ext>
            </a:extLst>
          </p:cNvPr>
          <p:cNvSpPr txBox="1"/>
          <p:nvPr/>
        </p:nvSpPr>
        <p:spPr>
          <a:xfrm>
            <a:off x="1763688" y="6453336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Eisuke</a:t>
            </a:r>
            <a:r>
              <a:rPr lang="en-US" altLang="ko-KR" sz="1400" i="1" dirty="0">
                <a:latin typeface="Arial" panose="020B0604020202020204" pitchFamily="34" charset="0"/>
                <a:cs typeface="Arial" panose="020B0604020202020204" pitchFamily="34" charset="0"/>
              </a:rPr>
              <a:t> Kato et al. ERJ Open Res (2018)</a:t>
            </a:r>
            <a:endParaRPr lang="ko-KR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38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xmlns="" id="{28AEDB0F-7B61-4282-A6B0-41050AE2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Treatment related complication and outcome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FD3CD024-98BA-48E4-B939-637309483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91264" cy="4248472"/>
          </a:xfrm>
        </p:spPr>
        <p:txBody>
          <a:bodyPr/>
          <a:lstStyle/>
          <a:p>
            <a:r>
              <a:rPr lang="en-US" altLang="ko-K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Kreuter</a:t>
            </a:r>
            <a:r>
              <a:rPr lang="en-US" altLang="ko-KR" sz="1800" i="1" dirty="0">
                <a:latin typeface="Arial" panose="020B0604020202020204" pitchFamily="34" charset="0"/>
                <a:cs typeface="Arial" panose="020B0604020202020204" pitchFamily="34" charset="0"/>
              </a:rPr>
              <a:t> et al. (2014)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Of the 42 patients : Surgery 12 (28.6%), radiotherapy 11 (26.2%), radio-chemotherapy 6(14.3%) , chemotherapy1 0 (23.8%) , best supportive care 4 (9.5%).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Therapy-associated toxicities : total 55% of the 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patients.</a:t>
            </a:r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altLang="ko-K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24% of irradiated patients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developed radiation-induced pneumonitis, </a:t>
            </a:r>
            <a:r>
              <a:rPr lang="en-US" altLang="ko-K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 of patients with chemotherapy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developed chemotherapy-related toxicity.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Despite the high incidence of LC therapy-related complications, a significant survival impact was not detected.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D36E20-78DA-4151-9FD8-ED95CBBC0BF1}"/>
              </a:ext>
            </a:extLst>
          </p:cNvPr>
          <p:cNvSpPr txBox="1"/>
          <p:nvPr/>
        </p:nvSpPr>
        <p:spPr>
          <a:xfrm>
            <a:off x="3203848" y="630932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Kenmotsu</a:t>
            </a:r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 H et al. J </a:t>
            </a:r>
            <a:r>
              <a:rPr lang="en-US" altLang="ko-K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Thorac</a:t>
            </a:r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 (2011)</a:t>
            </a:r>
          </a:p>
          <a:p>
            <a:pPr algn="r"/>
            <a:r>
              <a:rPr lang="en-US" altLang="ko-K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Kreuter</a:t>
            </a:r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 M et al. Sarcoidosis </a:t>
            </a:r>
            <a:r>
              <a:rPr lang="en-US" altLang="ko-K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Vasc</a:t>
            </a:r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 Diffuse Lung Dis (</a:t>
            </a:r>
            <a:r>
              <a:rPr lang="en-US" altLang="ko-K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2014)</a:t>
            </a:r>
            <a:endParaRPr lang="ko-KR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47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7B07C743-B6E6-4F4F-A226-3E42ACB38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Kenmotsu</a:t>
            </a:r>
            <a:r>
              <a:rPr lang="en-US" altLang="ko-KR" sz="1800" i="1" dirty="0">
                <a:latin typeface="Arial" panose="020B0604020202020204" pitchFamily="34" charset="0"/>
                <a:cs typeface="Arial" panose="020B0604020202020204" pitchFamily="34" charset="0"/>
              </a:rPr>
              <a:t> et al. (2011)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altLang="ko-K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UIP pattern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 developed </a:t>
            </a:r>
            <a:r>
              <a:rPr lang="en-US" altLang="ko-KR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cytotoxic chemotherapy-related exacerbation of interstitial lung disease 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frequently than those with non-UIP pattern (30% versus 8%, 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p=0.005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The incidence of</a:t>
            </a:r>
            <a:r>
              <a:rPr lang="en-US" altLang="ko-K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5 pulmonary toxicities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was 9% in patients with UIP pattern, compared with 3% in those with non-UIP pattern.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In SCLC, OS was signiﬁcantly shorter in patients with UIP pattern than those with non-UIP pattern (median OS: 9 versus 16 months, p =0.048</a:t>
            </a: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 signiﬁcant </a:t>
            </a:r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difference in patients with NSCLC (median OS: 11 versus 9 months, p =0.334).</a:t>
            </a:r>
          </a:p>
          <a:p>
            <a:endParaRPr lang="ko-KR" altLang="en-US" dirty="0"/>
          </a:p>
        </p:txBody>
      </p:sp>
      <p:sp>
        <p:nvSpPr>
          <p:cNvPr id="4" name="제목 4">
            <a:extLst>
              <a:ext uri="{FF2B5EF4-FFF2-40B4-BE49-F238E27FC236}">
                <a16:creationId xmlns:a16="http://schemas.microsoft.com/office/drawing/2014/main" xmlns="" id="{E9D357F3-9C23-4D45-8432-44EA7F89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Treatment related complication and outcome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6E7B4A3-0673-42E1-AEED-918A4B25C553}"/>
              </a:ext>
            </a:extLst>
          </p:cNvPr>
          <p:cNvSpPr txBox="1"/>
          <p:nvPr/>
        </p:nvSpPr>
        <p:spPr>
          <a:xfrm>
            <a:off x="3203848" y="630932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Kenmotsu</a:t>
            </a:r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 H et al. J </a:t>
            </a:r>
            <a:r>
              <a:rPr lang="en-US" altLang="ko-K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Thorac</a:t>
            </a:r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Oncol</a:t>
            </a:r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 (2011)</a:t>
            </a:r>
          </a:p>
          <a:p>
            <a:pPr algn="r"/>
            <a:r>
              <a:rPr lang="en-US" altLang="ko-K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Kreuter</a:t>
            </a:r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 M et al. Sarcoidosis </a:t>
            </a:r>
            <a:r>
              <a:rPr lang="en-US" altLang="ko-K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Vasc</a:t>
            </a:r>
            <a:r>
              <a:rPr lang="en-US" altLang="ko-KR" sz="1200" i="1" dirty="0">
                <a:latin typeface="Arial" panose="020B0604020202020204" pitchFamily="34" charset="0"/>
                <a:cs typeface="Arial" panose="020B0604020202020204" pitchFamily="34" charset="0"/>
              </a:rPr>
              <a:t> Diffuse Lung Dis (</a:t>
            </a:r>
            <a:r>
              <a:rPr lang="en-US" altLang="ko-K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2014)</a:t>
            </a:r>
            <a:endParaRPr lang="ko-KR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1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b="1" dirty="0">
                <a:latin typeface="Arial" pitchFamily="34" charset="0"/>
                <a:cs typeface="Arial" pitchFamily="34" charset="0"/>
              </a:rPr>
              <a:t>M/62  </a:t>
            </a:r>
            <a:r>
              <a:rPr lang="ko-KR" altLang="en-US" sz="3600" b="1" dirty="0">
                <a:latin typeface="Arial" pitchFamily="34" charset="0"/>
                <a:cs typeface="Arial" pitchFamily="34" charset="0"/>
              </a:rPr>
              <a:t>박</a:t>
            </a:r>
            <a:r>
              <a:rPr lang="en-US" altLang="ko-KR" sz="3600" b="1" dirty="0">
                <a:latin typeface="Arial" pitchFamily="34" charset="0"/>
                <a:cs typeface="Arial" pitchFamily="34" charset="0"/>
              </a:rPr>
              <a:t>O</a:t>
            </a:r>
            <a:r>
              <a:rPr lang="ko-KR" altLang="en-US" sz="3600" b="1" dirty="0">
                <a:latin typeface="Arial" pitchFamily="34" charset="0"/>
                <a:cs typeface="Arial" pitchFamily="34" charset="0"/>
              </a:rPr>
              <a:t>순 </a:t>
            </a:r>
            <a:r>
              <a:rPr lang="en-US" altLang="ko-KR" sz="3600" b="1" dirty="0">
                <a:latin typeface="Arial" pitchFamily="34" charset="0"/>
                <a:cs typeface="Arial" pitchFamily="34" charset="0"/>
              </a:rPr>
              <a:t>(#7927542)</a:t>
            </a:r>
            <a:r>
              <a:rPr lang="ko-KR" altLang="en-US" sz="3600" b="1" dirty="0">
                <a:latin typeface="Arial" pitchFamily="34" charset="0"/>
                <a:cs typeface="Arial" pitchFamily="34" charset="0"/>
              </a:rPr>
              <a:t> 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600200"/>
            <a:ext cx="7992888" cy="4525963"/>
          </a:xfrm>
        </p:spPr>
        <p:txBody>
          <a:bodyPr/>
          <a:lstStyle/>
          <a:p>
            <a:pPr lvl="0"/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Past History</a:t>
            </a:r>
          </a:p>
          <a:p>
            <a:pPr marL="457200" lvl="1" indent="0">
              <a:buNone/>
            </a:pPr>
            <a:r>
              <a:rPr lang="en-US" altLang="ko-KR" sz="2000" dirty="0">
                <a:solidFill>
                  <a:srgbClr val="0070C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DM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/ HTN / Hepatitis / </a:t>
            </a:r>
            <a:r>
              <a:rPr lang="en-US" altLang="ko-KR" sz="2000" dirty="0" err="1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Pul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000" dirty="0" err="1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Tbc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( </a:t>
            </a:r>
            <a:r>
              <a:rPr lang="en-US" altLang="ko-KR" sz="2000" dirty="0">
                <a:solidFill>
                  <a:srgbClr val="0070C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+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/ - / - / - )</a:t>
            </a:r>
          </a:p>
          <a:p>
            <a:pPr lvl="0"/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Smoking History : ex smoker, quit 8yrs ago, 25pys</a:t>
            </a:r>
          </a:p>
          <a:p>
            <a:pPr lvl="0"/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Occupational History</a:t>
            </a:r>
            <a:r>
              <a: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지하철 역무원 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년</a:t>
            </a:r>
          </a:p>
          <a:p>
            <a:pPr lvl="0"/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Family History</a:t>
            </a:r>
            <a:r>
              <a: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아버지 폐렴 사망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어머니 위암 생존</a:t>
            </a:r>
            <a:endParaRPr lang="en-US" altLang="ko-K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ko-KR" alt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폐암 가족력 없음</a:t>
            </a:r>
            <a:r>
              <a:rPr lang="en-US" altLang="ko-K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714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40013" y="433549"/>
            <a:ext cx="8229600" cy="1143000"/>
          </a:xfrm>
        </p:spPr>
        <p:txBody>
          <a:bodyPr>
            <a:noAutofit/>
          </a:bodyPr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T</a:t>
            </a:r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herapeutic approach in patients </a:t>
            </a:r>
            <a:br>
              <a:rPr lang="en-US" altLang="ko-KR" sz="2800" b="1" dirty="0">
                <a:latin typeface="Arial" pitchFamily="34" charset="0"/>
                <a:cs typeface="Arial" pitchFamily="34" charset="0"/>
              </a:rPr>
            </a:br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with IPF and NSCLC</a:t>
            </a:r>
            <a:endParaRPr lang="ko-KR" alt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40013" y="1700808"/>
            <a:ext cx="82296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O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perable 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NSCLC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significantly </a:t>
            </a:r>
            <a:r>
              <a:rPr lang="en-US" altLang="ko-KR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lower 5 year survival rate 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in patients with IPF and NSCLC than in patients without IPF (54.2% versus 88.3%).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Patients with IPF had significantly </a:t>
            </a:r>
            <a:r>
              <a:rPr lang="en-US" altLang="ko-KR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higher postoperative morbidity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postoperative 5-year survival (61.6%) for patients with stage I primary lung cancer c IPF,  5-year survival (63.7%) of patients with IPF after the diagnosis from the census data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Although the long-term results of surgical resection in patients with IPF and lung cancer were worse than in patients without IPF, </a:t>
            </a:r>
            <a:r>
              <a:rPr lang="en-US" altLang="ko-KR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surgical intervention of primary lung cancer in patients with stage I lung cancer was considered effective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7640" y="6060159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Y. Saito et al. Ann. </a:t>
            </a:r>
            <a:r>
              <a:rPr lang="en-US" altLang="ko-KR" sz="1200" i="1" dirty="0" err="1">
                <a:latin typeface="Arial" pitchFamily="34" charset="0"/>
                <a:cs typeface="Arial" pitchFamily="34" charset="0"/>
              </a:rPr>
              <a:t>Thorac</a:t>
            </a:r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1200" i="1" dirty="0" err="1">
                <a:latin typeface="Arial" pitchFamily="34" charset="0"/>
                <a:cs typeface="Arial" pitchFamily="34" charset="0"/>
              </a:rPr>
              <a:t>Surg</a:t>
            </a:r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 (2011)</a:t>
            </a:r>
          </a:p>
          <a:p>
            <a:pPr marL="228600" indent="-228600" algn="r">
              <a:buAutoNum type="alphaUcPeriod"/>
            </a:pPr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Watanabe et al. </a:t>
            </a:r>
            <a:r>
              <a:rPr lang="en-US" altLang="ko-KR" sz="1200" i="1" dirty="0" err="1">
                <a:latin typeface="Arial" pitchFamily="34" charset="0"/>
                <a:cs typeface="Arial" pitchFamily="34" charset="0"/>
              </a:rPr>
              <a:t>Thorac</a:t>
            </a:r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ko-KR" sz="1200" i="1" dirty="0" err="1">
                <a:latin typeface="Arial" pitchFamily="34" charset="0"/>
                <a:cs typeface="Arial" pitchFamily="34" charset="0"/>
              </a:rPr>
              <a:t>Cardiovasc</a:t>
            </a:r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. Surg.(2008)</a:t>
            </a:r>
          </a:p>
          <a:p>
            <a:pPr marL="228600" indent="-228600" algn="r">
              <a:buAutoNum type="alphaUcPeriod"/>
            </a:pPr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Schwartz DA et</a:t>
            </a:r>
            <a:r>
              <a:rPr lang="ko-KR" altLang="en-US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al. m J </a:t>
            </a:r>
            <a:r>
              <a:rPr lang="en-US" altLang="ko-KR" sz="1200" i="1" dirty="0" err="1">
                <a:latin typeface="Arial" pitchFamily="34" charset="0"/>
                <a:cs typeface="Arial" pitchFamily="34" charset="0"/>
              </a:rPr>
              <a:t>Respir</a:t>
            </a:r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i="1" dirty="0" err="1">
                <a:latin typeface="Arial" pitchFamily="34" charset="0"/>
                <a:cs typeface="Arial" pitchFamily="34" charset="0"/>
              </a:rPr>
              <a:t>Crit</a:t>
            </a:r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 Care Med(1994) </a:t>
            </a:r>
          </a:p>
        </p:txBody>
      </p:sp>
    </p:spTree>
    <p:extLst>
      <p:ext uri="{BB962C8B-B14F-4D97-AF65-F5344CB8AC3E}">
        <p14:creationId xmlns:p14="http://schemas.microsoft.com/office/powerpoint/2010/main" val="1115169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755576" y="1916832"/>
            <a:ext cx="7848872" cy="433515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Patients selection in operable NSCLC 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Higher levels of KL- 6, LDH, lower values of FVC, </a:t>
            </a:r>
            <a:r>
              <a:rPr lang="en-US" altLang="ko-KR" sz="1800" dirty="0" err="1">
                <a:latin typeface="Arial" pitchFamily="34" charset="0"/>
                <a:cs typeface="Arial" pitchFamily="34" charset="0"/>
              </a:rPr>
              <a:t>DLCo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, male gender, preoperative steroid use, history of exacerbations, presence of definite UIP pattern have been associated with unfavorable Outcomes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Based on these factors a composite </a:t>
            </a:r>
            <a:r>
              <a:rPr lang="en-US" altLang="ko-KR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scoring system 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for the identification of high risk individuals has been recently suggested</a:t>
            </a:r>
          </a:p>
          <a:p>
            <a:pPr>
              <a:buFont typeface="Arial" pitchFamily="34" charset="0"/>
              <a:buChar char="•"/>
            </a:pPr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Data on </a:t>
            </a:r>
            <a:r>
              <a:rPr lang="en-US" altLang="ko-KR" sz="1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chemotherapy and radiation therapy are still limited and there is no consensus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 for the ideal strategy in patients with inoperable stages of NSCLC.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625198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T. Sato et al. General </a:t>
            </a:r>
            <a:r>
              <a:rPr lang="en-US" altLang="ko-KR" sz="1200" i="1" dirty="0" err="1">
                <a:latin typeface="Arial" pitchFamily="34" charset="0"/>
                <a:cs typeface="Arial" pitchFamily="34" charset="0"/>
              </a:rPr>
              <a:t>Thorac</a:t>
            </a:r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ko-KR" sz="1200" i="1" dirty="0">
                <a:latin typeface="Arial" pitchFamily="34" charset="0"/>
                <a:cs typeface="Arial" pitchFamily="34" charset="0"/>
              </a:rPr>
              <a:t>Cardiovasc. Surg. (2015)</a:t>
            </a:r>
          </a:p>
          <a:p>
            <a:pPr algn="r"/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N. Watanabe et</a:t>
            </a:r>
            <a:r>
              <a:rPr lang="ko-KR" altLang="en-US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al. Respiration. Int. Rev. </a:t>
            </a:r>
            <a:r>
              <a:rPr lang="en-US" altLang="ko-KR" sz="1200" i="1" dirty="0" err="1">
                <a:latin typeface="Arial" pitchFamily="34" charset="0"/>
                <a:cs typeface="Arial" pitchFamily="34" charset="0"/>
              </a:rPr>
              <a:t>Thorac</a:t>
            </a:r>
            <a:r>
              <a:rPr lang="en-US" altLang="ko-KR" sz="1200" i="1" dirty="0">
                <a:latin typeface="Arial" pitchFamily="34" charset="0"/>
                <a:cs typeface="Arial" pitchFamily="34" charset="0"/>
              </a:rPr>
              <a:t>. Dis (2013)</a:t>
            </a:r>
            <a:endParaRPr lang="ko-KR" alt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제목 2">
            <a:extLst>
              <a:ext uri="{FF2B5EF4-FFF2-40B4-BE49-F238E27FC236}">
                <a16:creationId xmlns:a16="http://schemas.microsoft.com/office/drawing/2014/main" xmlns="" id="{2B8378A6-EEDF-492E-A12A-CEBB9B4D2F3B}"/>
              </a:ext>
            </a:extLst>
          </p:cNvPr>
          <p:cNvSpPr txBox="1">
            <a:spLocks/>
          </p:cNvSpPr>
          <p:nvPr/>
        </p:nvSpPr>
        <p:spPr bwMode="auto">
          <a:xfrm>
            <a:off x="323528" y="47667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Therapeutic approach in patients </a:t>
            </a:r>
            <a:br>
              <a:rPr lang="en-US" altLang="ko-KR" b="1" dirty="0">
                <a:latin typeface="Arial" pitchFamily="34" charset="0"/>
                <a:cs typeface="Arial" pitchFamily="34" charset="0"/>
              </a:rPr>
            </a:br>
            <a:r>
              <a:rPr lang="en-US" altLang="ko-KR" b="1" dirty="0">
                <a:latin typeface="Arial" pitchFamily="34" charset="0"/>
                <a:cs typeface="Arial" pitchFamily="34" charset="0"/>
              </a:rPr>
              <a:t>with IPF and NSCLC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26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A753F6A-A321-4BDD-A23B-1F2C1F961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778098"/>
          </a:xfrm>
        </p:spPr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IPF with SCLC</a:t>
            </a:r>
            <a:endParaRPr lang="ko-KR" altLang="en-US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xmlns="" id="{E87DAB23-34AE-478C-BC15-460EDFF6B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376928"/>
              </p:ext>
            </p:extLst>
          </p:nvPr>
        </p:nvGraphicFramePr>
        <p:xfrm>
          <a:off x="82556" y="1067445"/>
          <a:ext cx="8965705" cy="499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511">
                  <a:extLst>
                    <a:ext uri="{9D8B030D-6E8A-4147-A177-3AD203B41FA5}">
                      <a16:colId xmlns:a16="http://schemas.microsoft.com/office/drawing/2014/main" xmlns="" val="3203511257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301510364"/>
                    </a:ext>
                  </a:extLst>
                </a:gridCol>
                <a:gridCol w="1428362">
                  <a:extLst>
                    <a:ext uri="{9D8B030D-6E8A-4147-A177-3AD203B41FA5}">
                      <a16:colId xmlns:a16="http://schemas.microsoft.com/office/drawing/2014/main" xmlns="" val="675567308"/>
                    </a:ext>
                  </a:extLst>
                </a:gridCol>
                <a:gridCol w="2611348">
                  <a:extLst>
                    <a:ext uri="{9D8B030D-6E8A-4147-A177-3AD203B41FA5}">
                      <a16:colId xmlns:a16="http://schemas.microsoft.com/office/drawing/2014/main" xmlns="" val="2252202688"/>
                    </a:ext>
                  </a:extLst>
                </a:gridCol>
                <a:gridCol w="2611348">
                  <a:extLst>
                    <a:ext uri="{9D8B030D-6E8A-4147-A177-3AD203B41FA5}">
                      <a16:colId xmlns:a16="http://schemas.microsoft.com/office/drawing/2014/main" xmlns="" val="25118703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Nation/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endParaRPr lang="ko-KR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6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i="1" dirty="0">
                          <a:latin typeface="Arial" pitchFamily="34" charset="0"/>
                          <a:cs typeface="Arial" pitchFamily="34" charset="0"/>
                        </a:rPr>
                        <a:t>Yoko</a:t>
                      </a:r>
                      <a:r>
                        <a:rPr lang="en-US" altLang="ko-KR" sz="1400" i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i="1" dirty="0">
                          <a:latin typeface="Arial" pitchFamily="34" charset="0"/>
                          <a:cs typeface="Arial" pitchFamily="34" charset="0"/>
                        </a:rPr>
                        <a:t>Matsumoto (2017)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retrospective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Japan/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2011.8- 2016.5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204 SCLC.</a:t>
                      </a:r>
                      <a:r>
                        <a:rPr lang="en-US" altLang="ko-KR" sz="1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Chest CT</a:t>
                      </a:r>
                      <a:r>
                        <a:rPr lang="ko-KR" altLang="en-US" sz="1800" dirty="0">
                          <a:latin typeface="Arial" pitchFamily="34" charset="0"/>
                          <a:cs typeface="Arial" pitchFamily="34" charset="0"/>
                        </a:rPr>
                        <a:t>상</a:t>
                      </a:r>
                      <a:endParaRPr lang="en-US" altLang="ko-KR" sz="18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Normal(n=57) / Emphysema(n=105) / Fibrosis(n=42)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Prognosis of</a:t>
                      </a:r>
                      <a:r>
                        <a:rPr lang="en-US" altLang="ko-K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SCLC based on the underlying pulmonary disease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i="1" dirty="0" err="1">
                          <a:latin typeface="Arial" pitchFamily="34" charset="0"/>
                          <a:cs typeface="Arial" pitchFamily="34" charset="0"/>
                        </a:rPr>
                        <a:t>Naohiro</a:t>
                      </a:r>
                      <a:r>
                        <a:rPr lang="en-US" altLang="ko-KR" sz="1400" i="1" dirty="0">
                          <a:latin typeface="Arial" pitchFamily="34" charset="0"/>
                          <a:cs typeface="Arial" pitchFamily="34" charset="0"/>
                        </a:rPr>
                        <a:t> Watanabe (2014)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Arial" pitchFamily="34" charset="0"/>
                          <a:cs typeface="Arial" pitchFamily="34" charset="0"/>
                        </a:rPr>
                        <a:t>retrospective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Japan/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2005.1-2011.12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11 ED-SCLC with IPF patients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efficacy </a:t>
                      </a:r>
                      <a:r>
                        <a:rPr lang="en-US" altLang="ko-KR" sz="1800" dirty="0" err="1">
                          <a:latin typeface="Arial" pitchFamily="34" charset="0"/>
                          <a:cs typeface="Arial" pitchFamily="34" charset="0"/>
                        </a:rPr>
                        <a:t>CTx</a:t>
                      </a: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 in ED-</a:t>
                      </a:r>
                      <a:r>
                        <a:rPr lang="en-US" altLang="ko-KR" sz="1800" baseline="0" dirty="0">
                          <a:latin typeface="Arial" pitchFamily="34" charset="0"/>
                          <a:cs typeface="Arial" pitchFamily="34" charset="0"/>
                        </a:rPr>
                        <a:t>SCLC with IPF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4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i="1" dirty="0">
                          <a:latin typeface="Arial" pitchFamily="34" charset="0"/>
                          <a:cs typeface="Arial" pitchFamily="34" charset="0"/>
                        </a:rPr>
                        <a:t>Yuji Minegishi (2011)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altLang="ko-K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rospective</a:t>
                      </a:r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ko-KR" alt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Japan/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2002.6</a:t>
                      </a:r>
                      <a:r>
                        <a:rPr lang="en-US" altLang="ko-KR" sz="1800" baseline="0" dirty="0">
                          <a:latin typeface="Arial" pitchFamily="34" charset="0"/>
                          <a:cs typeface="Arial" pitchFamily="34" charset="0"/>
                        </a:rPr>
                        <a:t>-2008.10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en-US" altLang="ko-KR" sz="18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SCLC with IIP, for whom curative radiotherapy was impossible (stage 3A, 3B, 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safety, efficacy of Carboplatin and etoposide </a:t>
                      </a:r>
                      <a:r>
                        <a:rPr lang="en-US" altLang="ko-KR" sz="1800" dirty="0" err="1">
                          <a:latin typeface="Arial" pitchFamily="34" charset="0"/>
                          <a:cs typeface="Arial" pitchFamily="34" charset="0"/>
                        </a:rPr>
                        <a:t>CTx</a:t>
                      </a: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 in  advanced</a:t>
                      </a:r>
                      <a:r>
                        <a:rPr lang="en-US" altLang="ko-KR" sz="1800" baseline="0" dirty="0">
                          <a:latin typeface="Arial" pitchFamily="34" charset="0"/>
                          <a:cs typeface="Arial" pitchFamily="34" charset="0"/>
                        </a:rPr>
                        <a:t> SCLC with IPF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17A520-B1CE-49E9-AA6F-943B151EA830}"/>
              </a:ext>
            </a:extLst>
          </p:cNvPr>
          <p:cNvSpPr txBox="1"/>
          <p:nvPr/>
        </p:nvSpPr>
        <p:spPr>
          <a:xfrm>
            <a:off x="1876147" y="609329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>
                <a:latin typeface="Arial" panose="020B0604020202020204" pitchFamily="34" charset="0"/>
                <a:cs typeface="Arial" pitchFamily="34" charset="0"/>
              </a:rPr>
              <a:t>YOKO MATSUMOTO et al. ANTICANCER RESEARCH (2017)</a:t>
            </a:r>
          </a:p>
          <a:p>
            <a:pPr algn="r"/>
            <a:r>
              <a:rPr lang="en-US" altLang="ko-KR" sz="1200" i="1" dirty="0" err="1">
                <a:latin typeface="Arial" panose="020B0604020202020204" pitchFamily="34" charset="0"/>
                <a:cs typeface="Arial" pitchFamily="34" charset="0"/>
              </a:rPr>
              <a:t>Naohiro</a:t>
            </a:r>
            <a:r>
              <a:rPr lang="en-US" altLang="ko-KR" sz="1200" i="1" dirty="0">
                <a:latin typeface="Arial" panose="020B0604020202020204" pitchFamily="34" charset="0"/>
                <a:cs typeface="Arial" pitchFamily="34" charset="0"/>
              </a:rPr>
              <a:t> Watanabe </a:t>
            </a:r>
            <a:r>
              <a:rPr lang="en-US" altLang="ko-KR" sz="1200" i="1" dirty="0" err="1">
                <a:latin typeface="Arial" panose="020B0604020202020204" pitchFamily="34" charset="0"/>
                <a:cs typeface="Arial" pitchFamily="34" charset="0"/>
              </a:rPr>
              <a:t>etal</a:t>
            </a:r>
            <a:r>
              <a:rPr lang="en-US" altLang="ko-KR" sz="1200" i="1" dirty="0"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altLang="ko-KR" sz="1200" i="1" dirty="0" err="1">
                <a:latin typeface="Arial" panose="020B0604020202020204" pitchFamily="34" charset="0"/>
                <a:cs typeface="Arial" pitchFamily="34" charset="0"/>
              </a:rPr>
              <a:t>Int</a:t>
            </a:r>
            <a:r>
              <a:rPr lang="en-US" altLang="ko-KR" sz="1200" i="1" dirty="0">
                <a:latin typeface="Arial" panose="020B0604020202020204" pitchFamily="34" charset="0"/>
                <a:cs typeface="Arial" pitchFamily="34" charset="0"/>
              </a:rPr>
              <a:t> J </a:t>
            </a:r>
            <a:r>
              <a:rPr lang="en-US" altLang="ko-KR" sz="1200" i="1" dirty="0" err="1">
                <a:latin typeface="Arial" panose="020B0604020202020204" pitchFamily="34" charset="0"/>
                <a:cs typeface="Arial" pitchFamily="34" charset="0"/>
              </a:rPr>
              <a:t>Clin</a:t>
            </a:r>
            <a:r>
              <a:rPr lang="en-US" altLang="ko-KR" sz="1200" i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ko-KR" sz="1200" i="1" dirty="0" err="1">
                <a:latin typeface="Arial" panose="020B0604020202020204" pitchFamily="34" charset="0"/>
                <a:cs typeface="Arial" pitchFamily="34" charset="0"/>
              </a:rPr>
              <a:t>Oncol</a:t>
            </a:r>
            <a:r>
              <a:rPr lang="en-US" altLang="ko-KR" sz="1200" i="1" dirty="0">
                <a:latin typeface="Arial" panose="020B0604020202020204" pitchFamily="34" charset="0"/>
                <a:cs typeface="Arial" pitchFamily="34" charset="0"/>
              </a:rPr>
              <a:t> (2014)</a:t>
            </a:r>
            <a:endParaRPr lang="ko-KR" altLang="en-US" sz="1200" i="1" dirty="0">
              <a:latin typeface="Arial" panose="020B0604020202020204" pitchFamily="34" charset="0"/>
              <a:cs typeface="Arial" pitchFamily="34" charset="0"/>
            </a:endParaRPr>
          </a:p>
          <a:p>
            <a:pPr algn="r"/>
            <a:r>
              <a:rPr lang="en-US" altLang="ko-KR" sz="1200" i="1" dirty="0">
                <a:latin typeface="Arial" panose="020B0604020202020204" pitchFamily="34" charset="0"/>
                <a:cs typeface="Arial" pitchFamily="34" charset="0"/>
              </a:rPr>
              <a:t>Yuji Minegishi et al. Journal of Thoracic Oncology (2011)</a:t>
            </a:r>
            <a:endParaRPr lang="ko-KR" altLang="en-US" sz="1200" i="1" dirty="0">
              <a:latin typeface="Arial" panose="020B0604020202020204" pitchFamily="34" charset="0"/>
              <a:cs typeface="Arial" pitchFamily="34" charset="0"/>
            </a:endParaRPr>
          </a:p>
          <a:p>
            <a:pPr algn="r"/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2358992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3DF9DB8-C057-474B-B10F-38058EE9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IPF with SCLC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xmlns="" id="{E87DAB23-34AE-478C-BC15-460EDFF6BF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891915"/>
              </p:ext>
            </p:extLst>
          </p:nvPr>
        </p:nvGraphicFramePr>
        <p:xfrm>
          <a:off x="251520" y="1052736"/>
          <a:ext cx="8749480" cy="4917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965">
                  <a:extLst>
                    <a:ext uri="{9D8B030D-6E8A-4147-A177-3AD203B41FA5}">
                      <a16:colId xmlns:a16="http://schemas.microsoft.com/office/drawing/2014/main" xmlns="" val="3203511257"/>
                    </a:ext>
                  </a:extLst>
                </a:gridCol>
                <a:gridCol w="1164245">
                  <a:extLst>
                    <a:ext uri="{9D8B030D-6E8A-4147-A177-3AD203B41FA5}">
                      <a16:colId xmlns:a16="http://schemas.microsoft.com/office/drawing/2014/main" xmlns="" val="2301510364"/>
                    </a:ext>
                  </a:extLst>
                </a:gridCol>
                <a:gridCol w="1019158"/>
                <a:gridCol w="1415173"/>
                <a:gridCol w="1058405"/>
                <a:gridCol w="2963534">
                  <a:extLst>
                    <a:ext uri="{9D8B030D-6E8A-4147-A177-3AD203B41FA5}">
                      <a16:colId xmlns:a16="http://schemas.microsoft.com/office/drawing/2014/main" xmlns="" val="2511870331"/>
                    </a:ext>
                  </a:extLst>
                </a:gridCol>
              </a:tblGrid>
              <a:tr h="342464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ko-KR" dirty="0" smtClean="0"/>
                        <a:t>Survival(median OS)</a:t>
                      </a:r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AE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4697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i="1" dirty="0">
                          <a:latin typeface="Arial" pitchFamily="34" charset="0"/>
                          <a:cs typeface="Arial" pitchFamily="34" charset="0"/>
                        </a:rPr>
                        <a:t>Yoko</a:t>
                      </a:r>
                      <a:r>
                        <a:rPr lang="en-US" altLang="ko-KR" sz="1400" i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400" i="1" dirty="0">
                          <a:latin typeface="Arial" pitchFamily="34" charset="0"/>
                          <a:cs typeface="Arial" pitchFamily="34" charset="0"/>
                        </a:rPr>
                        <a:t>Matsumoto (2017)</a:t>
                      </a:r>
                      <a:endParaRPr lang="ko-KR" altLang="en-US" sz="1400" dirty="0"/>
                    </a:p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emphysema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Fibrosis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Fibrosis</a:t>
                      </a:r>
                      <a:r>
                        <a:rPr lang="en-US" altLang="ko-KR" sz="1800" baseline="0" dirty="0">
                          <a:solidFill>
                            <a:schemeClr val="dk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80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5(11.9%)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Normal (0/57, 0%) </a:t>
                      </a:r>
                      <a:r>
                        <a:rPr lang="fr-FR" altLang="ko-KR" sz="1800" dirty="0">
                          <a:latin typeface="Arial" pitchFamily="34" charset="0"/>
                          <a:cs typeface="Arial" pitchFamily="34" charset="0"/>
                        </a:rPr>
                        <a:t>Emphysema (5/105, 4.8%)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ko-KR" sz="1800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fr-FR" altLang="ko-KR" sz="1800" i="1" dirty="0">
                          <a:latin typeface="Arial" pitchFamily="34" charset="0"/>
                          <a:cs typeface="Arial" pitchFamily="34" charset="0"/>
                        </a:rPr>
                        <a:t>p=</a:t>
                      </a:r>
                      <a:r>
                        <a:rPr lang="fr-FR" altLang="ko-KR" sz="1800" dirty="0">
                          <a:latin typeface="Arial" pitchFamily="34" charset="0"/>
                          <a:cs typeface="Arial" pitchFamily="34" charset="0"/>
                        </a:rPr>
                        <a:t>0.025)</a:t>
                      </a:r>
                      <a:endParaRPr lang="en-US" altLang="ko-K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6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ko-KR" altLang="en-US" sz="1600" dirty="0" smtClean="0">
                          <a:latin typeface="Arial" pitchFamily="34" charset="0"/>
                          <a:cs typeface="Arial" pitchFamily="34" charset="0"/>
                        </a:rPr>
                        <a:t>전체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21.3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16.4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10.8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46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LD-SCLC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52.7</a:t>
                      </a:r>
                      <a:endParaRPr lang="ko-KR" altLang="en-US" sz="160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26.4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7.4</a:t>
                      </a:r>
                      <a:endParaRPr lang="ko-KR" altLang="en-US" sz="160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46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ED-SCLC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11.4</a:t>
                      </a:r>
                      <a:endParaRPr lang="ko-KR" altLang="en-US" sz="160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Arial" pitchFamily="34" charset="0"/>
                          <a:cs typeface="Arial" pitchFamily="34" charset="0"/>
                        </a:rPr>
                        <a:t>13.5</a:t>
                      </a:r>
                      <a:endParaRPr lang="ko-KR" alt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12.7</a:t>
                      </a:r>
                      <a:endParaRPr lang="ko-KR" altLang="en-US" sz="1600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678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i="1" dirty="0" err="1">
                          <a:latin typeface="Arial" pitchFamily="34" charset="0"/>
                          <a:cs typeface="Arial" pitchFamily="34" charset="0"/>
                        </a:rPr>
                        <a:t>Naohiro</a:t>
                      </a:r>
                      <a:r>
                        <a:rPr lang="en-US" altLang="ko-KR" sz="1600" i="1" dirty="0">
                          <a:latin typeface="Arial" pitchFamily="34" charset="0"/>
                          <a:cs typeface="Arial" pitchFamily="34" charset="0"/>
                        </a:rPr>
                        <a:t> Watanabe (2014)</a:t>
                      </a:r>
                      <a:endParaRPr lang="ko-KR" alt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Median OS : 7.0 months </a:t>
                      </a:r>
                    </a:p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(previous phase III reports 9.0 -10.6 months)</a:t>
                      </a:r>
                    </a:p>
                    <a:p>
                      <a:pPr algn="ctr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Median PFS :</a:t>
                      </a:r>
                      <a:r>
                        <a:rPr lang="en-US" altLang="ko-KR" sz="16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4.7 months </a:t>
                      </a:r>
                    </a:p>
                    <a:p>
                      <a:pPr algn="ctr"/>
                      <a:r>
                        <a:rPr lang="en-US" altLang="ko-KR" sz="16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previous phase III reports 5.2 -</a:t>
                      </a:r>
                      <a:r>
                        <a:rPr lang="en-US" altLang="ko-KR" sz="16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6.0 months)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4 patients (36.4 %)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latin typeface="Arial" pitchFamily="34" charset="0"/>
                          <a:cs typeface="Arial" pitchFamily="34" charset="0"/>
                        </a:rPr>
                        <a:t>3 of 4 patients died during this study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048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i="1" dirty="0">
                          <a:latin typeface="Arial" pitchFamily="34" charset="0"/>
                          <a:cs typeface="Arial" pitchFamily="34" charset="0"/>
                        </a:rPr>
                        <a:t>Yuji Minegishi (2011)</a:t>
                      </a:r>
                      <a:endParaRPr lang="ko-KR" altLang="en-US" sz="1600" dirty="0"/>
                    </a:p>
                    <a:p>
                      <a:pPr algn="ctr" latinLnBrk="1"/>
                      <a:endParaRPr lang="ko-KR" altLang="en-US" sz="16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Median OS : 8.7 months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(JCOG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9511 :9.4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months)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Median PFS :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5.5 months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(JCOG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9511 : 4.8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months)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>
                          <a:latin typeface="Arial" pitchFamily="34" charset="0"/>
                          <a:cs typeface="Arial" pitchFamily="34" charset="0"/>
                        </a:rPr>
                        <a:t>5patients (29.4%) </a:t>
                      </a:r>
                    </a:p>
                    <a:p>
                      <a:pPr algn="ctr"/>
                      <a:r>
                        <a:rPr lang="en-US" altLang="ko-KR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ko-KR" altLang="en-US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dirty="0">
                          <a:latin typeface="Arial" pitchFamily="34" charset="0"/>
                          <a:cs typeface="Arial" pitchFamily="34" charset="0"/>
                        </a:rPr>
                        <a:t>of 5 died study period</a:t>
                      </a:r>
                      <a:endParaRPr lang="ko-KR" alt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17A520-B1CE-49E9-AA6F-943B151EA830}"/>
              </a:ext>
            </a:extLst>
          </p:cNvPr>
          <p:cNvSpPr txBox="1"/>
          <p:nvPr/>
        </p:nvSpPr>
        <p:spPr>
          <a:xfrm>
            <a:off x="1876147" y="610278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i="1" dirty="0">
                <a:latin typeface="Arial" panose="020B0604020202020204" pitchFamily="34" charset="0"/>
                <a:cs typeface="Arial" pitchFamily="34" charset="0"/>
              </a:rPr>
              <a:t>YOKO MATSUMOTO et al. ANTICANCER RESEARCH (2017)</a:t>
            </a:r>
          </a:p>
          <a:p>
            <a:pPr algn="r"/>
            <a:r>
              <a:rPr lang="en-US" altLang="ko-KR" sz="1200" i="1" dirty="0" err="1">
                <a:latin typeface="Arial" panose="020B0604020202020204" pitchFamily="34" charset="0"/>
                <a:cs typeface="Arial" pitchFamily="34" charset="0"/>
              </a:rPr>
              <a:t>Naohiro</a:t>
            </a:r>
            <a:r>
              <a:rPr lang="en-US" altLang="ko-KR" sz="1200" i="1" dirty="0">
                <a:latin typeface="Arial" panose="020B0604020202020204" pitchFamily="34" charset="0"/>
                <a:cs typeface="Arial" pitchFamily="34" charset="0"/>
              </a:rPr>
              <a:t> Watanabe </a:t>
            </a:r>
            <a:r>
              <a:rPr lang="en-US" altLang="ko-KR" sz="1200" i="1" dirty="0" err="1">
                <a:latin typeface="Arial" panose="020B0604020202020204" pitchFamily="34" charset="0"/>
                <a:cs typeface="Arial" pitchFamily="34" charset="0"/>
              </a:rPr>
              <a:t>etal</a:t>
            </a:r>
            <a:r>
              <a:rPr lang="en-US" altLang="ko-KR" sz="1200" i="1" dirty="0"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altLang="ko-KR" sz="1200" i="1" dirty="0" err="1">
                <a:latin typeface="Arial" panose="020B0604020202020204" pitchFamily="34" charset="0"/>
                <a:cs typeface="Arial" pitchFamily="34" charset="0"/>
              </a:rPr>
              <a:t>Int</a:t>
            </a:r>
            <a:r>
              <a:rPr lang="en-US" altLang="ko-KR" sz="1200" i="1" dirty="0">
                <a:latin typeface="Arial" panose="020B0604020202020204" pitchFamily="34" charset="0"/>
                <a:cs typeface="Arial" pitchFamily="34" charset="0"/>
              </a:rPr>
              <a:t> J </a:t>
            </a:r>
            <a:r>
              <a:rPr lang="en-US" altLang="ko-KR" sz="1200" i="1" dirty="0" err="1">
                <a:latin typeface="Arial" panose="020B0604020202020204" pitchFamily="34" charset="0"/>
                <a:cs typeface="Arial" pitchFamily="34" charset="0"/>
              </a:rPr>
              <a:t>Clin</a:t>
            </a:r>
            <a:r>
              <a:rPr lang="en-US" altLang="ko-KR" sz="1200" i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ko-KR" sz="1200" i="1" dirty="0" err="1">
                <a:latin typeface="Arial" panose="020B0604020202020204" pitchFamily="34" charset="0"/>
                <a:cs typeface="Arial" pitchFamily="34" charset="0"/>
              </a:rPr>
              <a:t>Oncol</a:t>
            </a:r>
            <a:r>
              <a:rPr lang="en-US" altLang="ko-KR" sz="1200" i="1" dirty="0">
                <a:latin typeface="Arial" panose="020B0604020202020204" pitchFamily="34" charset="0"/>
                <a:cs typeface="Arial" pitchFamily="34" charset="0"/>
              </a:rPr>
              <a:t> (2014)</a:t>
            </a:r>
            <a:endParaRPr lang="ko-KR" altLang="en-US" sz="1200" i="1" dirty="0">
              <a:latin typeface="Arial" panose="020B0604020202020204" pitchFamily="34" charset="0"/>
              <a:cs typeface="Arial" pitchFamily="34" charset="0"/>
            </a:endParaRPr>
          </a:p>
          <a:p>
            <a:pPr algn="r"/>
            <a:r>
              <a:rPr lang="en-US" altLang="ko-KR" sz="1200" i="1" dirty="0">
                <a:latin typeface="Arial" panose="020B0604020202020204" pitchFamily="34" charset="0"/>
                <a:cs typeface="Arial" pitchFamily="34" charset="0"/>
              </a:rPr>
              <a:t>Yuji Minegishi et al. Journal of Thoracic Oncology (2011)</a:t>
            </a:r>
            <a:endParaRPr lang="ko-KR" altLang="en-US" sz="1200" i="1" dirty="0">
              <a:latin typeface="Arial" panose="020B0604020202020204" pitchFamily="34" charset="0"/>
              <a:cs typeface="Arial" pitchFamily="34" charset="0"/>
            </a:endParaRPr>
          </a:p>
          <a:p>
            <a:pPr algn="r"/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2877744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Summary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/>
          <a:lstStyle/>
          <a:p>
            <a:r>
              <a:rPr lang="en-US" altLang="ko-KR" sz="2400" dirty="0"/>
              <a:t>IPF is an independent risk factor for lung cancer</a:t>
            </a:r>
            <a:r>
              <a:rPr lang="en-US" altLang="ko-KR" sz="2400" dirty="0" smtClean="0"/>
              <a:t>.</a:t>
            </a:r>
          </a:p>
          <a:p>
            <a:r>
              <a:rPr lang="en-US" altLang="ko-KR" sz="2400" dirty="0"/>
              <a:t>Further studies are </a:t>
            </a:r>
            <a:r>
              <a:rPr lang="en-US" altLang="ko-KR" sz="2400" dirty="0" smtClean="0"/>
              <a:t>warranted to </a:t>
            </a:r>
            <a:r>
              <a:rPr lang="en-US" altLang="ko-KR" sz="2400" dirty="0"/>
              <a:t>prove whether a linear association </a:t>
            </a:r>
            <a:r>
              <a:rPr lang="en-US" altLang="ko-KR" sz="2400" dirty="0" smtClean="0"/>
              <a:t>between lung cancer and IPF.</a:t>
            </a:r>
          </a:p>
          <a:p>
            <a:r>
              <a:rPr lang="en-US" altLang="ko-KR" sz="2400" dirty="0" smtClean="0"/>
              <a:t>There’s no significant </a:t>
            </a:r>
            <a:r>
              <a:rPr lang="en-US" altLang="ko-KR" sz="2400" dirty="0" smtClean="0">
                <a:solidFill>
                  <a:srgbClr val="0070C0"/>
                </a:solidFill>
              </a:rPr>
              <a:t>median OS </a:t>
            </a:r>
            <a:r>
              <a:rPr lang="en-US" altLang="ko-KR" sz="2400" dirty="0" smtClean="0"/>
              <a:t>difference between </a:t>
            </a:r>
            <a:r>
              <a:rPr lang="en-US" altLang="ko-KR" sz="2400" u="sng" dirty="0" smtClean="0"/>
              <a:t>IPF patients with LC </a:t>
            </a:r>
            <a:r>
              <a:rPr lang="en-US" altLang="ko-KR" sz="2400" dirty="0" smtClean="0"/>
              <a:t>and </a:t>
            </a:r>
            <a:r>
              <a:rPr lang="en-US" altLang="ko-KR" sz="2400" u="sng" dirty="0" smtClean="0"/>
              <a:t>IPF only</a:t>
            </a:r>
            <a:r>
              <a:rPr lang="en-US" altLang="ko-KR" sz="2400" dirty="0" smtClean="0"/>
              <a:t>. </a:t>
            </a:r>
          </a:p>
          <a:p>
            <a:r>
              <a:rPr lang="en-US" altLang="ko-KR" sz="2400" dirty="0" smtClean="0"/>
              <a:t>But </a:t>
            </a:r>
            <a:r>
              <a:rPr lang="en-US" altLang="ko-KR" sz="2400" dirty="0" smtClean="0">
                <a:solidFill>
                  <a:srgbClr val="0070C0"/>
                </a:solidFill>
              </a:rPr>
              <a:t>median OS </a:t>
            </a:r>
            <a:r>
              <a:rPr lang="en-US" altLang="ko-KR" sz="2400" dirty="0" smtClean="0"/>
              <a:t>of </a:t>
            </a:r>
            <a:r>
              <a:rPr lang="en-US" altLang="ko-KR" sz="2400" u="sng" dirty="0" smtClean="0"/>
              <a:t>IPF patients </a:t>
            </a:r>
            <a:r>
              <a:rPr lang="en-US" altLang="ko-KR" sz="2400" u="sng" dirty="0"/>
              <a:t>with LC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is shorter and </a:t>
            </a:r>
            <a:r>
              <a:rPr lang="en-US" altLang="ko-KR" sz="2400" dirty="0" smtClean="0">
                <a:solidFill>
                  <a:srgbClr val="0070C0"/>
                </a:solidFill>
              </a:rPr>
              <a:t>treatment related complications </a:t>
            </a:r>
            <a:r>
              <a:rPr lang="en-US" altLang="ko-KR" sz="2400" dirty="0" smtClean="0"/>
              <a:t>are more frequent when it is compared to </a:t>
            </a:r>
            <a:r>
              <a:rPr lang="en-US" altLang="ko-KR" sz="2400" u="sng" dirty="0" smtClean="0"/>
              <a:t>LC in general population</a:t>
            </a:r>
            <a:r>
              <a:rPr lang="en-US" altLang="ko-KR" sz="2400" dirty="0" smtClean="0"/>
              <a:t>.</a:t>
            </a:r>
          </a:p>
          <a:p>
            <a:r>
              <a:rPr lang="en-US" altLang="ko-KR" sz="2400" dirty="0" smtClean="0"/>
              <a:t>Currently, there </a:t>
            </a:r>
            <a:r>
              <a:rPr lang="en-US" altLang="ko-KR" sz="2400" dirty="0"/>
              <a:t>is </a:t>
            </a:r>
            <a:r>
              <a:rPr lang="en-US" altLang="ko-KR" sz="2400" dirty="0">
                <a:solidFill>
                  <a:srgbClr val="0070C0"/>
                </a:solidFill>
              </a:rPr>
              <a:t>no consensus for the treatment of patients with both </a:t>
            </a:r>
            <a:r>
              <a:rPr lang="en-US" altLang="ko-KR" sz="2400" dirty="0" smtClean="0">
                <a:solidFill>
                  <a:srgbClr val="0070C0"/>
                </a:solidFill>
              </a:rPr>
              <a:t>IPF and </a:t>
            </a:r>
            <a:r>
              <a:rPr lang="en-US" altLang="ko-KR" sz="2400" dirty="0">
                <a:solidFill>
                  <a:srgbClr val="0070C0"/>
                </a:solidFill>
              </a:rPr>
              <a:t>lung </a:t>
            </a:r>
            <a:r>
              <a:rPr lang="en-US" altLang="ko-KR" sz="2400" dirty="0" smtClean="0">
                <a:solidFill>
                  <a:srgbClr val="0070C0"/>
                </a:solidFill>
              </a:rPr>
              <a:t>cancer</a:t>
            </a:r>
            <a:r>
              <a:rPr lang="en-US" altLang="ko-KR" sz="2400" dirty="0" smtClean="0"/>
              <a:t> and further studies are also warranted.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7475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Review of system &amp; Physical examination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20000"/>
              <a:buFont typeface="Arial" pitchFamily="34" charset="0"/>
              <a:buChar char="•"/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Review of system</a:t>
            </a:r>
          </a:p>
          <a:p>
            <a:pPr marL="571500" lvl="1" indent="-171450">
              <a:buSzPct val="120000"/>
              <a:buFont typeface="Arial" pitchFamily="34" charset="0"/>
              <a:buChar char="•"/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General weakness / Fever / Myalgia (-/-/-) </a:t>
            </a:r>
          </a:p>
          <a:p>
            <a:pPr marL="571500" lvl="1" indent="-171450">
              <a:buSzPct val="120000"/>
              <a:buFont typeface="Arial" pitchFamily="34" charset="0"/>
              <a:buChar char="•"/>
              <a:defRPr/>
            </a:pPr>
            <a:r>
              <a:rPr lang="en-US" altLang="ko-K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Dyspnea  (+) : </a:t>
            </a:r>
            <a:r>
              <a:rPr lang="en-US" altLang="ko-KR" sz="2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mMRC</a:t>
            </a:r>
            <a:r>
              <a:rPr lang="en-US" altLang="ko-K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</a:t>
            </a:r>
          </a:p>
          <a:p>
            <a:pPr marL="571500" lvl="1" indent="-171450">
              <a:buSzPct val="120000"/>
              <a:buFont typeface="Arial" pitchFamily="34" charset="0"/>
              <a:buChar char="•"/>
              <a:defRPr/>
            </a:pPr>
            <a:r>
              <a:rPr lang="en-US" altLang="ko-KR" sz="2000" dirty="0">
                <a:solidFill>
                  <a:srgbClr val="0070C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Cough</a:t>
            </a:r>
            <a:r>
              <a:rPr lang="en-US" altLang="ko-KR" sz="20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/ Sputum / Rhinorrhea (</a:t>
            </a:r>
            <a:r>
              <a:rPr lang="en-US" altLang="ko-KR" sz="2000" dirty="0">
                <a:solidFill>
                  <a:srgbClr val="0070C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+</a:t>
            </a:r>
            <a:r>
              <a:rPr lang="en-US" altLang="ko-KR" sz="20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/-/-)</a:t>
            </a:r>
          </a:p>
          <a:p>
            <a:pPr marL="571500" lvl="1" indent="-171450">
              <a:buSzPct val="120000"/>
              <a:buFont typeface="Arial" pitchFamily="34" charset="0"/>
              <a:buChar char="•"/>
              <a:defRPr/>
            </a:pPr>
            <a:r>
              <a:rPr lang="en-US" altLang="ko-KR" sz="20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Arthralgia/</a:t>
            </a:r>
            <a:r>
              <a:rPr lang="ko-KR" altLang="en-US" sz="20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0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dry mouth/</a:t>
            </a:r>
            <a:r>
              <a:rPr lang="ko-KR" altLang="en-US" sz="20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0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dry eyes</a:t>
            </a:r>
            <a:r>
              <a:rPr lang="ko-KR" altLang="en-US" sz="20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000" dirty="0">
                <a:latin typeface="Arial" pitchFamily="34" charset="0"/>
                <a:ea typeface="맑은 고딕" pitchFamily="50" charset="-127"/>
                <a:cs typeface="Arial" pitchFamily="34" charset="0"/>
              </a:rPr>
              <a:t>(-/-/-)</a:t>
            </a:r>
          </a:p>
          <a:p>
            <a:pPr>
              <a:buSzPct val="120000"/>
              <a:buFont typeface="Arial" pitchFamily="34" charset="0"/>
              <a:buChar char="•"/>
              <a:defRPr/>
            </a:pPr>
            <a:endParaRPr lang="en-US" altLang="ko-KR" sz="2000" dirty="0">
              <a:latin typeface="Arial" pitchFamily="34" charset="0"/>
              <a:cs typeface="Arial" pitchFamily="34" charset="0"/>
            </a:endParaRPr>
          </a:p>
          <a:p>
            <a:pPr>
              <a:buSzPct val="120000"/>
              <a:buFont typeface="Arial" pitchFamily="34" charset="0"/>
              <a:buChar char="•"/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Physical examination	</a:t>
            </a:r>
          </a:p>
          <a:p>
            <a:pPr marL="571500" lvl="1" indent="-171450">
              <a:buSzPct val="120000"/>
              <a:buFont typeface="Arial" pitchFamily="34" charset="0"/>
              <a:buChar char="•"/>
              <a:defRPr/>
            </a:pPr>
            <a:r>
              <a:rPr lang="en-US" altLang="ko-KR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Lung sound : fine crackles on BLLF</a:t>
            </a:r>
          </a:p>
          <a:p>
            <a:pPr marL="571500" lvl="1" indent="-171450">
              <a:buSzPct val="120000"/>
              <a:buFont typeface="Arial" pitchFamily="34" charset="0"/>
              <a:buChar char="•"/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No clubbing </a:t>
            </a:r>
          </a:p>
          <a:p>
            <a:pPr marL="571500" lvl="1" indent="-171450">
              <a:buSzPct val="120000"/>
              <a:buFont typeface="Arial" pitchFamily="34" charset="0"/>
              <a:buChar char="•"/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Raynaud’s phenomenon (-)</a:t>
            </a:r>
          </a:p>
          <a:p>
            <a:pPr marL="571500" lvl="1" indent="-171450">
              <a:buSzPct val="120000"/>
              <a:buFont typeface="Arial" pitchFamily="34" charset="0"/>
              <a:buChar char="•"/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Distal digital tip ulceration/Distal digital fissuring (-/-)</a:t>
            </a:r>
          </a:p>
          <a:p>
            <a:pPr marL="571500" lvl="1" indent="-171450">
              <a:buSzPct val="120000"/>
              <a:buFont typeface="Arial" pitchFamily="34" charset="0"/>
              <a:buChar char="•"/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Skin rash/Oral ulcer (-/-)</a:t>
            </a:r>
            <a:endParaRPr lang="ko-KR" alt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1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55BF71A-9D17-4BE9-A60B-94BEF575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Lab (2017.01.24)</a:t>
            </a:r>
            <a:endParaRPr lang="ko-KR" altLang="en-US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C269099A-4E43-444C-BC4D-CC9AD987D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/>
          <a:lstStyle/>
          <a:p>
            <a:pPr latinLnBrk="0"/>
            <a:r>
              <a:rPr lang="en-US" altLang="ko-KR" sz="2400" dirty="0">
                <a:latin typeface="Arial" pitchFamily="34" charset="0"/>
                <a:cs typeface="Arial" pitchFamily="34" charset="0"/>
              </a:rPr>
              <a:t>CBC 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9660(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Neu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49.1)/16.4/224k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	</a:t>
            </a:r>
            <a:endParaRPr lang="en-US" altLang="ko-KR" sz="2400" dirty="0" smtClean="0">
              <a:latin typeface="Arial" pitchFamily="34" charset="0"/>
              <a:cs typeface="Arial" pitchFamily="34" charset="0"/>
            </a:endParaRPr>
          </a:p>
          <a:p>
            <a:pPr latinLnBrk="0"/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BUN/Cr  9.2/0.89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			      </a:t>
            </a:r>
            <a:endParaRPr lang="ko-KR" altLang="ko-KR" sz="2400" dirty="0">
              <a:latin typeface="Arial" pitchFamily="34" charset="0"/>
              <a:cs typeface="Arial" pitchFamily="34" charset="0"/>
            </a:endParaRPr>
          </a:p>
          <a:p>
            <a:pPr latinLnBrk="0"/>
            <a:r>
              <a:rPr lang="en-US" altLang="ko-K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AST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/ALT  </a:t>
            </a:r>
            <a:r>
              <a:rPr lang="en-US" altLang="ko-K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75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/21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					</a:t>
            </a:r>
            <a:endParaRPr lang="ko-KR" altLang="ko-KR" sz="2400" dirty="0">
              <a:latin typeface="Arial" pitchFamily="34" charset="0"/>
              <a:cs typeface="Arial" pitchFamily="34" charset="0"/>
            </a:endParaRPr>
          </a:p>
          <a:p>
            <a:pPr latinLnBrk="0"/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T.ptn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Alb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 7.6/4.1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					</a:t>
            </a:r>
            <a:endParaRPr lang="ko-KR" altLang="ko-KR" sz="2400" dirty="0">
              <a:latin typeface="Arial" pitchFamily="34" charset="0"/>
              <a:cs typeface="Arial" pitchFamily="34" charset="0"/>
            </a:endParaRPr>
          </a:p>
          <a:p>
            <a:pPr latinLnBrk="0"/>
            <a:r>
              <a:rPr lang="en-US" altLang="ko-KR" sz="2400" dirty="0" err="1" smtClean="0">
                <a:latin typeface="Arial" pitchFamily="34" charset="0"/>
                <a:cs typeface="Arial" pitchFamily="34" charset="0"/>
              </a:rPr>
              <a:t>T.bil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  0.7 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							</a:t>
            </a:r>
          </a:p>
          <a:p>
            <a:r>
              <a:rPr lang="en-US" altLang="ko-K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CEA </a:t>
            </a:r>
            <a:r>
              <a:rPr lang="en-US" altLang="ko-K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6.54 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(0.0~5.0)</a:t>
            </a:r>
            <a:endParaRPr lang="en-US" altLang="ko-KR" sz="24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CYFRA 21-1 </a:t>
            </a:r>
            <a:r>
              <a:rPr lang="en-US" altLang="ko-KR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4.70 </a:t>
            </a:r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(0.0~3.3)</a:t>
            </a:r>
          </a:p>
          <a:p>
            <a:endParaRPr lang="ko-KR" altLang="ko-KR" sz="24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2400" dirty="0">
                <a:latin typeface="Arial" pitchFamily="34" charset="0"/>
                <a:cs typeface="Arial" pitchFamily="34" charset="0"/>
              </a:rPr>
              <a:t>PFT (2017.01.12) </a:t>
            </a:r>
          </a:p>
          <a:p>
            <a:pPr marL="457200" lvl="1" indent="0">
              <a:buNone/>
            </a:pPr>
            <a:r>
              <a:rPr lang="en-US" altLang="ko-KR" sz="2400" dirty="0">
                <a:latin typeface="Arial" pitchFamily="34" charset="0"/>
                <a:cs typeface="Arial" pitchFamily="34" charset="0"/>
              </a:rPr>
              <a:t>FVC 2.89L (70%), FEV1 2.38L (81%), FEV1/FVC 82%, DLCO 65%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3475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F55DAC6C-994A-469D-AF9C-7F91029AA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ko-KR" altLang="en-US" sz="4400" b="1" dirty="0"/>
              <a:t>영상소견</a:t>
            </a:r>
          </a:p>
        </p:txBody>
      </p:sp>
    </p:spTree>
    <p:extLst>
      <p:ext uri="{BB962C8B-B14F-4D97-AF65-F5344CB8AC3E}">
        <p14:creationId xmlns:p14="http://schemas.microsoft.com/office/powerpoint/2010/main" val="265144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CT guided NAB (2017.01.25)</a:t>
            </a:r>
            <a:r>
              <a:rPr lang="ko-KR" altLang="en-US" b="1" dirty="0">
                <a:latin typeface="Arial" pitchFamily="34" charset="0"/>
                <a:cs typeface="Arial" pitchFamily="34" charset="0"/>
              </a:rPr>
              <a:t/>
            </a:r>
            <a:br>
              <a:rPr lang="ko-KR" altLang="en-US" b="1" dirty="0">
                <a:latin typeface="Arial" pitchFamily="34" charset="0"/>
                <a:cs typeface="Arial" pitchFamily="34" charset="0"/>
              </a:rPr>
            </a:b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61" y="2132856"/>
            <a:ext cx="4548188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32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FOB, EBUS (2017.01.26)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0599"/>
            <a:ext cx="4716016" cy="482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57" y="3147162"/>
            <a:ext cx="3910013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53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7D11953E-B827-47CC-91FD-F704F02B3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ko-KR" altLang="en-US" sz="4400" b="1" dirty="0"/>
              <a:t>병리소견</a:t>
            </a:r>
          </a:p>
        </p:txBody>
      </p:sp>
    </p:spTree>
    <p:extLst>
      <p:ext uri="{BB962C8B-B14F-4D97-AF65-F5344CB8AC3E}">
        <p14:creationId xmlns:p14="http://schemas.microsoft.com/office/powerpoint/2010/main" val="3102660120"/>
      </p:ext>
    </p:extLst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3781</TotalTime>
  <Words>1990</Words>
  <Application>Microsoft Office PowerPoint</Application>
  <PresentationFormat>화면 슬라이드 쇼(4:3)</PresentationFormat>
  <Paragraphs>300</Paragraphs>
  <Slides>34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34</vt:i4>
      </vt:variant>
    </vt:vector>
  </HeadingPairs>
  <TitlesOfParts>
    <vt:vector size="36" baseType="lpstr">
      <vt:lpstr>테마1</vt:lpstr>
      <vt:lpstr>디자인 사용자 지정</vt:lpstr>
      <vt:lpstr>Small Cell Lung Cancer  in IPF patients</vt:lpstr>
      <vt:lpstr>M/62  박O순 (#7927542)  </vt:lpstr>
      <vt:lpstr>M/62  박O순 (#7927542) </vt:lpstr>
      <vt:lpstr>Review of system &amp; Physical examination</vt:lpstr>
      <vt:lpstr>Lab (2017.01.24)</vt:lpstr>
      <vt:lpstr>PowerPoint 프레젠테이션</vt:lpstr>
      <vt:lpstr>CT guided NAB (2017.01.25) </vt:lpstr>
      <vt:lpstr>FOB, EBUS (2017.01.26)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Diagnosis</vt:lpstr>
      <vt:lpstr>Progress</vt:lpstr>
      <vt:lpstr>PowerPoint 프레젠테이션</vt:lpstr>
      <vt:lpstr>REVIEW</vt:lpstr>
      <vt:lpstr>Epidemiology of lung cancer in IPF</vt:lpstr>
      <vt:lpstr>Incidence of LC during IPF follow-up </vt:lpstr>
      <vt:lpstr>PowerPoint 프레젠테이션</vt:lpstr>
      <vt:lpstr>PowerPoint 프레젠테이션</vt:lpstr>
      <vt:lpstr>Histological Features, Radiological Characteristics</vt:lpstr>
      <vt:lpstr>PowerPoint 프레젠테이션</vt:lpstr>
      <vt:lpstr>Common pathways in IPF and cancer</vt:lpstr>
      <vt:lpstr>Survival in patients with IPF and lung cancer</vt:lpstr>
      <vt:lpstr>Survival in patients with IPF and lung cancer</vt:lpstr>
      <vt:lpstr>Survival in patients with IPF and lung cancer</vt:lpstr>
      <vt:lpstr>Treatment related complication and outcome</vt:lpstr>
      <vt:lpstr>Treatment related complication and outcome</vt:lpstr>
      <vt:lpstr>Therapeutic approach in patients  with IPF and NSCLC</vt:lpstr>
      <vt:lpstr>PowerPoint 프레젠테이션</vt:lpstr>
      <vt:lpstr>IPF with SCLC</vt:lpstr>
      <vt:lpstr>IPF with SCLC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Cell Lung Cancer in IPF patients</dc:title>
  <dc:creator>송명진(내과학교실)</dc:creator>
  <cp:lastModifiedBy>송명진(내과학교실)</cp:lastModifiedBy>
  <cp:revision>185</cp:revision>
  <dcterms:created xsi:type="dcterms:W3CDTF">2018-04-07T03:18:01Z</dcterms:created>
  <dcterms:modified xsi:type="dcterms:W3CDTF">2018-06-05T03:48:57Z</dcterms:modified>
</cp:coreProperties>
</file>