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99" r:id="rId4"/>
    <p:sldId id="364" r:id="rId5"/>
    <p:sldId id="365" r:id="rId6"/>
    <p:sldId id="366" r:id="rId7"/>
    <p:sldId id="378" r:id="rId8"/>
    <p:sldId id="390" r:id="rId9"/>
    <p:sldId id="341" r:id="rId10"/>
    <p:sldId id="353" r:id="rId11"/>
    <p:sldId id="383" r:id="rId12"/>
    <p:sldId id="391" r:id="rId13"/>
    <p:sldId id="392" r:id="rId14"/>
    <p:sldId id="384" r:id="rId15"/>
    <p:sldId id="396" r:id="rId16"/>
    <p:sldId id="385" r:id="rId17"/>
    <p:sldId id="395" r:id="rId18"/>
    <p:sldId id="393" r:id="rId19"/>
    <p:sldId id="394" r:id="rId20"/>
    <p:sldId id="370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8" autoAdjust="0"/>
    <p:restoredTop sz="68026" autoAdjust="0"/>
  </p:normalViewPr>
  <p:slideViewPr>
    <p:cSldViewPr>
      <p:cViewPr>
        <p:scale>
          <a:sx n="70" d="100"/>
          <a:sy n="70" d="100"/>
        </p:scale>
        <p:origin x="-295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4023E-BFAB-49CD-9C89-1009DFD059FB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544C9-812C-41B3-8D97-8FD78504427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60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544C9-812C-41B3-8D97-8FD78504427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Cross=reactivity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544C9-812C-41B3-8D97-8FD78504427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76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Case</a:t>
            </a:r>
            <a:r>
              <a:rPr lang="en-US" altLang="ko-KR" baseline="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544C9-812C-41B3-8D97-8FD78504427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3"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544C9-812C-41B3-8D97-8FD78504427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3"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544C9-812C-41B3-8D97-8FD78504427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3"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544C9-812C-41B3-8D97-8FD78504427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5r/o pneumonia, LMLF, LLLF with pleural effusion, Lt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544C9-812C-41B3-8D97-8FD78504427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972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Irregular homogenous (enhancing)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consolidaiton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patent central bronchus in L superior segment with elongated air cavitation about 4.5x0.9 cm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suspiciously, a irregular 1.7 cm sized low density lesion at lateral aspect of #1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R/O, hidden malignant tumor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ddx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abscess</a:t>
            </a:r>
          </a:p>
          <a:p>
            <a:pPr rtl="0"/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L  pleural effusion with smooth parietal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</a:t>
            </a:r>
          </a:p>
          <a:p>
            <a:pPr rtl="0"/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a thin walled small air cavity, probably connected with regional central bronchus in LLL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544C9-812C-41B3-8D97-8FD78504427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292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Eosinophil count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544C9-812C-41B3-8D97-8FD78504427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544C9-812C-41B3-8D97-8FD78504427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그림 12" descr="영문 signature-중앙의료원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22845" y="214290"/>
            <a:ext cx="3135419" cy="428628"/>
          </a:xfrm>
          <a:prstGeom prst="rect">
            <a:avLst/>
          </a:prstGeom>
        </p:spPr>
      </p:pic>
      <p:cxnSp>
        <p:nvCxnSpPr>
          <p:cNvPr id="14" name="직선 연결선 13"/>
          <p:cNvCxnSpPr/>
          <p:nvPr userDrawn="1"/>
        </p:nvCxnSpPr>
        <p:spPr>
          <a:xfrm>
            <a:off x="388695" y="428604"/>
            <a:ext cx="511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9" y="214290"/>
            <a:ext cx="5214975" cy="642942"/>
          </a:xfrm>
        </p:spPr>
        <p:txBody>
          <a:bodyPr>
            <a:normAutofit/>
          </a:bodyPr>
          <a:lstStyle>
            <a:lvl1pPr algn="l">
              <a:defRPr sz="3200">
                <a:latin typeface="Berlin Sans FB Dem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357300"/>
            <a:ext cx="8572560" cy="5214974"/>
          </a:xfrm>
        </p:spPr>
        <p:txBody>
          <a:bodyPr/>
          <a:lstStyle>
            <a:lvl1pPr>
              <a:defRPr>
                <a:latin typeface="Berlin Sans FB" pitchFamily="34" charset="0"/>
              </a:defRPr>
            </a:lvl1pPr>
            <a:lvl2pPr>
              <a:defRPr baseline="0">
                <a:latin typeface="Candara" pitchFamily="34" charset="0"/>
                <a:ea typeface="HY엽서M" pitchFamily="18" charset="-127"/>
                <a:cs typeface="Arial" pitchFamily="34" charset="0"/>
              </a:defRPr>
            </a:lvl2pPr>
            <a:lvl3pPr>
              <a:defRPr>
                <a:latin typeface="Candara" pitchFamily="34" charset="0"/>
                <a:ea typeface="HY엽서M" pitchFamily="18" charset="-127"/>
              </a:defRPr>
            </a:lvl3pPr>
            <a:lvl4pPr marL="1795463" indent="-360363">
              <a:buFont typeface="Wingdings 2" pitchFamily="18" charset="2"/>
              <a:buChar char="R"/>
              <a:defRPr>
                <a:latin typeface="Candara" pitchFamily="34" charset="0"/>
                <a:ea typeface="HY엽서M" pitchFamily="18" charset="-127"/>
              </a:defRPr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9" name="그림 8" descr="영문 signature-중앙의료원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22845" y="214290"/>
            <a:ext cx="3135419" cy="428628"/>
          </a:xfrm>
          <a:prstGeom prst="rect">
            <a:avLst/>
          </a:prstGeom>
        </p:spPr>
      </p:pic>
      <p:cxnSp>
        <p:nvCxnSpPr>
          <p:cNvPr id="10" name="직선 연결선 9"/>
          <p:cNvCxnSpPr/>
          <p:nvPr userDrawn="1"/>
        </p:nvCxnSpPr>
        <p:spPr>
          <a:xfrm>
            <a:off x="388695" y="928670"/>
            <a:ext cx="511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5" name="그림 4" descr="영문 signature-중앙의료원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22845" y="214290"/>
            <a:ext cx="3135419" cy="428628"/>
          </a:xfrm>
          <a:prstGeom prst="rect">
            <a:avLst/>
          </a:prstGeom>
        </p:spPr>
      </p:pic>
      <p:cxnSp>
        <p:nvCxnSpPr>
          <p:cNvPr id="6" name="직선 연결선 5"/>
          <p:cNvCxnSpPr/>
          <p:nvPr userDrawn="1"/>
        </p:nvCxnSpPr>
        <p:spPr>
          <a:xfrm>
            <a:off x="388695" y="285728"/>
            <a:ext cx="5112000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FB62-01CD-4EFF-9417-E4E4C7709399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DFB62-01CD-4EFF-9417-E4E4C7709399}" type="datetimeFigureOut">
              <a:rPr lang="ko-KR" altLang="en-US" smtClean="0"/>
              <a:pPr/>
              <a:t>2018-03-19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85EFB-D406-4E62-BB93-A16569F19E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jpg"/><Relationship Id="rId117" Type="http://schemas.openxmlformats.org/officeDocument/2006/relationships/image" Target="../media/image117.jpg"/><Relationship Id="rId21" Type="http://schemas.openxmlformats.org/officeDocument/2006/relationships/image" Target="../media/image21.jpg"/><Relationship Id="rId42" Type="http://schemas.openxmlformats.org/officeDocument/2006/relationships/image" Target="../media/image42.jpg"/><Relationship Id="rId47" Type="http://schemas.openxmlformats.org/officeDocument/2006/relationships/image" Target="../media/image47.jpg"/><Relationship Id="rId63" Type="http://schemas.openxmlformats.org/officeDocument/2006/relationships/image" Target="../media/image63.jpg"/><Relationship Id="rId68" Type="http://schemas.openxmlformats.org/officeDocument/2006/relationships/image" Target="../media/image68.jpg"/><Relationship Id="rId84" Type="http://schemas.openxmlformats.org/officeDocument/2006/relationships/image" Target="../media/image84.jpg"/><Relationship Id="rId89" Type="http://schemas.openxmlformats.org/officeDocument/2006/relationships/image" Target="../media/image89.jpg"/><Relationship Id="rId112" Type="http://schemas.openxmlformats.org/officeDocument/2006/relationships/image" Target="../media/image112.jpg"/><Relationship Id="rId133" Type="http://schemas.openxmlformats.org/officeDocument/2006/relationships/image" Target="../media/image133.jpg"/><Relationship Id="rId138" Type="http://schemas.openxmlformats.org/officeDocument/2006/relationships/image" Target="../media/image138.jpg"/><Relationship Id="rId154" Type="http://schemas.openxmlformats.org/officeDocument/2006/relationships/image" Target="../media/image154.jpg"/><Relationship Id="rId159" Type="http://schemas.openxmlformats.org/officeDocument/2006/relationships/image" Target="../media/image159.jpg"/><Relationship Id="rId16" Type="http://schemas.openxmlformats.org/officeDocument/2006/relationships/image" Target="../media/image16.jpg"/><Relationship Id="rId107" Type="http://schemas.openxmlformats.org/officeDocument/2006/relationships/image" Target="../media/image107.jpg"/><Relationship Id="rId11" Type="http://schemas.openxmlformats.org/officeDocument/2006/relationships/image" Target="../media/image11.jpg"/><Relationship Id="rId32" Type="http://schemas.openxmlformats.org/officeDocument/2006/relationships/image" Target="../media/image32.jpg"/><Relationship Id="rId37" Type="http://schemas.openxmlformats.org/officeDocument/2006/relationships/image" Target="../media/image37.jpg"/><Relationship Id="rId53" Type="http://schemas.openxmlformats.org/officeDocument/2006/relationships/image" Target="../media/image53.jpg"/><Relationship Id="rId58" Type="http://schemas.openxmlformats.org/officeDocument/2006/relationships/image" Target="../media/image58.jpg"/><Relationship Id="rId74" Type="http://schemas.openxmlformats.org/officeDocument/2006/relationships/image" Target="../media/image74.jpg"/><Relationship Id="rId79" Type="http://schemas.openxmlformats.org/officeDocument/2006/relationships/image" Target="../media/image79.jpg"/><Relationship Id="rId102" Type="http://schemas.openxmlformats.org/officeDocument/2006/relationships/image" Target="../media/image102.jpg"/><Relationship Id="rId123" Type="http://schemas.openxmlformats.org/officeDocument/2006/relationships/image" Target="../media/image123.jpg"/><Relationship Id="rId128" Type="http://schemas.openxmlformats.org/officeDocument/2006/relationships/image" Target="../media/image128.jpg"/><Relationship Id="rId144" Type="http://schemas.openxmlformats.org/officeDocument/2006/relationships/image" Target="../media/image144.jpg"/><Relationship Id="rId149" Type="http://schemas.openxmlformats.org/officeDocument/2006/relationships/image" Target="../media/image149.jpg"/><Relationship Id="rId5" Type="http://schemas.openxmlformats.org/officeDocument/2006/relationships/image" Target="../media/image5.jpg"/><Relationship Id="rId90" Type="http://schemas.openxmlformats.org/officeDocument/2006/relationships/image" Target="../media/image90.jpg"/><Relationship Id="rId95" Type="http://schemas.openxmlformats.org/officeDocument/2006/relationships/image" Target="../media/image95.jpg"/><Relationship Id="rId160" Type="http://schemas.openxmlformats.org/officeDocument/2006/relationships/image" Target="../media/image160.jpg"/><Relationship Id="rId165" Type="http://schemas.openxmlformats.org/officeDocument/2006/relationships/image" Target="../media/image165.jpg"/><Relationship Id="rId22" Type="http://schemas.openxmlformats.org/officeDocument/2006/relationships/image" Target="../media/image22.jpg"/><Relationship Id="rId27" Type="http://schemas.openxmlformats.org/officeDocument/2006/relationships/image" Target="../media/image27.jpg"/><Relationship Id="rId43" Type="http://schemas.openxmlformats.org/officeDocument/2006/relationships/image" Target="../media/image43.jpg"/><Relationship Id="rId48" Type="http://schemas.openxmlformats.org/officeDocument/2006/relationships/image" Target="../media/image48.jpg"/><Relationship Id="rId64" Type="http://schemas.openxmlformats.org/officeDocument/2006/relationships/image" Target="../media/image64.jpg"/><Relationship Id="rId69" Type="http://schemas.openxmlformats.org/officeDocument/2006/relationships/image" Target="../media/image69.jpg"/><Relationship Id="rId113" Type="http://schemas.openxmlformats.org/officeDocument/2006/relationships/image" Target="../media/image113.jpg"/><Relationship Id="rId118" Type="http://schemas.openxmlformats.org/officeDocument/2006/relationships/image" Target="../media/image118.jpg"/><Relationship Id="rId134" Type="http://schemas.openxmlformats.org/officeDocument/2006/relationships/image" Target="../media/image134.jpg"/><Relationship Id="rId139" Type="http://schemas.openxmlformats.org/officeDocument/2006/relationships/image" Target="../media/image139.jpg"/><Relationship Id="rId80" Type="http://schemas.openxmlformats.org/officeDocument/2006/relationships/image" Target="../media/image80.jpg"/><Relationship Id="rId85" Type="http://schemas.openxmlformats.org/officeDocument/2006/relationships/image" Target="../media/image85.jpg"/><Relationship Id="rId150" Type="http://schemas.openxmlformats.org/officeDocument/2006/relationships/image" Target="../media/image150.jpg"/><Relationship Id="rId155" Type="http://schemas.openxmlformats.org/officeDocument/2006/relationships/image" Target="../media/image155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33" Type="http://schemas.openxmlformats.org/officeDocument/2006/relationships/image" Target="../media/image33.jpg"/><Relationship Id="rId38" Type="http://schemas.openxmlformats.org/officeDocument/2006/relationships/image" Target="../media/image38.jpg"/><Relationship Id="rId59" Type="http://schemas.openxmlformats.org/officeDocument/2006/relationships/image" Target="../media/image59.jpg"/><Relationship Id="rId103" Type="http://schemas.openxmlformats.org/officeDocument/2006/relationships/image" Target="../media/image103.jpg"/><Relationship Id="rId108" Type="http://schemas.openxmlformats.org/officeDocument/2006/relationships/image" Target="../media/image108.jpg"/><Relationship Id="rId124" Type="http://schemas.openxmlformats.org/officeDocument/2006/relationships/image" Target="../media/image124.jpg"/><Relationship Id="rId129" Type="http://schemas.openxmlformats.org/officeDocument/2006/relationships/image" Target="../media/image129.jpg"/><Relationship Id="rId54" Type="http://schemas.openxmlformats.org/officeDocument/2006/relationships/image" Target="../media/image54.jpg"/><Relationship Id="rId70" Type="http://schemas.openxmlformats.org/officeDocument/2006/relationships/image" Target="../media/image70.jpg"/><Relationship Id="rId75" Type="http://schemas.openxmlformats.org/officeDocument/2006/relationships/image" Target="../media/image75.jpg"/><Relationship Id="rId91" Type="http://schemas.openxmlformats.org/officeDocument/2006/relationships/image" Target="../media/image91.jpg"/><Relationship Id="rId96" Type="http://schemas.openxmlformats.org/officeDocument/2006/relationships/image" Target="../media/image96.jpg"/><Relationship Id="rId140" Type="http://schemas.openxmlformats.org/officeDocument/2006/relationships/image" Target="../media/image140.jpg"/><Relationship Id="rId145" Type="http://schemas.openxmlformats.org/officeDocument/2006/relationships/image" Target="../media/image145.jpg"/><Relationship Id="rId161" Type="http://schemas.openxmlformats.org/officeDocument/2006/relationships/image" Target="../media/image161.jpg"/><Relationship Id="rId166" Type="http://schemas.openxmlformats.org/officeDocument/2006/relationships/image" Target="../media/image1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5" Type="http://schemas.openxmlformats.org/officeDocument/2006/relationships/image" Target="../media/image15.jpg"/><Relationship Id="rId23" Type="http://schemas.openxmlformats.org/officeDocument/2006/relationships/image" Target="../media/image23.jpg"/><Relationship Id="rId28" Type="http://schemas.openxmlformats.org/officeDocument/2006/relationships/image" Target="../media/image28.jpg"/><Relationship Id="rId36" Type="http://schemas.openxmlformats.org/officeDocument/2006/relationships/image" Target="../media/image36.jpg"/><Relationship Id="rId49" Type="http://schemas.openxmlformats.org/officeDocument/2006/relationships/image" Target="../media/image49.jpg"/><Relationship Id="rId57" Type="http://schemas.openxmlformats.org/officeDocument/2006/relationships/image" Target="../media/image57.jpg"/><Relationship Id="rId106" Type="http://schemas.openxmlformats.org/officeDocument/2006/relationships/image" Target="../media/image106.jpg"/><Relationship Id="rId114" Type="http://schemas.openxmlformats.org/officeDocument/2006/relationships/image" Target="../media/image114.jpg"/><Relationship Id="rId119" Type="http://schemas.openxmlformats.org/officeDocument/2006/relationships/image" Target="../media/image119.jpg"/><Relationship Id="rId127" Type="http://schemas.openxmlformats.org/officeDocument/2006/relationships/image" Target="../media/image127.jpg"/><Relationship Id="rId10" Type="http://schemas.openxmlformats.org/officeDocument/2006/relationships/image" Target="../media/image10.jpg"/><Relationship Id="rId31" Type="http://schemas.openxmlformats.org/officeDocument/2006/relationships/image" Target="../media/image31.jpg"/><Relationship Id="rId44" Type="http://schemas.openxmlformats.org/officeDocument/2006/relationships/image" Target="../media/image44.jpg"/><Relationship Id="rId52" Type="http://schemas.openxmlformats.org/officeDocument/2006/relationships/image" Target="../media/image52.jpg"/><Relationship Id="rId60" Type="http://schemas.openxmlformats.org/officeDocument/2006/relationships/image" Target="../media/image60.jpg"/><Relationship Id="rId65" Type="http://schemas.openxmlformats.org/officeDocument/2006/relationships/image" Target="../media/image65.jpg"/><Relationship Id="rId73" Type="http://schemas.openxmlformats.org/officeDocument/2006/relationships/image" Target="../media/image73.jpg"/><Relationship Id="rId78" Type="http://schemas.openxmlformats.org/officeDocument/2006/relationships/image" Target="../media/image78.jpg"/><Relationship Id="rId81" Type="http://schemas.openxmlformats.org/officeDocument/2006/relationships/image" Target="../media/image81.jpg"/><Relationship Id="rId86" Type="http://schemas.openxmlformats.org/officeDocument/2006/relationships/image" Target="../media/image86.jpg"/><Relationship Id="rId94" Type="http://schemas.openxmlformats.org/officeDocument/2006/relationships/image" Target="../media/image94.jpg"/><Relationship Id="rId99" Type="http://schemas.openxmlformats.org/officeDocument/2006/relationships/image" Target="../media/image99.jpg"/><Relationship Id="rId101" Type="http://schemas.openxmlformats.org/officeDocument/2006/relationships/image" Target="../media/image101.jpg"/><Relationship Id="rId122" Type="http://schemas.openxmlformats.org/officeDocument/2006/relationships/image" Target="../media/image122.jpg"/><Relationship Id="rId130" Type="http://schemas.openxmlformats.org/officeDocument/2006/relationships/image" Target="../media/image130.jpg"/><Relationship Id="rId135" Type="http://schemas.openxmlformats.org/officeDocument/2006/relationships/image" Target="../media/image135.jpg"/><Relationship Id="rId143" Type="http://schemas.openxmlformats.org/officeDocument/2006/relationships/image" Target="../media/image143.jpg"/><Relationship Id="rId148" Type="http://schemas.openxmlformats.org/officeDocument/2006/relationships/image" Target="../media/image148.jpg"/><Relationship Id="rId151" Type="http://schemas.openxmlformats.org/officeDocument/2006/relationships/image" Target="../media/image151.jpg"/><Relationship Id="rId156" Type="http://schemas.openxmlformats.org/officeDocument/2006/relationships/image" Target="../media/image156.jpg"/><Relationship Id="rId164" Type="http://schemas.openxmlformats.org/officeDocument/2006/relationships/image" Target="../media/image164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39" Type="http://schemas.openxmlformats.org/officeDocument/2006/relationships/image" Target="../media/image39.jpg"/><Relationship Id="rId109" Type="http://schemas.openxmlformats.org/officeDocument/2006/relationships/image" Target="../media/image109.jpg"/><Relationship Id="rId34" Type="http://schemas.openxmlformats.org/officeDocument/2006/relationships/image" Target="../media/image34.jpg"/><Relationship Id="rId50" Type="http://schemas.openxmlformats.org/officeDocument/2006/relationships/image" Target="../media/image50.jpg"/><Relationship Id="rId55" Type="http://schemas.openxmlformats.org/officeDocument/2006/relationships/image" Target="../media/image55.jpg"/><Relationship Id="rId76" Type="http://schemas.openxmlformats.org/officeDocument/2006/relationships/image" Target="../media/image76.jpg"/><Relationship Id="rId97" Type="http://schemas.openxmlformats.org/officeDocument/2006/relationships/image" Target="../media/image97.jpg"/><Relationship Id="rId104" Type="http://schemas.openxmlformats.org/officeDocument/2006/relationships/image" Target="../media/image104.jpg"/><Relationship Id="rId120" Type="http://schemas.openxmlformats.org/officeDocument/2006/relationships/image" Target="../media/image120.jpg"/><Relationship Id="rId125" Type="http://schemas.openxmlformats.org/officeDocument/2006/relationships/image" Target="../media/image125.jpg"/><Relationship Id="rId141" Type="http://schemas.openxmlformats.org/officeDocument/2006/relationships/image" Target="../media/image141.jpg"/><Relationship Id="rId146" Type="http://schemas.openxmlformats.org/officeDocument/2006/relationships/image" Target="../media/image146.jpg"/><Relationship Id="rId167" Type="http://schemas.openxmlformats.org/officeDocument/2006/relationships/image" Target="../media/image167.jpg"/><Relationship Id="rId7" Type="http://schemas.openxmlformats.org/officeDocument/2006/relationships/image" Target="../media/image7.jpg"/><Relationship Id="rId71" Type="http://schemas.openxmlformats.org/officeDocument/2006/relationships/image" Target="../media/image71.jpg"/><Relationship Id="rId92" Type="http://schemas.openxmlformats.org/officeDocument/2006/relationships/image" Target="../media/image92.jpg"/><Relationship Id="rId162" Type="http://schemas.openxmlformats.org/officeDocument/2006/relationships/image" Target="../media/image162.jpg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29.jpg"/><Relationship Id="rId24" Type="http://schemas.openxmlformats.org/officeDocument/2006/relationships/image" Target="../media/image24.jpg"/><Relationship Id="rId40" Type="http://schemas.openxmlformats.org/officeDocument/2006/relationships/image" Target="../media/image40.jpg"/><Relationship Id="rId45" Type="http://schemas.openxmlformats.org/officeDocument/2006/relationships/image" Target="../media/image45.jpg"/><Relationship Id="rId66" Type="http://schemas.openxmlformats.org/officeDocument/2006/relationships/image" Target="../media/image66.jpg"/><Relationship Id="rId87" Type="http://schemas.openxmlformats.org/officeDocument/2006/relationships/image" Target="../media/image87.jpg"/><Relationship Id="rId110" Type="http://schemas.openxmlformats.org/officeDocument/2006/relationships/image" Target="../media/image110.jpg"/><Relationship Id="rId115" Type="http://schemas.openxmlformats.org/officeDocument/2006/relationships/image" Target="../media/image115.jpg"/><Relationship Id="rId131" Type="http://schemas.openxmlformats.org/officeDocument/2006/relationships/image" Target="../media/image131.jpg"/><Relationship Id="rId136" Type="http://schemas.openxmlformats.org/officeDocument/2006/relationships/image" Target="../media/image136.jpg"/><Relationship Id="rId157" Type="http://schemas.openxmlformats.org/officeDocument/2006/relationships/image" Target="../media/image157.jpg"/><Relationship Id="rId61" Type="http://schemas.openxmlformats.org/officeDocument/2006/relationships/image" Target="../media/image61.jpg"/><Relationship Id="rId82" Type="http://schemas.openxmlformats.org/officeDocument/2006/relationships/image" Target="../media/image82.jpg"/><Relationship Id="rId152" Type="http://schemas.openxmlformats.org/officeDocument/2006/relationships/image" Target="../media/image152.jpg"/><Relationship Id="rId19" Type="http://schemas.openxmlformats.org/officeDocument/2006/relationships/image" Target="../media/image19.jpg"/><Relationship Id="rId14" Type="http://schemas.openxmlformats.org/officeDocument/2006/relationships/image" Target="../media/image14.jpg"/><Relationship Id="rId30" Type="http://schemas.openxmlformats.org/officeDocument/2006/relationships/image" Target="../media/image30.jpg"/><Relationship Id="rId35" Type="http://schemas.openxmlformats.org/officeDocument/2006/relationships/image" Target="../media/image35.jpg"/><Relationship Id="rId56" Type="http://schemas.openxmlformats.org/officeDocument/2006/relationships/image" Target="../media/image56.jpg"/><Relationship Id="rId77" Type="http://schemas.openxmlformats.org/officeDocument/2006/relationships/image" Target="../media/image77.jpg"/><Relationship Id="rId100" Type="http://schemas.openxmlformats.org/officeDocument/2006/relationships/image" Target="../media/image100.jpg"/><Relationship Id="rId105" Type="http://schemas.openxmlformats.org/officeDocument/2006/relationships/image" Target="../media/image105.jpg"/><Relationship Id="rId126" Type="http://schemas.openxmlformats.org/officeDocument/2006/relationships/image" Target="../media/image126.jpg"/><Relationship Id="rId147" Type="http://schemas.openxmlformats.org/officeDocument/2006/relationships/image" Target="../media/image147.jpg"/><Relationship Id="rId8" Type="http://schemas.openxmlformats.org/officeDocument/2006/relationships/image" Target="../media/image8.jpg"/><Relationship Id="rId51" Type="http://schemas.openxmlformats.org/officeDocument/2006/relationships/image" Target="../media/image51.jpg"/><Relationship Id="rId72" Type="http://schemas.openxmlformats.org/officeDocument/2006/relationships/image" Target="../media/image72.jpg"/><Relationship Id="rId93" Type="http://schemas.openxmlformats.org/officeDocument/2006/relationships/image" Target="../media/image93.jpg"/><Relationship Id="rId98" Type="http://schemas.openxmlformats.org/officeDocument/2006/relationships/image" Target="../media/image98.jpg"/><Relationship Id="rId121" Type="http://schemas.openxmlformats.org/officeDocument/2006/relationships/image" Target="../media/image121.jpg"/><Relationship Id="rId142" Type="http://schemas.openxmlformats.org/officeDocument/2006/relationships/image" Target="../media/image142.jpg"/><Relationship Id="rId163" Type="http://schemas.openxmlformats.org/officeDocument/2006/relationships/image" Target="../media/image163.jpg"/><Relationship Id="rId3" Type="http://schemas.openxmlformats.org/officeDocument/2006/relationships/image" Target="../media/image3.jpg"/><Relationship Id="rId25" Type="http://schemas.openxmlformats.org/officeDocument/2006/relationships/image" Target="../media/image25.jpg"/><Relationship Id="rId46" Type="http://schemas.openxmlformats.org/officeDocument/2006/relationships/image" Target="../media/image46.jpg"/><Relationship Id="rId67" Type="http://schemas.openxmlformats.org/officeDocument/2006/relationships/image" Target="../media/image67.jpg"/><Relationship Id="rId116" Type="http://schemas.openxmlformats.org/officeDocument/2006/relationships/image" Target="../media/image116.jpg"/><Relationship Id="rId137" Type="http://schemas.openxmlformats.org/officeDocument/2006/relationships/image" Target="../media/image137.jpg"/><Relationship Id="rId158" Type="http://schemas.openxmlformats.org/officeDocument/2006/relationships/image" Target="../media/image158.jpg"/><Relationship Id="rId20" Type="http://schemas.openxmlformats.org/officeDocument/2006/relationships/image" Target="../media/image20.jpg"/><Relationship Id="rId41" Type="http://schemas.openxmlformats.org/officeDocument/2006/relationships/image" Target="../media/image41.jpg"/><Relationship Id="rId62" Type="http://schemas.openxmlformats.org/officeDocument/2006/relationships/image" Target="../media/image62.jpg"/><Relationship Id="rId83" Type="http://schemas.openxmlformats.org/officeDocument/2006/relationships/image" Target="../media/image83.jpg"/><Relationship Id="rId88" Type="http://schemas.openxmlformats.org/officeDocument/2006/relationships/image" Target="../media/image88.jpg"/><Relationship Id="rId111" Type="http://schemas.openxmlformats.org/officeDocument/2006/relationships/image" Target="../media/image111.jpg"/><Relationship Id="rId132" Type="http://schemas.openxmlformats.org/officeDocument/2006/relationships/image" Target="../media/image132.jpg"/><Relationship Id="rId153" Type="http://schemas.openxmlformats.org/officeDocument/2006/relationships/image" Target="../media/image15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66188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sz="4800" dirty="0" smtClean="0"/>
              <a:t>기침연구회 심포지엄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r>
              <a:rPr lang="en-US" altLang="ko-KR" sz="3100" dirty="0" smtClean="0"/>
              <a:t>-</a:t>
            </a:r>
            <a:r>
              <a:rPr lang="ko-KR" altLang="en-US" sz="3100" dirty="0" err="1" smtClean="0"/>
              <a:t>증례집담회</a:t>
            </a:r>
            <a:r>
              <a:rPr lang="en-US" altLang="ko-KR" sz="3100" dirty="0" smtClean="0"/>
              <a:t>-</a:t>
            </a:r>
            <a:endParaRPr lang="ko-KR" altLang="en-US" sz="3100" dirty="0"/>
          </a:p>
        </p:txBody>
      </p:sp>
      <p:sp>
        <p:nvSpPr>
          <p:cNvPr id="11" name="순서도: 처리 10"/>
          <p:cNvSpPr/>
          <p:nvPr/>
        </p:nvSpPr>
        <p:spPr>
          <a:xfrm>
            <a:off x="3347864" y="4221088"/>
            <a:ext cx="5143536" cy="1800200"/>
          </a:xfrm>
          <a:prstGeom prst="flowChartProcess">
            <a:avLst/>
          </a:prstGeom>
          <a:noFill/>
          <a:ln>
            <a:noFill/>
          </a:ln>
          <a:effectLst/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p:spPr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63500" algn="r">
              <a:lnSpc>
                <a:spcPct val="150000"/>
              </a:lnSpc>
            </a:pPr>
            <a:r>
              <a:rPr lang="ko-KR" altLang="en-US" sz="2000" dirty="0" smtClean="0"/>
              <a:t>가톨릭대학교 부천성모병원</a:t>
            </a:r>
            <a:endParaRPr lang="en-US" altLang="ko-KR" sz="2000" dirty="0" smtClean="0"/>
          </a:p>
          <a:p>
            <a:pPr marL="63500" algn="r">
              <a:lnSpc>
                <a:spcPct val="150000"/>
              </a:lnSpc>
            </a:pPr>
            <a:r>
              <a:rPr lang="ko-KR" altLang="en-US" sz="2000" dirty="0" smtClean="0"/>
              <a:t>강혜</a:t>
            </a:r>
            <a:r>
              <a:rPr lang="ko-KR" altLang="en-US" sz="2000" dirty="0"/>
              <a:t>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Pleural effusion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96752"/>
            <a:ext cx="8572560" cy="521497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600" dirty="0" smtClean="0">
              <a:solidFill>
                <a:srgbClr val="00B05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ko-KR" sz="1000" dirty="0" smtClean="0">
              <a:solidFill>
                <a:srgbClr val="00B05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ko-KR" sz="1000" dirty="0" smtClean="0">
              <a:solidFill>
                <a:srgbClr val="00B050"/>
              </a:solidFill>
              <a:latin typeface="Candara" pitchFamily="34" charset="0"/>
            </a:endParaRPr>
          </a:p>
          <a:p>
            <a:pPr>
              <a:buNone/>
            </a:pPr>
            <a:endParaRPr lang="en-US" altLang="ko-KR" sz="1000" dirty="0" smtClean="0">
              <a:solidFill>
                <a:srgbClr val="00B05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ko-KR" sz="1000" dirty="0" smtClean="0">
              <a:solidFill>
                <a:srgbClr val="00B050"/>
              </a:solidFill>
              <a:latin typeface="Candara" pitchFamily="34" charset="0"/>
            </a:endParaRPr>
          </a:p>
        </p:txBody>
      </p:sp>
      <p:graphicFrame>
        <p:nvGraphicFramePr>
          <p:cNvPr id="4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946853"/>
              </p:ext>
            </p:extLst>
          </p:nvPr>
        </p:nvGraphicFramePr>
        <p:xfrm>
          <a:off x="971600" y="1772816"/>
          <a:ext cx="6840760" cy="3647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943680"/>
                <a:gridCol w="1728728"/>
                <a:gridCol w="1584176"/>
              </a:tblGrid>
              <a:tr h="433349"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>
                          <a:latin typeface="Arial Rounded MT Bold" pitchFamily="34" charset="0"/>
                        </a:rPr>
                        <a:t>Effusion/serum</a:t>
                      </a:r>
                      <a:endParaRPr lang="ko-KR" altLang="en-US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46663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/>
                        <a:t>pH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7.0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/>
                        <a:t>WBC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6300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471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 smtClean="0"/>
                        <a:t>Protein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7.6/7.8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 smtClean="0"/>
                        <a:t>RBC 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663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 smtClean="0"/>
                        <a:t>LDH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469/392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 smtClean="0"/>
                        <a:t> neutrophil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663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 smtClean="0"/>
                        <a:t>albumin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2.5/4.2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 smtClean="0"/>
                        <a:t> lymphocytes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663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 smtClean="0"/>
                        <a:t>CEA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0.80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 smtClean="0"/>
                        <a:t> eosinophils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</a:rPr>
                        <a:t>58</a:t>
                      </a:r>
                      <a:endParaRPr lang="ko-KR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663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 err="1" smtClean="0"/>
                        <a:t>proBNP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44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baseline="0" dirty="0" smtClean="0"/>
                        <a:t> </a:t>
                      </a:r>
                      <a:r>
                        <a:rPr lang="en-US" altLang="ko-KR" sz="1600" b="1" dirty="0" smtClean="0"/>
                        <a:t>macrophages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6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/>
                        <a:t>ADA 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</a:rPr>
                        <a:t>58.1</a:t>
                      </a:r>
                      <a:endParaRPr lang="ko-KR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baseline="0" dirty="0" smtClean="0"/>
                        <a:t> basophil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Laboratory Findings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304099"/>
              </p:ext>
            </p:extLst>
          </p:nvPr>
        </p:nvGraphicFramePr>
        <p:xfrm>
          <a:off x="214309" y="1143406"/>
          <a:ext cx="4143376" cy="240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637"/>
                <a:gridCol w="2180739"/>
              </a:tblGrid>
              <a:tr h="492082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baseline="0" dirty="0" smtClean="0">
                          <a:latin typeface="+mn-lt"/>
                        </a:rPr>
                        <a:t>Eosinophilia study</a:t>
                      </a:r>
                      <a:endParaRPr lang="ko-KR" altLang="en-US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49208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/>
                        <a:t>FANA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1:00 cytoplasmic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7334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 smtClean="0"/>
                        <a:t>ANCA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negative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08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 smtClean="0"/>
                        <a:t>Anti-CCP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Negative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08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b="1" dirty="0" smtClean="0"/>
                        <a:t>RA</a:t>
                      </a:r>
                      <a:r>
                        <a:rPr lang="en-US" altLang="ko-KR" sz="1600" b="1" baseline="0" dirty="0" smtClean="0"/>
                        <a:t> factor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Negative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873734"/>
              </p:ext>
            </p:extLst>
          </p:nvPr>
        </p:nvGraphicFramePr>
        <p:xfrm>
          <a:off x="4500562" y="1143406"/>
          <a:ext cx="4428588" cy="295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944"/>
                <a:gridCol w="2714644"/>
              </a:tblGrid>
              <a:tr h="492880">
                <a:tc gridSpan="2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4928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IgG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1541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8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IgM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IgA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err="1" smtClean="0">
                          <a:solidFill>
                            <a:schemeClr val="tx1"/>
                          </a:solidFill>
                        </a:rPr>
                        <a:t>IgE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</a:rPr>
                        <a:t>&gt;2450</a:t>
                      </a:r>
                      <a:endParaRPr lang="ko-KR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IGRA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negative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4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Sputum study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AFB stain (-)</a:t>
            </a:r>
          </a:p>
          <a:p>
            <a:r>
              <a:rPr lang="en-US" altLang="ko-KR" dirty="0" smtClean="0"/>
              <a:t>TB PCR (-)</a:t>
            </a:r>
          </a:p>
        </p:txBody>
      </p:sp>
    </p:spTree>
    <p:extLst>
      <p:ext uri="{BB962C8B-B14F-4D97-AF65-F5344CB8AC3E}">
        <p14:creationId xmlns:p14="http://schemas.microsoft.com/office/powerpoint/2010/main" val="19603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Parasite study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Micro-ELISA test</a:t>
            </a:r>
          </a:p>
          <a:p>
            <a:pPr lvl="1"/>
            <a:r>
              <a:rPr lang="en-US" altLang="ko-KR" dirty="0" err="1" smtClean="0"/>
              <a:t>Cysticercus</a:t>
            </a:r>
            <a:r>
              <a:rPr lang="en-US" altLang="ko-KR" dirty="0" smtClean="0"/>
              <a:t> IgG +</a:t>
            </a:r>
          </a:p>
          <a:p>
            <a:pPr lvl="1"/>
            <a:r>
              <a:rPr lang="en-US" altLang="ko-KR" dirty="0" err="1" smtClean="0">
                <a:solidFill>
                  <a:srgbClr val="FF0000"/>
                </a:solidFill>
              </a:rPr>
              <a:t>Paragonimus</a:t>
            </a:r>
            <a:r>
              <a:rPr lang="en-US" altLang="ko-KR" dirty="0" smtClean="0">
                <a:solidFill>
                  <a:srgbClr val="FF0000"/>
                </a:solidFill>
              </a:rPr>
              <a:t> IgG +</a:t>
            </a:r>
          </a:p>
          <a:p>
            <a:pPr lvl="1"/>
            <a:r>
              <a:rPr lang="en-US" altLang="ko-KR" dirty="0" err="1" smtClean="0"/>
              <a:t>Sparganum</a:t>
            </a:r>
            <a:r>
              <a:rPr lang="en-US" altLang="ko-KR" dirty="0" smtClean="0"/>
              <a:t> IgG -</a:t>
            </a:r>
          </a:p>
          <a:p>
            <a:pPr lvl="1"/>
            <a:r>
              <a:rPr lang="en-US" altLang="ko-KR" dirty="0" err="1" smtClean="0"/>
              <a:t>Clonorchis</a:t>
            </a:r>
            <a:r>
              <a:rPr lang="en-US" altLang="ko-KR" dirty="0" smtClean="0"/>
              <a:t> IgG +</a:t>
            </a:r>
            <a:endParaRPr lang="en-US" altLang="ko-KR" dirty="0"/>
          </a:p>
          <a:p>
            <a:r>
              <a:rPr lang="en-US" altLang="ko-KR" dirty="0" err="1" smtClean="0"/>
              <a:t>Toxocariosis</a:t>
            </a:r>
            <a:r>
              <a:rPr lang="en-US" altLang="ko-KR" dirty="0" smtClean="0"/>
              <a:t> IgG +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Stool study</a:t>
            </a:r>
          </a:p>
          <a:p>
            <a:pPr lvl="1"/>
            <a:r>
              <a:rPr lang="en-US" altLang="ko-KR" dirty="0" smtClean="0"/>
              <a:t>Helminth Ova (-)</a:t>
            </a:r>
          </a:p>
          <a:p>
            <a:pPr lvl="1"/>
            <a:r>
              <a:rPr lang="en-US" altLang="ko-KR" dirty="0" smtClean="0"/>
              <a:t>Protozoa (-)</a:t>
            </a:r>
          </a:p>
          <a:p>
            <a:pPr lvl="1"/>
            <a:r>
              <a:rPr lang="en-US" altLang="ko-KR" dirty="0" smtClean="0"/>
              <a:t>Fresh Amoeba (-)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78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bronchoscopy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96752"/>
            <a:ext cx="8572560" cy="5214974"/>
          </a:xfrm>
        </p:spPr>
        <p:txBody>
          <a:bodyPr>
            <a:normAutofit/>
          </a:bodyPr>
          <a:lstStyle/>
          <a:p>
            <a:r>
              <a:rPr lang="en-US" altLang="ko-KR" sz="2600" dirty="0" smtClean="0">
                <a:solidFill>
                  <a:srgbClr val="00B050"/>
                </a:solidFill>
                <a:latin typeface="Candara" pitchFamily="34" charset="0"/>
              </a:rPr>
              <a:t>No definite endobronchial lesion</a:t>
            </a:r>
          </a:p>
          <a:p>
            <a:r>
              <a:rPr lang="en-US" altLang="ko-KR" sz="2600" dirty="0" smtClean="0">
                <a:solidFill>
                  <a:srgbClr val="00B050"/>
                </a:solidFill>
                <a:latin typeface="Candara" pitchFamily="34" charset="0"/>
              </a:rPr>
              <a:t>Washing </a:t>
            </a:r>
            <a:endParaRPr lang="en-US" altLang="ko-KR" sz="26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ko-KR" sz="1000" dirty="0" smtClean="0">
              <a:solidFill>
                <a:srgbClr val="00B05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ko-KR" sz="1000" dirty="0" smtClean="0">
              <a:solidFill>
                <a:srgbClr val="00B050"/>
              </a:solidFill>
              <a:latin typeface="Candara" pitchFamily="34" charset="0"/>
            </a:endParaRPr>
          </a:p>
          <a:p>
            <a:pPr>
              <a:buNone/>
            </a:pPr>
            <a:endParaRPr lang="en-US" altLang="ko-KR" sz="1000" dirty="0" smtClean="0">
              <a:solidFill>
                <a:srgbClr val="00B05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ko-KR" sz="1000" dirty="0" smtClean="0">
              <a:solidFill>
                <a:srgbClr val="00B050"/>
              </a:solidFill>
              <a:latin typeface="Candara" pitchFamily="34" charset="0"/>
            </a:endParaRPr>
          </a:p>
        </p:txBody>
      </p:sp>
      <p:pic>
        <p:nvPicPr>
          <p:cNvPr id="1026" name="Picture 2" descr="C:\Users\Administrator\Desktop\pragonimiasi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945260" cy="366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paragonimia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4945259" cy="366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</a:t>
            </a:r>
            <a:r>
              <a:rPr lang="en-US" altLang="ko-KR" dirty="0" smtClean="0"/>
              <a:t>iagnosis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paragonimiasis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5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Clinical course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96752"/>
            <a:ext cx="8572560" cy="52149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600" dirty="0" err="1" smtClean="0">
                <a:latin typeface="Candara" pitchFamily="34" charset="0"/>
              </a:rPr>
              <a:t>Praniquantel</a:t>
            </a:r>
            <a:r>
              <a:rPr lang="en-US" altLang="ko-KR" sz="2600" dirty="0" smtClean="0">
                <a:latin typeface="Candara" pitchFamily="34" charset="0"/>
              </a:rPr>
              <a:t> 75mg/kg #3 for 2 days</a:t>
            </a:r>
            <a:endParaRPr lang="en-US" altLang="ko-KR" sz="2200" dirty="0" smtClean="0">
              <a:latin typeface="Candara" pitchFamily="34" charset="0"/>
            </a:endParaRPr>
          </a:p>
          <a:p>
            <a:pPr marL="0" indent="0">
              <a:buNone/>
            </a:pPr>
            <a:endParaRPr lang="en-US" altLang="ko-KR" sz="2600" dirty="0" smtClean="0">
              <a:latin typeface="Candara" pitchFamily="34" charset="0"/>
            </a:endParaRPr>
          </a:p>
          <a:p>
            <a:pPr>
              <a:buNone/>
            </a:pPr>
            <a:endParaRPr lang="en-US" altLang="ko-KR" sz="2600" dirty="0" smtClean="0">
              <a:solidFill>
                <a:srgbClr val="00B05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ko-KR" sz="1000" dirty="0" smtClean="0">
              <a:solidFill>
                <a:srgbClr val="00B05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ko-KR" sz="1000" dirty="0" smtClean="0">
              <a:solidFill>
                <a:srgbClr val="00B050"/>
              </a:solidFill>
              <a:latin typeface="Candara" pitchFamily="34" charset="0"/>
            </a:endParaRPr>
          </a:p>
          <a:p>
            <a:pPr>
              <a:buNone/>
            </a:pPr>
            <a:endParaRPr lang="en-US" altLang="ko-KR" sz="1000" dirty="0" smtClean="0">
              <a:solidFill>
                <a:srgbClr val="00B05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altLang="ko-KR" sz="1000" dirty="0" smtClean="0">
              <a:solidFill>
                <a:srgbClr val="00B050"/>
              </a:solidFill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067" b="8361"/>
          <a:stretch/>
        </p:blipFill>
        <p:spPr bwMode="auto">
          <a:xfrm>
            <a:off x="4570809" y="1988840"/>
            <a:ext cx="4171951" cy="430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r="7480"/>
          <a:stretch/>
        </p:blipFill>
        <p:spPr bwMode="auto">
          <a:xfrm>
            <a:off x="539552" y="1988840"/>
            <a:ext cx="3924300" cy="430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9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82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Paragonimiasis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Food-borne parasitic disease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Endemic : East </a:t>
            </a:r>
            <a:r>
              <a:rPr lang="en-US" altLang="ko-KR" dirty="0" err="1" smtClean="0"/>
              <a:t>asia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Classic symptoms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Chronic cough, sputum, hemoptysis, pleurisy, fever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Radiologic findings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Nodule, pleural effusion, pulmonary cavity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Similar to TB or lung malignancy</a:t>
            </a:r>
          </a:p>
          <a:p>
            <a:pPr lvl="1">
              <a:lnSpc>
                <a:spcPct val="150000"/>
              </a:lnSpc>
            </a:pPr>
            <a:r>
              <a:rPr lang="en-US" altLang="ko-KR" dirty="0" smtClean="0"/>
              <a:t>50-70% : receiving anti-TB therapy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6453336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 err="1" smtClean="0"/>
              <a:t>Semin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Respir</a:t>
            </a:r>
            <a:r>
              <a:rPr lang="en-US" altLang="ko-KR" sz="1100" dirty="0" smtClean="0"/>
              <a:t> Med 1991; 12:35-45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4886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932040" y="6453336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 smtClean="0"/>
              <a:t>Chest 2005; 128:1423-1430</a:t>
            </a:r>
            <a:endParaRPr lang="ko-KR" altLang="en-U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61577"/>
            <a:ext cx="4453855" cy="527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267744" y="2060848"/>
            <a:ext cx="3960440" cy="3600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267744" y="3501008"/>
            <a:ext cx="3960440" cy="3600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267744" y="4941168"/>
            <a:ext cx="3960440" cy="21602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267744" y="5373216"/>
            <a:ext cx="3960440" cy="5040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  <a:p>
            <a:endParaRPr lang="en-US" altLang="ko-KR" dirty="0" smtClean="0">
              <a:solidFill>
                <a:schemeClr val="accent2"/>
              </a:solidFill>
            </a:endParaRPr>
          </a:p>
          <a:p>
            <a:endParaRPr lang="en-US" altLang="ko-KR" b="1" dirty="0" smtClean="0">
              <a:solidFill>
                <a:schemeClr val="accent2"/>
              </a:solidFill>
              <a:latin typeface="Candara" pitchFamily="34" charset="0"/>
            </a:endParaRPr>
          </a:p>
          <a:p>
            <a:r>
              <a:rPr lang="en-US" altLang="ko-KR" b="1" dirty="0" smtClean="0">
                <a:solidFill>
                  <a:schemeClr val="accent2"/>
                </a:solidFill>
                <a:latin typeface="Candara" pitchFamily="34" charset="0"/>
              </a:rPr>
              <a:t>CHIEF COMPLAINT</a:t>
            </a:r>
          </a:p>
          <a:p>
            <a:pPr>
              <a:buNone/>
            </a:pPr>
            <a:r>
              <a:rPr lang="en-US" altLang="ko-KR" dirty="0" smtClean="0"/>
              <a:t>     cough (onset : 2 months ago)</a:t>
            </a:r>
          </a:p>
          <a:p>
            <a:pPr>
              <a:buNone/>
            </a:pPr>
            <a:r>
              <a:rPr lang="en-US" altLang="ko-KR" sz="3200" dirty="0"/>
              <a:t> </a:t>
            </a:r>
            <a:r>
              <a:rPr lang="en-US" altLang="ko-KR" sz="3200" dirty="0" smtClean="0"/>
              <a:t>    chest discomfort c dyspnea (onset : 1 </a:t>
            </a:r>
            <a:r>
              <a:rPr lang="en-US" altLang="ko-KR" dirty="0" smtClean="0"/>
              <a:t>week ago)</a:t>
            </a:r>
            <a:endParaRPr lang="en-US" altLang="ko-KR" sz="3200" dirty="0" smtClean="0"/>
          </a:p>
          <a:p>
            <a:pPr>
              <a:buNone/>
            </a:pPr>
            <a:r>
              <a:rPr lang="en-US" altLang="ko-KR" sz="2800" dirty="0" smtClean="0">
                <a:latin typeface="Candara" pitchFamily="34" charset="0"/>
              </a:rPr>
              <a:t>                                                           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000610" y="908720"/>
            <a:ext cx="414339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kumimoji="0" lang="ko-KR" altLang="en-US" sz="2800" dirty="0" smtClean="0">
                <a:solidFill>
                  <a:prstClr val="black"/>
                </a:solidFill>
                <a:latin typeface="Georgia" pitchFamily="18" charset="0"/>
              </a:rPr>
              <a:t>이</a:t>
            </a:r>
            <a:r>
              <a:rPr kumimoji="0" lang="en-US" altLang="ko-KR" sz="2800" dirty="0" smtClean="0">
                <a:solidFill>
                  <a:prstClr val="black"/>
                </a:solidFill>
                <a:latin typeface="Georgia" pitchFamily="18" charset="0"/>
              </a:rPr>
              <a:t>O</a:t>
            </a:r>
            <a:r>
              <a:rPr kumimoji="0" lang="ko-KR" altLang="en-US" sz="2800" dirty="0" smtClean="0">
                <a:solidFill>
                  <a:prstClr val="black"/>
                </a:solidFill>
                <a:latin typeface="Georgia" pitchFamily="18" charset="0"/>
              </a:rPr>
              <a:t>실</a:t>
            </a:r>
            <a:endParaRPr kumimoji="0" lang="en-US" altLang="ko-KR" sz="28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kumimoji="0" lang="en-US" altLang="ko-KR" sz="2800" dirty="0" smtClean="0">
                <a:solidFill>
                  <a:prstClr val="black"/>
                </a:solidFill>
                <a:latin typeface="Georgia" pitchFamily="18" charset="0"/>
              </a:rPr>
              <a:t>( F/58)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95536" y="332656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latin typeface="Berlin Sans FB Demi" pitchFamily="34" charset="0"/>
              </a:rPr>
              <a:t>Case </a:t>
            </a:r>
            <a:endParaRPr lang="ko-KR" altLang="en-US" sz="32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                                  </a:t>
            </a:r>
            <a:br>
              <a:rPr lang="en-US" altLang="ko-KR" dirty="0" smtClean="0"/>
            </a:br>
            <a:r>
              <a:rPr lang="en-US" altLang="ko-KR" dirty="0" smtClean="0"/>
              <a:t>                                </a:t>
            </a:r>
            <a:endParaRPr lang="ko-KR" altLang="en-US" sz="8000" b="1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6800800" cy="1752600"/>
          </a:xfrm>
        </p:spPr>
        <p:txBody>
          <a:bodyPr>
            <a:normAutofit/>
          </a:bodyPr>
          <a:lstStyle/>
          <a:p>
            <a:r>
              <a:rPr lang="ko-KR" altLang="en-US" sz="4400" dirty="0" smtClean="0"/>
              <a:t>경청해 주셔서 감사합니다</a:t>
            </a:r>
            <a:r>
              <a:rPr lang="en-US" altLang="ko-KR" sz="4400" dirty="0" smtClean="0"/>
              <a:t>.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Present Illness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24744"/>
            <a:ext cx="8572560" cy="52149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sz="2200" dirty="0" smtClean="0">
                <a:latin typeface="Candara" pitchFamily="34" charset="0"/>
              </a:rPr>
              <a:t>58</a:t>
            </a:r>
            <a:r>
              <a:rPr lang="ko-KR" altLang="en-US" sz="2200" dirty="0" smtClean="0">
                <a:latin typeface="Candara" pitchFamily="34" charset="0"/>
              </a:rPr>
              <a:t>세 여환</a:t>
            </a:r>
            <a:r>
              <a:rPr lang="en-US" altLang="ko-KR" sz="2200" dirty="0" smtClean="0">
                <a:latin typeface="Candara" pitchFamily="34" charset="0"/>
              </a:rPr>
              <a:t>,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2200" dirty="0" smtClean="0">
                <a:latin typeface="Candara" pitchFamily="34" charset="0"/>
              </a:rPr>
              <a:t>고혈압 진단 후 </a:t>
            </a:r>
            <a:r>
              <a:rPr lang="ko-KR" altLang="en-US" sz="2200" dirty="0" err="1" smtClean="0">
                <a:latin typeface="Candara" pitchFamily="34" charset="0"/>
              </a:rPr>
              <a:t>경구약</a:t>
            </a:r>
            <a:r>
              <a:rPr lang="ko-KR" altLang="en-US" sz="2200" dirty="0" smtClean="0">
                <a:latin typeface="Candara" pitchFamily="34" charset="0"/>
              </a:rPr>
              <a:t> 복용하는 것 외의 특이 질환 없는 비흡연자로</a:t>
            </a:r>
            <a:endParaRPr lang="en-US" altLang="ko-KR" sz="2200" dirty="0" smtClean="0">
              <a:latin typeface="Candara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200" dirty="0" smtClean="0">
                <a:latin typeface="Candara" pitchFamily="34" charset="0"/>
              </a:rPr>
              <a:t>2</a:t>
            </a:r>
            <a:r>
              <a:rPr lang="ko-KR" altLang="en-US" sz="2200" dirty="0" smtClean="0">
                <a:latin typeface="Candara" pitchFamily="34" charset="0"/>
              </a:rPr>
              <a:t>달 전부터 기침이 지속되었고</a:t>
            </a:r>
            <a:r>
              <a:rPr lang="en-US" altLang="ko-KR" sz="2200" dirty="0" smtClean="0">
                <a:latin typeface="Candara" pitchFamily="34" charset="0"/>
              </a:rPr>
              <a:t>, 1</a:t>
            </a:r>
            <a:r>
              <a:rPr lang="ko-KR" altLang="en-US" sz="2200" dirty="0" smtClean="0">
                <a:latin typeface="Candara" pitchFamily="34" charset="0"/>
              </a:rPr>
              <a:t>주일 전부터 가슴 답답함 및 운동시</a:t>
            </a:r>
            <a:endParaRPr lang="en-US" altLang="ko-KR" sz="2200" dirty="0" smtClean="0">
              <a:latin typeface="Candara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2200" dirty="0" smtClean="0">
                <a:latin typeface="Candara" pitchFamily="34" charset="0"/>
              </a:rPr>
              <a:t>호흡곤란 발생하여 외래 경유 입원하였음</a:t>
            </a:r>
            <a:r>
              <a:rPr lang="en-US" altLang="ko-KR" sz="2200" dirty="0" smtClean="0"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Past history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24744"/>
            <a:ext cx="857256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800" b="1" dirty="0" smtClean="0">
                <a:latin typeface="Candara" pitchFamily="34" charset="0"/>
              </a:rPr>
              <a:t>Past history</a:t>
            </a:r>
          </a:p>
          <a:p>
            <a:pPr lvl="1">
              <a:buNone/>
            </a:pPr>
            <a:r>
              <a:rPr lang="en-US" altLang="ko-KR" sz="2000" dirty="0" smtClean="0">
                <a:latin typeface="Candara" pitchFamily="34" charset="0"/>
              </a:rPr>
              <a:t>DM/HBP/Hepatitis/Tb </a:t>
            </a:r>
            <a:r>
              <a:rPr lang="en-US" altLang="ko-KR" sz="2000" dirty="0" smtClean="0">
                <a:latin typeface="Candara" pitchFamily="34" charset="0"/>
              </a:rPr>
              <a:t>(-/+/-/-)</a:t>
            </a:r>
          </a:p>
          <a:p>
            <a:pPr lvl="1">
              <a:buNone/>
            </a:pPr>
            <a:r>
              <a:rPr lang="en-US" altLang="ko-KR" sz="2000" dirty="0" smtClean="0">
                <a:latin typeface="Candara" pitchFamily="34" charset="0"/>
              </a:rPr>
              <a:t>Op (-)</a:t>
            </a:r>
          </a:p>
          <a:p>
            <a:pPr lvl="1">
              <a:buNone/>
            </a:pPr>
            <a:r>
              <a:rPr lang="en-US" altLang="ko-KR" sz="2000" dirty="0" smtClean="0"/>
              <a:t>Medication : </a:t>
            </a:r>
            <a:r>
              <a:rPr lang="en-US" altLang="ko-KR" sz="2000" dirty="0" err="1" smtClean="0"/>
              <a:t>atacand</a:t>
            </a:r>
            <a:endParaRPr lang="en-US" altLang="ko-KR" sz="2000" dirty="0" smtClean="0"/>
          </a:p>
          <a:p>
            <a:pPr lvl="1">
              <a:buNone/>
            </a:pPr>
            <a:endParaRPr lang="en-US" altLang="ko-KR" sz="2200" dirty="0" smtClean="0">
              <a:latin typeface="Candara" pitchFamily="34" charset="0"/>
            </a:endParaRPr>
          </a:p>
          <a:p>
            <a:pPr>
              <a:buNone/>
            </a:pPr>
            <a:r>
              <a:rPr lang="en-US" altLang="ko-KR" sz="2800" b="1" dirty="0" smtClean="0">
                <a:latin typeface="Candara" pitchFamily="34" charset="0"/>
              </a:rPr>
              <a:t>Social history</a:t>
            </a:r>
          </a:p>
          <a:p>
            <a:pPr lvl="1">
              <a:buNone/>
            </a:pPr>
            <a:r>
              <a:rPr lang="en-US" altLang="ko-KR" sz="2000" dirty="0" smtClean="0">
                <a:latin typeface="Candara" pitchFamily="34" charset="0"/>
              </a:rPr>
              <a:t>Alcohol : non</a:t>
            </a:r>
          </a:p>
          <a:p>
            <a:pPr lvl="1">
              <a:buNone/>
            </a:pPr>
            <a:r>
              <a:rPr lang="en-US" altLang="ko-KR" sz="2000" dirty="0" smtClean="0">
                <a:latin typeface="Candara" pitchFamily="34" charset="0"/>
              </a:rPr>
              <a:t>Smoking : non-smoker</a:t>
            </a:r>
          </a:p>
          <a:p>
            <a:pPr>
              <a:buNone/>
            </a:pPr>
            <a:endParaRPr lang="en-US" altLang="ko-KR" sz="2200" dirty="0" smtClean="0">
              <a:latin typeface="Candara" pitchFamily="34" charset="0"/>
            </a:endParaRPr>
          </a:p>
          <a:p>
            <a:pPr>
              <a:buNone/>
            </a:pPr>
            <a:r>
              <a:rPr lang="en-US" altLang="ko-KR" sz="2800" b="1" dirty="0" smtClean="0">
                <a:latin typeface="Candara" pitchFamily="34" charset="0"/>
              </a:rPr>
              <a:t>Family history </a:t>
            </a:r>
          </a:p>
          <a:p>
            <a:pPr lvl="1">
              <a:buNone/>
            </a:pPr>
            <a:r>
              <a:rPr lang="en-US" altLang="ko-KR" sz="2000" dirty="0" smtClean="0">
                <a:latin typeface="Candara" pitchFamily="34" charset="0"/>
              </a:rPr>
              <a:t>N-S</a:t>
            </a:r>
          </a:p>
          <a:p>
            <a:pPr lvl="1">
              <a:buNone/>
            </a:pP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Review of system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24744"/>
            <a:ext cx="8572560" cy="5214974"/>
          </a:xfrm>
        </p:spPr>
        <p:txBody>
          <a:bodyPr>
            <a:normAutofit fontScale="77500" lnSpcReduction="20000"/>
          </a:bodyPr>
          <a:lstStyle/>
          <a:p>
            <a:pPr marL="365125" indent="-255588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</a:rPr>
              <a:t>General	              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Fever / Chilling (-/-)	</a:t>
            </a: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</a:rPr>
              <a:t>	                     </a:t>
            </a:r>
          </a:p>
          <a:p>
            <a:pPr marL="365125" indent="-255588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</a:rPr>
              <a:t>                             Generalized weakness (-), Fatigue (-) 			          </a:t>
            </a:r>
            <a:r>
              <a:rPr lang="en-US" altLang="ko-KR" sz="20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</a:rPr>
              <a:t>        </a:t>
            </a:r>
          </a:p>
          <a:p>
            <a:pPr marL="365125" indent="-255588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</a:rPr>
              <a:t>                             Generalized edema (-)  Weight change(-)                         </a:t>
            </a:r>
          </a:p>
          <a:p>
            <a:pPr marL="365125" indent="-255588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</a:rPr>
              <a:t>                             Headache (-)</a:t>
            </a:r>
          </a:p>
          <a:p>
            <a:pPr marL="365125" indent="-255588">
              <a:lnSpc>
                <a:spcPct val="150000"/>
              </a:lnSpc>
              <a:spcBef>
                <a:spcPct val="0"/>
              </a:spcBef>
              <a:buNone/>
            </a:pPr>
            <a:endParaRPr lang="en-US" altLang="ko-KR" sz="2000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365125" indent="-255588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Respiratory           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</a:rPr>
              <a:t>Cough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/Sputum/Rhinorrhea (+/-/-) Sore throat (-)</a:t>
            </a:r>
          </a:p>
          <a:p>
            <a:pPr marL="365125" indent="-255588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                            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</a:rPr>
              <a:t>Dyspnea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/Orthopnea (-/-)</a:t>
            </a:r>
          </a:p>
          <a:p>
            <a:pPr marL="365125" indent="-255588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                           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</a:rPr>
              <a:t>chest discomfort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(+), </a:t>
            </a:r>
            <a:r>
              <a:rPr lang="en-US" altLang="ko-KR" sz="2000" dirty="0" smtClean="0">
                <a:solidFill>
                  <a:srgbClr val="FF0000"/>
                </a:solidFill>
                <a:latin typeface="Arial" pitchFamily="34" charset="0"/>
              </a:rPr>
              <a:t>pleuritic chest pain, Lt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(+)</a:t>
            </a:r>
          </a:p>
          <a:p>
            <a:pPr marL="365125" indent="-255588">
              <a:lnSpc>
                <a:spcPct val="150000"/>
              </a:lnSpc>
              <a:spcBef>
                <a:spcPct val="0"/>
              </a:spcBef>
              <a:buNone/>
            </a:pPr>
            <a:endParaRPr lang="en-US" altLang="ko-KR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marL="365125" indent="-255588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</a:rPr>
              <a:t>Cardiovascular     Chest pain</a:t>
            </a:r>
            <a:r>
              <a:rPr lang="en-US" altLang="ko-KR" sz="2000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</a:rPr>
              <a:t>(-), Palpitation (-), Cyanosis (-)</a:t>
            </a:r>
          </a:p>
          <a:p>
            <a:pPr marL="365125" indent="-255588">
              <a:lnSpc>
                <a:spcPct val="150000"/>
              </a:lnSpc>
              <a:spcBef>
                <a:spcPct val="0"/>
              </a:spcBef>
              <a:buNone/>
            </a:pPr>
            <a:endParaRPr lang="en-US" altLang="ko-KR" sz="2000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365125" indent="-255588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</a:rPr>
              <a:t>G-I tract        </a:t>
            </a:r>
            <a:r>
              <a:rPr lang="en-US" altLang="ko-KR" sz="20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</a:rPr>
              <a:t>        Anorexia / Nausea / Vomiting (-/-/-)	  	           		                </a:t>
            </a:r>
          </a:p>
          <a:p>
            <a:pPr marL="365125" indent="-255588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</a:rPr>
              <a:t>                            Diarrhea / Constipation (-/-)  Abdominal pain (-)                           </a:t>
            </a:r>
          </a:p>
          <a:p>
            <a:pPr marL="365125" indent="-255588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</a:rPr>
              <a:t>                             Hematemesis(-) Melena (-)</a:t>
            </a:r>
          </a:p>
          <a:p>
            <a:pPr marL="365125" indent="-255588">
              <a:lnSpc>
                <a:spcPct val="150000"/>
              </a:lnSpc>
              <a:spcBef>
                <a:spcPct val="0"/>
              </a:spcBef>
              <a:buNone/>
            </a:pPr>
            <a:endParaRPr lang="en-US" altLang="ko-KR" sz="2000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365125" indent="-255588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2000" dirty="0" err="1" smtClean="0">
                <a:solidFill>
                  <a:schemeClr val="tx2"/>
                </a:solidFill>
                <a:latin typeface="Arial" pitchFamily="34" charset="0"/>
              </a:rPr>
              <a:t>Genito</a:t>
            </a: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</a:rPr>
              <a:t>-urinary       Dysuria / Frequency / </a:t>
            </a:r>
            <a:r>
              <a:rPr lang="en-US" altLang="ko-KR" sz="2000" dirty="0" err="1" smtClean="0">
                <a:solidFill>
                  <a:schemeClr val="tx2"/>
                </a:solidFill>
                <a:latin typeface="Arial" pitchFamily="34" charset="0"/>
              </a:rPr>
              <a:t>Nocturia</a:t>
            </a:r>
            <a:r>
              <a:rPr lang="en-US" altLang="ko-KR" sz="2000" dirty="0" smtClean="0">
                <a:solidFill>
                  <a:schemeClr val="tx2"/>
                </a:solidFill>
                <a:latin typeface="Arial" pitchFamily="34" charset="0"/>
              </a:rPr>
              <a:t> / Hematuria (-/-/-/-)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Physical examination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74320" indent="-274320">
              <a:lnSpc>
                <a:spcPct val="130000"/>
              </a:lnSpc>
              <a:spcBef>
                <a:spcPts val="0"/>
              </a:spcBef>
              <a:buClr>
                <a:srgbClr val="FF3399"/>
              </a:buClr>
              <a:buSzPct val="110000"/>
              <a:buNone/>
              <a:defRPr/>
            </a:pPr>
            <a:r>
              <a:rPr lang="en-US" altLang="ko-KR" b="1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Vital Signs</a:t>
            </a: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       120/80 mmHg – 68/min – 16/min – 36.4</a:t>
            </a:r>
            <a:r>
              <a:rPr lang="en-US" altLang="ko-KR" b="1" dirty="0" smtClean="0">
                <a:solidFill>
                  <a:schemeClr val="tx2"/>
                </a:solidFill>
                <a:latin typeface="Arial" pitchFamily="34" charset="0"/>
                <a:ea typeface="고딕"/>
                <a:cs typeface="고딕"/>
              </a:rPr>
              <a:t>℃</a:t>
            </a:r>
            <a:r>
              <a:rPr lang="en-US" altLang="ko-KR" dirty="0" smtClean="0">
                <a:solidFill>
                  <a:srgbClr val="00FFFF"/>
                </a:solidFill>
                <a:latin typeface="Arial" pitchFamily="34" charset="0"/>
                <a:ea typeface="고딕"/>
                <a:cs typeface="고딕"/>
              </a:rPr>
              <a:t> </a:t>
            </a:r>
          </a:p>
          <a:p>
            <a:pPr marL="274320" indent="-274320">
              <a:lnSpc>
                <a:spcPct val="130000"/>
              </a:lnSpc>
              <a:spcBef>
                <a:spcPts val="0"/>
              </a:spcBef>
              <a:buClr>
                <a:srgbClr val="FF3399"/>
              </a:buClr>
              <a:buSzPct val="110000"/>
              <a:buNone/>
              <a:defRPr/>
            </a:pPr>
            <a:endParaRPr lang="en-US" altLang="ko-KR" b="1" dirty="0" smtClean="0">
              <a:solidFill>
                <a:schemeClr val="tx2"/>
              </a:solidFill>
              <a:latin typeface="Arial" pitchFamily="34" charset="0"/>
              <a:ea typeface="옥수수"/>
              <a:cs typeface="옥수수"/>
            </a:endParaRPr>
          </a:p>
          <a:p>
            <a:pPr marL="274320" indent="-274320">
              <a:lnSpc>
                <a:spcPct val="130000"/>
              </a:lnSpc>
              <a:spcBef>
                <a:spcPts val="0"/>
              </a:spcBef>
              <a:buClr>
                <a:srgbClr val="FF3399"/>
              </a:buClr>
              <a:buSzPct val="110000"/>
              <a:buNone/>
              <a:defRPr/>
            </a:pPr>
            <a:r>
              <a:rPr lang="en-US" altLang="ko-KR" b="1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General </a:t>
            </a: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           not so ill-looking appearance</a:t>
            </a:r>
            <a:endParaRPr lang="en-US" altLang="ko-KR" dirty="0" smtClean="0">
              <a:solidFill>
                <a:srgbClr val="00B050"/>
              </a:solidFill>
              <a:latin typeface="Arial" pitchFamily="34" charset="0"/>
              <a:ea typeface="옥수수"/>
              <a:cs typeface="옥수수"/>
            </a:endParaRPr>
          </a:p>
          <a:p>
            <a:pPr marL="274320" indent="-274320">
              <a:lnSpc>
                <a:spcPct val="130000"/>
              </a:lnSpc>
              <a:spcBef>
                <a:spcPts val="0"/>
              </a:spcBef>
              <a:buClr>
                <a:srgbClr val="FF3399"/>
              </a:buClr>
              <a:buSzPct val="110000"/>
              <a:buNone/>
              <a:defRPr/>
            </a:pPr>
            <a:endParaRPr lang="en-US" altLang="ko-KR" b="1" dirty="0" smtClean="0">
              <a:solidFill>
                <a:schemeClr val="tx2"/>
              </a:solidFill>
              <a:latin typeface="Arial" pitchFamily="34" charset="0"/>
              <a:ea typeface="옥수수"/>
              <a:cs typeface="옥수수"/>
            </a:endParaRPr>
          </a:p>
          <a:p>
            <a:pPr marL="274320" indent="-274320">
              <a:lnSpc>
                <a:spcPct val="130000"/>
              </a:lnSpc>
              <a:spcBef>
                <a:spcPts val="0"/>
              </a:spcBef>
              <a:buClr>
                <a:srgbClr val="FF3399"/>
              </a:buClr>
              <a:buSzPct val="110000"/>
              <a:buNone/>
              <a:defRPr/>
            </a:pPr>
            <a:r>
              <a:rPr lang="en-US" altLang="ko-KR" b="1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HEENT</a:t>
            </a: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             </a:t>
            </a:r>
            <a:r>
              <a:rPr lang="en-US" altLang="ko-KR" dirty="0" err="1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Normocephaly</a:t>
            </a: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,  </a:t>
            </a:r>
            <a:r>
              <a:rPr lang="en-US" altLang="ko-KR" dirty="0" err="1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Isocoria</a:t>
            </a: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 /c PLR (++/++)</a:t>
            </a:r>
          </a:p>
          <a:p>
            <a:pPr marL="274320" indent="-274320"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  <a:buSzPct val="110000"/>
              <a:buNone/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                         Non- anemic </a:t>
            </a:r>
            <a:r>
              <a:rPr lang="en-US" altLang="ko-KR" dirty="0" err="1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conjun</a:t>
            </a:r>
            <a:r>
              <a:rPr lang="en-US" altLang="ko-KR" dirty="0" err="1" smtClean="0">
                <a:solidFill>
                  <a:schemeClr val="tx2"/>
                </a:solidFill>
                <a:latin typeface="Arial" pitchFamily="34" charset="0"/>
              </a:rPr>
              <a:t>t</a:t>
            </a:r>
            <a:r>
              <a:rPr lang="en-US" altLang="ko-KR" dirty="0" err="1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ivae</a:t>
            </a: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, </a:t>
            </a:r>
            <a:r>
              <a:rPr lang="en-US" altLang="ko-KR" dirty="0" err="1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Anicteric</a:t>
            </a: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 </a:t>
            </a:r>
            <a:r>
              <a:rPr lang="en-US" altLang="ko-KR" dirty="0" err="1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sclerae</a:t>
            </a: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	           </a:t>
            </a:r>
          </a:p>
          <a:p>
            <a:pPr marL="274320" indent="-274320"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  <a:buSzPct val="110000"/>
              <a:buNone/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                         No pharyngeal injection, no </a:t>
            </a:r>
            <a:r>
              <a:rPr lang="en-US" altLang="ko-KR" dirty="0" err="1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tonsillar</a:t>
            </a: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 enlargement</a:t>
            </a:r>
          </a:p>
          <a:p>
            <a:pPr marL="274320" indent="-274320"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  <a:buSzPct val="110000"/>
              <a:buNone/>
              <a:defRPr/>
            </a:pPr>
            <a:endParaRPr lang="en-US" altLang="ko-KR" b="1" dirty="0" smtClean="0">
              <a:solidFill>
                <a:schemeClr val="tx2"/>
              </a:solidFill>
              <a:latin typeface="Arial" pitchFamily="34" charset="0"/>
              <a:ea typeface="옥수수"/>
              <a:cs typeface="옥수수"/>
            </a:endParaRPr>
          </a:p>
          <a:p>
            <a:pPr marL="274320" indent="-274320"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  <a:buSzPct val="110000"/>
              <a:buNone/>
              <a:defRPr/>
            </a:pPr>
            <a:r>
              <a:rPr lang="en-US" altLang="ko-KR" b="1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Chest</a:t>
            </a: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               </a:t>
            </a:r>
            <a:r>
              <a:rPr lang="en-US" altLang="ko-KR" dirty="0">
                <a:solidFill>
                  <a:srgbClr val="FF0000"/>
                </a:solidFill>
                <a:latin typeface="Arial" pitchFamily="34" charset="0"/>
                <a:ea typeface="옥수수"/>
                <a:cs typeface="옥수수"/>
              </a:rPr>
              <a:t>D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ea typeface="옥수수"/>
                <a:cs typeface="옥수수"/>
              </a:rPr>
              <a:t>ecreased lung sounds, LLL</a:t>
            </a:r>
          </a:p>
          <a:p>
            <a:pPr marL="274320" indent="-274320"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  <a:buSzPct val="110000"/>
              <a:buNone/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                         Regular heart beat s murmur</a:t>
            </a:r>
          </a:p>
          <a:p>
            <a:pPr marL="274320" indent="-274320">
              <a:lnSpc>
                <a:spcPct val="130000"/>
              </a:lnSpc>
              <a:spcBef>
                <a:spcPts val="0"/>
              </a:spcBef>
              <a:buClr>
                <a:srgbClr val="FF3399"/>
              </a:buClr>
              <a:buSzPct val="110000"/>
              <a:buNone/>
              <a:defRPr/>
            </a:pPr>
            <a:endParaRPr lang="en-US" altLang="ko-KR" b="1" dirty="0" smtClean="0">
              <a:solidFill>
                <a:schemeClr val="tx2"/>
              </a:solidFill>
              <a:latin typeface="Arial" pitchFamily="34" charset="0"/>
              <a:ea typeface="옥수수"/>
              <a:cs typeface="옥수수"/>
            </a:endParaRPr>
          </a:p>
          <a:p>
            <a:pPr marL="274320" indent="-274320">
              <a:lnSpc>
                <a:spcPct val="130000"/>
              </a:lnSpc>
              <a:spcBef>
                <a:spcPts val="0"/>
              </a:spcBef>
              <a:buClr>
                <a:srgbClr val="FF3399"/>
              </a:buClr>
              <a:buSzPct val="110000"/>
              <a:buNone/>
              <a:defRPr/>
            </a:pPr>
            <a:r>
              <a:rPr lang="en-US" altLang="ko-KR" b="1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Abdomen</a:t>
            </a: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        Soft and flat</a:t>
            </a:r>
          </a:p>
          <a:p>
            <a:pPr marL="274320" indent="-274320"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  <a:buSzPct val="110000"/>
              <a:buNone/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                         </a:t>
            </a:r>
            <a:r>
              <a:rPr lang="en-US" altLang="ko-KR" dirty="0" err="1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Normoactive</a:t>
            </a: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 bowel sound</a:t>
            </a:r>
          </a:p>
          <a:p>
            <a:pPr marL="274320" indent="-274320"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  <a:buSzPct val="110000"/>
              <a:buNone/>
              <a:defRPr/>
            </a:pPr>
            <a:endParaRPr lang="en-US" altLang="ko-KR" b="1" dirty="0" smtClean="0">
              <a:solidFill>
                <a:schemeClr val="tx2"/>
              </a:solidFill>
              <a:latin typeface="Arial" pitchFamily="34" charset="0"/>
              <a:ea typeface="옥수수"/>
              <a:cs typeface="옥수수"/>
            </a:endParaRPr>
          </a:p>
          <a:p>
            <a:pPr marL="274320" indent="-274320"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  <a:buSzPct val="110000"/>
              <a:buNone/>
              <a:defRPr/>
            </a:pPr>
            <a:r>
              <a:rPr lang="en-US" altLang="ko-KR" b="1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Extremity</a:t>
            </a: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        G-F </a:t>
            </a:r>
          </a:p>
          <a:p>
            <a:pPr marL="274320" indent="-274320"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  <a:buSzPct val="110000"/>
              <a:buNone/>
              <a:defRPr/>
            </a:pP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                         </a:t>
            </a:r>
            <a:r>
              <a:rPr lang="en-US" altLang="ko-KR" dirty="0" err="1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Pretibial</a:t>
            </a: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옥수수"/>
                <a:cs typeface="옥수수"/>
              </a:rPr>
              <a:t> pitting edema (-/-)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Chest x-ray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60" y="889792"/>
            <a:ext cx="6350984" cy="56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0"/>
            <a:ext cx="5214975" cy="642942"/>
          </a:xfrm>
        </p:spPr>
        <p:txBody>
          <a:bodyPr/>
          <a:lstStyle/>
          <a:p>
            <a:r>
              <a:rPr lang="en-US" altLang="ko-KR" dirty="0" smtClean="0"/>
              <a:t>Chest CT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5214937" cy="5214937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98" name="그림 97"/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01" name="그림 100"/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02" name="그림 101"/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03" name="그림 102"/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04" name="그림 103"/>
          <p:cNvPicPr>
            <a:picLocks noChangeAspect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05" name="그림 104"/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06" name="그림 105"/>
          <p:cNvPicPr>
            <a:picLocks noChangeAspect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07" name="그림 106"/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08" name="그림 107"/>
          <p:cNvPicPr>
            <a:picLocks noChangeAspect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09" name="그림 108"/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10" name="그림 109"/>
          <p:cNvPicPr>
            <a:picLocks noChangeAspect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11" name="그림 110"/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12" name="그림 111"/>
          <p:cNvPicPr>
            <a:picLocks noChangeAspect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13" name="그림 112"/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14" name="그림 113"/>
          <p:cNvPicPr>
            <a:picLocks noChangeAspect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15" name="그림 114"/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16" name="그림 115"/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17" name="그림 116"/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18" name="그림 117"/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19" name="그림 118"/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20" name="그림 119"/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21" name="그림 120"/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22" name="그림 121"/>
          <p:cNvPicPr>
            <a:picLocks noChangeAspect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23" name="그림 122"/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24" name="그림 123"/>
          <p:cNvPicPr>
            <a:picLocks noChangeAspect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25" name="그림 124"/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26" name="그림 125"/>
          <p:cNvPicPr>
            <a:picLocks noChangeAspect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27" name="그림 126"/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28" name="그림 127"/>
          <p:cNvPicPr>
            <a:picLocks noChangeAspect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29" name="그림 128"/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30" name="그림 129"/>
          <p:cNvPicPr>
            <a:picLocks noChangeAspect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31" name="그림 130"/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32" name="그림 131"/>
          <p:cNvPicPr>
            <a:picLocks noChangeAspect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33" name="그림 132"/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34" name="그림 133"/>
          <p:cNvPicPr>
            <a:picLocks noChangeAspect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35" name="그림 134"/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36" name="그림 135"/>
          <p:cNvPicPr>
            <a:picLocks noChangeAspect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37" name="그림 136"/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38" name="그림 137"/>
          <p:cNvPicPr>
            <a:picLocks noChangeAspect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39" name="그림 138"/>
          <p:cNvPicPr>
            <a:picLocks noChangeAspect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40" name="그림 139"/>
          <p:cNvPicPr>
            <a:picLocks noChangeAspect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41" name="그림 140"/>
          <p:cNvPicPr>
            <a:picLocks noChangeAspect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42" name="그림 141"/>
          <p:cNvPicPr>
            <a:picLocks noChangeAspect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43" name="그림 142"/>
          <p:cNvPicPr>
            <a:picLocks noChangeAspect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44" name="그림 143"/>
          <p:cNvPicPr>
            <a:picLocks noChangeAspect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45" name="그림 144"/>
          <p:cNvPicPr>
            <a:picLocks noChangeAspect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46" name="그림 145"/>
          <p:cNvPicPr>
            <a:picLocks noChangeAspect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47" name="그림 146"/>
          <p:cNvPicPr>
            <a:picLocks noChangeAspect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48" name="그림 147"/>
          <p:cNvPicPr>
            <a:picLocks noChangeAspect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49" name="그림 148"/>
          <p:cNvPicPr>
            <a:picLocks noChangeAspect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50" name="그림 149"/>
          <p:cNvPicPr>
            <a:picLocks noChangeAspect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51" name="그림 150"/>
          <p:cNvPicPr>
            <a:picLocks noChangeAspect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52" name="그림 151"/>
          <p:cNvPicPr>
            <a:picLocks noChangeAspect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53" name="그림 152"/>
          <p:cNvPicPr>
            <a:picLocks noChangeAspect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54" name="그림 153"/>
          <p:cNvPicPr>
            <a:picLocks noChangeAspect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55" name="그림 154"/>
          <p:cNvPicPr>
            <a:picLocks noChangeAspect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56" name="그림 155"/>
          <p:cNvPicPr>
            <a:picLocks noChangeAspect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57" name="그림 156"/>
          <p:cNvPicPr>
            <a:picLocks noChangeAspect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58" name="그림 157"/>
          <p:cNvPicPr>
            <a:picLocks noChangeAspect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59" name="그림 158"/>
          <p:cNvPicPr>
            <a:picLocks noChangeAspect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60" name="그림 159"/>
          <p:cNvPicPr>
            <a:picLocks noChangeAspect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61" name="그림 160"/>
          <p:cNvPicPr>
            <a:picLocks noChangeAspect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62" name="그림 161"/>
          <p:cNvPicPr>
            <a:picLocks noChangeAspect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63" name="그림 162"/>
          <p:cNvPicPr>
            <a:picLocks noChangeAspect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64" name="그림 163"/>
          <p:cNvPicPr>
            <a:picLocks noChangeAspect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65" name="그림 164"/>
          <p:cNvPicPr>
            <a:picLocks noChangeAspect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66" name="그림 165"/>
          <p:cNvPicPr>
            <a:picLocks noChangeAspect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67" name="그림 166"/>
          <p:cNvPicPr>
            <a:picLocks noChangeAspect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  <p:pic>
        <p:nvPicPr>
          <p:cNvPr id="168" name="그림 167"/>
          <p:cNvPicPr>
            <a:picLocks noChangeAspect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95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4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61500"/>
                            </p:stCondLst>
                            <p:childTnLst>
                              <p:par>
                                <p:cTn id="4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62000"/>
                            </p:stCondLst>
                            <p:childTnLst>
                              <p:par>
                                <p:cTn id="5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62500"/>
                            </p:stCondLst>
                            <p:childTnLst>
                              <p:par>
                                <p:cTn id="5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5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63500"/>
                            </p:stCondLst>
                            <p:childTnLst>
                              <p:par>
                                <p:cTn id="5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64000"/>
                            </p:stCondLst>
                            <p:childTnLst>
                              <p:par>
                                <p:cTn id="5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64500"/>
                            </p:stCondLst>
                            <p:childTnLst>
                              <p:par>
                                <p:cTn id="5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65000"/>
                            </p:stCondLst>
                            <p:childTnLst>
                              <p:par>
                                <p:cTn id="5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66000"/>
                            </p:stCondLst>
                            <p:childTnLst>
                              <p:par>
                                <p:cTn id="5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66500"/>
                            </p:stCondLst>
                            <p:childTnLst>
                              <p:par>
                                <p:cTn id="5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7000"/>
                            </p:stCondLst>
                            <p:childTnLst>
                              <p:par>
                                <p:cTn id="5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7500"/>
                            </p:stCondLst>
                            <p:childTnLst>
                              <p:par>
                                <p:cTn id="5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68000"/>
                            </p:stCondLst>
                            <p:childTnLst>
                              <p:par>
                                <p:cTn id="5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68500"/>
                            </p:stCondLst>
                            <p:childTnLst>
                              <p:par>
                                <p:cTn id="5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69000"/>
                            </p:stCondLst>
                            <p:childTnLst>
                              <p:par>
                                <p:cTn id="5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9500"/>
                            </p:stCondLst>
                            <p:childTnLst>
                              <p:par>
                                <p:cTn id="5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5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70500"/>
                            </p:stCondLst>
                            <p:childTnLst>
                              <p:par>
                                <p:cTn id="5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71000"/>
                            </p:stCondLst>
                            <p:childTnLst>
                              <p:par>
                                <p:cTn id="5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71500"/>
                            </p:stCondLst>
                            <p:childTnLst>
                              <p:par>
                                <p:cTn id="5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2000"/>
                            </p:stCondLst>
                            <p:childTnLst>
                              <p:par>
                                <p:cTn id="5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72500"/>
                            </p:stCondLst>
                            <p:childTnLst>
                              <p:par>
                                <p:cTn id="5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73000"/>
                            </p:stCondLst>
                            <p:childTnLst>
                              <p:par>
                                <p:cTn id="5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73500"/>
                            </p:stCondLst>
                            <p:childTnLst>
                              <p:par>
                                <p:cTn id="5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4000"/>
                            </p:stCondLst>
                            <p:childTnLst>
                              <p:par>
                                <p:cTn id="5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5500"/>
                            </p:stCondLst>
                            <p:childTnLst>
                              <p:par>
                                <p:cTn id="6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76000"/>
                            </p:stCondLst>
                            <p:childTnLst>
                              <p:par>
                                <p:cTn id="6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76500"/>
                            </p:stCondLst>
                            <p:childTnLst>
                              <p:par>
                                <p:cTn id="6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77000"/>
                            </p:stCondLst>
                            <p:childTnLst>
                              <p:par>
                                <p:cTn id="6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77500"/>
                            </p:stCondLst>
                            <p:childTnLst>
                              <p:par>
                                <p:cTn id="6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78000"/>
                            </p:stCondLst>
                            <p:childTnLst>
                              <p:par>
                                <p:cTn id="6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78500"/>
                            </p:stCondLst>
                            <p:childTnLst>
                              <p:par>
                                <p:cTn id="6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79000"/>
                            </p:stCondLst>
                            <p:childTnLst>
                              <p:par>
                                <p:cTn id="6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79500"/>
                            </p:stCondLst>
                            <p:childTnLst>
                              <p:par>
                                <p:cTn id="6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6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6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6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81500"/>
                            </p:stCondLst>
                            <p:childTnLst>
                              <p:par>
                                <p:cTn id="6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82000"/>
                            </p:stCondLst>
                            <p:childTnLst>
                              <p:par>
                                <p:cTn id="6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82500"/>
                            </p:stCondLst>
                            <p:childTnLst>
                              <p:par>
                                <p:cTn id="6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Laboratory Findings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761285"/>
              </p:ext>
            </p:extLst>
          </p:nvPr>
        </p:nvGraphicFramePr>
        <p:xfrm>
          <a:off x="214309" y="1143406"/>
          <a:ext cx="4143376" cy="4373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637"/>
                <a:gridCol w="2180739"/>
              </a:tblGrid>
              <a:tr h="492082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CBC</a:t>
                      </a:r>
                      <a:endParaRPr lang="ko-KR" altLang="en-US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49208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/>
                        <a:t>WBC count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6940 /</a:t>
                      </a:r>
                      <a:r>
                        <a:rPr lang="en-US" altLang="ko-KR" sz="1600" b="1" dirty="0" err="1" smtClean="0">
                          <a:solidFill>
                            <a:schemeClr val="tx1"/>
                          </a:solidFill>
                        </a:rPr>
                        <a:t>uL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7334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1" dirty="0" err="1" smtClean="0"/>
                        <a:t>seg</a:t>
                      </a:r>
                      <a:r>
                        <a:rPr lang="en-US" altLang="ko-KR" sz="1600" b="1" dirty="0" smtClean="0"/>
                        <a:t>. </a:t>
                      </a:r>
                      <a:r>
                        <a:rPr lang="en-US" altLang="ko-KR" sz="1600" b="1" dirty="0" err="1" smtClean="0"/>
                        <a:t>Neutrophils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43.5 %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08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1" dirty="0" smtClean="0"/>
                        <a:t>Lymphocytes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32.0 %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08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1" dirty="0" err="1" smtClean="0"/>
                        <a:t>Monocytes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5.2 %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08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1" dirty="0" err="1" smtClean="0"/>
                        <a:t>Eosinophils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</a:rPr>
                        <a:t>18.7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08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b="1" dirty="0" smtClean="0"/>
                        <a:t>Eosinophil count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</a:rPr>
                        <a:t>1260</a:t>
                      </a:r>
                      <a:endParaRPr lang="ko-KR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92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err="1" smtClean="0"/>
                        <a:t>Hb</a:t>
                      </a:r>
                      <a:r>
                        <a:rPr lang="en-US" altLang="ko-KR" sz="1600" b="1" dirty="0" smtClean="0"/>
                        <a:t>/</a:t>
                      </a:r>
                      <a:r>
                        <a:rPr lang="en-US" altLang="ko-KR" sz="1600" b="1" dirty="0" err="1" smtClean="0"/>
                        <a:t>Hct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</a:rPr>
                        <a:t>12.2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g/</a:t>
                      </a:r>
                      <a:r>
                        <a:rPr lang="en-US" altLang="ko-KR" sz="1600" b="1" dirty="0" err="1" smtClean="0">
                          <a:solidFill>
                            <a:schemeClr val="tx1"/>
                          </a:solidFill>
                        </a:rPr>
                        <a:t>dL</a:t>
                      </a:r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</a:rPr>
                        <a:t> /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 36.7 %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08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/>
                        <a:t>Platelet</a:t>
                      </a:r>
                      <a:r>
                        <a:rPr lang="en-US" altLang="ko-KR" sz="1600" b="1" baseline="0" dirty="0" smtClean="0"/>
                        <a:t> count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269K /</a:t>
                      </a:r>
                      <a:r>
                        <a:rPr lang="en-US" altLang="ko-KR" sz="1600" b="1" dirty="0" err="1" smtClean="0">
                          <a:solidFill>
                            <a:schemeClr val="tx1"/>
                          </a:solidFill>
                        </a:rPr>
                        <a:t>uL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228666"/>
              </p:ext>
            </p:extLst>
          </p:nvPr>
        </p:nvGraphicFramePr>
        <p:xfrm>
          <a:off x="4500562" y="1143406"/>
          <a:ext cx="4428588" cy="54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944"/>
                <a:gridCol w="2714644"/>
              </a:tblGrid>
              <a:tr h="492880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BC</a:t>
                      </a:r>
                      <a:endParaRPr lang="ko-KR" altLang="en-US" sz="1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4928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/>
                        <a:t>FBS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</a:rPr>
                        <a:t>149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 mg/</a:t>
                      </a:r>
                      <a:r>
                        <a:rPr lang="en-US" altLang="ko-KR" sz="1600" b="1" dirty="0" err="1" smtClean="0">
                          <a:solidFill>
                            <a:schemeClr val="tx1"/>
                          </a:solidFill>
                        </a:rPr>
                        <a:t>dL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8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/>
                        <a:t>Bun/Cr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18.6/0.55 mg/</a:t>
                      </a:r>
                      <a:r>
                        <a:rPr lang="en-US" altLang="ko-KR" sz="1600" b="1" dirty="0" err="1" smtClean="0">
                          <a:solidFill>
                            <a:schemeClr val="tx1"/>
                          </a:solidFill>
                        </a:rPr>
                        <a:t>dL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/>
                        <a:t>Total Protein/Alb</a:t>
                      </a:r>
                      <a:r>
                        <a:rPr lang="en-US" altLang="ko-KR" sz="1600" b="1" dirty="0" smtClean="0"/>
                        <a:t> 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7.3 / 4.1</a:t>
                      </a:r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g/</a:t>
                      </a:r>
                      <a:r>
                        <a:rPr lang="en-US" altLang="ko-KR" sz="1600" b="1" dirty="0" err="1" smtClean="0">
                          <a:solidFill>
                            <a:schemeClr val="tx1"/>
                          </a:solidFill>
                        </a:rPr>
                        <a:t>dL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Na/K/</a:t>
                      </a:r>
                      <a:r>
                        <a:rPr lang="en-US" altLang="ko-KR" sz="1600" b="1" dirty="0" err="1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140/4.2/108 </a:t>
                      </a:r>
                      <a:r>
                        <a:rPr lang="en-US" altLang="ko-KR" sz="1600" b="1" dirty="0" err="1" smtClean="0">
                          <a:solidFill>
                            <a:schemeClr val="tx1"/>
                          </a:solidFill>
                        </a:rPr>
                        <a:t>mEq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/L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8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/>
                        <a:t>CRP</a:t>
                      </a:r>
                      <a:endParaRPr lang="ko-KR" altLang="en-US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1.22 mg/dl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TB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0.49 mg/</a:t>
                      </a:r>
                      <a:r>
                        <a:rPr lang="en-US" altLang="ko-KR" sz="1600" b="1" dirty="0" err="1" smtClean="0">
                          <a:solidFill>
                            <a:schemeClr val="tx1"/>
                          </a:solidFill>
                        </a:rPr>
                        <a:t>dL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LDH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392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AST/ALT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22/15 U/L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PT(INR)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1.01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ABGA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7.414-35.4-88.0-22.9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</a:rPr>
                        <a:t> (96.9%)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4890</TotalTime>
  <Words>481</Words>
  <Application>Microsoft Office PowerPoint</Application>
  <PresentationFormat>화면 슬라이드 쇼(4:3)</PresentationFormat>
  <Paragraphs>221</Paragraphs>
  <Slides>20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기침연구회 심포지엄 -증례집담회-</vt:lpstr>
      <vt:lpstr>PowerPoint 프레젠테이션</vt:lpstr>
      <vt:lpstr>Present Illness</vt:lpstr>
      <vt:lpstr>Past history</vt:lpstr>
      <vt:lpstr>Review of system</vt:lpstr>
      <vt:lpstr>Physical examination</vt:lpstr>
      <vt:lpstr>Chest x-ray</vt:lpstr>
      <vt:lpstr>Chest CT</vt:lpstr>
      <vt:lpstr>Laboratory Findings</vt:lpstr>
      <vt:lpstr>Pleural effusion</vt:lpstr>
      <vt:lpstr>Laboratory Findings</vt:lpstr>
      <vt:lpstr>Sputum study</vt:lpstr>
      <vt:lpstr>Parasite study</vt:lpstr>
      <vt:lpstr>bronchoscopy</vt:lpstr>
      <vt:lpstr>Diagnosis</vt:lpstr>
      <vt:lpstr>Clinical course</vt:lpstr>
      <vt:lpstr>Discussion</vt:lpstr>
      <vt:lpstr>Paragonimiasis</vt:lpstr>
      <vt:lpstr>PowerPoint 프레젠테이션</vt:lpstr>
      <vt:lpstr>                                                                    </vt:lpstr>
    </vt:vector>
  </TitlesOfParts>
  <Company>cmc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Windows 사용자</cp:lastModifiedBy>
  <cp:revision>510</cp:revision>
  <dcterms:created xsi:type="dcterms:W3CDTF">2010-05-04T08:41:16Z</dcterms:created>
  <dcterms:modified xsi:type="dcterms:W3CDTF">2018-03-19T07:36:40Z</dcterms:modified>
</cp:coreProperties>
</file>