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79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94" r:id="rId23"/>
    <p:sldId id="281" r:id="rId24"/>
    <p:sldId id="282" r:id="rId25"/>
    <p:sldId id="287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5" r:id="rId36"/>
  </p:sldIdLst>
  <p:sldSz cx="9144000" cy="6858000" type="screen4x3"/>
  <p:notesSz cx="6813550" cy="99488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4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mc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9FF33"/>
    <a:srgbClr val="CCFF66"/>
    <a:srgbClr val="CCFF33"/>
    <a:srgbClr val="66FF33"/>
    <a:srgbClr val="FF9933"/>
    <a:srgbClr val="CC99FF"/>
    <a:srgbClr val="6666FF"/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0891" autoAdjust="0"/>
  </p:normalViewPr>
  <p:slideViewPr>
    <p:cSldViewPr>
      <p:cViewPr varScale="1">
        <p:scale>
          <a:sx n="81" d="100"/>
          <a:sy n="81" d="100"/>
        </p:scale>
        <p:origin x="182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35" cy="497921"/>
          </a:xfrm>
          <a:prstGeom prst="rect">
            <a:avLst/>
          </a:prstGeom>
        </p:spPr>
        <p:txBody>
          <a:bodyPr vert="horz" lIns="92331" tIns="46166" rIns="92331" bIns="46166" rtlCol="0"/>
          <a:lstStyle>
            <a:lvl1pPr algn="l">
              <a:defRPr sz="1200"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0093" y="0"/>
            <a:ext cx="2951835" cy="497921"/>
          </a:xfrm>
          <a:prstGeom prst="rect">
            <a:avLst/>
          </a:prstGeom>
        </p:spPr>
        <p:txBody>
          <a:bodyPr vert="horz" lIns="92331" tIns="46166" rIns="92331" bIns="46166" rtlCol="0"/>
          <a:lstStyle>
            <a:lvl1pPr algn="r">
              <a:defRPr sz="1200" b="0"/>
            </a:lvl1pPr>
          </a:lstStyle>
          <a:p>
            <a:pPr>
              <a:defRPr/>
            </a:pPr>
            <a:fld id="{FA520527-AD7C-4231-855E-78815443C9FF}" type="datetimeFigureOut">
              <a:rPr lang="ko-KR" altLang="en-US"/>
              <a:pPr>
                <a:defRPr/>
              </a:pPr>
              <a:t>2018-08-20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1" tIns="46166" rIns="92331" bIns="46166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4" y="4726270"/>
            <a:ext cx="5451164" cy="4476510"/>
          </a:xfrm>
          <a:prstGeom prst="rect">
            <a:avLst/>
          </a:prstGeom>
        </p:spPr>
        <p:txBody>
          <a:bodyPr vert="horz" lIns="92331" tIns="46166" rIns="92331" bIns="46166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9353"/>
            <a:ext cx="2951835" cy="497921"/>
          </a:xfrm>
          <a:prstGeom prst="rect">
            <a:avLst/>
          </a:prstGeom>
        </p:spPr>
        <p:txBody>
          <a:bodyPr vert="horz" lIns="92331" tIns="46166" rIns="92331" bIns="46166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0093" y="9449353"/>
            <a:ext cx="2951835" cy="497921"/>
          </a:xfrm>
          <a:prstGeom prst="rect">
            <a:avLst/>
          </a:prstGeom>
        </p:spPr>
        <p:txBody>
          <a:bodyPr vert="horz" lIns="92331" tIns="46166" rIns="92331" bIns="46166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423AE17E-E477-4066-A779-E02E455989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4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AE17E-E477-4066-A779-E02E4559895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5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4150" y="620713"/>
            <a:ext cx="1997075" cy="53895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620713"/>
            <a:ext cx="5842000" cy="53895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3887788" cy="5619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11188" y="1484313"/>
            <a:ext cx="7920037" cy="4525962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3887788" cy="5619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3883025" cy="45259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484313"/>
            <a:ext cx="3884612" cy="45259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8830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484313"/>
            <a:ext cx="38846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4150" y="620713"/>
            <a:ext cx="1997075" cy="53895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620713"/>
            <a:ext cx="5842000" cy="53895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3887788" cy="5619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11188" y="1484313"/>
            <a:ext cx="7920037" cy="4525962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8830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484313"/>
            <a:ext cx="38846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539750" y="1150938"/>
            <a:ext cx="8604250" cy="30162"/>
          </a:xfrm>
          <a:prstGeom prst="rect">
            <a:avLst/>
          </a:prstGeom>
          <a:solidFill>
            <a:srgbClr val="68000D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ko-KR" sz="200" b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3887788" cy="561975"/>
          </a:xfrm>
          <a:prstGeom prst="rect">
            <a:avLst/>
          </a:prstGeom>
          <a:solidFill>
            <a:srgbClr val="6800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200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539750" y="1150938"/>
            <a:ext cx="8604250" cy="30162"/>
          </a:xfrm>
          <a:prstGeom prst="rect">
            <a:avLst/>
          </a:prstGeom>
          <a:solidFill>
            <a:srgbClr val="68000D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ko-KR" sz="200" b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3887788" cy="561975"/>
          </a:xfrm>
          <a:prstGeom prst="rect">
            <a:avLst/>
          </a:prstGeom>
          <a:solidFill>
            <a:srgbClr val="6800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200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648072"/>
          </a:xfrm>
        </p:spPr>
        <p:txBody>
          <a:bodyPr/>
          <a:lstStyle/>
          <a:p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adenovirus 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46531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고려의대 호흡기내과</a:t>
            </a:r>
            <a:endParaRPr lang="en-US" altLang="ko-KR" sz="2400" dirty="0"/>
          </a:p>
          <a:p>
            <a:pPr algn="ctr"/>
            <a:r>
              <a:rPr lang="ko-KR" altLang="en-US" sz="2400" dirty="0"/>
              <a:t>이 영 </a:t>
            </a:r>
            <a:r>
              <a:rPr lang="ko-KR" altLang="en-US" sz="2400" dirty="0" smtClean="0"/>
              <a:t>석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10">
        <p:fade/>
      </p:transition>
    </mc:Choice>
    <mc:Fallback xmlns="">
      <p:transition spd="med" advTm="9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014437" cy="41797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4" y="1700808"/>
            <a:ext cx="4106193" cy="41797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61" y="1700808"/>
            <a:ext cx="4445327" cy="417973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99" y="1700808"/>
            <a:ext cx="4415456" cy="41797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7"/>
            <a:ext cx="5060878" cy="41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26460"/>
              </p:ext>
            </p:extLst>
          </p:nvPr>
        </p:nvGraphicFramePr>
        <p:xfrm>
          <a:off x="971600" y="1484784"/>
          <a:ext cx="7224465" cy="3904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3024336"/>
                <a:gridCol w="2831977"/>
              </a:tblGrid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</a:t>
                      </a:r>
                      <a:endParaRPr lang="ko-K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</a:t>
                      </a:r>
                      <a:endParaRPr lang="ko-K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Antiviral agent</a:t>
                      </a:r>
                      <a:endParaRPr lang="ko-K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altLang="ko-KR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flow nasal cannula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#4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Intubation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#5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ECMO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Cidofovir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#10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ECMO weaning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#11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Extubation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#12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altLang="ko-KR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ward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Cidofovir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#31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422163"/>
            <a:ext cx="87129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Cidofovir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5mg/kg, 1-2 </a:t>
            </a:r>
            <a:r>
              <a:rPr lang="ko-K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주 간격으로</a:t>
            </a:r>
            <a:endParaRPr lang="en-US" altLang="ko-K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Probenecid: </a:t>
            </a:r>
            <a:r>
              <a:rPr lang="ko-K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투여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시간 전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2g, </a:t>
            </a:r>
            <a:r>
              <a:rPr lang="ko-K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투여 후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시간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1g, </a:t>
            </a:r>
            <a:r>
              <a:rPr lang="ko-K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투여 후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시간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982" y="2636912"/>
            <a:ext cx="7920037" cy="2304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세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여자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주 소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내원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일 전부터 시작된 호흡곤란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생체 징후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140/90mmHg-30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회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분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-75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회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분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-37.6°C</a:t>
            </a:r>
          </a:p>
        </p:txBody>
      </p:sp>
    </p:spTree>
    <p:extLst>
      <p:ext uri="{BB962C8B-B14F-4D97-AF65-F5344CB8AC3E}">
        <p14:creationId xmlns:p14="http://schemas.microsoft.com/office/powerpoint/2010/main" val="4111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8250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err="1" smtClean="0"/>
              <a:t>현병력</a:t>
            </a:r>
            <a:endParaRPr lang="en-US" altLang="ko-KR" sz="24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/>
              <a:t>고혈압 외 특이 병력 없음</a:t>
            </a:r>
            <a:endParaRPr lang="en-US" altLang="ko-KR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/>
              <a:t>내원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일전 발열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기침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인후통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호흡곤란 시작 </a:t>
            </a:r>
            <a:endParaRPr lang="en-US" altLang="ko-KR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/>
              <a:t>타원 입원 후 폐렴으로 항생제 치료 시작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tazocin+cravit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/>
              <a:t>내원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일전 복통과 설사 시작</a:t>
            </a:r>
            <a:r>
              <a:rPr lang="en-US" altLang="ko-KR" b="1" dirty="0" smtClean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/>
              <a:t>내원</a:t>
            </a:r>
            <a:r>
              <a:rPr lang="ko-KR" altLang="en-US" b="1" dirty="0" smtClean="0"/>
              <a:t> 당일 호흡곤란 악화 및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x-ray </a:t>
            </a:r>
            <a:r>
              <a:rPr lang="ko-KR" altLang="en-US" b="1" dirty="0" smtClean="0"/>
              <a:t>악화로 전원</a:t>
            </a:r>
            <a:endParaRPr lang="en-US" altLang="ko-KR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95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5340" y="1215346"/>
            <a:ext cx="7920037" cy="5257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err="1" smtClean="0"/>
              <a:t>과거력</a:t>
            </a:r>
            <a:endParaRPr lang="en-US" altLang="ko-KR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b="1" dirty="0" smtClean="0"/>
              <a:t>고혈압</a:t>
            </a:r>
            <a:endParaRPr lang="en-US" altLang="ko-KR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ko-KR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년전</a:t>
            </a:r>
            <a:r>
              <a:rPr lang="ko-K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OP.</a:t>
            </a:r>
            <a:endParaRPr lang="en-US" altLang="ko-K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err="1" smtClean="0"/>
              <a:t>흡연력</a:t>
            </a:r>
            <a:r>
              <a:rPr lang="en-US" altLang="ko-KR" b="1" dirty="0" smtClean="0"/>
              <a:t>/</a:t>
            </a:r>
            <a:r>
              <a:rPr lang="ko-KR" altLang="en-US" b="1" dirty="0" err="1" smtClean="0"/>
              <a:t>음주력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없음</a:t>
            </a:r>
            <a:endParaRPr lang="en-US" altLang="ko-K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계통 문진</a:t>
            </a:r>
            <a:endParaRPr lang="en-US" altLang="ko-KR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Fever/chill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(+/+)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/Dizziness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(+/-)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Cough/Sputum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/Rhinorrhea (+/+/-)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pain/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Dyspnea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(-/+)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/Tenderness (+/-)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Nausea/Vomiting/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/Constipation (-/-/+/-)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frequency/urgency/dysuria (-/-/-)</a:t>
            </a:r>
          </a:p>
        </p:txBody>
      </p:sp>
    </p:spTree>
    <p:extLst>
      <p:ext uri="{BB962C8B-B14F-4D97-AF65-F5344CB8AC3E}">
        <p14:creationId xmlns:p14="http://schemas.microsoft.com/office/powerpoint/2010/main" val="425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032448" cy="38305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8049"/>
            <a:ext cx="4712270" cy="39119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09793"/>
            <a:ext cx="471901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96" y="1218413"/>
            <a:ext cx="5430008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037" cy="388843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진 단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Atypical pneumonia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계 획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Bronchoscopy c BAL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(</a:t>
            </a:r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Meropenem+Levofloxacin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&amp; Ventilator care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 #1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4" y="1416319"/>
            <a:ext cx="4471839" cy="48285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6319"/>
            <a:ext cx="5074644" cy="4824986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835696" y="2348880"/>
            <a:ext cx="4896544" cy="2736304"/>
            <a:chOff x="72929" y="2046784"/>
            <a:chExt cx="4896544" cy="2736304"/>
          </a:xfrm>
        </p:grpSpPr>
        <p:sp>
          <p:nvSpPr>
            <p:cNvPr id="8" name="폭발 2 7"/>
            <p:cNvSpPr/>
            <p:nvPr/>
          </p:nvSpPr>
          <p:spPr bwMode="auto">
            <a:xfrm>
              <a:off x="72929" y="2046784"/>
              <a:ext cx="4896544" cy="2736304"/>
            </a:xfrm>
            <a:prstGeom prst="irregularSeal2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39528" y="2876327"/>
              <a:ext cx="20882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Intubation &amp; ECMO</a:t>
              </a:r>
              <a:endParaRPr lang="ko-K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6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 #2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38" y="1412776"/>
            <a:ext cx="6087325" cy="500132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1528338" y="5229200"/>
            <a:ext cx="6087325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87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750" y="2564904"/>
            <a:ext cx="7920037" cy="23762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세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남자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주 소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내원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일 전부터 시작된 발열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생체 징후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110/80mmHg-24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회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분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-90</a:t>
            </a:r>
            <a:r>
              <a:rPr lang="ko-K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회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분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-38.5°C</a:t>
            </a: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Improvement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792626" cy="48421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5872"/>
            <a:ext cx="4345409" cy="48217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68" y="1349174"/>
            <a:ext cx="4151541" cy="48628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09" y="1340218"/>
            <a:ext cx="4700991" cy="48463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38" y="1341669"/>
            <a:ext cx="5039078" cy="48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13097"/>
              </p:ext>
            </p:extLst>
          </p:nvPr>
        </p:nvGraphicFramePr>
        <p:xfrm>
          <a:off x="899592" y="2132856"/>
          <a:ext cx="7344816" cy="34161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7730"/>
                <a:gridCol w="5057086"/>
              </a:tblGrid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</a:t>
                      </a:r>
                      <a:endParaRPr lang="ko-K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</a:t>
                      </a:r>
                      <a:endParaRPr lang="ko-K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Intubation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#2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ECMO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#6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ECMO weaning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#7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Extubation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#11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ward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0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#19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</a:t>
                      </a:r>
                      <a:endParaRPr lang="ko-K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5490" y="2204864"/>
            <a:ext cx="5833020" cy="936575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 Infection</a:t>
            </a:r>
            <a:endParaRPr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286848" cy="447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321297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virus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serotypes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70 genotypes</a:t>
            </a:r>
          </a:p>
          <a:p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Serotypes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209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1632" y="5848277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Med 2016;37:586-602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1600" y="1484784"/>
            <a:ext cx="7920037" cy="48250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Febrile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endParaRPr lang="en-US" altLang="ko-K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Gastroenteritis</a:t>
            </a: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focus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Inhalation of aerosolized droplets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Conjunctival inoculation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Fecal oral spread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Exogenous sources (pillows), Reactivation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period: 2-14 days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8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Epidermiology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28800"/>
            <a:ext cx="8532812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populations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Hospitals, Neonatal nurseries, Psychiatric, Long term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training centers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home, </a:t>
            </a:r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Orphangae</a:t>
            </a:r>
            <a:endParaRPr lang="en-US" altLang="ko-K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swimming pools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ethanol solution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Infection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36728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1-7% of adult respiratory tract infections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Symptoms: Fever, Pharyngitis,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Tonsilitis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Cough , Sore throat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Immunocompetent: Self-limited (within 2 weeks)</a:t>
            </a:r>
          </a:p>
          <a:p>
            <a:pPr marL="0" indent="0">
              <a:buNone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Fatal infections – rare</a:t>
            </a:r>
          </a:p>
          <a:p>
            <a:pPr marL="0" indent="0">
              <a:buNone/>
            </a:pP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Sequale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Bronchiectasis, Bronchiolitis obliterans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844824"/>
            <a:ext cx="8209284" cy="38168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sites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Nasopharyngeal aspirates, swab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Bronchoalveolar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lavage, washings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Urine, Stool, Blood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 standard: Viral cultures (insensitive, long duration)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frequently: PCR of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772816"/>
            <a:ext cx="8641332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antiviral drug has been approved to treat </a:t>
            </a:r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Cidofovir</a:t>
            </a:r>
            <a:endParaRPr lang="en-US" altLang="ko-KR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therapeutic agent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intravenously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doses: 5mg/kg every 1-2 weeks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therapy: weeks to months (clinical response)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 nephrotoxicity, Myelosuppression, Uveitis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nephrotoxicity: </a:t>
            </a:r>
            <a:r>
              <a:rPr lang="en-US" altLang="ko-K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Hydration+Probenecid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037" cy="48250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err="1" smtClean="0"/>
              <a:t>현병력</a:t>
            </a:r>
            <a:endParaRPr lang="en-US" altLang="ko-KR" sz="24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/>
              <a:t>특이 병력 없는 환자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군 복무 중임</a:t>
            </a:r>
            <a:endParaRPr lang="en-US" altLang="ko-KR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/>
              <a:t>내원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일전 발열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기침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인후통</a:t>
            </a:r>
            <a:r>
              <a:rPr lang="ko-KR" altLang="en-US" b="1" dirty="0" smtClean="0"/>
              <a:t> 시작</a:t>
            </a:r>
            <a:endParaRPr lang="en-US" altLang="ko-KR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/>
              <a:t>내원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일전 복통과 설사 시작</a:t>
            </a:r>
            <a:r>
              <a:rPr lang="en-US" altLang="ko-KR" b="1" dirty="0" smtClean="0"/>
              <a:t> – Ciprofloxacin IV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/>
              <a:t>간헐적인 발열 지속</a:t>
            </a:r>
            <a:endParaRPr lang="en-US" altLang="ko-KR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/>
              <a:t>내원</a:t>
            </a:r>
            <a:r>
              <a:rPr lang="ko-KR" altLang="en-US" b="1" dirty="0" smtClean="0"/>
              <a:t> 당일 호흡곤란 및 저산소증 발생하여 </a:t>
            </a:r>
            <a:r>
              <a:rPr lang="ko-KR" altLang="en-US" b="1" dirty="0" err="1" smtClean="0"/>
              <a:t>내원</a:t>
            </a:r>
            <a:endParaRPr lang="en-US" altLang="ko-KR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/>
              <a:t>최근 동일 부대에 비슷한 증상 환자들이 발생하여 치료 중임</a:t>
            </a:r>
            <a:endParaRPr lang="en-US" altLang="ko-KR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 marL="457200" lvl="1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64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Korea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" y="1268760"/>
            <a:ext cx="7920037" cy="2008237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11" y="3363002"/>
            <a:ext cx="4905778" cy="33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Korea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54" y="1268760"/>
            <a:ext cx="5879493" cy="54726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29" y="1951054"/>
            <a:ext cx="5866917" cy="49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Korea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49605" cy="1638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5733256"/>
            <a:ext cx="205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2015;10:e0122642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891"/>
            <a:ext cx="9144000" cy="48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ARDS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3" y="1916832"/>
            <a:ext cx="8811855" cy="30007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7336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20"/>
            <a:ext cx="9144000" cy="3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3610322" cy="36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5340" y="1215346"/>
            <a:ext cx="7920037" cy="5257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err="1" smtClean="0"/>
              <a:t>과거력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특이 병력 없음</a:t>
            </a:r>
            <a:endParaRPr lang="en-US" altLang="ko-KR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ko-K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err="1" smtClean="0"/>
              <a:t>흡연력</a:t>
            </a:r>
            <a:r>
              <a:rPr lang="en-US" altLang="ko-KR" b="1" dirty="0" smtClean="0"/>
              <a:t>: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pack-year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계통 문진</a:t>
            </a:r>
            <a:endParaRPr lang="en-US" altLang="ko-KR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Fever/chill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(+/+)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Headache/Dizziness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(+/+)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Cough/Sputum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/Rhinorrhea (+/+/-)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pain/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Dyspnea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(-/+)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/Tenderness (+/-)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Nausea/Vomiting/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/Constipation (-/-/+/-)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frequency/urgency/dysuria (-/-/-)</a:t>
            </a:r>
          </a:p>
        </p:txBody>
      </p:sp>
    </p:spTree>
    <p:extLst>
      <p:ext uri="{BB962C8B-B14F-4D97-AF65-F5344CB8AC3E}">
        <p14:creationId xmlns:p14="http://schemas.microsoft.com/office/powerpoint/2010/main" val="37118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140831" cy="3820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69" y="1767515"/>
            <a:ext cx="4681827" cy="38209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98" y="1767515"/>
            <a:ext cx="4774368" cy="4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finding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82688"/>
            <a:ext cx="4164401" cy="567531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1098972" y="2132856"/>
            <a:ext cx="4170557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620005" cy="160042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 bwMode="auto">
          <a:xfrm>
            <a:off x="5364088" y="2938237"/>
            <a:ext cx="3620005" cy="3728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64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037" cy="338484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진 단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Atypical pneumonia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계 획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Bronchoscopy c BAL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(</a:t>
            </a:r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ceftriaxone+levofloxacin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&amp; Ventilator care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9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 #4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140831" cy="39604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127539" cy="3960440"/>
          </a:xfrm>
          <a:prstGeom prst="rect">
            <a:avLst/>
          </a:prstGeom>
        </p:spPr>
      </p:pic>
      <p:sp>
        <p:nvSpPr>
          <p:cNvPr id="8" name="폭발 2 7"/>
          <p:cNvSpPr/>
          <p:nvPr/>
        </p:nvSpPr>
        <p:spPr bwMode="auto">
          <a:xfrm>
            <a:off x="3635896" y="3068960"/>
            <a:ext cx="5400724" cy="187220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</a:t>
            </a:r>
            <a:endParaRPr kumimoji="1" lang="ko-KR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 #5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" y="1615927"/>
            <a:ext cx="4536306" cy="43949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0" y="1412776"/>
            <a:ext cx="4458322" cy="480127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 bwMode="auto">
          <a:xfrm>
            <a:off x="4643810" y="5013176"/>
            <a:ext cx="4458322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2929" y="2046784"/>
            <a:ext cx="4896544" cy="2736304"/>
            <a:chOff x="72929" y="2046784"/>
            <a:chExt cx="4896544" cy="2736304"/>
          </a:xfrm>
        </p:grpSpPr>
        <p:sp>
          <p:nvSpPr>
            <p:cNvPr id="8" name="폭발 2 7"/>
            <p:cNvSpPr/>
            <p:nvPr/>
          </p:nvSpPr>
          <p:spPr bwMode="auto">
            <a:xfrm>
              <a:off x="72929" y="2046784"/>
              <a:ext cx="4896544" cy="2736304"/>
            </a:xfrm>
            <a:prstGeom prst="irregularSeal2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39528" y="2876327"/>
              <a:ext cx="20882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ECMO &amp; </a:t>
              </a:r>
              <a:r>
                <a:rPr lang="en-US" altLang="ko-KR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Cidofovir</a:t>
              </a:r>
              <a:endParaRPr lang="ko-K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4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테마1">
  <a:themeElements>
    <a:clrScheme name="테마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테마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테마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테마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테마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테마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테마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테마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테마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테마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테마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테마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테마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테마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Ucase정재훈">
  <a:themeElements>
    <a:clrScheme name="NUcase정재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Ucase정재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NUcase정재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ase정재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ase정재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ase정재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ase정재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ase정재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ase정재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ase정재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ase정재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ase정재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ase정재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ase정재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신경과case 류기진</Template>
  <TotalTime>12701</TotalTime>
  <Words>583</Words>
  <Application>Microsoft Office PowerPoint</Application>
  <PresentationFormat>화면 슬라이드 쇼(4:3)</PresentationFormat>
  <Paragraphs>183</Paragraphs>
  <Slides>34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40" baseType="lpstr">
      <vt:lpstr>굴림</vt:lpstr>
      <vt:lpstr>맑은 고딕</vt:lpstr>
      <vt:lpstr>Times New Roman</vt:lpstr>
      <vt:lpstr>Wingdings</vt:lpstr>
      <vt:lpstr>테마1</vt:lpstr>
      <vt:lpstr>NUcase정재훈</vt:lpstr>
      <vt:lpstr>PowerPoint 프레젠테이션</vt:lpstr>
      <vt:lpstr>Case 1</vt:lpstr>
      <vt:lpstr>Case 1</vt:lpstr>
      <vt:lpstr>Case 1</vt:lpstr>
      <vt:lpstr>Case 1</vt:lpstr>
      <vt:lpstr>Laboratory finding</vt:lpstr>
      <vt:lpstr>Case 1</vt:lpstr>
      <vt:lpstr>HD #4</vt:lpstr>
      <vt:lpstr>HD #5</vt:lpstr>
      <vt:lpstr>Improvement</vt:lpstr>
      <vt:lpstr>Summary</vt:lpstr>
      <vt:lpstr>Case 2</vt:lpstr>
      <vt:lpstr>Case 2</vt:lpstr>
      <vt:lpstr>Case 2</vt:lpstr>
      <vt:lpstr>Case 2</vt:lpstr>
      <vt:lpstr>Case 2</vt:lpstr>
      <vt:lpstr>Case 2</vt:lpstr>
      <vt:lpstr>HD #1</vt:lpstr>
      <vt:lpstr>HD #2</vt:lpstr>
      <vt:lpstr>Improvement</vt:lpstr>
      <vt:lpstr>Summary</vt:lpstr>
      <vt:lpstr>PowerPoint 프레젠테이션</vt:lpstr>
      <vt:lpstr>Adenovirus</vt:lpstr>
      <vt:lpstr>Serotypes</vt:lpstr>
      <vt:lpstr>Epidemiology</vt:lpstr>
      <vt:lpstr>Epidermiology</vt:lpstr>
      <vt:lpstr>Respiratory Infection</vt:lpstr>
      <vt:lpstr>Diagnosis</vt:lpstr>
      <vt:lpstr>Therapy</vt:lpstr>
      <vt:lpstr>In Korea</vt:lpstr>
      <vt:lpstr>In Korea</vt:lpstr>
      <vt:lpstr>In Korea</vt:lpstr>
      <vt:lpstr>Severe ARDS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Lee Young Seok</cp:lastModifiedBy>
  <cp:revision>1403</cp:revision>
  <dcterms:created xsi:type="dcterms:W3CDTF">2008-08-26T01:30:23Z</dcterms:created>
  <dcterms:modified xsi:type="dcterms:W3CDTF">2018-08-20T14:17:31Z</dcterms:modified>
</cp:coreProperties>
</file>