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 id="2147483888" r:id="rId2"/>
    <p:sldMasterId id="2147483901" r:id="rId3"/>
    <p:sldMasterId id="2147483916" r:id="rId4"/>
  </p:sldMasterIdLst>
  <p:notesMasterIdLst>
    <p:notesMasterId r:id="rId29"/>
  </p:notesMasterIdLst>
  <p:handoutMasterIdLst>
    <p:handoutMasterId r:id="rId30"/>
  </p:handoutMasterIdLst>
  <p:sldIdLst>
    <p:sldId id="256" r:id="rId5"/>
    <p:sldId id="259" r:id="rId6"/>
    <p:sldId id="257" r:id="rId7"/>
    <p:sldId id="337" r:id="rId8"/>
    <p:sldId id="260" r:id="rId9"/>
    <p:sldId id="261" r:id="rId10"/>
    <p:sldId id="264" r:id="rId11"/>
    <p:sldId id="265" r:id="rId12"/>
    <p:sldId id="455" r:id="rId13"/>
    <p:sldId id="390" r:id="rId14"/>
    <p:sldId id="420" r:id="rId15"/>
    <p:sldId id="421" r:id="rId16"/>
    <p:sldId id="467" r:id="rId17"/>
    <p:sldId id="487" r:id="rId18"/>
    <p:sldId id="379" r:id="rId19"/>
    <p:sldId id="489" r:id="rId20"/>
    <p:sldId id="488" r:id="rId21"/>
    <p:sldId id="465" r:id="rId22"/>
    <p:sldId id="490" r:id="rId23"/>
    <p:sldId id="470" r:id="rId24"/>
    <p:sldId id="469" r:id="rId25"/>
    <p:sldId id="466" r:id="rId26"/>
    <p:sldId id="471" r:id="rId27"/>
    <p:sldId id="468" r:id="rId28"/>
  </p:sldIdLst>
  <p:sldSz cx="9144000" cy="6858000" type="screen4x3"/>
  <p:notesSz cx="6797675" cy="9926638"/>
  <p:defaultTex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1237" autoAdjust="0"/>
  </p:normalViewPr>
  <p:slideViewPr>
    <p:cSldViewPr>
      <p:cViewPr>
        <p:scale>
          <a:sx n="70" d="100"/>
          <a:sy n="70" d="100"/>
        </p:scale>
        <p:origin x="-2814" y="-8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99BF38-6085-4D64-9607-1401DE26D765}" type="datetimeFigureOut">
              <a:rPr lang="ko-KR" altLang="en-US" smtClean="0"/>
              <a:t>2013-07-15</a:t>
            </a:fld>
            <a:endParaRPr lang="ko-KR" altLang="en-US"/>
          </a:p>
        </p:txBody>
      </p:sp>
      <p:sp>
        <p:nvSpPr>
          <p:cNvPr id="4" name="바닥글 개체 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187C9C44-BC27-4612-8C29-98A3C7010595}" type="slidenum">
              <a:rPr lang="ko-KR" altLang="en-US" smtClean="0"/>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D9139043-1222-487F-BEC6-53E1DE8F0DAB}" type="datetimeFigureOut">
              <a:rPr lang="ko-KR" altLang="en-US"/>
              <a:pPr>
                <a:defRPr/>
              </a:pPr>
              <a:t>2013-07-15</a:t>
            </a:fld>
            <a:endParaRPr lang="ko-KR" altLang="en-US"/>
          </a:p>
        </p:txBody>
      </p:sp>
      <p:sp>
        <p:nvSpPr>
          <p:cNvPr id="4" name="슬라이드 이미지 개체 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7C5F1958-6D66-494B-832F-43B9E0ACBDA8}" type="slidenum">
              <a:rPr lang="ko-KR" altLang="en-US"/>
              <a:pPr>
                <a:defRPr/>
              </a:pPr>
              <a:t>‹#›</a:t>
            </a:fld>
            <a:endParaRPr lang="ko-KR" altLang="en-US"/>
          </a:p>
        </p:txBody>
      </p:sp>
    </p:spTree>
    <p:extLst>
      <p:ext uri="{BB962C8B-B14F-4D97-AF65-F5344CB8AC3E}">
        <p14:creationId xmlns:p14="http://schemas.microsoft.com/office/powerpoint/2010/main" xmlns="" val="1204362492"/>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n-lt"/>
        <a:ea typeface="+mn-ea"/>
        <a:cs typeface="+mn-cs"/>
      </a:defRPr>
    </a:lvl1pPr>
    <a:lvl2pPr marL="457200" algn="l" rtl="0" eaLnBrk="0" fontAlgn="base" latinLnBrk="1" hangingPunct="0">
      <a:spcBef>
        <a:spcPct val="30000"/>
      </a:spcBef>
      <a:spcAft>
        <a:spcPct val="0"/>
      </a:spcAft>
      <a:defRPr sz="1200" kern="1200">
        <a:solidFill>
          <a:schemeClr val="tx1"/>
        </a:solidFill>
        <a:latin typeface="+mn-lt"/>
        <a:ea typeface="+mn-ea"/>
        <a:cs typeface="+mn-cs"/>
      </a:defRPr>
    </a:lvl2pPr>
    <a:lvl3pPr marL="914400" algn="l" rtl="0" eaLnBrk="0" fontAlgn="base" latinLnBrk="1" hangingPunct="0">
      <a:spcBef>
        <a:spcPct val="30000"/>
      </a:spcBef>
      <a:spcAft>
        <a:spcPct val="0"/>
      </a:spcAft>
      <a:defRPr sz="1200" kern="1200">
        <a:solidFill>
          <a:schemeClr val="tx1"/>
        </a:solidFill>
        <a:latin typeface="+mn-lt"/>
        <a:ea typeface="+mn-ea"/>
        <a:cs typeface="+mn-cs"/>
      </a:defRPr>
    </a:lvl3pPr>
    <a:lvl4pPr marL="1371600" algn="l" rtl="0" eaLnBrk="0" fontAlgn="base" latinLnBrk="1" hangingPunct="0">
      <a:spcBef>
        <a:spcPct val="30000"/>
      </a:spcBef>
      <a:spcAft>
        <a:spcPct val="0"/>
      </a:spcAft>
      <a:defRPr sz="1200" kern="1200">
        <a:solidFill>
          <a:schemeClr val="tx1"/>
        </a:solidFill>
        <a:latin typeface="+mn-lt"/>
        <a:ea typeface="+mn-ea"/>
        <a:cs typeface="+mn-cs"/>
      </a:defRPr>
    </a:lvl4pPr>
    <a:lvl5pPr marL="1828800" algn="l" rtl="0" eaLnBrk="0" fontAlgn="base" latinLnBrk="1" hangingPunct="0">
      <a:spcBef>
        <a:spcPct val="30000"/>
      </a:spcBef>
      <a:spcAft>
        <a:spcPct val="0"/>
      </a:spcAft>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29699"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4" name="슬라이드 번호 개체 틀 3"/>
          <p:cNvSpPr>
            <a:spLocks noGrp="1"/>
          </p:cNvSpPr>
          <p:nvPr>
            <p:ph type="sldNum" sz="quarter" idx="5"/>
          </p:nvPr>
        </p:nvSpPr>
        <p:spPr/>
        <p:txBody>
          <a:bodyPr/>
          <a:lstStyle/>
          <a:p>
            <a:pPr>
              <a:defRPr/>
            </a:pPr>
            <a:fld id="{3D9B9E38-6331-4307-97C8-0A3B47699EFA}" type="slidenum">
              <a:rPr lang="ko-KR" altLang="en-US" smtClean="0"/>
              <a:pPr>
                <a:defRPr/>
              </a:pPr>
              <a:t>6</a:t>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7C5F1958-6D66-494B-832F-43B9E0ACBDA8}" type="slidenum">
              <a:rPr lang="ko-KR" altLang="en-US" smtClean="0"/>
              <a:pPr>
                <a:defRPr/>
              </a:pPr>
              <a:t>7</a:t>
            </a:fld>
            <a:endParaRPr lang="ko-KR" altLang="en-US"/>
          </a:p>
        </p:txBody>
      </p:sp>
    </p:spTree>
    <p:extLst>
      <p:ext uri="{BB962C8B-B14F-4D97-AF65-F5344CB8AC3E}">
        <p14:creationId xmlns:p14="http://schemas.microsoft.com/office/powerpoint/2010/main" xmlns="" val="1696908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AaDO2=FiO2x(76-PH20:47)-PaCO2/R(0.8)-PaO2</a:t>
            </a:r>
          </a:p>
          <a:p>
            <a:r>
              <a:rPr lang="en-US" altLang="ko-KR" dirty="0" smtClean="0"/>
              <a:t>PAO2=150-1.25xPaCO2</a:t>
            </a:r>
          </a:p>
          <a:p>
            <a:r>
              <a:rPr lang="en-US" altLang="ko-KR" dirty="0" smtClean="0"/>
              <a:t>[Na</a:t>
            </a:r>
            <a:r>
              <a:rPr lang="en-US" altLang="ko-KR" baseline="30000" dirty="0" smtClean="0"/>
              <a:t>+</a:t>
            </a:r>
            <a:r>
              <a:rPr lang="en-US" altLang="ko-KR" dirty="0" smtClean="0"/>
              <a:t>] − ([</a:t>
            </a:r>
            <a:r>
              <a:rPr lang="en-US" altLang="ko-KR" dirty="0" err="1" smtClean="0"/>
              <a:t>Cl</a:t>
            </a:r>
            <a:r>
              <a:rPr lang="en-US" altLang="ko-KR" baseline="30000" dirty="0" smtClean="0"/>
              <a:t>-</a:t>
            </a:r>
            <a:r>
              <a:rPr lang="en-US" altLang="ko-KR" dirty="0" smtClean="0"/>
              <a:t>] + [HCO</a:t>
            </a:r>
            <a:r>
              <a:rPr lang="en-US" altLang="ko-KR" baseline="-25000" dirty="0" smtClean="0"/>
              <a:t>3</a:t>
            </a:r>
            <a:r>
              <a:rPr lang="en-US" altLang="ko-KR" baseline="30000" dirty="0" smtClean="0"/>
              <a:t>−</a:t>
            </a:r>
            <a:r>
              <a:rPr lang="en-US" altLang="ko-KR" dirty="0" smtClean="0"/>
              <a:t>])</a:t>
            </a:r>
            <a:endParaRPr lang="ko-KR" altLang="en-US" dirty="0"/>
          </a:p>
        </p:txBody>
      </p:sp>
      <p:sp>
        <p:nvSpPr>
          <p:cNvPr id="4" name="슬라이드 번호 개체 틀 3"/>
          <p:cNvSpPr>
            <a:spLocks noGrp="1"/>
          </p:cNvSpPr>
          <p:nvPr>
            <p:ph type="sldNum" sz="quarter" idx="10"/>
          </p:nvPr>
        </p:nvSpPr>
        <p:spPr/>
        <p:txBody>
          <a:bodyPr/>
          <a:lstStyle/>
          <a:p>
            <a:pPr>
              <a:defRPr/>
            </a:pPr>
            <a:fld id="{7C5F1958-6D66-494B-832F-43B9E0ACBDA8}" type="slidenum">
              <a:rPr lang="ko-KR" altLang="en-US" smtClean="0"/>
              <a:pPr>
                <a:defRPr/>
              </a:pPr>
              <a:t>9</a:t>
            </a:fld>
            <a:endParaRPr lang="ko-K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0723" name="슬라이드 노트 개체 틀 2"/>
          <p:cNvSpPr>
            <a:spLocks noGrp="1"/>
          </p:cNvSpPr>
          <p:nvPr>
            <p:ph type="body" idx="1"/>
          </p:nvPr>
        </p:nvSpPr>
        <p:spPr bwMode="auto">
          <a:noFill/>
        </p:spPr>
        <p:txBody>
          <a:bodyPr wrap="square" numCol="1" anchor="t" anchorCtr="0" compatLnSpc="1">
            <a:prstTxWarp prst="textNoShape">
              <a:avLst/>
            </a:prstTxWarp>
          </a:bodyPr>
          <a:lstStyle/>
          <a:p>
            <a:r>
              <a:rPr lang="ko-KR" altLang="en-US" dirty="0" smtClean="0"/>
              <a:t>특이 소견 없는 </a:t>
            </a:r>
            <a:r>
              <a:rPr lang="en-US" altLang="ko-KR" dirty="0" smtClean="0"/>
              <a:t>X-ray</a:t>
            </a:r>
            <a:br>
              <a:rPr lang="en-US" altLang="ko-KR" dirty="0" smtClean="0"/>
            </a:br>
            <a:r>
              <a:rPr lang="en-US" altLang="ko-KR" dirty="0" smtClean="0"/>
              <a:t>Severe kyphosis.</a:t>
            </a:r>
            <a:endParaRPr lang="ko-KR" altLang="en-US" dirty="0" smtClean="0"/>
          </a:p>
        </p:txBody>
      </p:sp>
      <p:sp>
        <p:nvSpPr>
          <p:cNvPr id="4" name="슬라이드 번호 개체 틀 3"/>
          <p:cNvSpPr>
            <a:spLocks noGrp="1"/>
          </p:cNvSpPr>
          <p:nvPr>
            <p:ph type="sldNum" sz="quarter" idx="5"/>
          </p:nvPr>
        </p:nvSpPr>
        <p:spPr/>
        <p:txBody>
          <a:bodyPr/>
          <a:lstStyle/>
          <a:p>
            <a:pPr>
              <a:defRPr/>
            </a:pPr>
            <a:fld id="{48BD6529-64EB-4781-8EFE-A1367AC2BF25}" type="slidenum">
              <a:rPr lang="ko-KR" altLang="en-US" smtClean="0"/>
              <a:pPr>
                <a:defRPr/>
              </a:pPr>
              <a:t>10</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normal</a:t>
            </a:r>
            <a:endParaRPr lang="ko-KR" altLang="en-US" dirty="0"/>
          </a:p>
        </p:txBody>
      </p:sp>
      <p:sp>
        <p:nvSpPr>
          <p:cNvPr id="4" name="슬라이드 번호 개체 틀 3"/>
          <p:cNvSpPr>
            <a:spLocks noGrp="1"/>
          </p:cNvSpPr>
          <p:nvPr>
            <p:ph type="sldNum" sz="quarter" idx="10"/>
          </p:nvPr>
        </p:nvSpPr>
        <p:spPr/>
        <p:txBody>
          <a:bodyPr/>
          <a:lstStyle/>
          <a:p>
            <a:pPr>
              <a:defRPr/>
            </a:pPr>
            <a:fld id="{7C5F1958-6D66-494B-832F-43B9E0ACBDA8}" type="slidenum">
              <a:rPr lang="ko-KR" altLang="en-US" smtClean="0"/>
              <a:pPr>
                <a:defRPr/>
              </a:pPr>
              <a:t>11</a:t>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 name="슬라이드 노트 개체 틀 2"/>
          <p:cNvSpPr>
            <a:spLocks noGrp="1"/>
          </p:cNvSpPr>
          <p:nvPr>
            <p:ph type="body" idx="1"/>
          </p:nvPr>
        </p:nvSpPr>
        <p:spPr/>
        <p:txBody>
          <a:bodyPr>
            <a:normAutofit lnSpcReduction="10000"/>
          </a:bodyPr>
          <a:lstStyle/>
          <a:p>
            <a:pPr>
              <a:defRPr/>
            </a:pPr>
            <a:r>
              <a:rPr lang="en-US" altLang="ko-KR" dirty="0" smtClean="0"/>
              <a:t>In health, the strength of the respiratory muscles readily accomplishes this, and normal respiration continues indefinitely. Reduction in respiratory drive or neuromuscular competence or substantial increase in respiratory load can diminish minute ventilation, resulting in </a:t>
            </a:r>
            <a:r>
              <a:rPr lang="en-US" altLang="ko-KR" dirty="0" err="1" smtClean="0"/>
              <a:t>hypercapnia</a:t>
            </a:r>
            <a:r>
              <a:rPr lang="en-US" altLang="ko-KR" dirty="0" smtClean="0"/>
              <a:t> (Fig. 264-1B). </a:t>
            </a:r>
            <a:endParaRPr lang="ko-KR" altLang="en-US" dirty="0"/>
          </a:p>
        </p:txBody>
      </p:sp>
      <p:sp>
        <p:nvSpPr>
          <p:cNvPr id="4" name="슬라이드 번호 개체 틀 3"/>
          <p:cNvSpPr>
            <a:spLocks noGrp="1"/>
          </p:cNvSpPr>
          <p:nvPr>
            <p:ph type="sldNum" sz="quarter" idx="5"/>
          </p:nvPr>
        </p:nvSpPr>
        <p:spPr/>
        <p:txBody>
          <a:bodyPr/>
          <a:lstStyle/>
          <a:p>
            <a:pPr>
              <a:defRPr/>
            </a:pPr>
            <a:fld id="{EF7E980A-A1ED-463A-960D-F767B485149F}" type="slidenum">
              <a:rPr lang="ko-KR" altLang="en-US" smtClean="0"/>
              <a:pPr>
                <a:defRPr/>
              </a:pPr>
              <a:t>14</a:t>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7891"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lvl="1">
              <a:buNone/>
            </a:pPr>
            <a:r>
              <a:rPr lang="en-US" altLang="ko-KR" sz="1800" dirty="0" smtClean="0"/>
              <a:t>	FEV1/FVC 0.74, FVC 60%, FEV1 61%, DLCO 84% </a:t>
            </a:r>
          </a:p>
          <a:p>
            <a:pPr lvl="1">
              <a:buNone/>
            </a:pPr>
            <a:r>
              <a:rPr lang="en-US" altLang="ko-KR" sz="1800" dirty="0" smtClean="0"/>
              <a:t> 	bronchodilator response(-)</a:t>
            </a:r>
          </a:p>
          <a:p>
            <a:pPr lvl="1">
              <a:buNone/>
            </a:pPr>
            <a:endParaRPr lang="en-US" altLang="ko-KR" sz="1800" dirty="0" smtClean="0"/>
          </a:p>
          <a:p>
            <a:pPr lvl="1">
              <a:buNone/>
            </a:pPr>
            <a:endParaRPr lang="en-US" altLang="ko-KR" sz="1800" dirty="0" smtClean="0"/>
          </a:p>
          <a:p>
            <a:endParaRPr lang="ko-KR" altLang="en-US" dirty="0" smtClean="0"/>
          </a:p>
        </p:txBody>
      </p:sp>
      <p:sp>
        <p:nvSpPr>
          <p:cNvPr id="4" name="슬라이드 번호 개체 틀 3"/>
          <p:cNvSpPr>
            <a:spLocks noGrp="1"/>
          </p:cNvSpPr>
          <p:nvPr>
            <p:ph type="sldNum" sz="quarter" idx="5"/>
          </p:nvPr>
        </p:nvSpPr>
        <p:spPr/>
        <p:txBody>
          <a:bodyPr/>
          <a:lstStyle/>
          <a:p>
            <a:pPr>
              <a:defRPr/>
            </a:pPr>
            <a:fld id="{7120C18B-B3B3-4EEE-B4BF-37C50EF26425}" type="slidenum">
              <a:rPr lang="ko-KR" altLang="en-US" smtClean="0"/>
              <a:pPr>
                <a:defRPr/>
              </a:pPr>
              <a:t>15</a:t>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7891" name="슬라이드 노트 개체 틀 2"/>
          <p:cNvSpPr>
            <a:spLocks noGrp="1"/>
          </p:cNvSpPr>
          <p:nvPr>
            <p:ph type="body" idx="1"/>
          </p:nvPr>
        </p:nvSpPr>
        <p:spPr bwMode="auto">
          <a:noFill/>
        </p:spPr>
        <p:txBody>
          <a:bodyPr wrap="square" numCol="1" anchor="t" anchorCtr="0" compatLnSpc="1">
            <a:prstTxWarp prst="textNoShape">
              <a:avLst/>
            </a:prstTxWarp>
          </a:bodyPr>
          <a:lstStyle/>
          <a:p>
            <a:pPr marL="457200" lvl="4" indent="-457200">
              <a:buAutoNum type="arabicParenR"/>
            </a:pPr>
            <a:endParaRPr lang="ko-KR" altLang="en-US" dirty="0" smtClean="0"/>
          </a:p>
        </p:txBody>
      </p:sp>
      <p:sp>
        <p:nvSpPr>
          <p:cNvPr id="4" name="슬라이드 번호 개체 틀 3"/>
          <p:cNvSpPr>
            <a:spLocks noGrp="1"/>
          </p:cNvSpPr>
          <p:nvPr>
            <p:ph type="sldNum" sz="quarter" idx="5"/>
          </p:nvPr>
        </p:nvSpPr>
        <p:spPr/>
        <p:txBody>
          <a:bodyPr/>
          <a:lstStyle/>
          <a:p>
            <a:pPr>
              <a:defRPr/>
            </a:pPr>
            <a:fld id="{7120C18B-B3B3-4EEE-B4BF-37C50EF26425}" type="slidenum">
              <a:rPr lang="ko-KR" altLang="en-US" smtClean="0"/>
              <a:pPr>
                <a:defRPr/>
              </a:pPr>
              <a:t>18</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dirty="0"/>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pPr>
              <a:defRPr/>
            </a:pPr>
            <a:fld id="{5AFFFC2F-8099-4121-95FC-102D2C04D2F8}" type="datetimeFigureOut">
              <a:rPr lang="ko-KR" altLang="en-US" smtClean="0"/>
              <a:pPr>
                <a:defRPr/>
              </a:pPr>
              <a:t>2013-07-15</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6BC01ED1-13C0-4852-B5CD-263475C90B23}" type="slidenum">
              <a:rPr lang="ko-KR" altLang="en-US" smtClean="0"/>
              <a:pPr>
                <a:defRPr/>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1EE27BCD-5F62-4254-9F5D-546F62D144C2}" type="datetimeFigureOut">
              <a:rPr lang="ko-KR" altLang="en-US" smtClean="0"/>
              <a:pPr>
                <a:defRPr/>
              </a:pPr>
              <a:t>2013-07-15</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CFCDF2EC-1FFF-46DE-878C-BE8D8E4C7F23}" type="slidenum">
              <a:rPr lang="ko-KR" altLang="en-US" smtClean="0"/>
              <a:pPr>
                <a:defRPr/>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E6BF0E62-F490-4F7E-A23D-01EEA5BFCCD3}" type="datetimeFigureOut">
              <a:rPr lang="ko-KR" altLang="en-US" smtClean="0"/>
              <a:pPr>
                <a:defRPr/>
              </a:pPr>
              <a:t>2013-07-15</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DADBB5DF-9E85-4EE3-89D6-E3018FB92112}" type="slidenum">
              <a:rPr lang="ko-KR" altLang="en-US" smtClean="0"/>
              <a:pPr>
                <a:defRPr/>
              </a:pPr>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
        <p:nvSpPr>
          <p:cNvPr id="4"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4"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8" name="Rectangle 5"/>
          <p:cNvSpPr>
            <a:spLocks noGrp="1" noChangeArrowheads="1"/>
          </p:cNvSpPr>
          <p:nvPr>
            <p:ph type="ftr" sz="quarter" idx="11"/>
          </p:nvPr>
        </p:nvSpPr>
        <p:spPr>
          <a:ln/>
        </p:spPr>
        <p:txBody>
          <a:bodyPr/>
          <a:lstStyle>
            <a:lvl1pPr>
              <a:defRPr/>
            </a:lvl1pPr>
          </a:lstStyle>
          <a:p>
            <a:endParaRPr lang="ko-KR" altLang="en-US"/>
          </a:p>
        </p:txBody>
      </p:sp>
      <p:sp>
        <p:nvSpPr>
          <p:cNvPr id="9"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4" name="Rectangle 5"/>
          <p:cNvSpPr>
            <a:spLocks noGrp="1" noChangeArrowheads="1"/>
          </p:cNvSpPr>
          <p:nvPr>
            <p:ph type="ftr" sz="quarter" idx="11"/>
          </p:nvPr>
        </p:nvSpPr>
        <p:spPr>
          <a:ln/>
        </p:spPr>
        <p:txBody>
          <a:bodyPr/>
          <a:lstStyle>
            <a:lvl1pPr>
              <a:defRPr/>
            </a:lvl1pPr>
          </a:lstStyle>
          <a:p>
            <a:endParaRPr lang="ko-KR" altLang="en-US"/>
          </a:p>
        </p:txBody>
      </p:sp>
      <p:sp>
        <p:nvSpPr>
          <p:cNvPr id="5"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3" name="Rectangle 5"/>
          <p:cNvSpPr>
            <a:spLocks noGrp="1" noChangeArrowheads="1"/>
          </p:cNvSpPr>
          <p:nvPr>
            <p:ph type="ftr" sz="quarter" idx="11"/>
          </p:nvPr>
        </p:nvSpPr>
        <p:spPr>
          <a:ln/>
        </p:spPr>
        <p:txBody>
          <a:bodyPr/>
          <a:lstStyle>
            <a:lvl1pPr>
              <a:defRPr/>
            </a:lvl1pPr>
          </a:lstStyle>
          <a:p>
            <a:endParaRPr lang="ko-KR" altLang="en-US"/>
          </a:p>
        </p:txBody>
      </p:sp>
      <p:sp>
        <p:nvSpPr>
          <p:cNvPr id="4"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dirty="0"/>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4C290ED6-3475-4A2D-8BDF-2C7F03FA0E5D}" type="datetimeFigureOut">
              <a:rPr lang="ko-KR" altLang="en-US" smtClean="0"/>
              <a:pPr>
                <a:defRPr/>
              </a:pPr>
              <a:t>2013-07-15</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D286FF1F-58EA-4064-AB40-3B6AE50EB8CF}" type="slidenum">
              <a:rPr lang="ko-KR" altLang="en-US" smtClean="0"/>
              <a:pPr>
                <a:defRPr/>
              </a:pPr>
              <a:t>‹#›</a:t>
            </a:fld>
            <a:endParaRPr lang="ko-KR"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smtClean="0"/>
              <a:t>그림을 추가하려면 아이콘을 클릭하십시오</a:t>
            </a:r>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15100" y="609600"/>
            <a:ext cx="1943100" cy="548640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685800" y="609600"/>
            <a:ext cx="5676900" cy="548640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49AF163F-19B1-4216-8AFF-F035F806AFEE}"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1659B22A-E246-4F26-B388-58528BBF99C1}" type="slidenum">
              <a:rPr lang="ko-KR" altLang="en-US" smtClean="0"/>
              <a:pPr/>
              <a:t>‹#›</a:t>
            </a:fld>
            <a:endParaRPr lang="ko-KR"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제목, 텍스트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텍스트 개체 틀 2"/>
          <p:cNvSpPr>
            <a:spLocks noGrp="1"/>
          </p:cNvSpPr>
          <p:nvPr>
            <p:ph type="body" sz="half" idx="1"/>
          </p:nvPr>
        </p:nvSpPr>
        <p:spPr>
          <a:xfrm>
            <a:off x="457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
        <p:nvSpPr>
          <p:cNvPr id="4"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683568" y="404664"/>
            <a:ext cx="7772400" cy="1143000"/>
          </a:xfr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4"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8" name="Rectangle 5"/>
          <p:cNvSpPr>
            <a:spLocks noGrp="1" noChangeArrowheads="1"/>
          </p:cNvSpPr>
          <p:nvPr>
            <p:ph type="ftr" sz="quarter" idx="11"/>
          </p:nvPr>
        </p:nvSpPr>
        <p:spPr>
          <a:ln/>
        </p:spPr>
        <p:txBody>
          <a:bodyPr/>
          <a:lstStyle>
            <a:lvl1pPr>
              <a:defRPr/>
            </a:lvl1pPr>
          </a:lstStyle>
          <a:p>
            <a:endParaRPr lang="ko-KR" altLang="en-US"/>
          </a:p>
        </p:txBody>
      </p:sp>
      <p:sp>
        <p:nvSpPr>
          <p:cNvPr id="9"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4" name="Rectangle 5"/>
          <p:cNvSpPr>
            <a:spLocks noGrp="1" noChangeArrowheads="1"/>
          </p:cNvSpPr>
          <p:nvPr>
            <p:ph type="ftr" sz="quarter" idx="11"/>
          </p:nvPr>
        </p:nvSpPr>
        <p:spPr>
          <a:ln/>
        </p:spPr>
        <p:txBody>
          <a:bodyPr/>
          <a:lstStyle>
            <a:lvl1pPr>
              <a:defRPr/>
            </a:lvl1pPr>
          </a:lstStyle>
          <a:p>
            <a:endParaRPr lang="ko-KR" altLang="en-US"/>
          </a:p>
        </p:txBody>
      </p:sp>
      <p:sp>
        <p:nvSpPr>
          <p:cNvPr id="5"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pPr>
              <a:defRPr/>
            </a:pPr>
            <a:fld id="{A856F29D-29D8-4993-B108-0C4984272173}" type="datetimeFigureOut">
              <a:rPr lang="ko-KR" altLang="en-US" smtClean="0"/>
              <a:pPr>
                <a:defRPr/>
              </a:pPr>
              <a:t>2013-07-15</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57845C06-B233-46B2-93EE-845FC9BA79E0}" type="slidenum">
              <a:rPr lang="ko-KR" altLang="en-US" smtClean="0"/>
              <a:pPr>
                <a:defRPr/>
              </a:pPr>
              <a:t>‹#›</a:t>
            </a:fld>
            <a:endParaRPr lang="ko-KR"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3" name="Rectangle 5"/>
          <p:cNvSpPr>
            <a:spLocks noGrp="1" noChangeArrowheads="1"/>
          </p:cNvSpPr>
          <p:nvPr>
            <p:ph type="ftr" sz="quarter" idx="11"/>
          </p:nvPr>
        </p:nvSpPr>
        <p:spPr>
          <a:ln/>
        </p:spPr>
        <p:txBody>
          <a:bodyPr/>
          <a:lstStyle>
            <a:lvl1pPr>
              <a:defRPr/>
            </a:lvl1pPr>
          </a:lstStyle>
          <a:p>
            <a:endParaRPr lang="ko-KR" altLang="en-US"/>
          </a:p>
        </p:txBody>
      </p:sp>
      <p:sp>
        <p:nvSpPr>
          <p:cNvPr id="4"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smtClean="0"/>
              <a:t>그림을 추가하려면 아이콘을 클릭하십시오</a:t>
            </a:r>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15100" y="609600"/>
            <a:ext cx="1943100" cy="548640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685800" y="609600"/>
            <a:ext cx="5676900" cy="548640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E53143E3-C60A-4728-9A24-1CA5431F1956}"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제목, 텍스트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텍스트 개체 틀 2"/>
          <p:cNvSpPr>
            <a:spLocks noGrp="1"/>
          </p:cNvSpPr>
          <p:nvPr>
            <p:ph type="body" sz="half" idx="1"/>
          </p:nvPr>
        </p:nvSpPr>
        <p:spPr>
          <a:xfrm>
            <a:off x="457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제목 및 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7813"/>
            <a:ext cx="8229600" cy="1139825"/>
          </a:xfrm>
        </p:spPr>
        <p:txBody>
          <a:bodyPr/>
          <a:lstStyle/>
          <a:p>
            <a:r>
              <a:rPr lang="ko-KR" altLang="en-US" smtClean="0"/>
              <a:t>마스터 제목 스타일 편집</a:t>
            </a:r>
            <a:endParaRPr lang="ko-KR" altLang="en-US"/>
          </a:p>
        </p:txBody>
      </p:sp>
      <p:sp>
        <p:nvSpPr>
          <p:cNvPr id="3" name="표 개체 틀 2"/>
          <p:cNvSpPr>
            <a:spLocks noGrp="1"/>
          </p:cNvSpPr>
          <p:nvPr>
            <p:ph type="tbl" idx="1"/>
          </p:nvPr>
        </p:nvSpPr>
        <p:spPr>
          <a:xfrm>
            <a:off x="457200" y="1600200"/>
            <a:ext cx="8229600" cy="4530725"/>
          </a:xfrm>
        </p:spPr>
        <p:txBody>
          <a:bodyPr>
            <a:normAutofit/>
          </a:bodyPr>
          <a:lstStyle/>
          <a:p>
            <a:pPr lvl="0"/>
            <a:r>
              <a:rPr lang="ko-KR" altLang="en-US" noProof="0" smtClean="0"/>
              <a:t>표를 추가하려면 아이콘을 클릭하십시오</a:t>
            </a:r>
            <a:endParaRPr lang="ko-KR" altLang="en-US" noProof="0"/>
          </a:p>
        </p:txBody>
      </p:sp>
      <p:sp>
        <p:nvSpPr>
          <p:cNvPr id="4" name="날짜 개체 틀 3"/>
          <p:cNvSpPr>
            <a:spLocks noGrp="1"/>
          </p:cNvSpPr>
          <p:nvPr>
            <p:ph type="dt" sz="half" idx="10"/>
          </p:nvPr>
        </p:nvSpPr>
        <p:spPr>
          <a:xfrm>
            <a:off x="457200" y="6243638"/>
            <a:ext cx="2133600" cy="457200"/>
          </a:xfrm>
        </p:spPr>
        <p:txBody>
          <a:bodyPr/>
          <a:lstStyle>
            <a:lvl1pPr>
              <a:defRPr/>
            </a:lvl1pPr>
          </a:lstStyle>
          <a:p>
            <a:fld id="{E53143E3-C60A-4728-9A24-1CA5431F1956}" type="datetimeFigureOut">
              <a:rPr lang="ko-KR" altLang="en-US" smtClean="0"/>
              <a:pPr/>
              <a:t>2013-07-15</a:t>
            </a:fld>
            <a:endParaRPr lang="ko-KR" altLang="en-US"/>
          </a:p>
        </p:txBody>
      </p:sp>
      <p:sp>
        <p:nvSpPr>
          <p:cNvPr id="5" name="바닥글 개체 틀 4"/>
          <p:cNvSpPr>
            <a:spLocks noGrp="1"/>
          </p:cNvSpPr>
          <p:nvPr>
            <p:ph type="ftr" sz="quarter" idx="11"/>
          </p:nvPr>
        </p:nvSpPr>
        <p:spPr>
          <a:xfrm>
            <a:off x="3124200" y="6248400"/>
            <a:ext cx="2895600" cy="457200"/>
          </a:xfrm>
        </p:spPr>
        <p:txBody>
          <a:bodyPr/>
          <a:lstStyle>
            <a:lvl1pPr>
              <a:defRPr/>
            </a:lvl1pPr>
          </a:lstStyle>
          <a:p>
            <a:endParaRPr lang="ko-KR" altLang="en-US"/>
          </a:p>
        </p:txBody>
      </p:sp>
      <p:sp>
        <p:nvSpPr>
          <p:cNvPr id="6" name="슬라이드 번호 개체 틀 5"/>
          <p:cNvSpPr>
            <a:spLocks noGrp="1"/>
          </p:cNvSpPr>
          <p:nvPr>
            <p:ph type="sldNum" sz="quarter" idx="12"/>
          </p:nvPr>
        </p:nvSpPr>
        <p:spPr>
          <a:xfrm>
            <a:off x="6553200" y="6243638"/>
            <a:ext cx="2133600" cy="457200"/>
          </a:xfrm>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OverTx" preserve="1">
  <p:cSld name="제목 및 내용 2개/텍스트">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p>
            <a:r>
              <a:rPr lang="ko-KR" altLang="en-US" smtClean="0"/>
              <a:t>마스터 제목 스타일 편집</a:t>
            </a:r>
            <a:endParaRPr lang="ko-KR" altLang="en-US"/>
          </a:p>
        </p:txBody>
      </p:sp>
      <p:sp>
        <p:nvSpPr>
          <p:cNvPr id="3" name="내용 개체 틀 2"/>
          <p:cNvSpPr>
            <a:spLocks noGrp="1"/>
          </p:cNvSpPr>
          <p:nvPr>
            <p:ph sz="quarter" idx="1"/>
          </p:nvPr>
        </p:nvSpPr>
        <p:spPr>
          <a:xfrm>
            <a:off x="457200" y="1600200"/>
            <a:ext cx="4038600" cy="21859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quarter" idx="2"/>
          </p:nvPr>
        </p:nvSpPr>
        <p:spPr>
          <a:xfrm>
            <a:off x="4648200" y="1600200"/>
            <a:ext cx="4038600" cy="21859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half" idx="3"/>
          </p:nvPr>
        </p:nvSpPr>
        <p:spPr>
          <a:xfrm>
            <a:off x="457200" y="3938588"/>
            <a:ext cx="8229600" cy="2187575"/>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날짜 개체 틀 5"/>
          <p:cNvSpPr>
            <a:spLocks noGrp="1"/>
          </p:cNvSpPr>
          <p:nvPr>
            <p:ph type="dt" sz="half" idx="10"/>
          </p:nvPr>
        </p:nvSpPr>
        <p:spPr>
          <a:xfrm>
            <a:off x="457200" y="6245225"/>
            <a:ext cx="2133600" cy="476250"/>
          </a:xfrm>
        </p:spPr>
        <p:txBody>
          <a:bodyPr/>
          <a:lstStyle>
            <a:lvl1pPr>
              <a:defRPr/>
            </a:lvl1pPr>
          </a:lstStyle>
          <a:p>
            <a:fld id="{E53143E3-C60A-4728-9A24-1CA5431F1956}" type="datetimeFigureOut">
              <a:rPr lang="ko-KR" altLang="en-US" smtClean="0"/>
              <a:pPr/>
              <a:t>2013-07-15</a:t>
            </a:fld>
            <a:endParaRPr lang="ko-KR" altLang="en-US"/>
          </a:p>
        </p:txBody>
      </p:sp>
      <p:sp>
        <p:nvSpPr>
          <p:cNvPr id="7" name="바닥글 개체 틀 6"/>
          <p:cNvSpPr>
            <a:spLocks noGrp="1"/>
          </p:cNvSpPr>
          <p:nvPr>
            <p:ph type="ftr" sz="quarter" idx="11"/>
          </p:nvPr>
        </p:nvSpPr>
        <p:spPr>
          <a:xfrm>
            <a:off x="3124200" y="6245225"/>
            <a:ext cx="2895600" cy="476250"/>
          </a:xfrm>
        </p:spPr>
        <p:txBody>
          <a:bodyPr/>
          <a:lstStyle>
            <a:lvl1pPr>
              <a:defRPr/>
            </a:lvl1pPr>
          </a:lstStyle>
          <a:p>
            <a:endParaRPr lang="ko-KR" altLang="en-US"/>
          </a:p>
        </p:txBody>
      </p:sp>
      <p:sp>
        <p:nvSpPr>
          <p:cNvPr id="8" name="슬라이드 번호 개체 틀 7"/>
          <p:cNvSpPr>
            <a:spLocks noGrp="1"/>
          </p:cNvSpPr>
          <p:nvPr>
            <p:ph type="sldNum" sz="quarter" idx="12"/>
          </p:nvPr>
        </p:nvSpPr>
        <p:spPr>
          <a:xfrm>
            <a:off x="6553200" y="6245225"/>
            <a:ext cx="2133600" cy="476250"/>
          </a:xfrm>
        </p:spPr>
        <p:txBody>
          <a:bodyPr/>
          <a:lstStyle>
            <a:lvl1pPr>
              <a:defRPr/>
            </a:lvl1pPr>
          </a:lstStyle>
          <a:p>
            <a:fld id="{5A5B601A-8B66-4C8A-8F38-FE8CBF952FEE}" type="slidenum">
              <a:rPr lang="ko-KR" altLang="en-US" smtClean="0"/>
              <a:pPr/>
              <a:t>‹#›</a:t>
            </a:fld>
            <a:endParaRPr lang="ko-KR"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
        <p:nvSpPr>
          <p:cNvPr id="4"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pPr>
              <a:defRPr/>
            </a:pPr>
            <a:fld id="{D09DC682-289E-436A-B9F9-CA7AEEA624D9}" type="datetimeFigureOut">
              <a:rPr lang="ko-KR" altLang="en-US" smtClean="0"/>
              <a:pPr>
                <a:defRPr/>
              </a:pPr>
              <a:t>2013-07-15</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E44F3CE4-BFD6-4D41-B562-9AFE0429C8EB}" type="slidenum">
              <a:rPr lang="ko-KR" altLang="en-US" smtClean="0"/>
              <a:pPr>
                <a:defRPr/>
              </a:pPr>
              <a:t>‹#›</a:t>
            </a:fld>
            <a:endParaRPr lang="ko-KR"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4"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8" name="Rectangle 5"/>
          <p:cNvSpPr>
            <a:spLocks noGrp="1" noChangeArrowheads="1"/>
          </p:cNvSpPr>
          <p:nvPr>
            <p:ph type="ftr" sz="quarter" idx="11"/>
          </p:nvPr>
        </p:nvSpPr>
        <p:spPr>
          <a:ln/>
        </p:spPr>
        <p:txBody>
          <a:bodyPr/>
          <a:lstStyle>
            <a:lvl1pPr>
              <a:defRPr/>
            </a:lvl1pPr>
          </a:lstStyle>
          <a:p>
            <a:endParaRPr lang="ko-KR" altLang="en-US"/>
          </a:p>
        </p:txBody>
      </p:sp>
      <p:sp>
        <p:nvSpPr>
          <p:cNvPr id="9"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4" name="Rectangle 5"/>
          <p:cNvSpPr>
            <a:spLocks noGrp="1" noChangeArrowheads="1"/>
          </p:cNvSpPr>
          <p:nvPr>
            <p:ph type="ftr" sz="quarter" idx="11"/>
          </p:nvPr>
        </p:nvSpPr>
        <p:spPr>
          <a:ln/>
        </p:spPr>
        <p:txBody>
          <a:bodyPr/>
          <a:lstStyle>
            <a:lvl1pPr>
              <a:defRPr/>
            </a:lvl1pPr>
          </a:lstStyle>
          <a:p>
            <a:endParaRPr lang="ko-KR" altLang="en-US"/>
          </a:p>
        </p:txBody>
      </p:sp>
      <p:sp>
        <p:nvSpPr>
          <p:cNvPr id="5"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3" name="Rectangle 5"/>
          <p:cNvSpPr>
            <a:spLocks noGrp="1" noChangeArrowheads="1"/>
          </p:cNvSpPr>
          <p:nvPr>
            <p:ph type="ftr" sz="quarter" idx="11"/>
          </p:nvPr>
        </p:nvSpPr>
        <p:spPr>
          <a:ln/>
        </p:spPr>
        <p:txBody>
          <a:bodyPr/>
          <a:lstStyle>
            <a:lvl1pPr>
              <a:defRPr/>
            </a:lvl1pPr>
          </a:lstStyle>
          <a:p>
            <a:endParaRPr lang="ko-KR" altLang="en-US"/>
          </a:p>
        </p:txBody>
      </p:sp>
      <p:sp>
        <p:nvSpPr>
          <p:cNvPr id="4"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smtClean="0"/>
              <a:t>그림을 추가하려면 아이콘을 클릭하십시오</a:t>
            </a:r>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6" name="Rectangle 5"/>
          <p:cNvSpPr>
            <a:spLocks noGrp="1" noChangeArrowheads="1"/>
          </p:cNvSpPr>
          <p:nvPr>
            <p:ph type="ftr" sz="quarter" idx="11"/>
          </p:nvPr>
        </p:nvSpPr>
        <p:spPr>
          <a:ln/>
        </p:spPr>
        <p:txBody>
          <a:bodyPr/>
          <a:lstStyle>
            <a:lvl1pPr>
              <a:defRPr/>
            </a:lvl1pPr>
          </a:lstStyle>
          <a:p>
            <a:endParaRPr lang="ko-KR" altLang="en-US"/>
          </a:p>
        </p:txBody>
      </p:sp>
      <p:sp>
        <p:nvSpPr>
          <p:cNvPr id="7"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15100" y="609600"/>
            <a:ext cx="1943100" cy="548640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685800" y="609600"/>
            <a:ext cx="5676900" cy="548640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fld id="{C2743FA9-1A2F-423F-AD9B-8813F85B2847}" type="datetimeFigureOut">
              <a:rPr lang="ko-KR" altLang="en-US" smtClean="0"/>
              <a:pPr/>
              <a:t>2013-07-15</a:t>
            </a:fld>
            <a:endParaRPr lang="ko-KR" altLang="en-US"/>
          </a:p>
        </p:txBody>
      </p:sp>
      <p:sp>
        <p:nvSpPr>
          <p:cNvPr id="5" name="Rectangle 5"/>
          <p:cNvSpPr>
            <a:spLocks noGrp="1" noChangeArrowheads="1"/>
          </p:cNvSpPr>
          <p:nvPr>
            <p:ph type="ftr" sz="quarter" idx="11"/>
          </p:nvPr>
        </p:nvSpPr>
        <p:spPr>
          <a:ln/>
        </p:spPr>
        <p:txBody>
          <a:bodyPr/>
          <a:lstStyle>
            <a:lvl1pPr>
              <a:defRPr/>
            </a:lvl1pPr>
          </a:lstStyle>
          <a:p>
            <a:endParaRPr lang="ko-KR" altLang="en-US"/>
          </a:p>
        </p:txBody>
      </p:sp>
      <p:sp>
        <p:nvSpPr>
          <p:cNvPr id="6" name="Rectangle 6"/>
          <p:cNvSpPr>
            <a:spLocks noGrp="1" noChangeArrowheads="1"/>
          </p:cNvSpPr>
          <p:nvPr>
            <p:ph type="sldNum" sz="quarter" idx="12"/>
          </p:nvPr>
        </p:nvSpPr>
        <p:spPr>
          <a:ln/>
        </p:spPr>
        <p:txBody>
          <a:bodyPr/>
          <a:lstStyle>
            <a:lvl1pPr>
              <a:defRPr/>
            </a:lvl1pPr>
          </a:lstStyle>
          <a:p>
            <a:fld id="{A7209455-BA41-484C-A26A-BF8D7A2BA752}" type="slidenum">
              <a:rPr lang="ko-KR" altLang="en-US" smtClean="0"/>
              <a:pPr/>
              <a:t>‹#›</a:t>
            </a:fld>
            <a:endParaRPr lang="ko-KR"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제목, 텍스트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a:prstGeom prst="rect">
            <a:avLst/>
          </a:prstGeom>
        </p:spPr>
        <p:txBody>
          <a:bodyPr/>
          <a:lstStyle/>
          <a:p>
            <a:r>
              <a:rPr lang="ko-KR" altLang="en-US" smtClean="0"/>
              <a:t>마스터 제목 스타일 편집</a:t>
            </a:r>
            <a:endParaRPr lang="ko-KR" altLang="en-US"/>
          </a:p>
        </p:txBody>
      </p:sp>
      <p:sp>
        <p:nvSpPr>
          <p:cNvPr id="3" name="텍스트 개체 틀 2"/>
          <p:cNvSpPr>
            <a:spLocks noGrp="1"/>
          </p:cNvSpPr>
          <p:nvPr>
            <p:ph type="body" sz="half" idx="1"/>
          </p:nvPr>
        </p:nvSpPr>
        <p:spPr>
          <a:xfrm>
            <a:off x="457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pPr>
              <a:defRPr/>
            </a:pPr>
            <a:fld id="{EED89A1B-256C-4F9B-98C9-07714EED6EC2}" type="datetimeFigureOut">
              <a:rPr lang="ko-KR" altLang="en-US" smtClean="0"/>
              <a:pPr>
                <a:defRPr/>
              </a:pPr>
              <a:t>2013-07-15</a:t>
            </a:fld>
            <a:endParaRPr lang="ko-KR" altLang="en-US"/>
          </a:p>
        </p:txBody>
      </p:sp>
      <p:sp>
        <p:nvSpPr>
          <p:cNvPr id="8" name="바닥글 개체 틀 7"/>
          <p:cNvSpPr>
            <a:spLocks noGrp="1"/>
          </p:cNvSpPr>
          <p:nvPr>
            <p:ph type="ftr" sz="quarter" idx="11"/>
          </p:nvPr>
        </p:nvSpPr>
        <p:spPr/>
        <p:txBody>
          <a:bodyPr/>
          <a:lstStyle/>
          <a:p>
            <a:pPr>
              <a:defRPr/>
            </a:pPr>
            <a:endParaRPr lang="ko-KR" altLang="en-US"/>
          </a:p>
        </p:txBody>
      </p:sp>
      <p:sp>
        <p:nvSpPr>
          <p:cNvPr id="9" name="슬라이드 번호 개체 틀 8"/>
          <p:cNvSpPr>
            <a:spLocks noGrp="1"/>
          </p:cNvSpPr>
          <p:nvPr>
            <p:ph type="sldNum" sz="quarter" idx="12"/>
          </p:nvPr>
        </p:nvSpPr>
        <p:spPr/>
        <p:txBody>
          <a:bodyPr/>
          <a:lstStyle/>
          <a:p>
            <a:pPr>
              <a:defRPr/>
            </a:pPr>
            <a:fld id="{88D4EE60-D282-4AAD-B4AC-16573F00AB4C}" type="slidenum">
              <a:rPr lang="ko-KR" altLang="en-US" smtClean="0"/>
              <a:pPr>
                <a:defRPr/>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pPr>
              <a:defRPr/>
            </a:pPr>
            <a:fld id="{C9B0206E-0AFA-4ABD-91D3-63D17CC9EA67}" type="datetimeFigureOut">
              <a:rPr lang="ko-KR" altLang="en-US" smtClean="0"/>
              <a:pPr>
                <a:defRPr/>
              </a:pPr>
              <a:t>2013-07-15</a:t>
            </a:fld>
            <a:endParaRPr lang="ko-KR" altLang="en-US"/>
          </a:p>
        </p:txBody>
      </p:sp>
      <p:sp>
        <p:nvSpPr>
          <p:cNvPr id="4" name="바닥글 개체 틀 3"/>
          <p:cNvSpPr>
            <a:spLocks noGrp="1"/>
          </p:cNvSpPr>
          <p:nvPr>
            <p:ph type="ftr" sz="quarter" idx="11"/>
          </p:nvPr>
        </p:nvSpPr>
        <p:spPr/>
        <p:txBody>
          <a:bodyPr/>
          <a:lstStyle/>
          <a:p>
            <a:pPr>
              <a:defRPr/>
            </a:pPr>
            <a:endParaRPr lang="ko-KR" altLang="en-US"/>
          </a:p>
        </p:txBody>
      </p:sp>
      <p:sp>
        <p:nvSpPr>
          <p:cNvPr id="5" name="슬라이드 번호 개체 틀 4"/>
          <p:cNvSpPr>
            <a:spLocks noGrp="1"/>
          </p:cNvSpPr>
          <p:nvPr>
            <p:ph type="sldNum" sz="quarter" idx="12"/>
          </p:nvPr>
        </p:nvSpPr>
        <p:spPr/>
        <p:txBody>
          <a:bodyPr/>
          <a:lstStyle/>
          <a:p>
            <a:pPr>
              <a:defRPr/>
            </a:pPr>
            <a:fld id="{C8E44409-00B7-4ACB-B760-1F27EF70F695}" type="slidenum">
              <a:rPr lang="ko-KR" altLang="en-US" smtClean="0"/>
              <a:pPr>
                <a:defRPr/>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pPr>
              <a:defRPr/>
            </a:pPr>
            <a:fld id="{B634AB17-F8C7-4FA5-96AF-0ADC015F9616}" type="datetimeFigureOut">
              <a:rPr lang="ko-KR" altLang="en-US" smtClean="0"/>
              <a:pPr>
                <a:defRPr/>
              </a:pPr>
              <a:t>2013-07-15</a:t>
            </a:fld>
            <a:endParaRPr lang="ko-KR" altLang="en-US"/>
          </a:p>
        </p:txBody>
      </p:sp>
      <p:sp>
        <p:nvSpPr>
          <p:cNvPr id="3" name="바닥글 개체 틀 2"/>
          <p:cNvSpPr>
            <a:spLocks noGrp="1"/>
          </p:cNvSpPr>
          <p:nvPr>
            <p:ph type="ftr" sz="quarter" idx="11"/>
          </p:nvPr>
        </p:nvSpPr>
        <p:spPr/>
        <p:txBody>
          <a:bodyPr/>
          <a:lstStyle/>
          <a:p>
            <a:pPr>
              <a:defRPr/>
            </a:pPr>
            <a:endParaRPr lang="ko-KR" altLang="en-US"/>
          </a:p>
        </p:txBody>
      </p:sp>
      <p:sp>
        <p:nvSpPr>
          <p:cNvPr id="4" name="슬라이드 번호 개체 틀 3"/>
          <p:cNvSpPr>
            <a:spLocks noGrp="1"/>
          </p:cNvSpPr>
          <p:nvPr>
            <p:ph type="sldNum" sz="quarter" idx="12"/>
          </p:nvPr>
        </p:nvSpPr>
        <p:spPr/>
        <p:txBody>
          <a:bodyPr/>
          <a:lstStyle/>
          <a:p>
            <a:pPr>
              <a:defRPr/>
            </a:pPr>
            <a:fld id="{55170076-A39F-43AD-A17B-DE67F199EFB4}" type="slidenum">
              <a:rPr lang="ko-KR" altLang="en-US" smtClean="0"/>
              <a:pPr>
                <a:defRPr/>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pPr>
              <a:defRPr/>
            </a:pPr>
            <a:fld id="{F910709B-A18B-4EC2-904E-EB731214E9B9}" type="datetimeFigureOut">
              <a:rPr lang="ko-KR" altLang="en-US" smtClean="0"/>
              <a:pPr>
                <a:defRPr/>
              </a:pPr>
              <a:t>2013-07-15</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823E87DB-EC77-4865-BED2-8947C474D916}" type="slidenum">
              <a:rPr lang="ko-KR" altLang="en-US" smtClean="0"/>
              <a:pPr>
                <a:defRPr/>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pPr>
              <a:defRPr/>
            </a:pPr>
            <a:fld id="{0271E065-A432-4FF4-B54F-8F49E522C2A6}" type="datetimeFigureOut">
              <a:rPr lang="ko-KR" altLang="en-US" smtClean="0"/>
              <a:pPr>
                <a:defRPr/>
              </a:pPr>
              <a:t>2013-07-15</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D739F0EA-540D-4998-81DA-85BE3398D91F}" type="slidenum">
              <a:rPr lang="ko-KR" altLang="en-US" smtClean="0"/>
              <a:pPr>
                <a:defRPr/>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1.jpe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3.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D00169C-75BF-4DD6-A4DB-3AEB8009DA13}" type="datetimeFigureOut">
              <a:rPr lang="ko-KR" altLang="en-US" smtClean="0"/>
              <a:pPr>
                <a:defRPr/>
              </a:pPr>
              <a:t>2013-07-15</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753252E-3A85-451E-AB82-DF626F4BAE8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kumimoji="0" sz="1400" b="0">
                <a:solidFill>
                  <a:schemeClr val="tx1"/>
                </a:solidFill>
                <a:latin typeface="+mn-lt"/>
                <a:ea typeface="+mn-ea"/>
              </a:defRPr>
            </a:lvl1pPr>
          </a:lstStyle>
          <a:p>
            <a:fld id="{49AF163F-19B1-4216-8AFF-F035F806AFEE}" type="datetimeFigureOut">
              <a:rPr lang="ko-KR" altLang="en-US" smtClean="0"/>
              <a:pPr/>
              <a:t>2013-07-15</a:t>
            </a:fld>
            <a:endParaRPr lang="ko-KR"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kumimoji="0" sz="1400" b="0">
                <a:solidFill>
                  <a:schemeClr val="tx1"/>
                </a:solidFill>
                <a:latin typeface="+mn-lt"/>
                <a:ea typeface="+mn-ea"/>
              </a:defRPr>
            </a:lvl1pPr>
          </a:lstStyle>
          <a:p>
            <a:endParaRPr lang="ko-KR"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kumimoji="0" sz="1400" b="0">
                <a:solidFill>
                  <a:schemeClr val="tx1"/>
                </a:solidFill>
                <a:latin typeface="+mn-lt"/>
                <a:ea typeface="+mn-ea"/>
              </a:defRPr>
            </a:lvl1pPr>
          </a:lstStyle>
          <a:p>
            <a:fld id="{1659B22A-E246-4F26-B388-58528BBF99C1}"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Lst>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2pPr>
      <a:lvl3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3pPr>
      <a:lvl4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4pPr>
      <a:lvl5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5pPr>
      <a:lvl6pPr marL="4572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4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6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8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latinLnBrk="1" hangingPunct="1">
        <a:spcBef>
          <a:spcPct val="20000"/>
        </a:spcBef>
        <a:spcAft>
          <a:spcPct val="0"/>
        </a:spcAft>
        <a:buChar char="–"/>
        <a:defRPr kumimoji="1" sz="2800">
          <a:solidFill>
            <a:schemeClr val="tx1"/>
          </a:solidFill>
          <a:latin typeface="+mn-lt"/>
          <a:ea typeface="+mn-ea"/>
        </a:defRPr>
      </a:lvl2pPr>
      <a:lvl3pPr marL="1143000" indent="-228600" algn="l" rtl="0" eaLnBrk="1" fontAlgn="base" latinLnBrk="1" hangingPunct="1">
        <a:spcBef>
          <a:spcPct val="20000"/>
        </a:spcBef>
        <a:spcAft>
          <a:spcPct val="0"/>
        </a:spcAft>
        <a:buChar char="•"/>
        <a:defRPr kumimoji="1" sz="2400">
          <a:solidFill>
            <a:schemeClr val="tx1"/>
          </a:solidFill>
          <a:latin typeface="+mn-lt"/>
          <a:ea typeface="+mn-ea"/>
        </a:defRPr>
      </a:lvl3pPr>
      <a:lvl4pPr marL="1600200" indent="-228600" algn="l" rtl="0" eaLnBrk="1" fontAlgn="base" latinLnBrk="1" hangingPunct="1">
        <a:spcBef>
          <a:spcPct val="20000"/>
        </a:spcBef>
        <a:spcAft>
          <a:spcPct val="0"/>
        </a:spcAft>
        <a:buChar char="–"/>
        <a:defRPr kumimoji="1" sz="2000">
          <a:solidFill>
            <a:schemeClr val="tx1"/>
          </a:solidFill>
          <a:latin typeface="+mn-lt"/>
          <a:ea typeface="+mn-ea"/>
        </a:defRPr>
      </a:lvl4pPr>
      <a:lvl5pPr marL="2057400" indent="-228600" algn="l" rtl="0" eaLnBrk="1" fontAlgn="base" latinLnBrk="1" hangingPunct="1">
        <a:spcBef>
          <a:spcPct val="20000"/>
        </a:spcBef>
        <a:spcAft>
          <a:spcPct val="0"/>
        </a:spcAft>
        <a:buChar char="»"/>
        <a:defRPr kumimoji="1" sz="2000">
          <a:solidFill>
            <a:schemeClr val="tx1"/>
          </a:solidFill>
          <a:latin typeface="+mn-lt"/>
          <a:ea typeface="+mn-ea"/>
        </a:defRPr>
      </a:lvl5pPr>
      <a:lvl6pPr marL="2514600" indent="-228600" algn="l" rtl="0" eaLnBrk="1" fontAlgn="base" latinLnBrk="1" hangingPunct="1">
        <a:spcBef>
          <a:spcPct val="20000"/>
        </a:spcBef>
        <a:spcAft>
          <a:spcPct val="0"/>
        </a:spcAft>
        <a:buChar char="»"/>
        <a:defRPr kumimoji="1" sz="2000">
          <a:solidFill>
            <a:schemeClr val="tx1"/>
          </a:solidFill>
          <a:latin typeface="+mn-lt"/>
          <a:ea typeface="+mn-ea"/>
        </a:defRPr>
      </a:lvl6pPr>
      <a:lvl7pPr marL="2971800" indent="-228600" algn="l" rtl="0" eaLnBrk="1" fontAlgn="base" latinLnBrk="1" hangingPunct="1">
        <a:spcBef>
          <a:spcPct val="20000"/>
        </a:spcBef>
        <a:spcAft>
          <a:spcPct val="0"/>
        </a:spcAft>
        <a:buChar char="»"/>
        <a:defRPr kumimoji="1" sz="2000">
          <a:solidFill>
            <a:schemeClr val="tx1"/>
          </a:solidFill>
          <a:latin typeface="+mn-lt"/>
          <a:ea typeface="+mn-ea"/>
        </a:defRPr>
      </a:lvl7pPr>
      <a:lvl8pPr marL="3429000" indent="-228600" algn="l" rtl="0" eaLnBrk="1" fontAlgn="base" latinLnBrk="1" hangingPunct="1">
        <a:spcBef>
          <a:spcPct val="20000"/>
        </a:spcBef>
        <a:spcAft>
          <a:spcPct val="0"/>
        </a:spcAft>
        <a:buChar char="»"/>
        <a:defRPr kumimoji="1" sz="2000">
          <a:solidFill>
            <a:schemeClr val="tx1"/>
          </a:solidFill>
          <a:latin typeface="+mn-lt"/>
          <a:ea typeface="+mn-ea"/>
        </a:defRPr>
      </a:lvl8pPr>
      <a:lvl9pPr marL="3886200" indent="-228600"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kumimoji="0" sz="1400" b="0">
                <a:solidFill>
                  <a:schemeClr val="tx1"/>
                </a:solidFill>
                <a:latin typeface="+mn-lt"/>
                <a:ea typeface="+mn-ea"/>
              </a:defRPr>
            </a:lvl1pPr>
          </a:lstStyle>
          <a:p>
            <a:fld id="{E53143E3-C60A-4728-9A24-1CA5431F1956}" type="datetimeFigureOut">
              <a:rPr lang="ko-KR" altLang="en-US" smtClean="0"/>
              <a:pPr/>
              <a:t>2013-07-15</a:t>
            </a:fld>
            <a:endParaRPr lang="ko-KR"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kumimoji="0" sz="1400" b="0">
                <a:solidFill>
                  <a:schemeClr val="tx1"/>
                </a:solidFill>
                <a:latin typeface="+mn-lt"/>
                <a:ea typeface="+mn-ea"/>
              </a:defRPr>
            </a:lvl1pPr>
          </a:lstStyle>
          <a:p>
            <a:endParaRPr lang="ko-KR"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kumimoji="0" sz="1400" b="0">
                <a:solidFill>
                  <a:schemeClr val="tx1"/>
                </a:solidFill>
                <a:latin typeface="+mn-lt"/>
                <a:ea typeface="+mn-ea"/>
              </a:defRPr>
            </a:lvl1pPr>
          </a:lstStyle>
          <a:p>
            <a:fld id="{5A5B601A-8B66-4C8A-8F38-FE8CBF952FEE}"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Lst>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2pPr>
      <a:lvl3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3pPr>
      <a:lvl4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4pPr>
      <a:lvl5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5pPr>
      <a:lvl6pPr marL="4572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4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6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8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latinLnBrk="1" hangingPunct="1">
        <a:spcBef>
          <a:spcPct val="20000"/>
        </a:spcBef>
        <a:spcAft>
          <a:spcPct val="0"/>
        </a:spcAft>
        <a:buChar char="–"/>
        <a:defRPr kumimoji="1" sz="2800">
          <a:solidFill>
            <a:schemeClr val="tx1"/>
          </a:solidFill>
          <a:latin typeface="+mn-lt"/>
          <a:ea typeface="+mn-ea"/>
        </a:defRPr>
      </a:lvl2pPr>
      <a:lvl3pPr marL="1143000" indent="-228600" algn="l" rtl="0" eaLnBrk="1" fontAlgn="base" latinLnBrk="1" hangingPunct="1">
        <a:spcBef>
          <a:spcPct val="20000"/>
        </a:spcBef>
        <a:spcAft>
          <a:spcPct val="0"/>
        </a:spcAft>
        <a:buChar char="•"/>
        <a:defRPr kumimoji="1" sz="2400">
          <a:solidFill>
            <a:schemeClr val="tx1"/>
          </a:solidFill>
          <a:latin typeface="+mn-lt"/>
          <a:ea typeface="+mn-ea"/>
        </a:defRPr>
      </a:lvl3pPr>
      <a:lvl4pPr marL="1600200" indent="-228600" algn="l" rtl="0" eaLnBrk="1" fontAlgn="base" latinLnBrk="1" hangingPunct="1">
        <a:spcBef>
          <a:spcPct val="20000"/>
        </a:spcBef>
        <a:spcAft>
          <a:spcPct val="0"/>
        </a:spcAft>
        <a:buChar char="–"/>
        <a:defRPr kumimoji="1" sz="2000">
          <a:solidFill>
            <a:schemeClr val="tx1"/>
          </a:solidFill>
          <a:latin typeface="+mn-lt"/>
          <a:ea typeface="+mn-ea"/>
        </a:defRPr>
      </a:lvl4pPr>
      <a:lvl5pPr marL="2057400" indent="-228600" algn="l" rtl="0" eaLnBrk="1" fontAlgn="base" latinLnBrk="1" hangingPunct="1">
        <a:spcBef>
          <a:spcPct val="20000"/>
        </a:spcBef>
        <a:spcAft>
          <a:spcPct val="0"/>
        </a:spcAft>
        <a:buChar char="»"/>
        <a:defRPr kumimoji="1" sz="2000">
          <a:solidFill>
            <a:schemeClr val="tx1"/>
          </a:solidFill>
          <a:latin typeface="+mn-lt"/>
          <a:ea typeface="+mn-ea"/>
        </a:defRPr>
      </a:lvl5pPr>
      <a:lvl6pPr marL="2514600" indent="-228600" algn="l" rtl="0" eaLnBrk="1" fontAlgn="base" latinLnBrk="1" hangingPunct="1">
        <a:spcBef>
          <a:spcPct val="20000"/>
        </a:spcBef>
        <a:spcAft>
          <a:spcPct val="0"/>
        </a:spcAft>
        <a:buChar char="»"/>
        <a:defRPr kumimoji="1" sz="2000">
          <a:solidFill>
            <a:schemeClr val="tx1"/>
          </a:solidFill>
          <a:latin typeface="+mn-lt"/>
          <a:ea typeface="+mn-ea"/>
        </a:defRPr>
      </a:lvl6pPr>
      <a:lvl7pPr marL="2971800" indent="-228600" algn="l" rtl="0" eaLnBrk="1" fontAlgn="base" latinLnBrk="1" hangingPunct="1">
        <a:spcBef>
          <a:spcPct val="20000"/>
        </a:spcBef>
        <a:spcAft>
          <a:spcPct val="0"/>
        </a:spcAft>
        <a:buChar char="»"/>
        <a:defRPr kumimoji="1" sz="2000">
          <a:solidFill>
            <a:schemeClr val="tx1"/>
          </a:solidFill>
          <a:latin typeface="+mn-lt"/>
          <a:ea typeface="+mn-ea"/>
        </a:defRPr>
      </a:lvl7pPr>
      <a:lvl8pPr marL="3429000" indent="-228600" algn="l" rtl="0" eaLnBrk="1" fontAlgn="base" latinLnBrk="1" hangingPunct="1">
        <a:spcBef>
          <a:spcPct val="20000"/>
        </a:spcBef>
        <a:spcAft>
          <a:spcPct val="0"/>
        </a:spcAft>
        <a:buChar char="»"/>
        <a:defRPr kumimoji="1" sz="2000">
          <a:solidFill>
            <a:schemeClr val="tx1"/>
          </a:solidFill>
          <a:latin typeface="+mn-lt"/>
          <a:ea typeface="+mn-ea"/>
        </a:defRPr>
      </a:lvl8pPr>
      <a:lvl9pPr marL="3886200" indent="-228600"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kumimoji="0" sz="1400" b="0">
                <a:solidFill>
                  <a:schemeClr val="tx1"/>
                </a:solidFill>
                <a:latin typeface="+mn-lt"/>
                <a:ea typeface="+mn-ea"/>
              </a:defRPr>
            </a:lvl1pPr>
          </a:lstStyle>
          <a:p>
            <a:fld id="{C2743FA9-1A2F-423F-AD9B-8813F85B2847}" type="datetimeFigureOut">
              <a:rPr lang="ko-KR" altLang="en-US" smtClean="0"/>
              <a:pPr/>
              <a:t>2013-07-15</a:t>
            </a:fld>
            <a:endParaRPr lang="ko-KR"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kumimoji="0" sz="1400" b="0">
                <a:solidFill>
                  <a:schemeClr val="tx1"/>
                </a:solidFill>
                <a:latin typeface="+mn-lt"/>
                <a:ea typeface="+mn-ea"/>
              </a:defRPr>
            </a:lvl1pPr>
          </a:lstStyle>
          <a:p>
            <a:endParaRPr lang="ko-KR"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kumimoji="0" sz="1400" b="0">
                <a:solidFill>
                  <a:schemeClr val="tx1"/>
                </a:solidFill>
                <a:latin typeface="+mn-lt"/>
                <a:ea typeface="+mn-ea"/>
              </a:defRPr>
            </a:lvl1pPr>
          </a:lstStyle>
          <a:p>
            <a:fld id="{A7209455-BA41-484C-A26A-BF8D7A2BA752}"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Lst>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2pPr>
      <a:lvl3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3pPr>
      <a:lvl4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4pPr>
      <a:lvl5pPr algn="ctr" rtl="0" eaLnBrk="1" fontAlgn="base" latinLnBrk="1" hangingPunct="1">
        <a:spcBef>
          <a:spcPct val="0"/>
        </a:spcBef>
        <a:spcAft>
          <a:spcPct val="0"/>
        </a:spcAft>
        <a:defRPr kumimoji="1" sz="4400">
          <a:solidFill>
            <a:schemeClr val="tx2"/>
          </a:solidFill>
          <a:latin typeface="맑은 고딕" pitchFamily="50" charset="-127"/>
          <a:ea typeface="맑은 고딕" pitchFamily="50" charset="-127"/>
        </a:defRPr>
      </a:lvl5pPr>
      <a:lvl6pPr marL="4572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4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6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80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latinLnBrk="1" hangingPunct="1">
        <a:spcBef>
          <a:spcPct val="20000"/>
        </a:spcBef>
        <a:spcAft>
          <a:spcPct val="0"/>
        </a:spcAft>
        <a:buChar char="–"/>
        <a:defRPr kumimoji="1" sz="2800">
          <a:solidFill>
            <a:schemeClr val="tx1"/>
          </a:solidFill>
          <a:latin typeface="+mn-lt"/>
          <a:ea typeface="+mn-ea"/>
        </a:defRPr>
      </a:lvl2pPr>
      <a:lvl3pPr marL="1143000" indent="-228600" algn="l" rtl="0" eaLnBrk="1" fontAlgn="base" latinLnBrk="1" hangingPunct="1">
        <a:spcBef>
          <a:spcPct val="20000"/>
        </a:spcBef>
        <a:spcAft>
          <a:spcPct val="0"/>
        </a:spcAft>
        <a:buChar char="•"/>
        <a:defRPr kumimoji="1" sz="2400">
          <a:solidFill>
            <a:schemeClr val="tx1"/>
          </a:solidFill>
          <a:latin typeface="+mn-lt"/>
          <a:ea typeface="+mn-ea"/>
        </a:defRPr>
      </a:lvl3pPr>
      <a:lvl4pPr marL="1600200" indent="-228600" algn="l" rtl="0" eaLnBrk="1" fontAlgn="base" latinLnBrk="1" hangingPunct="1">
        <a:spcBef>
          <a:spcPct val="20000"/>
        </a:spcBef>
        <a:spcAft>
          <a:spcPct val="0"/>
        </a:spcAft>
        <a:buChar char="–"/>
        <a:defRPr kumimoji="1" sz="2000">
          <a:solidFill>
            <a:schemeClr val="tx1"/>
          </a:solidFill>
          <a:latin typeface="+mn-lt"/>
          <a:ea typeface="+mn-ea"/>
        </a:defRPr>
      </a:lvl4pPr>
      <a:lvl5pPr marL="2057400" indent="-228600" algn="l" rtl="0" eaLnBrk="1" fontAlgn="base" latinLnBrk="1" hangingPunct="1">
        <a:spcBef>
          <a:spcPct val="20000"/>
        </a:spcBef>
        <a:spcAft>
          <a:spcPct val="0"/>
        </a:spcAft>
        <a:buChar char="»"/>
        <a:defRPr kumimoji="1" sz="2000">
          <a:solidFill>
            <a:schemeClr val="tx1"/>
          </a:solidFill>
          <a:latin typeface="+mn-lt"/>
          <a:ea typeface="+mn-ea"/>
        </a:defRPr>
      </a:lvl5pPr>
      <a:lvl6pPr marL="2514600" indent="-228600" algn="l" rtl="0" eaLnBrk="1" fontAlgn="base" latinLnBrk="1" hangingPunct="1">
        <a:spcBef>
          <a:spcPct val="20000"/>
        </a:spcBef>
        <a:spcAft>
          <a:spcPct val="0"/>
        </a:spcAft>
        <a:buChar char="»"/>
        <a:defRPr kumimoji="1" sz="2000">
          <a:solidFill>
            <a:schemeClr val="tx1"/>
          </a:solidFill>
          <a:latin typeface="+mn-lt"/>
          <a:ea typeface="+mn-ea"/>
        </a:defRPr>
      </a:lvl6pPr>
      <a:lvl7pPr marL="2971800" indent="-228600" algn="l" rtl="0" eaLnBrk="1" fontAlgn="base" latinLnBrk="1" hangingPunct="1">
        <a:spcBef>
          <a:spcPct val="20000"/>
        </a:spcBef>
        <a:spcAft>
          <a:spcPct val="0"/>
        </a:spcAft>
        <a:buChar char="»"/>
        <a:defRPr kumimoji="1" sz="2000">
          <a:solidFill>
            <a:schemeClr val="tx1"/>
          </a:solidFill>
          <a:latin typeface="+mn-lt"/>
          <a:ea typeface="+mn-ea"/>
        </a:defRPr>
      </a:lvl7pPr>
      <a:lvl8pPr marL="3429000" indent="-228600" algn="l" rtl="0" eaLnBrk="1" fontAlgn="base" latinLnBrk="1" hangingPunct="1">
        <a:spcBef>
          <a:spcPct val="20000"/>
        </a:spcBef>
        <a:spcAft>
          <a:spcPct val="0"/>
        </a:spcAft>
        <a:buChar char="»"/>
        <a:defRPr kumimoji="1" sz="2000">
          <a:solidFill>
            <a:schemeClr val="tx1"/>
          </a:solidFill>
          <a:latin typeface="+mn-lt"/>
          <a:ea typeface="+mn-ea"/>
        </a:defRPr>
      </a:lvl8pPr>
      <a:lvl9pPr marL="3886200" indent="-228600"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제목 1"/>
          <p:cNvSpPr>
            <a:spLocks noGrp="1"/>
          </p:cNvSpPr>
          <p:nvPr>
            <p:ph type="ctrTitle"/>
          </p:nvPr>
        </p:nvSpPr>
        <p:spPr>
          <a:xfrm>
            <a:off x="642938" y="1556792"/>
            <a:ext cx="7772400" cy="1470025"/>
          </a:xfrm>
        </p:spPr>
        <p:txBody>
          <a:bodyPr>
            <a:noAutofit/>
          </a:bodyPr>
          <a:lstStyle/>
          <a:p>
            <a:pPr eaLnBrk="1" hangingPunct="1"/>
            <a:r>
              <a:rPr lang="en-US" altLang="ko-KR" sz="5400" b="1" dirty="0" smtClean="0"/>
              <a:t>Case presentation</a:t>
            </a:r>
            <a:endParaRPr lang="ko-KR" altLang="en-US" sz="5400" b="1" dirty="0" smtClean="0"/>
          </a:p>
        </p:txBody>
      </p:sp>
      <p:sp>
        <p:nvSpPr>
          <p:cNvPr id="3" name="부제목 2"/>
          <p:cNvSpPr>
            <a:spLocks noGrp="1"/>
          </p:cNvSpPr>
          <p:nvPr>
            <p:ph type="subTitle" idx="1"/>
          </p:nvPr>
        </p:nvSpPr>
        <p:spPr>
          <a:xfrm>
            <a:off x="1835696" y="4365104"/>
            <a:ext cx="6400800" cy="1256730"/>
          </a:xfrm>
        </p:spPr>
        <p:txBody>
          <a:bodyPr rtlCol="0">
            <a:noAutofit/>
          </a:bodyPr>
          <a:lstStyle/>
          <a:p>
            <a:pPr algn="r" eaLnBrk="1" fontAlgn="auto" hangingPunct="1">
              <a:spcAft>
                <a:spcPts val="0"/>
              </a:spcAft>
              <a:buFont typeface="Arial" pitchFamily="34" charset="0"/>
              <a:buNone/>
              <a:defRPr/>
            </a:pPr>
            <a:r>
              <a:rPr lang="ko-KR" altLang="en-US" sz="2800" b="1" dirty="0" smtClean="0">
                <a:solidFill>
                  <a:schemeClr val="tx1"/>
                </a:solidFill>
                <a:latin typeface="휴먼모음T" pitchFamily="18" charset="-127"/>
                <a:ea typeface="휴먼모음T" pitchFamily="18" charset="-127"/>
              </a:rPr>
              <a:t>성 </a:t>
            </a:r>
            <a:r>
              <a:rPr lang="ko-KR" altLang="en-US" sz="2800" b="1" dirty="0" err="1" smtClean="0">
                <a:solidFill>
                  <a:schemeClr val="tx1"/>
                </a:solidFill>
                <a:latin typeface="휴먼모음T" pitchFamily="18" charset="-127"/>
                <a:ea typeface="휴먼모음T" pitchFamily="18" charset="-127"/>
              </a:rPr>
              <a:t>바오로</a:t>
            </a:r>
            <a:r>
              <a:rPr lang="ko-KR" altLang="en-US" sz="2800" b="1" dirty="0" smtClean="0">
                <a:solidFill>
                  <a:schemeClr val="tx1"/>
                </a:solidFill>
                <a:latin typeface="휴먼모음T" pitchFamily="18" charset="-127"/>
                <a:ea typeface="휴먼모음T" pitchFamily="18" charset="-127"/>
              </a:rPr>
              <a:t> 병원</a:t>
            </a:r>
            <a:endParaRPr lang="en-US" altLang="ko-KR" sz="2800" b="1" dirty="0" smtClean="0">
              <a:solidFill>
                <a:schemeClr val="tx1"/>
              </a:solidFill>
              <a:latin typeface="휴먼모음T" pitchFamily="18" charset="-127"/>
              <a:ea typeface="휴먼모음T" pitchFamily="18" charset="-127"/>
            </a:endParaRPr>
          </a:p>
          <a:p>
            <a:pPr algn="r" eaLnBrk="1" fontAlgn="auto" hangingPunct="1">
              <a:spcAft>
                <a:spcPts val="0"/>
              </a:spcAft>
              <a:buFont typeface="Arial" pitchFamily="34" charset="0"/>
              <a:buNone/>
              <a:defRPr/>
            </a:pPr>
            <a:r>
              <a:rPr lang="ko-KR" altLang="en-US" sz="2800" b="1" dirty="0" smtClean="0">
                <a:solidFill>
                  <a:schemeClr val="tx1"/>
                </a:solidFill>
                <a:latin typeface="휴먼모음T" pitchFamily="18" charset="-127"/>
                <a:ea typeface="휴먼모음T" pitchFamily="18" charset="-127"/>
              </a:rPr>
              <a:t>호흡기 내과 </a:t>
            </a:r>
            <a:endParaRPr lang="en-US" altLang="ko-KR" sz="2800" b="1" dirty="0" smtClean="0">
              <a:solidFill>
                <a:schemeClr val="tx1"/>
              </a:solidFill>
              <a:latin typeface="휴먼모음T" pitchFamily="18" charset="-127"/>
              <a:ea typeface="휴먼모음T" pitchFamily="18" charset="-127"/>
            </a:endParaRPr>
          </a:p>
          <a:p>
            <a:pPr algn="r" eaLnBrk="1" fontAlgn="auto" hangingPunct="1">
              <a:spcAft>
                <a:spcPts val="0"/>
              </a:spcAft>
              <a:buFont typeface="Arial" pitchFamily="34" charset="0"/>
              <a:buNone/>
              <a:defRPr/>
            </a:pPr>
            <a:r>
              <a:rPr lang="ko-KR" altLang="en-US" sz="2800" b="1" dirty="0" smtClean="0">
                <a:solidFill>
                  <a:schemeClr val="tx1"/>
                </a:solidFill>
                <a:latin typeface="휴먼모음T" pitchFamily="18" charset="-127"/>
                <a:ea typeface="휴먼모음T" pitchFamily="18" charset="-127"/>
              </a:rPr>
              <a:t>전공의</a:t>
            </a:r>
            <a:r>
              <a:rPr lang="en-US" altLang="ko-KR" sz="2800" b="1" dirty="0" smtClean="0">
                <a:solidFill>
                  <a:schemeClr val="tx1"/>
                </a:solidFill>
                <a:latin typeface="휴먼모음T" pitchFamily="18" charset="-127"/>
                <a:ea typeface="휴먼모음T" pitchFamily="18" charset="-127"/>
              </a:rPr>
              <a:t> 3</a:t>
            </a:r>
            <a:r>
              <a:rPr lang="ko-KR" altLang="en-US" sz="2800" b="1" dirty="0" err="1" smtClean="0">
                <a:solidFill>
                  <a:schemeClr val="tx1"/>
                </a:solidFill>
                <a:latin typeface="휴먼모음T" pitchFamily="18" charset="-127"/>
                <a:ea typeface="휴먼모음T" pitchFamily="18" charset="-127"/>
              </a:rPr>
              <a:t>년차</a:t>
            </a:r>
            <a:r>
              <a:rPr lang="ko-KR" altLang="en-US" sz="2800" b="1" dirty="0" smtClean="0">
                <a:solidFill>
                  <a:schemeClr val="tx1"/>
                </a:solidFill>
                <a:latin typeface="휴먼모음T" pitchFamily="18" charset="-127"/>
                <a:ea typeface="휴먼모음T" pitchFamily="18" charset="-127"/>
              </a:rPr>
              <a:t> 오현진</a:t>
            </a:r>
            <a:endParaRPr lang="ko-KR" altLang="en-US" sz="2800" b="1" dirty="0">
              <a:solidFill>
                <a:schemeClr val="tx1"/>
              </a:solidFill>
              <a:latin typeface="휴먼모음T" pitchFamily="18" charset="-127"/>
              <a:ea typeface="휴먼모음T" pitchFamily="18" charset="-127"/>
            </a:endParaRPr>
          </a:p>
        </p:txBody>
      </p:sp>
    </p:spTree>
  </p:cSld>
  <p:clrMapOvr>
    <a:masterClrMapping/>
  </p:clrMapOvr>
  <p:transition advTm="4515"/>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42" name="제목 1"/>
          <p:cNvSpPr>
            <a:spLocks noGrp="1"/>
          </p:cNvSpPr>
          <p:nvPr>
            <p:ph type="title"/>
          </p:nvPr>
        </p:nvSpPr>
        <p:spPr>
          <a:xfrm>
            <a:off x="107504" y="44624"/>
            <a:ext cx="8229600" cy="1143000"/>
          </a:xfrm>
        </p:spPr>
        <p:txBody>
          <a:bodyPr>
            <a:normAutofit/>
          </a:bodyPr>
          <a:lstStyle/>
          <a:p>
            <a:pPr algn="l" eaLnBrk="1" hangingPunct="1"/>
            <a:r>
              <a:rPr lang="en-US" altLang="ko-KR" sz="4000" b="1" dirty="0" smtClean="0">
                <a:solidFill>
                  <a:schemeClr val="bg1"/>
                </a:solidFill>
              </a:rPr>
              <a:t>CXR</a:t>
            </a:r>
            <a:endParaRPr lang="ko-KR" altLang="en-US" sz="4000" b="1" dirty="0" smtClean="0">
              <a:solidFill>
                <a:schemeClr val="bg1"/>
              </a:solidFill>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2396" y="-13880"/>
            <a:ext cx="6827256" cy="68718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advTm="9141"/>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a:xfrm>
            <a:off x="457200" y="-99392"/>
            <a:ext cx="8229600" cy="1143000"/>
          </a:xfrm>
        </p:spPr>
        <p:txBody>
          <a:bodyPr/>
          <a:lstStyle/>
          <a:p>
            <a:pPr algn="l"/>
            <a:r>
              <a:rPr lang="en-US" altLang="ko-KR" b="1" dirty="0" smtClean="0"/>
              <a:t>EKG</a:t>
            </a:r>
            <a:endParaRPr lang="ko-KR" altLang="en-US" b="1" dirty="0" smtClean="0"/>
          </a:p>
        </p:txBody>
      </p:sp>
      <p:sp>
        <p:nvSpPr>
          <p:cNvPr id="4" name="내용 개체 틀 3"/>
          <p:cNvSpPr>
            <a:spLocks noGrp="1"/>
          </p:cNvSpPr>
          <p:nvPr>
            <p:ph idx="1"/>
          </p:nvPr>
        </p:nvSpPr>
        <p:spPr/>
        <p:txBody>
          <a:bodyPr/>
          <a:lstStyle/>
          <a:p>
            <a:endParaRPr lang="ko-KR" altLang="en-US" dirty="0"/>
          </a:p>
        </p:txBody>
      </p:sp>
      <p:pic>
        <p:nvPicPr>
          <p:cNvPr id="1027" name="Picture 3"/>
          <p:cNvPicPr>
            <a:picLocks noChangeAspect="1" noChangeArrowheads="1"/>
          </p:cNvPicPr>
          <p:nvPr/>
        </p:nvPicPr>
        <p:blipFill>
          <a:blip r:embed="rId3" cstate="print"/>
          <a:srcRect/>
          <a:stretch>
            <a:fillRect/>
          </a:stretch>
        </p:blipFill>
        <p:spPr bwMode="auto">
          <a:xfrm>
            <a:off x="395536" y="980728"/>
            <a:ext cx="8137773" cy="5794014"/>
          </a:xfrm>
          <a:prstGeom prst="rect">
            <a:avLst/>
          </a:prstGeom>
          <a:noFill/>
          <a:ln w="9525">
            <a:noFill/>
            <a:miter lim="800000"/>
            <a:headEnd/>
            <a:tailEnd/>
          </a:ln>
        </p:spPr>
      </p:pic>
    </p:spTree>
  </p:cSld>
  <p:clrMapOvr>
    <a:masterClrMapping/>
  </p:clrMapOvr>
  <p:transition advTm="7844"/>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pPr algn="l"/>
            <a:r>
              <a:rPr lang="en-US" altLang="ko-KR" b="1" dirty="0" smtClean="0"/>
              <a:t>Cue list</a:t>
            </a:r>
            <a:endParaRPr lang="ko-KR" altLang="en-US" b="1" dirty="0" smtClean="0"/>
          </a:p>
        </p:txBody>
      </p:sp>
      <p:sp>
        <p:nvSpPr>
          <p:cNvPr id="12291" name="내용 개체 틀 2"/>
          <p:cNvSpPr>
            <a:spLocks noGrp="1"/>
          </p:cNvSpPr>
          <p:nvPr>
            <p:ph idx="1"/>
          </p:nvPr>
        </p:nvSpPr>
        <p:spPr/>
        <p:txBody>
          <a:bodyPr>
            <a:normAutofit/>
          </a:bodyPr>
          <a:lstStyle/>
          <a:p>
            <a:r>
              <a:rPr lang="en-US" altLang="ko-KR" sz="2800" dirty="0" smtClean="0">
                <a:latin typeface="+mn-ea"/>
              </a:rPr>
              <a:t>Cue from C/C, ROS and History</a:t>
            </a:r>
          </a:p>
          <a:p>
            <a:pPr lvl="1"/>
            <a:r>
              <a:rPr lang="en-US" altLang="ko-KR" sz="2400" dirty="0" smtClean="0">
                <a:latin typeface="+mn-ea"/>
              </a:rPr>
              <a:t> </a:t>
            </a:r>
            <a:r>
              <a:rPr lang="en-US" altLang="ko-KR" sz="2400" dirty="0" err="1" smtClean="0">
                <a:latin typeface="+mn-ea"/>
              </a:rPr>
              <a:t>Dyspnea</a:t>
            </a:r>
            <a:endParaRPr lang="en-US" altLang="ko-KR" sz="2000" dirty="0" smtClean="0">
              <a:latin typeface="+mn-ea"/>
            </a:endParaRPr>
          </a:p>
          <a:p>
            <a:pPr marL="800100" lvl="3" indent="-342900" eaLnBrk="1" hangingPunct="1"/>
            <a:r>
              <a:rPr lang="en-US" altLang="ko-KR" sz="2400" dirty="0" smtClean="0">
                <a:latin typeface="+mn-ea"/>
              </a:rPr>
              <a:t>Insomnia(</a:t>
            </a:r>
            <a:r>
              <a:rPr lang="en-US" altLang="ko-KR" sz="2400" dirty="0" err="1" smtClean="0">
                <a:latin typeface="+mn-ea"/>
              </a:rPr>
              <a:t>zanapam</a:t>
            </a:r>
            <a:r>
              <a:rPr lang="en-US" altLang="ko-KR" sz="2400" dirty="0" smtClean="0">
                <a:latin typeface="+mn-ea"/>
              </a:rPr>
              <a:t>)</a:t>
            </a:r>
          </a:p>
          <a:p>
            <a:pPr marL="800100" lvl="3" indent="-342900" eaLnBrk="1" hangingPunct="1"/>
            <a:r>
              <a:rPr lang="en-US" altLang="ko-KR" sz="2400" dirty="0" smtClean="0">
                <a:latin typeface="+mn-ea"/>
              </a:rPr>
              <a:t>daytime sleepiness, objective apnea</a:t>
            </a:r>
          </a:p>
          <a:p>
            <a:pPr marL="800100" lvl="3" indent="-342900" eaLnBrk="1" hangingPunct="1"/>
            <a:r>
              <a:rPr lang="en-US" altLang="ko-KR" sz="2400" dirty="0" smtClean="0">
                <a:latin typeface="+mn-ea"/>
              </a:rPr>
              <a:t>HBP</a:t>
            </a:r>
          </a:p>
          <a:p>
            <a:pPr marL="800100" lvl="3" indent="-342900" eaLnBrk="1" hangingPunct="1"/>
            <a:endParaRPr lang="en-US" altLang="ko-KR" sz="2400" dirty="0" smtClean="0">
              <a:latin typeface="+mn-ea"/>
            </a:endParaRPr>
          </a:p>
          <a:p>
            <a:r>
              <a:rPr lang="en-US" altLang="ko-KR" sz="2800" dirty="0" smtClean="0">
                <a:latin typeface="+mn-ea"/>
              </a:rPr>
              <a:t>Cue from Physical Examination</a:t>
            </a:r>
          </a:p>
          <a:p>
            <a:pPr marL="800100" lvl="3" indent="-342900" eaLnBrk="1" hangingPunct="1"/>
            <a:r>
              <a:rPr lang="en-US" altLang="ko-KR" sz="2400" dirty="0" smtClean="0">
                <a:latin typeface="+mn-ea"/>
              </a:rPr>
              <a:t>obesity(BMI 36kg/m</a:t>
            </a:r>
            <a:r>
              <a:rPr lang="en-US" altLang="ko-KR" sz="2400" baseline="30000" dirty="0" smtClean="0">
                <a:latin typeface="+mn-ea"/>
              </a:rPr>
              <a:t>2</a:t>
            </a:r>
            <a:r>
              <a:rPr lang="en-US" altLang="ko-KR" sz="2400" dirty="0" smtClean="0">
                <a:latin typeface="+mn-ea"/>
              </a:rPr>
              <a:t>)</a:t>
            </a:r>
          </a:p>
          <a:p>
            <a:pPr marL="800100" lvl="3" indent="-342900" eaLnBrk="1" hangingPunct="1"/>
            <a:r>
              <a:rPr lang="en-US" altLang="ko-KR" sz="2400" dirty="0" smtClean="0">
                <a:latin typeface="+mn-ea"/>
              </a:rPr>
              <a:t>Wheezing on both lower lung field</a:t>
            </a:r>
            <a:endParaRPr lang="en-US" altLang="ko-KR" sz="2400" dirty="0" smtClean="0">
              <a:latin typeface="+mn-ea"/>
            </a:endParaRPr>
          </a:p>
          <a:p>
            <a:pPr lvl="1">
              <a:buNone/>
            </a:pPr>
            <a:endParaRPr lang="en-US" altLang="ko-KR" sz="2000" dirty="0" smtClean="0"/>
          </a:p>
        </p:txBody>
      </p:sp>
    </p:spTree>
  </p:cSld>
  <p:clrMapOvr>
    <a:masterClrMapping/>
  </p:clrMapOvr>
  <p:transition advTm="25953"/>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pPr algn="l"/>
            <a:r>
              <a:rPr lang="en-US" altLang="ko-KR" b="1" dirty="0" smtClean="0"/>
              <a:t>Cue list</a:t>
            </a:r>
            <a:endParaRPr lang="ko-KR" altLang="en-US" b="1" dirty="0" smtClean="0"/>
          </a:p>
        </p:txBody>
      </p:sp>
      <p:sp>
        <p:nvSpPr>
          <p:cNvPr id="12291" name="내용 개체 틀 2"/>
          <p:cNvSpPr>
            <a:spLocks noGrp="1"/>
          </p:cNvSpPr>
          <p:nvPr>
            <p:ph idx="1"/>
          </p:nvPr>
        </p:nvSpPr>
        <p:spPr/>
        <p:txBody>
          <a:bodyPr>
            <a:noAutofit/>
          </a:bodyPr>
          <a:lstStyle/>
          <a:p>
            <a:r>
              <a:rPr lang="en-US" altLang="ko-KR" sz="2800" dirty="0" smtClean="0"/>
              <a:t>Cue from Lab findings</a:t>
            </a:r>
          </a:p>
          <a:p>
            <a:pPr lvl="1" eaLnBrk="1" fontAlgn="t" hangingPunct="1"/>
            <a:r>
              <a:rPr lang="en-US" altLang="ko-KR" sz="2400" dirty="0" err="1" smtClean="0"/>
              <a:t>Hypercapnea</a:t>
            </a:r>
            <a:r>
              <a:rPr lang="en-US" altLang="ko-KR" sz="2400" dirty="0" smtClean="0"/>
              <a:t>, Hypoxemia</a:t>
            </a:r>
          </a:p>
          <a:p>
            <a:pPr lvl="1" eaLnBrk="1" fontAlgn="t" hangingPunct="1"/>
            <a:endParaRPr lang="en-US" altLang="ko-KR" sz="2400" dirty="0" smtClean="0"/>
          </a:p>
          <a:p>
            <a:r>
              <a:rPr lang="en-US" altLang="ko-KR" sz="2800" dirty="0" smtClean="0"/>
              <a:t>Cue from radiologic </a:t>
            </a:r>
            <a:r>
              <a:rPr lang="en-US" altLang="ko-KR" sz="2800" dirty="0" smtClean="0"/>
              <a:t>finding</a:t>
            </a:r>
            <a:endParaRPr lang="en-US" altLang="ko-KR" sz="2800" dirty="0" smtClean="0"/>
          </a:p>
          <a:p>
            <a:pPr lvl="1"/>
            <a:r>
              <a:rPr lang="en-US" altLang="ko-KR" sz="2400" dirty="0" smtClean="0"/>
              <a:t>Kyphosis</a:t>
            </a:r>
            <a:endParaRPr lang="en-US" altLang="ko-KR" dirty="0" smtClean="0"/>
          </a:p>
        </p:txBody>
      </p:sp>
    </p:spTree>
  </p:cSld>
  <p:clrMapOvr>
    <a:masterClrMapping/>
  </p:clrMapOvr>
  <p:transition advTm="2504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제목 1"/>
          <p:cNvSpPr>
            <a:spLocks noGrp="1"/>
          </p:cNvSpPr>
          <p:nvPr>
            <p:ph type="title"/>
          </p:nvPr>
        </p:nvSpPr>
        <p:spPr/>
        <p:txBody>
          <a:bodyPr/>
          <a:lstStyle/>
          <a:p>
            <a:pPr algn="l"/>
            <a:r>
              <a:rPr lang="en-US" altLang="ko-KR" b="1" dirty="0" smtClean="0"/>
              <a:t>Problem list</a:t>
            </a:r>
            <a:endParaRPr lang="ko-KR" altLang="en-US" b="1" dirty="0" smtClean="0"/>
          </a:p>
        </p:txBody>
      </p:sp>
      <p:sp>
        <p:nvSpPr>
          <p:cNvPr id="13315" name="내용 개체 틀 2"/>
          <p:cNvSpPr>
            <a:spLocks noGrp="1"/>
          </p:cNvSpPr>
          <p:nvPr>
            <p:ph idx="1"/>
          </p:nvPr>
        </p:nvSpPr>
        <p:spPr>
          <a:xfrm>
            <a:off x="457200" y="1412776"/>
            <a:ext cx="8229600" cy="1861667"/>
          </a:xfrm>
        </p:spPr>
        <p:txBody>
          <a:bodyPr>
            <a:normAutofit fontScale="92500"/>
          </a:bodyPr>
          <a:lstStyle/>
          <a:p>
            <a:pPr>
              <a:buFont typeface="Arial" pitchFamily="34" charset="0"/>
              <a:buNone/>
            </a:pPr>
            <a:r>
              <a:rPr lang="en-US" altLang="ko-KR" sz="2200" dirty="0" smtClean="0"/>
              <a:t>#1. </a:t>
            </a:r>
            <a:endParaRPr lang="en-US" altLang="ko-KR" sz="2200" dirty="0"/>
          </a:p>
          <a:p>
            <a:pPr marL="342900" lvl="1" indent="-342900" fontAlgn="t">
              <a:buFont typeface="Arial" pitchFamily="34" charset="0"/>
              <a:buChar char="•"/>
            </a:pPr>
            <a:r>
              <a:rPr lang="en-US" altLang="ko-KR" sz="2200" dirty="0" err="1"/>
              <a:t>Hypercapnea</a:t>
            </a:r>
            <a:r>
              <a:rPr lang="en-US" altLang="ko-KR" sz="2200" dirty="0"/>
              <a:t>, </a:t>
            </a:r>
            <a:r>
              <a:rPr lang="en-US" altLang="ko-KR" sz="2200" dirty="0" smtClean="0"/>
              <a:t>Hypoxemia</a:t>
            </a:r>
            <a:endParaRPr lang="en-US" altLang="ko-KR" sz="2200" dirty="0">
              <a:latin typeface="굴림"/>
              <a:ea typeface="굴림"/>
            </a:endParaRPr>
          </a:p>
          <a:p>
            <a:pPr marL="342900" lvl="1" indent="-342900" fontAlgn="t">
              <a:buFont typeface="Arial" pitchFamily="34" charset="0"/>
              <a:buChar char="•"/>
            </a:pPr>
            <a:r>
              <a:rPr lang="en-US" altLang="ko-KR" sz="2200" dirty="0" smtClean="0"/>
              <a:t>Daytime sleepiness</a:t>
            </a:r>
          </a:p>
          <a:p>
            <a:pPr marL="342900" lvl="1" indent="-342900" fontAlgn="t">
              <a:buFont typeface="Arial" pitchFamily="34" charset="0"/>
              <a:buChar char="•"/>
            </a:pPr>
            <a:r>
              <a:rPr lang="en-US" altLang="ko-KR" sz="2200" dirty="0" smtClean="0">
                <a:latin typeface="+mn-ea"/>
              </a:rPr>
              <a:t>Obesity(BMI 36kg/m</a:t>
            </a:r>
            <a:r>
              <a:rPr lang="en-US" altLang="ko-KR" sz="2200" baseline="30000" dirty="0" smtClean="0">
                <a:latin typeface="+mn-ea"/>
              </a:rPr>
              <a:t>2</a:t>
            </a:r>
            <a:r>
              <a:rPr lang="en-US" altLang="ko-KR" sz="2200" dirty="0" smtClean="0">
                <a:latin typeface="+mn-ea"/>
              </a:rPr>
              <a:t>)</a:t>
            </a:r>
          </a:p>
          <a:p>
            <a:pPr marL="342900" lvl="1" indent="-342900" fontAlgn="t">
              <a:buFont typeface="Arial" pitchFamily="34" charset="0"/>
              <a:buChar char="•"/>
            </a:pPr>
            <a:r>
              <a:rPr lang="en-US" altLang="ko-KR" sz="2200" dirty="0" smtClean="0">
                <a:latin typeface="+mn-ea"/>
              </a:rPr>
              <a:t>Kyphosis</a:t>
            </a:r>
            <a:endParaRPr lang="en-US" altLang="ko-KR" sz="2200" dirty="0" smtClean="0">
              <a:latin typeface="굴림"/>
              <a:ea typeface="굴림"/>
            </a:endParaRPr>
          </a:p>
          <a:p>
            <a:pPr lvl="1" eaLnBrk="1" fontAlgn="t" hangingPunct="1">
              <a:buFont typeface="Arial" pitchFamily="34" charset="0"/>
              <a:buChar char="•"/>
            </a:pPr>
            <a:endParaRPr lang="en-US" altLang="ko-KR" sz="2000" dirty="0">
              <a:latin typeface="굴림"/>
              <a:ea typeface="굴림"/>
            </a:endParaRPr>
          </a:p>
          <a:p>
            <a:pPr lvl="1" fontAlgn="t">
              <a:buFont typeface="Arial" pitchFamily="34" charset="0"/>
              <a:buChar char="•"/>
            </a:pPr>
            <a:endParaRPr lang="en-US" altLang="ko-KR" sz="2000" dirty="0" smtClean="0">
              <a:latin typeface="+mn-ea"/>
            </a:endParaRPr>
          </a:p>
          <a:p>
            <a:pPr lvl="1" eaLnBrk="1" fontAlgn="t" hangingPunct="1">
              <a:buNone/>
            </a:pPr>
            <a:endParaRPr lang="en-US" altLang="ko-KR" sz="2000" dirty="0" smtClean="0"/>
          </a:p>
        </p:txBody>
      </p:sp>
      <p:sp>
        <p:nvSpPr>
          <p:cNvPr id="4" name="내용 개체 틀 2"/>
          <p:cNvSpPr txBox="1">
            <a:spLocks/>
          </p:cNvSpPr>
          <p:nvPr/>
        </p:nvSpPr>
        <p:spPr>
          <a:xfrm>
            <a:off x="410344" y="3789040"/>
            <a:ext cx="8733656" cy="2736304"/>
          </a:xfrm>
          <a:prstGeom prst="rect">
            <a:avLst/>
          </a:prstGeom>
        </p:spPr>
        <p:txBody>
          <a:bodyPr vert="horz" lIns="91440" tIns="45720" rIns="91440" bIns="45720" rtlCol="0">
            <a:no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lvl="4" indent="0">
              <a:lnSpc>
                <a:spcPct val="80000"/>
              </a:lnSpc>
              <a:buNone/>
            </a:pPr>
            <a:r>
              <a:rPr lang="en-US" altLang="ko-KR" sz="2600" b="1" dirty="0" smtClean="0"/>
              <a:t> 1) R/O Hypoventilation d/t </a:t>
            </a:r>
            <a:r>
              <a:rPr lang="en-US" altLang="ko-KR" sz="2600" b="1" dirty="0" err="1" smtClean="0"/>
              <a:t>Kyphosis</a:t>
            </a:r>
            <a:endParaRPr lang="en-US" altLang="ko-KR" sz="2600" b="1" dirty="0" smtClean="0"/>
          </a:p>
          <a:p>
            <a:pPr marL="0" lvl="4" indent="0">
              <a:lnSpc>
                <a:spcPct val="80000"/>
              </a:lnSpc>
              <a:buNone/>
            </a:pPr>
            <a:r>
              <a:rPr lang="en-US" altLang="ko-KR" sz="2600" b="1" dirty="0" smtClean="0"/>
              <a:t> 2) R/O obesity hypoventilation syndrome</a:t>
            </a:r>
            <a:br>
              <a:rPr lang="en-US" altLang="ko-KR" sz="2600" b="1" dirty="0" smtClean="0"/>
            </a:br>
            <a:r>
              <a:rPr lang="en-US" altLang="ko-KR" sz="2600" b="1" dirty="0" smtClean="0"/>
              <a:t> </a:t>
            </a:r>
            <a:r>
              <a:rPr lang="en-US" altLang="ko-KR" sz="1800" dirty="0" smtClean="0"/>
              <a:t>     </a:t>
            </a:r>
            <a:r>
              <a:rPr lang="en-US" altLang="ko-KR" sz="1800" dirty="0" err="1" smtClean="0"/>
              <a:t>Dx</a:t>
            </a:r>
            <a:r>
              <a:rPr lang="en-US" altLang="ko-KR" sz="1800" dirty="0"/>
              <a:t>. </a:t>
            </a:r>
            <a:r>
              <a:rPr lang="en-US" altLang="ko-KR" sz="1800" dirty="0" smtClean="0"/>
              <a:t>Plan</a:t>
            </a:r>
            <a:r>
              <a:rPr lang="en-US" altLang="ko-KR" sz="1800" dirty="0"/>
              <a:t>) 1. </a:t>
            </a:r>
            <a:r>
              <a:rPr lang="en-US" altLang="ko-KR" sz="1800" dirty="0" err="1" smtClean="0"/>
              <a:t>Polysomnography</a:t>
            </a:r>
            <a:endParaRPr lang="en-US" altLang="ko-KR" sz="1800" dirty="0"/>
          </a:p>
          <a:p>
            <a:pPr marL="118872" lvl="1" indent="0">
              <a:lnSpc>
                <a:spcPct val="80000"/>
              </a:lnSpc>
              <a:spcBef>
                <a:spcPts val="0"/>
              </a:spcBef>
              <a:buClr>
                <a:schemeClr val="accent1"/>
              </a:buClr>
              <a:buSzPct val="80000"/>
              <a:buNone/>
            </a:pPr>
            <a:r>
              <a:rPr lang="en-US" altLang="ko-KR" sz="1800" dirty="0"/>
              <a:t>     </a:t>
            </a:r>
            <a:r>
              <a:rPr lang="en-US" altLang="ko-KR" sz="1800" dirty="0" err="1" smtClean="0"/>
              <a:t>Tx</a:t>
            </a:r>
            <a:r>
              <a:rPr lang="en-US" altLang="ko-KR" sz="1800" dirty="0" smtClean="0"/>
              <a:t>. Plan</a:t>
            </a:r>
            <a:r>
              <a:rPr lang="en-US" altLang="ko-KR" sz="1800" dirty="0"/>
              <a:t>) 1</a:t>
            </a:r>
            <a:r>
              <a:rPr lang="en-US" altLang="ko-KR" sz="1800" dirty="0" smtClean="0"/>
              <a:t>. O</a:t>
            </a:r>
            <a:r>
              <a:rPr lang="en-US" altLang="ko-KR" sz="1800" baseline="-25000" dirty="0" smtClean="0"/>
              <a:t>2</a:t>
            </a:r>
            <a:r>
              <a:rPr lang="en-US" altLang="ko-KR" sz="1800" dirty="0" smtClean="0"/>
              <a:t>, NIV</a:t>
            </a:r>
            <a:endParaRPr lang="en-US" altLang="ko-KR" sz="1800" dirty="0"/>
          </a:p>
          <a:p>
            <a:pPr marL="118872" lvl="1" indent="0">
              <a:lnSpc>
                <a:spcPct val="80000"/>
              </a:lnSpc>
              <a:spcBef>
                <a:spcPts val="0"/>
              </a:spcBef>
              <a:buClr>
                <a:schemeClr val="accent1"/>
              </a:buClr>
              <a:buSzPct val="80000"/>
              <a:buNone/>
            </a:pPr>
            <a:r>
              <a:rPr lang="en-US" altLang="ko-KR" sz="1800" dirty="0" smtClean="0"/>
              <a:t>                   2. Weight reduction</a:t>
            </a:r>
          </a:p>
          <a:p>
            <a:pPr marL="118872" lvl="1" indent="0">
              <a:lnSpc>
                <a:spcPct val="80000"/>
              </a:lnSpc>
              <a:spcBef>
                <a:spcPts val="0"/>
              </a:spcBef>
              <a:buClr>
                <a:schemeClr val="accent1"/>
              </a:buClr>
              <a:buSzPct val="80000"/>
              <a:buNone/>
            </a:pPr>
            <a:endParaRPr lang="en-US" altLang="ko-KR" sz="1800" dirty="0"/>
          </a:p>
          <a:p>
            <a:pPr marL="118872" lvl="1" indent="0">
              <a:lnSpc>
                <a:spcPct val="80000"/>
              </a:lnSpc>
              <a:spcBef>
                <a:spcPts val="0"/>
              </a:spcBef>
              <a:buClr>
                <a:schemeClr val="accent1"/>
              </a:buClr>
              <a:buSzPct val="80000"/>
              <a:buNone/>
            </a:pPr>
            <a:r>
              <a:rPr lang="en-US" altLang="ko-KR" sz="2600" b="1" dirty="0" smtClean="0"/>
              <a:t>3) R/O hypoventilation </a:t>
            </a:r>
            <a:r>
              <a:rPr lang="en-US" altLang="ko-KR" sz="2600" b="1" dirty="0"/>
              <a:t>other </a:t>
            </a:r>
            <a:r>
              <a:rPr lang="en-US" altLang="ko-KR" sz="2600" b="1" dirty="0" smtClean="0"/>
              <a:t>cause</a:t>
            </a:r>
          </a:p>
          <a:p>
            <a:pPr marL="118872" lvl="1" indent="0">
              <a:lnSpc>
                <a:spcPct val="80000"/>
              </a:lnSpc>
              <a:spcBef>
                <a:spcPts val="0"/>
              </a:spcBef>
              <a:buClr>
                <a:schemeClr val="accent1"/>
              </a:buClr>
              <a:buSzPct val="80000"/>
              <a:buNone/>
            </a:pPr>
            <a:r>
              <a:rPr lang="en-US" altLang="ko-KR" sz="2600" b="1" dirty="0" smtClean="0"/>
              <a:t>    </a:t>
            </a:r>
            <a:r>
              <a:rPr lang="en-US" altLang="ko-KR" sz="1800" dirty="0" err="1"/>
              <a:t>Dx</a:t>
            </a:r>
            <a:r>
              <a:rPr lang="en-US" altLang="ko-KR" sz="1800" dirty="0"/>
              <a:t>. Plan) </a:t>
            </a:r>
            <a:r>
              <a:rPr lang="en-US" altLang="ko-KR" sz="1800" dirty="0" smtClean="0"/>
              <a:t>PFT, TFT</a:t>
            </a:r>
            <a:r>
              <a:rPr lang="en-US" altLang="ko-KR" sz="1800" dirty="0" smtClean="0"/>
              <a:t>, Echocardiogram, medication review, EMG </a:t>
            </a:r>
            <a:r>
              <a:rPr lang="ko-KR" altLang="en-US" sz="2000" dirty="0">
                <a:latin typeface="휴먼모음T" pitchFamily="18" charset="-127"/>
                <a:ea typeface="휴먼모음T" pitchFamily="18" charset="-127"/>
              </a:rPr>
              <a:t>등을 시행</a:t>
            </a:r>
            <a:endParaRPr lang="en-US" altLang="ko-KR" sz="2000" dirty="0">
              <a:latin typeface="휴먼모음T" pitchFamily="18" charset="-127"/>
              <a:ea typeface="휴먼모음T" pitchFamily="18" charset="-127"/>
            </a:endParaRPr>
          </a:p>
        </p:txBody>
      </p:sp>
      <p:grpSp>
        <p:nvGrpSpPr>
          <p:cNvPr id="3" name="그룹 2"/>
          <p:cNvGrpSpPr/>
          <p:nvPr/>
        </p:nvGrpSpPr>
        <p:grpSpPr>
          <a:xfrm>
            <a:off x="3923928" y="1"/>
            <a:ext cx="5229291" cy="3645023"/>
            <a:chOff x="3923928" y="1"/>
            <a:chExt cx="5229291" cy="4005064"/>
          </a:xfrm>
        </p:grpSpPr>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39952" y="1"/>
              <a:ext cx="5013267" cy="40050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직사각형 1"/>
            <p:cNvSpPr/>
            <p:nvPr/>
          </p:nvSpPr>
          <p:spPr>
            <a:xfrm>
              <a:off x="3923928" y="3356993"/>
              <a:ext cx="1021759" cy="6480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Tree>
  </p:cSld>
  <p:clrMapOvr>
    <a:masterClrMapping/>
  </p:clrMapOvr>
  <p:transition advTm="1010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제목 1"/>
          <p:cNvSpPr>
            <a:spLocks noGrp="1"/>
          </p:cNvSpPr>
          <p:nvPr>
            <p:ph type="title"/>
          </p:nvPr>
        </p:nvSpPr>
        <p:spPr>
          <a:xfrm>
            <a:off x="468313" y="260350"/>
            <a:ext cx="8229600" cy="1143000"/>
          </a:xfrm>
        </p:spPr>
        <p:txBody>
          <a:bodyPr>
            <a:normAutofit fontScale="90000"/>
          </a:bodyPr>
          <a:lstStyle/>
          <a:p>
            <a:pPr algn="l"/>
            <a:r>
              <a:rPr lang="en-US" altLang="ko-KR" sz="3600" b="1" dirty="0" smtClean="0"/>
              <a:t>Progress note </a:t>
            </a:r>
            <a:br>
              <a:rPr lang="en-US" altLang="ko-KR" sz="3600" b="1" dirty="0" smtClean="0"/>
            </a:br>
            <a:r>
              <a:rPr lang="en-US" altLang="ko-KR" sz="3600" b="1" dirty="0" smtClean="0"/>
              <a:t>HD#2</a:t>
            </a:r>
            <a:endParaRPr lang="ko-KR" altLang="en-US" sz="3600" b="1" dirty="0" smtClean="0"/>
          </a:p>
        </p:txBody>
      </p:sp>
      <p:pic>
        <p:nvPicPr>
          <p:cNvPr id="2050" name="Picture 2"/>
          <p:cNvPicPr>
            <a:picLocks noChangeAspect="1" noChangeArrowheads="1"/>
          </p:cNvPicPr>
          <p:nvPr/>
        </p:nvPicPr>
        <p:blipFill>
          <a:blip r:embed="rId3" cstate="print"/>
          <a:srcRect/>
          <a:stretch>
            <a:fillRect/>
          </a:stretch>
        </p:blipFill>
        <p:spPr bwMode="auto">
          <a:xfrm>
            <a:off x="6012161" y="3733742"/>
            <a:ext cx="3131840" cy="3138486"/>
          </a:xfrm>
          <a:prstGeom prst="rect">
            <a:avLst/>
          </a:prstGeom>
          <a:noFill/>
          <a:ln w="9525">
            <a:noFill/>
            <a:miter lim="800000"/>
            <a:headEnd/>
            <a:tailEnd/>
          </a:ln>
        </p:spPr>
      </p:pic>
      <p:sp>
        <p:nvSpPr>
          <p:cNvPr id="6" name="TextBox 5"/>
          <p:cNvSpPr txBox="1"/>
          <p:nvPr/>
        </p:nvSpPr>
        <p:spPr>
          <a:xfrm>
            <a:off x="395536" y="1268760"/>
            <a:ext cx="7704856" cy="2554545"/>
          </a:xfrm>
          <a:prstGeom prst="rect">
            <a:avLst/>
          </a:prstGeom>
          <a:noFill/>
          <a:ln w="25400">
            <a:solidFill>
              <a:schemeClr val="accent1"/>
            </a:solidFill>
          </a:ln>
        </p:spPr>
        <p:txBody>
          <a:bodyPr wrap="square">
            <a:spAutoFit/>
          </a:bodyPr>
          <a:lstStyle/>
          <a:p>
            <a:pPr marL="342900" lvl="2" indent="-342900" eaLnBrk="1" hangingPunct="1"/>
            <a:r>
              <a:rPr lang="en-US" altLang="ko-KR" sz="2800" dirty="0" smtClean="0">
                <a:latin typeface="+mj-lt"/>
                <a:ea typeface="+mn-ea"/>
              </a:rPr>
              <a:t>#1.</a:t>
            </a:r>
            <a:r>
              <a:rPr lang="en-US" altLang="ko-KR" sz="2200" dirty="0" smtClean="0">
                <a:latin typeface="+mj-lt"/>
              </a:rPr>
              <a:t>Hypercapnea, Hypoxemia</a:t>
            </a:r>
          </a:p>
          <a:p>
            <a:pPr marL="342900" lvl="2" indent="-342900" eaLnBrk="1" hangingPunct="1"/>
            <a:r>
              <a:rPr lang="en-US" altLang="ko-KR" sz="2200" dirty="0" smtClean="0">
                <a:latin typeface="+mj-lt"/>
              </a:rPr>
              <a:t>       Daytime sleepiness</a:t>
            </a:r>
          </a:p>
          <a:p>
            <a:pPr marL="342900" lvl="2" indent="-342900" eaLnBrk="1" hangingPunct="1"/>
            <a:r>
              <a:rPr lang="en-US" altLang="ko-KR" sz="2200" dirty="0" smtClean="0">
                <a:latin typeface="+mj-lt"/>
              </a:rPr>
              <a:t>       Obesity(BMI 36kg/m</a:t>
            </a:r>
            <a:r>
              <a:rPr lang="en-US" altLang="ko-KR" sz="2200" baseline="30000" dirty="0" smtClean="0">
                <a:latin typeface="+mj-lt"/>
              </a:rPr>
              <a:t>2</a:t>
            </a:r>
            <a:r>
              <a:rPr lang="en-US" altLang="ko-KR" sz="2200" dirty="0" smtClean="0">
                <a:latin typeface="+mj-lt"/>
              </a:rPr>
              <a:t>), </a:t>
            </a:r>
            <a:r>
              <a:rPr lang="en-US" altLang="ko-KR" sz="2200" dirty="0" err="1" smtClean="0">
                <a:latin typeface="+mj-lt"/>
              </a:rPr>
              <a:t>kyphosis</a:t>
            </a:r>
            <a:endParaRPr lang="en-US" altLang="ko-KR" sz="2200" dirty="0" smtClean="0">
              <a:latin typeface="+mj-lt"/>
            </a:endParaRPr>
          </a:p>
          <a:p>
            <a:pPr marL="342900" lvl="2" indent="-342900" eaLnBrk="1" hangingPunct="1"/>
            <a:r>
              <a:rPr lang="en-US" altLang="ko-KR" sz="2200" dirty="0" smtClean="0">
                <a:latin typeface="+mj-lt"/>
              </a:rPr>
              <a:t>        </a:t>
            </a:r>
          </a:p>
          <a:p>
            <a:pPr marL="342900" lvl="2" indent="-342900" eaLnBrk="1" hangingPunct="1"/>
            <a:r>
              <a:rPr lang="en-US" altLang="ko-KR" sz="2200" dirty="0" smtClean="0">
                <a:latin typeface="+mj-lt"/>
              </a:rPr>
              <a:t>        R/O Hypoventilation d/t </a:t>
            </a:r>
            <a:r>
              <a:rPr lang="en-US" altLang="ko-KR" sz="2200" dirty="0" err="1" smtClean="0">
                <a:latin typeface="+mj-lt"/>
              </a:rPr>
              <a:t>Kyphosis</a:t>
            </a:r>
            <a:endParaRPr lang="en-US" altLang="ko-KR" sz="2200" dirty="0" smtClean="0">
              <a:latin typeface="+mj-lt"/>
            </a:endParaRPr>
          </a:p>
          <a:p>
            <a:pPr marL="342900" lvl="2" indent="-342900"/>
            <a:r>
              <a:rPr lang="en-US" altLang="ko-KR" sz="2200" dirty="0" smtClean="0">
                <a:latin typeface="+mj-lt"/>
              </a:rPr>
              <a:t>        R/O obesity hypoventilation syndrome</a:t>
            </a:r>
            <a:br>
              <a:rPr lang="en-US" altLang="ko-KR" sz="2200" dirty="0" smtClean="0">
                <a:latin typeface="+mj-lt"/>
              </a:rPr>
            </a:br>
            <a:r>
              <a:rPr lang="en-US" altLang="ko-KR" sz="2200" dirty="0" smtClean="0">
                <a:latin typeface="+mj-lt"/>
              </a:rPr>
              <a:t>    R/O hypoventilation other cause</a:t>
            </a:r>
            <a:r>
              <a:rPr lang="en-US" altLang="ko-KR" sz="2000" b="1" dirty="0" smtClean="0">
                <a:latin typeface="+mj-lt"/>
              </a:rPr>
              <a:t>    </a:t>
            </a:r>
          </a:p>
        </p:txBody>
      </p:sp>
      <p:sp>
        <p:nvSpPr>
          <p:cNvPr id="8" name="내용 개체 틀 2"/>
          <p:cNvSpPr txBox="1">
            <a:spLocks/>
          </p:cNvSpPr>
          <p:nvPr/>
        </p:nvSpPr>
        <p:spPr>
          <a:xfrm>
            <a:off x="179512" y="3861048"/>
            <a:ext cx="8928992" cy="3096344"/>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dirty="0" smtClean="0"/>
              <a:t>O :</a:t>
            </a:r>
          </a:p>
          <a:p>
            <a:pPr lvl="1"/>
            <a:r>
              <a:rPr lang="en-US" altLang="ko-KR" sz="2200" dirty="0">
                <a:latin typeface="+mj-lt"/>
                <a:ea typeface="굴림" pitchFamily="50" charset="-127"/>
              </a:rPr>
              <a:t>PFT : FEV1/FVC 0.74, FVC 60%, FEV1 61</a:t>
            </a:r>
            <a:r>
              <a:rPr lang="en-US" altLang="ko-KR" sz="2200" dirty="0" smtClean="0">
                <a:latin typeface="+mj-lt"/>
                <a:ea typeface="굴림" pitchFamily="50" charset="-127"/>
              </a:rPr>
              <a:t>% </a:t>
            </a:r>
            <a:br>
              <a:rPr lang="en-US" altLang="ko-KR" sz="2200" dirty="0" smtClean="0">
                <a:latin typeface="+mj-lt"/>
                <a:ea typeface="굴림" pitchFamily="50" charset="-127"/>
              </a:rPr>
            </a:br>
            <a:r>
              <a:rPr lang="en-US" altLang="ko-KR" sz="2200" dirty="0" smtClean="0">
                <a:latin typeface="+mj-lt"/>
                <a:ea typeface="굴림" pitchFamily="50" charset="-127"/>
              </a:rPr>
              <a:t>        DL</a:t>
            </a:r>
            <a:r>
              <a:rPr lang="en-US" altLang="ko-KR" sz="2200" baseline="-25000" dirty="0" smtClean="0">
                <a:latin typeface="+mj-lt"/>
                <a:ea typeface="굴림" pitchFamily="50" charset="-127"/>
              </a:rPr>
              <a:t>CO</a:t>
            </a:r>
            <a:r>
              <a:rPr lang="en-US" altLang="ko-KR" sz="2200" dirty="0" smtClean="0">
                <a:latin typeface="+mj-lt"/>
                <a:ea typeface="굴림" pitchFamily="50" charset="-127"/>
              </a:rPr>
              <a:t> </a:t>
            </a:r>
            <a:r>
              <a:rPr lang="en-US" altLang="ko-KR" sz="2200" dirty="0">
                <a:latin typeface="+mj-lt"/>
                <a:ea typeface="굴림" pitchFamily="50" charset="-127"/>
              </a:rPr>
              <a:t>84</a:t>
            </a:r>
            <a:r>
              <a:rPr lang="en-US" altLang="ko-KR" sz="2200" dirty="0" smtClean="0">
                <a:latin typeface="+mj-lt"/>
                <a:ea typeface="굴림" pitchFamily="50" charset="-127"/>
              </a:rPr>
              <a:t>%, BDR(-) </a:t>
            </a:r>
            <a:endParaRPr lang="en-US" altLang="ko-KR" sz="2200" dirty="0">
              <a:latin typeface="+mj-lt"/>
              <a:ea typeface="굴림" pitchFamily="50" charset="-127"/>
            </a:endParaRPr>
          </a:p>
          <a:p>
            <a:pPr marL="457200" lvl="1" indent="0">
              <a:buNone/>
            </a:pPr>
            <a:r>
              <a:rPr lang="en-US" altLang="ko-KR" sz="2200" dirty="0" smtClean="0">
                <a:latin typeface="+mj-lt"/>
                <a:ea typeface="굴림" pitchFamily="50" charset="-127"/>
              </a:rPr>
              <a:t> </a:t>
            </a:r>
            <a:endParaRPr lang="en-US" altLang="ko-KR" sz="2200" dirty="0">
              <a:latin typeface="+mj-lt"/>
              <a:ea typeface="굴림" pitchFamily="50" charset="-127"/>
            </a:endParaRPr>
          </a:p>
        </p:txBody>
      </p:sp>
    </p:spTree>
  </p:cSld>
  <p:clrMapOvr>
    <a:masterClrMapping/>
  </p:clrMapOvr>
  <p:transition advTm="54547"/>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내용 개체 틀 2"/>
          <p:cNvSpPr txBox="1">
            <a:spLocks/>
          </p:cNvSpPr>
          <p:nvPr/>
        </p:nvSpPr>
        <p:spPr>
          <a:xfrm>
            <a:off x="179512" y="1196752"/>
            <a:ext cx="8928992" cy="4752528"/>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dirty="0" smtClean="0"/>
              <a:t>O :</a:t>
            </a:r>
          </a:p>
          <a:p>
            <a:pPr lvl="1">
              <a:buNone/>
            </a:pPr>
            <a:r>
              <a:rPr lang="en-US" altLang="ko-KR" sz="2200" dirty="0" smtClean="0">
                <a:latin typeface="+mj-lt"/>
                <a:ea typeface="굴림" pitchFamily="50" charset="-127"/>
              </a:rPr>
              <a:t>TTE </a:t>
            </a:r>
            <a:r>
              <a:rPr lang="en-US" altLang="ko-KR" sz="2200" dirty="0">
                <a:latin typeface="+mj-lt"/>
                <a:ea typeface="굴림" pitchFamily="50" charset="-127"/>
              </a:rPr>
              <a:t>: </a:t>
            </a:r>
            <a:r>
              <a:rPr lang="en-US" altLang="ko-KR" sz="2400" dirty="0"/>
              <a:t>EF 75.5% </a:t>
            </a:r>
          </a:p>
          <a:p>
            <a:pPr lvl="1">
              <a:buNone/>
            </a:pPr>
            <a:r>
              <a:rPr lang="en-US" altLang="ko-KR" sz="2400" dirty="0"/>
              <a:t>   </a:t>
            </a:r>
            <a:r>
              <a:rPr lang="en-US" altLang="ko-KR" sz="2400" dirty="0" smtClean="0"/>
              <a:t>     Mod </a:t>
            </a:r>
            <a:r>
              <a:rPr lang="en-US" altLang="ko-KR" sz="2400" dirty="0"/>
              <a:t>LVH</a:t>
            </a:r>
          </a:p>
          <a:p>
            <a:pPr lvl="1">
              <a:buNone/>
            </a:pPr>
            <a:r>
              <a:rPr lang="en-US" altLang="ko-KR" sz="2400" dirty="0"/>
              <a:t> </a:t>
            </a:r>
            <a:r>
              <a:rPr lang="en-US" altLang="ko-KR" sz="2400" dirty="0" smtClean="0"/>
              <a:t>       </a:t>
            </a:r>
            <a:r>
              <a:rPr lang="en-US" altLang="ko-KR" sz="2400" dirty="0"/>
              <a:t>Diastolic  dysfunction (</a:t>
            </a:r>
            <a:r>
              <a:rPr lang="en-US" altLang="ko-KR" sz="2400" dirty="0" smtClean="0"/>
              <a:t>E/e</a:t>
            </a:r>
            <a:r>
              <a:rPr lang="en-US" altLang="ko-KR" sz="2400" dirty="0"/>
              <a:t>’=16.4</a:t>
            </a:r>
            <a:r>
              <a:rPr lang="en-US" altLang="ko-KR" sz="2400" dirty="0" smtClean="0"/>
              <a:t>)</a:t>
            </a:r>
          </a:p>
          <a:p>
            <a:pPr lvl="1">
              <a:buNone/>
            </a:pPr>
            <a:r>
              <a:rPr lang="en-US" altLang="ko-KR" sz="2400" dirty="0" smtClean="0"/>
              <a:t>        No </a:t>
            </a:r>
            <a:r>
              <a:rPr lang="en-US" altLang="ko-KR" sz="2400" dirty="0"/>
              <a:t>pul.HTN, No </a:t>
            </a:r>
            <a:r>
              <a:rPr lang="en-US" altLang="ko-KR" sz="2400" dirty="0" smtClean="0"/>
              <a:t>TR</a:t>
            </a:r>
          </a:p>
          <a:p>
            <a:pPr lvl="1">
              <a:buNone/>
            </a:pPr>
            <a:endParaRPr lang="en-US" altLang="ko-KR" sz="2400" dirty="0" smtClean="0"/>
          </a:p>
          <a:p>
            <a:pPr lvl="1">
              <a:buNone/>
            </a:pPr>
            <a:endParaRPr lang="en-US" altLang="ko-KR" sz="2400" dirty="0" smtClean="0"/>
          </a:p>
          <a:p>
            <a:pPr lvl="1">
              <a:buNone/>
            </a:pPr>
            <a:endParaRPr lang="en-US" altLang="ko-KR" sz="2400" dirty="0" smtClean="0"/>
          </a:p>
          <a:p>
            <a:pPr lvl="1">
              <a:buNone/>
            </a:pPr>
            <a:r>
              <a:rPr lang="en-US" altLang="ko-KR" sz="2400" dirty="0" smtClean="0"/>
              <a:t>ABGA 7.260-100.7-58.9-35.8-89.1% </a:t>
            </a:r>
            <a:r>
              <a:rPr lang="en-US" altLang="ko-KR" sz="2400" dirty="0" smtClean="0"/>
              <a:t>(O</a:t>
            </a:r>
            <a:r>
              <a:rPr lang="en-US" altLang="ko-KR" sz="2400" baseline="-25000" dirty="0" smtClean="0"/>
              <a:t>2</a:t>
            </a:r>
            <a:r>
              <a:rPr lang="en-US" altLang="ko-KR" sz="2400" dirty="0" smtClean="0"/>
              <a:t> </a:t>
            </a:r>
            <a:r>
              <a:rPr lang="en-US" altLang="ko-KR" sz="2400" dirty="0" smtClean="0"/>
              <a:t>2L)</a:t>
            </a:r>
          </a:p>
        </p:txBody>
      </p:sp>
    </p:spTree>
    <p:extLst>
      <p:ext uri="{BB962C8B-B14F-4D97-AF65-F5344CB8AC3E}">
        <p14:creationId xmlns:p14="http://schemas.microsoft.com/office/powerpoint/2010/main" xmlns="" val="22096058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수면\Pickwikian_SD\2013_6월_내과_conference\20130516_113654.jpg"/>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20969" b="596"/>
          <a:stretch/>
        </p:blipFill>
        <p:spPr bwMode="auto">
          <a:xfrm>
            <a:off x="5143504" y="3857628"/>
            <a:ext cx="3905277" cy="2928958"/>
          </a:xfrm>
          <a:prstGeom prst="rect">
            <a:avLst/>
          </a:prstGeom>
          <a:noFill/>
          <a:extLst>
            <a:ext uri="{909E8E84-426E-40DD-AFC4-6F175D3DCCD1}">
              <a14:hiddenFill xmlns="" xmlns:a14="http://schemas.microsoft.com/office/drawing/2010/main">
                <a:solidFill>
                  <a:srgbClr val="FFFFFF"/>
                </a:solidFill>
              </a14:hiddenFill>
            </a:ext>
          </a:extLst>
        </p:spPr>
      </p:pic>
      <p:sp>
        <p:nvSpPr>
          <p:cNvPr id="6" name="내용 개체 틀 2"/>
          <p:cNvSpPr>
            <a:spLocks noGrp="1"/>
          </p:cNvSpPr>
          <p:nvPr>
            <p:ph idx="1"/>
          </p:nvPr>
        </p:nvSpPr>
        <p:spPr>
          <a:xfrm>
            <a:off x="0" y="571480"/>
            <a:ext cx="9144000" cy="5184576"/>
          </a:xfrm>
        </p:spPr>
        <p:txBody>
          <a:bodyPr>
            <a:normAutofit/>
          </a:bodyPr>
          <a:lstStyle/>
          <a:p>
            <a:pPr>
              <a:buNone/>
            </a:pPr>
            <a:r>
              <a:rPr lang="en-US" altLang="ko-KR" dirty="0" smtClean="0"/>
              <a:t>	</a:t>
            </a:r>
            <a:r>
              <a:rPr lang="en-US" altLang="ko-KR" sz="2400" dirty="0" smtClean="0"/>
              <a:t>A) </a:t>
            </a:r>
            <a:r>
              <a:rPr lang="en-US" altLang="ko-KR" sz="2800" b="1" dirty="0" smtClean="0"/>
              <a:t>#</a:t>
            </a:r>
            <a:r>
              <a:rPr lang="en-US" altLang="ko-KR" sz="2400" dirty="0" smtClean="0"/>
              <a:t> </a:t>
            </a:r>
            <a:r>
              <a:rPr lang="en-US" altLang="ko-KR" sz="2800" b="1" dirty="0" smtClean="0"/>
              <a:t>mild </a:t>
            </a:r>
            <a:r>
              <a:rPr lang="en-US" altLang="ko-KR" sz="2800" b="1" dirty="0" smtClean="0"/>
              <a:t>airway obstruction </a:t>
            </a:r>
            <a:r>
              <a:rPr lang="en-US" altLang="ko-KR" sz="2000" b="1" dirty="0" smtClean="0"/>
              <a:t>(+restrictive lung defect)</a:t>
            </a:r>
            <a:r>
              <a:rPr lang="en-US" altLang="ko-KR" sz="2800" b="1" dirty="0" smtClean="0"/>
              <a:t/>
            </a:r>
            <a:br>
              <a:rPr lang="en-US" altLang="ko-KR" sz="2800" b="1" dirty="0" smtClean="0"/>
            </a:br>
            <a:r>
              <a:rPr lang="en-US" altLang="ko-KR" sz="2800" b="1" dirty="0" smtClean="0"/>
              <a:t>    </a:t>
            </a:r>
            <a:r>
              <a:rPr lang="en-US" altLang="ko-KR" sz="2800" b="1" dirty="0" smtClean="0"/>
              <a:t># diastolic dysfunction</a:t>
            </a:r>
            <a:endParaRPr lang="en-US" altLang="ko-KR" sz="2800" b="1" dirty="0" smtClean="0"/>
          </a:p>
          <a:p>
            <a:pPr>
              <a:buNone/>
            </a:pPr>
            <a:r>
              <a:rPr lang="en-US" altLang="ko-KR" sz="2800" b="1" dirty="0" smtClean="0"/>
              <a:t>       </a:t>
            </a:r>
            <a:r>
              <a:rPr lang="en-US" altLang="ko-KR" sz="2800" b="1" dirty="0" smtClean="0"/>
              <a:t># Hypoventilation </a:t>
            </a:r>
            <a:r>
              <a:rPr lang="en-US" altLang="ko-KR" sz="2800" b="1" dirty="0" smtClean="0"/>
              <a:t>d/t </a:t>
            </a:r>
            <a:r>
              <a:rPr lang="en-US" altLang="ko-KR" sz="2800" b="1" dirty="0" err="1" smtClean="0"/>
              <a:t>Kyphosis</a:t>
            </a:r>
            <a:endParaRPr lang="en-US" altLang="ko-KR" sz="2800" b="1" dirty="0" smtClean="0"/>
          </a:p>
          <a:p>
            <a:pPr>
              <a:buNone/>
            </a:pPr>
            <a:endParaRPr lang="en-US" altLang="ko-KR" dirty="0" smtClean="0"/>
          </a:p>
          <a:p>
            <a:pPr marL="438912" lvl="1" indent="-320040">
              <a:spcBef>
                <a:spcPts val="0"/>
              </a:spcBef>
              <a:buClr>
                <a:schemeClr val="accent1"/>
              </a:buClr>
              <a:buSzPct val="80000"/>
              <a:buNone/>
            </a:pPr>
            <a:r>
              <a:rPr lang="en-US" altLang="ko-KR" sz="2400" dirty="0" smtClean="0"/>
              <a:t>  P) </a:t>
            </a:r>
            <a:br>
              <a:rPr lang="en-US" altLang="ko-KR" sz="2400" dirty="0" smtClean="0"/>
            </a:br>
            <a:r>
              <a:rPr lang="en-US" altLang="ko-KR" sz="2400" dirty="0" smtClean="0"/>
              <a:t>  NIV apply (Post ABGA 7.409-68.0-64.8-37.8-93.9%)</a:t>
            </a:r>
          </a:p>
          <a:p>
            <a:pPr marL="438912" lvl="1" indent="-320040">
              <a:spcBef>
                <a:spcPts val="0"/>
              </a:spcBef>
              <a:buClr>
                <a:schemeClr val="accent1"/>
              </a:buClr>
              <a:buSzPct val="80000"/>
              <a:buNone/>
            </a:pPr>
            <a:r>
              <a:rPr lang="en-US" altLang="ko-KR" sz="2400" dirty="0" smtClean="0"/>
              <a:t>      bronchodilator </a:t>
            </a:r>
            <a:r>
              <a:rPr lang="en-US" altLang="ko-KR" sz="2400" dirty="0" smtClean="0"/>
              <a:t>&amp; inhaled corticosteroid</a:t>
            </a:r>
            <a:endParaRPr lang="en-US" altLang="ko-KR" sz="2400" dirty="0" smtClean="0"/>
          </a:p>
          <a:p>
            <a:pPr marL="438912" lvl="1" indent="-320040">
              <a:spcBef>
                <a:spcPts val="0"/>
              </a:spcBef>
              <a:buClr>
                <a:schemeClr val="accent1"/>
              </a:buClr>
              <a:buSzPct val="80000"/>
              <a:buNone/>
            </a:pPr>
            <a:r>
              <a:rPr lang="en-US" altLang="ko-KR" sz="2400" dirty="0" smtClean="0"/>
              <a:t>      </a:t>
            </a:r>
            <a:r>
              <a:rPr lang="en-US" altLang="ko-KR" sz="2400" dirty="0" smtClean="0"/>
              <a:t>O</a:t>
            </a:r>
            <a:r>
              <a:rPr lang="en-US" altLang="ko-KR" sz="2400" baseline="-25000" dirty="0" smtClean="0"/>
              <a:t>2</a:t>
            </a:r>
            <a:r>
              <a:rPr lang="en-US" altLang="ko-KR" sz="2400" dirty="0" smtClean="0"/>
              <a:t> supplement</a:t>
            </a:r>
            <a:endParaRPr lang="en-US" altLang="ko-KR" sz="2400" dirty="0" smtClean="0"/>
          </a:p>
          <a:p>
            <a:pPr marL="438912" lvl="1" indent="-320040">
              <a:spcBef>
                <a:spcPts val="0"/>
              </a:spcBef>
              <a:buClr>
                <a:schemeClr val="accent1"/>
              </a:buClr>
              <a:buSzPct val="80000"/>
              <a:buNone/>
            </a:pPr>
            <a:r>
              <a:rPr lang="en-US" altLang="ko-KR" sz="2400" dirty="0" smtClean="0"/>
              <a:t>	   fluid restriction</a:t>
            </a:r>
          </a:p>
          <a:p>
            <a:pPr>
              <a:buNone/>
            </a:pPr>
            <a:endParaRPr lang="en-US" altLang="ko-KR" dirty="0" smtClean="0"/>
          </a:p>
          <a:p>
            <a:pPr>
              <a:buNone/>
            </a:pPr>
            <a:r>
              <a:rPr lang="en-US" altLang="ko-KR" dirty="0" smtClean="0"/>
              <a:t>      </a:t>
            </a:r>
            <a:endParaRPr lang="ko-KR" altLang="en-US" dirty="0"/>
          </a:p>
        </p:txBody>
      </p:sp>
    </p:spTree>
  </p:cSld>
  <p:clrMapOvr>
    <a:masterClrMapping/>
  </p:clrMapOvr>
  <p:transition advTm="1125"/>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제목 1"/>
          <p:cNvSpPr>
            <a:spLocks noGrp="1"/>
          </p:cNvSpPr>
          <p:nvPr>
            <p:ph type="title"/>
          </p:nvPr>
        </p:nvSpPr>
        <p:spPr>
          <a:xfrm>
            <a:off x="468313" y="260350"/>
            <a:ext cx="8229600" cy="1143000"/>
          </a:xfrm>
        </p:spPr>
        <p:txBody>
          <a:bodyPr>
            <a:normAutofit fontScale="90000"/>
          </a:bodyPr>
          <a:lstStyle/>
          <a:p>
            <a:pPr algn="l"/>
            <a:r>
              <a:rPr lang="en-US" altLang="ko-KR" sz="3600" b="1" dirty="0" smtClean="0"/>
              <a:t>Progress note </a:t>
            </a:r>
            <a:br>
              <a:rPr lang="en-US" altLang="ko-KR" sz="3600" b="1" dirty="0" smtClean="0"/>
            </a:br>
            <a:r>
              <a:rPr lang="en-US" altLang="ko-KR" sz="3600" b="1" dirty="0" smtClean="0"/>
              <a:t>HD#5</a:t>
            </a:r>
            <a:endParaRPr lang="ko-KR" altLang="en-US" sz="3600" b="1" dirty="0" smtClean="0"/>
          </a:p>
        </p:txBody>
      </p:sp>
      <p:sp>
        <p:nvSpPr>
          <p:cNvPr id="19459" name="내용 개체 틀 2"/>
          <p:cNvSpPr>
            <a:spLocks noGrp="1"/>
          </p:cNvSpPr>
          <p:nvPr>
            <p:ph idx="1"/>
          </p:nvPr>
        </p:nvSpPr>
        <p:spPr>
          <a:xfrm>
            <a:off x="323528" y="4005064"/>
            <a:ext cx="8229600" cy="2852936"/>
          </a:xfrm>
        </p:spPr>
        <p:txBody>
          <a:bodyPr>
            <a:normAutofit fontScale="77500" lnSpcReduction="20000"/>
          </a:bodyPr>
          <a:lstStyle/>
          <a:p>
            <a:pPr fontAlgn="base">
              <a:spcAft>
                <a:spcPct val="0"/>
              </a:spcAft>
            </a:pPr>
            <a:r>
              <a:rPr kumimoji="1" lang="en-US" altLang="ko-KR" sz="3500" dirty="0"/>
              <a:t>S&amp;O :</a:t>
            </a:r>
          </a:p>
          <a:p>
            <a:pPr lvl="1" fontAlgn="base">
              <a:spcAft>
                <a:spcPct val="0"/>
              </a:spcAft>
            </a:pPr>
            <a:r>
              <a:rPr kumimoji="1" lang="en-US" altLang="ko-KR" sz="2600" dirty="0" smtClean="0">
                <a:latin typeface="휴먼모음T" pitchFamily="18" charset="-127"/>
                <a:ea typeface="휴먼모음T" pitchFamily="18" charset="-127"/>
              </a:rPr>
              <a:t>“</a:t>
            </a:r>
            <a:r>
              <a:rPr kumimoji="1" lang="ko-KR" altLang="en-US" sz="2600" dirty="0" smtClean="0">
                <a:latin typeface="휴먼모음T" pitchFamily="18" charset="-127"/>
                <a:ea typeface="휴먼모음T" pitchFamily="18" charset="-127"/>
              </a:rPr>
              <a:t>숨쉬는 </a:t>
            </a:r>
            <a:r>
              <a:rPr kumimoji="1" lang="ko-KR" altLang="en-US" sz="2600" dirty="0">
                <a:latin typeface="휴먼모음T" pitchFamily="18" charset="-127"/>
                <a:ea typeface="휴먼모음T" pitchFamily="18" charset="-127"/>
              </a:rPr>
              <a:t>건 많이 편해졌어요</a:t>
            </a:r>
            <a:r>
              <a:rPr kumimoji="1" lang="en-US" altLang="ko-KR" sz="2600" dirty="0" smtClean="0">
                <a:latin typeface="휴먼모음T" pitchFamily="18" charset="-127"/>
                <a:ea typeface="휴먼모음T" pitchFamily="18" charset="-127"/>
              </a:rPr>
              <a:t>”</a:t>
            </a:r>
            <a:br>
              <a:rPr kumimoji="1" lang="en-US" altLang="ko-KR" sz="2600" dirty="0" smtClean="0">
                <a:latin typeface="휴먼모음T" pitchFamily="18" charset="-127"/>
                <a:ea typeface="휴먼모음T" pitchFamily="18" charset="-127"/>
              </a:rPr>
            </a:br>
            <a:endParaRPr kumimoji="1" lang="en-US" altLang="ko-KR" sz="2600" dirty="0">
              <a:latin typeface="휴먼모음T" pitchFamily="18" charset="-127"/>
              <a:ea typeface="휴먼모음T" pitchFamily="18" charset="-127"/>
            </a:endParaRPr>
          </a:p>
          <a:p>
            <a:pPr lvl="1"/>
            <a:r>
              <a:rPr kumimoji="1" lang="en-US" altLang="ko-KR" sz="2600" dirty="0"/>
              <a:t>Daytime ABGA(O2 1L) : 7.358-69.1-61.1-38.0-92.0</a:t>
            </a:r>
            <a:r>
              <a:rPr kumimoji="1" lang="en-US" altLang="ko-KR" sz="2600" dirty="0" smtClean="0"/>
              <a:t>%</a:t>
            </a:r>
            <a:br>
              <a:rPr kumimoji="1" lang="en-US" altLang="ko-KR" sz="2600" dirty="0" smtClean="0"/>
            </a:br>
            <a:endParaRPr kumimoji="1" lang="en-US" altLang="ko-KR" sz="2600" dirty="0"/>
          </a:p>
          <a:p>
            <a:pPr lvl="1"/>
            <a:r>
              <a:rPr kumimoji="1" lang="ko-KR" altLang="en-US" sz="2600" dirty="0" smtClean="0">
                <a:latin typeface="휴먼모음T" pitchFamily="18" charset="-127"/>
                <a:ea typeface="휴먼모음T" pitchFamily="18" charset="-127"/>
              </a:rPr>
              <a:t>새벽에</a:t>
            </a:r>
            <a:r>
              <a:rPr kumimoji="1" lang="ko-KR" altLang="en-US" sz="2600" dirty="0" smtClean="0"/>
              <a:t> </a:t>
            </a:r>
            <a:r>
              <a:rPr kumimoji="1" lang="en-US" altLang="ko-KR" sz="2600" dirty="0" smtClean="0"/>
              <a:t>snoring, apnea</a:t>
            </a:r>
            <a:r>
              <a:rPr kumimoji="1" lang="ko-KR" altLang="en-US" sz="2600" dirty="0" smtClean="0">
                <a:latin typeface="휴먼모음T" pitchFamily="18" charset="-127"/>
                <a:ea typeface="휴먼모음T" pitchFamily="18" charset="-127"/>
              </a:rPr>
              <a:t> </a:t>
            </a:r>
            <a:r>
              <a:rPr kumimoji="1" lang="ko-KR" altLang="en-US" sz="2600" dirty="0">
                <a:latin typeface="휴먼모음T" pitchFamily="18" charset="-127"/>
                <a:ea typeface="휴먼모음T" pitchFamily="18" charset="-127"/>
              </a:rPr>
              <a:t>및</a:t>
            </a:r>
            <a:r>
              <a:rPr kumimoji="1" lang="ko-KR" altLang="en-US" sz="2600" dirty="0"/>
              <a:t> </a:t>
            </a:r>
            <a:r>
              <a:rPr kumimoji="1" lang="en-US" altLang="ko-KR" sz="2600" dirty="0"/>
              <a:t>Sat. 80%</a:t>
            </a:r>
            <a:r>
              <a:rPr kumimoji="1" lang="ko-KR" altLang="en-US" sz="2600" dirty="0">
                <a:latin typeface="휴먼모음T" pitchFamily="18" charset="-127"/>
                <a:ea typeface="휴먼모음T" pitchFamily="18" charset="-127"/>
              </a:rPr>
              <a:t>까지 감소 소견 보임</a:t>
            </a:r>
            <a:r>
              <a:rPr kumimoji="1" lang="en-US" altLang="ko-KR" sz="2600" dirty="0">
                <a:latin typeface="휴먼모음T" pitchFamily="18" charset="-127"/>
                <a:ea typeface="휴먼모음T" pitchFamily="18" charset="-127"/>
              </a:rPr>
              <a:t/>
            </a:r>
            <a:br>
              <a:rPr kumimoji="1" lang="en-US" altLang="ko-KR" sz="2600" dirty="0">
                <a:latin typeface="휴먼모음T" pitchFamily="18" charset="-127"/>
                <a:ea typeface="휴먼모음T" pitchFamily="18" charset="-127"/>
              </a:rPr>
            </a:br>
            <a:r>
              <a:rPr kumimoji="1" lang="en-US" altLang="ko-KR" sz="2600" dirty="0" smtClean="0"/>
              <a:t>Nocturnal </a:t>
            </a:r>
            <a:r>
              <a:rPr kumimoji="1" lang="en-US" altLang="ko-KR" sz="2600" dirty="0"/>
              <a:t>ABGA(O2 3L) :  7.256-92.0-98.6-40.0-97.1</a:t>
            </a:r>
            <a:r>
              <a:rPr kumimoji="1" lang="en-US" altLang="ko-KR" sz="2600" dirty="0" smtClean="0"/>
              <a:t>%</a:t>
            </a:r>
            <a:br>
              <a:rPr kumimoji="1" lang="en-US" altLang="ko-KR" sz="2600" dirty="0" smtClean="0"/>
            </a:br>
            <a:endParaRPr kumimoji="1" lang="en-US" altLang="ko-KR" sz="2600" dirty="0"/>
          </a:p>
          <a:p>
            <a:pPr lvl="1"/>
            <a:r>
              <a:rPr kumimoji="1" lang="en-US" altLang="ko-KR" sz="2600" dirty="0" err="1" smtClean="0"/>
              <a:t>Polysomnography</a:t>
            </a:r>
            <a:r>
              <a:rPr kumimoji="1" lang="en-US" altLang="ko-KR" sz="2600" dirty="0" smtClean="0"/>
              <a:t> </a:t>
            </a:r>
            <a:endParaRPr lang="en-US" altLang="ko-KR" sz="2000" dirty="0" smtClean="0"/>
          </a:p>
        </p:txBody>
      </p:sp>
      <p:sp>
        <p:nvSpPr>
          <p:cNvPr id="5" name="모서리가 둥근 사각형 설명선 4"/>
          <p:cNvSpPr/>
          <p:nvPr/>
        </p:nvSpPr>
        <p:spPr>
          <a:xfrm>
            <a:off x="6839776" y="4064532"/>
            <a:ext cx="2304256" cy="936104"/>
          </a:xfrm>
          <a:prstGeom prst="wedgeRoundRectCallout">
            <a:avLst>
              <a:gd name="adj1" fmla="val -88354"/>
              <a:gd name="adj2" fmla="val -73170"/>
              <a:gd name="adj3" fmla="val 16667"/>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dirty="0" smtClean="0">
              <a:solidFill>
                <a:schemeClr val="bg1"/>
              </a:solidFill>
            </a:endParaRPr>
          </a:p>
          <a:p>
            <a:pPr algn="ctr"/>
            <a:r>
              <a:rPr lang="en-US" altLang="ko-KR" dirty="0" smtClean="0">
                <a:solidFill>
                  <a:schemeClr val="tx1"/>
                </a:solidFill>
              </a:rPr>
              <a:t>TSH : 5.16</a:t>
            </a:r>
          </a:p>
          <a:p>
            <a:pPr algn="ctr"/>
            <a:r>
              <a:rPr lang="en-US" altLang="ko-KR" dirty="0" smtClean="0">
                <a:solidFill>
                  <a:schemeClr val="tx1"/>
                </a:solidFill>
              </a:rPr>
              <a:t>FT4: 1.12 T3: 90.9</a:t>
            </a:r>
          </a:p>
          <a:p>
            <a:pPr algn="ctr"/>
            <a:r>
              <a:rPr lang="en-US" altLang="ko-KR" dirty="0" err="1" smtClean="0">
                <a:solidFill>
                  <a:schemeClr val="tx1"/>
                </a:solidFill>
              </a:rPr>
              <a:t>Zanapam</a:t>
            </a:r>
            <a:r>
              <a:rPr lang="en-US" altLang="ko-KR" dirty="0" smtClean="0">
                <a:solidFill>
                  <a:schemeClr val="tx1"/>
                </a:solidFill>
              </a:rPr>
              <a:t> hold</a:t>
            </a:r>
          </a:p>
          <a:p>
            <a:pPr algn="ctr"/>
            <a:endParaRPr lang="ko-KR" altLang="en-US" dirty="0">
              <a:solidFill>
                <a:schemeClr val="bg1"/>
              </a:solidFill>
            </a:endParaRPr>
          </a:p>
        </p:txBody>
      </p:sp>
      <p:sp>
        <p:nvSpPr>
          <p:cNvPr id="6" name="TextBox 5"/>
          <p:cNvSpPr txBox="1"/>
          <p:nvPr/>
        </p:nvSpPr>
        <p:spPr>
          <a:xfrm>
            <a:off x="467544" y="1490008"/>
            <a:ext cx="7704856" cy="2517612"/>
          </a:xfrm>
          <a:prstGeom prst="rect">
            <a:avLst/>
          </a:prstGeom>
          <a:noFill/>
          <a:ln w="25400">
            <a:solidFill>
              <a:schemeClr val="accent1"/>
            </a:solidFill>
          </a:ln>
        </p:spPr>
        <p:txBody>
          <a:bodyPr wrap="square">
            <a:spAutoFit/>
          </a:bodyPr>
          <a:lstStyle/>
          <a:p>
            <a:pPr marL="342900" lvl="2" indent="-342900" eaLnBrk="1" hangingPunct="1"/>
            <a:r>
              <a:rPr lang="en-US" altLang="ko-KR" sz="2800" dirty="0" smtClean="0">
                <a:latin typeface="+mj-lt"/>
                <a:ea typeface="+mn-ea"/>
              </a:rPr>
              <a:t>1</a:t>
            </a:r>
            <a:r>
              <a:rPr lang="en-US" altLang="ko-KR" sz="2800" dirty="0" smtClean="0">
                <a:latin typeface="+mj-lt"/>
                <a:ea typeface="+mn-ea"/>
              </a:rPr>
              <a:t>. </a:t>
            </a:r>
            <a:r>
              <a:rPr lang="en-US" altLang="ko-KR" sz="2200" dirty="0" err="1" smtClean="0">
                <a:latin typeface="+mj-lt"/>
              </a:rPr>
              <a:t>Hypercapnea</a:t>
            </a:r>
            <a:r>
              <a:rPr lang="en-US" altLang="ko-KR" sz="2200" dirty="0">
                <a:latin typeface="+mj-lt"/>
              </a:rPr>
              <a:t>, Hypoxemia</a:t>
            </a:r>
          </a:p>
          <a:p>
            <a:pPr marL="342900" lvl="2" indent="-342900" eaLnBrk="1" hangingPunct="1"/>
            <a:r>
              <a:rPr lang="en-US" altLang="ko-KR" sz="2200" dirty="0" smtClean="0">
                <a:latin typeface="+mj-lt"/>
              </a:rPr>
              <a:t>       Daytime </a:t>
            </a:r>
            <a:r>
              <a:rPr lang="en-US" altLang="ko-KR" sz="2200" dirty="0">
                <a:latin typeface="+mj-lt"/>
              </a:rPr>
              <a:t>sleepiness</a:t>
            </a:r>
          </a:p>
          <a:p>
            <a:pPr marL="342900" lvl="2" indent="-342900" eaLnBrk="1" hangingPunct="1"/>
            <a:r>
              <a:rPr lang="en-US" altLang="ko-KR" sz="2200" dirty="0" smtClean="0">
                <a:latin typeface="+mj-lt"/>
              </a:rPr>
              <a:t>       Obesity(BMI </a:t>
            </a:r>
            <a:r>
              <a:rPr lang="en-US" altLang="ko-KR" sz="2200" dirty="0" smtClean="0">
                <a:latin typeface="+mj-lt"/>
              </a:rPr>
              <a:t>36kg/m</a:t>
            </a:r>
            <a:r>
              <a:rPr lang="en-US" altLang="ko-KR" sz="2200" baseline="30000" dirty="0" smtClean="0">
                <a:latin typeface="+mj-lt"/>
              </a:rPr>
              <a:t>2</a:t>
            </a:r>
            <a:r>
              <a:rPr lang="en-US" altLang="ko-KR" sz="2200" dirty="0" smtClean="0">
                <a:latin typeface="+mj-lt"/>
              </a:rPr>
              <a:t>), </a:t>
            </a:r>
            <a:r>
              <a:rPr lang="en-US" altLang="ko-KR" sz="2200" dirty="0" smtClean="0">
                <a:latin typeface="+mj-lt"/>
              </a:rPr>
              <a:t>kyphosis</a:t>
            </a:r>
            <a:endParaRPr lang="en-US" altLang="ko-KR" sz="2200" dirty="0">
              <a:latin typeface="+mj-lt"/>
            </a:endParaRPr>
          </a:p>
          <a:p>
            <a:pPr marL="342900" lvl="0" indent="-342900" fontAlgn="auto">
              <a:spcBef>
                <a:spcPct val="20000"/>
              </a:spcBef>
              <a:spcAft>
                <a:spcPts val="0"/>
              </a:spcAft>
            </a:pPr>
            <a:r>
              <a:rPr lang="en-US" altLang="ko-KR" sz="2000" b="1" dirty="0" smtClean="0">
                <a:latin typeface="+mj-lt"/>
              </a:rPr>
              <a:t>    </a:t>
            </a:r>
            <a:r>
              <a:rPr lang="en-US" altLang="ko-KR" sz="2000" b="1" dirty="0" smtClean="0">
                <a:latin typeface="+mj-lt"/>
              </a:rPr>
              <a:t># </a:t>
            </a:r>
            <a:r>
              <a:rPr kumimoji="0" lang="en-US" altLang="ko-KR" sz="2800" b="1" dirty="0" smtClean="0">
                <a:solidFill>
                  <a:prstClr val="black"/>
                </a:solidFill>
                <a:latin typeface="Tahoma"/>
              </a:rPr>
              <a:t>Hypoventilation </a:t>
            </a:r>
            <a:r>
              <a:rPr kumimoji="0" lang="en-US" altLang="ko-KR" sz="2800" b="1" dirty="0" smtClean="0">
                <a:solidFill>
                  <a:prstClr val="black"/>
                </a:solidFill>
                <a:latin typeface="Tahoma"/>
              </a:rPr>
              <a:t>d/t </a:t>
            </a:r>
            <a:r>
              <a:rPr kumimoji="0" lang="en-US" altLang="ko-KR" sz="2800" b="1" dirty="0" err="1" smtClean="0">
                <a:solidFill>
                  <a:prstClr val="black"/>
                </a:solidFill>
                <a:latin typeface="Tahoma"/>
              </a:rPr>
              <a:t>Kyphosis</a:t>
            </a:r>
            <a:endParaRPr lang="en-US" altLang="ko-KR" sz="2000" b="1" dirty="0" smtClean="0">
              <a:latin typeface="+mj-lt"/>
            </a:endParaRPr>
          </a:p>
          <a:p>
            <a:pPr marL="342900" lvl="2" indent="-342900" eaLnBrk="1" hangingPunct="1"/>
            <a:r>
              <a:rPr lang="en-US" altLang="ko-KR" sz="2000" b="1" dirty="0" smtClean="0">
                <a:latin typeface="+mj-lt"/>
              </a:rPr>
              <a:t>  </a:t>
            </a:r>
            <a:r>
              <a:rPr lang="en-US" altLang="ko-KR" sz="2800" b="1" dirty="0" smtClean="0">
                <a:latin typeface="+mj-lt"/>
              </a:rPr>
              <a:t>    </a:t>
            </a:r>
            <a:r>
              <a:rPr lang="en-US" altLang="ko-KR" sz="2400" b="1" dirty="0" smtClean="0">
                <a:latin typeface="+mj-lt"/>
              </a:rPr>
              <a:t> </a:t>
            </a:r>
            <a:r>
              <a:rPr lang="en-US" altLang="ko-KR" sz="2400" b="1" dirty="0" smtClean="0">
                <a:latin typeface="+mj-lt"/>
              </a:rPr>
              <a:t>R/O </a:t>
            </a:r>
            <a:r>
              <a:rPr lang="en-US" altLang="ko-KR" sz="2400" b="1" dirty="0" smtClean="0">
                <a:latin typeface="+mj-lt"/>
              </a:rPr>
              <a:t>obesity </a:t>
            </a:r>
            <a:r>
              <a:rPr lang="en-US" altLang="ko-KR" sz="2400" b="1" dirty="0">
                <a:latin typeface="+mj-lt"/>
              </a:rPr>
              <a:t>hypoventilation </a:t>
            </a:r>
            <a:r>
              <a:rPr lang="en-US" altLang="ko-KR" sz="2400" b="1" dirty="0" smtClean="0">
                <a:latin typeface="+mj-lt"/>
              </a:rPr>
              <a:t>syndrome</a:t>
            </a:r>
            <a:br>
              <a:rPr lang="en-US" altLang="ko-KR" sz="2400" b="1" dirty="0" smtClean="0">
                <a:latin typeface="+mj-lt"/>
              </a:rPr>
            </a:br>
            <a:r>
              <a:rPr lang="en-US" altLang="ko-KR" sz="2400" b="1" dirty="0" smtClean="0">
                <a:latin typeface="+mj-lt"/>
              </a:rPr>
              <a:t>    R/O hypoventilation other cause</a:t>
            </a:r>
          </a:p>
        </p:txBody>
      </p:sp>
    </p:spTree>
    <p:custDataLst>
      <p:tags r:id="rId1"/>
    </p:custDataLst>
  </p:cSld>
  <p:clrMapOvr>
    <a:masterClrMapping/>
  </p:clrMapOvr>
  <p:transition advTm="9042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745067" y="304800"/>
            <a:ext cx="7687733" cy="579438"/>
          </a:xfrm>
          <a:prstGeom prst="rect">
            <a:avLst/>
          </a:prstGeom>
          <a:noFill/>
          <a:ln w="9525">
            <a:noFill/>
            <a:miter lim="800000"/>
            <a:headEnd/>
            <a:tailEnd/>
          </a:ln>
          <a:effectLst/>
        </p:spPr>
        <p:txBody>
          <a:bodyPr>
            <a:spAutoFit/>
          </a:bodyPr>
          <a:lstStyle/>
          <a:p>
            <a:pPr>
              <a:spcBef>
                <a:spcPct val="50000"/>
              </a:spcBef>
            </a:pPr>
            <a:r>
              <a:rPr lang="en-US" altLang="ko-KR" sz="3200" b="1" dirty="0" err="1" smtClean="0">
                <a:latin typeface="Tahoma" pitchFamily="34" charset="0"/>
                <a:cs typeface="Tahoma" pitchFamily="34" charset="0"/>
              </a:rPr>
              <a:t>Polysomnography</a:t>
            </a:r>
            <a:endParaRPr lang="en-US" altLang="ko-KR" sz="3200" b="1" dirty="0">
              <a:latin typeface="Tahoma" pitchFamily="34" charset="0"/>
              <a:cs typeface="Tahoma" pitchFamily="34" charset="0"/>
            </a:endParaRPr>
          </a:p>
        </p:txBody>
      </p:sp>
      <p:sp>
        <p:nvSpPr>
          <p:cNvPr id="45059" name="Line 3"/>
          <p:cNvSpPr>
            <a:spLocks noChangeShapeType="1"/>
          </p:cNvSpPr>
          <p:nvPr/>
        </p:nvSpPr>
        <p:spPr bwMode="auto">
          <a:xfrm>
            <a:off x="0" y="990600"/>
            <a:ext cx="9144000" cy="0"/>
          </a:xfrm>
          <a:prstGeom prst="line">
            <a:avLst/>
          </a:prstGeom>
          <a:noFill/>
          <a:ln w="9525">
            <a:solidFill>
              <a:srgbClr val="FFFF00"/>
            </a:solidFill>
            <a:round/>
            <a:headEnd/>
            <a:tailEnd/>
          </a:ln>
          <a:effectLst/>
        </p:spPr>
        <p:txBody>
          <a:bodyPr/>
          <a:lstStyle/>
          <a:p>
            <a:endParaRPr lang="ko-KR" altLang="en-US"/>
          </a:p>
        </p:txBody>
      </p:sp>
      <p:sp>
        <p:nvSpPr>
          <p:cNvPr id="45078" name="Text Box 22"/>
          <p:cNvSpPr txBox="1">
            <a:spLocks noChangeArrowheads="1"/>
          </p:cNvSpPr>
          <p:nvPr/>
        </p:nvSpPr>
        <p:spPr bwMode="auto">
          <a:xfrm>
            <a:off x="745067" y="2101850"/>
            <a:ext cx="6255825" cy="461665"/>
          </a:xfrm>
          <a:prstGeom prst="rect">
            <a:avLst/>
          </a:prstGeom>
          <a:noFill/>
          <a:ln w="9525">
            <a:noFill/>
            <a:miter lim="800000"/>
            <a:headEnd/>
            <a:tailEnd/>
          </a:ln>
          <a:effectLst/>
        </p:spPr>
        <p:txBody>
          <a:bodyPr wrap="square">
            <a:spAutoFit/>
          </a:bodyPr>
          <a:lstStyle/>
          <a:p>
            <a:pPr>
              <a:spcBef>
                <a:spcPct val="50000"/>
              </a:spcBef>
            </a:pPr>
            <a:r>
              <a:rPr lang="en-US" altLang="ko-KR" sz="2400" b="1" dirty="0">
                <a:latin typeface="+mn-ea"/>
                <a:ea typeface="+mn-ea"/>
              </a:rPr>
              <a:t>Apnea and </a:t>
            </a:r>
            <a:r>
              <a:rPr lang="en-US" altLang="ko-KR" sz="2400" b="1" dirty="0" err="1">
                <a:latin typeface="+mn-ea"/>
                <a:ea typeface="+mn-ea"/>
              </a:rPr>
              <a:t>Hypopnea</a:t>
            </a:r>
            <a:r>
              <a:rPr lang="en-US" altLang="ko-KR" sz="2400" b="1" dirty="0">
                <a:latin typeface="+mn-ea"/>
                <a:ea typeface="+mn-ea"/>
              </a:rPr>
              <a:t> Index (AHI)</a:t>
            </a:r>
          </a:p>
        </p:txBody>
      </p:sp>
      <p:grpSp>
        <p:nvGrpSpPr>
          <p:cNvPr id="2" name="Group 23"/>
          <p:cNvGrpSpPr>
            <a:grpSpLocks/>
          </p:cNvGrpSpPr>
          <p:nvPr/>
        </p:nvGrpSpPr>
        <p:grpSpPr bwMode="auto">
          <a:xfrm>
            <a:off x="857224" y="2714622"/>
            <a:ext cx="6991994" cy="1093912"/>
            <a:chOff x="1008" y="1338"/>
            <a:chExt cx="4176" cy="481"/>
          </a:xfrm>
        </p:grpSpPr>
        <p:grpSp>
          <p:nvGrpSpPr>
            <p:cNvPr id="3" name="Group 27"/>
            <p:cNvGrpSpPr>
              <a:grpSpLocks/>
            </p:cNvGrpSpPr>
            <p:nvPr/>
          </p:nvGrpSpPr>
          <p:grpSpPr bwMode="auto">
            <a:xfrm>
              <a:off x="1008" y="1340"/>
              <a:ext cx="1200" cy="479"/>
              <a:chOff x="1008" y="1340"/>
              <a:chExt cx="1200" cy="479"/>
            </a:xfrm>
          </p:grpSpPr>
          <p:sp>
            <p:nvSpPr>
              <p:cNvPr id="45084" name="Text Box 28"/>
              <p:cNvSpPr txBox="1">
                <a:spLocks noChangeArrowheads="1"/>
              </p:cNvSpPr>
              <p:nvPr/>
            </p:nvSpPr>
            <p:spPr bwMode="auto">
              <a:xfrm>
                <a:off x="1008" y="1340"/>
                <a:ext cx="1200"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dirty="0">
                    <a:latin typeface="Times New Roman" charset="0"/>
                  </a:rPr>
                  <a:t>#/hour (REM)</a:t>
                </a:r>
              </a:p>
            </p:txBody>
          </p:sp>
          <p:sp>
            <p:nvSpPr>
              <p:cNvPr id="45085" name="Text Box 29"/>
              <p:cNvSpPr txBox="1">
                <a:spLocks noChangeArrowheads="1"/>
              </p:cNvSpPr>
              <p:nvPr/>
            </p:nvSpPr>
            <p:spPr bwMode="auto">
              <a:xfrm>
                <a:off x="1008" y="1616"/>
                <a:ext cx="1200"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dirty="0" smtClean="0">
                    <a:latin typeface="Times New Roman" charset="0"/>
                  </a:rPr>
                  <a:t>46.2</a:t>
                </a:r>
                <a:endParaRPr lang="en-US" altLang="ko-KR" sz="2400" b="1" dirty="0">
                  <a:latin typeface="Times New Roman" charset="0"/>
                </a:endParaRPr>
              </a:p>
            </p:txBody>
          </p:sp>
        </p:grpSp>
        <p:grpSp>
          <p:nvGrpSpPr>
            <p:cNvPr id="4" name="Group 30"/>
            <p:cNvGrpSpPr>
              <a:grpSpLocks/>
            </p:cNvGrpSpPr>
            <p:nvPr/>
          </p:nvGrpSpPr>
          <p:grpSpPr bwMode="auto">
            <a:xfrm>
              <a:off x="2208" y="1338"/>
              <a:ext cx="1344" cy="479"/>
              <a:chOff x="2208" y="1338"/>
              <a:chExt cx="1344" cy="479"/>
            </a:xfrm>
          </p:grpSpPr>
          <p:sp>
            <p:nvSpPr>
              <p:cNvPr id="45087" name="Text Box 31"/>
              <p:cNvSpPr txBox="1">
                <a:spLocks noChangeArrowheads="1"/>
              </p:cNvSpPr>
              <p:nvPr/>
            </p:nvSpPr>
            <p:spPr bwMode="auto">
              <a:xfrm>
                <a:off x="2208" y="1338"/>
                <a:ext cx="1344"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a:latin typeface="Times New Roman" charset="0"/>
                  </a:rPr>
                  <a:t>#/hour  (NREM)</a:t>
                </a:r>
              </a:p>
            </p:txBody>
          </p:sp>
          <p:sp>
            <p:nvSpPr>
              <p:cNvPr id="45088" name="Text Box 32"/>
              <p:cNvSpPr txBox="1">
                <a:spLocks noChangeArrowheads="1"/>
              </p:cNvSpPr>
              <p:nvPr/>
            </p:nvSpPr>
            <p:spPr bwMode="auto">
              <a:xfrm>
                <a:off x="2208" y="1614"/>
                <a:ext cx="1344"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dirty="0" smtClean="0">
                    <a:latin typeface="Times New Roman" charset="0"/>
                  </a:rPr>
                  <a:t>5.5</a:t>
                </a:r>
                <a:endParaRPr lang="en-US" altLang="ko-KR" sz="2400" b="1" dirty="0">
                  <a:latin typeface="Times New Roman" charset="0"/>
                </a:endParaRPr>
              </a:p>
            </p:txBody>
          </p:sp>
        </p:grpSp>
        <p:grpSp>
          <p:nvGrpSpPr>
            <p:cNvPr id="5" name="Group 33"/>
            <p:cNvGrpSpPr>
              <a:grpSpLocks/>
            </p:cNvGrpSpPr>
            <p:nvPr/>
          </p:nvGrpSpPr>
          <p:grpSpPr bwMode="auto">
            <a:xfrm>
              <a:off x="3552" y="1338"/>
              <a:ext cx="1632" cy="479"/>
              <a:chOff x="3552" y="1338"/>
              <a:chExt cx="1632" cy="479"/>
            </a:xfrm>
          </p:grpSpPr>
          <p:sp>
            <p:nvSpPr>
              <p:cNvPr id="45090" name="Text Box 34"/>
              <p:cNvSpPr txBox="1">
                <a:spLocks noChangeArrowheads="1"/>
              </p:cNvSpPr>
              <p:nvPr/>
            </p:nvSpPr>
            <p:spPr bwMode="auto">
              <a:xfrm>
                <a:off x="3552" y="1338"/>
                <a:ext cx="1632"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dirty="0">
                    <a:latin typeface="Times New Roman" charset="0"/>
                  </a:rPr>
                  <a:t>TST [#/hour (sleep)]</a:t>
                </a:r>
              </a:p>
            </p:txBody>
          </p:sp>
          <p:sp>
            <p:nvSpPr>
              <p:cNvPr id="45091" name="Text Box 35"/>
              <p:cNvSpPr txBox="1">
                <a:spLocks noChangeArrowheads="1"/>
              </p:cNvSpPr>
              <p:nvPr/>
            </p:nvSpPr>
            <p:spPr bwMode="auto">
              <a:xfrm>
                <a:off x="3552" y="1614"/>
                <a:ext cx="1632" cy="203"/>
              </a:xfrm>
              <a:prstGeom prst="rect">
                <a:avLst/>
              </a:prstGeom>
              <a:noFill/>
              <a:ln w="9525">
                <a:solidFill>
                  <a:schemeClr val="tx1"/>
                </a:solidFill>
                <a:miter lim="800000"/>
                <a:headEnd/>
                <a:tailEnd/>
              </a:ln>
              <a:effectLst/>
            </p:spPr>
            <p:txBody>
              <a:bodyPr>
                <a:spAutoFit/>
              </a:bodyPr>
              <a:lstStyle/>
              <a:p>
                <a:pPr algn="ctr">
                  <a:spcBef>
                    <a:spcPct val="50000"/>
                  </a:spcBef>
                </a:pPr>
                <a:r>
                  <a:rPr lang="en-US" altLang="ko-KR" sz="2400" b="1" dirty="0" smtClean="0">
                    <a:latin typeface="Times New Roman" charset="0"/>
                  </a:rPr>
                  <a:t>9.2</a:t>
                </a:r>
                <a:endParaRPr lang="en-US" altLang="ko-KR" sz="2400" b="1" dirty="0">
                  <a:latin typeface="Times New Roman" charset="0"/>
                </a:endParaRPr>
              </a:p>
            </p:txBody>
          </p:sp>
        </p:grpSp>
      </p:grpSp>
      <p:sp>
        <p:nvSpPr>
          <p:cNvPr id="45092" name="Text Box 36"/>
          <p:cNvSpPr txBox="1">
            <a:spLocks noChangeArrowheads="1"/>
          </p:cNvSpPr>
          <p:nvPr/>
        </p:nvSpPr>
        <p:spPr bwMode="auto">
          <a:xfrm>
            <a:off x="762000" y="1295400"/>
            <a:ext cx="4738694" cy="461665"/>
          </a:xfrm>
          <a:prstGeom prst="rect">
            <a:avLst/>
          </a:prstGeom>
          <a:noFill/>
          <a:ln w="9525">
            <a:noFill/>
            <a:miter lim="800000"/>
            <a:headEnd/>
            <a:tailEnd/>
          </a:ln>
          <a:effectLst/>
        </p:spPr>
        <p:txBody>
          <a:bodyPr wrap="square">
            <a:spAutoFit/>
          </a:bodyPr>
          <a:lstStyle/>
          <a:p>
            <a:pPr>
              <a:spcBef>
                <a:spcPct val="50000"/>
              </a:spcBef>
            </a:pPr>
            <a:r>
              <a:rPr lang="en-US" altLang="ko-KR" sz="2400" b="1" dirty="0">
                <a:latin typeface="+mn-lt"/>
              </a:rPr>
              <a:t>Snoring Record : </a:t>
            </a:r>
            <a:r>
              <a:rPr lang="en-US" altLang="ko-KR" sz="2400" b="1" dirty="0" smtClean="0">
                <a:latin typeface="+mn-lt"/>
              </a:rPr>
              <a:t>42 </a:t>
            </a:r>
            <a:r>
              <a:rPr lang="en-US" altLang="ko-KR" sz="2400" b="1" dirty="0">
                <a:latin typeface="+mn-lt"/>
              </a:rPr>
              <a:t>dB</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a:xfrm>
            <a:off x="428625" y="44624"/>
            <a:ext cx="8229600" cy="1143000"/>
          </a:xfrm>
        </p:spPr>
        <p:txBody>
          <a:bodyPr>
            <a:normAutofit/>
          </a:bodyPr>
          <a:lstStyle/>
          <a:p>
            <a:pPr algn="l" eaLnBrk="1" hangingPunct="1"/>
            <a:r>
              <a:rPr lang="en-US" altLang="ko-KR" b="1" dirty="0" smtClean="0"/>
              <a:t>Chief complaint</a:t>
            </a:r>
            <a:endParaRPr lang="ko-KR" altLang="en-US" b="1" dirty="0" smtClean="0"/>
          </a:p>
        </p:txBody>
      </p:sp>
      <p:sp>
        <p:nvSpPr>
          <p:cNvPr id="3075" name="내용 개체 틀 2"/>
          <p:cNvSpPr>
            <a:spLocks noGrp="1"/>
          </p:cNvSpPr>
          <p:nvPr>
            <p:ph idx="1"/>
          </p:nvPr>
        </p:nvSpPr>
        <p:spPr>
          <a:xfrm>
            <a:off x="285750" y="2808882"/>
            <a:ext cx="8229600" cy="3500438"/>
          </a:xfrm>
        </p:spPr>
        <p:txBody>
          <a:bodyPr/>
          <a:lstStyle/>
          <a:p>
            <a:pPr marL="1257300" lvl="4" indent="-342900" eaLnBrk="1" hangingPunct="1"/>
            <a:r>
              <a:rPr lang="en-US" altLang="ko-KR" sz="4400" dirty="0" smtClean="0"/>
              <a:t>Dyspnea</a:t>
            </a:r>
          </a:p>
          <a:p>
            <a:pPr marL="1257300" lvl="4" indent="-342900" eaLnBrk="1" hangingPunct="1"/>
            <a:endParaRPr lang="en-US" altLang="ko-KR" dirty="0" smtClean="0"/>
          </a:p>
          <a:p>
            <a:pPr marL="1257300" lvl="4" indent="-342900" eaLnBrk="1" hangingPunct="1"/>
            <a:r>
              <a:rPr lang="en-US" altLang="ko-KR" sz="2400" dirty="0" smtClean="0"/>
              <a:t>Onset)  </a:t>
            </a:r>
            <a:r>
              <a:rPr lang="ko-KR" altLang="en-US" sz="2400" dirty="0" err="1" smtClean="0">
                <a:latin typeface="휴먼모음T" pitchFamily="18" charset="-127"/>
                <a:ea typeface="휴먼모음T" pitchFamily="18" charset="-127"/>
              </a:rPr>
              <a:t>내원</a:t>
            </a:r>
            <a:r>
              <a:rPr lang="en-US" altLang="ko-KR" sz="2400" dirty="0" smtClean="0">
                <a:latin typeface="휴먼모음T" pitchFamily="18" charset="-127"/>
                <a:ea typeface="휴먼모음T" pitchFamily="18" charset="-127"/>
              </a:rPr>
              <a:t> 1</a:t>
            </a:r>
            <a:r>
              <a:rPr lang="ko-KR" altLang="en-US" sz="2400" dirty="0" err="1" smtClean="0">
                <a:latin typeface="휴먼모음T" pitchFamily="18" charset="-127"/>
                <a:ea typeface="휴먼모음T" pitchFamily="18" charset="-127"/>
              </a:rPr>
              <a:t>달전</a:t>
            </a:r>
            <a:r>
              <a:rPr lang="ko-KR" altLang="en-US" sz="2400" dirty="0" smtClean="0">
                <a:latin typeface="휴먼모음T" pitchFamily="18" charset="-127"/>
                <a:ea typeface="휴먼모음T" pitchFamily="18" charset="-127"/>
              </a:rPr>
              <a:t> </a:t>
            </a:r>
            <a:endParaRPr lang="en-US" altLang="ko-KR" sz="2400" dirty="0" smtClean="0">
              <a:latin typeface="휴먼모음T" pitchFamily="18" charset="-127"/>
              <a:ea typeface="휴먼모음T" pitchFamily="18" charset="-127"/>
            </a:endParaRPr>
          </a:p>
          <a:p>
            <a:pPr marL="1257300" lvl="4" indent="-342900" eaLnBrk="1" hangingPunct="1"/>
            <a:endParaRPr lang="en-US" altLang="ko-KR" sz="1600" dirty="0" smtClean="0"/>
          </a:p>
        </p:txBody>
      </p:sp>
      <p:sp>
        <p:nvSpPr>
          <p:cNvPr id="5" name="TextBox 4"/>
          <p:cNvSpPr txBox="1"/>
          <p:nvPr/>
        </p:nvSpPr>
        <p:spPr>
          <a:xfrm>
            <a:off x="6177855" y="1314627"/>
            <a:ext cx="2714625" cy="1146532"/>
          </a:xfrm>
          <a:prstGeom prst="rect">
            <a:avLst/>
          </a:prstGeom>
          <a:noFill/>
        </p:spPr>
        <p:txBody>
          <a:bodyPr>
            <a:spAutoFit/>
          </a:bodyPr>
          <a:lstStyle/>
          <a:p>
            <a:pPr algn="ctr">
              <a:lnSpc>
                <a:spcPct val="150000"/>
              </a:lnSpc>
              <a:defRPr/>
            </a:pPr>
            <a:r>
              <a:rPr lang="en-US" altLang="ko-KR" sz="2400" dirty="0" smtClean="0">
                <a:latin typeface="휴먼모음T" pitchFamily="18" charset="-127"/>
                <a:ea typeface="휴먼모음T" pitchFamily="18" charset="-127"/>
              </a:rPr>
              <a:t>58/F </a:t>
            </a:r>
            <a:r>
              <a:rPr lang="ko-KR" altLang="en-US" sz="2400" dirty="0" smtClean="0">
                <a:latin typeface="휴먼모음T" pitchFamily="18" charset="-127"/>
                <a:ea typeface="휴먼모음T" pitchFamily="18" charset="-127"/>
              </a:rPr>
              <a:t>신</a:t>
            </a:r>
            <a:r>
              <a:rPr lang="en-US" altLang="ko-KR" sz="2400" dirty="0" smtClean="0">
                <a:latin typeface="휴먼모음T" pitchFamily="18" charset="-127"/>
                <a:ea typeface="휴먼모음T" pitchFamily="18" charset="-127"/>
              </a:rPr>
              <a:t>O</a:t>
            </a:r>
            <a:r>
              <a:rPr lang="ko-KR" altLang="en-US" sz="2400" dirty="0" smtClean="0">
                <a:latin typeface="휴먼모음T" pitchFamily="18" charset="-127"/>
                <a:ea typeface="휴먼모음T" pitchFamily="18" charset="-127"/>
              </a:rPr>
              <a:t>희</a:t>
            </a:r>
            <a:endParaRPr lang="en-US" altLang="ko-KR" sz="2400" dirty="0">
              <a:latin typeface="휴먼모음T" pitchFamily="18" charset="-127"/>
              <a:ea typeface="휴먼모음T" pitchFamily="18" charset="-127"/>
            </a:endParaRPr>
          </a:p>
          <a:p>
            <a:pPr algn="ctr">
              <a:lnSpc>
                <a:spcPct val="150000"/>
              </a:lnSpc>
              <a:defRPr/>
            </a:pPr>
            <a:r>
              <a:rPr lang="en-US" altLang="ko-KR" sz="2400" dirty="0" smtClean="0">
                <a:latin typeface="휴먼모음T" pitchFamily="18" charset="-127"/>
                <a:ea typeface="휴먼모음T" pitchFamily="18" charset="-127"/>
              </a:rPr>
              <a:t>001240026</a:t>
            </a:r>
            <a:endParaRPr lang="en-US" altLang="ko-KR" sz="2400" dirty="0">
              <a:latin typeface="휴먼모음T" pitchFamily="18" charset="-127"/>
              <a:ea typeface="휴먼모음T" pitchFamily="18" charset="-127"/>
            </a:endParaRPr>
          </a:p>
        </p:txBody>
      </p:sp>
    </p:spTree>
  </p:cSld>
  <p:clrMapOvr>
    <a:masterClrMapping/>
  </p:clrMapOvr>
  <p:transition advTm="735"/>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강현희\Desktop\apnea(99 s) sao2 (59).bm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71" y="188640"/>
            <a:ext cx="9146171" cy="604867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C:\Users\강현희\Desktop\apnea(99 s) sao2 (59).bmp"/>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64849" b="4735"/>
          <a:stretch/>
        </p:blipFill>
        <p:spPr bwMode="auto">
          <a:xfrm>
            <a:off x="9423" y="1370878"/>
            <a:ext cx="9146171" cy="468052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000454" y="2607295"/>
            <a:ext cx="748923" cy="461665"/>
          </a:xfrm>
          <a:prstGeom prst="rect">
            <a:avLst/>
          </a:prstGeom>
          <a:solidFill>
            <a:srgbClr val="FFC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ko-KR"/>
            </a:defPPr>
            <a:lvl1pPr algn="ctr">
              <a:defRPr>
                <a:solidFill>
                  <a:srgbClr val="FF0000"/>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ko-KR" dirty="0"/>
              <a:t>89%</a:t>
            </a:r>
            <a:endParaRPr lang="ko-KR" altLang="en-US" dirty="0"/>
          </a:p>
        </p:txBody>
      </p:sp>
      <p:sp>
        <p:nvSpPr>
          <p:cNvPr id="7" name="TextBox 6"/>
          <p:cNvSpPr txBox="1"/>
          <p:nvPr/>
        </p:nvSpPr>
        <p:spPr>
          <a:xfrm>
            <a:off x="7711509" y="2607295"/>
            <a:ext cx="748923" cy="461665"/>
          </a:xfrm>
          <a:prstGeom prst="rect">
            <a:avLst/>
          </a:prstGeom>
          <a:solidFill>
            <a:srgbClr val="FFC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ko-KR"/>
            </a:defPPr>
            <a:lvl1pPr algn="ctr">
              <a:defRPr>
                <a:solidFill>
                  <a:srgbClr val="FF0000"/>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ko-KR" dirty="0" smtClean="0"/>
              <a:t>59%</a:t>
            </a:r>
            <a:endParaRPr lang="ko-KR" altLang="en-US" dirty="0"/>
          </a:p>
        </p:txBody>
      </p:sp>
      <p:sp>
        <p:nvSpPr>
          <p:cNvPr id="2" name="모서리가 둥근 직사각형 1"/>
          <p:cNvSpPr/>
          <p:nvPr/>
        </p:nvSpPr>
        <p:spPr>
          <a:xfrm>
            <a:off x="1187624" y="4221088"/>
            <a:ext cx="6887272" cy="593328"/>
          </a:xfrm>
          <a:prstGeom prst="roundRect">
            <a:avLst/>
          </a:prstGeom>
          <a:solidFill>
            <a:srgbClr val="FFFF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solidFill>
                  <a:srgbClr val="00B0F0"/>
                </a:solidFill>
              </a:rPr>
              <a:t>Obstructive Sleep Apnea 90</a:t>
            </a:r>
            <a:r>
              <a:rPr lang="ko-KR" altLang="en-US" dirty="0" smtClean="0">
                <a:solidFill>
                  <a:srgbClr val="00B0F0"/>
                </a:solidFill>
              </a:rPr>
              <a:t>초</a:t>
            </a:r>
            <a:endParaRPr lang="ko-KR" altLang="en-US" dirty="0">
              <a:solidFill>
                <a:srgbClr val="00B0F0"/>
              </a:solidFill>
            </a:endParaRPr>
          </a:p>
        </p:txBody>
      </p:sp>
    </p:spTree>
    <p:custDataLst>
      <p:tags r:id="rId1"/>
    </p:custDataLst>
    <p:extLst>
      <p:ext uri="{BB962C8B-B14F-4D97-AF65-F5344CB8AC3E}">
        <p14:creationId xmlns:p14="http://schemas.microsoft.com/office/powerpoint/2010/main" xmlns="" val="4165421706"/>
      </p:ext>
    </p:extLst>
  </p:cSld>
  <p:clrMapOvr>
    <a:masterClrMapping/>
  </p:clrMapOvr>
  <p:transition advTm="6251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강현희\Downloads\bi-pap hipnograph.bmp"/>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8273" b="5072"/>
          <a:stretch/>
        </p:blipFill>
        <p:spPr bwMode="auto">
          <a:xfrm>
            <a:off x="10550" y="686276"/>
            <a:ext cx="9133450" cy="605509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585020" y="1849437"/>
            <a:ext cx="587020" cy="276999"/>
          </a:xfrm>
          <a:prstGeom prst="rect">
            <a:avLst/>
          </a:prstGeom>
          <a:noFill/>
        </p:spPr>
        <p:txBody>
          <a:bodyPr wrap="none" rtlCol="0">
            <a:spAutoFit/>
          </a:bodyPr>
          <a:lstStyle/>
          <a:p>
            <a:r>
              <a:rPr lang="en-US" altLang="ko-KR" sz="1200" b="1" dirty="0" smtClean="0">
                <a:latin typeface="HY견고딕" pitchFamily="18" charset="-127"/>
                <a:ea typeface="HY견고딕" pitchFamily="18" charset="-127"/>
              </a:rPr>
              <a:t>SpO</a:t>
            </a:r>
            <a:r>
              <a:rPr lang="en-US" altLang="ko-KR" sz="1200" b="1" baseline="-25000" dirty="0" smtClean="0">
                <a:latin typeface="HY견고딕" pitchFamily="18" charset="-127"/>
                <a:ea typeface="HY견고딕" pitchFamily="18" charset="-127"/>
              </a:rPr>
              <a:t>2</a:t>
            </a:r>
            <a:endParaRPr lang="ko-KR" altLang="en-US" sz="1200" b="1" baseline="-25000" dirty="0">
              <a:latin typeface="HY견고딕" pitchFamily="18" charset="-127"/>
              <a:ea typeface="HY견고딕" pitchFamily="18" charset="-127"/>
            </a:endParaRPr>
          </a:p>
        </p:txBody>
      </p:sp>
      <p:sp>
        <p:nvSpPr>
          <p:cNvPr id="3" name="TextBox 2"/>
          <p:cNvSpPr txBox="1"/>
          <p:nvPr/>
        </p:nvSpPr>
        <p:spPr>
          <a:xfrm>
            <a:off x="566745" y="3433613"/>
            <a:ext cx="1141659" cy="276999"/>
          </a:xfrm>
          <a:prstGeom prst="rect">
            <a:avLst/>
          </a:prstGeom>
          <a:noFill/>
        </p:spPr>
        <p:txBody>
          <a:bodyPr wrap="none" rtlCol="0">
            <a:spAutoFit/>
          </a:bodyPr>
          <a:lstStyle/>
          <a:p>
            <a:r>
              <a:rPr lang="en-US" altLang="ko-KR" sz="1200" b="1" dirty="0" smtClean="0">
                <a:latin typeface="HY견고딕" pitchFamily="18" charset="-127"/>
                <a:ea typeface="HY견고딕" pitchFamily="18" charset="-127"/>
              </a:rPr>
              <a:t>Sleep stage</a:t>
            </a:r>
            <a:endParaRPr lang="ko-KR" altLang="en-US" sz="1200" b="1" dirty="0">
              <a:latin typeface="HY견고딕" pitchFamily="18" charset="-127"/>
              <a:ea typeface="HY견고딕" pitchFamily="18" charset="-127"/>
            </a:endParaRPr>
          </a:p>
        </p:txBody>
      </p:sp>
      <p:sp>
        <p:nvSpPr>
          <p:cNvPr id="4" name="TextBox 3"/>
          <p:cNvSpPr txBox="1"/>
          <p:nvPr/>
        </p:nvSpPr>
        <p:spPr>
          <a:xfrm>
            <a:off x="555680" y="4873773"/>
            <a:ext cx="1638590" cy="276999"/>
          </a:xfrm>
          <a:prstGeom prst="rect">
            <a:avLst/>
          </a:prstGeom>
          <a:noFill/>
        </p:spPr>
        <p:txBody>
          <a:bodyPr wrap="none" rtlCol="0">
            <a:spAutoFit/>
          </a:bodyPr>
          <a:lstStyle/>
          <a:p>
            <a:r>
              <a:rPr lang="en-US" altLang="ko-KR" sz="1200" b="1" dirty="0" smtClean="0">
                <a:latin typeface="HY견고딕" pitchFamily="18" charset="-127"/>
                <a:ea typeface="HY견고딕" pitchFamily="18" charset="-127"/>
              </a:rPr>
              <a:t>Respiratory event</a:t>
            </a:r>
            <a:endParaRPr lang="ko-KR" altLang="en-US" sz="1200" b="1" dirty="0">
              <a:latin typeface="HY견고딕" pitchFamily="18" charset="-127"/>
              <a:ea typeface="HY견고딕" pitchFamily="18" charset="-127"/>
            </a:endParaRPr>
          </a:p>
        </p:txBody>
      </p:sp>
      <p:sp>
        <p:nvSpPr>
          <p:cNvPr id="5" name="TextBox 4"/>
          <p:cNvSpPr txBox="1"/>
          <p:nvPr/>
        </p:nvSpPr>
        <p:spPr>
          <a:xfrm>
            <a:off x="585020" y="6169917"/>
            <a:ext cx="696024" cy="276999"/>
          </a:xfrm>
          <a:prstGeom prst="rect">
            <a:avLst/>
          </a:prstGeom>
          <a:noFill/>
        </p:spPr>
        <p:txBody>
          <a:bodyPr wrap="none" rtlCol="0">
            <a:spAutoFit/>
          </a:bodyPr>
          <a:lstStyle/>
          <a:p>
            <a:r>
              <a:rPr lang="en-US" altLang="ko-KR" sz="1200" b="1" dirty="0" err="1" smtClean="0">
                <a:latin typeface="HY견고딕" pitchFamily="18" charset="-127"/>
                <a:ea typeface="HY견고딕" pitchFamily="18" charset="-127"/>
              </a:rPr>
              <a:t>BiPAP</a:t>
            </a:r>
            <a:endParaRPr lang="ko-KR" altLang="en-US" sz="1200" b="1" dirty="0">
              <a:latin typeface="HY견고딕" pitchFamily="18" charset="-127"/>
              <a:ea typeface="HY견고딕" pitchFamily="18" charset="-127"/>
            </a:endParaRPr>
          </a:p>
        </p:txBody>
      </p:sp>
      <p:sp>
        <p:nvSpPr>
          <p:cNvPr id="7" name="Rectangle 2"/>
          <p:cNvSpPr txBox="1">
            <a:spLocks noChangeArrowheads="1"/>
          </p:cNvSpPr>
          <p:nvPr/>
        </p:nvSpPr>
        <p:spPr>
          <a:xfrm>
            <a:off x="53165" y="123052"/>
            <a:ext cx="9023474" cy="713660"/>
          </a:xfrm>
          <a:prstGeom prst="rect">
            <a:avLst/>
          </a:prstGeom>
        </p:spPr>
        <p:txBody>
          <a:bodyPr/>
          <a:lstStyle>
            <a:lvl1pPr algn="ctr" defTabSz="914400" rtl="0" eaLnBrk="1" latinLnBrk="1" hangingPunct="1">
              <a:spcBef>
                <a:spcPct val="0"/>
              </a:spcBef>
              <a:buNone/>
              <a:defRPr sz="4400" kern="1200">
                <a:solidFill>
                  <a:schemeClr val="tx1"/>
                </a:solidFill>
                <a:latin typeface="+mj-lt"/>
                <a:ea typeface="+mj-ea"/>
                <a:cs typeface="+mj-cs"/>
              </a:defRPr>
            </a:lvl1pPr>
          </a:lstStyle>
          <a:p>
            <a:pPr fontAlgn="auto" latinLnBrk="0">
              <a:spcBef>
                <a:spcPct val="50000"/>
              </a:spcBef>
              <a:spcAft>
                <a:spcPts val="0"/>
              </a:spcAft>
            </a:pPr>
            <a:r>
              <a:rPr kumimoji="0" lang="en-US" altLang="ko-KR" sz="2800" b="1" dirty="0" err="1" smtClean="0">
                <a:latin typeface="Tahoma" pitchFamily="34" charset="0"/>
                <a:ea typeface="굴림" charset="-127"/>
                <a:cs typeface="Tahoma" pitchFamily="34" charset="0"/>
              </a:rPr>
              <a:t>Hypnogram</a:t>
            </a:r>
            <a:endParaRPr kumimoji="0" lang="en-US" altLang="ko-KR" sz="2800" b="1" dirty="0" smtClean="0">
              <a:latin typeface="Tahoma" pitchFamily="34" charset="0"/>
              <a:ea typeface="굴림" charset="-127"/>
              <a:cs typeface="Tahoma" pitchFamily="34" charset="0"/>
            </a:endParaRPr>
          </a:p>
        </p:txBody>
      </p:sp>
    </p:spTree>
    <p:extLst>
      <p:ext uri="{BB962C8B-B14F-4D97-AF65-F5344CB8AC3E}">
        <p14:creationId xmlns:p14="http://schemas.microsoft.com/office/powerpoint/2010/main" xmlns="" val="3440676547"/>
      </p:ext>
    </p:extLst>
  </p:cSld>
  <p:clrMapOvr>
    <a:masterClrMapping/>
  </p:clrMapOvr>
  <p:transition advTm="48907"/>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a:xfrm>
            <a:off x="0" y="1600200"/>
            <a:ext cx="8686800" cy="4525963"/>
          </a:xfrm>
        </p:spPr>
        <p:txBody>
          <a:bodyPr>
            <a:normAutofit fontScale="92500" lnSpcReduction="10000"/>
          </a:bodyPr>
          <a:lstStyle/>
          <a:p>
            <a:pPr>
              <a:buNone/>
            </a:pPr>
            <a:r>
              <a:rPr lang="en-US" altLang="ko-KR" dirty="0" smtClean="0"/>
              <a:t>	</a:t>
            </a:r>
            <a:r>
              <a:rPr lang="en-US" altLang="ko-KR" sz="2400" dirty="0" smtClean="0"/>
              <a:t>A</a:t>
            </a:r>
            <a:r>
              <a:rPr lang="en-US" altLang="ko-KR" sz="2400" dirty="0" smtClean="0"/>
              <a:t>) </a:t>
            </a:r>
            <a:r>
              <a:rPr lang="en-US" altLang="ko-KR" sz="2400" dirty="0" smtClean="0"/>
              <a:t># </a:t>
            </a:r>
            <a:r>
              <a:rPr lang="en-US" altLang="ko-KR" sz="2400" dirty="0" err="1" smtClean="0"/>
              <a:t>Kyphosis</a:t>
            </a:r>
            <a:r>
              <a:rPr lang="en-US" altLang="ko-KR" sz="2400" dirty="0" smtClean="0"/>
              <a:t> </a:t>
            </a:r>
            <a:endParaRPr lang="en-US" altLang="ko-KR" sz="2400" dirty="0" smtClean="0"/>
          </a:p>
          <a:p>
            <a:pPr>
              <a:buNone/>
            </a:pPr>
            <a:r>
              <a:rPr lang="en-US" altLang="ko-KR" sz="2400" dirty="0" smtClean="0"/>
              <a:t>           Obesity</a:t>
            </a:r>
            <a:r>
              <a:rPr lang="en-US" altLang="ko-KR" sz="2400" dirty="0" smtClean="0"/>
              <a:t/>
            </a:r>
            <a:br>
              <a:rPr lang="en-US" altLang="ko-KR" sz="2400" dirty="0" smtClean="0"/>
            </a:br>
            <a:r>
              <a:rPr lang="en-US" altLang="ko-KR" sz="2400" dirty="0" smtClean="0"/>
              <a:t>    </a:t>
            </a:r>
            <a:r>
              <a:rPr lang="en-US" altLang="ko-KR" sz="2400" dirty="0" smtClean="0"/>
              <a:t>   Daytime </a:t>
            </a:r>
            <a:r>
              <a:rPr lang="en-US" altLang="ko-KR" sz="2400" dirty="0" smtClean="0"/>
              <a:t>hypoventilation</a:t>
            </a:r>
          </a:p>
          <a:p>
            <a:pPr>
              <a:buNone/>
            </a:pPr>
            <a:r>
              <a:rPr lang="en-US" altLang="ko-KR" sz="2400" dirty="0" smtClean="0"/>
              <a:t>	    </a:t>
            </a:r>
            <a:r>
              <a:rPr lang="en-US" altLang="ko-KR" sz="2400" dirty="0" smtClean="0"/>
              <a:t>   Sleep </a:t>
            </a:r>
            <a:r>
              <a:rPr lang="en-US" altLang="ko-KR" sz="2400" dirty="0" smtClean="0"/>
              <a:t>apnea(OSA type</a:t>
            </a:r>
            <a:r>
              <a:rPr lang="en-US" altLang="ko-KR" sz="2400" dirty="0" smtClean="0"/>
              <a:t>)</a:t>
            </a:r>
          </a:p>
          <a:p>
            <a:pPr>
              <a:buNone/>
            </a:pPr>
            <a:r>
              <a:rPr lang="en-US" altLang="ko-KR" sz="2400" dirty="0" smtClean="0"/>
              <a:t/>
            </a:r>
            <a:br>
              <a:rPr lang="en-US" altLang="ko-KR" sz="2400" dirty="0" smtClean="0"/>
            </a:br>
            <a:r>
              <a:rPr lang="en-US" altLang="ko-KR" sz="2400" dirty="0" smtClean="0"/>
              <a:t>    </a:t>
            </a:r>
            <a:r>
              <a:rPr lang="en-US" altLang="ko-KR" sz="2400" b="1" dirty="0" smtClean="0">
                <a:sym typeface="Wingdings" pitchFamily="2" charset="2"/>
              </a:rPr>
              <a:t> </a:t>
            </a:r>
            <a:r>
              <a:rPr lang="en-US" altLang="ko-KR" sz="2400" b="1" dirty="0" smtClean="0">
                <a:sym typeface="Wingdings" pitchFamily="2" charset="2"/>
              </a:rPr>
              <a:t># Obesity </a:t>
            </a:r>
            <a:r>
              <a:rPr lang="en-US" altLang="ko-KR" sz="2400" b="1" dirty="0" smtClean="0"/>
              <a:t>hypoventilation synd. with </a:t>
            </a:r>
            <a:r>
              <a:rPr lang="en-US" altLang="ko-KR" sz="2400" b="1" dirty="0" err="1" smtClean="0"/>
              <a:t>kyphosis</a:t>
            </a:r>
            <a:endParaRPr lang="en-US" altLang="ko-KR" b="1" dirty="0" smtClean="0"/>
          </a:p>
          <a:p>
            <a:pPr marL="438912" lvl="1" indent="-320040">
              <a:spcBef>
                <a:spcPts val="0"/>
              </a:spcBef>
              <a:buClr>
                <a:schemeClr val="accent1"/>
              </a:buClr>
              <a:buSzPct val="80000"/>
              <a:buNone/>
            </a:pPr>
            <a:r>
              <a:rPr lang="en-US" altLang="ko-KR" dirty="0" smtClean="0"/>
              <a:t>	</a:t>
            </a:r>
          </a:p>
          <a:p>
            <a:pPr marL="438912" lvl="1" indent="-320040">
              <a:spcBef>
                <a:spcPts val="0"/>
              </a:spcBef>
              <a:buClr>
                <a:schemeClr val="accent1"/>
              </a:buClr>
              <a:buSzPct val="80000"/>
              <a:buNone/>
            </a:pPr>
            <a:r>
              <a:rPr lang="en-US" altLang="ko-KR" dirty="0" smtClean="0"/>
              <a:t>  P) </a:t>
            </a:r>
            <a:r>
              <a:rPr lang="en-US" altLang="ko-KR" sz="2000" dirty="0" smtClean="0"/>
              <a:t> </a:t>
            </a:r>
            <a:r>
              <a:rPr lang="en-US" altLang="ko-KR" sz="2400" dirty="0" smtClean="0"/>
              <a:t>Bi-PAP(</a:t>
            </a:r>
            <a:r>
              <a:rPr lang="pt-BR" altLang="ko-KR" sz="2400" dirty="0"/>
              <a:t>IPAP 16cmH</a:t>
            </a:r>
            <a:r>
              <a:rPr lang="pt-BR" altLang="ko-KR" sz="2400" baseline="-25000" dirty="0"/>
              <a:t>2</a:t>
            </a:r>
            <a:r>
              <a:rPr lang="pt-BR" altLang="ko-KR" sz="2400" dirty="0"/>
              <a:t>O, EPAP 9cmH</a:t>
            </a:r>
            <a:r>
              <a:rPr lang="pt-BR" altLang="ko-KR" sz="2400" baseline="-25000" dirty="0"/>
              <a:t>2</a:t>
            </a:r>
            <a:r>
              <a:rPr lang="pt-BR" altLang="ko-KR" sz="2400" dirty="0"/>
              <a:t>O, home O</a:t>
            </a:r>
            <a:r>
              <a:rPr lang="pt-BR" altLang="ko-KR" sz="2400" baseline="-25000" dirty="0"/>
              <a:t>2</a:t>
            </a:r>
            <a:r>
              <a:rPr lang="pt-BR" altLang="ko-KR" sz="2400" dirty="0"/>
              <a:t> 2L)</a:t>
            </a:r>
            <a:r>
              <a:rPr lang="en-US" altLang="ko-KR" sz="2400" dirty="0"/>
              <a:t/>
            </a:r>
            <a:br>
              <a:rPr lang="en-US" altLang="ko-KR" sz="2400" dirty="0"/>
            </a:br>
            <a:r>
              <a:rPr lang="en-US" altLang="ko-KR" sz="2400" dirty="0"/>
              <a:t>     Weight reduction</a:t>
            </a:r>
            <a:r>
              <a:rPr lang="en-US" altLang="ko-KR" sz="2000" dirty="0" smtClean="0"/>
              <a:t/>
            </a:r>
            <a:br>
              <a:rPr lang="en-US" altLang="ko-KR" sz="2000" dirty="0" smtClean="0"/>
            </a:br>
            <a:endParaRPr lang="en-US" altLang="ko-KR" sz="1600" dirty="0" smtClean="0"/>
          </a:p>
          <a:p>
            <a:pPr>
              <a:buNone/>
            </a:pPr>
            <a:endParaRPr lang="en-US" altLang="ko-KR" dirty="0" smtClean="0"/>
          </a:p>
          <a:p>
            <a:pPr>
              <a:buNone/>
            </a:pPr>
            <a:r>
              <a:rPr lang="en-US" altLang="ko-KR" dirty="0" smtClean="0"/>
              <a:t>      </a:t>
            </a:r>
            <a:endParaRPr lang="ko-KR" altLang="en-US" dirty="0"/>
          </a:p>
        </p:txBody>
      </p:sp>
    </p:spTree>
  </p:cSld>
  <p:clrMapOvr>
    <a:masterClrMapping/>
  </p:clrMapOvr>
  <p:transition advTm="18906"/>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강현희\Desktop\BiPAP.bmp"/>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6632"/>
            <a:ext cx="9144000" cy="61206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578961"/>
      </p:ext>
    </p:extLst>
  </p:cSld>
  <p:clrMapOvr>
    <a:masterClrMapping/>
  </p:clrMapOvr>
  <p:transition advTm="13407"/>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강현희\Downloads\20130530_11023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87384" y="0"/>
            <a:ext cx="5456648"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내용 개체 틀 2"/>
          <p:cNvSpPr txBox="1">
            <a:spLocks/>
          </p:cNvSpPr>
          <p:nvPr/>
        </p:nvSpPr>
        <p:spPr>
          <a:xfrm>
            <a:off x="0" y="1928802"/>
            <a:ext cx="3428992" cy="4000528"/>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pPr>
            <a:r>
              <a:rPr kumimoji="1" lang="en-US" altLang="ko-KR" sz="2800" dirty="0" smtClean="0"/>
              <a:t>S&amp;O :</a:t>
            </a:r>
          </a:p>
          <a:p>
            <a:pPr lvl="1"/>
            <a:r>
              <a:rPr kumimoji="1" lang="en-US" altLang="ko-KR" sz="2000" dirty="0" smtClean="0">
                <a:latin typeface="휴먼모음T" pitchFamily="18" charset="-127"/>
                <a:ea typeface="휴먼모음T" pitchFamily="18" charset="-127"/>
              </a:rPr>
              <a:t>“</a:t>
            </a:r>
            <a:r>
              <a:rPr lang="ko-KR" altLang="en-US" sz="2000" dirty="0">
                <a:latin typeface="휴먼모음T" pitchFamily="18" charset="-127"/>
                <a:ea typeface="휴먼모음T" pitchFamily="18" charset="-127"/>
              </a:rPr>
              <a:t>마스크 약간 불편하지만 괜찮아요</a:t>
            </a:r>
            <a:r>
              <a:rPr lang="en-US" altLang="ko-KR" sz="2000" dirty="0">
                <a:latin typeface="휴먼모음T" pitchFamily="18" charset="-127"/>
                <a:ea typeface="휴먼모음T" pitchFamily="18" charset="-127"/>
              </a:rPr>
              <a:t>. </a:t>
            </a:r>
            <a:r>
              <a:rPr lang="ko-KR" altLang="en-US" sz="2000" dirty="0">
                <a:latin typeface="휴먼모음T" pitchFamily="18" charset="-127"/>
                <a:ea typeface="휴먼모음T" pitchFamily="18" charset="-127"/>
              </a:rPr>
              <a:t>주간 졸림도 좋아졌어요</a:t>
            </a:r>
            <a:r>
              <a:rPr kumimoji="1" lang="en-US" altLang="ko-KR" sz="2000" dirty="0" smtClean="0">
                <a:latin typeface="휴먼모음T" pitchFamily="18" charset="-127"/>
                <a:ea typeface="휴먼모음T" pitchFamily="18" charset="-127"/>
              </a:rPr>
              <a:t>”</a:t>
            </a:r>
          </a:p>
          <a:p>
            <a:pPr lvl="1"/>
            <a:r>
              <a:rPr kumimoji="1" lang="en-US" altLang="ko-KR" sz="2000" dirty="0" smtClean="0"/>
              <a:t>Daytime ABGA </a:t>
            </a:r>
            <a:r>
              <a:rPr lang="en-US" altLang="ko-KR" sz="2000" dirty="0"/>
              <a:t>: 7.397-46.9-87.6-28.2-97.2</a:t>
            </a:r>
            <a:r>
              <a:rPr lang="en-US" altLang="ko-KR" sz="2000" dirty="0" smtClean="0"/>
              <a:t>%</a:t>
            </a:r>
            <a:endParaRPr lang="en-US" altLang="ko-KR" sz="1600" dirty="0" smtClean="0"/>
          </a:p>
        </p:txBody>
      </p:sp>
      <p:sp>
        <p:nvSpPr>
          <p:cNvPr id="4" name="제목 1"/>
          <p:cNvSpPr txBox="1">
            <a:spLocks/>
          </p:cNvSpPr>
          <p:nvPr/>
        </p:nvSpPr>
        <p:spPr>
          <a:xfrm>
            <a:off x="285720" y="260350"/>
            <a:ext cx="8229600" cy="1143000"/>
          </a:xfrm>
          <a:prstGeom prst="rect">
            <a:avLst/>
          </a:prstGeom>
        </p:spPr>
        <p:txBody>
          <a:bodyPr>
            <a:normAutofit fontScale="97500" lnSpcReduction="10000"/>
          </a:bodyPr>
          <a:lstStyle/>
          <a:p>
            <a:pPr marL="0" marR="0" lvl="0" indent="0" algn="l" defTabSz="914400" rtl="0" eaLnBrk="1" fontAlgn="auto" latinLnBrk="1" hangingPunct="1">
              <a:lnSpc>
                <a:spcPct val="100000"/>
              </a:lnSpc>
              <a:spcBef>
                <a:spcPct val="0"/>
              </a:spcBef>
              <a:spcAft>
                <a:spcPts val="0"/>
              </a:spcAft>
              <a:buClrTx/>
              <a:buSzTx/>
              <a:buFontTx/>
              <a:buNone/>
              <a:tabLst/>
              <a:defRPr/>
            </a:pPr>
            <a:r>
              <a:rPr kumimoji="0" lang="en-US" altLang="ko-KR" sz="3600" b="1" i="0" u="none" strike="noStrike" kern="1200" cap="none" spc="0" normalizeH="0" baseline="0" noProof="0" dirty="0" smtClean="0">
                <a:ln>
                  <a:noFill/>
                </a:ln>
                <a:solidFill>
                  <a:schemeClr val="tx1"/>
                </a:solidFill>
                <a:effectLst/>
                <a:uLnTx/>
                <a:uFillTx/>
                <a:latin typeface="+mj-lt"/>
                <a:ea typeface="+mj-ea"/>
                <a:cs typeface="+mj-cs"/>
              </a:rPr>
              <a:t>Progress note </a:t>
            </a:r>
            <a:br>
              <a:rPr kumimoji="0" lang="en-US" altLang="ko-KR" sz="3600" b="1" i="0" u="none" strike="noStrike" kern="1200" cap="none" spc="0" normalizeH="0" baseline="0" noProof="0" dirty="0" smtClean="0">
                <a:ln>
                  <a:noFill/>
                </a:ln>
                <a:solidFill>
                  <a:schemeClr val="tx1"/>
                </a:solidFill>
                <a:effectLst/>
                <a:uLnTx/>
                <a:uFillTx/>
                <a:latin typeface="+mj-lt"/>
                <a:ea typeface="+mj-ea"/>
                <a:cs typeface="+mj-cs"/>
              </a:rPr>
            </a:br>
            <a:r>
              <a:rPr kumimoji="0" lang="en-US" altLang="ko-KR" sz="3600" b="1" i="0" u="none" strike="noStrike" kern="1200" cap="none" spc="0" normalizeH="0" baseline="0" noProof="0" dirty="0" smtClean="0">
                <a:ln>
                  <a:noFill/>
                </a:ln>
                <a:solidFill>
                  <a:schemeClr val="tx1"/>
                </a:solidFill>
                <a:effectLst/>
                <a:uLnTx/>
                <a:uFillTx/>
                <a:latin typeface="+mj-lt"/>
                <a:ea typeface="+mj-ea"/>
                <a:cs typeface="+mj-cs"/>
              </a:rPr>
              <a:t>HD#10</a:t>
            </a:r>
            <a:endParaRPr kumimoji="0" lang="ko-KR" altLang="en-US" sz="3600" b="1" i="0" u="none" strike="noStrike" kern="1200" cap="none" spc="0" normalizeH="0" baseline="0" noProof="0" dirty="0" smtClean="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xmlns="" val="1065197325"/>
      </p:ext>
    </p:extLst>
  </p:cSld>
  <p:clrMapOvr>
    <a:masterClrMapping/>
  </p:clrMapOvr>
  <p:transition advTm="15"/>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a:xfrm>
            <a:off x="457200" y="53752"/>
            <a:ext cx="8229600" cy="1143000"/>
          </a:xfrm>
        </p:spPr>
        <p:txBody>
          <a:bodyPr>
            <a:normAutofit/>
          </a:bodyPr>
          <a:lstStyle/>
          <a:p>
            <a:pPr algn="l" eaLnBrk="1" hangingPunct="1"/>
            <a:r>
              <a:rPr lang="en-US" altLang="ko-KR" b="1" dirty="0" smtClean="0"/>
              <a:t>Present illness</a:t>
            </a:r>
            <a:endParaRPr lang="ko-KR" altLang="en-US" b="1" dirty="0" smtClean="0"/>
          </a:p>
        </p:txBody>
      </p:sp>
      <p:sp>
        <p:nvSpPr>
          <p:cNvPr id="5123" name="내용 개체 틀 2"/>
          <p:cNvSpPr>
            <a:spLocks noGrp="1"/>
          </p:cNvSpPr>
          <p:nvPr>
            <p:ph idx="1"/>
          </p:nvPr>
        </p:nvSpPr>
        <p:spPr>
          <a:xfrm>
            <a:off x="250825" y="1484313"/>
            <a:ext cx="8686800" cy="4983162"/>
          </a:xfrm>
        </p:spPr>
        <p:txBody>
          <a:bodyPr>
            <a:normAutofit/>
          </a:bodyPr>
          <a:lstStyle/>
          <a:p>
            <a:pPr marL="0" indent="0" latinLnBrk="0">
              <a:lnSpc>
                <a:spcPct val="150000"/>
              </a:lnSpc>
              <a:buNone/>
              <a:defRPr/>
            </a:pPr>
            <a:r>
              <a:rPr lang="ko-KR" altLang="en-US" sz="2400" dirty="0">
                <a:latin typeface="휴먼모음T" pitchFamily="18" charset="-127"/>
                <a:ea typeface="휴먼모음T" pitchFamily="18" charset="-127"/>
              </a:rPr>
              <a:t> </a:t>
            </a:r>
            <a:r>
              <a:rPr lang="ko-KR" altLang="en-US" sz="2400" dirty="0" smtClean="0">
                <a:latin typeface="휴먼모음T" pitchFamily="18" charset="-127"/>
                <a:ea typeface="휴먼모음T" pitchFamily="18" charset="-127"/>
              </a:rPr>
              <a:t>상기 환자 </a:t>
            </a:r>
            <a:r>
              <a:rPr lang="ko-KR" altLang="en-US" sz="2400" dirty="0" err="1" smtClean="0">
                <a:latin typeface="휴먼모음T" pitchFamily="18" charset="-127"/>
                <a:ea typeface="휴먼모음T" pitchFamily="18" charset="-127"/>
              </a:rPr>
              <a:t>내원</a:t>
            </a:r>
            <a:r>
              <a:rPr lang="ko-KR" altLang="en-US" sz="2400" dirty="0" smtClean="0">
                <a:latin typeface="휴먼모음T" pitchFamily="18" charset="-127"/>
                <a:ea typeface="휴먼모음T" pitchFamily="18" charset="-127"/>
              </a:rPr>
              <a:t> </a:t>
            </a:r>
            <a:r>
              <a:rPr lang="en-US" altLang="ko-KR" sz="2400" dirty="0" smtClean="0">
                <a:latin typeface="휴먼모음T" pitchFamily="18" charset="-127"/>
                <a:ea typeface="휴먼모음T" pitchFamily="18" charset="-127"/>
              </a:rPr>
              <a:t>1</a:t>
            </a:r>
            <a:r>
              <a:rPr lang="ko-KR" altLang="en-US" sz="2400" dirty="0" smtClean="0">
                <a:latin typeface="휴먼모음T" pitchFamily="18" charset="-127"/>
                <a:ea typeface="휴먼모음T" pitchFamily="18" charset="-127"/>
              </a:rPr>
              <a:t>년 전 휴직하면서 </a:t>
            </a:r>
            <a:r>
              <a:rPr lang="ko-KR" altLang="en-US" sz="2400" dirty="0" err="1" smtClean="0">
                <a:latin typeface="휴먼모음T" pitchFamily="18" charset="-127"/>
                <a:ea typeface="휴먼모음T" pitchFamily="18" charset="-127"/>
              </a:rPr>
              <a:t>부터</a:t>
            </a:r>
            <a:r>
              <a:rPr lang="ko-KR" altLang="en-US" sz="2400" dirty="0" smtClean="0">
                <a:latin typeface="휴먼모음T" pitchFamily="18" charset="-127"/>
                <a:ea typeface="휴먼모음T" pitchFamily="18" charset="-127"/>
              </a:rPr>
              <a:t> 체중이 증가 하였고 평소 주간 </a:t>
            </a:r>
            <a:r>
              <a:rPr lang="ko-KR" altLang="en-US" sz="2400" dirty="0" err="1" smtClean="0">
                <a:latin typeface="휴먼모음T" pitchFamily="18" charset="-127"/>
                <a:ea typeface="휴먼모음T" pitchFamily="18" charset="-127"/>
              </a:rPr>
              <a:t>졸림증</a:t>
            </a:r>
            <a:r>
              <a:rPr lang="ko-KR" altLang="en-US" sz="2400" dirty="0" smtClean="0">
                <a:latin typeface="휴먼모음T" pitchFamily="18" charset="-127"/>
                <a:ea typeface="휴먼모음T" pitchFamily="18" charset="-127"/>
              </a:rPr>
              <a:t> 및 수면 중 목격되는 </a:t>
            </a:r>
            <a:r>
              <a:rPr lang="ko-KR" altLang="en-US" sz="2400" dirty="0" err="1" smtClean="0">
                <a:latin typeface="휴먼모음T" pitchFamily="18" charset="-127"/>
                <a:ea typeface="휴먼모음T" pitchFamily="18" charset="-127"/>
              </a:rPr>
              <a:t>무호흡이</a:t>
            </a:r>
            <a:r>
              <a:rPr lang="ko-KR" altLang="en-US" sz="2400" dirty="0" smtClean="0">
                <a:latin typeface="휴먼모음T" pitchFamily="18" charset="-127"/>
                <a:ea typeface="휴먼모음T" pitchFamily="18" charset="-127"/>
              </a:rPr>
              <a:t> 있던 중 수일 전부터 호흡곤란 발생하여 본원 응급실 경유 입원함</a:t>
            </a:r>
            <a:endParaRPr lang="en-US" altLang="ko-KR" sz="2400" dirty="0" smtClean="0">
              <a:latin typeface="휴먼모음T" pitchFamily="18" charset="-127"/>
              <a:ea typeface="휴먼모음T" pitchFamily="18" charset="-127"/>
            </a:endParaRPr>
          </a:p>
        </p:txBody>
      </p:sp>
    </p:spTree>
  </p:cSld>
  <p:clrMapOvr>
    <a:masterClrMapping/>
  </p:clrMapOvr>
  <p:transition advTm="7156"/>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a:xfrm>
            <a:off x="457200" y="44624"/>
            <a:ext cx="8229600" cy="1143000"/>
          </a:xfrm>
        </p:spPr>
        <p:txBody>
          <a:bodyPr>
            <a:normAutofit/>
          </a:bodyPr>
          <a:lstStyle/>
          <a:p>
            <a:pPr algn="l"/>
            <a:r>
              <a:rPr lang="en-US" altLang="ko-KR" b="1" dirty="0" smtClean="0"/>
              <a:t>History</a:t>
            </a:r>
            <a:endParaRPr lang="ko-KR" altLang="en-US" dirty="0" smtClean="0"/>
          </a:p>
        </p:txBody>
      </p:sp>
      <p:sp>
        <p:nvSpPr>
          <p:cNvPr id="5123" name="내용 개체 틀 2"/>
          <p:cNvSpPr>
            <a:spLocks noGrp="1"/>
          </p:cNvSpPr>
          <p:nvPr>
            <p:ph idx="1"/>
          </p:nvPr>
        </p:nvSpPr>
        <p:spPr>
          <a:xfrm>
            <a:off x="251520" y="1196752"/>
            <a:ext cx="8472488" cy="5572125"/>
          </a:xfrm>
        </p:spPr>
        <p:txBody>
          <a:bodyPr>
            <a:noAutofit/>
          </a:bodyPr>
          <a:lstStyle/>
          <a:p>
            <a:pPr marL="0" indent="0" eaLnBrk="1" hangingPunct="1">
              <a:buNone/>
            </a:pPr>
            <a:r>
              <a:rPr lang="en-US" altLang="ko-KR" sz="2000" b="1" dirty="0" smtClean="0"/>
              <a:t>Past history</a:t>
            </a:r>
          </a:p>
          <a:p>
            <a:pPr lvl="1" eaLnBrk="1" hangingPunct="1"/>
            <a:r>
              <a:rPr lang="en-US" altLang="ko-KR" sz="2000" dirty="0" smtClean="0"/>
              <a:t>DM/HBP/hepatitis/</a:t>
            </a:r>
            <a:r>
              <a:rPr lang="en-US" altLang="ko-KR" sz="2000" dirty="0" err="1" smtClean="0"/>
              <a:t>TBc</a:t>
            </a:r>
            <a:r>
              <a:rPr lang="en-US" altLang="ko-KR" sz="2000" dirty="0" smtClean="0"/>
              <a:t>(-/+/-/-) / Insomnia(+)</a:t>
            </a:r>
          </a:p>
          <a:p>
            <a:pPr marL="457200" lvl="1" indent="0" eaLnBrk="1" hangingPunct="1">
              <a:buNone/>
            </a:pPr>
            <a:endParaRPr lang="en-US" altLang="ko-KR" sz="2000" dirty="0" smtClean="0"/>
          </a:p>
          <a:p>
            <a:pPr marL="0" indent="0" eaLnBrk="1" hangingPunct="1">
              <a:buNone/>
            </a:pPr>
            <a:r>
              <a:rPr lang="en-US" altLang="ko-KR" sz="2000" b="1" dirty="0" smtClean="0"/>
              <a:t>Familial history</a:t>
            </a:r>
          </a:p>
          <a:p>
            <a:pPr lvl="1" eaLnBrk="1" hangingPunct="1"/>
            <a:r>
              <a:rPr lang="en-US" altLang="ko-KR" sz="2000" dirty="0" smtClean="0"/>
              <a:t>Non specific</a:t>
            </a:r>
          </a:p>
          <a:p>
            <a:pPr eaLnBrk="1" hangingPunct="1"/>
            <a:endParaRPr lang="en-US" altLang="ko-KR" sz="2000" dirty="0" smtClean="0"/>
          </a:p>
          <a:p>
            <a:pPr marL="0" indent="0" eaLnBrk="1" hangingPunct="1">
              <a:buNone/>
            </a:pPr>
            <a:r>
              <a:rPr lang="en-US" altLang="ko-KR" sz="2000" b="1" dirty="0" smtClean="0"/>
              <a:t>Social history</a:t>
            </a:r>
          </a:p>
          <a:p>
            <a:pPr lvl="1" eaLnBrk="1" hangingPunct="1"/>
            <a:r>
              <a:rPr lang="en-US" altLang="ko-KR" sz="2000" dirty="0" smtClean="0"/>
              <a:t>smoking/alcohol : never smoker</a:t>
            </a:r>
            <a:r>
              <a:rPr lang="en-US" altLang="ko-KR" sz="2000" dirty="0" smtClean="0">
                <a:solidFill>
                  <a:srgbClr val="FFFF00"/>
                </a:solidFill>
              </a:rPr>
              <a:t> </a:t>
            </a:r>
            <a:r>
              <a:rPr lang="en-US" altLang="ko-KR" sz="2000" dirty="0" smtClean="0"/>
              <a:t>/social</a:t>
            </a:r>
          </a:p>
          <a:p>
            <a:pPr marL="457200" lvl="1" indent="0" eaLnBrk="1" hangingPunct="1">
              <a:buNone/>
            </a:pPr>
            <a:endParaRPr lang="en-US" altLang="ko-KR" sz="2000" dirty="0" smtClean="0"/>
          </a:p>
          <a:p>
            <a:pPr marL="0" indent="0" eaLnBrk="1" hangingPunct="1">
              <a:buNone/>
            </a:pPr>
            <a:r>
              <a:rPr lang="en-US" altLang="ko-KR" sz="2000" b="1" dirty="0" smtClean="0"/>
              <a:t>Medication history</a:t>
            </a:r>
          </a:p>
          <a:p>
            <a:pPr lvl="1" eaLnBrk="1" hangingPunct="1"/>
            <a:r>
              <a:rPr lang="en-US" altLang="ko-KR" sz="2000" dirty="0" err="1" smtClean="0"/>
              <a:t>Losartan</a:t>
            </a:r>
            <a:r>
              <a:rPr lang="en-US" altLang="ko-KR" sz="2000" dirty="0" smtClean="0"/>
              <a:t>, aspirin, </a:t>
            </a:r>
            <a:r>
              <a:rPr lang="en-US" altLang="ko-KR" sz="2000" dirty="0" err="1" smtClean="0"/>
              <a:t>carvedilol</a:t>
            </a:r>
            <a:endParaRPr lang="en-US" altLang="ko-KR" sz="2000" dirty="0" smtClean="0"/>
          </a:p>
          <a:p>
            <a:pPr lvl="1" eaLnBrk="1" hangingPunct="1"/>
            <a:r>
              <a:rPr lang="en-US" altLang="ko-KR" sz="2000" dirty="0" err="1" smtClean="0"/>
              <a:t>zanapam</a:t>
            </a:r>
            <a:endParaRPr lang="en-US" altLang="ko-KR" sz="2000" dirty="0" smtClean="0"/>
          </a:p>
          <a:p>
            <a:pPr lvl="1" eaLnBrk="1" hangingPunct="1"/>
            <a:endParaRPr lang="en-US" altLang="ko-KR" sz="2000" dirty="0" smtClean="0"/>
          </a:p>
          <a:p>
            <a:pPr marL="0" indent="0" eaLnBrk="1" hangingPunct="1">
              <a:buNone/>
            </a:pPr>
            <a:r>
              <a:rPr lang="en-US" altLang="ko-KR" sz="2000" b="1" dirty="0" smtClean="0"/>
              <a:t>Occupational history</a:t>
            </a:r>
          </a:p>
          <a:p>
            <a:pPr lvl="1" eaLnBrk="1" hangingPunct="1"/>
            <a:r>
              <a:rPr lang="en-US" altLang="ko-KR" sz="2000" dirty="0" smtClean="0"/>
              <a:t>N-S</a:t>
            </a:r>
            <a:endParaRPr lang="ko-KR" altLang="en-US" sz="2000" dirty="0" smtClean="0"/>
          </a:p>
        </p:txBody>
      </p:sp>
    </p:spTree>
  </p:cSld>
  <p:clrMapOvr>
    <a:masterClrMapping/>
  </p:clrMapOvr>
  <p:transition advTm="12188"/>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normAutofit/>
          </a:bodyPr>
          <a:lstStyle/>
          <a:p>
            <a:pPr algn="l" eaLnBrk="1" hangingPunct="1"/>
            <a:r>
              <a:rPr lang="en-US" altLang="ko-KR" sz="4000" b="1" dirty="0" smtClean="0"/>
              <a:t>Review of systems</a:t>
            </a:r>
            <a:endParaRPr lang="ko-KR" altLang="en-US" sz="4000" b="1" dirty="0" smtClean="0"/>
          </a:p>
        </p:txBody>
      </p:sp>
      <p:sp>
        <p:nvSpPr>
          <p:cNvPr id="6147" name="내용 개체 틀 2"/>
          <p:cNvSpPr>
            <a:spLocks noGrp="1"/>
          </p:cNvSpPr>
          <p:nvPr>
            <p:ph idx="1"/>
          </p:nvPr>
        </p:nvSpPr>
        <p:spPr>
          <a:xfrm>
            <a:off x="0" y="1357313"/>
            <a:ext cx="9144000" cy="5000625"/>
          </a:xfrm>
        </p:spPr>
        <p:txBody>
          <a:bodyPr>
            <a:noAutofit/>
          </a:bodyPr>
          <a:lstStyle/>
          <a:p>
            <a:pPr eaLnBrk="1" hangingPunct="1">
              <a:lnSpc>
                <a:spcPct val="130000"/>
              </a:lnSpc>
              <a:buFont typeface="Arial" charset="0"/>
              <a:buNone/>
              <a:defRPr/>
            </a:pPr>
            <a:r>
              <a:rPr lang="en-US" altLang="ko-KR" sz="2000" b="1" dirty="0" smtClean="0">
                <a:latin typeface="+mj-lt"/>
              </a:rPr>
              <a:t>General </a:t>
            </a:r>
            <a:r>
              <a:rPr lang="en-US" altLang="ko-KR" sz="2000" dirty="0" smtClean="0">
                <a:latin typeface="+mj-lt"/>
              </a:rPr>
              <a:t>       	      fever/chilling (-/-) , poor oral intake(-)</a:t>
            </a:r>
          </a:p>
          <a:p>
            <a:pPr eaLnBrk="1" hangingPunct="1">
              <a:lnSpc>
                <a:spcPct val="130000"/>
              </a:lnSpc>
              <a:buFont typeface="Arial" charset="0"/>
              <a:buNone/>
              <a:defRPr/>
            </a:pPr>
            <a:r>
              <a:rPr lang="en-US" altLang="ko-KR" sz="2000" dirty="0" smtClean="0">
                <a:latin typeface="+mj-lt"/>
              </a:rPr>
              <a:t>                             weight loss (-) night sweating(-) </a:t>
            </a:r>
            <a:r>
              <a:rPr lang="en-US" altLang="ko-KR" sz="2000" dirty="0" err="1" smtClean="0">
                <a:latin typeface="+mj-lt"/>
              </a:rPr>
              <a:t>myalgia</a:t>
            </a:r>
            <a:r>
              <a:rPr lang="en-US" altLang="ko-KR" sz="2000" dirty="0" smtClean="0">
                <a:latin typeface="+mj-lt"/>
              </a:rPr>
              <a:t>(-)</a:t>
            </a:r>
          </a:p>
          <a:p>
            <a:pPr eaLnBrk="1" hangingPunct="1">
              <a:lnSpc>
                <a:spcPct val="130000"/>
              </a:lnSpc>
              <a:buFont typeface="Arial" charset="0"/>
              <a:buNone/>
              <a:defRPr/>
            </a:pPr>
            <a:r>
              <a:rPr lang="en-US" altLang="ko-KR" sz="2000" dirty="0" smtClean="0">
                <a:latin typeface="+mj-lt"/>
              </a:rPr>
              <a:t>			      dizziness(-)  </a:t>
            </a:r>
            <a:r>
              <a:rPr lang="en-US" altLang="ko-KR" sz="2000" dirty="0" smtClean="0">
                <a:solidFill>
                  <a:srgbClr val="FF0000"/>
                </a:solidFill>
                <a:latin typeface="+mj-lt"/>
              </a:rPr>
              <a:t>daytime sleepiness(+)</a:t>
            </a:r>
          </a:p>
          <a:p>
            <a:pPr eaLnBrk="1" hangingPunct="1">
              <a:lnSpc>
                <a:spcPct val="130000"/>
              </a:lnSpc>
              <a:buFont typeface="Arial" charset="0"/>
              <a:buNone/>
              <a:defRPr/>
            </a:pPr>
            <a:r>
              <a:rPr lang="en-US" altLang="ko-KR" sz="2000" b="1" dirty="0" smtClean="0">
                <a:latin typeface="+mj-lt"/>
              </a:rPr>
              <a:t>Respiratory </a:t>
            </a:r>
            <a:r>
              <a:rPr lang="en-US" altLang="ko-KR" sz="2000" dirty="0" smtClean="0">
                <a:latin typeface="+mj-lt"/>
              </a:rPr>
              <a:t>   	      cough/sputum/</a:t>
            </a:r>
            <a:r>
              <a:rPr lang="en-US" altLang="ko-KR" sz="2000" dirty="0" err="1" smtClean="0">
                <a:latin typeface="+mj-lt"/>
              </a:rPr>
              <a:t>rhinorrhea</a:t>
            </a:r>
            <a:r>
              <a:rPr lang="en-US" altLang="ko-KR" sz="2000" dirty="0" smtClean="0">
                <a:latin typeface="+mj-lt"/>
              </a:rPr>
              <a:t>/</a:t>
            </a:r>
            <a:r>
              <a:rPr lang="en-US" altLang="ko-KR" sz="2000" dirty="0" err="1" smtClean="0">
                <a:solidFill>
                  <a:srgbClr val="FF0000"/>
                </a:solidFill>
                <a:latin typeface="+mj-lt"/>
              </a:rPr>
              <a:t>dyspnea</a:t>
            </a:r>
            <a:r>
              <a:rPr lang="en-US" altLang="ko-KR" sz="2000" dirty="0" smtClean="0">
                <a:latin typeface="+mj-lt"/>
              </a:rPr>
              <a:t> (-/-/-/</a:t>
            </a:r>
            <a:r>
              <a:rPr lang="en-US" altLang="ko-KR" sz="2000" dirty="0" smtClean="0">
                <a:solidFill>
                  <a:srgbClr val="FF0000"/>
                </a:solidFill>
                <a:latin typeface="+mj-lt"/>
              </a:rPr>
              <a:t>+</a:t>
            </a:r>
            <a:r>
              <a:rPr lang="en-US" altLang="ko-KR" sz="2000" dirty="0" smtClean="0">
                <a:latin typeface="+mj-lt"/>
              </a:rPr>
              <a:t>)</a:t>
            </a:r>
          </a:p>
          <a:p>
            <a:pPr eaLnBrk="1" hangingPunct="1">
              <a:lnSpc>
                <a:spcPct val="130000"/>
              </a:lnSpc>
              <a:buFont typeface="Arial" charset="0"/>
              <a:buNone/>
              <a:defRPr/>
            </a:pPr>
            <a:r>
              <a:rPr lang="en-US" altLang="ko-KR" sz="2000" b="1" dirty="0" smtClean="0">
                <a:latin typeface="+mj-lt"/>
              </a:rPr>
              <a:t>Cardiovascular</a:t>
            </a:r>
            <a:r>
              <a:rPr lang="en-US" altLang="ko-KR" sz="2000" dirty="0" smtClean="0">
                <a:latin typeface="+mj-lt"/>
              </a:rPr>
              <a:t>     chest pain /palpitation/cyanosis (-/-/-)</a:t>
            </a:r>
          </a:p>
          <a:p>
            <a:pPr eaLnBrk="1" hangingPunct="1">
              <a:lnSpc>
                <a:spcPct val="130000"/>
              </a:lnSpc>
              <a:buFont typeface="Arial" charset="0"/>
              <a:buNone/>
              <a:defRPr/>
            </a:pPr>
            <a:r>
              <a:rPr lang="en-US" altLang="ko-KR" sz="2000" b="1" dirty="0" smtClean="0">
                <a:latin typeface="+mj-lt"/>
              </a:rPr>
              <a:t>G-I tract        </a:t>
            </a:r>
            <a:r>
              <a:rPr lang="en-US" altLang="ko-KR" sz="2000" dirty="0" smtClean="0">
                <a:latin typeface="+mj-lt"/>
              </a:rPr>
              <a:t>	      nausea/</a:t>
            </a:r>
            <a:r>
              <a:rPr lang="en-US" altLang="ko-KR" sz="2000" dirty="0" err="1" smtClean="0">
                <a:latin typeface="+mj-lt"/>
              </a:rPr>
              <a:t>vomitting</a:t>
            </a:r>
            <a:r>
              <a:rPr lang="en-US" altLang="ko-KR" sz="2000" dirty="0" smtClean="0">
                <a:latin typeface="+mj-lt"/>
              </a:rPr>
              <a:t>/constipation/diarrhea (-/-/-/-)</a:t>
            </a:r>
          </a:p>
          <a:p>
            <a:pPr eaLnBrk="1" hangingPunct="1">
              <a:lnSpc>
                <a:spcPct val="130000"/>
              </a:lnSpc>
              <a:buFont typeface="Arial" charset="0"/>
              <a:buNone/>
              <a:defRPr/>
            </a:pPr>
            <a:r>
              <a:rPr lang="en-US" altLang="ko-KR" sz="2000" dirty="0" smtClean="0">
                <a:latin typeface="+mj-lt"/>
              </a:rPr>
              <a:t>                             abnormal pain(-) </a:t>
            </a:r>
          </a:p>
          <a:p>
            <a:pPr eaLnBrk="1" hangingPunct="1">
              <a:lnSpc>
                <a:spcPct val="130000"/>
              </a:lnSpc>
              <a:buFont typeface="Arial" charset="0"/>
              <a:buNone/>
              <a:defRPr/>
            </a:pPr>
            <a:r>
              <a:rPr lang="en-US" altLang="ko-KR" sz="2000" dirty="0" smtClean="0">
                <a:latin typeface="+mj-lt"/>
              </a:rPr>
              <a:t>                             hematemesis(-) melena(-)</a:t>
            </a:r>
          </a:p>
          <a:p>
            <a:pPr eaLnBrk="1" hangingPunct="1">
              <a:lnSpc>
                <a:spcPct val="130000"/>
              </a:lnSpc>
              <a:buFont typeface="Arial" charset="0"/>
              <a:buNone/>
              <a:defRPr/>
            </a:pPr>
            <a:r>
              <a:rPr lang="en-US" altLang="ko-KR" sz="2000" b="1" dirty="0" err="1" smtClean="0">
                <a:latin typeface="+mj-lt"/>
              </a:rPr>
              <a:t>Genito</a:t>
            </a:r>
            <a:r>
              <a:rPr lang="en-US" altLang="ko-KR" sz="2000" b="1" dirty="0" smtClean="0">
                <a:latin typeface="+mj-lt"/>
              </a:rPr>
              <a:t>-urinary</a:t>
            </a:r>
            <a:r>
              <a:rPr lang="en-US" altLang="ko-KR" sz="2000" i="1" dirty="0" smtClean="0">
                <a:latin typeface="+mj-lt"/>
              </a:rPr>
              <a:t>     </a:t>
            </a:r>
            <a:r>
              <a:rPr lang="en-US" altLang="ko-KR" sz="2000" dirty="0" smtClean="0">
                <a:latin typeface="+mj-lt"/>
              </a:rPr>
              <a:t>dysuria/frequency/</a:t>
            </a:r>
            <a:r>
              <a:rPr lang="en-US" altLang="ko-KR" sz="2000" dirty="0" err="1" smtClean="0">
                <a:latin typeface="+mj-lt"/>
              </a:rPr>
              <a:t>nocturia</a:t>
            </a:r>
            <a:r>
              <a:rPr lang="en-US" altLang="ko-KR" sz="2000" dirty="0" smtClean="0">
                <a:latin typeface="+mj-lt"/>
              </a:rPr>
              <a:t>/hematuria (-/-/-/-) </a:t>
            </a:r>
          </a:p>
          <a:p>
            <a:pPr eaLnBrk="1" hangingPunct="1">
              <a:lnSpc>
                <a:spcPct val="130000"/>
              </a:lnSpc>
              <a:buFont typeface="Arial" charset="0"/>
              <a:buNone/>
              <a:defRPr/>
            </a:pPr>
            <a:r>
              <a:rPr lang="en-US" altLang="ko-KR" sz="2000" b="1" dirty="0" smtClean="0">
                <a:latin typeface="+mj-lt"/>
              </a:rPr>
              <a:t>Musculoskeletal   </a:t>
            </a:r>
            <a:r>
              <a:rPr lang="en-US" altLang="ko-KR" sz="2000" dirty="0" smtClean="0">
                <a:latin typeface="+mj-lt"/>
              </a:rPr>
              <a:t>arthralgia/myalgia (-/-)</a:t>
            </a:r>
          </a:p>
          <a:p>
            <a:pPr eaLnBrk="1" hangingPunct="1">
              <a:lnSpc>
                <a:spcPct val="130000"/>
              </a:lnSpc>
              <a:buFont typeface="Arial" charset="0"/>
              <a:buNone/>
              <a:defRPr/>
            </a:pPr>
            <a:r>
              <a:rPr lang="en-US" altLang="ko-KR" sz="2000" b="1" dirty="0" smtClean="0">
                <a:latin typeface="+mj-lt"/>
              </a:rPr>
              <a:t>Cutaneous</a:t>
            </a:r>
            <a:r>
              <a:rPr lang="en-US" altLang="ko-KR" sz="2000" dirty="0" smtClean="0">
                <a:solidFill>
                  <a:srgbClr val="FFC000"/>
                </a:solidFill>
                <a:latin typeface="+mj-lt"/>
              </a:rPr>
              <a:t> 	      </a:t>
            </a:r>
            <a:r>
              <a:rPr lang="en-US" altLang="ko-KR" sz="2000" dirty="0" smtClean="0">
                <a:latin typeface="+mj-lt"/>
              </a:rPr>
              <a:t>pain/burning/</a:t>
            </a:r>
            <a:r>
              <a:rPr lang="en-US" altLang="ko-KR" sz="2000" dirty="0" err="1" smtClean="0">
                <a:latin typeface="+mj-lt"/>
              </a:rPr>
              <a:t>paresthesia</a:t>
            </a:r>
            <a:r>
              <a:rPr lang="en-US" altLang="ko-KR" sz="2000" dirty="0" smtClean="0">
                <a:latin typeface="+mj-lt"/>
              </a:rPr>
              <a:t>/numbness on extremities (-/-/-/-)</a:t>
            </a:r>
            <a:endParaRPr lang="en-US" altLang="ko-KR" sz="1800" dirty="0" smtClean="0">
              <a:latin typeface="+mj-lt"/>
            </a:endParaRPr>
          </a:p>
        </p:txBody>
      </p:sp>
    </p:spTree>
  </p:cSld>
  <p:clrMapOvr>
    <a:masterClrMapping/>
  </p:clrMapOvr>
  <p:transition advTm="10718"/>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제목 1"/>
          <p:cNvSpPr>
            <a:spLocks noGrp="1"/>
          </p:cNvSpPr>
          <p:nvPr>
            <p:ph type="title"/>
          </p:nvPr>
        </p:nvSpPr>
        <p:spPr>
          <a:xfrm>
            <a:off x="457200" y="53752"/>
            <a:ext cx="8229600" cy="1143000"/>
          </a:xfrm>
        </p:spPr>
        <p:txBody>
          <a:bodyPr>
            <a:normAutofit/>
          </a:bodyPr>
          <a:lstStyle/>
          <a:p>
            <a:pPr algn="l" eaLnBrk="1" hangingPunct="1"/>
            <a:r>
              <a:rPr lang="en-US" altLang="ko-KR" sz="4000" b="1" dirty="0" smtClean="0"/>
              <a:t>Physical examination</a:t>
            </a:r>
            <a:endParaRPr lang="ko-KR" altLang="en-US" sz="4000" b="1" dirty="0" smtClean="0"/>
          </a:p>
        </p:txBody>
      </p:sp>
      <p:sp>
        <p:nvSpPr>
          <p:cNvPr id="3" name="내용 개체 틀 2"/>
          <p:cNvSpPr>
            <a:spLocks noGrp="1"/>
          </p:cNvSpPr>
          <p:nvPr>
            <p:ph idx="1"/>
          </p:nvPr>
        </p:nvSpPr>
        <p:spPr>
          <a:xfrm>
            <a:off x="395536" y="1211857"/>
            <a:ext cx="8229600" cy="5097463"/>
          </a:xfrm>
        </p:spPr>
        <p:txBody>
          <a:bodyPr rtlCol="0">
            <a:noAutofit/>
          </a:bodyPr>
          <a:lstStyle/>
          <a:p>
            <a:pPr eaLnBrk="1" fontAlgn="auto" hangingPunct="1">
              <a:lnSpc>
                <a:spcPct val="120000"/>
              </a:lnSpc>
              <a:spcAft>
                <a:spcPts val="0"/>
              </a:spcAft>
              <a:buFont typeface="Arial" pitchFamily="34" charset="0"/>
              <a:buNone/>
              <a:defRPr/>
            </a:pPr>
            <a:r>
              <a:rPr lang="en-US" altLang="ko-KR" sz="2000" b="1" dirty="0" smtClean="0">
                <a:latin typeface="+mn-ea"/>
              </a:rPr>
              <a:t>Vital sign</a:t>
            </a:r>
            <a:r>
              <a:rPr lang="en-US" altLang="ko-KR" sz="2000" dirty="0" smtClean="0">
                <a:latin typeface="+mn-ea"/>
              </a:rPr>
              <a:t>		130/70 mmHg-84/min-20/min-36.8`C</a:t>
            </a:r>
          </a:p>
          <a:p>
            <a:pPr eaLnBrk="1" fontAlgn="auto" hangingPunct="1">
              <a:lnSpc>
                <a:spcPct val="120000"/>
              </a:lnSpc>
              <a:spcAft>
                <a:spcPts val="0"/>
              </a:spcAft>
              <a:buFont typeface="Arial" pitchFamily="34" charset="0"/>
              <a:buNone/>
              <a:defRPr/>
            </a:pPr>
            <a:r>
              <a:rPr lang="en-US" altLang="ko-KR" sz="2000" b="1" dirty="0" smtClean="0">
                <a:latin typeface="+mn-ea"/>
              </a:rPr>
              <a:t>General appearance</a:t>
            </a:r>
            <a:r>
              <a:rPr lang="en-US" altLang="ko-KR" sz="2000" dirty="0" smtClean="0">
                <a:latin typeface="+mn-ea"/>
              </a:rPr>
              <a:t>  	chronic</a:t>
            </a:r>
            <a:r>
              <a:rPr lang="en-US" altLang="ko-KR" sz="2000" dirty="0" smtClean="0">
                <a:solidFill>
                  <a:srgbClr val="FF0000"/>
                </a:solidFill>
                <a:latin typeface="+mn-ea"/>
              </a:rPr>
              <a:t> </a:t>
            </a:r>
            <a:r>
              <a:rPr lang="en-US" altLang="ko-KR" sz="2000" dirty="0" smtClean="0">
                <a:latin typeface="+mn-ea"/>
              </a:rPr>
              <a:t>ill-looking appearance</a:t>
            </a:r>
          </a:p>
          <a:p>
            <a:pPr eaLnBrk="1" fontAlgn="auto" hangingPunct="1">
              <a:lnSpc>
                <a:spcPct val="120000"/>
              </a:lnSpc>
              <a:spcAft>
                <a:spcPts val="0"/>
              </a:spcAft>
              <a:buFont typeface="Arial" pitchFamily="34" charset="0"/>
              <a:buNone/>
              <a:defRPr/>
            </a:pPr>
            <a:r>
              <a:rPr lang="en-US" altLang="ko-KR" sz="2000" dirty="0" smtClean="0">
                <a:latin typeface="+mn-ea"/>
              </a:rPr>
              <a:t>				</a:t>
            </a:r>
            <a:r>
              <a:rPr lang="en-US" altLang="ko-KR" sz="2000" b="1" dirty="0" smtClean="0">
                <a:solidFill>
                  <a:srgbClr val="FF0000"/>
                </a:solidFill>
                <a:latin typeface="+mn-ea"/>
              </a:rPr>
              <a:t>obese</a:t>
            </a:r>
            <a:r>
              <a:rPr lang="en-US" altLang="ko-KR" sz="2000" b="1" dirty="0" smtClean="0">
                <a:latin typeface="+mn-ea"/>
              </a:rPr>
              <a:t>(145.5cm/76.2kg</a:t>
            </a:r>
            <a:r>
              <a:rPr lang="en-US" altLang="ko-KR" sz="2000" b="1" dirty="0" smtClean="0">
                <a:solidFill>
                  <a:srgbClr val="FFFF00"/>
                </a:solidFill>
                <a:latin typeface="+mn-ea"/>
              </a:rPr>
              <a:t> </a:t>
            </a:r>
            <a:r>
              <a:rPr lang="en-US" altLang="ko-KR" sz="2000" b="1" dirty="0" smtClean="0">
                <a:solidFill>
                  <a:srgbClr val="FF0000"/>
                </a:solidFill>
                <a:latin typeface="+mn-ea"/>
              </a:rPr>
              <a:t>BMI 36kg/m</a:t>
            </a:r>
            <a:r>
              <a:rPr lang="en-US" altLang="ko-KR" sz="2000" b="1" baseline="30000" dirty="0" smtClean="0">
                <a:solidFill>
                  <a:srgbClr val="FF0000"/>
                </a:solidFill>
                <a:latin typeface="+mn-ea"/>
              </a:rPr>
              <a:t>2</a:t>
            </a:r>
            <a:r>
              <a:rPr lang="en-US" altLang="ko-KR" sz="2000" b="1" dirty="0" smtClean="0">
                <a:latin typeface="+mn-ea"/>
              </a:rPr>
              <a:t>)</a:t>
            </a:r>
          </a:p>
          <a:p>
            <a:pPr eaLnBrk="1" fontAlgn="auto" hangingPunct="1">
              <a:lnSpc>
                <a:spcPct val="120000"/>
              </a:lnSpc>
              <a:spcAft>
                <a:spcPts val="0"/>
              </a:spcAft>
              <a:buFont typeface="Arial" pitchFamily="34" charset="0"/>
              <a:buNone/>
              <a:defRPr/>
            </a:pPr>
            <a:r>
              <a:rPr lang="en-US" altLang="ko-KR" sz="2000" b="1" dirty="0" smtClean="0">
                <a:latin typeface="+mn-ea"/>
              </a:rPr>
              <a:t>Mental status		</a:t>
            </a:r>
            <a:r>
              <a:rPr lang="en-US" altLang="ko-KR" sz="2000" dirty="0" smtClean="0">
                <a:latin typeface="+mn-ea"/>
              </a:rPr>
              <a:t>alert</a:t>
            </a:r>
          </a:p>
          <a:p>
            <a:pPr eaLnBrk="1" fontAlgn="auto" hangingPunct="1">
              <a:lnSpc>
                <a:spcPct val="120000"/>
              </a:lnSpc>
              <a:spcAft>
                <a:spcPts val="0"/>
              </a:spcAft>
              <a:buFont typeface="Arial" pitchFamily="34" charset="0"/>
              <a:buNone/>
              <a:defRPr/>
            </a:pPr>
            <a:r>
              <a:rPr lang="en-US" altLang="ko-KR" sz="2000" b="1" dirty="0" smtClean="0">
                <a:latin typeface="+mn-ea"/>
              </a:rPr>
              <a:t>Head and neck	</a:t>
            </a:r>
            <a:r>
              <a:rPr lang="en-US" altLang="ko-KR" sz="2000" dirty="0" err="1" smtClean="0">
                <a:latin typeface="+mn-ea"/>
              </a:rPr>
              <a:t>normocephaly</a:t>
            </a:r>
            <a:r>
              <a:rPr lang="en-US" altLang="ko-KR" sz="2000" dirty="0" smtClean="0">
                <a:latin typeface="+mn-ea"/>
              </a:rPr>
              <a:t>, no neck vein engorgement</a:t>
            </a:r>
          </a:p>
          <a:p>
            <a:pPr eaLnBrk="1" fontAlgn="auto" hangingPunct="1">
              <a:lnSpc>
                <a:spcPct val="120000"/>
              </a:lnSpc>
              <a:spcAft>
                <a:spcPts val="0"/>
              </a:spcAft>
              <a:buFont typeface="Arial" pitchFamily="34" charset="0"/>
              <a:buNone/>
              <a:defRPr/>
            </a:pPr>
            <a:r>
              <a:rPr lang="en-US" altLang="ko-KR" sz="2000" b="1" dirty="0" smtClean="0">
                <a:latin typeface="+mn-ea"/>
              </a:rPr>
              <a:t>Eyes</a:t>
            </a:r>
            <a:r>
              <a:rPr lang="en-US" altLang="ko-KR" sz="2000" dirty="0" smtClean="0">
                <a:latin typeface="+mn-ea"/>
              </a:rPr>
              <a:t>   			</a:t>
            </a:r>
            <a:r>
              <a:rPr lang="en-US" altLang="ko-KR" sz="2000" dirty="0" err="1" smtClean="0">
                <a:latin typeface="+mn-ea"/>
              </a:rPr>
              <a:t>isocoria</a:t>
            </a:r>
            <a:r>
              <a:rPr lang="en-US" altLang="ko-KR" sz="2000" dirty="0" smtClean="0">
                <a:latin typeface="+mn-ea"/>
              </a:rPr>
              <a:t> with pupillary light reflex (++/++)</a:t>
            </a:r>
          </a:p>
          <a:p>
            <a:pPr eaLnBrk="1" fontAlgn="auto" hangingPunct="1">
              <a:lnSpc>
                <a:spcPct val="120000"/>
              </a:lnSpc>
              <a:spcAft>
                <a:spcPts val="0"/>
              </a:spcAft>
              <a:buFont typeface="Arial" pitchFamily="34" charset="0"/>
              <a:buNone/>
              <a:defRPr/>
            </a:pPr>
            <a:r>
              <a:rPr lang="en-US" altLang="ko-KR" sz="2000" dirty="0" smtClean="0">
                <a:latin typeface="+mn-ea"/>
              </a:rPr>
              <a:t>				not anemic conjunctivae, </a:t>
            </a:r>
            <a:r>
              <a:rPr lang="en-US" altLang="ko-KR" sz="2000" dirty="0" err="1" smtClean="0">
                <a:latin typeface="+mn-ea"/>
              </a:rPr>
              <a:t>anicteric</a:t>
            </a:r>
            <a:r>
              <a:rPr lang="en-US" altLang="ko-KR" sz="2000" dirty="0" smtClean="0">
                <a:latin typeface="+mn-ea"/>
              </a:rPr>
              <a:t> </a:t>
            </a:r>
            <a:r>
              <a:rPr lang="en-US" altLang="ko-KR" sz="2000" dirty="0" err="1" smtClean="0">
                <a:latin typeface="+mn-ea"/>
              </a:rPr>
              <a:t>sclerae</a:t>
            </a:r>
            <a:endParaRPr lang="en-US" altLang="ko-KR" sz="2000" dirty="0" smtClean="0">
              <a:latin typeface="+mn-ea"/>
            </a:endParaRPr>
          </a:p>
          <a:p>
            <a:pPr eaLnBrk="1" fontAlgn="auto" hangingPunct="1">
              <a:lnSpc>
                <a:spcPct val="120000"/>
              </a:lnSpc>
              <a:spcAft>
                <a:spcPts val="0"/>
              </a:spcAft>
              <a:buFont typeface="Arial" pitchFamily="34" charset="0"/>
              <a:buNone/>
              <a:defRPr/>
            </a:pPr>
            <a:r>
              <a:rPr lang="en-US" altLang="ko-KR" sz="2000" b="1" dirty="0" smtClean="0">
                <a:latin typeface="+mn-ea"/>
              </a:rPr>
              <a:t>Chest</a:t>
            </a:r>
            <a:r>
              <a:rPr lang="en-US" altLang="ko-KR" sz="2000" dirty="0" smtClean="0">
                <a:latin typeface="+mn-ea"/>
              </a:rPr>
              <a:t> 			regular heart beat without murmur</a:t>
            </a:r>
          </a:p>
          <a:p>
            <a:pPr eaLnBrk="1" fontAlgn="auto" hangingPunct="1">
              <a:lnSpc>
                <a:spcPct val="120000"/>
              </a:lnSpc>
              <a:spcAft>
                <a:spcPts val="0"/>
              </a:spcAft>
              <a:buFont typeface="Arial" pitchFamily="34" charset="0"/>
              <a:buNone/>
              <a:defRPr/>
            </a:pPr>
            <a:r>
              <a:rPr lang="en-US" altLang="ko-KR" sz="2000" dirty="0" smtClean="0">
                <a:latin typeface="+mn-ea"/>
              </a:rPr>
              <a:t>				</a:t>
            </a:r>
            <a:r>
              <a:rPr lang="en-US" altLang="ko-KR" sz="2000" dirty="0" smtClean="0">
                <a:solidFill>
                  <a:srgbClr val="FF0000"/>
                </a:solidFill>
                <a:latin typeface="+mn-ea"/>
              </a:rPr>
              <a:t>Wheezing on both lower lung field</a:t>
            </a:r>
            <a:endParaRPr lang="en-US" altLang="ko-KR" sz="2000" dirty="0" smtClean="0">
              <a:solidFill>
                <a:srgbClr val="FF0000"/>
              </a:solidFill>
              <a:latin typeface="+mn-ea"/>
            </a:endParaRPr>
          </a:p>
          <a:p>
            <a:pPr eaLnBrk="1" fontAlgn="auto" hangingPunct="1">
              <a:lnSpc>
                <a:spcPct val="120000"/>
              </a:lnSpc>
              <a:spcAft>
                <a:spcPts val="0"/>
              </a:spcAft>
              <a:buFont typeface="Arial" pitchFamily="34" charset="0"/>
              <a:buNone/>
              <a:defRPr/>
            </a:pPr>
            <a:r>
              <a:rPr lang="en-US" altLang="ko-KR" sz="2000" b="1" dirty="0" smtClean="0">
                <a:latin typeface="+mn-ea"/>
              </a:rPr>
              <a:t>Abdomen</a:t>
            </a:r>
            <a:r>
              <a:rPr lang="en-US" altLang="ko-KR" sz="2000" dirty="0" smtClean="0">
                <a:latin typeface="+mn-ea"/>
              </a:rPr>
              <a:t> 		soft and flat, </a:t>
            </a:r>
            <a:r>
              <a:rPr lang="en-US" altLang="ko-KR" sz="2000" dirty="0" err="1" smtClean="0">
                <a:latin typeface="+mn-ea"/>
              </a:rPr>
              <a:t>organomegaly</a:t>
            </a:r>
            <a:r>
              <a:rPr lang="en-US" altLang="ko-KR" sz="2000" dirty="0" smtClean="0">
                <a:latin typeface="+mn-ea"/>
              </a:rPr>
              <a:t> (-)</a:t>
            </a:r>
          </a:p>
          <a:p>
            <a:pPr eaLnBrk="1" fontAlgn="auto" hangingPunct="1">
              <a:lnSpc>
                <a:spcPct val="120000"/>
              </a:lnSpc>
              <a:spcAft>
                <a:spcPts val="0"/>
              </a:spcAft>
              <a:buFont typeface="Arial" pitchFamily="34" charset="0"/>
              <a:buNone/>
              <a:defRPr/>
            </a:pPr>
            <a:r>
              <a:rPr lang="en-US" altLang="ko-KR" sz="2000" dirty="0" smtClean="0">
                <a:latin typeface="+mn-ea"/>
              </a:rPr>
              <a:t>				tenderness/rebound tenderness (-/-)    </a:t>
            </a:r>
          </a:p>
          <a:p>
            <a:pPr eaLnBrk="1" fontAlgn="auto" hangingPunct="1">
              <a:lnSpc>
                <a:spcPct val="120000"/>
              </a:lnSpc>
              <a:spcAft>
                <a:spcPts val="0"/>
              </a:spcAft>
              <a:buFont typeface="Arial" pitchFamily="34" charset="0"/>
              <a:buNone/>
              <a:defRPr/>
            </a:pPr>
            <a:r>
              <a:rPr lang="en-US" altLang="ko-KR" sz="2000" b="1" dirty="0" smtClean="0">
                <a:latin typeface="+mn-ea"/>
              </a:rPr>
              <a:t>Extremities</a:t>
            </a:r>
            <a:r>
              <a:rPr lang="en-US" altLang="ko-KR" sz="2000" dirty="0" smtClean="0">
                <a:latin typeface="+mn-ea"/>
              </a:rPr>
              <a:t>		pretibial pitting edema (-/-)</a:t>
            </a:r>
          </a:p>
          <a:p>
            <a:pPr eaLnBrk="1" fontAlgn="auto" hangingPunct="1">
              <a:lnSpc>
                <a:spcPct val="120000"/>
              </a:lnSpc>
              <a:spcAft>
                <a:spcPts val="0"/>
              </a:spcAft>
              <a:buFont typeface="Arial" pitchFamily="34" charset="0"/>
              <a:buNone/>
              <a:defRPr/>
            </a:pPr>
            <a:r>
              <a:rPr lang="en-US" altLang="ko-KR" sz="2000" dirty="0" smtClean="0">
                <a:latin typeface="+mn-ea"/>
              </a:rPr>
              <a:t>				rash (-) arthritis (-)</a:t>
            </a:r>
            <a:endParaRPr lang="ko-KR" altLang="en-US" sz="1600" dirty="0">
              <a:latin typeface="+mn-ea"/>
            </a:endParaRPr>
          </a:p>
        </p:txBody>
      </p:sp>
    </p:spTree>
  </p:cSld>
  <p:clrMapOvr>
    <a:masterClrMapping/>
  </p:clrMapOvr>
  <p:transition advTm="20578"/>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제목 1"/>
          <p:cNvSpPr>
            <a:spLocks noGrp="1"/>
          </p:cNvSpPr>
          <p:nvPr>
            <p:ph type="title"/>
          </p:nvPr>
        </p:nvSpPr>
        <p:spPr/>
        <p:txBody>
          <a:bodyPr/>
          <a:lstStyle/>
          <a:p>
            <a:pPr algn="l" eaLnBrk="1" hangingPunct="1"/>
            <a:r>
              <a:rPr lang="en-US" altLang="ko-KR" sz="4000" b="1" smtClean="0"/>
              <a:t>Lab. finding</a:t>
            </a:r>
            <a:endParaRPr lang="ko-KR" altLang="en-US" sz="4000" b="1" smtClean="0"/>
          </a:p>
        </p:txBody>
      </p:sp>
      <p:graphicFrame>
        <p:nvGraphicFramePr>
          <p:cNvPr id="4" name="표 3"/>
          <p:cNvGraphicFramePr>
            <a:graphicFrameLocks noGrp="1"/>
          </p:cNvGraphicFramePr>
          <p:nvPr>
            <p:extLst>
              <p:ext uri="{D42A27DB-BD31-4B8C-83A1-F6EECF244321}">
                <p14:modId xmlns:p14="http://schemas.microsoft.com/office/powerpoint/2010/main" xmlns="" val="3685617459"/>
              </p:ext>
            </p:extLst>
          </p:nvPr>
        </p:nvGraphicFramePr>
        <p:xfrm>
          <a:off x="785813" y="1285875"/>
          <a:ext cx="3357559" cy="4640434"/>
        </p:xfrm>
        <a:graphic>
          <a:graphicData uri="http://schemas.openxmlformats.org/drawingml/2006/table">
            <a:tbl>
              <a:tblPr firstRow="1" bandRow="1">
                <a:tableStyleId>{5C22544A-7EE6-4342-B048-85BDC9FD1C3A}</a:tableStyleId>
              </a:tblPr>
              <a:tblGrid>
                <a:gridCol w="2264400"/>
                <a:gridCol w="1093159"/>
              </a:tblGrid>
              <a:tr h="34062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1" i="0" u="none" strike="noStrike" cap="none" normalizeH="0" baseline="0" dirty="0" smtClean="0">
                          <a:ln>
                            <a:noFill/>
                          </a:ln>
                          <a:solidFill>
                            <a:schemeClr val="tx1"/>
                          </a:solidFill>
                          <a:effectLst/>
                          <a:latin typeface="+mn-ea"/>
                          <a:ea typeface="+mn-ea"/>
                        </a:rPr>
                        <a:t>C B C</a:t>
                      </a:r>
                      <a:endParaRPr kumimoji="0" lang="ko-KR" altLang="en-US" sz="1600" b="1" i="0" u="none" strike="noStrike" cap="none" normalizeH="0" baseline="0" dirty="0" smtClean="0">
                        <a:ln>
                          <a:noFill/>
                        </a:ln>
                        <a:solidFill>
                          <a:schemeClr val="tx1"/>
                        </a:solidFill>
                        <a:effectLst/>
                        <a:latin typeface="+mn-ea"/>
                        <a:ea typeface="+mn-ea"/>
                      </a:endParaRPr>
                    </a:p>
                  </a:txBody>
                  <a:tcPr marL="9525" marR="9525" marT="9525" marB="0" anchor="ctr" horzOverflow="overflow"/>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r>
              <a:tr h="307129">
                <a:tc>
                  <a:txBody>
                    <a:bodyPr/>
                    <a:lstStyle/>
                    <a:p>
                      <a:pPr marL="0" marR="0" lvl="0" indent="0" algn="l" defTabSz="914400" rtl="0" eaLnBrk="1" fontAlgn="ctr" latinLnBrk="1"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WBC count  (/mm3) </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9800</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WBC diff. count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ko-KR"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r>
              <a:tr h="3071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seg</a:t>
                      </a: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neutrophils</a:t>
                      </a:r>
                      <a:r>
                        <a:rPr kumimoji="0" lang="en-US" altLang="ko-KR" sz="1600" b="0" i="0" u="none" strike="noStrike" cap="none" normalizeH="0" baseline="0" dirty="0" smtClean="0">
                          <a:ln>
                            <a:noFill/>
                          </a:ln>
                          <a:solidFill>
                            <a:schemeClr val="tx1"/>
                          </a:solidFill>
                          <a:effectLst/>
                          <a:latin typeface="+mn-ea"/>
                          <a:ea typeface="+mn-ea"/>
                        </a:rPr>
                        <a:t>(%)</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77.0</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lymphocytes(%)</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16.0</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monocytes</a:t>
                      </a:r>
                      <a:r>
                        <a:rPr kumimoji="0" lang="en-US" altLang="ko-KR" sz="1600" b="0" i="0" u="none" strike="noStrike" cap="none" normalizeH="0" baseline="0" dirty="0" smtClean="0">
                          <a:ln>
                            <a:noFill/>
                          </a:ln>
                          <a:solidFill>
                            <a:schemeClr val="tx1"/>
                          </a:solidFill>
                          <a:effectLst/>
                          <a:latin typeface="+mn-ea"/>
                          <a:ea typeface="+mn-ea"/>
                        </a:rPr>
                        <a:t>(%)</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6.1</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eosinophils</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0.7</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basophils</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0.2</a:t>
                      </a:r>
                    </a:p>
                  </a:txBody>
                  <a:tcPr marL="9525" marR="9525" marT="9525" marB="0" anchor="ctr" horzOverflow="overflow"/>
                </a:tc>
              </a:tr>
              <a:tr h="307129">
                <a:tc>
                  <a:txBody>
                    <a:bodyPr/>
                    <a:lstStyle/>
                    <a:p>
                      <a:pPr marL="0" marR="0" lvl="0" indent="0" algn="l" defTabSz="914400" rtl="0" eaLnBrk="1" fontAlgn="ctr" latinLnBrk="1"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RBC count (10</a:t>
                      </a:r>
                      <a:r>
                        <a:rPr kumimoji="0" lang="en-US" altLang="ko-KR" sz="1600" b="0" i="0" u="none" strike="noStrike" cap="none" normalizeH="0" baseline="0" dirty="0" smtClean="0">
                          <a:ln>
                            <a:noFill/>
                          </a:ln>
                          <a:solidFill>
                            <a:schemeClr val="tx1"/>
                          </a:solidFill>
                          <a:effectLst/>
                          <a:latin typeface="바탕"/>
                          <a:ea typeface="바탕"/>
                        </a:rPr>
                        <a:t>∧12</a:t>
                      </a:r>
                      <a:r>
                        <a:rPr kumimoji="0" lang="en-US" altLang="ko-KR" sz="1600" b="0" i="0" u="none" strike="noStrike" cap="none" normalizeH="0" baseline="0" dirty="0" smtClean="0">
                          <a:ln>
                            <a:noFill/>
                          </a:ln>
                          <a:solidFill>
                            <a:schemeClr val="tx1"/>
                          </a:solidFill>
                          <a:effectLst/>
                          <a:latin typeface="+mn-ea"/>
                          <a:ea typeface="+mn-ea"/>
                        </a:rPr>
                        <a:t>/</a:t>
                      </a:r>
                      <a:r>
                        <a:rPr kumimoji="0" lang="en-US" altLang="ko-KR" sz="1600" b="0" i="0" u="none" strike="noStrike" cap="none" normalizeH="0" baseline="0" dirty="0" smtClean="0">
                          <a:ln>
                            <a:noFill/>
                          </a:ln>
                          <a:solidFill>
                            <a:schemeClr val="tx1"/>
                          </a:solidFill>
                          <a:effectLst/>
                          <a:latin typeface="바탕"/>
                          <a:ea typeface="바탕"/>
                        </a:rPr>
                        <a:t>L</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4.92</a:t>
                      </a:r>
                    </a:p>
                  </a:txBody>
                  <a:tcPr marL="9525" marR="9525" marT="9525" marB="0" anchor="ctr" horzOverflow="overflow"/>
                </a:tc>
              </a:tr>
              <a:tr h="307129">
                <a:tc>
                  <a:txBody>
                    <a:bodyPr/>
                    <a:lstStyle/>
                    <a:p>
                      <a:pPr marL="0" marR="0" lvl="0" indent="0" algn="l" defTabSz="914400" rtl="0" eaLnBrk="1" fontAlgn="ctr" latinLnBrk="1"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Hemoglobin(gm/</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15.4</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Hematocrit</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47.7</a:t>
                      </a:r>
                    </a:p>
                  </a:txBody>
                  <a:tcPr marL="9525" marR="9525" marT="9525" marB="0" anchor="ctr" horzOverflow="overflow"/>
                </a:tc>
              </a:tr>
              <a:tr h="30712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Platelet count(/mm3)</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288,000</a:t>
                      </a:r>
                    </a:p>
                  </a:txBody>
                  <a:tcPr marL="9525" marR="9525" marT="9525" marB="0" anchor="ctr" horzOverflow="overflow"/>
                </a:tc>
              </a:tr>
              <a:tr h="3071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MCV(fl)</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96.9</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r>
              <a:tr h="3071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MCH(pg)</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31.3</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r>
              <a:tr h="3071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MCHC(%)</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32.3</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r>
            </a:tbl>
          </a:graphicData>
        </a:graphic>
      </p:graphicFrame>
      <p:graphicFrame>
        <p:nvGraphicFramePr>
          <p:cNvPr id="6" name="표 5"/>
          <p:cNvGraphicFramePr>
            <a:graphicFrameLocks noGrp="1"/>
          </p:cNvGraphicFramePr>
          <p:nvPr>
            <p:extLst>
              <p:ext uri="{D42A27DB-BD31-4B8C-83A1-F6EECF244321}">
                <p14:modId xmlns:p14="http://schemas.microsoft.com/office/powerpoint/2010/main" xmlns="" val="782707706"/>
              </p:ext>
            </p:extLst>
          </p:nvPr>
        </p:nvGraphicFramePr>
        <p:xfrm>
          <a:off x="4572000" y="1268413"/>
          <a:ext cx="3786214" cy="3465286"/>
        </p:xfrm>
        <a:graphic>
          <a:graphicData uri="http://schemas.openxmlformats.org/drawingml/2006/table">
            <a:tbl>
              <a:tblPr firstRow="1" bandRow="1">
                <a:tableStyleId>{5C22544A-7EE6-4342-B048-85BDC9FD1C3A}</a:tableStyleId>
              </a:tblPr>
              <a:tblGrid>
                <a:gridCol w="2786082"/>
                <a:gridCol w="1000132"/>
              </a:tblGrid>
              <a:tr h="321471">
                <a:tc gridSpan="2">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600" b="1" i="0" u="none" strike="noStrike" cap="none" normalizeH="0" baseline="0" dirty="0" smtClean="0">
                          <a:ln>
                            <a:noFill/>
                          </a:ln>
                          <a:solidFill>
                            <a:schemeClr val="tx1"/>
                          </a:solidFill>
                          <a:effectLst/>
                          <a:latin typeface="+mn-ea"/>
                          <a:ea typeface="+mn-ea"/>
                        </a:rPr>
                        <a:t>Blood Chemistry</a:t>
                      </a:r>
                      <a:endParaRPr kumimoji="0" lang="ko-KR" altLang="en-US" sz="1600" b="1" i="0" u="none" strike="noStrike" cap="none" normalizeH="0" baseline="0" dirty="0" smtClean="0">
                        <a:ln>
                          <a:noFill/>
                        </a:ln>
                        <a:solidFill>
                          <a:schemeClr val="tx1"/>
                        </a:solidFill>
                        <a:effectLst/>
                        <a:latin typeface="+mn-ea"/>
                        <a:ea typeface="+mn-ea"/>
                      </a:endParaRPr>
                    </a:p>
                  </a:txBody>
                  <a:tcPr marL="9525" marR="9525" marT="9525" marB="0" anchor="ctr" horzOverflow="overflow"/>
                </a:tc>
                <a:tc hMerge="1">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0" lang="en-US" altLang="ko-KR" sz="1600" b="0" i="0" u="none" strike="noStrike" cap="none" normalizeH="0" baseline="0" dirty="0" smtClean="0">
                        <a:ln>
                          <a:noFill/>
                        </a:ln>
                        <a:solidFill>
                          <a:srgbClr val="FF0000"/>
                        </a:solidFill>
                        <a:effectLst/>
                        <a:latin typeface="+mn-ea"/>
                        <a:ea typeface="+mn-ea"/>
                      </a:endParaRPr>
                    </a:p>
                  </a:txBody>
                  <a:tcPr marL="9525" marR="9525" marT="9525" marB="0" anchor="ctr" horzOverflow="overflow"/>
                </a:tc>
              </a:tr>
              <a:tr h="32147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BUN(mg/</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20.2</a:t>
                      </a:r>
                    </a:p>
                  </a:txBody>
                  <a:tcPr marL="9525" marR="9525" marT="9525" marB="0" anchor="ctr" horzOverflow="overflow"/>
                </a:tc>
              </a:tr>
              <a:tr h="32147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Creatinine</a:t>
                      </a:r>
                      <a:r>
                        <a:rPr kumimoji="0" lang="en-US" altLang="ko-KR" sz="1600" b="0" i="0" u="none" strike="noStrike" cap="none" normalizeH="0" baseline="0" dirty="0" smtClean="0">
                          <a:ln>
                            <a:noFill/>
                          </a:ln>
                          <a:solidFill>
                            <a:schemeClr val="tx1"/>
                          </a:solidFill>
                          <a:effectLst/>
                          <a:latin typeface="+mn-ea"/>
                          <a:ea typeface="+mn-ea"/>
                        </a:rPr>
                        <a:t>(mg/</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 </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0.78</a:t>
                      </a:r>
                    </a:p>
                  </a:txBody>
                  <a:tcPr marL="9525" marR="9525" marT="9525" marB="0" anchor="ctr" horzOverflow="overflow"/>
                </a:tc>
              </a:tr>
              <a:tr h="32147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Total protein(g/</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7.65</a:t>
                      </a:r>
                    </a:p>
                  </a:txBody>
                  <a:tcPr marL="9525" marR="9525" marT="9525" marB="0" anchor="ctr" horzOverflow="overflow"/>
                </a:tc>
              </a:tr>
              <a:tr h="32147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Albumin(g/</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4.23</a:t>
                      </a:r>
                    </a:p>
                  </a:txBody>
                  <a:tcPr marL="9525" marR="9525" marT="9525" marB="0" anchor="ctr" horzOverflow="overflow"/>
                </a:tc>
              </a:tr>
              <a:tr h="3214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Na/K/</a:t>
                      </a:r>
                      <a:r>
                        <a:rPr kumimoji="0" lang="en-US" altLang="ko-KR" sz="1600" b="0" i="0" u="none" strike="noStrike" cap="none" normalizeH="0" baseline="0" dirty="0" err="1" smtClean="0">
                          <a:ln>
                            <a:noFill/>
                          </a:ln>
                          <a:solidFill>
                            <a:schemeClr val="tx1"/>
                          </a:solidFill>
                          <a:effectLst/>
                          <a:latin typeface="+mn-ea"/>
                          <a:ea typeface="+mn-ea"/>
                        </a:rPr>
                        <a:t>Cl</a:t>
                      </a:r>
                      <a:r>
                        <a:rPr kumimoji="0" lang="en-US" altLang="ko-KR" sz="1600" b="0" i="0" u="none" strike="noStrike" cap="none" normalizeH="0" baseline="0" dirty="0" smtClean="0">
                          <a:ln>
                            <a:noFill/>
                          </a:ln>
                          <a:solidFill>
                            <a:schemeClr val="tx1"/>
                          </a:solidFill>
                          <a:effectLst/>
                          <a:latin typeface="+mn-ea"/>
                          <a:ea typeface="+mn-ea"/>
                        </a:rPr>
                        <a:t> (</a:t>
                      </a:r>
                      <a:r>
                        <a:rPr kumimoji="0" lang="en-US" altLang="ko-KR" sz="1600" b="0" i="0" u="none" strike="noStrike" cap="none" normalizeH="0" baseline="0" dirty="0" err="1" smtClean="0">
                          <a:ln>
                            <a:noFill/>
                          </a:ln>
                          <a:solidFill>
                            <a:schemeClr val="tx1"/>
                          </a:solidFill>
                          <a:effectLst/>
                          <a:latin typeface="+mn-ea"/>
                          <a:ea typeface="+mn-ea"/>
                        </a:rPr>
                        <a:t>mEq</a:t>
                      </a:r>
                      <a:r>
                        <a:rPr kumimoji="0" lang="en-US" altLang="ko-KR" sz="1600" b="0" i="0" u="none" strike="noStrike" cap="none" normalizeH="0" baseline="0" dirty="0" smtClean="0">
                          <a:ln>
                            <a:noFill/>
                          </a:ln>
                          <a:solidFill>
                            <a:schemeClr val="tx1"/>
                          </a:solidFill>
                          <a:effectLst/>
                          <a:latin typeface="+mn-ea"/>
                          <a:ea typeface="+mn-ea"/>
                        </a:rPr>
                        <a:t>/L)</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140/3.7/88</a:t>
                      </a:r>
                    </a:p>
                  </a:txBody>
                  <a:tcPr marL="9525" marR="9525" marT="9525" marB="0" anchor="ctr" horzOverflow="overflow"/>
                </a:tc>
              </a:tr>
              <a:tr h="3963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AST/ALT(IU/L)</a:t>
                      </a: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21/22</a:t>
                      </a:r>
                    </a:p>
                  </a:txBody>
                  <a:tcPr marL="9525" marR="9525" marT="9525" marB="0" anchor="ctr" horzOverflow="overflow"/>
                </a:tc>
              </a:tr>
              <a:tr h="3214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Total </a:t>
                      </a:r>
                      <a:r>
                        <a:rPr kumimoji="0" lang="en-US" altLang="ko-KR" sz="1600" b="0" i="0" u="none" strike="noStrike" cap="none" normalizeH="0" baseline="0" dirty="0" err="1" smtClean="0">
                          <a:ln>
                            <a:noFill/>
                          </a:ln>
                          <a:solidFill>
                            <a:schemeClr val="tx1"/>
                          </a:solidFill>
                          <a:effectLst/>
                          <a:latin typeface="+mn-ea"/>
                          <a:ea typeface="+mn-ea"/>
                        </a:rPr>
                        <a:t>bilirubin</a:t>
                      </a:r>
                      <a:r>
                        <a:rPr kumimoji="0" lang="en-US" altLang="ko-KR" sz="1600" b="0" i="0" u="none" strike="noStrike" cap="none" normalizeH="0" baseline="0" dirty="0" smtClean="0">
                          <a:ln>
                            <a:noFill/>
                          </a:ln>
                          <a:solidFill>
                            <a:schemeClr val="tx1"/>
                          </a:solidFill>
                          <a:effectLst/>
                          <a:latin typeface="+mn-ea"/>
                          <a:ea typeface="+mn-ea"/>
                        </a:rPr>
                        <a:t>(mg/</a:t>
                      </a:r>
                      <a:r>
                        <a:rPr kumimoji="0" lang="en-US" altLang="ko-KR" sz="1600" b="0" i="0" u="none" strike="noStrike" cap="none" normalizeH="0" baseline="0" dirty="0" err="1" smtClean="0">
                          <a:ln>
                            <a:noFill/>
                          </a:ln>
                          <a:solidFill>
                            <a:schemeClr val="tx1"/>
                          </a:solidFill>
                          <a:effectLst/>
                          <a:latin typeface="+mn-ea"/>
                          <a:ea typeface="+mn-ea"/>
                        </a:rPr>
                        <a:t>dL</a:t>
                      </a:r>
                      <a:r>
                        <a:rPr kumimoji="0" lang="en-US" altLang="ko-KR" sz="1600" b="0" i="0" u="none" strike="noStrike" cap="none" normalizeH="0" baseline="0" dirty="0" smtClean="0">
                          <a:ln>
                            <a:noFill/>
                          </a:ln>
                          <a:solidFill>
                            <a:schemeClr val="tx1"/>
                          </a:solidFill>
                          <a:effectLst/>
                          <a:latin typeface="+mn-ea"/>
                          <a:ea typeface="+mn-ea"/>
                        </a:rPr>
                        <a:t>)</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0.68</a:t>
                      </a:r>
                    </a:p>
                  </a:txBody>
                  <a:tcPr marL="9525" marR="9525" marT="9525" marB="0" anchor="ctr" horzOverflow="overflow"/>
                </a:tc>
              </a:tr>
              <a:tr h="321471">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bg1"/>
                          </a:solidFill>
                          <a:effectLst/>
                          <a:latin typeface="+mn-ea"/>
                          <a:ea typeface="+mn-ea"/>
                        </a:rPr>
                        <a:t> </a:t>
                      </a:r>
                      <a:r>
                        <a:rPr kumimoji="0" lang="en-US" altLang="ko-KR" sz="1600" b="0" i="0" u="none" strike="noStrike" cap="none" normalizeH="0" baseline="0" dirty="0" smtClean="0">
                          <a:ln>
                            <a:noFill/>
                          </a:ln>
                          <a:solidFill>
                            <a:schemeClr val="tx1"/>
                          </a:solidFill>
                          <a:effectLst/>
                          <a:latin typeface="+mn-ea"/>
                          <a:ea typeface="+mn-ea"/>
                        </a:rPr>
                        <a:t>CRP(mg/L)</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0.88</a:t>
                      </a:r>
                    </a:p>
                  </a:txBody>
                  <a:tcPr marL="9525" marR="9525" marT="9525" marB="0" anchor="ctr" horzOverflow="overflow"/>
                </a:tc>
              </a:tr>
              <a:tr h="321471">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 LDH/CPK (U/L)</a:t>
                      </a:r>
                      <a:endParaRPr kumimoji="0" lang="ko-KR" altLang="en-US" sz="1600" b="0" i="0" u="none" strike="noStrike" cap="none" normalizeH="0" baseline="0" dirty="0" smtClean="0">
                        <a:ln>
                          <a:noFill/>
                        </a:ln>
                        <a:solidFill>
                          <a:schemeClr val="tx1"/>
                        </a:solidFill>
                        <a:effectLst/>
                        <a:latin typeface="+mn-ea"/>
                        <a:ea typeface="+mn-ea"/>
                      </a:endParaRPr>
                    </a:p>
                  </a:txBody>
                  <a:tcPr marL="9525" marR="9525" marT="9525" marB="0" anchor="ctr" horzOverflow="overflow"/>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ko-KR" sz="1600" b="0" i="0" u="none" strike="noStrike" cap="none" normalizeH="0" baseline="0" dirty="0" smtClean="0">
                          <a:ln>
                            <a:noFill/>
                          </a:ln>
                          <a:solidFill>
                            <a:schemeClr val="tx1"/>
                          </a:solidFill>
                          <a:effectLst/>
                          <a:latin typeface="+mn-ea"/>
                          <a:ea typeface="+mn-ea"/>
                        </a:rPr>
                        <a:t>511/96</a:t>
                      </a:r>
                    </a:p>
                  </a:txBody>
                  <a:tcPr marL="9525" marR="9525" marT="9525" marB="0" anchor="ctr" horzOverflow="overflow"/>
                </a:tc>
              </a:tr>
            </a:tbl>
          </a:graphicData>
        </a:graphic>
      </p:graphicFrame>
    </p:spTree>
  </p:cSld>
  <p:clrMapOvr>
    <a:masterClrMapping/>
  </p:clrMapOvr>
  <p:transition advTm="1146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pPr algn="l" eaLnBrk="1" hangingPunct="1"/>
            <a:r>
              <a:rPr lang="en-US" altLang="ko-KR" sz="4000" b="1" smtClean="0"/>
              <a:t>Lab. finding</a:t>
            </a:r>
            <a:endParaRPr lang="ko-KR" altLang="en-US" sz="4000" b="1" smtClean="0"/>
          </a:p>
        </p:txBody>
      </p:sp>
      <p:graphicFrame>
        <p:nvGraphicFramePr>
          <p:cNvPr id="9" name="표 8"/>
          <p:cNvGraphicFramePr>
            <a:graphicFrameLocks noGrp="1"/>
          </p:cNvGraphicFramePr>
          <p:nvPr>
            <p:extLst>
              <p:ext uri="{D42A27DB-BD31-4B8C-83A1-F6EECF244321}">
                <p14:modId xmlns:p14="http://schemas.microsoft.com/office/powerpoint/2010/main" xmlns="" val="946541516"/>
              </p:ext>
            </p:extLst>
          </p:nvPr>
        </p:nvGraphicFramePr>
        <p:xfrm>
          <a:off x="755650" y="1341438"/>
          <a:ext cx="3714776" cy="4358640"/>
        </p:xfrm>
        <a:graphic>
          <a:graphicData uri="http://schemas.openxmlformats.org/drawingml/2006/table">
            <a:tbl>
              <a:tblPr firstRow="1" bandRow="1">
                <a:tableStyleId>{5C22544A-7EE6-4342-B048-85BDC9FD1C3A}</a:tableStyleId>
              </a:tblPr>
              <a:tblGrid>
                <a:gridCol w="2143140"/>
                <a:gridCol w="1571636"/>
              </a:tblGrid>
              <a:tr h="323454">
                <a:tc gridSpan="2">
                  <a:txBody>
                    <a:bodyPr/>
                    <a:lstStyle/>
                    <a:p>
                      <a:pPr algn="ctr" latinLnBrk="1"/>
                      <a:r>
                        <a:rPr lang="en-US" altLang="ko-KR" sz="1600" b="1" dirty="0" smtClean="0">
                          <a:solidFill>
                            <a:schemeClr val="tx1"/>
                          </a:solidFill>
                        </a:rPr>
                        <a:t>Urinalysis(clean voided urine)</a:t>
                      </a:r>
                      <a:endParaRPr lang="ko-KR" altLang="en-US" sz="1600" b="1" dirty="0">
                        <a:solidFill>
                          <a:schemeClr val="tx1"/>
                        </a:solidFill>
                      </a:endParaRPr>
                    </a:p>
                  </a:txBody>
                  <a:tcPr/>
                </a:tc>
                <a:tc hMerge="1">
                  <a:txBody>
                    <a:bodyPr/>
                    <a:lstStyle/>
                    <a:p>
                      <a:pPr latinLnBrk="1"/>
                      <a:endParaRPr lang="ko-KR" altLang="en-US" dirty="0"/>
                    </a:p>
                  </a:txBody>
                  <a:tcPr/>
                </a:tc>
              </a:tr>
              <a:tr h="323454">
                <a:tc>
                  <a:txBody>
                    <a:bodyPr/>
                    <a:lstStyle/>
                    <a:p>
                      <a:pPr latinLnBrk="1"/>
                      <a:r>
                        <a:rPr lang="en-US" altLang="ko-KR" sz="1600" dirty="0" smtClean="0">
                          <a:solidFill>
                            <a:schemeClr val="tx1"/>
                          </a:solidFill>
                        </a:rPr>
                        <a:t>Sp. Gr.</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1.010</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pH</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5.0</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Color</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yellow</a:t>
                      </a:r>
                    </a:p>
                  </a:txBody>
                  <a:tcPr/>
                </a:tc>
              </a:tr>
              <a:tr h="323454">
                <a:tc>
                  <a:txBody>
                    <a:bodyPr/>
                    <a:lstStyle/>
                    <a:p>
                      <a:pPr latinLnBrk="1"/>
                      <a:r>
                        <a:rPr lang="en-US" altLang="ko-KR" sz="1600" dirty="0" smtClean="0">
                          <a:solidFill>
                            <a:schemeClr val="tx1"/>
                          </a:solidFill>
                        </a:rPr>
                        <a:t>Occult blood</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Protein</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Leukocyte</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dirty="0" err="1" smtClean="0">
                          <a:solidFill>
                            <a:schemeClr val="tx1"/>
                          </a:solidFill>
                        </a:rPr>
                        <a:t>Ketone</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dirty="0" err="1" smtClean="0">
                          <a:solidFill>
                            <a:schemeClr val="tx1"/>
                          </a:solidFill>
                        </a:rPr>
                        <a:t>Urobilinogen</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Nitrate</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a:t>
                      </a:r>
                      <a:endParaRPr lang="ko-KR" altLang="en-US" sz="1600" dirty="0">
                        <a:solidFill>
                          <a:schemeClr val="tx1"/>
                        </a:solidFill>
                      </a:endParaRPr>
                    </a:p>
                  </a:txBody>
                  <a:tcPr/>
                </a:tc>
              </a:tr>
              <a:tr h="323454">
                <a:tc>
                  <a:txBody>
                    <a:bodyPr/>
                    <a:lstStyle/>
                    <a:p>
                      <a:pPr latinLnBrk="1"/>
                      <a:r>
                        <a:rPr lang="en-US" altLang="ko-KR" sz="1600" u="sng" dirty="0" smtClean="0">
                          <a:solidFill>
                            <a:schemeClr val="tx1"/>
                          </a:solidFill>
                        </a:rPr>
                        <a:t>Urine sediment exam.</a:t>
                      </a:r>
                      <a:endParaRPr lang="ko-KR" altLang="en-US" sz="1600" u="sng" dirty="0">
                        <a:solidFill>
                          <a:schemeClr val="tx1"/>
                        </a:solidFill>
                      </a:endParaRPr>
                    </a:p>
                  </a:txBody>
                  <a:tcPr/>
                </a:tc>
                <a:tc>
                  <a:txBody>
                    <a:bodyPr/>
                    <a:lstStyle/>
                    <a:p>
                      <a:pPr algn="ctr" latinLnBrk="1"/>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  WBC(/HPF)</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0-2</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  RBC(/HPF)</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0-2</a:t>
                      </a:r>
                      <a:endParaRPr lang="ko-KR" altLang="en-US" sz="1600" dirty="0">
                        <a:solidFill>
                          <a:schemeClr val="tx1"/>
                        </a:solidFill>
                      </a:endParaRPr>
                    </a:p>
                  </a:txBody>
                  <a:tcPr/>
                </a:tc>
              </a:tr>
            </a:tbl>
          </a:graphicData>
        </a:graphic>
      </p:graphicFrame>
      <p:graphicFrame>
        <p:nvGraphicFramePr>
          <p:cNvPr id="10" name="표 9"/>
          <p:cNvGraphicFramePr>
            <a:graphicFrameLocks noGrp="1"/>
          </p:cNvGraphicFramePr>
          <p:nvPr>
            <p:extLst>
              <p:ext uri="{D42A27DB-BD31-4B8C-83A1-F6EECF244321}">
                <p14:modId xmlns:p14="http://schemas.microsoft.com/office/powerpoint/2010/main" xmlns="" val="2613421245"/>
              </p:ext>
            </p:extLst>
          </p:nvPr>
        </p:nvGraphicFramePr>
        <p:xfrm>
          <a:off x="4716463" y="1341438"/>
          <a:ext cx="3714776" cy="2011680"/>
        </p:xfrm>
        <a:graphic>
          <a:graphicData uri="http://schemas.openxmlformats.org/drawingml/2006/table">
            <a:tbl>
              <a:tblPr firstRow="1" bandRow="1">
                <a:tableStyleId>{5C22544A-7EE6-4342-B048-85BDC9FD1C3A}</a:tableStyleId>
              </a:tblPr>
              <a:tblGrid>
                <a:gridCol w="2143140"/>
                <a:gridCol w="1571636"/>
              </a:tblGrid>
              <a:tr h="323454">
                <a:tc gridSpan="2">
                  <a:txBody>
                    <a:bodyPr/>
                    <a:lstStyle/>
                    <a:p>
                      <a:pPr algn="ctr" latinLnBrk="1"/>
                      <a:r>
                        <a:rPr lang="en-US" altLang="ko-KR" sz="1600" b="1" dirty="0" smtClean="0">
                          <a:solidFill>
                            <a:schemeClr val="tx1"/>
                          </a:solidFill>
                        </a:rPr>
                        <a:t>coagulation</a:t>
                      </a:r>
                      <a:r>
                        <a:rPr lang="en-US" altLang="ko-KR" sz="1600" b="1" baseline="0" dirty="0" smtClean="0">
                          <a:solidFill>
                            <a:schemeClr val="tx1"/>
                          </a:solidFill>
                        </a:rPr>
                        <a:t> test</a:t>
                      </a:r>
                      <a:endParaRPr lang="ko-KR" altLang="en-US" sz="1600" b="1" dirty="0">
                        <a:solidFill>
                          <a:schemeClr val="tx1"/>
                        </a:solidFill>
                      </a:endParaRPr>
                    </a:p>
                  </a:txBody>
                  <a:tcPr/>
                </a:tc>
                <a:tc hMerge="1">
                  <a:txBody>
                    <a:bodyPr/>
                    <a:lstStyle/>
                    <a:p>
                      <a:pPr latinLnBrk="1"/>
                      <a:endParaRPr lang="ko-KR" altLang="en-US" dirty="0"/>
                    </a:p>
                  </a:txBody>
                  <a:tcPr/>
                </a:tc>
              </a:tr>
              <a:tr h="323454">
                <a:tc>
                  <a:txBody>
                    <a:bodyPr/>
                    <a:lstStyle/>
                    <a:p>
                      <a:pPr latinLnBrk="1"/>
                      <a:r>
                        <a:rPr lang="en-US" altLang="ko-KR" sz="1600" dirty="0" err="1" smtClean="0">
                          <a:solidFill>
                            <a:schemeClr val="tx1"/>
                          </a:solidFill>
                        </a:rPr>
                        <a:t>prothrombin</a:t>
                      </a:r>
                      <a:r>
                        <a:rPr lang="en-US" altLang="ko-KR" sz="1600" baseline="0" dirty="0" smtClean="0">
                          <a:solidFill>
                            <a:schemeClr val="tx1"/>
                          </a:solidFill>
                        </a:rPr>
                        <a:t> time </a:t>
                      </a:r>
                      <a:endParaRPr lang="ko-KR" altLang="en-US" sz="1600" dirty="0">
                        <a:solidFill>
                          <a:schemeClr val="tx1"/>
                        </a:solidFill>
                      </a:endParaRPr>
                    </a:p>
                  </a:txBody>
                  <a:tcPr/>
                </a:tc>
                <a:tc>
                  <a:txBody>
                    <a:bodyPr/>
                    <a:lstStyle/>
                    <a:p>
                      <a:pPr algn="ctr" latinLnBrk="1"/>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PT</a:t>
                      </a:r>
                      <a:r>
                        <a:rPr lang="en-US" altLang="ko-KR" sz="1600" baseline="0" dirty="0" smtClean="0">
                          <a:solidFill>
                            <a:schemeClr val="tx1"/>
                          </a:solidFill>
                        </a:rPr>
                        <a:t> ( )% of normal</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124.4</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INR</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0.93</a:t>
                      </a:r>
                    </a:p>
                  </a:txBody>
                  <a:tcPr/>
                </a:tc>
              </a:tr>
              <a:tr h="323454">
                <a:tc>
                  <a:txBody>
                    <a:bodyPr/>
                    <a:lstStyle/>
                    <a:p>
                      <a:pPr latinLnBrk="1"/>
                      <a:r>
                        <a:rPr lang="en-US" altLang="ko-KR" sz="1600" dirty="0" smtClean="0">
                          <a:solidFill>
                            <a:schemeClr val="tx1"/>
                          </a:solidFill>
                        </a:rPr>
                        <a:t>Activated</a:t>
                      </a:r>
                      <a:r>
                        <a:rPr lang="en-US" altLang="ko-KR" sz="1600" baseline="0" dirty="0" smtClean="0">
                          <a:solidFill>
                            <a:schemeClr val="tx1"/>
                          </a:solidFill>
                        </a:rPr>
                        <a:t> PTT</a:t>
                      </a:r>
                      <a:endParaRPr lang="ko-KR" altLang="en-US" sz="1600" dirty="0">
                        <a:solidFill>
                          <a:schemeClr val="tx1"/>
                        </a:solidFill>
                      </a:endParaRPr>
                    </a:p>
                  </a:txBody>
                  <a:tcPr/>
                </a:tc>
                <a:tc>
                  <a:txBody>
                    <a:bodyPr/>
                    <a:lstStyle/>
                    <a:p>
                      <a:pPr algn="ctr" latinLnBrk="1"/>
                      <a:endParaRPr lang="ko-KR" altLang="en-US" sz="1600" dirty="0">
                        <a:solidFill>
                          <a:schemeClr val="tx1"/>
                        </a:solidFill>
                      </a:endParaRPr>
                    </a:p>
                  </a:txBody>
                  <a:tcPr/>
                </a:tc>
              </a:tr>
              <a:tr h="323454">
                <a:tc>
                  <a:txBody>
                    <a:bodyPr/>
                    <a:lstStyle/>
                    <a:p>
                      <a:pPr latinLnBrk="1"/>
                      <a:r>
                        <a:rPr lang="en-US" altLang="ko-KR" sz="1600" dirty="0" err="1" smtClean="0">
                          <a:solidFill>
                            <a:schemeClr val="tx1"/>
                          </a:solidFill>
                        </a:rPr>
                        <a:t>aPTT</a:t>
                      </a:r>
                      <a:r>
                        <a:rPr lang="en-US" altLang="ko-KR" sz="1600" baseline="0" dirty="0" smtClean="0">
                          <a:solidFill>
                            <a:schemeClr val="tx1"/>
                          </a:solidFill>
                        </a:rPr>
                        <a:t> control (sec)</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25.4</a:t>
                      </a:r>
                      <a:endParaRPr lang="ko-KR" altLang="en-US" sz="1600" dirty="0">
                        <a:solidFill>
                          <a:schemeClr val="tx1"/>
                        </a:solidFill>
                      </a:endParaRPr>
                    </a:p>
                  </a:txBody>
                  <a:tcPr/>
                </a:tc>
              </a:tr>
            </a:tbl>
          </a:graphicData>
        </a:graphic>
      </p:graphicFrame>
      <p:graphicFrame>
        <p:nvGraphicFramePr>
          <p:cNvPr id="12" name="표 11"/>
          <p:cNvGraphicFramePr>
            <a:graphicFrameLocks noGrp="1"/>
          </p:cNvGraphicFramePr>
          <p:nvPr>
            <p:extLst>
              <p:ext uri="{D42A27DB-BD31-4B8C-83A1-F6EECF244321}">
                <p14:modId xmlns:p14="http://schemas.microsoft.com/office/powerpoint/2010/main" xmlns="" val="3418358859"/>
              </p:ext>
            </p:extLst>
          </p:nvPr>
        </p:nvGraphicFramePr>
        <p:xfrm>
          <a:off x="4745656" y="4581128"/>
          <a:ext cx="3714776" cy="1005840"/>
        </p:xfrm>
        <a:graphic>
          <a:graphicData uri="http://schemas.openxmlformats.org/drawingml/2006/table">
            <a:tbl>
              <a:tblPr firstRow="1" bandRow="1">
                <a:tableStyleId>{5C22544A-7EE6-4342-B048-85BDC9FD1C3A}</a:tableStyleId>
              </a:tblPr>
              <a:tblGrid>
                <a:gridCol w="2143140"/>
                <a:gridCol w="1571636"/>
              </a:tblGrid>
              <a:tr h="323454">
                <a:tc gridSpan="2">
                  <a:txBody>
                    <a:bodyPr/>
                    <a:lstStyle/>
                    <a:p>
                      <a:pPr algn="ctr" latinLnBrk="1"/>
                      <a:r>
                        <a:rPr lang="en-US" altLang="ko-KR" sz="1600" b="1" dirty="0" smtClean="0">
                          <a:solidFill>
                            <a:schemeClr val="tx1"/>
                          </a:solidFill>
                        </a:rPr>
                        <a:t>cardiac enzyme</a:t>
                      </a:r>
                      <a:endParaRPr lang="ko-KR" altLang="en-US" sz="1600" b="1" dirty="0">
                        <a:solidFill>
                          <a:schemeClr val="tx1"/>
                        </a:solidFill>
                      </a:endParaRPr>
                    </a:p>
                  </a:txBody>
                  <a:tcPr/>
                </a:tc>
                <a:tc hMerge="1">
                  <a:txBody>
                    <a:bodyPr/>
                    <a:lstStyle/>
                    <a:p>
                      <a:pPr latinLnBrk="1"/>
                      <a:endParaRPr lang="ko-KR" altLang="en-US" dirty="0"/>
                    </a:p>
                  </a:txBody>
                  <a:tcPr/>
                </a:tc>
              </a:tr>
              <a:tr h="323454">
                <a:tc>
                  <a:txBody>
                    <a:bodyPr/>
                    <a:lstStyle/>
                    <a:p>
                      <a:pPr latinLnBrk="1"/>
                      <a:r>
                        <a:rPr lang="en-US" altLang="ko-KR" sz="1600" dirty="0" err="1" smtClean="0">
                          <a:solidFill>
                            <a:schemeClr val="tx1"/>
                          </a:solidFill>
                        </a:rPr>
                        <a:t>Troponin</a:t>
                      </a:r>
                      <a:r>
                        <a:rPr lang="en-US" altLang="ko-KR" sz="1600" dirty="0" smtClean="0">
                          <a:solidFill>
                            <a:schemeClr val="tx1"/>
                          </a:solidFill>
                        </a:rPr>
                        <a:t>-I (</a:t>
                      </a:r>
                      <a:r>
                        <a:rPr lang="en-US" altLang="ko-KR" sz="1600" dirty="0" err="1" smtClean="0">
                          <a:solidFill>
                            <a:schemeClr val="tx1"/>
                          </a:solidFill>
                        </a:rPr>
                        <a:t>ng</a:t>
                      </a:r>
                      <a:r>
                        <a:rPr lang="en-US" altLang="ko-KR" sz="1600" dirty="0" smtClean="0">
                          <a:solidFill>
                            <a:schemeClr val="tx1"/>
                          </a:solidFill>
                        </a:rPr>
                        <a:t>/ml)</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1.01</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CK-MB (</a:t>
                      </a:r>
                      <a:r>
                        <a:rPr lang="en-US" altLang="ko-KR" sz="1600" dirty="0" err="1" smtClean="0">
                          <a:solidFill>
                            <a:schemeClr val="tx1"/>
                          </a:solidFill>
                        </a:rPr>
                        <a:t>ng</a:t>
                      </a:r>
                      <a:r>
                        <a:rPr lang="en-US" altLang="ko-KR" sz="1600" dirty="0" smtClean="0">
                          <a:solidFill>
                            <a:schemeClr val="tx1"/>
                          </a:solidFill>
                        </a:rPr>
                        <a:t>/ml)</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0.030</a:t>
                      </a:r>
                      <a:endParaRPr lang="ko-KR" altLang="en-US" sz="1600" dirty="0">
                        <a:solidFill>
                          <a:schemeClr val="tx1"/>
                        </a:solidFill>
                      </a:endParaRPr>
                    </a:p>
                  </a:txBody>
                  <a:tcPr/>
                </a:tc>
              </a:tr>
            </a:tbl>
          </a:graphicData>
        </a:graphic>
      </p:graphicFrame>
    </p:spTree>
  </p:cSld>
  <p:clrMapOvr>
    <a:masterClrMapping/>
  </p:clrMapOvr>
  <p:transition advTm="3781"/>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pPr algn="l" eaLnBrk="1" hangingPunct="1"/>
            <a:r>
              <a:rPr lang="en-US" altLang="ko-KR" sz="4000" b="1" smtClean="0"/>
              <a:t>Lab. finding</a:t>
            </a:r>
            <a:endParaRPr lang="ko-KR" altLang="en-US" sz="4000" b="1" smtClean="0"/>
          </a:p>
        </p:txBody>
      </p:sp>
      <p:graphicFrame>
        <p:nvGraphicFramePr>
          <p:cNvPr id="9" name="표 8"/>
          <p:cNvGraphicFramePr>
            <a:graphicFrameLocks noGrp="1"/>
          </p:cNvGraphicFramePr>
          <p:nvPr>
            <p:extLst>
              <p:ext uri="{D42A27DB-BD31-4B8C-83A1-F6EECF244321}">
                <p14:modId xmlns:p14="http://schemas.microsoft.com/office/powerpoint/2010/main" xmlns="" val="3001182104"/>
              </p:ext>
            </p:extLst>
          </p:nvPr>
        </p:nvGraphicFramePr>
        <p:xfrm>
          <a:off x="755650" y="1341438"/>
          <a:ext cx="3714776" cy="2682240"/>
        </p:xfrm>
        <a:graphic>
          <a:graphicData uri="http://schemas.openxmlformats.org/drawingml/2006/table">
            <a:tbl>
              <a:tblPr firstRow="1" bandRow="1">
                <a:tableStyleId>{5C22544A-7EE6-4342-B048-85BDC9FD1C3A}</a:tableStyleId>
              </a:tblPr>
              <a:tblGrid>
                <a:gridCol w="2143140"/>
                <a:gridCol w="1571636"/>
              </a:tblGrid>
              <a:tr h="323454">
                <a:tc gridSpan="2">
                  <a:txBody>
                    <a:bodyPr/>
                    <a:lstStyle/>
                    <a:p>
                      <a:pPr algn="ctr" latinLnBrk="1"/>
                      <a:r>
                        <a:rPr lang="en-US" altLang="ko-KR" sz="1600" b="1" dirty="0" smtClean="0">
                          <a:solidFill>
                            <a:schemeClr val="tx1"/>
                          </a:solidFill>
                        </a:rPr>
                        <a:t>ABGA(room air)</a:t>
                      </a:r>
                      <a:endParaRPr lang="ko-KR" altLang="en-US" sz="1600" b="1" dirty="0">
                        <a:solidFill>
                          <a:schemeClr val="tx1"/>
                        </a:solidFill>
                      </a:endParaRPr>
                    </a:p>
                  </a:txBody>
                  <a:tcPr/>
                </a:tc>
                <a:tc hMerge="1">
                  <a:txBody>
                    <a:bodyPr/>
                    <a:lstStyle/>
                    <a:p>
                      <a:pPr latinLnBrk="1"/>
                      <a:endParaRPr lang="ko-KR" altLang="en-US" dirty="0"/>
                    </a:p>
                  </a:txBody>
                  <a:tcPr/>
                </a:tc>
              </a:tr>
              <a:tr h="323454">
                <a:tc>
                  <a:txBody>
                    <a:bodyPr/>
                    <a:lstStyle/>
                    <a:p>
                      <a:pPr latinLnBrk="1"/>
                      <a:r>
                        <a:rPr lang="en-US" altLang="ko-KR" sz="1600" dirty="0" smtClean="0">
                          <a:solidFill>
                            <a:schemeClr val="tx1"/>
                          </a:solidFill>
                        </a:rPr>
                        <a:t>pH</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7.466</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pCO</a:t>
                      </a:r>
                      <a:r>
                        <a:rPr lang="en-US" altLang="ko-KR" sz="1600" baseline="-25000" dirty="0" smtClean="0">
                          <a:solidFill>
                            <a:schemeClr val="tx1"/>
                          </a:solidFill>
                        </a:rPr>
                        <a:t>2</a:t>
                      </a:r>
                      <a:r>
                        <a:rPr lang="en-US" altLang="ko-KR" sz="1600" dirty="0" smtClean="0">
                          <a:solidFill>
                            <a:schemeClr val="tx1"/>
                          </a:solidFill>
                        </a:rPr>
                        <a:t>(mmHg) </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64.0</a:t>
                      </a:r>
                      <a:endParaRPr lang="ko-KR" altLang="en-US" sz="1600" dirty="0">
                        <a:solidFill>
                          <a:srgbClr val="FF0000"/>
                        </a:solidFill>
                      </a:endParaRPr>
                    </a:p>
                  </a:txBody>
                  <a:tcPr/>
                </a:tc>
              </a:tr>
              <a:tr h="323454">
                <a:tc>
                  <a:txBody>
                    <a:bodyPr/>
                    <a:lstStyle/>
                    <a:p>
                      <a:pPr latinLnBrk="1"/>
                      <a:r>
                        <a:rPr lang="en-US" altLang="ko-KR" sz="1600" dirty="0" smtClean="0">
                          <a:solidFill>
                            <a:schemeClr val="tx1"/>
                          </a:solidFill>
                        </a:rPr>
                        <a:t>pO</a:t>
                      </a:r>
                      <a:r>
                        <a:rPr lang="en-US" altLang="ko-KR" sz="1600" baseline="-25000" dirty="0" smtClean="0">
                          <a:solidFill>
                            <a:schemeClr val="tx1"/>
                          </a:solidFill>
                        </a:rPr>
                        <a:t>2</a:t>
                      </a:r>
                      <a:r>
                        <a:rPr lang="en-US" altLang="ko-KR" sz="1600" dirty="0" smtClean="0">
                          <a:solidFill>
                            <a:schemeClr val="tx1"/>
                          </a:solidFill>
                        </a:rPr>
                        <a:t>(mmHg)</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45.3</a:t>
                      </a:r>
                    </a:p>
                  </a:txBody>
                  <a:tcPr/>
                </a:tc>
              </a:tr>
              <a:tr h="323454">
                <a:tc>
                  <a:txBody>
                    <a:bodyPr/>
                    <a:lstStyle/>
                    <a:p>
                      <a:pPr latinLnBrk="1"/>
                      <a:r>
                        <a:rPr lang="en-US" altLang="ko-KR" sz="1600" dirty="0" smtClean="0">
                          <a:solidFill>
                            <a:schemeClr val="tx1"/>
                          </a:solidFill>
                        </a:rPr>
                        <a:t>HCO</a:t>
                      </a:r>
                      <a:r>
                        <a:rPr lang="en-US" altLang="ko-KR" sz="1600" baseline="-25000" dirty="0" smtClean="0">
                          <a:solidFill>
                            <a:schemeClr val="tx1"/>
                          </a:solidFill>
                        </a:rPr>
                        <a:t>3</a:t>
                      </a:r>
                      <a:r>
                        <a:rPr lang="en-US" altLang="ko-KR" sz="1600" dirty="0" smtClean="0">
                          <a:solidFill>
                            <a:schemeClr val="tx1"/>
                          </a:solidFill>
                        </a:rPr>
                        <a:t>(</a:t>
                      </a:r>
                      <a:r>
                        <a:rPr lang="en-US" altLang="ko-KR" sz="1600" dirty="0" err="1" smtClean="0">
                          <a:solidFill>
                            <a:schemeClr val="tx1"/>
                          </a:solidFill>
                        </a:rPr>
                        <a:t>mmol</a:t>
                      </a:r>
                      <a:r>
                        <a:rPr lang="en-US" altLang="ko-KR" sz="1600" dirty="0" smtClean="0">
                          <a:solidFill>
                            <a:schemeClr val="tx1"/>
                          </a:solidFill>
                        </a:rPr>
                        <a:t>/L)</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45.2</a:t>
                      </a:r>
                      <a:endParaRPr lang="ko-KR" altLang="en-US" sz="1600" dirty="0">
                        <a:solidFill>
                          <a:srgbClr val="FF0000"/>
                        </a:solidFill>
                      </a:endParaRPr>
                    </a:p>
                  </a:txBody>
                  <a:tcPr/>
                </a:tc>
              </a:tr>
              <a:tr h="323454">
                <a:tc>
                  <a:txBody>
                    <a:bodyPr/>
                    <a:lstStyle/>
                    <a:p>
                      <a:pPr latinLnBrk="1"/>
                      <a:r>
                        <a:rPr lang="en-US" altLang="ko-KR" sz="1600" dirty="0" smtClean="0">
                          <a:solidFill>
                            <a:schemeClr val="tx1"/>
                          </a:solidFill>
                        </a:rPr>
                        <a:t>O</a:t>
                      </a:r>
                      <a:r>
                        <a:rPr lang="en-US" altLang="ko-KR" sz="1600" baseline="-25000" dirty="0" smtClean="0">
                          <a:solidFill>
                            <a:schemeClr val="tx1"/>
                          </a:solidFill>
                        </a:rPr>
                        <a:t>2</a:t>
                      </a:r>
                      <a:r>
                        <a:rPr lang="en-US" altLang="ko-KR" sz="1600" dirty="0" smtClean="0">
                          <a:solidFill>
                            <a:schemeClr val="tx1"/>
                          </a:solidFill>
                        </a:rPr>
                        <a:t> sat(%)</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81.0</a:t>
                      </a:r>
                      <a:endParaRPr lang="ko-KR" altLang="en-US" sz="1600" dirty="0">
                        <a:solidFill>
                          <a:srgbClr val="FF0000"/>
                        </a:solidFill>
                      </a:endParaRPr>
                    </a:p>
                  </a:txBody>
                  <a:tcPr/>
                </a:tc>
              </a:tr>
              <a:tr h="323454">
                <a:tc>
                  <a:txBody>
                    <a:bodyPr/>
                    <a:lstStyle/>
                    <a:p>
                      <a:pPr latinLnBrk="1"/>
                      <a:r>
                        <a:rPr lang="en-US" altLang="ko-KR" sz="1600" dirty="0" smtClean="0">
                          <a:solidFill>
                            <a:schemeClr val="tx1"/>
                          </a:solidFill>
                        </a:rPr>
                        <a:t>AG(</a:t>
                      </a:r>
                      <a:r>
                        <a:rPr lang="en-US" altLang="ko-KR" sz="1600" dirty="0" err="1" smtClean="0">
                          <a:solidFill>
                            <a:schemeClr val="tx1"/>
                          </a:solidFill>
                        </a:rPr>
                        <a:t>mEq</a:t>
                      </a:r>
                      <a:r>
                        <a:rPr lang="en-US" altLang="ko-KR" sz="1600" dirty="0" smtClean="0">
                          <a:solidFill>
                            <a:schemeClr val="tx1"/>
                          </a:solidFill>
                        </a:rPr>
                        <a:t>/L)</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7</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(A-a)DO</a:t>
                      </a:r>
                      <a:r>
                        <a:rPr lang="en-US" altLang="ko-KR" sz="1600" baseline="-25000" dirty="0" smtClean="0">
                          <a:solidFill>
                            <a:schemeClr val="tx1"/>
                          </a:solidFill>
                        </a:rPr>
                        <a:t>2</a:t>
                      </a:r>
                      <a:r>
                        <a:rPr lang="en-US" altLang="ko-KR" sz="1600" dirty="0" smtClean="0">
                          <a:solidFill>
                            <a:schemeClr val="tx1"/>
                          </a:solidFill>
                        </a:rPr>
                        <a:t> mmHg</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24</a:t>
                      </a:r>
                      <a:endParaRPr lang="ko-KR" altLang="en-US" sz="1600" dirty="0">
                        <a:solidFill>
                          <a:srgbClr val="FF0000"/>
                        </a:solidFill>
                      </a:endParaRPr>
                    </a:p>
                  </a:txBody>
                  <a:tcPr/>
                </a:tc>
              </a:tr>
            </a:tbl>
          </a:graphicData>
        </a:graphic>
      </p:graphicFrame>
      <p:graphicFrame>
        <p:nvGraphicFramePr>
          <p:cNvPr id="6" name="표 5"/>
          <p:cNvGraphicFramePr>
            <a:graphicFrameLocks noGrp="1"/>
          </p:cNvGraphicFramePr>
          <p:nvPr>
            <p:extLst>
              <p:ext uri="{D42A27DB-BD31-4B8C-83A1-F6EECF244321}">
                <p14:modId xmlns:p14="http://schemas.microsoft.com/office/powerpoint/2010/main" xmlns="" val="2242811416"/>
              </p:ext>
            </p:extLst>
          </p:nvPr>
        </p:nvGraphicFramePr>
        <p:xfrm>
          <a:off x="4716016" y="1340768"/>
          <a:ext cx="3714776" cy="2346960"/>
        </p:xfrm>
        <a:graphic>
          <a:graphicData uri="http://schemas.openxmlformats.org/drawingml/2006/table">
            <a:tbl>
              <a:tblPr firstRow="1" bandRow="1">
                <a:tableStyleId>{5C22544A-7EE6-4342-B048-85BDC9FD1C3A}</a:tableStyleId>
              </a:tblPr>
              <a:tblGrid>
                <a:gridCol w="2143140"/>
                <a:gridCol w="1571636"/>
              </a:tblGrid>
              <a:tr h="323454">
                <a:tc gridSpan="2">
                  <a:txBody>
                    <a:bodyPr/>
                    <a:lstStyle/>
                    <a:p>
                      <a:pPr algn="ctr" latinLnBrk="1"/>
                      <a:r>
                        <a:rPr lang="en-US" altLang="ko-KR" sz="1600" b="1" dirty="0" smtClean="0">
                          <a:solidFill>
                            <a:schemeClr val="tx1"/>
                          </a:solidFill>
                        </a:rPr>
                        <a:t>ABGA(O2</a:t>
                      </a:r>
                      <a:r>
                        <a:rPr lang="en-US" altLang="ko-KR" sz="1600" b="1" baseline="0" dirty="0" smtClean="0">
                          <a:solidFill>
                            <a:schemeClr val="tx1"/>
                          </a:solidFill>
                        </a:rPr>
                        <a:t> 2L</a:t>
                      </a:r>
                      <a:r>
                        <a:rPr lang="en-US" altLang="ko-KR" sz="1600" b="1" dirty="0" smtClean="0">
                          <a:solidFill>
                            <a:schemeClr val="tx1"/>
                          </a:solidFill>
                        </a:rPr>
                        <a:t>)</a:t>
                      </a:r>
                      <a:endParaRPr lang="ko-KR" altLang="en-US" sz="1600" b="1" dirty="0">
                        <a:solidFill>
                          <a:schemeClr val="tx1"/>
                        </a:solidFill>
                      </a:endParaRPr>
                    </a:p>
                  </a:txBody>
                  <a:tcPr/>
                </a:tc>
                <a:tc hMerge="1">
                  <a:txBody>
                    <a:bodyPr/>
                    <a:lstStyle/>
                    <a:p>
                      <a:pPr latinLnBrk="1"/>
                      <a:endParaRPr lang="ko-KR" altLang="en-US" dirty="0"/>
                    </a:p>
                  </a:txBody>
                  <a:tcPr/>
                </a:tc>
              </a:tr>
              <a:tr h="323454">
                <a:tc>
                  <a:txBody>
                    <a:bodyPr/>
                    <a:lstStyle/>
                    <a:p>
                      <a:pPr latinLnBrk="1"/>
                      <a:r>
                        <a:rPr lang="en-US" altLang="ko-KR" sz="1600" dirty="0" smtClean="0">
                          <a:solidFill>
                            <a:schemeClr val="tx1"/>
                          </a:solidFill>
                        </a:rPr>
                        <a:t>pH</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7.398</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pCO</a:t>
                      </a:r>
                      <a:r>
                        <a:rPr lang="en-US" altLang="ko-KR" sz="1600" baseline="-25000" dirty="0" smtClean="0">
                          <a:solidFill>
                            <a:schemeClr val="tx1"/>
                          </a:solidFill>
                        </a:rPr>
                        <a:t>2</a:t>
                      </a:r>
                      <a:r>
                        <a:rPr lang="en-US" altLang="ko-KR" sz="1600" dirty="0" smtClean="0">
                          <a:solidFill>
                            <a:schemeClr val="tx1"/>
                          </a:solidFill>
                        </a:rPr>
                        <a:t>(mmHg) </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84</a:t>
                      </a:r>
                      <a:endParaRPr lang="ko-KR" altLang="en-US" sz="1600" dirty="0">
                        <a:solidFill>
                          <a:srgbClr val="FF0000"/>
                        </a:solidFill>
                      </a:endParaRPr>
                    </a:p>
                  </a:txBody>
                  <a:tcPr/>
                </a:tc>
              </a:tr>
              <a:tr h="323454">
                <a:tc>
                  <a:txBody>
                    <a:bodyPr/>
                    <a:lstStyle/>
                    <a:p>
                      <a:pPr latinLnBrk="1"/>
                      <a:r>
                        <a:rPr lang="en-US" altLang="ko-KR" sz="1600" dirty="0" smtClean="0">
                          <a:solidFill>
                            <a:schemeClr val="tx1"/>
                          </a:solidFill>
                        </a:rPr>
                        <a:t>pO</a:t>
                      </a:r>
                      <a:r>
                        <a:rPr lang="en-US" altLang="ko-KR" sz="1600" baseline="-25000" dirty="0" smtClean="0">
                          <a:solidFill>
                            <a:schemeClr val="tx1"/>
                          </a:solidFill>
                        </a:rPr>
                        <a:t>2</a:t>
                      </a:r>
                      <a:r>
                        <a:rPr lang="en-US" altLang="ko-KR" sz="1600" dirty="0" smtClean="0">
                          <a:solidFill>
                            <a:schemeClr val="tx1"/>
                          </a:solidFill>
                        </a:rPr>
                        <a:t>(mmHg)</a:t>
                      </a:r>
                      <a:endParaRPr lang="ko-KR" altLang="en-US" sz="1600" dirty="0">
                        <a:solidFill>
                          <a:schemeClr val="tx1"/>
                        </a:solidFill>
                      </a:endParaRPr>
                    </a:p>
                  </a:txBody>
                  <a:tcPr/>
                </a:tc>
                <a:tc>
                  <a:txBody>
                    <a:bodyPr/>
                    <a:lstStyle/>
                    <a:p>
                      <a:pPr algn="ctr" latinLnBrk="1"/>
                      <a:r>
                        <a:rPr lang="en-US" altLang="ko-KR" sz="1600" dirty="0" smtClean="0">
                          <a:solidFill>
                            <a:srgbClr val="FF0000"/>
                          </a:solidFill>
                        </a:rPr>
                        <a:t>69.7</a:t>
                      </a:r>
                    </a:p>
                  </a:txBody>
                  <a:tcPr/>
                </a:tc>
              </a:tr>
              <a:tr h="323454">
                <a:tc>
                  <a:txBody>
                    <a:bodyPr/>
                    <a:lstStyle/>
                    <a:p>
                      <a:pPr latinLnBrk="1"/>
                      <a:r>
                        <a:rPr lang="en-US" altLang="ko-KR" sz="1600" dirty="0" smtClean="0">
                          <a:solidFill>
                            <a:schemeClr val="tx1"/>
                          </a:solidFill>
                        </a:rPr>
                        <a:t>HCO</a:t>
                      </a:r>
                      <a:r>
                        <a:rPr lang="en-US" altLang="ko-KR" sz="1600" baseline="-25000" dirty="0" smtClean="0">
                          <a:solidFill>
                            <a:schemeClr val="tx1"/>
                          </a:solidFill>
                        </a:rPr>
                        <a:t>3</a:t>
                      </a:r>
                      <a:r>
                        <a:rPr lang="en-US" altLang="ko-KR" sz="1600" dirty="0" smtClean="0">
                          <a:solidFill>
                            <a:schemeClr val="tx1"/>
                          </a:solidFill>
                        </a:rPr>
                        <a:t>(</a:t>
                      </a:r>
                      <a:r>
                        <a:rPr lang="en-US" altLang="ko-KR" sz="1600" dirty="0" err="1" smtClean="0">
                          <a:solidFill>
                            <a:schemeClr val="tx1"/>
                          </a:solidFill>
                        </a:rPr>
                        <a:t>mmol</a:t>
                      </a:r>
                      <a:r>
                        <a:rPr lang="en-US" altLang="ko-KR" sz="1600" dirty="0" smtClean="0">
                          <a:solidFill>
                            <a:schemeClr val="tx1"/>
                          </a:solidFill>
                        </a:rPr>
                        <a:t>/L)</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49.5</a:t>
                      </a:r>
                      <a:endParaRPr lang="ko-KR" altLang="en-US" sz="1600" dirty="0">
                        <a:solidFill>
                          <a:schemeClr val="tx1"/>
                        </a:solidFill>
                      </a:endParaRPr>
                    </a:p>
                  </a:txBody>
                  <a:tcPr/>
                </a:tc>
              </a:tr>
              <a:tr h="323454">
                <a:tc>
                  <a:txBody>
                    <a:bodyPr/>
                    <a:lstStyle/>
                    <a:p>
                      <a:pPr latinLnBrk="1"/>
                      <a:r>
                        <a:rPr lang="en-US" altLang="ko-KR" sz="1600" dirty="0" smtClean="0">
                          <a:solidFill>
                            <a:schemeClr val="tx1"/>
                          </a:solidFill>
                        </a:rPr>
                        <a:t>O</a:t>
                      </a:r>
                      <a:r>
                        <a:rPr lang="en-US" altLang="ko-KR" sz="1600" baseline="-25000" dirty="0" smtClean="0">
                          <a:solidFill>
                            <a:schemeClr val="tx1"/>
                          </a:solidFill>
                        </a:rPr>
                        <a:t>2</a:t>
                      </a:r>
                      <a:r>
                        <a:rPr lang="en-US" altLang="ko-KR" sz="1600" dirty="0" smtClean="0">
                          <a:solidFill>
                            <a:schemeClr val="tx1"/>
                          </a:solidFill>
                        </a:rPr>
                        <a:t> sat(%)</a:t>
                      </a:r>
                      <a:endParaRPr lang="ko-KR" altLang="en-US" sz="1600" dirty="0">
                        <a:solidFill>
                          <a:schemeClr val="tx1"/>
                        </a:solidFill>
                      </a:endParaRPr>
                    </a:p>
                  </a:txBody>
                  <a:tcPr/>
                </a:tc>
                <a:tc>
                  <a:txBody>
                    <a:bodyPr/>
                    <a:lstStyle/>
                    <a:p>
                      <a:pPr algn="ctr" latinLnBrk="1"/>
                      <a:r>
                        <a:rPr lang="en-US" altLang="ko-KR" sz="1600" dirty="0" smtClean="0">
                          <a:solidFill>
                            <a:schemeClr val="tx1"/>
                          </a:solidFill>
                        </a:rPr>
                        <a:t>93.0</a:t>
                      </a:r>
                      <a:endParaRPr lang="ko-KR" altLang="en-US" sz="1600" dirty="0">
                        <a:solidFill>
                          <a:schemeClr val="tx1"/>
                        </a:solidFill>
                      </a:endParaRPr>
                    </a:p>
                  </a:txBody>
                  <a:tcPr/>
                </a:tc>
              </a:tr>
              <a:tr h="323454">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600" dirty="0" smtClean="0">
                          <a:solidFill>
                            <a:schemeClr val="tx1"/>
                          </a:solidFill>
                        </a:rPr>
                        <a:t>AG(</a:t>
                      </a:r>
                      <a:r>
                        <a:rPr lang="en-US" altLang="ko-KR" sz="1600" dirty="0" err="1" smtClean="0">
                          <a:solidFill>
                            <a:schemeClr val="tx1"/>
                          </a:solidFill>
                        </a:rPr>
                        <a:t>mEq</a:t>
                      </a:r>
                      <a:r>
                        <a:rPr lang="en-US" altLang="ko-KR" sz="1600" dirty="0" smtClean="0">
                          <a:solidFill>
                            <a:schemeClr val="tx1"/>
                          </a:solidFill>
                        </a:rPr>
                        <a:t>/L)</a:t>
                      </a:r>
                      <a:endParaRPr lang="ko-KR" altLang="en-US" sz="1600" dirty="0" smtClean="0">
                        <a:solidFill>
                          <a:schemeClr val="tx1"/>
                        </a:solidFill>
                      </a:endParaRPr>
                    </a:p>
                  </a:txBody>
                  <a:tcPr/>
                </a:tc>
                <a:tc>
                  <a:txBody>
                    <a:bodyPr/>
                    <a:lstStyle/>
                    <a:p>
                      <a:pPr algn="ctr" latinLnBrk="1"/>
                      <a:r>
                        <a:rPr lang="en-US" altLang="ko-KR" sz="1600" dirty="0" smtClean="0">
                          <a:solidFill>
                            <a:schemeClr val="tx1"/>
                          </a:solidFill>
                        </a:rPr>
                        <a:t>3</a:t>
                      </a:r>
                      <a:endParaRPr lang="ko-KR" altLang="en-US" sz="1600" dirty="0">
                        <a:solidFill>
                          <a:schemeClr val="tx1"/>
                        </a:solidFill>
                      </a:endParaRPr>
                    </a:p>
                  </a:txBody>
                  <a:tcPr/>
                </a:tc>
              </a:tr>
            </a:tbl>
          </a:graphicData>
        </a:graphic>
      </p:graphicFrame>
    </p:spTree>
  </p:cSld>
  <p:clrMapOvr>
    <a:masterClrMapping/>
  </p:clrMapOvr>
  <p:transition advTm="29828"/>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4.7"/>
</p:tagLst>
</file>

<file path=ppt/tags/tag2.xml><?xml version="1.0" encoding="utf-8"?>
<p:tagLst xmlns:a="http://schemas.openxmlformats.org/drawingml/2006/main" xmlns:r="http://schemas.openxmlformats.org/officeDocument/2006/relationships" xmlns:p="http://schemas.openxmlformats.org/presentationml/2006/main">
  <p:tag name="TIMING" val="|47.2|5.8|7.3"/>
</p:tagLst>
</file>

<file path=ppt/theme/theme1.xml><?xml version="1.0" encoding="utf-8"?>
<a:theme xmlns:a="http://schemas.openxmlformats.org/drawingml/2006/main" name="Team_Incentives_20121114_수정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사용자 지정 2">
      <a:majorFont>
        <a:latin typeface="Tahoma"/>
        <a:ea typeface="tahoma"/>
        <a:cs typeface=""/>
      </a:majorFont>
      <a:minorFont>
        <a:latin typeface="Tahoma"/>
        <a:ea typeface="tahom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테마1">
  <a:themeElements>
    <a:clrScheme name="기본 디자인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사용자 지정 2">
      <a:majorFont>
        <a:latin typeface="Franklin Gothic Demi"/>
        <a:ea typeface="맑은 고딕"/>
        <a:cs typeface=""/>
      </a:majorFont>
      <a:minorFont>
        <a:latin typeface="Franklin Gothic Medium"/>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spDef>
    <a:ln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lnDef>
  </a:objectDefaults>
  <a:extraClrSchemeLst>
    <a:extraClrScheme>
      <a:clrScheme name="기본 디자인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기본 디자인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기본 디자인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mc">
  <a:themeElements>
    <a:clrScheme name="CMC">
      <a:dk1>
        <a:srgbClr val="000000"/>
      </a:dk1>
      <a:lt1>
        <a:srgbClr val="FFFFFF"/>
      </a:lt1>
      <a:dk2>
        <a:srgbClr val="000000"/>
      </a:dk2>
      <a:lt2>
        <a:srgbClr val="FFFFFF"/>
      </a:lt2>
      <a:accent1>
        <a:srgbClr val="CBEDDF"/>
      </a:accent1>
      <a:accent2>
        <a:srgbClr val="60C89B"/>
      </a:accent2>
      <a:accent3>
        <a:srgbClr val="FFFFFF"/>
      </a:accent3>
      <a:accent4>
        <a:srgbClr val="000000"/>
      </a:accent4>
      <a:accent5>
        <a:srgbClr val="00B050"/>
      </a:accent5>
      <a:accent6>
        <a:srgbClr val="92D050"/>
      </a:accent6>
      <a:hlink>
        <a:srgbClr val="8484E0"/>
      </a:hlink>
      <a:folHlink>
        <a:srgbClr val="D8D8D8"/>
      </a:folHlink>
    </a:clrScheme>
    <a:fontScheme name="CMC">
      <a:majorFont>
        <a:latin typeface="Franklin Gothic Medium"/>
        <a:ea typeface="맑은 고딕"/>
        <a:cs typeface=""/>
      </a:majorFont>
      <a:minorFont>
        <a:latin typeface="Franklin Gothic Medium"/>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spDef>
    <a:ln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lnDef>
  </a:objectDefaults>
  <a:extraClrSchemeLst>
    <a:extraClrScheme>
      <a:clrScheme name="기본 디자인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기본 디자인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기본 디자인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MC">
  <a:themeElements>
    <a:clrScheme name="CMC">
      <a:dk1>
        <a:srgbClr val="000000"/>
      </a:dk1>
      <a:lt1>
        <a:srgbClr val="FFFFFF"/>
      </a:lt1>
      <a:dk2>
        <a:srgbClr val="000000"/>
      </a:dk2>
      <a:lt2>
        <a:srgbClr val="FFFFFF"/>
      </a:lt2>
      <a:accent1>
        <a:srgbClr val="CBEDDF"/>
      </a:accent1>
      <a:accent2>
        <a:srgbClr val="60C89B"/>
      </a:accent2>
      <a:accent3>
        <a:srgbClr val="FFFFFF"/>
      </a:accent3>
      <a:accent4>
        <a:srgbClr val="000000"/>
      </a:accent4>
      <a:accent5>
        <a:srgbClr val="00B050"/>
      </a:accent5>
      <a:accent6>
        <a:srgbClr val="92D050"/>
      </a:accent6>
      <a:hlink>
        <a:srgbClr val="8484E0"/>
      </a:hlink>
      <a:folHlink>
        <a:srgbClr val="D8D8D8"/>
      </a:folHlink>
    </a:clrScheme>
    <a:fontScheme name="CMC">
      <a:majorFont>
        <a:latin typeface="Franklin Gothic Demi"/>
        <a:ea typeface="맑은 고딕"/>
        <a:cs typeface=""/>
      </a:majorFont>
      <a:minorFont>
        <a:latin typeface="Franklin Gothic Medium"/>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spDef>
    <a:ln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2400" b="1" i="0" u="none" strike="noStrike" cap="none" normalizeH="0" baseline="0" smtClean="0">
            <a:ln>
              <a:noFill/>
            </a:ln>
            <a:solidFill>
              <a:schemeClr val="accent2"/>
            </a:solidFill>
            <a:effectLst/>
            <a:latin typeface="Times New Roman" pitchFamily="18" charset="0"/>
            <a:ea typeface="굴림" pitchFamily="50" charset="-127"/>
          </a:defRPr>
        </a:defPPr>
      </a:lstStyle>
    </a:lnDef>
  </a:objectDefaults>
  <a:extraClrSchemeLst>
    <a:extraClrScheme>
      <a:clrScheme name="기본 디자인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기본 디자인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기본 디자인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Journal발표_20130316</Template>
  <TotalTime>7442</TotalTime>
  <Words>673</Words>
  <Application>Microsoft Office PowerPoint</Application>
  <PresentationFormat>화면 슬라이드 쇼(4:3)</PresentationFormat>
  <Paragraphs>291</Paragraphs>
  <Slides>24</Slides>
  <Notes>8</Notes>
  <HiddenSlides>0</HiddenSlides>
  <MMClips>0</MMClips>
  <ScaleCrop>false</ScaleCrop>
  <HeadingPairs>
    <vt:vector size="4" baseType="variant">
      <vt:variant>
        <vt:lpstr>테마</vt:lpstr>
      </vt:variant>
      <vt:variant>
        <vt:i4>4</vt:i4>
      </vt:variant>
      <vt:variant>
        <vt:lpstr>슬라이드 제목</vt:lpstr>
      </vt:variant>
      <vt:variant>
        <vt:i4>24</vt:i4>
      </vt:variant>
    </vt:vector>
  </HeadingPairs>
  <TitlesOfParts>
    <vt:vector size="28" baseType="lpstr">
      <vt:lpstr>Team_Incentives_20121114_수정본</vt:lpstr>
      <vt:lpstr>테마1</vt:lpstr>
      <vt:lpstr>1_cmc</vt:lpstr>
      <vt:lpstr>2_CMC</vt:lpstr>
      <vt:lpstr>Case presentation</vt:lpstr>
      <vt:lpstr>Chief complaint</vt:lpstr>
      <vt:lpstr>Present illness</vt:lpstr>
      <vt:lpstr>History</vt:lpstr>
      <vt:lpstr>Review of systems</vt:lpstr>
      <vt:lpstr>Physical examination</vt:lpstr>
      <vt:lpstr>Lab. finding</vt:lpstr>
      <vt:lpstr>Lab. finding</vt:lpstr>
      <vt:lpstr>Lab. finding</vt:lpstr>
      <vt:lpstr>CXR</vt:lpstr>
      <vt:lpstr>EKG</vt:lpstr>
      <vt:lpstr>Cue list</vt:lpstr>
      <vt:lpstr>Cue list</vt:lpstr>
      <vt:lpstr>Problem list</vt:lpstr>
      <vt:lpstr>Progress note  HD#2</vt:lpstr>
      <vt:lpstr>슬라이드 16</vt:lpstr>
      <vt:lpstr>슬라이드 17</vt:lpstr>
      <vt:lpstr>Progress note  HD#5</vt:lpstr>
      <vt:lpstr>슬라이드 19</vt:lpstr>
      <vt:lpstr>슬라이드 20</vt:lpstr>
      <vt:lpstr>슬라이드 21</vt:lpstr>
      <vt:lpstr>슬라이드 22</vt:lpstr>
      <vt:lpstr>슬라이드 23</vt:lpstr>
      <vt:lpstr>슬라이드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presentation</dc:title>
  <dc:creator>성모병원</dc:creator>
  <cp:lastModifiedBy>sph</cp:lastModifiedBy>
  <cp:revision>468</cp:revision>
  <dcterms:created xsi:type="dcterms:W3CDTF">2009-11-04T01:42:29Z</dcterms:created>
  <dcterms:modified xsi:type="dcterms:W3CDTF">2013-07-15T08:24:29Z</dcterms:modified>
</cp:coreProperties>
</file>