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83" r:id="rId4"/>
    <p:sldId id="284" r:id="rId5"/>
    <p:sldId id="285" r:id="rId6"/>
    <p:sldId id="259" r:id="rId7"/>
    <p:sldId id="260" r:id="rId8"/>
    <p:sldId id="261" r:id="rId9"/>
    <p:sldId id="262" r:id="rId10"/>
    <p:sldId id="272" r:id="rId11"/>
    <p:sldId id="273" r:id="rId12"/>
    <p:sldId id="276" r:id="rId13"/>
    <p:sldId id="277" r:id="rId14"/>
    <p:sldId id="278" r:id="rId15"/>
    <p:sldId id="279" r:id="rId16"/>
    <p:sldId id="282" r:id="rId17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맑은 고딕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맑은 고딕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맑은 고딕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맑은 고딕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맑은 고딕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맑은 고딕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맑은 고딕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맑은 고딕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맑은 고딕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51EA"/>
    <a:srgbClr val="006600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68666" autoAdjust="0"/>
  </p:normalViewPr>
  <p:slideViewPr>
    <p:cSldViewPr>
      <p:cViewPr varScale="1">
        <p:scale>
          <a:sx n="79" d="100"/>
          <a:sy n="79" d="100"/>
        </p:scale>
        <p:origin x="-25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B8B2B31-E139-4740-90C2-61587FB5DB31}" type="datetimeFigureOut">
              <a:rPr lang="ko-KR" altLang="en-US"/>
              <a:pPr>
                <a:defRPr/>
              </a:pPr>
              <a:t>2013-07-12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823904D-4162-450A-93AF-E1C2B663CD6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3ACC5B1-0361-4345-9CA5-117B11A6C633}" type="datetimeFigureOut">
              <a:rPr lang="ko-KR" altLang="en-US"/>
              <a:pPr>
                <a:defRPr/>
              </a:pPr>
              <a:t>2013-07-12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  <a:endParaRPr lang="ko-KR" altLang="en-US" noProof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FF9D47F-D9A2-48B6-B011-C9ED628BF71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ko-KR" altLang="en-US" smtClean="0"/>
              <a:t>케이스 리뷰 시작하겠습니다</a:t>
            </a:r>
            <a:r>
              <a:rPr lang="en-US" altLang="ko-KR" smtClean="0"/>
              <a:t>.</a:t>
            </a:r>
          </a:p>
          <a:p>
            <a:pPr eaLnBrk="1" hangingPunct="1">
              <a:spcBef>
                <a:spcPct val="0"/>
              </a:spcBef>
            </a:pPr>
            <a:r>
              <a:rPr lang="ko-KR" altLang="en-US" smtClean="0"/>
              <a:t>본 저널은 </a:t>
            </a:r>
            <a:r>
              <a:rPr lang="en-US" altLang="ko-KR" smtClean="0"/>
              <a:t>2012</a:t>
            </a:r>
            <a:r>
              <a:rPr lang="ko-KR" altLang="en-US" smtClean="0"/>
              <a:t>년도 </a:t>
            </a:r>
            <a:r>
              <a:rPr lang="en-US" altLang="ko-KR" smtClean="0"/>
              <a:t>respirology</a:t>
            </a:r>
            <a:r>
              <a:rPr lang="ko-KR" altLang="en-US" smtClean="0"/>
              <a:t>에 발표된 내용으로 </a:t>
            </a:r>
            <a:r>
              <a:rPr lang="en-US" altLang="ko-KR" smtClean="0"/>
              <a:t>obesity hypoventilatin syndrome</a:t>
            </a:r>
            <a:r>
              <a:rPr lang="ko-KR" altLang="en-US" smtClean="0"/>
              <a:t>에 대한</a:t>
            </a:r>
            <a:r>
              <a:rPr lang="en-US" altLang="ko-KR" smtClean="0"/>
              <a:t>review </a:t>
            </a:r>
            <a:r>
              <a:rPr lang="ko-KR" altLang="en-US" smtClean="0"/>
              <a:t>저널입니다</a:t>
            </a:r>
            <a:r>
              <a:rPr lang="en-US" altLang="ko-KR" smtClean="0"/>
              <a:t>.</a:t>
            </a:r>
          </a:p>
          <a:p>
            <a:pPr eaLnBrk="1" hangingPunct="1">
              <a:spcBef>
                <a:spcPct val="0"/>
              </a:spcBef>
            </a:pPr>
            <a:r>
              <a:rPr lang="ko-KR" altLang="en-US" smtClean="0"/>
              <a:t>호흡기내과 </a:t>
            </a:r>
            <a:r>
              <a:rPr lang="en-US" altLang="ko-KR" smtClean="0"/>
              <a:t>2</a:t>
            </a:r>
            <a:r>
              <a:rPr lang="ko-KR" altLang="en-US" smtClean="0"/>
              <a:t>년차 김민영입니다</a:t>
            </a:r>
            <a:r>
              <a:rPr lang="en-US" altLang="ko-KR" smtClean="0"/>
              <a:t>. </a:t>
            </a:r>
          </a:p>
        </p:txBody>
      </p:sp>
      <p:sp>
        <p:nvSpPr>
          <p:cNvPr id="16387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B47B84-1CAE-4F7F-9D71-472BC96EFC7C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ko-K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ko-KR" altLang="en-US" smtClean="0"/>
              <a:t>첫번쨰 </a:t>
            </a:r>
            <a:r>
              <a:rPr lang="en-US" altLang="ko-KR" smtClean="0"/>
              <a:t>CPAP</a:t>
            </a:r>
            <a:r>
              <a:rPr lang="ko-KR" altLang="en-US" smtClean="0"/>
              <a:t>과 </a:t>
            </a:r>
            <a:r>
              <a:rPr lang="en-US" altLang="ko-KR" smtClean="0"/>
              <a:t>NIV</a:t>
            </a:r>
            <a:r>
              <a:rPr lang="ko-KR" altLang="en-US" smtClean="0"/>
              <a:t>입니다</a:t>
            </a:r>
            <a:r>
              <a:rPr lang="en-US" altLang="ko-KR" smtClean="0"/>
              <a:t>.</a:t>
            </a:r>
          </a:p>
          <a:p>
            <a:r>
              <a:rPr lang="en-US" altLang="ko-KR" smtClean="0"/>
              <a:t>OHS </a:t>
            </a:r>
            <a:r>
              <a:rPr lang="ko-KR" altLang="en-US" smtClean="0"/>
              <a:t>환자들 중 </a:t>
            </a:r>
            <a:r>
              <a:rPr lang="en-US" altLang="ko-KR" smtClean="0"/>
              <a:t>OSA</a:t>
            </a:r>
            <a:r>
              <a:rPr lang="ko-KR" altLang="en-US" smtClean="0"/>
              <a:t>와 주로 관련있는 </a:t>
            </a:r>
            <a:r>
              <a:rPr lang="en-US" altLang="ko-KR" smtClean="0"/>
              <a:t>hypoventilation</a:t>
            </a:r>
            <a:r>
              <a:rPr lang="ko-KR" altLang="en-US" smtClean="0"/>
              <a:t>을 보이는 환자들에서는 </a:t>
            </a:r>
            <a:endParaRPr lang="en-US" altLang="ko-KR" smtClean="0"/>
          </a:p>
          <a:p>
            <a:r>
              <a:rPr lang="en-US" altLang="ko-KR" smtClean="0"/>
              <a:t>CPAP</a:t>
            </a:r>
            <a:r>
              <a:rPr lang="ko-KR" altLang="en-US" smtClean="0"/>
              <a:t>이 효과적으로 </a:t>
            </a:r>
            <a:r>
              <a:rPr lang="en-US" altLang="ko-KR" smtClean="0"/>
              <a:t>daytim hypoventilation</a:t>
            </a:r>
            <a:r>
              <a:rPr lang="ko-KR" altLang="en-US" smtClean="0"/>
              <a:t>을 교정해주며 </a:t>
            </a:r>
            <a:endParaRPr lang="en-US" altLang="ko-KR" smtClean="0"/>
          </a:p>
          <a:p>
            <a:r>
              <a:rPr lang="en-US" altLang="ko-KR" smtClean="0"/>
              <a:t>CPAP</a:t>
            </a:r>
            <a:r>
              <a:rPr lang="ko-KR" altLang="en-US" smtClean="0"/>
              <a:t>을 사용하는데도 </a:t>
            </a:r>
            <a:r>
              <a:rPr lang="en-US" altLang="ko-KR" smtClean="0"/>
              <a:t>upper airway obstruction</a:t>
            </a:r>
            <a:r>
              <a:rPr lang="ko-KR" altLang="en-US" smtClean="0"/>
              <a:t>인 발생하고 </a:t>
            </a:r>
            <a:endParaRPr lang="en-US" altLang="ko-KR" smtClean="0"/>
          </a:p>
          <a:p>
            <a:r>
              <a:rPr lang="ko-KR" altLang="en-US" smtClean="0"/>
              <a:t>특히 지속적으로 </a:t>
            </a:r>
            <a:r>
              <a:rPr lang="en-US" altLang="ko-KR" smtClean="0"/>
              <a:t>REM sleep</a:t>
            </a:r>
            <a:r>
              <a:rPr lang="ko-KR" altLang="en-US" smtClean="0"/>
              <a:t>때 </a:t>
            </a:r>
            <a:r>
              <a:rPr lang="en-US" altLang="ko-KR" smtClean="0"/>
              <a:t>hypoventilation</a:t>
            </a:r>
            <a:r>
              <a:rPr lang="ko-KR" altLang="en-US" smtClean="0"/>
              <a:t>을 보이는 환자들에서는 </a:t>
            </a:r>
            <a:r>
              <a:rPr lang="en-US" altLang="ko-KR" smtClean="0"/>
              <a:t>NIV</a:t>
            </a:r>
            <a:r>
              <a:rPr lang="ko-KR" altLang="en-US" smtClean="0"/>
              <a:t>가 효과적인 것으로 밝히고 있습닏</a:t>
            </a:r>
            <a:r>
              <a:rPr lang="en-US" altLang="ko-KR" smtClean="0"/>
              <a:t>. </a:t>
            </a:r>
          </a:p>
          <a:p>
            <a:r>
              <a:rPr lang="ko-KR" altLang="en-US" smtClean="0"/>
              <a:t>더불어 </a:t>
            </a:r>
            <a:r>
              <a:rPr lang="en-US" altLang="ko-KR" smtClean="0"/>
              <a:t>basal atelectasis</a:t>
            </a:r>
            <a:r>
              <a:rPr lang="ko-KR" altLang="en-US" smtClean="0"/>
              <a:t>나 동반된 </a:t>
            </a:r>
            <a:r>
              <a:rPr lang="en-US" altLang="ko-KR" smtClean="0"/>
              <a:t>lung dz.</a:t>
            </a:r>
            <a:r>
              <a:rPr lang="ko-KR" altLang="en-US" smtClean="0"/>
              <a:t>로 인한 </a:t>
            </a:r>
            <a:r>
              <a:rPr lang="en-US" altLang="ko-KR" smtClean="0"/>
              <a:t>obesity related hypoxemia</a:t>
            </a:r>
            <a:r>
              <a:rPr lang="ko-KR" altLang="en-US" smtClean="0"/>
              <a:t>에 대해 </a:t>
            </a:r>
            <a:endParaRPr lang="en-US" altLang="ko-KR" smtClean="0"/>
          </a:p>
          <a:p>
            <a:r>
              <a:rPr lang="en-US" altLang="ko-KR" smtClean="0"/>
              <a:t>oxygen Tx.</a:t>
            </a:r>
            <a:r>
              <a:rPr lang="ko-KR" altLang="en-US" smtClean="0"/>
              <a:t>가 병합되어야 하겠습니다</a:t>
            </a:r>
            <a:r>
              <a:rPr lang="en-US" altLang="ko-KR" smtClean="0"/>
              <a:t>. </a:t>
            </a:r>
            <a:endParaRPr lang="ko-KR" altLang="en-US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4815C67-303A-4DF9-82C7-67E3EA7903C2}" type="slidenum">
              <a:rPr lang="ko-KR" altLang="en-US" smtClean="0"/>
              <a:pPr>
                <a:defRPr/>
              </a:pPr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ko-KR" altLang="en-US" smtClean="0"/>
              <a:t>두번쨰는 </a:t>
            </a:r>
            <a:r>
              <a:rPr lang="en-US" altLang="ko-KR" smtClean="0"/>
              <a:t>OHS</a:t>
            </a:r>
            <a:r>
              <a:rPr lang="ko-KR" altLang="en-US" smtClean="0"/>
              <a:t>의 원인적치료인 체중감량입니다</a:t>
            </a:r>
            <a:r>
              <a:rPr lang="en-US" altLang="ko-KR" smtClean="0"/>
              <a:t>. </a:t>
            </a:r>
          </a:p>
          <a:p>
            <a:r>
              <a:rPr lang="ko-KR" altLang="en-US" smtClean="0"/>
              <a:t>수술적치료 혹은 생활 습관의 변화를 통해 체중감량을 할 수 있겠습니다</a:t>
            </a:r>
            <a:r>
              <a:rPr lang="en-US" altLang="ko-KR" smtClean="0"/>
              <a:t>. </a:t>
            </a:r>
          </a:p>
          <a:p>
            <a:r>
              <a:rPr lang="ko-KR" altLang="en-US" smtClean="0"/>
              <a:t>일부 연구들에서 </a:t>
            </a:r>
            <a:r>
              <a:rPr lang="en-US" altLang="ko-KR" smtClean="0"/>
              <a:t>bariatric surgery</a:t>
            </a:r>
            <a:r>
              <a:rPr lang="ko-KR" altLang="en-US" smtClean="0"/>
              <a:t>를 통해 </a:t>
            </a:r>
            <a:endParaRPr lang="en-US" altLang="ko-KR" smtClean="0"/>
          </a:p>
          <a:p>
            <a:r>
              <a:rPr lang="en-US" altLang="ko-KR" smtClean="0"/>
              <a:t>daytim hypoventilation </a:t>
            </a:r>
            <a:r>
              <a:rPr lang="ko-KR" altLang="en-US" smtClean="0"/>
              <a:t>감소</a:t>
            </a:r>
            <a:r>
              <a:rPr lang="en-US" altLang="ko-KR" smtClean="0"/>
              <a:t>, spirometirc parameter</a:t>
            </a:r>
            <a:r>
              <a:rPr lang="ko-KR" altLang="en-US" smtClean="0"/>
              <a:t>의 호전 등 보고 되었으나</a:t>
            </a:r>
            <a:endParaRPr lang="en-US" altLang="ko-KR" smtClean="0"/>
          </a:p>
          <a:p>
            <a:r>
              <a:rPr lang="en-US" altLang="ko-KR" smtClean="0"/>
              <a:t>Bariatirc surgery</a:t>
            </a:r>
            <a:r>
              <a:rPr lang="ko-KR" altLang="en-US" smtClean="0"/>
              <a:t>를 고려할 경우 </a:t>
            </a:r>
            <a:r>
              <a:rPr lang="en-US" altLang="ko-KR" smtClean="0"/>
              <a:t>sleep apnea syn.</a:t>
            </a:r>
            <a:r>
              <a:rPr lang="ko-KR" altLang="en-US" smtClean="0"/>
              <a:t>자체가 </a:t>
            </a:r>
            <a:endParaRPr lang="en-US" altLang="ko-KR" smtClean="0"/>
          </a:p>
          <a:p>
            <a:r>
              <a:rPr lang="ko-KR" altLang="en-US" smtClean="0"/>
              <a:t>수술 후 </a:t>
            </a:r>
            <a:r>
              <a:rPr lang="en-US" altLang="ko-KR" smtClean="0"/>
              <a:t>30</a:t>
            </a:r>
            <a:r>
              <a:rPr lang="ko-KR" altLang="en-US" smtClean="0"/>
              <a:t>일 내 발생하는 주요한 부작용 등의 </a:t>
            </a:r>
            <a:r>
              <a:rPr lang="en-US" altLang="ko-KR" smtClean="0"/>
              <a:t>risk factor</a:t>
            </a:r>
            <a:r>
              <a:rPr lang="ko-KR" altLang="en-US" smtClean="0"/>
              <a:t>인 점</a:t>
            </a:r>
            <a:r>
              <a:rPr lang="en-US" altLang="ko-KR" smtClean="0"/>
              <a:t>, </a:t>
            </a:r>
          </a:p>
          <a:p>
            <a:r>
              <a:rPr lang="ko-KR" altLang="en-US" smtClean="0"/>
              <a:t>더불어 수술 후 체중증가가 없음에도 재발 할 수 있음을 주지해야 함을 밝히고 있습닏</a:t>
            </a:r>
            <a:r>
              <a:rPr lang="en-US" altLang="ko-KR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5C0935-4BF9-407B-AE17-DF1D9765380A}" type="slidenum">
              <a:rPr lang="ko-KR" altLang="en-US" smtClean="0"/>
              <a:pPr>
                <a:defRPr/>
              </a:pPr>
              <a:t>14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ko-KR" altLang="en-US" smtClean="0"/>
              <a:t>세번째는 재활치료입니다</a:t>
            </a:r>
            <a:r>
              <a:rPr lang="en-US" altLang="ko-KR" smtClean="0"/>
              <a:t>.</a:t>
            </a:r>
          </a:p>
          <a:p>
            <a:r>
              <a:rPr lang="ko-KR" altLang="en-US" smtClean="0"/>
              <a:t>저칼로리식사 및 운동에 </a:t>
            </a:r>
            <a:r>
              <a:rPr lang="en-US" altLang="ko-KR" smtClean="0"/>
              <a:t>repiratory muscle training</a:t>
            </a:r>
            <a:r>
              <a:rPr lang="ko-KR" altLang="en-US" smtClean="0"/>
              <a:t>을 함께한 경우와 안한 군 사이에 차이가 있었고 </a:t>
            </a:r>
            <a:endParaRPr lang="en-US" altLang="ko-KR" smtClean="0"/>
          </a:p>
          <a:p>
            <a:r>
              <a:rPr lang="en-US" altLang="ko-KR" smtClean="0"/>
              <a:t>Respiratory muscle training</a:t>
            </a:r>
            <a:r>
              <a:rPr lang="ko-KR" altLang="en-US" smtClean="0"/>
              <a:t>을 통해 </a:t>
            </a:r>
            <a:r>
              <a:rPr lang="en-US" altLang="ko-KR" smtClean="0"/>
              <a:t>dyspnea </a:t>
            </a:r>
            <a:r>
              <a:rPr lang="ko-KR" altLang="en-US" smtClean="0"/>
              <a:t>및 </a:t>
            </a:r>
            <a:r>
              <a:rPr lang="en-US" altLang="ko-KR" smtClean="0"/>
              <a:t>exercise capacity</a:t>
            </a:r>
            <a:r>
              <a:rPr lang="ko-KR" altLang="en-US" smtClean="0"/>
              <a:t>를 훨씬 더 호전시킬 수 있었습니다</a:t>
            </a:r>
            <a:r>
              <a:rPr lang="en-US" altLang="ko-KR" smtClean="0"/>
              <a:t>. </a:t>
            </a:r>
          </a:p>
          <a:p>
            <a:r>
              <a:rPr lang="ko-KR" altLang="en-US" smtClean="0"/>
              <a:t>재활 치료 중 </a:t>
            </a:r>
            <a:r>
              <a:rPr lang="en-US" altLang="ko-KR" smtClean="0"/>
              <a:t>NIV</a:t>
            </a:r>
            <a:r>
              <a:rPr lang="ko-KR" altLang="en-US" smtClean="0"/>
              <a:t>를 유지하는 것도 </a:t>
            </a:r>
            <a:r>
              <a:rPr lang="en-US" altLang="ko-KR" smtClean="0"/>
              <a:t>exercise capacity</a:t>
            </a:r>
            <a:r>
              <a:rPr lang="ko-KR" altLang="en-US" smtClean="0"/>
              <a:t>를 늘릴 수 있음을 본저널에는 밝히고 있습닏</a:t>
            </a:r>
            <a:r>
              <a:rPr lang="en-US" altLang="ko-KR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6A05E4-02CC-4CDD-A0BA-FA9888258445}" type="slidenum">
              <a:rPr lang="ko-KR" altLang="en-US" smtClean="0"/>
              <a:pPr>
                <a:defRPr/>
              </a:pPr>
              <a:t>15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ko-KR" smtClean="0"/>
              <a:t>Introduction </a:t>
            </a:r>
            <a:r>
              <a:rPr lang="ko-KR" altLang="en-US" smtClean="0"/>
              <a:t>입니다</a:t>
            </a:r>
            <a:r>
              <a:rPr lang="en-US" altLang="ko-KR" smtClean="0"/>
              <a:t>. </a:t>
            </a:r>
          </a:p>
          <a:p>
            <a:r>
              <a:rPr lang="en-US" altLang="ko-KR" smtClean="0"/>
              <a:t>OHS</a:t>
            </a:r>
            <a:r>
              <a:rPr lang="ko-KR" altLang="en-US" smtClean="0"/>
              <a:t>는 </a:t>
            </a:r>
            <a:r>
              <a:rPr lang="en-US" altLang="ko-KR" smtClean="0"/>
              <a:t>3</a:t>
            </a:r>
            <a:r>
              <a:rPr lang="ko-KR" altLang="en-US" smtClean="0"/>
              <a:t>가지로 특징지어집니다</a:t>
            </a:r>
            <a:r>
              <a:rPr lang="en-US" altLang="ko-KR" smtClean="0"/>
              <a:t>. </a:t>
            </a:r>
          </a:p>
          <a:p>
            <a:r>
              <a:rPr lang="ko-KR" altLang="en-US" smtClean="0"/>
              <a:t>첫번쨰 </a:t>
            </a:r>
            <a:r>
              <a:rPr lang="en-US" altLang="ko-KR" smtClean="0"/>
              <a:t>BMI &gt; 30 </a:t>
            </a:r>
            <a:r>
              <a:rPr lang="ko-KR" altLang="en-US" smtClean="0"/>
              <a:t>이상의 </a:t>
            </a:r>
            <a:r>
              <a:rPr lang="en-US" altLang="ko-KR" smtClean="0"/>
              <a:t>obesity </a:t>
            </a:r>
          </a:p>
          <a:p>
            <a:r>
              <a:rPr lang="ko-KR" altLang="en-US" smtClean="0"/>
              <a:t>두번쨰 </a:t>
            </a:r>
            <a:r>
              <a:rPr lang="en-US" altLang="ko-KR" smtClean="0"/>
              <a:t>PaCO2 45</a:t>
            </a:r>
            <a:r>
              <a:rPr lang="ko-KR" altLang="en-US" smtClean="0"/>
              <a:t>이상의 </a:t>
            </a:r>
            <a:r>
              <a:rPr lang="en-US" altLang="ko-KR" smtClean="0"/>
              <a:t>daytime hypercapnea</a:t>
            </a:r>
          </a:p>
          <a:p>
            <a:r>
              <a:rPr lang="ko-KR" altLang="en-US" smtClean="0"/>
              <a:t>세번쨰는 </a:t>
            </a:r>
            <a:r>
              <a:rPr lang="en-US" altLang="ko-KR" smtClean="0"/>
              <a:t>sleep disorderd breathingd</a:t>
            </a:r>
            <a:r>
              <a:rPr lang="ko-KR" altLang="en-US" smtClean="0"/>
              <a:t>으로 </a:t>
            </a:r>
            <a:endParaRPr lang="en-US" altLang="ko-KR" smtClean="0"/>
          </a:p>
          <a:p>
            <a:r>
              <a:rPr lang="ko-KR" altLang="en-US" smtClean="0"/>
              <a:t>이는 먼저 </a:t>
            </a:r>
            <a:r>
              <a:rPr lang="en-US" altLang="ko-KR" smtClean="0"/>
              <a:t>alveolar hypoventilation</a:t>
            </a:r>
            <a:r>
              <a:rPr lang="ko-KR" altLang="en-US" smtClean="0"/>
              <a:t>을 유발할만한 다른 장애가 배제되어야 하겠습니다</a:t>
            </a:r>
            <a:r>
              <a:rPr lang="en-US" altLang="ko-KR" smtClean="0"/>
              <a:t>. </a:t>
            </a:r>
            <a:endParaRPr lang="ko-KR" altLang="en-US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5CA5FD8-AD44-43BA-970A-82E754516A41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ko-KR" smtClean="0"/>
              <a:t>Obesity hypoventilation</a:t>
            </a:r>
            <a:r>
              <a:rPr lang="ko-KR" altLang="en-US" smtClean="0"/>
              <a:t>은 다음</a:t>
            </a:r>
            <a:r>
              <a:rPr lang="en-US" altLang="ko-KR" smtClean="0"/>
              <a:t> flow chart</a:t>
            </a:r>
            <a:r>
              <a:rPr lang="ko-KR" altLang="en-US" smtClean="0"/>
              <a:t>에서 보이듯이</a:t>
            </a:r>
            <a:endParaRPr lang="en-US" altLang="ko-KR" smtClean="0"/>
          </a:p>
          <a:p>
            <a:r>
              <a:rPr lang="en-US" altLang="ko-KR" smtClean="0"/>
              <a:t>Hormonal and metabolic system, respiratory system, cardiovascular system, inflammation</a:t>
            </a:r>
            <a:r>
              <a:rPr lang="ko-KR" altLang="en-US" smtClean="0"/>
              <a:t>의 변화 등 </a:t>
            </a:r>
            <a:endParaRPr lang="en-US" altLang="ko-KR" smtClean="0"/>
          </a:p>
          <a:p>
            <a:r>
              <a:rPr lang="en-US" altLang="ko-KR" smtClean="0"/>
              <a:t>Systemic impairment </a:t>
            </a:r>
            <a:r>
              <a:rPr lang="ko-KR" altLang="en-US" smtClean="0"/>
              <a:t>로 인하여 </a:t>
            </a:r>
            <a:endParaRPr lang="en-US" altLang="ko-KR" smtClean="0"/>
          </a:p>
          <a:p>
            <a:r>
              <a:rPr lang="en-US" altLang="ko-KR" smtClean="0"/>
              <a:t>Exercise intolerance, daytim sleepiness, </a:t>
            </a:r>
            <a:r>
              <a:rPr lang="ko-KR" altLang="en-US" smtClean="0"/>
              <a:t>일상 활동의 감소 등 </a:t>
            </a:r>
            <a:r>
              <a:rPr lang="en-US" altLang="ko-KR" smtClean="0"/>
              <a:t>disability</a:t>
            </a:r>
            <a:r>
              <a:rPr lang="ko-KR" altLang="en-US" smtClean="0"/>
              <a:t>가 발생하고 </a:t>
            </a:r>
            <a:endParaRPr lang="en-US" altLang="ko-KR" smtClean="0"/>
          </a:p>
          <a:p>
            <a:r>
              <a:rPr lang="ko-KR" altLang="en-US" smtClean="0"/>
              <a:t>이로 인해 삶의질 저하</a:t>
            </a:r>
            <a:r>
              <a:rPr lang="en-US" altLang="ko-KR" smtClean="0"/>
              <a:t>, </a:t>
            </a:r>
            <a:r>
              <a:rPr lang="ko-KR" altLang="en-US" smtClean="0"/>
              <a:t>사회참여도 저하</a:t>
            </a:r>
            <a:r>
              <a:rPr lang="en-US" altLang="ko-KR" smtClean="0"/>
              <a:t>, </a:t>
            </a:r>
            <a:r>
              <a:rPr lang="ko-KR" altLang="en-US" smtClean="0"/>
              <a:t>실직</a:t>
            </a:r>
            <a:r>
              <a:rPr lang="en-US" altLang="ko-KR" smtClean="0"/>
              <a:t>, </a:t>
            </a:r>
            <a:r>
              <a:rPr lang="ko-KR" altLang="en-US" smtClean="0"/>
              <a:t>재원일수의 증가</a:t>
            </a:r>
            <a:r>
              <a:rPr lang="en-US" altLang="ko-KR" smtClean="0"/>
              <a:t>, </a:t>
            </a:r>
            <a:r>
              <a:rPr lang="ko-KR" altLang="en-US" smtClean="0"/>
              <a:t>의료비의 증가</a:t>
            </a:r>
            <a:r>
              <a:rPr lang="en-US" altLang="ko-KR" smtClean="0"/>
              <a:t>, </a:t>
            </a:r>
            <a:r>
              <a:rPr lang="ko-KR" altLang="en-US" smtClean="0"/>
              <a:t>사망위험의 증가로 이어지는 </a:t>
            </a:r>
            <a:endParaRPr lang="en-US" altLang="ko-KR" smtClean="0"/>
          </a:p>
          <a:p>
            <a:r>
              <a:rPr lang="ko-KR" altLang="en-US" smtClean="0"/>
              <a:t>중요한 증후군이나 아직 잘 진단되지 않고 있는 실정으로 본 저널에서는 </a:t>
            </a:r>
            <a:r>
              <a:rPr lang="en-US" altLang="ko-KR" smtClean="0"/>
              <a:t>OHS</a:t>
            </a:r>
            <a:r>
              <a:rPr lang="ko-KR" altLang="en-US" smtClean="0"/>
              <a:t>의 전반에 대해 고찰하고 있습니다</a:t>
            </a:r>
            <a:r>
              <a:rPr lang="en-US" altLang="ko-KR" smtClean="0"/>
              <a:t>. </a:t>
            </a:r>
            <a:endParaRPr lang="ko-KR" altLang="en-US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AF28196-43D8-4BB1-8B16-750BF5276B1D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ko-KR" smtClean="0"/>
              <a:t>Pathophysiology</a:t>
            </a:r>
            <a:r>
              <a:rPr lang="ko-KR" altLang="en-US" smtClean="0"/>
              <a:t>입니다</a:t>
            </a:r>
            <a:r>
              <a:rPr lang="en-US" altLang="ko-KR" smtClean="0"/>
              <a:t>.</a:t>
            </a:r>
          </a:p>
          <a:p>
            <a:r>
              <a:rPr lang="ko-KR" altLang="en-US" smtClean="0"/>
              <a:t>첫번째로 </a:t>
            </a:r>
            <a:r>
              <a:rPr lang="en-US" altLang="ko-KR" smtClean="0"/>
              <a:t> OHS</a:t>
            </a:r>
            <a:r>
              <a:rPr lang="ko-KR" altLang="en-US" smtClean="0"/>
              <a:t>환자들에서 </a:t>
            </a:r>
            <a:r>
              <a:rPr lang="en-US" altLang="ko-KR" smtClean="0"/>
              <a:t>VC, TLC , resdual functional capacity</a:t>
            </a:r>
            <a:r>
              <a:rPr lang="ko-KR" altLang="en-US" smtClean="0"/>
              <a:t> 등의 </a:t>
            </a:r>
            <a:r>
              <a:rPr lang="en-US" altLang="ko-KR" smtClean="0"/>
              <a:t>pul. Volume</a:t>
            </a:r>
            <a:r>
              <a:rPr lang="ko-KR" altLang="en-US" smtClean="0"/>
              <a:t>의 감소가 관찰되는데 </a:t>
            </a:r>
            <a:endParaRPr lang="en-US" altLang="ko-KR" smtClean="0"/>
          </a:p>
          <a:p>
            <a:r>
              <a:rPr lang="ko-KR" altLang="en-US" smtClean="0"/>
              <a:t>이는 </a:t>
            </a:r>
            <a:r>
              <a:rPr lang="en-US" altLang="ko-KR" smtClean="0"/>
              <a:t>daytime hypercapnea</a:t>
            </a:r>
            <a:r>
              <a:rPr lang="ko-KR" altLang="en-US" smtClean="0"/>
              <a:t>의 주요 원인으로 생각되어지고 있습니다</a:t>
            </a:r>
            <a:r>
              <a:rPr lang="en-US" altLang="ko-KR" smtClean="0"/>
              <a:t>. </a:t>
            </a:r>
          </a:p>
          <a:p>
            <a:r>
              <a:rPr lang="ko-KR" altLang="en-US" smtClean="0"/>
              <a:t>이런한 이유로 </a:t>
            </a:r>
            <a:r>
              <a:rPr lang="en-US" altLang="ko-KR" smtClean="0"/>
              <a:t>eucapnia </a:t>
            </a:r>
            <a:r>
              <a:rPr lang="ko-KR" altLang="en-US" smtClean="0"/>
              <a:t>환자들보다  </a:t>
            </a:r>
            <a:r>
              <a:rPr lang="en-US" altLang="ko-KR" smtClean="0"/>
              <a:t>hypercapnia</a:t>
            </a:r>
            <a:r>
              <a:rPr lang="ko-KR" altLang="en-US" smtClean="0"/>
              <a:t>환자들에서 더 뚜렷하게 나타나고 </a:t>
            </a:r>
            <a:endParaRPr lang="en-US" altLang="ko-KR" smtClean="0"/>
          </a:p>
          <a:p>
            <a:r>
              <a:rPr lang="en-US" altLang="ko-KR" smtClean="0"/>
              <a:t>Total respiratory system compliance</a:t>
            </a:r>
            <a:r>
              <a:rPr lang="ko-KR" altLang="en-US" smtClean="0"/>
              <a:t>와 </a:t>
            </a:r>
            <a:r>
              <a:rPr lang="en-US" altLang="ko-KR" smtClean="0"/>
              <a:t>lung compliance</a:t>
            </a:r>
            <a:r>
              <a:rPr lang="ko-KR" altLang="en-US" smtClean="0"/>
              <a:t>의 감소와 관련을 보이고 </a:t>
            </a:r>
            <a:endParaRPr lang="en-US" altLang="ko-KR" smtClean="0"/>
          </a:p>
          <a:p>
            <a:r>
              <a:rPr lang="en-US" altLang="ko-KR" smtClean="0"/>
              <a:t>Low lung volume</a:t>
            </a:r>
            <a:r>
              <a:rPr lang="ko-KR" altLang="en-US" smtClean="0"/>
              <a:t>에서는 깨어있는 상태에서도 </a:t>
            </a:r>
            <a:r>
              <a:rPr lang="en-US" altLang="ko-KR" smtClean="0"/>
              <a:t>expiratory flow limitation</a:t>
            </a:r>
            <a:r>
              <a:rPr lang="ko-KR" altLang="en-US" smtClean="0"/>
              <a:t>이 발생할 수 있기 때문입니다</a:t>
            </a:r>
            <a:r>
              <a:rPr lang="en-US" altLang="ko-KR" smtClean="0"/>
              <a:t>. </a:t>
            </a:r>
          </a:p>
          <a:p>
            <a:r>
              <a:rPr lang="ko-KR" altLang="en-US" smtClean="0"/>
              <a:t>이러한 변화들로 결국 </a:t>
            </a:r>
            <a:r>
              <a:rPr lang="en-US" altLang="ko-KR" smtClean="0"/>
              <a:t>work of breathing</a:t>
            </a:r>
            <a:r>
              <a:rPr lang="ko-KR" altLang="en-US" smtClean="0"/>
              <a:t>이 증가하게 됩니다</a:t>
            </a:r>
            <a:r>
              <a:rPr lang="en-US" altLang="ko-KR" smtClean="0"/>
              <a:t>. </a:t>
            </a:r>
            <a:endParaRPr lang="ko-KR" altLang="en-US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A542869-BF3A-4A11-8399-B22F6D8E35B6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ko-KR" smtClean="0"/>
              <a:t>Lung volume</a:t>
            </a:r>
            <a:r>
              <a:rPr lang="ko-KR" altLang="en-US" smtClean="0"/>
              <a:t>의 감소는 </a:t>
            </a:r>
            <a:endParaRPr lang="en-US" altLang="ko-KR" smtClean="0"/>
          </a:p>
          <a:p>
            <a:r>
              <a:rPr lang="ko-KR" altLang="en-US" smtClean="0"/>
              <a:t>첫번째</a:t>
            </a:r>
            <a:r>
              <a:rPr lang="en-US" altLang="ko-KR" smtClean="0"/>
              <a:t>, fat mass</a:t>
            </a:r>
            <a:r>
              <a:rPr lang="ko-KR" altLang="en-US" smtClean="0"/>
              <a:t>와</a:t>
            </a:r>
            <a:r>
              <a:rPr lang="en-US" altLang="ko-KR" smtClean="0"/>
              <a:t> distribution</a:t>
            </a:r>
            <a:r>
              <a:rPr lang="ko-KR" altLang="en-US" smtClean="0"/>
              <a:t>이 직접적인 영향을 미치는데</a:t>
            </a:r>
            <a:endParaRPr lang="en-US" altLang="ko-KR" smtClean="0"/>
          </a:p>
          <a:p>
            <a:r>
              <a:rPr lang="ko-KR" altLang="en-US" smtClean="0"/>
              <a:t>이는 </a:t>
            </a:r>
            <a:r>
              <a:rPr lang="en-US" altLang="ko-KR" smtClean="0"/>
              <a:t>diaphragm</a:t>
            </a:r>
            <a:r>
              <a:rPr lang="ko-KR" altLang="en-US" smtClean="0"/>
              <a:t> </a:t>
            </a:r>
            <a:r>
              <a:rPr lang="en-US" altLang="ko-KR" smtClean="0"/>
              <a:t>motion</a:t>
            </a:r>
            <a:r>
              <a:rPr lang="ko-KR" altLang="en-US" smtClean="0"/>
              <a:t>의 변화</a:t>
            </a:r>
            <a:r>
              <a:rPr lang="en-US" altLang="ko-KR" smtClean="0"/>
              <a:t>, chest</a:t>
            </a:r>
            <a:r>
              <a:rPr lang="ko-KR" altLang="en-US" smtClean="0"/>
              <a:t>와 </a:t>
            </a:r>
            <a:r>
              <a:rPr lang="en-US" altLang="ko-KR" smtClean="0"/>
              <a:t>lung</a:t>
            </a:r>
            <a:r>
              <a:rPr lang="ko-KR" altLang="en-US" smtClean="0"/>
              <a:t>사이의 </a:t>
            </a:r>
            <a:r>
              <a:rPr lang="en-US" altLang="ko-KR" smtClean="0"/>
              <a:t>elastic recoil </a:t>
            </a:r>
            <a:r>
              <a:rPr lang="ko-KR" altLang="en-US" smtClean="0"/>
              <a:t>의 </a:t>
            </a:r>
            <a:r>
              <a:rPr lang="en-US" altLang="ko-KR" smtClean="0"/>
              <a:t>balance</a:t>
            </a:r>
            <a:r>
              <a:rPr lang="ko-KR" altLang="en-US" smtClean="0"/>
              <a:t>가 깨지면서 발생하는 것으로</a:t>
            </a:r>
            <a:endParaRPr lang="en-US" altLang="ko-KR" smtClean="0"/>
          </a:p>
          <a:p>
            <a:r>
              <a:rPr lang="ko-KR" altLang="en-US" smtClean="0"/>
              <a:t>생각됩니다</a:t>
            </a:r>
            <a:r>
              <a:rPr lang="en-US" altLang="ko-KR" smtClean="0"/>
              <a:t>. </a:t>
            </a:r>
            <a:endParaRPr lang="ko-KR" altLang="en-US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F2FCDD4-1AD4-45B6-A124-457592956650}" type="slidenum">
              <a:rPr lang="ko-KR" altLang="en-US" smtClean="0"/>
              <a:pPr>
                <a:defRPr/>
              </a:pPr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ko-KR" altLang="en-US" smtClean="0"/>
              <a:t>두번쨰는 </a:t>
            </a:r>
            <a:r>
              <a:rPr lang="en-US" altLang="ko-KR" smtClean="0"/>
              <a:t>excessive adiposity</a:t>
            </a:r>
            <a:r>
              <a:rPr lang="ko-KR" altLang="en-US" smtClean="0"/>
              <a:t>와 관련되어 </a:t>
            </a:r>
            <a:r>
              <a:rPr lang="en-US" altLang="ko-KR" smtClean="0"/>
              <a:t>metabolic syn.</a:t>
            </a:r>
            <a:r>
              <a:rPr lang="ko-KR" altLang="en-US" smtClean="0"/>
              <a:t>과 </a:t>
            </a:r>
            <a:r>
              <a:rPr lang="en-US" altLang="ko-KR" smtClean="0"/>
              <a:t>low grade inflammation </a:t>
            </a:r>
            <a:r>
              <a:rPr lang="ko-KR" altLang="en-US" smtClean="0"/>
              <a:t>때문으로 생각됩니다</a:t>
            </a:r>
            <a:r>
              <a:rPr lang="en-US" altLang="ko-KR" smtClean="0"/>
              <a:t>. </a:t>
            </a:r>
          </a:p>
          <a:p>
            <a:r>
              <a:rPr lang="en-US" altLang="ko-KR" smtClean="0"/>
              <a:t>Lin</a:t>
            </a:r>
            <a:r>
              <a:rPr lang="ko-KR" altLang="en-US" smtClean="0"/>
              <a:t>등이 발표한 </a:t>
            </a:r>
            <a:r>
              <a:rPr lang="en-US" altLang="ko-KR" smtClean="0"/>
              <a:t>46000</a:t>
            </a:r>
            <a:r>
              <a:rPr lang="ko-KR" altLang="en-US" smtClean="0"/>
              <a:t>명의 </a:t>
            </a:r>
            <a:r>
              <a:rPr lang="en-US" altLang="ko-KR" smtClean="0"/>
              <a:t>large cohort</a:t>
            </a:r>
            <a:r>
              <a:rPr lang="ko-KR" altLang="en-US" smtClean="0"/>
              <a:t> 연구에서 </a:t>
            </a:r>
            <a:endParaRPr lang="en-US" altLang="ko-KR" smtClean="0"/>
          </a:p>
          <a:p>
            <a:r>
              <a:rPr lang="en-US" altLang="ko-KR" smtClean="0"/>
              <a:t>metabolic syn.</a:t>
            </a:r>
            <a:r>
              <a:rPr lang="ko-KR" altLang="en-US" smtClean="0"/>
              <a:t>이 </a:t>
            </a:r>
            <a:r>
              <a:rPr lang="en-US" altLang="ko-KR" smtClean="0"/>
              <a:t>restrictive lung impairment</a:t>
            </a:r>
            <a:r>
              <a:rPr lang="ko-KR" altLang="en-US" smtClean="0"/>
              <a:t>와 관련이 있다고 보고된바 있고 </a:t>
            </a:r>
            <a:endParaRPr lang="en-US" altLang="ko-KR" smtClean="0"/>
          </a:p>
          <a:p>
            <a:r>
              <a:rPr lang="ko-KR" altLang="en-US" smtClean="0"/>
              <a:t>다른 연구들에서도 </a:t>
            </a:r>
            <a:r>
              <a:rPr lang="en-US" altLang="ko-KR" smtClean="0"/>
              <a:t>central obesity, pul. Restriction </a:t>
            </a:r>
            <a:r>
              <a:rPr lang="ko-KR" altLang="en-US" smtClean="0"/>
              <a:t>그리고 </a:t>
            </a:r>
            <a:r>
              <a:rPr lang="en-US" altLang="ko-KR" smtClean="0"/>
              <a:t>extra-repiratory muscle</a:t>
            </a:r>
            <a:r>
              <a:rPr lang="ko-KR" altLang="en-US" smtClean="0"/>
              <a:t>의 저하된 근력 사이의 관련성도 </a:t>
            </a:r>
            <a:endParaRPr lang="en-US" altLang="ko-KR" smtClean="0"/>
          </a:p>
          <a:p>
            <a:r>
              <a:rPr lang="ko-KR" altLang="en-US" smtClean="0"/>
              <a:t>밝혀진바 있습니다</a:t>
            </a:r>
            <a:r>
              <a:rPr lang="en-US" altLang="ko-KR" smtClean="0"/>
              <a:t>. </a:t>
            </a:r>
            <a:endParaRPr lang="ko-KR" altLang="en-US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F23717-4EDF-489A-BB07-1B74C835364A}" type="slidenum">
              <a:rPr lang="ko-KR" altLang="en-US" smtClean="0"/>
              <a:pPr>
                <a:defRPr/>
              </a:pPr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ko-KR" altLang="en-US" smtClean="0"/>
              <a:t>다음은 </a:t>
            </a:r>
            <a:r>
              <a:rPr lang="en-US" altLang="ko-KR" smtClean="0"/>
              <a:t>ventilatory drive</a:t>
            </a:r>
            <a:r>
              <a:rPr lang="ko-KR" altLang="en-US" smtClean="0"/>
              <a:t>에 대한 내용입니다</a:t>
            </a:r>
            <a:r>
              <a:rPr lang="en-US" altLang="ko-KR" smtClean="0"/>
              <a:t>. </a:t>
            </a:r>
          </a:p>
          <a:p>
            <a:endParaRPr lang="en-US" altLang="ko-KR" smtClean="0"/>
          </a:p>
          <a:p>
            <a:r>
              <a:rPr lang="ko-KR" altLang="en-US" smtClean="0"/>
              <a:t>첫번쨰는 </a:t>
            </a:r>
            <a:r>
              <a:rPr lang="en-US" altLang="ko-KR" smtClean="0"/>
              <a:t>nocturnal breating disorder</a:t>
            </a:r>
            <a:r>
              <a:rPr lang="ko-KR" altLang="en-US" smtClean="0"/>
              <a:t>가 </a:t>
            </a:r>
            <a:r>
              <a:rPr lang="en-US" altLang="ko-KR" smtClean="0"/>
              <a:t>ventilatory drive</a:t>
            </a:r>
            <a:r>
              <a:rPr lang="ko-KR" altLang="en-US" smtClean="0"/>
              <a:t>를 변화시켜 </a:t>
            </a:r>
            <a:r>
              <a:rPr lang="en-US" altLang="ko-KR" smtClean="0"/>
              <a:t>daytime hypoventilation</a:t>
            </a:r>
            <a:r>
              <a:rPr lang="ko-KR" altLang="en-US" smtClean="0"/>
              <a:t> 사이에 </a:t>
            </a:r>
            <a:endParaRPr lang="en-US" altLang="ko-KR" smtClean="0"/>
          </a:p>
          <a:p>
            <a:r>
              <a:rPr lang="ko-KR" altLang="en-US" smtClean="0"/>
              <a:t>상관관계 있다는 가설입니다</a:t>
            </a:r>
            <a:r>
              <a:rPr lang="en-US" altLang="ko-KR" smtClean="0"/>
              <a:t>.  </a:t>
            </a:r>
          </a:p>
          <a:p>
            <a:endParaRPr lang="en-US" altLang="ko-KR" smtClean="0"/>
          </a:p>
          <a:p>
            <a:r>
              <a:rPr lang="en-US" altLang="ko-KR" smtClean="0"/>
              <a:t>Norman </a:t>
            </a:r>
            <a:r>
              <a:rPr lang="ko-KR" altLang="en-US" smtClean="0"/>
              <a:t>등의 연구에서는 </a:t>
            </a:r>
            <a:endParaRPr lang="en-US" altLang="ko-KR" smtClean="0"/>
          </a:p>
          <a:p>
            <a:r>
              <a:rPr lang="en-US" altLang="ko-KR" smtClean="0"/>
              <a:t>Sleep breathing </a:t>
            </a:r>
            <a:r>
              <a:rPr lang="ko-KR" altLang="en-US" smtClean="0"/>
              <a:t>동안에는 </a:t>
            </a:r>
            <a:r>
              <a:rPr lang="en-US" altLang="ko-KR" smtClean="0"/>
              <a:t>acute hypercapnia</a:t>
            </a:r>
            <a:r>
              <a:rPr lang="ko-KR" altLang="en-US" smtClean="0"/>
              <a:t>를 반복적으로 유발하고  </a:t>
            </a:r>
            <a:endParaRPr lang="en-US" altLang="ko-KR" smtClean="0"/>
          </a:p>
          <a:p>
            <a:r>
              <a:rPr lang="ko-KR" altLang="en-US" smtClean="0"/>
              <a:t>깨어있는 동안에는 </a:t>
            </a:r>
            <a:r>
              <a:rPr lang="en-US" altLang="ko-KR" smtClean="0"/>
              <a:t>chronic hypoventilation</a:t>
            </a:r>
            <a:r>
              <a:rPr lang="ko-KR" altLang="en-US" smtClean="0"/>
              <a:t>의 지속시키는 모델을 통해 밝히고 있는데 </a:t>
            </a:r>
            <a:endParaRPr lang="en-US" altLang="ko-KR" smtClean="0"/>
          </a:p>
          <a:p>
            <a:endParaRPr lang="en-US" altLang="ko-KR" smtClean="0"/>
          </a:p>
          <a:p>
            <a:r>
              <a:rPr lang="en-US" altLang="ko-KR" smtClean="0"/>
              <a:t>Renal excretion</a:t>
            </a:r>
            <a:r>
              <a:rPr lang="ko-KR" altLang="en-US" smtClean="0"/>
              <a:t>이나 </a:t>
            </a:r>
            <a:r>
              <a:rPr lang="en-US" altLang="ko-KR" smtClean="0"/>
              <a:t>ventilatory drive</a:t>
            </a:r>
            <a:r>
              <a:rPr lang="ko-KR" altLang="en-US" smtClean="0"/>
              <a:t>의 감소를 통해 반복적으로  </a:t>
            </a:r>
            <a:r>
              <a:rPr lang="en-US" altLang="ko-KR" smtClean="0"/>
              <a:t>acute hypercapnia</a:t>
            </a:r>
            <a:r>
              <a:rPr lang="ko-KR" altLang="en-US" smtClean="0"/>
              <a:t>가 발생시키면</a:t>
            </a:r>
            <a:endParaRPr lang="en-US" altLang="ko-KR" smtClean="0"/>
          </a:p>
          <a:p>
            <a:r>
              <a:rPr lang="ko-KR" altLang="en-US" smtClean="0"/>
              <a:t>보상적으로 </a:t>
            </a:r>
            <a:r>
              <a:rPr lang="en-US" altLang="ko-KR" smtClean="0"/>
              <a:t>HCO3 level</a:t>
            </a:r>
            <a:r>
              <a:rPr lang="ko-KR" altLang="en-US" smtClean="0"/>
              <a:t>이 높게 유지되고 이는 </a:t>
            </a:r>
            <a:r>
              <a:rPr lang="en-US" altLang="ko-KR" smtClean="0"/>
              <a:t>CO2</a:t>
            </a:r>
            <a:r>
              <a:rPr lang="ko-KR" altLang="en-US" smtClean="0"/>
              <a:t>에 대한 </a:t>
            </a:r>
            <a:r>
              <a:rPr lang="en-US" altLang="ko-KR" smtClean="0"/>
              <a:t>ventilatory response</a:t>
            </a:r>
            <a:r>
              <a:rPr lang="ko-KR" altLang="en-US" smtClean="0"/>
              <a:t>를 둔화시키기 됨으로써 </a:t>
            </a:r>
            <a:r>
              <a:rPr lang="en-US" altLang="ko-KR" smtClean="0"/>
              <a:t> </a:t>
            </a:r>
          </a:p>
          <a:p>
            <a:r>
              <a:rPr lang="ko-KR" altLang="en-US" smtClean="0"/>
              <a:t>결국 </a:t>
            </a:r>
            <a:r>
              <a:rPr lang="en-US" altLang="ko-KR" smtClean="0"/>
              <a:t>PCO2 level</a:t>
            </a:r>
            <a:r>
              <a:rPr lang="ko-KR" altLang="en-US" smtClean="0"/>
              <a:t>이 높아지게 됨을 밝힌바 있습니다</a:t>
            </a:r>
            <a:r>
              <a:rPr lang="en-US" altLang="ko-KR" smtClean="0"/>
              <a:t>. </a:t>
            </a:r>
            <a:endParaRPr lang="ko-KR" altLang="en-US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78A5E4D-E364-45C6-A1A3-8D3FF038841B}" type="slidenum">
              <a:rPr lang="ko-KR" altLang="en-US" smtClean="0"/>
              <a:pPr>
                <a:defRPr/>
              </a:pPr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ko-KR" altLang="en-US" smtClean="0"/>
              <a:t>또 여러연구에서 대조군과 비교하였을 때 </a:t>
            </a:r>
            <a:r>
              <a:rPr lang="en-US" altLang="ko-KR" smtClean="0"/>
              <a:t>OHS</a:t>
            </a:r>
            <a:r>
              <a:rPr lang="ko-KR" altLang="en-US" smtClean="0"/>
              <a:t>환자 </a:t>
            </a:r>
            <a:r>
              <a:rPr lang="en-US" altLang="ko-KR" smtClean="0"/>
              <a:t>1st degree relative </a:t>
            </a:r>
            <a:r>
              <a:rPr lang="ko-KR" altLang="en-US" smtClean="0"/>
              <a:t>사이에서 </a:t>
            </a:r>
            <a:endParaRPr lang="en-US" altLang="ko-KR" smtClean="0"/>
          </a:p>
          <a:p>
            <a:r>
              <a:rPr lang="ko-KR" altLang="en-US" smtClean="0"/>
              <a:t>비슷한 </a:t>
            </a:r>
            <a:r>
              <a:rPr lang="en-US" altLang="ko-KR" smtClean="0"/>
              <a:t>respiratory chemoresponsiveness</a:t>
            </a:r>
            <a:r>
              <a:rPr lang="ko-KR" altLang="en-US" smtClean="0"/>
              <a:t>가 관찰되어</a:t>
            </a:r>
            <a:endParaRPr lang="en-US" altLang="ko-KR" smtClean="0"/>
          </a:p>
          <a:p>
            <a:r>
              <a:rPr lang="ko-KR" altLang="en-US" smtClean="0"/>
              <a:t>  </a:t>
            </a:r>
            <a:r>
              <a:rPr lang="en-US" altLang="ko-KR" smtClean="0"/>
              <a:t>respiratory drive</a:t>
            </a:r>
            <a:r>
              <a:rPr lang="ko-KR" altLang="en-US" smtClean="0"/>
              <a:t>에 </a:t>
            </a:r>
            <a:r>
              <a:rPr lang="en-US" altLang="ko-KR" smtClean="0"/>
              <a:t>familial impariment </a:t>
            </a:r>
            <a:r>
              <a:rPr lang="ko-KR" altLang="en-US" smtClean="0"/>
              <a:t>가설이 제시된바 있습니다</a:t>
            </a:r>
            <a:r>
              <a:rPr lang="en-US" altLang="ko-KR" smtClean="0"/>
              <a:t>. </a:t>
            </a:r>
          </a:p>
          <a:p>
            <a:endParaRPr lang="en-US" altLang="ko-KR" smtClean="0"/>
          </a:p>
          <a:p>
            <a:r>
              <a:rPr lang="ko-KR" altLang="en-US" smtClean="0"/>
              <a:t>다른 가설은 </a:t>
            </a:r>
            <a:r>
              <a:rPr lang="en-US" altLang="ko-KR" smtClean="0"/>
              <a:t>leptin</a:t>
            </a:r>
            <a:r>
              <a:rPr lang="ko-KR" altLang="en-US" smtClean="0"/>
              <a:t>에 대한 내용입니다</a:t>
            </a:r>
            <a:r>
              <a:rPr lang="en-US" altLang="ko-KR" smtClean="0"/>
              <a:t>. </a:t>
            </a:r>
          </a:p>
          <a:p>
            <a:r>
              <a:rPr lang="en-US" altLang="ko-KR" smtClean="0"/>
              <a:t>Neurohormonal agent</a:t>
            </a:r>
            <a:r>
              <a:rPr lang="ko-KR" altLang="en-US" smtClean="0"/>
              <a:t>인 </a:t>
            </a:r>
            <a:r>
              <a:rPr lang="en-US" altLang="ko-KR" smtClean="0"/>
              <a:t>Leptin</a:t>
            </a:r>
            <a:r>
              <a:rPr lang="ko-KR" altLang="en-US" smtClean="0"/>
              <a:t>은 </a:t>
            </a:r>
            <a:r>
              <a:rPr lang="en-US" altLang="ko-KR" smtClean="0"/>
              <a:t>powerful ventilatroy stimulant</a:t>
            </a:r>
            <a:r>
              <a:rPr lang="ko-KR" altLang="en-US" smtClean="0"/>
              <a:t> 작용합니다</a:t>
            </a:r>
            <a:r>
              <a:rPr lang="en-US" altLang="ko-KR" smtClean="0"/>
              <a:t>. </a:t>
            </a:r>
          </a:p>
          <a:p>
            <a:r>
              <a:rPr lang="ko-KR" altLang="en-US" smtClean="0"/>
              <a:t>그런데 </a:t>
            </a:r>
            <a:r>
              <a:rPr lang="en-US" altLang="ko-KR" smtClean="0"/>
              <a:t>obese</a:t>
            </a:r>
            <a:r>
              <a:rPr lang="ko-KR" altLang="en-US" smtClean="0"/>
              <a:t>한 사람들에서는 높은 </a:t>
            </a:r>
            <a:r>
              <a:rPr lang="en-US" altLang="ko-KR" smtClean="0"/>
              <a:t>level</a:t>
            </a:r>
            <a:r>
              <a:rPr lang="ko-KR" altLang="en-US" smtClean="0"/>
              <a:t>을 유지하고 있고 </a:t>
            </a:r>
            <a:endParaRPr lang="en-US" altLang="ko-KR" smtClean="0"/>
          </a:p>
          <a:p>
            <a:r>
              <a:rPr lang="ko-KR" altLang="en-US" smtClean="0"/>
              <a:t>이는 역으로 </a:t>
            </a:r>
            <a:r>
              <a:rPr lang="en-US" altLang="ko-KR" smtClean="0"/>
              <a:t>obese</a:t>
            </a:r>
            <a:r>
              <a:rPr lang="ko-KR" altLang="en-US" smtClean="0"/>
              <a:t>한 사람들에서 </a:t>
            </a:r>
            <a:r>
              <a:rPr lang="en-US" altLang="ko-KR" smtClean="0"/>
              <a:t>leptin</a:t>
            </a:r>
            <a:r>
              <a:rPr lang="ko-KR" altLang="en-US" smtClean="0"/>
              <a:t>에 대한 </a:t>
            </a:r>
            <a:r>
              <a:rPr lang="en-US" altLang="ko-KR" smtClean="0"/>
              <a:t>central resistance </a:t>
            </a:r>
            <a:r>
              <a:rPr lang="ko-KR" altLang="en-US" smtClean="0"/>
              <a:t>발생 가능성을 생각해볼 수 있겠고 </a:t>
            </a:r>
            <a:endParaRPr lang="en-US" altLang="ko-KR" smtClean="0"/>
          </a:p>
          <a:p>
            <a:r>
              <a:rPr lang="en-US" altLang="ko-KR" smtClean="0"/>
              <a:t>Central resistance</a:t>
            </a:r>
            <a:r>
              <a:rPr lang="ko-KR" altLang="en-US" smtClean="0"/>
              <a:t>의 원인으로 </a:t>
            </a:r>
            <a:r>
              <a:rPr lang="en-US" altLang="ko-KR" smtClean="0"/>
              <a:t>blood brain barrier</a:t>
            </a:r>
            <a:r>
              <a:rPr lang="ko-KR" altLang="en-US" smtClean="0"/>
              <a:t>의 </a:t>
            </a:r>
            <a:r>
              <a:rPr lang="en-US" altLang="ko-KR" smtClean="0"/>
              <a:t>leptin trasportation</a:t>
            </a:r>
            <a:r>
              <a:rPr lang="ko-KR" altLang="en-US" smtClean="0"/>
              <a:t>의 문제가   </a:t>
            </a:r>
            <a:endParaRPr lang="en-US" altLang="ko-KR" smtClean="0"/>
          </a:p>
          <a:p>
            <a:r>
              <a:rPr lang="ko-KR" altLang="en-US" smtClean="0"/>
              <a:t>가설로 연구되고 있습니다</a:t>
            </a:r>
            <a:r>
              <a:rPr lang="en-US" altLang="ko-KR" smtClean="0"/>
              <a:t>. </a:t>
            </a:r>
            <a:endParaRPr lang="ko-KR" altLang="en-US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DEE54C2-D492-46F9-A42D-90C85FB569A4}" type="slidenum">
              <a:rPr lang="ko-KR" altLang="en-US" smtClean="0"/>
              <a:pPr>
                <a:defRPr/>
              </a:pPr>
              <a:t>11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ko-KR" altLang="en-US" smtClean="0"/>
              <a:t>이러한 </a:t>
            </a:r>
            <a:r>
              <a:rPr lang="en-US" altLang="ko-KR" smtClean="0"/>
              <a:t>pathophysiology</a:t>
            </a:r>
            <a:r>
              <a:rPr lang="ko-KR" altLang="en-US" smtClean="0"/>
              <a:t>를 보이는 </a:t>
            </a:r>
            <a:r>
              <a:rPr lang="en-US" altLang="ko-KR" smtClean="0"/>
              <a:t>OHS</a:t>
            </a:r>
            <a:r>
              <a:rPr lang="ko-KR" altLang="en-US" smtClean="0"/>
              <a:t>의 치료는 </a:t>
            </a:r>
            <a:r>
              <a:rPr lang="en-US" altLang="ko-KR" smtClean="0"/>
              <a:t>multimodality</a:t>
            </a:r>
            <a:r>
              <a:rPr lang="ko-KR" altLang="en-US" smtClean="0"/>
              <a:t>적인 접근이 필요합니다</a:t>
            </a:r>
            <a:r>
              <a:rPr lang="en-US" altLang="ko-KR" smtClean="0"/>
              <a:t>. </a:t>
            </a:r>
          </a:p>
          <a:p>
            <a:r>
              <a:rPr lang="ko-KR" altLang="en-US" smtClean="0"/>
              <a:t>첫번째로 </a:t>
            </a:r>
            <a:r>
              <a:rPr lang="en-US" altLang="ko-KR" smtClean="0"/>
              <a:t>positive airway pressure Tx.</a:t>
            </a:r>
            <a:r>
              <a:rPr lang="ko-KR" altLang="en-US" smtClean="0"/>
              <a:t>로 </a:t>
            </a:r>
            <a:r>
              <a:rPr lang="en-US" altLang="ko-KR" smtClean="0"/>
              <a:t>CPAP</a:t>
            </a:r>
            <a:r>
              <a:rPr lang="ko-KR" altLang="en-US" smtClean="0"/>
              <a:t>과 </a:t>
            </a:r>
            <a:r>
              <a:rPr lang="en-US" altLang="ko-KR" smtClean="0"/>
              <a:t>NIV </a:t>
            </a:r>
          </a:p>
          <a:p>
            <a:r>
              <a:rPr lang="ko-KR" altLang="en-US" smtClean="0"/>
              <a:t>두번쨰로 체중감소 측면</a:t>
            </a:r>
            <a:endParaRPr lang="en-US" altLang="ko-KR" smtClean="0"/>
          </a:p>
          <a:p>
            <a:r>
              <a:rPr lang="ko-KR" altLang="en-US" smtClean="0"/>
              <a:t>세번쨰는 재화운동 측면입니다</a:t>
            </a:r>
            <a:r>
              <a:rPr lang="en-US" altLang="ko-KR" smtClean="0"/>
              <a:t>. </a:t>
            </a:r>
            <a:endParaRPr lang="ko-KR" altLang="en-US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0A2004C-D6F5-4CFD-91D6-FB54069CD664}" type="slidenum">
              <a:rPr lang="ko-KR" altLang="en-US" smtClean="0"/>
              <a:pPr>
                <a:defRPr/>
              </a:pPr>
              <a:t>12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CEA4A-6CF2-4BE7-96AD-F38BBCF0A58D}" type="datetimeFigureOut">
              <a:rPr lang="ko-KR" altLang="en-US"/>
              <a:pPr>
                <a:defRPr/>
              </a:pPr>
              <a:t>2013-07-12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5E2B5-6054-4DDA-93CC-10744213FBF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D7B30-BEDE-4F46-AFEA-CC9CC166AE6F}" type="datetimeFigureOut">
              <a:rPr lang="ko-KR" altLang="en-US"/>
              <a:pPr>
                <a:defRPr/>
              </a:pPr>
              <a:t>2013-07-12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5B529-3210-4793-A14A-BF4AC334B08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DE6D8-E671-4B63-87A9-ACC9405048B0}" type="datetimeFigureOut">
              <a:rPr lang="ko-KR" altLang="en-US"/>
              <a:pPr>
                <a:defRPr/>
              </a:pPr>
              <a:t>2013-07-12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BFE56-E169-48F1-B782-256992400B0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C776E-A291-4289-8CF6-D1E96793597F}" type="datetimeFigureOut">
              <a:rPr lang="ko-KR" altLang="en-US"/>
              <a:pPr>
                <a:defRPr/>
              </a:pPr>
              <a:t>2013-07-12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245FF-E27F-46D7-96C0-8D968B9A65E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5382F-1791-4470-A53C-DD490A815006}" type="datetimeFigureOut">
              <a:rPr lang="ko-KR" altLang="en-US"/>
              <a:pPr>
                <a:defRPr/>
              </a:pPr>
              <a:t>2013-07-12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22DAE-0493-498D-90E5-6F46C5FE611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73CCC-FD83-453A-B73A-893E8E110376}" type="datetimeFigureOut">
              <a:rPr lang="ko-KR" altLang="en-US"/>
              <a:pPr>
                <a:defRPr/>
              </a:pPr>
              <a:t>2013-07-12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AFE95-943C-4919-A40B-A75845C6D24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35B1B-3935-4CCB-814D-F1BA197144C8}" type="datetimeFigureOut">
              <a:rPr lang="ko-KR" altLang="en-US"/>
              <a:pPr>
                <a:defRPr/>
              </a:pPr>
              <a:t>2013-07-12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EE7C-0258-441E-8A45-73D7A7BF841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A5A9B-DB8F-451B-A2EB-4BFB447A9422}" type="datetimeFigureOut">
              <a:rPr lang="ko-KR" altLang="en-US"/>
              <a:pPr>
                <a:defRPr/>
              </a:pPr>
              <a:t>2013-07-12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B0629-E90C-4906-BEF9-CE8F6BEC573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86E93-04EA-40E7-8D03-43B1CE838EFC}" type="datetimeFigureOut">
              <a:rPr lang="ko-KR" altLang="en-US"/>
              <a:pPr>
                <a:defRPr/>
              </a:pPr>
              <a:t>2013-07-12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82620-79DB-47D6-913E-E5F93DD8A22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16328-E4DA-408E-A7AA-E9787AC591CA}" type="datetimeFigureOut">
              <a:rPr lang="ko-KR" altLang="en-US"/>
              <a:pPr>
                <a:defRPr/>
              </a:pPr>
              <a:t>2013-07-12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3A8BB-8CF9-41E3-A7CD-D56562AA3CA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D9272-0309-44C8-AB14-4E651BD2C443}" type="datetimeFigureOut">
              <a:rPr lang="ko-KR" altLang="en-US"/>
              <a:pPr>
                <a:defRPr/>
              </a:pPr>
              <a:t>2013-07-12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59EAD-E93B-4FAB-8403-7C3B6017A06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633B146-5134-4A9C-AE3F-ED00E42D8540}" type="datetimeFigureOut">
              <a:rPr lang="ko-KR" altLang="en-US"/>
              <a:pPr>
                <a:defRPr/>
              </a:pPr>
              <a:t>2013-07-12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ACF87B7-AF18-438C-AEFF-C16A9F90927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424936" cy="1470025"/>
          </a:xfrm>
        </p:spPr>
        <p:txBody>
          <a:bodyPr/>
          <a:lstStyle/>
          <a:p>
            <a:pPr eaLnBrk="1" hangingPunct="1"/>
            <a:r>
              <a:rPr lang="en-US" altLang="ko-KR" dirty="0" smtClean="0"/>
              <a:t>Obesity Hypoventilation Syndrome</a:t>
            </a:r>
            <a:endParaRPr lang="ko-KR" altLang="en-US" dirty="0" smtClean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519363" y="5705475"/>
            <a:ext cx="6624637" cy="1152525"/>
          </a:xfrm>
        </p:spPr>
        <p:txBody>
          <a:bodyPr rtlCol="0">
            <a:normAutofit fontScale="70000" lnSpcReduction="20000"/>
          </a:bodyPr>
          <a:lstStyle/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ko-KR" dirty="0" smtClean="0">
                <a:solidFill>
                  <a:schemeClr val="accent1">
                    <a:lumMod val="75000"/>
                  </a:schemeClr>
                </a:solidFill>
              </a:rPr>
              <a:t>St.  Paul’s  Hospital 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ko-KR" dirty="0" err="1" smtClean="0">
                <a:solidFill>
                  <a:schemeClr val="accent1">
                    <a:lumMod val="75000"/>
                  </a:schemeClr>
                </a:solidFill>
              </a:rPr>
              <a:t>Devision</a:t>
            </a:r>
            <a:r>
              <a:rPr lang="en-US" altLang="ko-KR" dirty="0" smtClean="0">
                <a:solidFill>
                  <a:schemeClr val="accent1">
                    <a:lumMod val="75000"/>
                  </a:schemeClr>
                </a:solidFill>
              </a:rPr>
              <a:t> of </a:t>
            </a:r>
            <a:r>
              <a:rPr lang="en-US" altLang="ko-KR" dirty="0" err="1" smtClean="0">
                <a:solidFill>
                  <a:schemeClr val="accent1">
                    <a:lumMod val="75000"/>
                  </a:schemeClr>
                </a:solidFill>
              </a:rPr>
              <a:t>Pulmonology</a:t>
            </a:r>
            <a:r>
              <a:rPr lang="en-US" altLang="ko-KR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ko-KR" altLang="en-US" dirty="0" smtClean="0">
                <a:solidFill>
                  <a:schemeClr val="accent1">
                    <a:lumMod val="75000"/>
                  </a:schemeClr>
                </a:solidFill>
              </a:rPr>
              <a:t>임상강사 하직환</a:t>
            </a:r>
            <a:endParaRPr lang="ko-KR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988840"/>
            <a:ext cx="3384376" cy="4522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제목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altLang="ko-KR" sz="2400" b="1" dirty="0" err="1" smtClean="0">
                <a:solidFill>
                  <a:srgbClr val="0070C0"/>
                </a:solidFill>
              </a:rPr>
              <a:t>Pathophysiology</a:t>
            </a:r>
            <a:r>
              <a:rPr lang="en-US" altLang="ko-KR" sz="3600" b="1" dirty="0" smtClean="0">
                <a:solidFill>
                  <a:schemeClr val="accent2"/>
                </a:solidFill>
              </a:rPr>
              <a:t/>
            </a:r>
            <a:br>
              <a:rPr lang="en-US" altLang="ko-KR" sz="3600" b="1" dirty="0" smtClean="0">
                <a:solidFill>
                  <a:schemeClr val="accent2"/>
                </a:solidFill>
              </a:rPr>
            </a:br>
            <a:r>
              <a:rPr lang="en-US" altLang="ko-KR" sz="3200" b="1" dirty="0" err="1" smtClean="0">
                <a:solidFill>
                  <a:schemeClr val="accent2"/>
                </a:solidFill>
              </a:rPr>
              <a:t>Ventilatory</a:t>
            </a:r>
            <a:r>
              <a:rPr lang="en-US" altLang="ko-KR" sz="3200" b="1" dirty="0" smtClean="0">
                <a:solidFill>
                  <a:schemeClr val="accent2"/>
                </a:solidFill>
              </a:rPr>
              <a:t> </a:t>
            </a:r>
            <a:r>
              <a:rPr lang="en-US" altLang="ko-KR" sz="3200" b="1" dirty="0" smtClean="0">
                <a:solidFill>
                  <a:schemeClr val="accent2"/>
                </a:solidFill>
              </a:rPr>
              <a:t>drive </a:t>
            </a:r>
            <a:endParaRPr lang="ko-KR" altLang="en-US" sz="3200" dirty="0" smtClean="0"/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24744"/>
            <a:ext cx="8162925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6309320"/>
            <a:ext cx="28384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ko-KR" sz="2400" b="1" dirty="0" err="1" smtClean="0">
                <a:solidFill>
                  <a:srgbClr val="0070C0"/>
                </a:solidFill>
              </a:rPr>
              <a:t>Pathophysiology</a:t>
            </a:r>
            <a:r>
              <a:rPr lang="en-US" altLang="ko-KR" sz="2400" b="1" dirty="0" smtClean="0">
                <a:solidFill>
                  <a:schemeClr val="accent2"/>
                </a:solidFill>
              </a:rPr>
              <a:t/>
            </a:r>
            <a:br>
              <a:rPr lang="en-US" altLang="ko-KR" sz="2400" b="1" dirty="0" smtClean="0">
                <a:solidFill>
                  <a:schemeClr val="accent2"/>
                </a:solidFill>
              </a:rPr>
            </a:br>
            <a:r>
              <a:rPr lang="en-US" altLang="ko-KR" sz="3200" b="1" dirty="0" err="1" smtClean="0">
                <a:solidFill>
                  <a:schemeClr val="accent2"/>
                </a:solidFill>
              </a:rPr>
              <a:t>Ventilatory</a:t>
            </a:r>
            <a:r>
              <a:rPr lang="en-US" altLang="ko-KR" sz="3200" b="1" dirty="0" smtClean="0">
                <a:solidFill>
                  <a:schemeClr val="accent2"/>
                </a:solidFill>
              </a:rPr>
              <a:t> </a:t>
            </a:r>
            <a:r>
              <a:rPr lang="en-US" altLang="ko-KR" sz="3200" b="1" dirty="0" smtClean="0">
                <a:solidFill>
                  <a:schemeClr val="accent2"/>
                </a:solidFill>
              </a:rPr>
              <a:t>drive </a:t>
            </a:r>
            <a:endParaRPr lang="ko-KR" altLang="en-US" sz="3200" dirty="0" smtClean="0">
              <a:solidFill>
                <a:schemeClr val="accent2"/>
              </a:solidFill>
            </a:endParaRPr>
          </a:p>
        </p:txBody>
      </p:sp>
      <p:sp>
        <p:nvSpPr>
          <p:cNvPr id="15363" name="내용 개체 틀 2"/>
          <p:cNvSpPr>
            <a:spLocks noGrp="1"/>
          </p:cNvSpPr>
          <p:nvPr>
            <p:ph idx="1"/>
          </p:nvPr>
        </p:nvSpPr>
        <p:spPr>
          <a:xfrm>
            <a:off x="179388" y="1600200"/>
            <a:ext cx="8785225" cy="4525963"/>
          </a:xfrm>
        </p:spPr>
        <p:txBody>
          <a:bodyPr/>
          <a:lstStyle/>
          <a:p>
            <a:pPr eaLnBrk="1" hangingPunct="1"/>
            <a:endParaRPr lang="en-US" altLang="ko-KR" sz="2400" dirty="0" smtClean="0"/>
          </a:p>
          <a:p>
            <a:pPr eaLnBrk="1" hangingPunct="1"/>
            <a:r>
              <a:rPr lang="en-US" altLang="ko-KR" dirty="0" err="1" smtClean="0"/>
              <a:t>Leptin</a:t>
            </a:r>
            <a:r>
              <a:rPr lang="en-US" altLang="ko-KR" dirty="0" smtClean="0"/>
              <a:t> resistance</a:t>
            </a:r>
            <a:endParaRPr lang="en-US" altLang="ko-KR" dirty="0" smtClean="0"/>
          </a:p>
          <a:p>
            <a:pPr lvl="1" eaLnBrk="1" hangingPunct="1"/>
            <a:r>
              <a:rPr lang="en-US" altLang="ko-KR" dirty="0" err="1" smtClean="0"/>
              <a:t>L</a:t>
            </a:r>
            <a:r>
              <a:rPr lang="en-US" altLang="ko-KR" dirty="0" err="1" smtClean="0"/>
              <a:t>eptin</a:t>
            </a:r>
            <a:r>
              <a:rPr lang="en-US" altLang="ko-KR" dirty="0" smtClean="0"/>
              <a:t> </a:t>
            </a:r>
            <a:r>
              <a:rPr lang="en-US" altLang="ko-KR" dirty="0" smtClean="0"/>
              <a:t>acts as a powerful </a:t>
            </a:r>
            <a:r>
              <a:rPr lang="en-US" altLang="ko-KR" dirty="0" err="1" smtClean="0"/>
              <a:t>ventilatory</a:t>
            </a:r>
            <a:r>
              <a:rPr lang="en-US" altLang="ko-KR" dirty="0" smtClean="0"/>
              <a:t> stimulant</a:t>
            </a:r>
          </a:p>
          <a:p>
            <a:pPr lvl="1" eaLnBrk="1" hangingPunct="1"/>
            <a:endParaRPr lang="en-US" altLang="ko-KR" dirty="0" smtClean="0"/>
          </a:p>
          <a:p>
            <a:pPr lvl="1" eaLnBrk="1" hangingPunct="1"/>
            <a:r>
              <a:rPr lang="en-US" altLang="ko-KR" dirty="0" smtClean="0"/>
              <a:t>Higher </a:t>
            </a:r>
            <a:r>
              <a:rPr lang="en-US" altLang="ko-KR" dirty="0" err="1" smtClean="0"/>
              <a:t>leptin</a:t>
            </a:r>
            <a:r>
              <a:rPr lang="en-US" altLang="ko-KR" dirty="0" smtClean="0"/>
              <a:t> level in obese people</a:t>
            </a:r>
          </a:p>
          <a:p>
            <a:pPr lvl="1" eaLnBrk="1" hangingPunct="1"/>
            <a:endParaRPr lang="en-US" altLang="ko-KR" dirty="0" smtClean="0"/>
          </a:p>
          <a:p>
            <a:pPr lvl="1" eaLnBrk="1" hangingPunct="1"/>
            <a:r>
              <a:rPr lang="en-US" altLang="ko-KR" dirty="0" smtClean="0"/>
              <a:t>Central </a:t>
            </a:r>
            <a:r>
              <a:rPr lang="en-US" altLang="ko-KR" dirty="0" smtClean="0"/>
              <a:t>resistance to </a:t>
            </a:r>
            <a:r>
              <a:rPr lang="en-US" altLang="ko-KR" dirty="0" err="1" smtClean="0"/>
              <a:t>leptin</a:t>
            </a:r>
            <a:r>
              <a:rPr lang="en-US" altLang="ko-KR" dirty="0" smtClean="0"/>
              <a:t> may occur in obesity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ko-KR" b="1" smtClean="0">
                <a:solidFill>
                  <a:srgbClr val="0451EA"/>
                </a:solidFill>
              </a:rPr>
              <a:t>Treatment modalities </a:t>
            </a:r>
            <a:endParaRPr lang="ko-KR" altLang="en-US" smtClean="0"/>
          </a:p>
        </p:txBody>
      </p:sp>
      <p:sp>
        <p:nvSpPr>
          <p:cNvPr id="17411" name="내용 개체 틀 2"/>
          <p:cNvSpPr>
            <a:spLocks noGrp="1"/>
          </p:cNvSpPr>
          <p:nvPr>
            <p:ph idx="1"/>
          </p:nvPr>
        </p:nvSpPr>
        <p:spPr>
          <a:xfrm>
            <a:off x="457200" y="1639888"/>
            <a:ext cx="8229600" cy="4525962"/>
          </a:xfrm>
        </p:spPr>
        <p:txBody>
          <a:bodyPr/>
          <a:lstStyle/>
          <a:p>
            <a:r>
              <a:rPr lang="en-US" altLang="ko-KR" dirty="0" smtClean="0"/>
              <a:t>Three main </a:t>
            </a:r>
            <a:r>
              <a:rPr lang="en-US" altLang="ko-KR" dirty="0" smtClean="0"/>
              <a:t>tools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>
              <a:buFont typeface="Arial" charset="0"/>
              <a:buNone/>
            </a:pPr>
            <a:r>
              <a:rPr lang="en-US" altLang="ko-KR" sz="2400" dirty="0" smtClean="0"/>
              <a:t>1. Positive airway pressure therapies </a:t>
            </a:r>
          </a:p>
          <a:p>
            <a:pPr lvl="1">
              <a:buFont typeface="Arial" charset="0"/>
              <a:buNone/>
            </a:pPr>
            <a:r>
              <a:rPr lang="en-US" altLang="ko-KR" sz="2000" dirty="0" smtClean="0"/>
              <a:t>    : continuous positive airway pressure (CPAP) and/or NIV</a:t>
            </a:r>
          </a:p>
          <a:p>
            <a:pPr lvl="2">
              <a:buFontTx/>
              <a:buChar char="-"/>
            </a:pPr>
            <a:endParaRPr lang="en-US" altLang="ko-KR" sz="2000" dirty="0" smtClean="0"/>
          </a:p>
          <a:p>
            <a:pPr lvl="1">
              <a:buFont typeface="Arial" charset="0"/>
              <a:buNone/>
            </a:pPr>
            <a:r>
              <a:rPr lang="en-US" altLang="ko-KR" sz="2400" dirty="0" smtClean="0"/>
              <a:t>2. Body weight loss strategies </a:t>
            </a:r>
          </a:p>
          <a:p>
            <a:pPr lvl="1"/>
            <a:endParaRPr lang="en-US" altLang="ko-KR" sz="2400" dirty="0" smtClean="0"/>
          </a:p>
          <a:p>
            <a:pPr lvl="1">
              <a:buFont typeface="Arial" charset="0"/>
              <a:buNone/>
            </a:pPr>
            <a:r>
              <a:rPr lang="en-US" altLang="ko-KR" sz="2400" dirty="0" smtClean="0"/>
              <a:t>3. Rehabilitation</a:t>
            </a:r>
            <a:endParaRPr lang="ko-KR" altLang="en-US" sz="2400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 algn="l"/>
            <a:r>
              <a:rPr lang="en-US" altLang="ko-KR" sz="2000" b="1" smtClean="0">
                <a:solidFill>
                  <a:srgbClr val="0451EA"/>
                </a:solidFill>
              </a:rPr>
              <a:t>Treatment modalities </a:t>
            </a:r>
            <a:r>
              <a:rPr lang="en-US" altLang="ko-KR" sz="3200" b="1" smtClean="0">
                <a:solidFill>
                  <a:srgbClr val="0451EA"/>
                </a:solidFill>
              </a:rPr>
              <a:t/>
            </a:r>
            <a:br>
              <a:rPr lang="en-US" altLang="ko-KR" sz="3200" b="1" smtClean="0">
                <a:solidFill>
                  <a:srgbClr val="0451EA"/>
                </a:solidFill>
              </a:rPr>
            </a:br>
            <a:r>
              <a:rPr lang="en-US" altLang="ko-KR" sz="3200" b="1" smtClean="0">
                <a:solidFill>
                  <a:schemeClr val="accent2"/>
                </a:solidFill>
              </a:rPr>
              <a:t>1. Positive airway pressure therapies </a:t>
            </a:r>
            <a:br>
              <a:rPr lang="en-US" altLang="ko-KR" sz="3200" b="1" smtClean="0">
                <a:solidFill>
                  <a:schemeClr val="accent2"/>
                </a:solidFill>
              </a:rPr>
            </a:br>
            <a:r>
              <a:rPr lang="en-US" altLang="ko-KR" sz="3200" b="1" smtClean="0">
                <a:solidFill>
                  <a:schemeClr val="accent2"/>
                </a:solidFill>
              </a:rPr>
              <a:t>   : CPAP and/or NIV</a:t>
            </a:r>
            <a:endParaRPr lang="ko-KR" altLang="en-US" sz="3200" smtClean="0">
              <a:solidFill>
                <a:schemeClr val="accent2"/>
              </a:solidFill>
            </a:endParaRPr>
          </a:p>
        </p:txBody>
      </p:sp>
      <p:sp>
        <p:nvSpPr>
          <p:cNvPr id="18435" name="내용 개체 틀 2"/>
          <p:cNvSpPr>
            <a:spLocks noGrp="1"/>
          </p:cNvSpPr>
          <p:nvPr>
            <p:ph idx="1"/>
          </p:nvPr>
        </p:nvSpPr>
        <p:spPr>
          <a:xfrm>
            <a:off x="179512" y="1600200"/>
            <a:ext cx="8964488" cy="4525963"/>
          </a:xfrm>
        </p:spPr>
        <p:txBody>
          <a:bodyPr/>
          <a:lstStyle/>
          <a:p>
            <a:endParaRPr lang="en-US" altLang="ko-KR" sz="2000" dirty="0" smtClean="0"/>
          </a:p>
          <a:p>
            <a:r>
              <a:rPr lang="en-US" altLang="ko-KR" sz="2400" dirty="0" smtClean="0"/>
              <a:t>CPAP is efficient in reversing diurnal hypoventilation</a:t>
            </a:r>
          </a:p>
          <a:p>
            <a:pPr lvl="1"/>
            <a:r>
              <a:rPr lang="en-US" altLang="ko-KR" sz="2000" dirty="0" smtClean="0"/>
              <a:t>OHS patients presenting mainly OSA-related  hypoventilation</a:t>
            </a:r>
          </a:p>
          <a:p>
            <a:endParaRPr lang="en-US" altLang="ko-KR" sz="2400" dirty="0" smtClean="0"/>
          </a:p>
          <a:p>
            <a:r>
              <a:rPr lang="en-US" altLang="ko-KR" sz="2400" dirty="0" smtClean="0"/>
              <a:t>NIV to overcome central hypoventilation</a:t>
            </a:r>
          </a:p>
          <a:p>
            <a:pPr lvl="1"/>
            <a:r>
              <a:rPr lang="en-US" altLang="ko-KR" sz="2000" dirty="0" smtClean="0"/>
              <a:t>continue </a:t>
            </a:r>
            <a:r>
              <a:rPr lang="en-US" altLang="ko-KR" sz="2000" dirty="0" smtClean="0"/>
              <a:t>to exhibit sleep </a:t>
            </a:r>
            <a:r>
              <a:rPr lang="en-US" altLang="ko-KR" sz="2000" dirty="0" smtClean="0"/>
              <a:t>hypoventilation in CPAP</a:t>
            </a:r>
          </a:p>
          <a:p>
            <a:pPr lvl="1"/>
            <a:r>
              <a:rPr lang="en-US" altLang="ko-KR" sz="2000" dirty="0" smtClean="0"/>
              <a:t>particularly </a:t>
            </a:r>
            <a:r>
              <a:rPr lang="en-US" altLang="ko-KR" sz="2000" dirty="0" smtClean="0"/>
              <a:t>in REM, even though upper airway obstruction is abolished with CPAP</a:t>
            </a:r>
          </a:p>
          <a:p>
            <a:endParaRPr lang="en-US" altLang="ko-KR" sz="2400" dirty="0" smtClean="0"/>
          </a:p>
          <a:p>
            <a:r>
              <a:rPr lang="en-US" altLang="ko-KR" sz="2400" dirty="0" smtClean="0"/>
              <a:t>Obesity-related hypoxia d/t basal </a:t>
            </a:r>
            <a:r>
              <a:rPr lang="en-US" altLang="ko-KR" sz="2400" dirty="0" err="1" smtClean="0"/>
              <a:t>atelectasis</a:t>
            </a:r>
            <a:r>
              <a:rPr lang="en-US" altLang="ko-KR" sz="2400" dirty="0" smtClean="0"/>
              <a:t> or coexisting lung dz.</a:t>
            </a:r>
          </a:p>
          <a:p>
            <a:pPr lvl="1"/>
            <a:r>
              <a:rPr lang="en-US" altLang="ko-KR" sz="2000" dirty="0" smtClean="0"/>
              <a:t>additional oxygen </a:t>
            </a:r>
            <a:r>
              <a:rPr lang="en-US" altLang="ko-KR" sz="2000" dirty="0" smtClean="0"/>
              <a:t>therapy</a:t>
            </a:r>
            <a:endParaRPr lang="ko-KR" altLang="en-US" sz="2000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 algn="l"/>
            <a:r>
              <a:rPr lang="en-US" altLang="ko-KR" sz="2000" b="1" smtClean="0">
                <a:solidFill>
                  <a:srgbClr val="0451EA"/>
                </a:solidFill>
              </a:rPr>
              <a:t>Treatment modalities </a:t>
            </a:r>
            <a:r>
              <a:rPr lang="en-US" altLang="ko-KR" sz="3200" b="1" smtClean="0">
                <a:solidFill>
                  <a:srgbClr val="0451EA"/>
                </a:solidFill>
              </a:rPr>
              <a:t/>
            </a:r>
            <a:br>
              <a:rPr lang="en-US" altLang="ko-KR" sz="3200" b="1" smtClean="0">
                <a:solidFill>
                  <a:srgbClr val="0451EA"/>
                </a:solidFill>
              </a:rPr>
            </a:br>
            <a:r>
              <a:rPr lang="en-US" altLang="ko-KR" sz="2400" b="1" smtClean="0">
                <a:solidFill>
                  <a:schemeClr val="accent2"/>
                </a:solidFill>
              </a:rPr>
              <a:t>2. Body weight loss strategies </a:t>
            </a:r>
            <a:br>
              <a:rPr lang="en-US" altLang="ko-KR" sz="2400" b="1" smtClean="0">
                <a:solidFill>
                  <a:schemeClr val="accent2"/>
                </a:solidFill>
              </a:rPr>
            </a:br>
            <a:endParaRPr lang="ko-KR" altLang="en-US" sz="2400" b="1" smtClean="0">
              <a:solidFill>
                <a:schemeClr val="accent2"/>
              </a:solidFill>
            </a:endParaRPr>
          </a:p>
        </p:txBody>
      </p:sp>
      <p:sp>
        <p:nvSpPr>
          <p:cNvPr id="19459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 smtClean="0"/>
              <a:t>Body weight loss = etiological treatment in OHS</a:t>
            </a:r>
          </a:p>
          <a:p>
            <a:pPr lvl="1"/>
            <a:r>
              <a:rPr lang="en-US" altLang="ko-KR" sz="1600" dirty="0" smtClean="0"/>
              <a:t>Weight loss achieved either by bariatric surgery or by lifestyle intervention</a:t>
            </a:r>
          </a:p>
          <a:p>
            <a:endParaRPr lang="en-US" altLang="ko-KR" sz="2000" dirty="0" smtClean="0"/>
          </a:p>
          <a:p>
            <a:r>
              <a:rPr lang="en-US" altLang="ko-KR" sz="2400" dirty="0" smtClean="0"/>
              <a:t>B</a:t>
            </a:r>
            <a:r>
              <a:rPr lang="en-US" altLang="ko-KR" sz="2400" dirty="0" smtClean="0"/>
              <a:t>ariatric </a:t>
            </a:r>
            <a:r>
              <a:rPr lang="en-US" altLang="ko-KR" sz="2400" dirty="0" smtClean="0"/>
              <a:t>surgery </a:t>
            </a:r>
          </a:p>
          <a:p>
            <a:pPr lvl="1"/>
            <a:r>
              <a:rPr lang="en-US" altLang="ko-KR" sz="1800" dirty="0" smtClean="0"/>
              <a:t>I</a:t>
            </a:r>
            <a:r>
              <a:rPr lang="en-US" altLang="ko-KR" sz="1800" dirty="0" smtClean="0"/>
              <a:t>mprovement </a:t>
            </a:r>
            <a:r>
              <a:rPr lang="en-US" altLang="ko-KR" sz="1800" dirty="0" smtClean="0"/>
              <a:t>in diurnal </a:t>
            </a:r>
            <a:r>
              <a:rPr lang="en-US" altLang="ko-KR" sz="1800" dirty="0" smtClean="0"/>
              <a:t>hypoventilation</a:t>
            </a:r>
          </a:p>
          <a:p>
            <a:pPr lvl="1"/>
            <a:r>
              <a:rPr lang="en-US" altLang="ko-KR" sz="1800" dirty="0" smtClean="0"/>
              <a:t>Improvement </a:t>
            </a:r>
            <a:r>
              <a:rPr lang="en-US" altLang="ko-KR" sz="1800" dirty="0" smtClean="0"/>
              <a:t>in </a:t>
            </a:r>
            <a:r>
              <a:rPr lang="en-US" altLang="ko-KR" sz="1800" dirty="0" err="1" smtClean="0"/>
              <a:t>spirometric</a:t>
            </a:r>
            <a:r>
              <a:rPr lang="en-US" altLang="ko-KR" sz="1800" dirty="0" smtClean="0"/>
              <a:t> parameters</a:t>
            </a:r>
          </a:p>
          <a:p>
            <a:pPr lvl="1"/>
            <a:endParaRPr lang="en-US" altLang="ko-KR" sz="1800" dirty="0" smtClean="0"/>
          </a:p>
          <a:p>
            <a:pPr lvl="1"/>
            <a:r>
              <a:rPr lang="en-US" altLang="ko-KR" sz="1800" dirty="0" smtClean="0"/>
              <a:t>Two points have to be </a:t>
            </a:r>
            <a:r>
              <a:rPr lang="en-US" altLang="ko-KR" sz="1800" dirty="0" smtClean="0"/>
              <a:t>considered</a:t>
            </a:r>
          </a:p>
          <a:p>
            <a:pPr lvl="2"/>
            <a:endParaRPr lang="en-US" altLang="ko-KR" sz="1800" dirty="0" smtClean="0"/>
          </a:p>
          <a:p>
            <a:pPr lvl="2"/>
            <a:r>
              <a:rPr lang="en-US" altLang="ko-KR" sz="1800" dirty="0" smtClean="0"/>
              <a:t>Sleep apnea </a:t>
            </a:r>
            <a:r>
              <a:rPr lang="en-US" altLang="ko-KR" sz="1800" dirty="0" smtClean="0"/>
              <a:t>syndrome </a:t>
            </a:r>
            <a:r>
              <a:rPr lang="en-US" altLang="ko-KR" sz="1800" dirty="0" smtClean="0"/>
              <a:t>; Risk </a:t>
            </a:r>
            <a:r>
              <a:rPr lang="en-US" altLang="ko-KR" sz="1800" dirty="0" smtClean="0"/>
              <a:t>factor </a:t>
            </a:r>
            <a:r>
              <a:rPr lang="en-US" altLang="ko-KR" sz="1800" dirty="0" smtClean="0"/>
              <a:t>for major </a:t>
            </a:r>
            <a:r>
              <a:rPr lang="en-US" altLang="ko-KR" sz="1800" dirty="0" smtClean="0"/>
              <a:t>adverse outcome </a:t>
            </a:r>
            <a:endParaRPr lang="en-US" altLang="ko-KR" sz="1800" dirty="0" smtClean="0"/>
          </a:p>
          <a:p>
            <a:pPr lvl="2"/>
            <a:endParaRPr lang="en-US" altLang="ko-KR" sz="1800" dirty="0" smtClean="0"/>
          </a:p>
          <a:p>
            <a:pPr lvl="2"/>
            <a:r>
              <a:rPr lang="en-US" altLang="ko-KR" sz="1800" dirty="0" smtClean="0"/>
              <a:t>Recurrent </a:t>
            </a:r>
            <a:r>
              <a:rPr lang="en-US" altLang="ko-KR" sz="1800" dirty="0" smtClean="0"/>
              <a:t>sleep-disordered breathing, </a:t>
            </a:r>
            <a:r>
              <a:rPr lang="en-US" altLang="ko-KR" sz="1800" dirty="0" smtClean="0"/>
              <a:t>without </a:t>
            </a:r>
            <a:r>
              <a:rPr lang="en-US" altLang="ko-KR" sz="1800" dirty="0" smtClean="0"/>
              <a:t>weight gain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 algn="l"/>
            <a:r>
              <a:rPr lang="en-US" altLang="ko-KR" sz="2000" b="1" smtClean="0">
                <a:solidFill>
                  <a:srgbClr val="0451EA"/>
                </a:solidFill>
              </a:rPr>
              <a:t>Treatment modalities </a:t>
            </a:r>
            <a:r>
              <a:rPr lang="en-US" altLang="ko-KR" sz="3200" b="1" smtClean="0">
                <a:solidFill>
                  <a:srgbClr val="0451EA"/>
                </a:solidFill>
              </a:rPr>
              <a:t/>
            </a:r>
            <a:br>
              <a:rPr lang="en-US" altLang="ko-KR" sz="3200" b="1" smtClean="0">
                <a:solidFill>
                  <a:srgbClr val="0451EA"/>
                </a:solidFill>
              </a:rPr>
            </a:br>
            <a:r>
              <a:rPr lang="en-US" altLang="ko-KR" sz="2400" b="1" smtClean="0">
                <a:solidFill>
                  <a:schemeClr val="accent2"/>
                </a:solidFill>
              </a:rPr>
              <a:t>3. Rehabilitation</a:t>
            </a:r>
            <a:endParaRPr lang="ko-KR" altLang="en-US" sz="2400" smtClean="0">
              <a:solidFill>
                <a:schemeClr val="accent2"/>
              </a:solidFill>
            </a:endParaRPr>
          </a:p>
        </p:txBody>
      </p:sp>
      <p:sp>
        <p:nvSpPr>
          <p:cNvPr id="2048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800" dirty="0" smtClean="0"/>
              <a:t>Respiratory muscle training  </a:t>
            </a:r>
          </a:p>
          <a:p>
            <a:pPr lvl="1"/>
            <a:endParaRPr lang="en-US" altLang="ko-KR" sz="1800" dirty="0" smtClean="0"/>
          </a:p>
          <a:p>
            <a:pPr lvl="1"/>
            <a:r>
              <a:rPr lang="en-US" altLang="ko-KR" sz="1800" dirty="0" smtClean="0"/>
              <a:t>A </a:t>
            </a:r>
            <a:r>
              <a:rPr lang="en-US" altLang="ko-KR" sz="1800" dirty="0" smtClean="0"/>
              <a:t>low-calorie diet </a:t>
            </a:r>
            <a:endParaRPr lang="en-US" altLang="ko-KR" sz="1800" dirty="0" smtClean="0"/>
          </a:p>
          <a:p>
            <a:pPr lvl="1"/>
            <a:r>
              <a:rPr lang="en-US" altLang="ko-KR" sz="1800" dirty="0" smtClean="0"/>
              <a:t>Physical </a:t>
            </a:r>
            <a:r>
              <a:rPr lang="en-US" altLang="ko-KR" sz="1800" dirty="0" smtClean="0"/>
              <a:t>activity </a:t>
            </a:r>
            <a:r>
              <a:rPr lang="en-US" altLang="ko-KR" sz="1800" dirty="0" smtClean="0"/>
              <a:t>program </a:t>
            </a:r>
          </a:p>
          <a:p>
            <a:pPr lvl="1"/>
            <a:r>
              <a:rPr lang="en-US" altLang="ko-KR" sz="1800" dirty="0" smtClean="0"/>
              <a:t>R</a:t>
            </a:r>
            <a:r>
              <a:rPr lang="en-US" altLang="ko-KR" sz="1800" dirty="0" smtClean="0"/>
              <a:t>espiratory muscles</a:t>
            </a:r>
            <a:endParaRPr lang="en-US" altLang="ko-KR" sz="1800" dirty="0" smtClean="0"/>
          </a:p>
          <a:p>
            <a:endParaRPr lang="en-US" altLang="ko-KR" sz="2400" dirty="0" smtClean="0"/>
          </a:p>
          <a:p>
            <a:r>
              <a:rPr lang="en-US" altLang="ko-KR" sz="2800" dirty="0" smtClean="0"/>
              <a:t>NIV during exercise training </a:t>
            </a:r>
          </a:p>
          <a:p>
            <a:pPr lvl="1"/>
            <a:endParaRPr lang="en-US" altLang="ko-KR" sz="1800" dirty="0" smtClean="0"/>
          </a:p>
          <a:p>
            <a:pPr lvl="1"/>
            <a:r>
              <a:rPr lang="en-US" altLang="ko-KR" sz="1800" dirty="0" smtClean="0"/>
              <a:t>Enhance </a:t>
            </a:r>
            <a:r>
              <a:rPr lang="en-US" altLang="ko-KR" sz="1800" dirty="0" smtClean="0"/>
              <a:t>exercise capacity in rehabilitation </a:t>
            </a:r>
            <a:r>
              <a:rPr lang="en-US" altLang="ko-KR" sz="1800" dirty="0" smtClean="0"/>
              <a:t>program</a:t>
            </a:r>
            <a:endParaRPr lang="en-US" altLang="ko-KR" sz="1800" dirty="0" smtClean="0"/>
          </a:p>
          <a:p>
            <a:endParaRPr lang="en-US" altLang="ko-KR" sz="2000" dirty="0" smtClean="0"/>
          </a:p>
          <a:p>
            <a:endParaRPr lang="ko-KR" alt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smtClean="0"/>
          </a:p>
        </p:txBody>
      </p:sp>
      <p:sp>
        <p:nvSpPr>
          <p:cNvPr id="22531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ko-KR" b="1" smtClean="0">
              <a:solidFill>
                <a:srgbClr val="0451EA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ko-KR" b="1" smtClean="0">
                <a:solidFill>
                  <a:srgbClr val="0451EA"/>
                </a:solidFill>
              </a:rPr>
              <a:t>Thank you for your attention !</a:t>
            </a:r>
            <a:endParaRPr lang="ko-KR" altLang="en-US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ko-KR" b="1" dirty="0" smtClean="0">
                <a:solidFill>
                  <a:srgbClr val="0070C0"/>
                </a:solidFill>
              </a:rPr>
              <a:t>Definition and Diagnosis </a:t>
            </a:r>
            <a:endParaRPr lang="ko-KR" altLang="en-US" b="1" dirty="0" smtClean="0">
              <a:solidFill>
                <a:srgbClr val="0070C0"/>
              </a:solidFill>
            </a:endParaRPr>
          </a:p>
        </p:txBody>
      </p:sp>
      <p:sp>
        <p:nvSpPr>
          <p:cNvPr id="3075" name="내용 개체 틀 4"/>
          <p:cNvSpPr>
            <a:spLocks noGrp="1"/>
          </p:cNvSpPr>
          <p:nvPr>
            <p:ph idx="1"/>
          </p:nvPr>
        </p:nvSpPr>
        <p:spPr>
          <a:xfrm>
            <a:off x="457200" y="1557338"/>
            <a:ext cx="8229600" cy="48958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altLang="ko-KR" sz="2400" b="1" dirty="0" smtClean="0">
              <a:cs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ko-KR" sz="2400" b="1" dirty="0" smtClean="0">
                <a:cs typeface="Arial" charset="0"/>
              </a:rPr>
              <a:t>Obesity hypoventilation syndrome (OHS) </a:t>
            </a:r>
          </a:p>
          <a:p>
            <a:pPr lvl="1" eaLnBrk="1" hangingPunct="1">
              <a:lnSpc>
                <a:spcPct val="90000"/>
              </a:lnSpc>
            </a:pPr>
            <a:endParaRPr lang="en-US" altLang="ko-KR" sz="2400" dirty="0" smtClean="0">
              <a:cs typeface="Arial" charset="0"/>
            </a:endParaRPr>
          </a:p>
          <a:p>
            <a:pPr lvl="1" eaLnBrk="1" hangingPunct="1">
              <a:lnSpc>
                <a:spcPct val="90000"/>
              </a:lnSpc>
              <a:buFont typeface="Arial" charset="0"/>
              <a:buNone/>
            </a:pPr>
            <a:r>
              <a:rPr lang="en-US" altLang="ko-KR" sz="2400" dirty="0" smtClean="0">
                <a:cs typeface="Arial" charset="0"/>
              </a:rPr>
              <a:t>1. obesity (BMI </a:t>
            </a:r>
            <a:r>
              <a:rPr lang="ko-KR" altLang="en-US" sz="2400" dirty="0" smtClean="0">
                <a:latin typeface="바탕" pitchFamily="18" charset="-127"/>
                <a:ea typeface="바탕" pitchFamily="18" charset="-127"/>
                <a:cs typeface="Arial" charset="0"/>
              </a:rPr>
              <a:t>≥ </a:t>
            </a:r>
            <a:r>
              <a:rPr lang="en-US" altLang="ko-KR" sz="2400" dirty="0" smtClean="0">
                <a:cs typeface="Arial" charset="0"/>
              </a:rPr>
              <a:t>30 kg/m2)</a:t>
            </a:r>
          </a:p>
          <a:p>
            <a:pPr lvl="1" eaLnBrk="1" hangingPunct="1">
              <a:lnSpc>
                <a:spcPct val="90000"/>
              </a:lnSpc>
            </a:pPr>
            <a:endParaRPr lang="en-US" altLang="ko-KR" sz="2400" dirty="0" smtClean="0">
              <a:cs typeface="Arial" charset="0"/>
            </a:endParaRPr>
          </a:p>
          <a:p>
            <a:pPr lvl="1" eaLnBrk="1" hangingPunct="1">
              <a:lnSpc>
                <a:spcPct val="90000"/>
              </a:lnSpc>
              <a:buFont typeface="Arial" charset="0"/>
              <a:buNone/>
            </a:pPr>
            <a:r>
              <a:rPr lang="en-US" altLang="ko-KR" sz="2400" dirty="0" smtClean="0">
                <a:cs typeface="Arial" charset="0"/>
              </a:rPr>
              <a:t>2. daytime </a:t>
            </a:r>
            <a:r>
              <a:rPr lang="en-US" altLang="ko-KR" sz="2400" dirty="0" err="1" smtClean="0">
                <a:cs typeface="Arial" charset="0"/>
              </a:rPr>
              <a:t>hypercapnia</a:t>
            </a:r>
            <a:r>
              <a:rPr lang="en-US" altLang="ko-KR" sz="2400" dirty="0" smtClean="0">
                <a:cs typeface="Arial" charset="0"/>
              </a:rPr>
              <a:t> (PaCo2 </a:t>
            </a:r>
            <a:r>
              <a:rPr lang="ko-KR" altLang="en-US" sz="2400" dirty="0" smtClean="0">
                <a:latin typeface="바탕" pitchFamily="18" charset="-127"/>
                <a:ea typeface="바탕" pitchFamily="18" charset="-127"/>
              </a:rPr>
              <a:t>≥</a:t>
            </a:r>
            <a:r>
              <a:rPr lang="en-US" altLang="ko-KR" sz="2400" dirty="0" smtClean="0">
                <a:cs typeface="Arial" charset="0"/>
              </a:rPr>
              <a:t> 45 mm Hg) </a:t>
            </a:r>
          </a:p>
          <a:p>
            <a:pPr lvl="1" eaLnBrk="1" hangingPunct="1">
              <a:lnSpc>
                <a:spcPct val="90000"/>
              </a:lnSpc>
            </a:pPr>
            <a:endParaRPr lang="en-US" altLang="ko-KR" sz="2400" dirty="0" smtClean="0">
              <a:cs typeface="Arial" charset="0"/>
            </a:endParaRPr>
          </a:p>
          <a:p>
            <a:pPr lvl="1" eaLnBrk="1" hangingPunct="1">
              <a:lnSpc>
                <a:spcPct val="90000"/>
              </a:lnSpc>
              <a:buFont typeface="Arial" charset="0"/>
              <a:buNone/>
            </a:pPr>
            <a:r>
              <a:rPr lang="en-US" altLang="ko-KR" sz="2400" dirty="0" smtClean="0">
                <a:cs typeface="Arial" charset="0"/>
              </a:rPr>
              <a:t>3. sleep disordered </a:t>
            </a:r>
            <a:r>
              <a:rPr lang="en-US" altLang="ko-KR" sz="2400" dirty="0" smtClean="0">
                <a:cs typeface="Arial" charset="0"/>
              </a:rPr>
              <a:t>breathing</a:t>
            </a:r>
            <a:endParaRPr lang="en-US" altLang="ko-KR" sz="2400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06190"/>
            <a:ext cx="8229600" cy="1143000"/>
          </a:xfrm>
        </p:spPr>
        <p:txBody>
          <a:bodyPr/>
          <a:lstStyle/>
          <a:p>
            <a:r>
              <a:rPr lang="en-US" altLang="ko-KR" b="1" dirty="0" smtClean="0">
                <a:solidFill>
                  <a:srgbClr val="0070C0"/>
                </a:solidFill>
              </a:rPr>
              <a:t>Definition and Diagnosis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5584" y="1052552"/>
            <a:ext cx="5760640" cy="5699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6621827"/>
            <a:ext cx="3804071" cy="236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>
                <a:solidFill>
                  <a:srgbClr val="0070C0"/>
                </a:solidFill>
              </a:rPr>
              <a:t>Epidemiology</a:t>
            </a:r>
            <a:endParaRPr lang="ko-KR" altLang="en-US" b="1" dirty="0" smtClean="0">
              <a:solidFill>
                <a:srgbClr val="0070C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Under-diagnosed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3.7/1000 persons in the US population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Dose–response relationship</a:t>
            </a:r>
          </a:p>
          <a:p>
            <a:pPr lvl="1"/>
            <a:r>
              <a:rPr lang="en-US" altLang="ko-KR" dirty="0" smtClean="0"/>
              <a:t>BMI and OHS </a:t>
            </a:r>
            <a:r>
              <a:rPr lang="en-US" altLang="ko-KR" dirty="0" smtClean="0"/>
              <a:t>prevalence</a:t>
            </a:r>
            <a:endParaRPr lang="ko-KR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>
                <a:solidFill>
                  <a:srgbClr val="0070C0"/>
                </a:solidFill>
              </a:rPr>
              <a:t>Clinical features</a:t>
            </a:r>
            <a:endParaRPr lang="ko-KR" altLang="en-US" dirty="0"/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124744"/>
            <a:ext cx="7510106" cy="5221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6381328"/>
            <a:ext cx="28384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>
          <a:xfrm>
            <a:off x="32385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ko-KR" b="1" dirty="0" smtClean="0">
                <a:solidFill>
                  <a:srgbClr val="0070C0"/>
                </a:solidFill>
              </a:rPr>
              <a:t>Clinical features</a:t>
            </a:r>
            <a:endParaRPr lang="en-US" altLang="ko-KR" b="1" dirty="0" smtClean="0">
              <a:solidFill>
                <a:srgbClr val="0070C0"/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24744"/>
            <a:ext cx="7200800" cy="5491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6572250"/>
            <a:ext cx="21526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altLang="ko-KR" sz="2400" b="1" dirty="0" err="1" smtClean="0">
                <a:solidFill>
                  <a:srgbClr val="0070C0"/>
                </a:solidFill>
              </a:rPr>
              <a:t>Pathophysiology</a:t>
            </a:r>
            <a:r>
              <a:rPr lang="en-US" altLang="ko-KR" sz="3200" b="1" dirty="0" smtClean="0">
                <a:solidFill>
                  <a:srgbClr val="0070C0"/>
                </a:solidFill>
              </a:rPr>
              <a:t/>
            </a:r>
            <a:br>
              <a:rPr lang="en-US" altLang="ko-KR" sz="3200" b="1" dirty="0" smtClean="0">
                <a:solidFill>
                  <a:srgbClr val="0070C0"/>
                </a:solidFill>
              </a:rPr>
            </a:br>
            <a:r>
              <a:rPr lang="en-US" altLang="ko-KR" sz="3200" b="1" dirty="0" smtClean="0">
                <a:solidFill>
                  <a:schemeClr val="accent2"/>
                </a:solidFill>
              </a:rPr>
              <a:t>1. Respiratory mechanics</a:t>
            </a:r>
          </a:p>
        </p:txBody>
      </p:sp>
      <p:sp>
        <p:nvSpPr>
          <p:cNvPr id="5123" name="내용 개체 틀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5255914"/>
          </a:xfrm>
        </p:spPr>
        <p:txBody>
          <a:bodyPr/>
          <a:lstStyle/>
          <a:p>
            <a:pPr eaLnBrk="1" hangingPunct="1"/>
            <a:endParaRPr lang="en-US" altLang="ko-KR" sz="2000" dirty="0" smtClean="0"/>
          </a:p>
          <a:p>
            <a:pPr eaLnBrk="1" hangingPunct="1"/>
            <a:r>
              <a:rPr lang="en-US" altLang="ko-KR" sz="2800" b="1" dirty="0" smtClean="0"/>
              <a:t>Decrease </a:t>
            </a:r>
            <a:r>
              <a:rPr lang="en-US" altLang="ko-KR" sz="2800" b="1" dirty="0" smtClean="0"/>
              <a:t>in pulmonary volumes </a:t>
            </a:r>
          </a:p>
          <a:p>
            <a:pPr eaLnBrk="1" hangingPunct="1">
              <a:buFont typeface="Arial" charset="0"/>
              <a:buNone/>
            </a:pPr>
            <a:r>
              <a:rPr lang="en-US" altLang="ko-KR" sz="2400" dirty="0" smtClean="0"/>
              <a:t>      : VC, TLC, residual functional capacity </a:t>
            </a:r>
          </a:p>
          <a:p>
            <a:pPr eaLnBrk="1" hangingPunct="1">
              <a:buFont typeface="Arial" charset="0"/>
              <a:buNone/>
            </a:pPr>
            <a:r>
              <a:rPr lang="ko-KR" altLang="en-US" sz="2400" dirty="0" smtClean="0"/>
              <a:t>   </a:t>
            </a:r>
            <a:r>
              <a:rPr lang="ko-KR" altLang="en-US" sz="2400" dirty="0" smtClean="0"/>
              <a:t>    </a:t>
            </a:r>
            <a:r>
              <a:rPr lang="en-US" altLang="ko-KR" sz="2400" dirty="0" smtClean="0">
                <a:sym typeface="Wingdings" pitchFamily="2" charset="2"/>
              </a:rPr>
              <a:t></a:t>
            </a:r>
            <a:r>
              <a:rPr lang="ko-KR" altLang="en-US" sz="2400" dirty="0" smtClean="0"/>
              <a:t> </a:t>
            </a:r>
            <a:r>
              <a:rPr lang="en-US" altLang="ko-KR" sz="2400" dirty="0" smtClean="0"/>
              <a:t>D</a:t>
            </a:r>
            <a:r>
              <a:rPr lang="en-US" altLang="ko-KR" sz="2400" dirty="0" smtClean="0"/>
              <a:t>eterminant </a:t>
            </a:r>
            <a:r>
              <a:rPr lang="en-US" altLang="ko-KR" sz="2400" dirty="0" smtClean="0"/>
              <a:t>of daytime </a:t>
            </a:r>
            <a:r>
              <a:rPr lang="en-US" altLang="ko-KR" sz="2400" dirty="0" err="1" smtClean="0"/>
              <a:t>hypercapnia</a:t>
            </a:r>
            <a:endParaRPr lang="en-US" altLang="ko-KR" sz="2400" dirty="0" smtClean="0"/>
          </a:p>
          <a:p>
            <a:pPr lvl="1" eaLnBrk="1" hangingPunct="1"/>
            <a:endParaRPr lang="en-US" altLang="ko-KR" sz="2400" dirty="0" smtClean="0"/>
          </a:p>
          <a:p>
            <a:pPr lvl="1" eaLnBrk="1" hangingPunct="1"/>
            <a:r>
              <a:rPr lang="en-US" altLang="ko-KR" sz="2400" dirty="0" smtClean="0"/>
              <a:t>More </a:t>
            </a:r>
            <a:r>
              <a:rPr lang="en-US" altLang="ko-KR" sz="2400" dirty="0" smtClean="0"/>
              <a:t>pronounced in </a:t>
            </a:r>
            <a:r>
              <a:rPr lang="en-US" altLang="ko-KR" sz="2400" dirty="0" err="1" smtClean="0"/>
              <a:t>hypercapnic</a:t>
            </a:r>
            <a:r>
              <a:rPr lang="en-US" altLang="ko-KR" sz="2400" dirty="0" smtClean="0"/>
              <a:t> </a:t>
            </a:r>
            <a:endParaRPr lang="en-US" altLang="ko-KR" sz="2400" dirty="0" smtClean="0"/>
          </a:p>
          <a:p>
            <a:pPr lvl="1" eaLnBrk="1" hangingPunct="1"/>
            <a:r>
              <a:rPr lang="en-US" altLang="ko-KR" sz="2400" dirty="0" smtClean="0"/>
              <a:t>Decreases </a:t>
            </a:r>
            <a:r>
              <a:rPr lang="en-US" altLang="ko-KR" sz="2400" dirty="0" smtClean="0"/>
              <a:t>in </a:t>
            </a:r>
            <a:r>
              <a:rPr lang="en-US" altLang="ko-KR" sz="2400" dirty="0" smtClean="0"/>
              <a:t>respiratory system &amp; lung </a:t>
            </a:r>
            <a:r>
              <a:rPr lang="en-US" altLang="ko-KR" sz="2400" dirty="0" smtClean="0"/>
              <a:t>compliance </a:t>
            </a:r>
          </a:p>
          <a:p>
            <a:pPr lvl="1" eaLnBrk="1" hangingPunct="1"/>
            <a:r>
              <a:rPr lang="en-US" altLang="ko-KR" sz="2400" dirty="0" smtClean="0"/>
              <a:t>Expiratory </a:t>
            </a:r>
            <a:r>
              <a:rPr lang="en-US" altLang="ko-KR" sz="2400" dirty="0" smtClean="0"/>
              <a:t>flow limitation </a:t>
            </a:r>
            <a:r>
              <a:rPr lang="en-US" altLang="ko-KR" sz="2400" dirty="0" smtClean="0"/>
              <a:t>at </a:t>
            </a:r>
            <a:r>
              <a:rPr lang="en-US" altLang="ko-KR" sz="2400" dirty="0" smtClean="0"/>
              <a:t>low lung volume</a:t>
            </a:r>
          </a:p>
          <a:p>
            <a:pPr eaLnBrk="1" hangingPunct="1"/>
            <a:endParaRPr lang="en-US" altLang="ko-KR" sz="2400" dirty="0" smtClean="0"/>
          </a:p>
          <a:p>
            <a:pPr eaLnBrk="1" hangingPunct="1">
              <a:buNone/>
            </a:pPr>
            <a:r>
              <a:rPr lang="en-US" altLang="ko-KR" sz="2400" dirty="0" smtClean="0">
                <a:sym typeface="Wingdings" pitchFamily="2" charset="2"/>
              </a:rPr>
              <a:t>     </a:t>
            </a:r>
            <a:r>
              <a:rPr lang="en-US" altLang="ko-KR" sz="2800" dirty="0" smtClean="0">
                <a:sym typeface="Wingdings" pitchFamily="2" charset="2"/>
              </a:rPr>
              <a:t> </a:t>
            </a:r>
            <a:r>
              <a:rPr lang="en-US" altLang="ko-KR" sz="2800" b="1" dirty="0" smtClean="0">
                <a:sym typeface="Wingdings" pitchFamily="2" charset="2"/>
              </a:rPr>
              <a:t>I</a:t>
            </a:r>
            <a:r>
              <a:rPr lang="en-US" altLang="ko-KR" sz="2800" b="1" dirty="0" smtClean="0"/>
              <a:t>ncrease </a:t>
            </a:r>
            <a:r>
              <a:rPr lang="en-US" altLang="ko-KR" sz="2800" b="1" dirty="0" smtClean="0"/>
              <a:t>the work of </a:t>
            </a:r>
            <a:r>
              <a:rPr lang="en-US" altLang="ko-KR" sz="2800" b="1" dirty="0" smtClean="0"/>
              <a:t>breathing</a:t>
            </a:r>
            <a:endParaRPr lang="en-US" altLang="ko-KR" sz="2800" b="1" dirty="0" smtClean="0"/>
          </a:p>
          <a:p>
            <a:pPr eaLnBrk="1" hangingPunct="1"/>
            <a:endParaRPr lang="ko-KR" alt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ko-KR" sz="2400" b="1" dirty="0" err="1" smtClean="0">
                <a:solidFill>
                  <a:srgbClr val="0070C0"/>
                </a:solidFill>
              </a:rPr>
              <a:t>Pathophysiology</a:t>
            </a:r>
            <a:r>
              <a:rPr lang="en-US" altLang="ko-KR" sz="3200" b="1" dirty="0" smtClean="0">
                <a:solidFill>
                  <a:srgbClr val="0070C0"/>
                </a:solidFill>
              </a:rPr>
              <a:t/>
            </a:r>
            <a:br>
              <a:rPr lang="en-US" altLang="ko-KR" sz="3200" b="1" dirty="0" smtClean="0">
                <a:solidFill>
                  <a:srgbClr val="0070C0"/>
                </a:solidFill>
              </a:rPr>
            </a:br>
            <a:r>
              <a:rPr lang="en-US" altLang="ko-KR" sz="3200" b="1" dirty="0" smtClean="0">
                <a:solidFill>
                  <a:schemeClr val="accent2"/>
                </a:solidFill>
              </a:rPr>
              <a:t>Respiratory </a:t>
            </a:r>
            <a:r>
              <a:rPr lang="en-US" altLang="ko-KR" sz="3200" b="1" dirty="0" smtClean="0">
                <a:solidFill>
                  <a:schemeClr val="accent2"/>
                </a:solidFill>
              </a:rPr>
              <a:t>mechanics</a:t>
            </a:r>
            <a:endParaRPr lang="ko-KR" altLang="en-US" sz="3200" b="1" dirty="0" smtClean="0">
              <a:solidFill>
                <a:srgbClr val="0070C0"/>
              </a:solidFill>
            </a:endParaRPr>
          </a:p>
        </p:txBody>
      </p:sp>
      <p:sp>
        <p:nvSpPr>
          <p:cNvPr id="6147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ko-KR" sz="2000" dirty="0" smtClean="0"/>
          </a:p>
          <a:p>
            <a:pPr eaLnBrk="1" hangingPunct="1"/>
            <a:r>
              <a:rPr lang="en-US" altLang="ko-KR" sz="2800" dirty="0" smtClean="0"/>
              <a:t>Decrease </a:t>
            </a:r>
            <a:r>
              <a:rPr lang="en-US" altLang="ko-KR" sz="2800" dirty="0" smtClean="0"/>
              <a:t>in lung volume </a:t>
            </a:r>
          </a:p>
          <a:p>
            <a:pPr eaLnBrk="1" hangingPunct="1">
              <a:buFont typeface="Arial" charset="0"/>
              <a:buNone/>
            </a:pPr>
            <a:r>
              <a:rPr lang="en-US" altLang="ko-KR" sz="2800" dirty="0" smtClean="0"/>
              <a:t>	1</a:t>
            </a:r>
            <a:r>
              <a:rPr lang="en-US" altLang="ko-KR" sz="2800" dirty="0" smtClean="0"/>
              <a:t>. </a:t>
            </a:r>
            <a:r>
              <a:rPr lang="en-US" altLang="ko-KR" sz="2800" b="1" dirty="0" smtClean="0"/>
              <a:t>Fat </a:t>
            </a:r>
            <a:r>
              <a:rPr lang="en-US" altLang="ko-KR" sz="2800" b="1" dirty="0" smtClean="0"/>
              <a:t>mass </a:t>
            </a:r>
            <a:endParaRPr lang="en-US" altLang="ko-KR" sz="2800" b="1" dirty="0" smtClean="0"/>
          </a:p>
          <a:p>
            <a:pPr eaLnBrk="1" hangingPunct="1">
              <a:buFont typeface="Arial" charset="0"/>
              <a:buNone/>
            </a:pPr>
            <a:r>
              <a:rPr lang="en-US" altLang="ko-KR" sz="2800" dirty="0" smtClean="0"/>
              <a:t>	</a:t>
            </a:r>
            <a:r>
              <a:rPr lang="en-US" altLang="ko-KR" sz="2800" dirty="0" smtClean="0"/>
              <a:t>; </a:t>
            </a:r>
            <a:r>
              <a:rPr lang="en-US" altLang="ko-KR" sz="2800" dirty="0" err="1" smtClean="0"/>
              <a:t>intrathoracic</a:t>
            </a:r>
            <a:r>
              <a:rPr lang="en-US" altLang="ko-KR" sz="2800" dirty="0" smtClean="0"/>
              <a:t> </a:t>
            </a:r>
            <a:r>
              <a:rPr lang="en-US" altLang="ko-KR" sz="2800" dirty="0" smtClean="0"/>
              <a:t>and abdominal fat distribution.</a:t>
            </a:r>
          </a:p>
          <a:p>
            <a:pPr lvl="2" eaLnBrk="1" hangingPunct="1"/>
            <a:endParaRPr lang="en-US" altLang="ko-KR" sz="2000" dirty="0" smtClean="0"/>
          </a:p>
          <a:p>
            <a:pPr lvl="2" eaLnBrk="1" hangingPunct="1"/>
            <a:r>
              <a:rPr lang="en-US" altLang="ko-KR" sz="2800" dirty="0" smtClean="0"/>
              <a:t>Direct </a:t>
            </a:r>
            <a:r>
              <a:rPr lang="en-US" altLang="ko-KR" sz="2800" dirty="0" smtClean="0"/>
              <a:t>mechanical effects </a:t>
            </a:r>
          </a:p>
          <a:p>
            <a:pPr lvl="3" eaLnBrk="1" hangingPunct="1"/>
            <a:r>
              <a:rPr lang="en-US" altLang="ko-KR" sz="2800" dirty="0" smtClean="0"/>
              <a:t>I</a:t>
            </a:r>
            <a:r>
              <a:rPr lang="en-US" altLang="ko-KR" sz="2800" dirty="0" smtClean="0"/>
              <a:t>mpeding </a:t>
            </a:r>
            <a:r>
              <a:rPr lang="en-US" altLang="ko-KR" sz="2800" dirty="0" smtClean="0"/>
              <a:t>diaphragm motion </a:t>
            </a:r>
          </a:p>
          <a:p>
            <a:pPr lvl="3" eaLnBrk="1" hangingPunct="1"/>
            <a:r>
              <a:rPr lang="en-US" altLang="ko-KR" sz="2800" dirty="0" smtClean="0"/>
              <a:t>Changing </a:t>
            </a:r>
            <a:r>
              <a:rPr lang="en-US" altLang="ko-KR" sz="2800" dirty="0" smtClean="0"/>
              <a:t>the balance of elastic recoil between chest and </a:t>
            </a:r>
            <a:r>
              <a:rPr lang="en-US" altLang="ko-KR" sz="2800" dirty="0" smtClean="0"/>
              <a:t>lung</a:t>
            </a:r>
            <a:endParaRPr lang="ko-KR" alt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제목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altLang="ko-KR" sz="2400" b="1" dirty="0" err="1" smtClean="0">
                <a:solidFill>
                  <a:srgbClr val="0070C0"/>
                </a:solidFill>
              </a:rPr>
              <a:t>Pathophysiology</a:t>
            </a:r>
            <a:r>
              <a:rPr lang="en-US" altLang="ko-KR" sz="3200" b="1" dirty="0" smtClean="0">
                <a:solidFill>
                  <a:srgbClr val="0070C0"/>
                </a:solidFill>
              </a:rPr>
              <a:t/>
            </a:r>
            <a:br>
              <a:rPr lang="en-US" altLang="ko-KR" sz="3200" b="1" dirty="0" smtClean="0">
                <a:solidFill>
                  <a:srgbClr val="0070C0"/>
                </a:solidFill>
              </a:rPr>
            </a:br>
            <a:r>
              <a:rPr lang="en-US" altLang="ko-KR" sz="3200" b="1" dirty="0" smtClean="0">
                <a:solidFill>
                  <a:schemeClr val="accent2"/>
                </a:solidFill>
              </a:rPr>
              <a:t>Respiratory </a:t>
            </a:r>
            <a:r>
              <a:rPr lang="en-US" altLang="ko-KR" sz="3200" b="1" dirty="0" smtClean="0">
                <a:solidFill>
                  <a:schemeClr val="accent2"/>
                </a:solidFill>
              </a:rPr>
              <a:t>mechanics</a:t>
            </a:r>
            <a:endParaRPr lang="ko-KR" altLang="en-US" sz="3200" b="1" dirty="0" smtClean="0">
              <a:solidFill>
                <a:srgbClr val="0070C0"/>
              </a:solidFill>
            </a:endParaRPr>
          </a:p>
        </p:txBody>
      </p:sp>
      <p:sp>
        <p:nvSpPr>
          <p:cNvPr id="7171" name="내용 개체 틀 2"/>
          <p:cNvSpPr>
            <a:spLocks noGrp="1"/>
          </p:cNvSpPr>
          <p:nvPr>
            <p:ph idx="1"/>
          </p:nvPr>
        </p:nvSpPr>
        <p:spPr>
          <a:xfrm>
            <a:off x="457200" y="1341438"/>
            <a:ext cx="8435280" cy="47847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altLang="ko-KR" sz="2400" b="1" dirty="0" smtClean="0"/>
              <a:t>2. M</a:t>
            </a:r>
            <a:r>
              <a:rPr lang="en-US" altLang="ko-KR" sz="2400" b="1" dirty="0" smtClean="0"/>
              <a:t>etabolic </a:t>
            </a:r>
            <a:r>
              <a:rPr lang="en-US" altLang="ko-KR" sz="2400" b="1" dirty="0" smtClean="0"/>
              <a:t>syndrome </a:t>
            </a:r>
            <a:r>
              <a:rPr lang="en-US" altLang="ko-KR" sz="2400" b="1" dirty="0" smtClean="0"/>
              <a:t>&amp; </a:t>
            </a:r>
            <a:r>
              <a:rPr lang="en-US" altLang="ko-KR" sz="2400" b="1" dirty="0" smtClean="0"/>
              <a:t>low-grade </a:t>
            </a:r>
            <a:r>
              <a:rPr lang="en-US" altLang="ko-KR" sz="2400" b="1" dirty="0" smtClean="0"/>
              <a:t>inflammation</a:t>
            </a:r>
            <a:endParaRPr lang="en-US" altLang="ko-KR" sz="2400" b="1" dirty="0" smtClean="0"/>
          </a:p>
          <a:p>
            <a:pPr eaLnBrk="1" hangingPunct="1"/>
            <a:endParaRPr lang="en-US" altLang="ko-KR" sz="2400" dirty="0" smtClean="0"/>
          </a:p>
          <a:p>
            <a:pPr eaLnBrk="1" hangingPunct="1"/>
            <a:r>
              <a:rPr lang="en-US" altLang="ko-KR" sz="2400" dirty="0" smtClean="0"/>
              <a:t>Lin </a:t>
            </a:r>
            <a:r>
              <a:rPr lang="en-US" altLang="ko-KR" sz="2400" i="1" dirty="0" smtClean="0"/>
              <a:t>et al</a:t>
            </a:r>
            <a:r>
              <a:rPr lang="en-US" altLang="ko-KR" sz="2400" dirty="0" smtClean="0"/>
              <a:t>. </a:t>
            </a:r>
          </a:p>
          <a:p>
            <a:pPr lvl="1" eaLnBrk="1" hangingPunct="1"/>
            <a:r>
              <a:rPr lang="en-US" altLang="ko-KR" sz="2400" dirty="0" smtClean="0"/>
              <a:t>in a large cohort study of more than 46,000 subjects</a:t>
            </a:r>
          </a:p>
          <a:p>
            <a:pPr lvl="1" eaLnBrk="1" hangingPunct="1"/>
            <a:r>
              <a:rPr lang="en-US" altLang="ko-KR" sz="2400" dirty="0" smtClean="0"/>
              <a:t>metabolic syndrome was associated with a higher risk of restrictive lung impairment </a:t>
            </a:r>
          </a:p>
          <a:p>
            <a:pPr lvl="1" eaLnBrk="1" hangingPunct="1"/>
            <a:endParaRPr lang="en-US" altLang="ko-KR" sz="2400" dirty="0" smtClean="0"/>
          </a:p>
          <a:p>
            <a:pPr eaLnBrk="1" hangingPunct="1"/>
            <a:r>
              <a:rPr lang="en-US" altLang="ko-KR" sz="2400" dirty="0" smtClean="0"/>
              <a:t>other studies </a:t>
            </a:r>
          </a:p>
          <a:p>
            <a:pPr lvl="1" eaLnBrk="1" hangingPunct="1"/>
            <a:r>
              <a:rPr lang="en-US" altLang="ko-KR" sz="2400" dirty="0" smtClean="0"/>
              <a:t>pulmonary restriction</a:t>
            </a:r>
          </a:p>
          <a:p>
            <a:pPr lvl="1" eaLnBrk="1" hangingPunct="1"/>
            <a:r>
              <a:rPr lang="en-US" altLang="ko-KR" sz="2400" dirty="0" smtClean="0"/>
              <a:t>lower </a:t>
            </a:r>
            <a:r>
              <a:rPr lang="en-US" altLang="ko-KR" sz="2400" dirty="0" smtClean="0"/>
              <a:t>muscle strength in extra-respiratory </a:t>
            </a:r>
            <a:r>
              <a:rPr lang="en-US" altLang="ko-KR" sz="2400" dirty="0" smtClean="0"/>
              <a:t>muscles</a:t>
            </a:r>
            <a:endParaRPr lang="en-US" altLang="ko-KR" sz="2400" dirty="0" smtClean="0"/>
          </a:p>
          <a:p>
            <a:pPr eaLnBrk="1" hangingPunct="1"/>
            <a:endParaRPr lang="ko-KR" alt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2069</TotalTime>
  <Words>1050</Words>
  <Application>Microsoft Office PowerPoint</Application>
  <PresentationFormat>화면 슬라이드 쇼(4:3)</PresentationFormat>
  <Paragraphs>194</Paragraphs>
  <Slides>16</Slides>
  <Notes>12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2" baseType="lpstr">
      <vt:lpstr>굴림</vt:lpstr>
      <vt:lpstr>맑은 고딕</vt:lpstr>
      <vt:lpstr>Arial</vt:lpstr>
      <vt:lpstr>바탕</vt:lpstr>
      <vt:lpstr>Wingdings</vt:lpstr>
      <vt:lpstr>Office 테마</vt:lpstr>
      <vt:lpstr>Obesity Hypoventilation Syndrome</vt:lpstr>
      <vt:lpstr>Definition and Diagnosis </vt:lpstr>
      <vt:lpstr>Definition and Diagnosis </vt:lpstr>
      <vt:lpstr>Epidemiology</vt:lpstr>
      <vt:lpstr>Clinical features</vt:lpstr>
      <vt:lpstr>Clinical features</vt:lpstr>
      <vt:lpstr>Pathophysiology 1. Respiratory mechanics</vt:lpstr>
      <vt:lpstr>Pathophysiology Respiratory mechanics</vt:lpstr>
      <vt:lpstr>Pathophysiology Respiratory mechanics</vt:lpstr>
      <vt:lpstr>Pathophysiology Ventilatory drive </vt:lpstr>
      <vt:lpstr>Pathophysiology Ventilatory drive </vt:lpstr>
      <vt:lpstr>Treatment modalities </vt:lpstr>
      <vt:lpstr>Treatment modalities  1. Positive airway pressure therapies     : CPAP and/or NIV</vt:lpstr>
      <vt:lpstr>Treatment modalities  2. Body weight loss strategies  </vt:lpstr>
      <vt:lpstr>Treatment modalities  3. Rehabilitation</vt:lpstr>
      <vt:lpstr>슬라이드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SPH</dc:creator>
  <cp:lastModifiedBy>USER</cp:lastModifiedBy>
  <cp:revision>232</cp:revision>
  <dcterms:created xsi:type="dcterms:W3CDTF">2013-04-23T16:21:58Z</dcterms:created>
  <dcterms:modified xsi:type="dcterms:W3CDTF">2013-07-12T09:44:47Z</dcterms:modified>
</cp:coreProperties>
</file>