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tmp" ContentType="image/pn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86" r:id="rId4"/>
    <p:sldId id="302" r:id="rId5"/>
    <p:sldId id="285" r:id="rId6"/>
    <p:sldId id="303" r:id="rId7"/>
    <p:sldId id="304" r:id="rId8"/>
    <p:sldId id="306" r:id="rId9"/>
    <p:sldId id="305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276" r:id="rId23"/>
    <p:sldId id="277" r:id="rId24"/>
    <p:sldId id="300" r:id="rId25"/>
    <p:sldId id="283" r:id="rId26"/>
    <p:sldId id="301" r:id="rId27"/>
    <p:sldId id="274" r:id="rId28"/>
    <p:sldId id="275" r:id="rId29"/>
    <p:sldId id="273" r:id="rId30"/>
    <p:sldId id="278" r:id="rId31"/>
    <p:sldId id="279" r:id="rId32"/>
    <p:sldId id="261" r:id="rId33"/>
    <p:sldId id="281" r:id="rId34"/>
    <p:sldId id="268" r:id="rId35"/>
    <p:sldId id="271" r:id="rId36"/>
    <p:sldId id="272" r:id="rId37"/>
    <p:sldId id="262" r:id="rId38"/>
    <p:sldId id="307" r:id="rId39"/>
    <p:sldId id="309" r:id="rId40"/>
    <p:sldId id="308" r:id="rId4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/>
    <p:restoredTop sz="94682"/>
  </p:normalViewPr>
  <p:slideViewPr>
    <p:cSldViewPr snapToGrid="0" snapToObjects="1">
      <p:cViewPr varScale="1">
        <p:scale>
          <a:sx n="114" d="100"/>
          <a:sy n="114" d="100"/>
        </p:scale>
        <p:origin x="10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A2BF7-2D52-9448-8A7C-C15CB7CEC6F1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F7085-A51F-2642-A23F-94DD63D4496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4494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B2E04-0A90-594C-92D7-FCE931F087AC}" type="datetimeFigureOut">
              <a:rPr kumimoji="1" lang="ko-KR" altLang="en-US" smtClean="0"/>
              <a:t>2017. 3. 31.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52A9-8601-984F-B82D-770B848F02E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8908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m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mp"/><Relationship Id="rId3" Type="http://schemas.openxmlformats.org/officeDocument/2006/relationships/image" Target="../media/image18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ko-KR" dirty="0" smtClean="0"/>
              <a:t>ROSE</a:t>
            </a:r>
            <a:br>
              <a:rPr kumimoji="1" lang="en-US" altLang="ko-KR" dirty="0" smtClean="0"/>
            </a:br>
            <a:r>
              <a:rPr kumimoji="1" lang="en-US" altLang="ko-KR" dirty="0" smtClean="0"/>
              <a:t>by </a:t>
            </a:r>
            <a:r>
              <a:rPr kumimoji="1" lang="en-US" altLang="ko-KR" dirty="0" err="1" smtClean="0"/>
              <a:t>bronchoscopist</a:t>
            </a:r>
            <a:r>
              <a:rPr kumimoji="1" lang="en-US" altLang="ko-KR" dirty="0" smtClean="0"/>
              <a:t> </a:t>
            </a:r>
            <a:endParaRPr kumimoji="1" lang="ko-KR" altLang="en-US" dirty="0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ko-KR" dirty="0" smtClean="0"/>
          </a:p>
          <a:p>
            <a:r>
              <a:rPr kumimoji="1" lang="en-US" altLang="ko-KR" dirty="0" smtClean="0"/>
              <a:t>Seoul National University Hospital </a:t>
            </a:r>
          </a:p>
          <a:p>
            <a:r>
              <a:rPr kumimoji="1" lang="en-US" altLang="ko-KR" dirty="0" smtClean="0"/>
              <a:t>Young </a:t>
            </a:r>
            <a:r>
              <a:rPr kumimoji="1" lang="en-US" altLang="ko-KR" dirty="0" err="1" smtClean="0"/>
              <a:t>Sik</a:t>
            </a:r>
            <a:r>
              <a:rPr kumimoji="1" lang="en-US" altLang="ko-KR" dirty="0" smtClean="0"/>
              <a:t> Park</a:t>
            </a:r>
          </a:p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297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smtClean="0"/>
              <a:t>검체 </a:t>
            </a:r>
            <a:r>
              <a:rPr kumimoji="1" lang="en-US" altLang="ko-KR" dirty="0" smtClean="0"/>
              <a:t>(specimens)</a:t>
            </a:r>
            <a:endParaRPr kumimoji="1"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6" t="24974" r="24200" b="31920"/>
          <a:stretch/>
        </p:blipFill>
        <p:spPr>
          <a:xfrm>
            <a:off x="866645" y="2195432"/>
            <a:ext cx="3555043" cy="40926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39706" r="18452" b="26322"/>
          <a:stretch/>
        </p:blipFill>
        <p:spPr>
          <a:xfrm>
            <a:off x="4294330" y="2628973"/>
            <a:ext cx="4352758" cy="3225552"/>
          </a:xfrm>
          <a:prstGeom prst="rect">
            <a:avLst/>
          </a:prstGeom>
        </p:spPr>
      </p:pic>
      <p:sp>
        <p:nvSpPr>
          <p:cNvPr id="7" name="아래쪽 화살표[D] 6"/>
          <p:cNvSpPr/>
          <p:nvPr/>
        </p:nvSpPr>
        <p:spPr>
          <a:xfrm flipV="1">
            <a:off x="2487591" y="1940042"/>
            <a:ext cx="187891" cy="68893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아래쪽 화살표[D] 10"/>
          <p:cNvSpPr/>
          <p:nvPr/>
        </p:nvSpPr>
        <p:spPr>
          <a:xfrm rot="8637747" flipV="1">
            <a:off x="1664185" y="2168324"/>
            <a:ext cx="194074" cy="1065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아래쪽 화살표[D] 11"/>
          <p:cNvSpPr/>
          <p:nvPr/>
        </p:nvSpPr>
        <p:spPr>
          <a:xfrm rot="10800000" flipV="1">
            <a:off x="2472968" y="1690690"/>
            <a:ext cx="202514" cy="263573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아래쪽 화살표[D] 12"/>
          <p:cNvSpPr/>
          <p:nvPr/>
        </p:nvSpPr>
        <p:spPr>
          <a:xfrm rot="17766345" flipV="1">
            <a:off x="3862954" y="5553517"/>
            <a:ext cx="268263" cy="8142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5734944" y="2379945"/>
            <a:ext cx="678382" cy="1573476"/>
            <a:chOff x="5734944" y="966638"/>
            <a:chExt cx="678382" cy="2986783"/>
          </a:xfrm>
        </p:grpSpPr>
        <p:sp>
          <p:nvSpPr>
            <p:cNvPr id="14" name="아래쪽 화살표[D] 13"/>
            <p:cNvSpPr/>
            <p:nvPr/>
          </p:nvSpPr>
          <p:spPr>
            <a:xfrm rot="10800000" flipV="1">
              <a:off x="6214372" y="966638"/>
              <a:ext cx="198954" cy="298678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5" name="아래쪽 화살표[D] 14"/>
            <p:cNvSpPr/>
            <p:nvPr/>
          </p:nvSpPr>
          <p:spPr>
            <a:xfrm rot="17766345" flipV="1">
              <a:off x="5843807" y="3221006"/>
              <a:ext cx="443011" cy="66073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17" name="아래쪽 화살표[D] 16"/>
          <p:cNvSpPr/>
          <p:nvPr/>
        </p:nvSpPr>
        <p:spPr>
          <a:xfrm rot="17766345" flipV="1">
            <a:off x="5506579" y="5406584"/>
            <a:ext cx="268263" cy="8142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아래쪽 화살표[D] 17"/>
          <p:cNvSpPr/>
          <p:nvPr/>
        </p:nvSpPr>
        <p:spPr>
          <a:xfrm rot="17766345" flipV="1">
            <a:off x="7270076" y="5152684"/>
            <a:ext cx="268263" cy="8142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979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smtClean="0"/>
              <a:t>병리과에서 보는 검체 종류 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ko-KR" altLang="en-US" dirty="0" smtClean="0"/>
              <a:t>조직병리 </a:t>
            </a:r>
            <a:r>
              <a:rPr kumimoji="1" lang="en-US" altLang="ko-KR" dirty="0" smtClean="0"/>
              <a:t>(histology)</a:t>
            </a:r>
            <a:endParaRPr kumimoji="1" lang="en-US" altLang="ko-KR" dirty="0"/>
          </a:p>
          <a:p>
            <a:pPr lvl="1"/>
            <a:r>
              <a:rPr kumimoji="1" lang="en-US" altLang="ko-KR" dirty="0" smtClean="0"/>
              <a:t>Tissue </a:t>
            </a:r>
          </a:p>
          <a:p>
            <a:pPr lvl="1"/>
            <a:endParaRPr kumimoji="1" lang="en-US" altLang="ko-KR" dirty="0" smtClean="0"/>
          </a:p>
          <a:p>
            <a:pPr lvl="1"/>
            <a:r>
              <a:rPr kumimoji="1" lang="en-US" altLang="ko-KR" dirty="0" smtClean="0"/>
              <a:t>Structural abnormality</a:t>
            </a:r>
          </a:p>
          <a:p>
            <a:pPr lvl="1"/>
            <a:r>
              <a:rPr kumimoji="1" lang="en-US" altLang="ko-KR" dirty="0" err="1" smtClean="0"/>
              <a:t>Cytologic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atypism</a:t>
            </a:r>
            <a:endParaRPr kumimoji="1" lang="en-US" altLang="ko-KR" dirty="0" smtClean="0"/>
          </a:p>
          <a:p>
            <a:pPr lvl="1"/>
            <a:endParaRPr kumimoji="1" lang="en-US" altLang="ko-KR" dirty="0"/>
          </a:p>
          <a:p>
            <a:pPr lvl="1"/>
            <a:r>
              <a:rPr kumimoji="1" lang="en-US" altLang="ko-KR" dirty="0" smtClean="0"/>
              <a:t>Formalin fixation</a:t>
            </a:r>
          </a:p>
          <a:p>
            <a:pPr lvl="1"/>
            <a:endParaRPr kumimoji="1" lang="en-US" altLang="ko-KR" dirty="0"/>
          </a:p>
          <a:p>
            <a:pPr lvl="1"/>
            <a:r>
              <a:rPr kumimoji="1" lang="ko-KR" altLang="en-US" dirty="0" smtClean="0"/>
              <a:t>조직판독실</a:t>
            </a:r>
            <a:endParaRPr kumimoji="1"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ko-KR" altLang="en-US" dirty="0" smtClean="0"/>
              <a:t>세포병리 </a:t>
            </a:r>
            <a:r>
              <a:rPr kumimoji="1" lang="en-US" altLang="ko-KR" dirty="0" smtClean="0"/>
              <a:t>(cytology)</a:t>
            </a:r>
            <a:endParaRPr kumimoji="1" lang="en-US" altLang="ko-KR" dirty="0"/>
          </a:p>
          <a:p>
            <a:pPr lvl="1"/>
            <a:r>
              <a:rPr kumimoji="1" lang="en-US" altLang="ko-KR" dirty="0" smtClean="0"/>
              <a:t>Cell</a:t>
            </a:r>
          </a:p>
          <a:p>
            <a:pPr lvl="1"/>
            <a:endParaRPr kumimoji="1" lang="en-US" altLang="ko-KR" dirty="0"/>
          </a:p>
          <a:p>
            <a:pPr lvl="1"/>
            <a:r>
              <a:rPr kumimoji="1" lang="en-US" altLang="ko-KR" dirty="0" err="1" smtClean="0"/>
              <a:t>Cytologic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atypism</a:t>
            </a:r>
            <a:endParaRPr kumimoji="1" lang="en-US" altLang="ko-KR" dirty="0" smtClean="0"/>
          </a:p>
          <a:p>
            <a:pPr lvl="1"/>
            <a:endParaRPr kumimoji="1" lang="en-US" altLang="ko-KR" dirty="0"/>
          </a:p>
          <a:p>
            <a:pPr lvl="1"/>
            <a:endParaRPr kumimoji="1" lang="en-US" altLang="ko-KR" dirty="0" smtClean="0"/>
          </a:p>
          <a:p>
            <a:pPr lvl="1"/>
            <a:r>
              <a:rPr kumimoji="1" lang="en-US" altLang="ko-KR" dirty="0" smtClean="0"/>
              <a:t>Alcohol fixation</a:t>
            </a:r>
          </a:p>
          <a:p>
            <a:pPr lvl="1"/>
            <a:endParaRPr kumimoji="1" lang="en-US" altLang="ko-KR" dirty="0"/>
          </a:p>
          <a:p>
            <a:pPr lvl="1"/>
            <a:r>
              <a:rPr kumimoji="1" lang="ko-KR" altLang="en-US" dirty="0" smtClean="0"/>
              <a:t>세포판독실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26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smtClean="0"/>
              <a:t>조직을 얻는 방법 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ko-KR" altLang="en-US" dirty="0" smtClean="0"/>
              <a:t>조직병리</a:t>
            </a:r>
            <a:endParaRPr kumimoji="1" lang="en-US" altLang="ko-KR" dirty="0" smtClean="0"/>
          </a:p>
          <a:p>
            <a:pPr lvl="1"/>
            <a:r>
              <a:rPr kumimoji="1" lang="en-US" altLang="ko-KR" dirty="0" smtClean="0"/>
              <a:t>Gun Bx.</a:t>
            </a:r>
          </a:p>
          <a:p>
            <a:pPr lvl="1"/>
            <a:r>
              <a:rPr kumimoji="1" lang="ko-KR" altLang="en-US" dirty="0" smtClean="0"/>
              <a:t>일부 </a:t>
            </a:r>
            <a:r>
              <a:rPr kumimoji="1" lang="en-US" altLang="ko-KR" dirty="0" smtClean="0"/>
              <a:t>aspiration Bx.</a:t>
            </a:r>
            <a:endParaRPr kumimoji="1"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ko-KR" altLang="en-US" dirty="0" smtClean="0"/>
              <a:t>세포병리</a:t>
            </a:r>
            <a:endParaRPr kumimoji="1" lang="en-US" altLang="ko-KR" dirty="0" smtClean="0"/>
          </a:p>
          <a:p>
            <a:pPr lvl="1"/>
            <a:r>
              <a:rPr kumimoji="1" lang="en-US" altLang="ko-KR" dirty="0" smtClean="0"/>
              <a:t>Aspiration.</a:t>
            </a:r>
            <a:endParaRPr kumimoji="1"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42" y="3369501"/>
            <a:ext cx="2864582" cy="23362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258" y="3307219"/>
            <a:ext cx="3357984" cy="23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66" y="130662"/>
            <a:ext cx="1802218" cy="146984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94" y="130662"/>
            <a:ext cx="2112636" cy="1509026"/>
          </a:xfrm>
          <a:prstGeom prst="rect">
            <a:avLst/>
          </a:prstGeom>
        </p:spPr>
      </p:pic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363256" y="1973197"/>
          <a:ext cx="755700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001"/>
                <a:gridCol w="2519001"/>
                <a:gridCol w="2519001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specimen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Tissue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Cell</a:t>
                      </a:r>
                      <a:r>
                        <a:rPr lang="en-US" altLang="ko-KR" baseline="0" dirty="0" smtClean="0"/>
                        <a:t> 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sputum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Lymph</a:t>
                      </a:r>
                      <a:r>
                        <a:rPr lang="en-US" altLang="ko-KR" baseline="0" dirty="0" smtClean="0"/>
                        <a:t> node aspiration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 if gun </a:t>
                      </a:r>
                      <a:r>
                        <a:rPr lang="en-US" altLang="ko-KR" dirty="0" err="1" smtClean="0"/>
                        <a:t>bx</a:t>
                      </a:r>
                      <a:r>
                        <a:rPr lang="en-US" altLang="ko-KR" baseline="0" dirty="0" smtClean="0"/>
                        <a:t> 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EBUS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 if tissue</a:t>
                      </a:r>
                      <a:r>
                        <a:rPr lang="en-US" altLang="ko-KR" baseline="0" dirty="0" smtClean="0"/>
                        <a:t> core 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PCNBx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 if gun </a:t>
                      </a:r>
                      <a:r>
                        <a:rPr lang="en-US" altLang="ko-KR" dirty="0" err="1" smtClean="0"/>
                        <a:t>bx</a:t>
                      </a:r>
                      <a:r>
                        <a:rPr lang="en-US" altLang="ko-KR" dirty="0" smtClean="0"/>
                        <a:t> 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Bronchoscopic</a:t>
                      </a:r>
                      <a:r>
                        <a:rPr lang="en-US" altLang="ko-KR" dirty="0" smtClean="0"/>
                        <a:t> </a:t>
                      </a:r>
                      <a:r>
                        <a:rPr lang="en-US" altLang="ko-KR" dirty="0" err="1" smtClean="0"/>
                        <a:t>bx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 if </a:t>
                      </a:r>
                      <a:r>
                        <a:rPr lang="en-US" altLang="ko-KR" dirty="0" err="1" smtClean="0"/>
                        <a:t>bx</a:t>
                      </a:r>
                      <a:r>
                        <a:rPr lang="en-US" altLang="ko-KR" dirty="0" smtClean="0"/>
                        <a:t> 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washing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Pleural effusion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Mediacal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baseline="0" dirty="0" err="1" smtClean="0"/>
                        <a:t>thoracoscopy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 if </a:t>
                      </a:r>
                      <a:r>
                        <a:rPr lang="en-US" altLang="ko-KR" dirty="0" err="1" smtClean="0"/>
                        <a:t>bx</a:t>
                      </a:r>
                      <a:r>
                        <a:rPr lang="en-US" altLang="ko-KR" dirty="0" smtClean="0"/>
                        <a:t> 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Yes 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2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EBUS specimens</a:t>
            </a:r>
            <a:endParaRPr kumimoji="1"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8" y="2101821"/>
            <a:ext cx="8906494" cy="43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9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454"/>
            <a:ext cx="9144000" cy="63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" y="0"/>
            <a:ext cx="9105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" y="0"/>
            <a:ext cx="911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smtClean="0"/>
              <a:t>병리 보고서 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 dirty="0" smtClean="0"/>
              <a:t>임상진단</a:t>
            </a:r>
            <a:endParaRPr kumimoji="1" lang="en-US" altLang="ko-KR" dirty="0" smtClean="0"/>
          </a:p>
          <a:p>
            <a:r>
              <a:rPr kumimoji="1" lang="ko-KR" altLang="en-US" dirty="0" smtClean="0"/>
              <a:t>육안소견</a:t>
            </a:r>
            <a:endParaRPr kumimoji="1" lang="en-US" altLang="ko-KR" dirty="0" smtClean="0"/>
          </a:p>
          <a:p>
            <a:r>
              <a:rPr kumimoji="1" lang="ko-KR" altLang="en-US" dirty="0" smtClean="0"/>
              <a:t>슬라이드번호</a:t>
            </a:r>
            <a:endParaRPr kumimoji="1" lang="en-US" altLang="ko-KR" dirty="0" smtClean="0"/>
          </a:p>
          <a:p>
            <a:r>
              <a:rPr kumimoji="1" lang="ko-KR" altLang="en-US" dirty="0" smtClean="0"/>
              <a:t>슬라이드 개수와 염색방법</a:t>
            </a:r>
            <a:endParaRPr kumimoji="1" lang="en-US" altLang="ko-KR" dirty="0" smtClean="0"/>
          </a:p>
          <a:p>
            <a:r>
              <a:rPr kumimoji="1" lang="ko-KR" altLang="en-US" dirty="0" smtClean="0"/>
              <a:t>진단 </a:t>
            </a:r>
            <a:endParaRPr kumimoji="1" lang="en-US" altLang="ko-KR" dirty="0" smtClean="0"/>
          </a:p>
          <a:p>
            <a:endParaRPr kumimoji="1" lang="en-US" altLang="ko-KR" dirty="0" smtClean="0"/>
          </a:p>
          <a:p>
            <a:endParaRPr kumimoji="1" lang="en-US" altLang="ko-KR" dirty="0" smtClean="0"/>
          </a:p>
          <a:p>
            <a:endParaRPr kumimoji="1" lang="en-US" altLang="ko-KR" dirty="0" smtClean="0"/>
          </a:p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77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화면 캡처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41" y="67591"/>
            <a:ext cx="6468700" cy="6719158"/>
          </a:xfrm>
        </p:spPr>
      </p:pic>
      <p:pic>
        <p:nvPicPr>
          <p:cNvPr id="5" name="내용 개체 틀 3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" y="1935678"/>
            <a:ext cx="2141721" cy="2224645"/>
          </a:xfrm>
          <a:prstGeom prst="rect">
            <a:avLst/>
          </a:prstGeom>
        </p:spPr>
      </p:pic>
      <p:pic>
        <p:nvPicPr>
          <p:cNvPr id="6" name="내용 개체 틀 3" descr="화면 캡처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89"/>
          <a:stretch/>
        </p:blipFill>
        <p:spPr>
          <a:xfrm>
            <a:off x="1484369" y="67591"/>
            <a:ext cx="7581866" cy="3221874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 flipV="1">
            <a:off x="427512" y="1330036"/>
            <a:ext cx="985652" cy="79564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V="1">
            <a:off x="427512" y="3048000"/>
            <a:ext cx="1056857" cy="475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내용 개체 틀 3" descr="화면 캡처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8" b="42030"/>
          <a:stretch/>
        </p:blipFill>
        <p:spPr>
          <a:xfrm>
            <a:off x="1484368" y="2751117"/>
            <a:ext cx="7599409" cy="1143989"/>
          </a:xfrm>
          <a:prstGeom prst="rect">
            <a:avLst/>
          </a:prstGeom>
        </p:spPr>
      </p:pic>
      <p:cxnSp>
        <p:nvCxnSpPr>
          <p:cNvPr id="11" name="직선 화살표 연결선 10"/>
          <p:cNvCxnSpPr/>
          <p:nvPr/>
        </p:nvCxnSpPr>
        <p:spPr>
          <a:xfrm>
            <a:off x="427512" y="3906981"/>
            <a:ext cx="985652" cy="40574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내용 개체 틀 3" descr="화면 캡처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5" r="23575"/>
          <a:stretch/>
        </p:blipFill>
        <p:spPr>
          <a:xfrm>
            <a:off x="1484367" y="2394286"/>
            <a:ext cx="6929273" cy="40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9776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ROSE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b="1" u="sng" dirty="0" smtClean="0"/>
              <a:t>R</a:t>
            </a:r>
            <a:r>
              <a:rPr kumimoji="1" lang="en-US" altLang="ko-KR" dirty="0" smtClean="0"/>
              <a:t>apid </a:t>
            </a:r>
            <a:r>
              <a:rPr kumimoji="1" lang="en-US" altLang="ko-KR" b="1" u="sng" dirty="0" smtClean="0"/>
              <a:t>O</a:t>
            </a:r>
            <a:r>
              <a:rPr kumimoji="1" lang="en-US" altLang="ko-KR" dirty="0" smtClean="0"/>
              <a:t>n-</a:t>
            </a:r>
            <a:r>
              <a:rPr kumimoji="1" lang="en-US" altLang="ko-KR" b="1" u="sng" dirty="0" smtClean="0"/>
              <a:t>S</a:t>
            </a:r>
            <a:r>
              <a:rPr kumimoji="1" lang="en-US" altLang="ko-KR" dirty="0" smtClean="0"/>
              <a:t>ite </a:t>
            </a:r>
            <a:r>
              <a:rPr kumimoji="1" lang="en-US" altLang="ko-KR" b="1" u="sng" dirty="0" smtClean="0"/>
              <a:t>E</a:t>
            </a:r>
            <a:r>
              <a:rPr kumimoji="1" lang="en-US" altLang="ko-KR" dirty="0" smtClean="0"/>
              <a:t>valuation</a:t>
            </a:r>
          </a:p>
          <a:p>
            <a:pPr lvl="1"/>
            <a:endParaRPr lang="en-US" altLang="ko-KR" dirty="0" smtClean="0"/>
          </a:p>
          <a:p>
            <a:pPr lvl="1"/>
            <a:r>
              <a:rPr lang="en-US" altLang="ko-KR" dirty="0" smtClean="0"/>
              <a:t>immediate </a:t>
            </a:r>
            <a:r>
              <a:rPr lang="en-US" altLang="ko-KR" dirty="0"/>
              <a:t>assessment of a tissue </a:t>
            </a:r>
            <a:r>
              <a:rPr lang="en-US" altLang="ko-KR" dirty="0" smtClean="0"/>
              <a:t>specimen.</a:t>
            </a:r>
          </a:p>
          <a:p>
            <a:pPr lvl="1"/>
            <a:endParaRPr lang="en-US" altLang="ko-KR" dirty="0" smtClean="0"/>
          </a:p>
          <a:p>
            <a:pPr lvl="1"/>
            <a:r>
              <a:rPr lang="en-US" altLang="ko-KR" dirty="0" smtClean="0"/>
              <a:t>immediate </a:t>
            </a:r>
            <a:r>
              <a:rPr lang="en-US" altLang="ko-KR" dirty="0" err="1"/>
              <a:t>cytologic</a:t>
            </a:r>
            <a:r>
              <a:rPr lang="en-US" altLang="ko-KR" dirty="0"/>
              <a:t> evaluation</a:t>
            </a: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9740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화면 캡처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" y="7195"/>
            <a:ext cx="8965870" cy="6838930"/>
          </a:xfrm>
        </p:spPr>
      </p:pic>
    </p:spTree>
    <p:extLst>
      <p:ext uri="{BB962C8B-B14F-4D97-AF65-F5344CB8AC3E}">
        <p14:creationId xmlns:p14="http://schemas.microsoft.com/office/powerpoint/2010/main" val="13766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화면 캡처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" y="3636659"/>
            <a:ext cx="8933035" cy="2099121"/>
          </a:xfrm>
        </p:spPr>
      </p:pic>
      <p:pic>
        <p:nvPicPr>
          <p:cNvPr id="7" name="그림 6" descr="화면 캡처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8"/>
          <a:stretch/>
        </p:blipFill>
        <p:spPr>
          <a:xfrm>
            <a:off x="52317" y="705398"/>
            <a:ext cx="8760943" cy="22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3520" y="365126"/>
            <a:ext cx="8707120" cy="1325563"/>
          </a:xfrm>
        </p:spPr>
        <p:txBody>
          <a:bodyPr/>
          <a:lstStyle/>
          <a:p>
            <a:r>
              <a:rPr kumimoji="1" lang="en-US" altLang="ko-KR" dirty="0" smtClean="0"/>
              <a:t>False positive FDG PET/CT, d/t </a:t>
            </a:r>
            <a:r>
              <a:rPr kumimoji="1" lang="en-US" altLang="ko-KR" dirty="0" err="1" smtClean="0"/>
              <a:t>anthracosis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600" y="2458244"/>
            <a:ext cx="6654800" cy="3086100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4962600" y="6488668"/>
            <a:ext cx="418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Chen NM et al. </a:t>
            </a:r>
            <a:r>
              <a:rPr kumimoji="1" lang="en-US" altLang="ko-KR" dirty="0" err="1" smtClean="0"/>
              <a:t>Clin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Nucl</a:t>
            </a:r>
            <a:r>
              <a:rPr kumimoji="1" lang="en-US" altLang="ko-KR" dirty="0" smtClean="0"/>
              <a:t> Med 2011;36:963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49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Surgical specimen</a:t>
            </a:r>
            <a:endParaRPr kumimoji="1"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551397"/>
            <a:ext cx="7886700" cy="2899793"/>
          </a:xfrm>
          <a:prstGeom prst="rect">
            <a:avLst/>
          </a:prstGeom>
        </p:spPr>
      </p:pic>
      <p:sp>
        <p:nvSpPr>
          <p:cNvPr id="6" name="텍스트 상자 5"/>
          <p:cNvSpPr txBox="1"/>
          <p:nvPr/>
        </p:nvSpPr>
        <p:spPr>
          <a:xfrm>
            <a:off x="4962600" y="6488668"/>
            <a:ext cx="418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Chen NM et al. </a:t>
            </a:r>
            <a:r>
              <a:rPr kumimoji="1" lang="en-US" altLang="ko-KR" dirty="0" err="1" smtClean="0"/>
              <a:t>Clin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Nucl</a:t>
            </a:r>
            <a:r>
              <a:rPr kumimoji="1" lang="en-US" altLang="ko-KR" dirty="0" smtClean="0"/>
              <a:t> Med 2011;36:963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6477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Lymph node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684" y="1825625"/>
            <a:ext cx="53086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EBUS ROSE</a:t>
            </a:r>
            <a:r>
              <a:rPr kumimoji="1" lang="ko-KR" altLang="en-US" dirty="0" smtClean="0"/>
              <a:t>를 볼 때</a:t>
            </a:r>
            <a:r>
              <a:rPr kumimoji="1" lang="en-US" altLang="ko-KR" dirty="0" smtClean="0"/>
              <a:t>,</a:t>
            </a:r>
            <a:r>
              <a:rPr kumimoji="1" lang="ko-KR" altLang="en-US" dirty="0" smtClean="0"/>
              <a:t> 꼭 알아야 할 것들 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 smtClean="0"/>
              <a:t>RBC</a:t>
            </a:r>
          </a:p>
          <a:p>
            <a:r>
              <a:rPr kumimoji="1" lang="en-US" altLang="ko-KR" dirty="0" smtClean="0"/>
              <a:t>Lymphocyte</a:t>
            </a:r>
          </a:p>
          <a:p>
            <a:r>
              <a:rPr kumimoji="1" lang="en-US" altLang="ko-KR" dirty="0" err="1" smtClean="0"/>
              <a:t>Anthracotic</a:t>
            </a:r>
            <a:r>
              <a:rPr kumimoji="1" lang="en-US" altLang="ko-KR" dirty="0" smtClean="0"/>
              <a:t> pigments in macrophage</a:t>
            </a:r>
          </a:p>
          <a:p>
            <a:r>
              <a:rPr kumimoji="1" lang="en-US" altLang="ko-KR" dirty="0" smtClean="0"/>
              <a:t>Bronchial epithelial cell</a:t>
            </a:r>
          </a:p>
          <a:p>
            <a:endParaRPr kumimoji="1" lang="en-US" altLang="ko-KR" dirty="0"/>
          </a:p>
          <a:p>
            <a:r>
              <a:rPr kumimoji="1" lang="en-US" altLang="ko-KR" dirty="0" smtClean="0"/>
              <a:t>N/C ratio </a:t>
            </a:r>
          </a:p>
          <a:p>
            <a:r>
              <a:rPr kumimoji="1" lang="en-US" altLang="ko-KR" dirty="0" smtClean="0"/>
              <a:t>Cancer cell</a:t>
            </a:r>
          </a:p>
          <a:p>
            <a:endParaRPr kumimoji="1" lang="en-US" altLang="ko-KR" dirty="0" smtClean="0"/>
          </a:p>
          <a:p>
            <a:endParaRPr kumimoji="1" lang="en-US" altLang="ko-KR" dirty="0" smtClean="0"/>
          </a:p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3073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Bronchial epithelial cells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61" y="1825625"/>
            <a:ext cx="56602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07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Microscopic </a:t>
            </a:r>
            <a:r>
              <a:rPr kumimoji="1" lang="en-US" altLang="ko-KR" dirty="0" err="1" smtClean="0"/>
              <a:t>anthracotic</a:t>
            </a:r>
            <a:r>
              <a:rPr kumimoji="1" lang="en-US" altLang="ko-KR" dirty="0" smtClean="0"/>
              <a:t> pigments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490000"/>
            <a:ext cx="7886700" cy="3022587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5982429" y="6488668"/>
            <a:ext cx="316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Park YS et al. JKMS 2013;28:555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1333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MAP is associated with benign LN.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101" y="1825625"/>
            <a:ext cx="6175798" cy="4351338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5982429" y="6488668"/>
            <a:ext cx="316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Park YS et al. JKMS 2013;28:555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179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Comparison btw histologic &amp; </a:t>
            </a:r>
            <a:r>
              <a:rPr kumimoji="1" lang="en-US" altLang="ko-KR" dirty="0" err="1" smtClean="0"/>
              <a:t>cytologic</a:t>
            </a:r>
            <a:r>
              <a:rPr kumimoji="1" lang="en-US" altLang="ko-KR" dirty="0" smtClean="0"/>
              <a:t> specimens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568462"/>
            <a:ext cx="7886700" cy="2865664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4408280" y="6488668"/>
            <a:ext cx="473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Bae W, Park YS et al. Thoracic Cancer 2014;5:174</a:t>
            </a:r>
            <a:endParaRPr kumimoji="1" lang="ko-KR" altLang="en-US" dirty="0"/>
          </a:p>
        </p:txBody>
      </p:sp>
      <p:sp>
        <p:nvSpPr>
          <p:cNvPr id="6" name="텍스트 상자 5"/>
          <p:cNvSpPr txBox="1"/>
          <p:nvPr/>
        </p:nvSpPr>
        <p:spPr>
          <a:xfrm>
            <a:off x="628650" y="5761342"/>
            <a:ext cx="2658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dirty="0" err="1" smtClean="0">
                <a:solidFill>
                  <a:srgbClr val="FF0000"/>
                </a:solidFill>
              </a:rPr>
              <a:t>Condordance</a:t>
            </a:r>
            <a:r>
              <a:rPr kumimoji="1" lang="en-US" altLang="ko-KR" sz="2000" b="1" dirty="0" smtClean="0">
                <a:solidFill>
                  <a:srgbClr val="FF0000"/>
                </a:solidFill>
              </a:rPr>
              <a:t> rate=90%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smtClean="0"/>
              <a:t>내용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 dirty="0" smtClean="0"/>
              <a:t>서울대병원 </a:t>
            </a:r>
            <a:r>
              <a:rPr kumimoji="1" lang="en-US" altLang="ko-KR" dirty="0" smtClean="0"/>
              <a:t>ROSE </a:t>
            </a:r>
            <a:r>
              <a:rPr kumimoji="1" lang="ko-KR" altLang="en-US" dirty="0" smtClean="0"/>
              <a:t>도입기</a:t>
            </a:r>
            <a:endParaRPr kumimoji="1" lang="en-US" altLang="ko-KR" dirty="0" smtClean="0"/>
          </a:p>
          <a:p>
            <a:r>
              <a:rPr kumimoji="1" lang="ko-KR" altLang="en-US" dirty="0" smtClean="0"/>
              <a:t>세포병리의 이해 및 병리 보고서의 이해 </a:t>
            </a:r>
            <a:endParaRPr kumimoji="1" lang="en-US" altLang="ko-KR" dirty="0" smtClean="0"/>
          </a:p>
          <a:p>
            <a:r>
              <a:rPr kumimoji="1" lang="en-US" altLang="ko-KR" dirty="0" smtClean="0"/>
              <a:t>ROSE </a:t>
            </a:r>
            <a:r>
              <a:rPr kumimoji="1" lang="ko-KR" altLang="en-US" dirty="0" smtClean="0"/>
              <a:t>볼 때</a:t>
            </a:r>
            <a:r>
              <a:rPr kumimoji="1" lang="en-US" altLang="ko-KR" dirty="0" smtClean="0"/>
              <a:t>,</a:t>
            </a:r>
            <a:r>
              <a:rPr kumimoji="1" lang="ko-KR" altLang="en-US" dirty="0" smtClean="0"/>
              <a:t> 이것만 알면 일단 성공</a:t>
            </a:r>
            <a:r>
              <a:rPr kumimoji="1" lang="en-US" altLang="ko-KR" dirty="0" smtClean="0"/>
              <a:t>!</a:t>
            </a:r>
          </a:p>
          <a:p>
            <a:r>
              <a:rPr kumimoji="1" lang="en-US" altLang="ko-KR" dirty="0" smtClean="0"/>
              <a:t>Case </a:t>
            </a:r>
          </a:p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700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421" y="203200"/>
            <a:ext cx="6545259" cy="64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66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30" y="1333399"/>
            <a:ext cx="7886700" cy="3303789"/>
          </a:xfrm>
          <a:prstGeom prst="rect">
            <a:avLst/>
          </a:prstGeom>
        </p:spPr>
      </p:pic>
      <p:sp>
        <p:nvSpPr>
          <p:cNvPr id="7" name="텍스트 상자 6"/>
          <p:cNvSpPr txBox="1"/>
          <p:nvPr/>
        </p:nvSpPr>
        <p:spPr>
          <a:xfrm>
            <a:off x="7203341" y="6211669"/>
            <a:ext cx="1940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Chest 2014;145:60</a:t>
            </a:r>
          </a:p>
          <a:p>
            <a:pPr algn="r"/>
            <a:r>
              <a:rPr kumimoji="1" lang="en-US" altLang="ko-KR" b="1" dirty="0" err="1" smtClean="0">
                <a:solidFill>
                  <a:srgbClr val="FF0000"/>
                </a:solidFill>
              </a:rPr>
              <a:t>ePub</a:t>
            </a:r>
            <a:r>
              <a:rPr kumimoji="1" lang="en-US" altLang="ko-KR" b="1" dirty="0" smtClean="0">
                <a:solidFill>
                  <a:srgbClr val="FF0000"/>
                </a:solidFill>
              </a:rPr>
              <a:t>: July 2013 </a:t>
            </a:r>
            <a:endParaRPr kumimoji="1"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41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04" y="123634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Adequacy criteria</a:t>
            </a:r>
            <a:endParaRPr kumimoji="1" lang="ko-KR" altLang="en-US" dirty="0"/>
          </a:p>
        </p:txBody>
      </p:sp>
      <p:sp>
        <p:nvSpPr>
          <p:cNvPr id="6" name="호 5"/>
          <p:cNvSpPr/>
          <p:nvPr/>
        </p:nvSpPr>
        <p:spPr>
          <a:xfrm>
            <a:off x="-2838060" y="2874353"/>
            <a:ext cx="7262747" cy="4897677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호 6"/>
          <p:cNvSpPr/>
          <p:nvPr/>
        </p:nvSpPr>
        <p:spPr>
          <a:xfrm flipH="1">
            <a:off x="4424687" y="2874353"/>
            <a:ext cx="7059593" cy="4897677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왼쪽/오른쪽 화살표[L] 7"/>
          <p:cNvSpPr/>
          <p:nvPr/>
        </p:nvSpPr>
        <p:spPr>
          <a:xfrm>
            <a:off x="229642" y="5154089"/>
            <a:ext cx="8633012" cy="338203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상자 8"/>
          <p:cNvSpPr txBox="1"/>
          <p:nvPr/>
        </p:nvSpPr>
        <p:spPr>
          <a:xfrm>
            <a:off x="520917" y="4243029"/>
            <a:ext cx="271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smtClean="0"/>
              <a:t>Adequate specimen</a:t>
            </a:r>
            <a:endParaRPr kumimoji="1" lang="ko-KR" altLang="en-US" sz="2400" b="1" dirty="0"/>
          </a:p>
        </p:txBody>
      </p:sp>
      <p:sp>
        <p:nvSpPr>
          <p:cNvPr id="10" name="텍스트 상자 9"/>
          <p:cNvSpPr txBox="1"/>
          <p:nvPr/>
        </p:nvSpPr>
        <p:spPr>
          <a:xfrm>
            <a:off x="5802238" y="4331425"/>
            <a:ext cx="2930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dirty="0" smtClean="0"/>
              <a:t>Inadequate specimen</a:t>
            </a:r>
            <a:endParaRPr kumimoji="1" lang="ko-KR" altLang="en-US" sz="2400" b="1" dirty="0"/>
          </a:p>
        </p:txBody>
      </p:sp>
      <p:sp>
        <p:nvSpPr>
          <p:cNvPr id="11" name="막힌 원호[B] 10"/>
          <p:cNvSpPr/>
          <p:nvPr/>
        </p:nvSpPr>
        <p:spPr>
          <a:xfrm>
            <a:off x="2548932" y="2874353"/>
            <a:ext cx="4096011" cy="4766524"/>
          </a:xfrm>
          <a:prstGeom prst="blockArc">
            <a:avLst>
              <a:gd name="adj1" fmla="val 10800000"/>
              <a:gd name="adj2" fmla="val 21556138"/>
              <a:gd name="adj3" fmla="val 206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/>
              </a:solidFill>
            </a:endParaRPr>
          </a:p>
        </p:txBody>
      </p:sp>
      <p:sp>
        <p:nvSpPr>
          <p:cNvPr id="12" name="텍스트 상자 11"/>
          <p:cNvSpPr txBox="1"/>
          <p:nvPr/>
        </p:nvSpPr>
        <p:spPr>
          <a:xfrm>
            <a:off x="3785619" y="2368892"/>
            <a:ext cx="152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smtClean="0"/>
              <a:t>borderline</a:t>
            </a:r>
            <a:endParaRPr kumimoji="1"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99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6146 -0.00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07865 0.0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/>
      <p:bldP spid="10" grpId="0"/>
      <p:bldP spid="11" grpId="1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80" y="280908"/>
            <a:ext cx="5069802" cy="6207760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3939818" y="6488668"/>
            <a:ext cx="520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Choi SM, Park YS et al. Ann </a:t>
            </a:r>
            <a:r>
              <a:rPr kumimoji="1" lang="en-US" altLang="ko-KR" dirty="0" err="1" smtClean="0"/>
              <a:t>Thorac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Surg</a:t>
            </a:r>
            <a:r>
              <a:rPr kumimoji="1" lang="en-US" altLang="ko-KR" dirty="0" smtClean="0"/>
              <a:t> 2016;101:444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04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Proposed algorithm for adequacy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322" y="1825625"/>
            <a:ext cx="4369355" cy="4351338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3939818" y="6488668"/>
            <a:ext cx="520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Choi SM, Park YS et al. Ann </a:t>
            </a:r>
            <a:r>
              <a:rPr kumimoji="1" lang="en-US" altLang="ko-KR" dirty="0" err="1" smtClean="0"/>
              <a:t>Thorac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Surg</a:t>
            </a:r>
            <a:r>
              <a:rPr kumimoji="1" lang="en-US" altLang="ko-KR" dirty="0" smtClean="0"/>
              <a:t> 2016;101:444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6714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Adequacy of EBUS specimen</a:t>
            </a:r>
            <a:endParaRPr kumimoji="1"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066" y="1825625"/>
            <a:ext cx="4293867" cy="4351338"/>
          </a:xfrm>
          <a:prstGeom prst="rect">
            <a:avLst/>
          </a:prstGeom>
        </p:spPr>
      </p:pic>
      <p:sp>
        <p:nvSpPr>
          <p:cNvPr id="5" name="텍스트 상자 4"/>
          <p:cNvSpPr txBox="1"/>
          <p:nvPr/>
        </p:nvSpPr>
        <p:spPr>
          <a:xfrm>
            <a:off x="3939818" y="6488668"/>
            <a:ext cx="520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dirty="0" smtClean="0"/>
              <a:t>Choi SM, Park YS et al. Ann </a:t>
            </a:r>
            <a:r>
              <a:rPr kumimoji="1" lang="en-US" altLang="ko-KR" dirty="0" err="1" smtClean="0"/>
              <a:t>Thorac</a:t>
            </a:r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Surg</a:t>
            </a:r>
            <a:r>
              <a:rPr kumimoji="1" lang="en-US" altLang="ko-KR" dirty="0" smtClean="0"/>
              <a:t> 2016;101:444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5145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0"/>
            <a:ext cx="4615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29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M/65</a:t>
            </a:r>
            <a:endParaRPr kumimoji="1"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 dirty="0" smtClean="0"/>
              <a:t>순천</a:t>
            </a:r>
            <a:endParaRPr kumimoji="1" lang="en-US" altLang="ko-KR" dirty="0" smtClean="0"/>
          </a:p>
          <a:p>
            <a:r>
              <a:rPr kumimoji="1" lang="en-US" altLang="ko-KR" dirty="0" smtClean="0"/>
              <a:t>BTS</a:t>
            </a:r>
            <a:r>
              <a:rPr kumimoji="1" lang="ko-KR" altLang="en-US" dirty="0" smtClean="0"/>
              <a:t>가 있어 검사 시작함</a:t>
            </a:r>
            <a:r>
              <a:rPr kumimoji="1" lang="en-US" altLang="ko-KR" dirty="0" smtClean="0"/>
              <a:t>.</a:t>
            </a:r>
            <a:r>
              <a:rPr kumimoji="1" lang="ko-KR" altLang="en-US" dirty="0" smtClean="0"/>
              <a:t> </a:t>
            </a:r>
            <a:endParaRPr kumimoji="1" lang="en-US" altLang="ko-KR" dirty="0" smtClean="0"/>
          </a:p>
          <a:p>
            <a:r>
              <a:rPr kumimoji="1" lang="en-US" altLang="ko-KR" dirty="0" smtClean="0"/>
              <a:t>100PY, Current smoker</a:t>
            </a:r>
          </a:p>
          <a:p>
            <a:endParaRPr kumimoji="1" lang="en-US" altLang="ko-KR" dirty="0"/>
          </a:p>
          <a:p>
            <a:r>
              <a:rPr kumimoji="1" lang="en-US" altLang="ko-KR" dirty="0" smtClean="0"/>
              <a:t>o/s C-CT</a:t>
            </a:r>
          </a:p>
          <a:p>
            <a:pPr lvl="1"/>
            <a:endParaRPr kumimoji="1" lang="en-US" altLang="ko-KR" dirty="0" smtClean="0"/>
          </a:p>
          <a:p>
            <a:r>
              <a:rPr kumimoji="1" lang="ko-KR" altLang="en-US" dirty="0" smtClean="0"/>
              <a:t>입원하면 먼저 </a:t>
            </a:r>
            <a:r>
              <a:rPr kumimoji="1" lang="en-US" altLang="ko-KR" dirty="0" smtClean="0"/>
              <a:t>pet/</a:t>
            </a:r>
            <a:r>
              <a:rPr kumimoji="1" lang="en-US" altLang="ko-KR" dirty="0" err="1" smtClean="0"/>
              <a:t>ct</a:t>
            </a:r>
            <a:r>
              <a:rPr kumimoji="1" lang="en-US" altLang="ko-KR" dirty="0" smtClean="0"/>
              <a:t> </a:t>
            </a:r>
            <a:r>
              <a:rPr kumimoji="1" lang="ko-KR" altLang="en-US" dirty="0" smtClean="0"/>
              <a:t>시행하고 </a:t>
            </a:r>
            <a:r>
              <a:rPr kumimoji="1" lang="en-US" altLang="ko-KR" dirty="0" smtClean="0"/>
              <a:t>distant lesion</a:t>
            </a:r>
            <a:r>
              <a:rPr kumimoji="1" lang="ko-KR" altLang="en-US" dirty="0" smtClean="0"/>
              <a:t>이 없으면 </a:t>
            </a:r>
            <a:r>
              <a:rPr kumimoji="1" lang="en-US" altLang="ko-KR" dirty="0" err="1" smtClean="0"/>
              <a:t>ebus</a:t>
            </a:r>
            <a:r>
              <a:rPr kumimoji="1" lang="ko-KR" altLang="en-US" dirty="0" smtClean="0"/>
              <a:t>로 진단 및 </a:t>
            </a:r>
            <a:r>
              <a:rPr kumimoji="1" lang="en-US" altLang="ko-KR" dirty="0" smtClean="0"/>
              <a:t>staging </a:t>
            </a:r>
          </a:p>
        </p:txBody>
      </p:sp>
    </p:spTree>
    <p:extLst>
      <p:ext uri="{BB962C8B-B14F-4D97-AF65-F5344CB8AC3E}">
        <p14:creationId xmlns:p14="http://schemas.microsoft.com/office/powerpoint/2010/main" val="255452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Hospital course </a:t>
            </a:r>
            <a:endParaRPr kumimoji="1"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733060"/>
              </p:ext>
            </p:extLst>
          </p:nvPr>
        </p:nvGraphicFramePr>
        <p:xfrm>
          <a:off x="831849" y="1874520"/>
          <a:ext cx="592632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582"/>
                <a:gridCol w="1481582"/>
                <a:gridCol w="1481582"/>
                <a:gridCol w="1481582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2/14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en-US" altLang="ko-KR" baseline="0" dirty="0" smtClean="0"/>
                        <a:t>(</a:t>
                      </a:r>
                      <a:r>
                        <a:rPr lang="ko-KR" altLang="en-US" baseline="0" dirty="0" smtClean="0"/>
                        <a:t>화</a:t>
                      </a:r>
                      <a:r>
                        <a:rPr lang="en-US" altLang="ko-KR" baseline="0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2/15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수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2/16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목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2/17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금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텍스트 상자 4"/>
          <p:cNvSpPr txBox="1"/>
          <p:nvPr/>
        </p:nvSpPr>
        <p:spPr>
          <a:xfrm>
            <a:off x="831849" y="252035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저녁 입원</a:t>
            </a:r>
            <a:endParaRPr kumimoji="1" lang="ko-KR" altLang="en-US" dirty="0"/>
          </a:p>
        </p:txBody>
      </p:sp>
      <p:sp>
        <p:nvSpPr>
          <p:cNvPr id="6" name="텍스트 상자 5"/>
          <p:cNvSpPr txBox="1"/>
          <p:nvPr/>
        </p:nvSpPr>
        <p:spPr>
          <a:xfrm>
            <a:off x="2245360" y="2520353"/>
            <a:ext cx="141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오전</a:t>
            </a:r>
            <a:r>
              <a:rPr kumimoji="1" lang="en-US" altLang="ko-KR" dirty="0" smtClean="0"/>
              <a:t>:</a:t>
            </a:r>
            <a:r>
              <a:rPr kumimoji="1" lang="ko-KR" altLang="en-US" dirty="0" smtClean="0"/>
              <a:t> </a:t>
            </a:r>
            <a:r>
              <a:rPr kumimoji="1" lang="en-US" altLang="ko-KR" dirty="0" smtClean="0"/>
              <a:t>PET/CT</a:t>
            </a:r>
            <a:endParaRPr kumimoji="1" lang="ko-KR" altLang="en-US" dirty="0"/>
          </a:p>
        </p:txBody>
      </p:sp>
      <p:sp>
        <p:nvSpPr>
          <p:cNvPr id="7" name="텍스트 상자 6"/>
          <p:cNvSpPr txBox="1"/>
          <p:nvPr/>
        </p:nvSpPr>
        <p:spPr>
          <a:xfrm>
            <a:off x="2245360" y="3394113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오후</a:t>
            </a:r>
            <a:r>
              <a:rPr kumimoji="1" lang="en-US" altLang="ko-KR" dirty="0" smtClean="0"/>
              <a:t>:</a:t>
            </a:r>
            <a:r>
              <a:rPr kumimoji="1" lang="ko-KR" altLang="en-US" dirty="0" smtClean="0"/>
              <a:t> </a:t>
            </a:r>
            <a:r>
              <a:rPr kumimoji="1" lang="en-US" altLang="ko-KR" dirty="0" smtClean="0"/>
              <a:t>EBUS </a:t>
            </a:r>
            <a:r>
              <a:rPr kumimoji="1" lang="ko-KR" altLang="en-US" dirty="0" smtClean="0"/>
              <a:t>예정</a:t>
            </a:r>
            <a:endParaRPr kumimoji="1" lang="ko-KR" altLang="en-US" dirty="0"/>
          </a:p>
        </p:txBody>
      </p:sp>
      <p:sp>
        <p:nvSpPr>
          <p:cNvPr id="8" name="텍스트 상자 7"/>
          <p:cNvSpPr txBox="1"/>
          <p:nvPr/>
        </p:nvSpPr>
        <p:spPr>
          <a:xfrm>
            <a:off x="3688585" y="3996397"/>
            <a:ext cx="17668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오전</a:t>
            </a:r>
            <a:r>
              <a:rPr kumimoji="1" lang="en-US" altLang="ko-KR" dirty="0" smtClean="0"/>
              <a:t>:</a:t>
            </a:r>
            <a:r>
              <a:rPr kumimoji="1" lang="ko-KR" altLang="en-US" dirty="0" smtClean="0"/>
              <a:t> </a:t>
            </a:r>
            <a:r>
              <a:rPr kumimoji="1" lang="en-US" altLang="ko-KR" dirty="0" smtClean="0"/>
              <a:t>EBUS </a:t>
            </a:r>
            <a:r>
              <a:rPr kumimoji="1" lang="ko-KR" altLang="en-US" dirty="0" smtClean="0"/>
              <a:t>시행</a:t>
            </a:r>
            <a:endParaRPr kumimoji="1" lang="ko-KR" altLang="en-US" dirty="0"/>
          </a:p>
        </p:txBody>
      </p:sp>
      <p:sp>
        <p:nvSpPr>
          <p:cNvPr id="9" name="텍스트 상자 8"/>
          <p:cNvSpPr txBox="1"/>
          <p:nvPr/>
        </p:nvSpPr>
        <p:spPr>
          <a:xfrm>
            <a:off x="3688585" y="4912198"/>
            <a:ext cx="24135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ko-KR" dirty="0" smtClean="0"/>
              <a:t>ROSE: malignant cell (+)</a:t>
            </a:r>
            <a:endParaRPr kumimoji="1" lang="ko-KR" altLang="en-US" dirty="0"/>
          </a:p>
        </p:txBody>
      </p:sp>
      <p:cxnSp>
        <p:nvCxnSpPr>
          <p:cNvPr id="11" name="직선 화살표 연결선 10"/>
          <p:cNvCxnSpPr>
            <a:stCxn id="8" idx="2"/>
          </p:cNvCxnSpPr>
          <p:nvPr/>
        </p:nvCxnSpPr>
        <p:spPr>
          <a:xfrm>
            <a:off x="4572000" y="4365729"/>
            <a:ext cx="0" cy="54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4572000" y="5281530"/>
            <a:ext cx="0" cy="54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상자 12"/>
          <p:cNvSpPr txBox="1"/>
          <p:nvPr/>
        </p:nvSpPr>
        <p:spPr>
          <a:xfrm>
            <a:off x="3688585" y="5831797"/>
            <a:ext cx="1680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저녁</a:t>
            </a:r>
            <a:r>
              <a:rPr kumimoji="1" lang="en-US" altLang="ko-KR" dirty="0" smtClean="0"/>
              <a:t>:</a:t>
            </a:r>
            <a:r>
              <a:rPr kumimoji="1" lang="ko-KR" altLang="en-US" dirty="0" smtClean="0"/>
              <a:t> </a:t>
            </a:r>
            <a:r>
              <a:rPr kumimoji="1" lang="en-US" altLang="ko-KR" dirty="0" smtClean="0"/>
              <a:t>Brain MRI</a:t>
            </a:r>
            <a:endParaRPr kumimoji="1" lang="ko-KR" altLang="en-US" dirty="0"/>
          </a:p>
        </p:txBody>
      </p:sp>
      <p:sp>
        <p:nvSpPr>
          <p:cNvPr id="14" name="텍스트 상자 13"/>
          <p:cNvSpPr txBox="1"/>
          <p:nvPr/>
        </p:nvSpPr>
        <p:spPr>
          <a:xfrm>
            <a:off x="5369045" y="252035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오전 퇴원</a:t>
            </a:r>
            <a:endParaRPr kumimoji="1" lang="ko-KR" altLang="en-US" dirty="0"/>
          </a:p>
        </p:txBody>
      </p:sp>
      <p:sp>
        <p:nvSpPr>
          <p:cNvPr id="15" name="텍스트 상자 14"/>
          <p:cNvSpPr txBox="1"/>
          <p:nvPr/>
        </p:nvSpPr>
        <p:spPr>
          <a:xfrm>
            <a:off x="5369045" y="3394113"/>
            <a:ext cx="323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 smtClean="0"/>
              <a:t>오후</a:t>
            </a:r>
            <a:r>
              <a:rPr kumimoji="1" lang="en-US" altLang="ko-KR" dirty="0" smtClean="0"/>
              <a:t>:</a:t>
            </a:r>
            <a:r>
              <a:rPr kumimoji="1" lang="ko-KR" altLang="en-US" dirty="0" smtClean="0"/>
              <a:t> </a:t>
            </a:r>
            <a:r>
              <a:rPr kumimoji="1" lang="en-US" altLang="ko-KR" dirty="0" smtClean="0"/>
              <a:t>EBUS cytology </a:t>
            </a:r>
            <a:r>
              <a:rPr kumimoji="1" lang="ko-KR" altLang="en-US" dirty="0" smtClean="0"/>
              <a:t>진단 나옴</a:t>
            </a:r>
            <a:r>
              <a:rPr kumimoji="1" lang="en-US" altLang="ko-KR" dirty="0" smtClean="0"/>
              <a:t>.</a:t>
            </a:r>
            <a:r>
              <a:rPr kumimoji="1" lang="ko-KR" altLang="en-US" dirty="0" smtClean="0"/>
              <a:t> 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398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9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화면 캡처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29" y="207594"/>
            <a:ext cx="6262974" cy="65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4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2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7443" y="-1143794"/>
            <a:ext cx="6862763" cy="91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1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5243</TotalTime>
  <Words>374</Words>
  <Application>Microsoft Macintosh PowerPoint</Application>
  <PresentationFormat>화면 슬라이드 쇼(4:3)</PresentationFormat>
  <Paragraphs>126</Paragraphs>
  <Slides>40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5" baseType="lpstr">
      <vt:lpstr>맑은 고딕</vt:lpstr>
      <vt:lpstr>Arial</vt:lpstr>
      <vt:lpstr>Calibri</vt:lpstr>
      <vt:lpstr>Calibri Light</vt:lpstr>
      <vt:lpstr>Office 테마</vt:lpstr>
      <vt:lpstr>ROSE by bronchoscopist </vt:lpstr>
      <vt:lpstr>ROSE</vt:lpstr>
      <vt:lpstr>내용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검체 (specimens)</vt:lpstr>
      <vt:lpstr>병리과에서 보는 검체 종류 </vt:lpstr>
      <vt:lpstr>조직을 얻는 방법 </vt:lpstr>
      <vt:lpstr>PowerPoint 프레젠테이션</vt:lpstr>
      <vt:lpstr>EBUS specimens</vt:lpstr>
      <vt:lpstr>PowerPoint 프레젠테이션</vt:lpstr>
      <vt:lpstr>PowerPoint 프레젠테이션</vt:lpstr>
      <vt:lpstr>PowerPoint 프레젠테이션</vt:lpstr>
      <vt:lpstr>병리 보고서 </vt:lpstr>
      <vt:lpstr>PowerPoint 프레젠테이션</vt:lpstr>
      <vt:lpstr>PowerPoint 프레젠테이션</vt:lpstr>
      <vt:lpstr>PowerPoint 프레젠테이션</vt:lpstr>
      <vt:lpstr>False positive FDG PET/CT, d/t anthracosis</vt:lpstr>
      <vt:lpstr>Surgical specimen</vt:lpstr>
      <vt:lpstr>Lymph node</vt:lpstr>
      <vt:lpstr>EBUS ROSE를 볼 때, 꼭 알아야 할 것들 </vt:lpstr>
      <vt:lpstr>Bronchial epithelial cells</vt:lpstr>
      <vt:lpstr>Microscopic anthracotic pigments</vt:lpstr>
      <vt:lpstr>MAP is associated with benign LN.</vt:lpstr>
      <vt:lpstr>Comparison btw histologic &amp; cytologic specimens</vt:lpstr>
      <vt:lpstr>PowerPoint 프레젠테이션</vt:lpstr>
      <vt:lpstr>PowerPoint 프레젠테이션</vt:lpstr>
      <vt:lpstr>PowerPoint 프레젠테이션</vt:lpstr>
      <vt:lpstr>Adequacy criteria</vt:lpstr>
      <vt:lpstr>PowerPoint 프레젠테이션</vt:lpstr>
      <vt:lpstr>Proposed algorithm for adequacy</vt:lpstr>
      <vt:lpstr>Adequacy of EBUS specimen</vt:lpstr>
      <vt:lpstr>PowerPoint 프레젠테이션</vt:lpstr>
      <vt:lpstr>M/65</vt:lpstr>
      <vt:lpstr>Hospital course </vt:lpstr>
      <vt:lpstr>PowerPoint 프레젠테이션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 by bronchoscopist </dc:title>
  <dc:creator>박영식</dc:creator>
  <cp:lastModifiedBy>박영식</cp:lastModifiedBy>
  <cp:revision>58</cp:revision>
  <dcterms:created xsi:type="dcterms:W3CDTF">2016-12-27T04:18:41Z</dcterms:created>
  <dcterms:modified xsi:type="dcterms:W3CDTF">2017-03-30T22:46:51Z</dcterms:modified>
</cp:coreProperties>
</file>