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15" r:id="rId3"/>
    <p:sldId id="317" r:id="rId4"/>
    <p:sldId id="319" r:id="rId5"/>
    <p:sldId id="320" r:id="rId6"/>
    <p:sldId id="321" r:id="rId7"/>
    <p:sldId id="322" r:id="rId8"/>
    <p:sldId id="323" r:id="rId9"/>
    <p:sldId id="360" r:id="rId10"/>
    <p:sldId id="325" r:id="rId11"/>
    <p:sldId id="361" r:id="rId12"/>
    <p:sldId id="359" r:id="rId13"/>
    <p:sldId id="355" r:id="rId14"/>
    <p:sldId id="327" r:id="rId15"/>
    <p:sldId id="330" r:id="rId16"/>
    <p:sldId id="329" r:id="rId17"/>
    <p:sldId id="331" r:id="rId18"/>
    <p:sldId id="332" r:id="rId19"/>
    <p:sldId id="334" r:id="rId20"/>
    <p:sldId id="357" r:id="rId21"/>
    <p:sldId id="358" r:id="rId22"/>
    <p:sldId id="337" r:id="rId23"/>
    <p:sldId id="338" r:id="rId24"/>
    <p:sldId id="340" r:id="rId25"/>
    <p:sldId id="345" r:id="rId26"/>
    <p:sldId id="350" r:id="rId27"/>
    <p:sldId id="351" r:id="rId28"/>
    <p:sldId id="352" r:id="rId29"/>
    <p:sldId id="353" r:id="rId30"/>
    <p:sldId id="354" r:id="rId3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ADA"/>
    <a:srgbClr val="CCC1DA"/>
    <a:srgbClr val="F4F4F4"/>
    <a:srgbClr val="D99694"/>
    <a:srgbClr val="F9FADE"/>
    <a:srgbClr val="085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7853C-536D-4A76-A0AE-DD22124D55A5}"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6252" autoAdjust="0"/>
  </p:normalViewPr>
  <p:slideViewPr>
    <p:cSldViewPr>
      <p:cViewPr varScale="1">
        <p:scale>
          <a:sx n="114" d="100"/>
          <a:sy n="114" d="100"/>
        </p:scale>
        <p:origin x="486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2692C-BFA3-4574-8304-1E33A210D2A1}" type="datetimeFigureOut">
              <a:rPr lang="ko-KR" altLang="en-US" smtClean="0"/>
              <a:pPr/>
              <a:t>2018-05-28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CABC7-31C3-4E7A-B36A-6C3FFEC3A4F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CABC7-31C3-4E7A-B36A-6C3FFEC3A4F5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6041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CABC7-31C3-4E7A-B36A-6C3FFEC3A4F5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6390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CABC7-31C3-4E7A-B36A-6C3FFEC3A4F5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1624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CABC7-31C3-4E7A-B36A-6C3FFEC3A4F5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75298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CABC7-31C3-4E7A-B36A-6C3FFEC3A4F5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21026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CABC7-31C3-4E7A-B36A-6C3FFEC3A4F5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00117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CABC7-31C3-4E7A-B36A-6C3FFEC3A4F5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19643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CABC7-31C3-4E7A-B36A-6C3FFEC3A4F5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30225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CABC7-31C3-4E7A-B36A-6C3FFEC3A4F5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52223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CABC7-31C3-4E7A-B36A-6C3FFEC3A4F5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98053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CABC7-31C3-4E7A-B36A-6C3FFEC3A4F5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4978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CABC7-31C3-4E7A-B36A-6C3FFEC3A4F5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69939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CABC7-31C3-4E7A-B36A-6C3FFEC3A4F5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84843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CABC7-31C3-4E7A-B36A-6C3FFEC3A4F5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33616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CABC7-31C3-4E7A-B36A-6C3FFEC3A4F5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3241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CABC7-31C3-4E7A-B36A-6C3FFEC3A4F5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9401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CABC7-31C3-4E7A-B36A-6C3FFEC3A4F5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8195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CABC7-31C3-4E7A-B36A-6C3FFEC3A4F5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8379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CABC7-31C3-4E7A-B36A-6C3FFEC3A4F5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3099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CABC7-31C3-4E7A-B36A-6C3FFEC3A4F5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5748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CABC7-31C3-4E7A-B36A-6C3FFEC3A4F5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5988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CABC7-31C3-4E7A-B36A-6C3FFEC3A4F5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5648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B761-0A50-4F2A-AE57-1564ECEE114B}" type="datetimeFigureOut">
              <a:rPr lang="ko-KR" altLang="en-US" smtClean="0"/>
              <a:pPr/>
              <a:t>2018-05-28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0A78-0A79-428F-80BF-6A716D882A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B761-0A50-4F2A-AE57-1564ECEE114B}" type="datetimeFigureOut">
              <a:rPr lang="ko-KR" altLang="en-US" smtClean="0"/>
              <a:pPr/>
              <a:t>2018-05-28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0A78-0A79-428F-80BF-6A716D882A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B761-0A50-4F2A-AE57-1564ECEE114B}" type="datetimeFigureOut">
              <a:rPr lang="ko-KR" altLang="en-US" smtClean="0"/>
              <a:pPr/>
              <a:t>2018-05-28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0A78-0A79-428F-80BF-6A716D882A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B761-0A50-4F2A-AE57-1564ECEE114B}" type="datetimeFigureOut">
              <a:rPr lang="ko-KR" altLang="en-US" smtClean="0"/>
              <a:pPr/>
              <a:t>2018-05-28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0A78-0A79-428F-80BF-6A716D882A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B761-0A50-4F2A-AE57-1564ECEE114B}" type="datetimeFigureOut">
              <a:rPr lang="ko-KR" altLang="en-US" smtClean="0"/>
              <a:pPr/>
              <a:t>2018-05-28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0A78-0A79-428F-80BF-6A716D882A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B761-0A50-4F2A-AE57-1564ECEE114B}" type="datetimeFigureOut">
              <a:rPr lang="ko-KR" altLang="en-US" smtClean="0"/>
              <a:pPr/>
              <a:t>2018-05-28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0A78-0A79-428F-80BF-6A716D882A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B761-0A50-4F2A-AE57-1564ECEE114B}" type="datetimeFigureOut">
              <a:rPr lang="ko-KR" altLang="en-US" smtClean="0"/>
              <a:pPr/>
              <a:t>2018-05-28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0A78-0A79-428F-80BF-6A716D882A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B761-0A50-4F2A-AE57-1564ECEE114B}" type="datetimeFigureOut">
              <a:rPr lang="ko-KR" altLang="en-US" smtClean="0"/>
              <a:pPr/>
              <a:t>2018-05-28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0A78-0A79-428F-80BF-6A716D882A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B761-0A50-4F2A-AE57-1564ECEE114B}" type="datetimeFigureOut">
              <a:rPr lang="ko-KR" altLang="en-US" smtClean="0"/>
              <a:pPr/>
              <a:t>2018-05-28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0A78-0A79-428F-80BF-6A716D882A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B761-0A50-4F2A-AE57-1564ECEE114B}" type="datetimeFigureOut">
              <a:rPr lang="ko-KR" altLang="en-US" smtClean="0"/>
              <a:pPr/>
              <a:t>2018-05-28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0A78-0A79-428F-80BF-6A716D882A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B761-0A50-4F2A-AE57-1564ECEE114B}" type="datetimeFigureOut">
              <a:rPr lang="ko-KR" altLang="en-US" smtClean="0"/>
              <a:pPr/>
              <a:t>2018-05-28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0A78-0A79-428F-80BF-6A716D882A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9B761-0A50-4F2A-AE57-1564ECEE114B}" type="datetimeFigureOut">
              <a:rPr lang="ko-KR" altLang="en-US" smtClean="0"/>
              <a:pPr/>
              <a:t>2018-05-28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10A78-0A79-428F-80BF-6A716D882A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8.png"/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6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23.png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28.png"/><Relationship Id="rId3" Type="http://schemas.openxmlformats.org/officeDocument/2006/relationships/image" Target="../media/image1.jpeg"/><Relationship Id="rId7" Type="http://schemas.openxmlformats.org/officeDocument/2006/relationships/image" Target="../media/image32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25.png"/><Relationship Id="rId5" Type="http://schemas.openxmlformats.org/officeDocument/2006/relationships/image" Target="../media/image30.png"/><Relationship Id="rId10" Type="http://schemas.openxmlformats.org/officeDocument/2006/relationships/image" Target="../media/image24.png"/><Relationship Id="rId4" Type="http://schemas.openxmlformats.org/officeDocument/2006/relationships/image" Target="../media/image29.png"/><Relationship Id="rId9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11" Type="http://schemas.openxmlformats.org/officeDocument/2006/relationships/image" Target="../media/image12.png"/><Relationship Id="rId5" Type="http://schemas.openxmlformats.org/officeDocument/2006/relationships/image" Target="../media/image7.jp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4653136"/>
            <a:ext cx="12192000" cy="2204031"/>
          </a:xfrm>
          <a:prstGeom prst="rect">
            <a:avLst/>
          </a:prstGeom>
          <a:solidFill>
            <a:srgbClr val="085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12192000" cy="46531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sz="3000" b="1" dirty="0">
                <a:solidFill>
                  <a:schemeClr val="bg1"/>
                </a:solidFill>
              </a:rPr>
              <a:t>제</a:t>
            </a:r>
            <a:r>
              <a:rPr lang="en-US" altLang="ko-KR" sz="3000" b="1" dirty="0">
                <a:solidFill>
                  <a:schemeClr val="bg1"/>
                </a:solidFill>
              </a:rPr>
              <a:t>259</a:t>
            </a:r>
            <a:r>
              <a:rPr lang="ko-KR" altLang="en-US" sz="3000" b="1" dirty="0">
                <a:solidFill>
                  <a:schemeClr val="bg1"/>
                </a:solidFill>
              </a:rPr>
              <a:t>회 대한 결핵 및 호흡기학회 </a:t>
            </a:r>
            <a:br>
              <a:rPr lang="en-US" altLang="ko-KR" sz="3000" b="1" dirty="0">
                <a:solidFill>
                  <a:schemeClr val="bg1"/>
                </a:solidFill>
              </a:rPr>
            </a:br>
            <a:r>
              <a:rPr lang="ko-KR" altLang="en-US" sz="3000" b="1" dirty="0">
                <a:solidFill>
                  <a:schemeClr val="bg1"/>
                </a:solidFill>
              </a:rPr>
              <a:t>심포지엄 증례 보고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423592" y="4866729"/>
            <a:ext cx="7200800" cy="1440160"/>
          </a:xfrm>
        </p:spPr>
        <p:txBody>
          <a:bodyPr>
            <a:normAutofit lnSpcReduction="10000"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+mj-lt"/>
              </a:rPr>
              <a:t>25-MAY-2018</a:t>
            </a:r>
          </a:p>
          <a:p>
            <a:r>
              <a:rPr lang="en-US" altLang="ko-KR" sz="2000" b="1" dirty="0">
                <a:solidFill>
                  <a:schemeClr val="bg1"/>
                </a:solidFill>
                <a:latin typeface="+mj-lt"/>
              </a:rPr>
              <a:t>Division of Pulmonary and Critical Care Medicine</a:t>
            </a:r>
          </a:p>
          <a:p>
            <a:r>
              <a:rPr lang="en-US" altLang="ko-KR" sz="2000" b="1" dirty="0">
                <a:solidFill>
                  <a:schemeClr val="bg1"/>
                </a:solidFill>
                <a:latin typeface="+mj-lt"/>
              </a:rPr>
              <a:t>Department of Internal Medicine, College of Medicine</a:t>
            </a:r>
          </a:p>
          <a:p>
            <a:r>
              <a:rPr lang="en-US" altLang="ko-KR" sz="2000" b="1" dirty="0" err="1">
                <a:solidFill>
                  <a:schemeClr val="bg1"/>
                </a:solidFill>
                <a:latin typeface="+mj-lt"/>
              </a:rPr>
              <a:t>Ewha</a:t>
            </a:r>
            <a:r>
              <a:rPr lang="en-US" altLang="ko-KR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+mj-lt"/>
              </a:rPr>
              <a:t>Womans</a:t>
            </a:r>
            <a:r>
              <a:rPr lang="en-US" altLang="ko-KR" sz="2000" b="1" dirty="0">
                <a:solidFill>
                  <a:schemeClr val="bg1"/>
                </a:solidFill>
                <a:latin typeface="+mj-lt"/>
              </a:rPr>
              <a:t> University</a:t>
            </a:r>
          </a:p>
        </p:txBody>
      </p:sp>
      <p:pic>
        <p:nvPicPr>
          <p:cNvPr id="4" name="그림 3" descr="심볼마크-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7904" y="0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085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6000" b="1" dirty="0">
                <a:solidFill>
                  <a:schemeClr val="bg1"/>
                </a:solidFill>
              </a:rPr>
              <a:t>PET-CT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altLang="ko-KR" sz="2400" dirty="0">
              <a:solidFill>
                <a:schemeClr val="bg1"/>
              </a:solidFill>
            </a:endParaRPr>
          </a:p>
        </p:txBody>
      </p:sp>
      <p:pic>
        <p:nvPicPr>
          <p:cNvPr id="5" name="그림 4" descr="심볼마크-녹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27904" y="0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583188" y="6163627"/>
            <a:ext cx="1377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2016.10</a:t>
            </a:r>
            <a:endParaRPr lang="ko-KR" altLang="en-US" sz="28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28248" y="6139529"/>
            <a:ext cx="1194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2017.9</a:t>
            </a:r>
            <a:endParaRPr lang="ko-KR" altLang="en-US" sz="28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3675" y="1596752"/>
            <a:ext cx="4497404" cy="4561446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5445" y="1635587"/>
            <a:ext cx="4520515" cy="4503941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1215445" y="4653136"/>
            <a:ext cx="848107" cy="504056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4786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085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6000" b="1" dirty="0">
                <a:solidFill>
                  <a:schemeClr val="bg1"/>
                </a:solidFill>
              </a:rPr>
              <a:t>Bone scan</a:t>
            </a:r>
          </a:p>
        </p:txBody>
      </p:sp>
      <p:pic>
        <p:nvPicPr>
          <p:cNvPr id="5" name="그림 4" descr="심볼마크-녹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27904" y="0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내용 개체 틀 10">
            <a:extLst>
              <a:ext uri="{FF2B5EF4-FFF2-40B4-BE49-F238E27FC236}">
                <a16:creationId xmlns:a16="http://schemas.microsoft.com/office/drawing/2014/main" id="{3570384B-867F-4068-962F-A2E1BF4A7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CC62F007-F25C-481C-B05F-0E32F5F7C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1185" y="1692276"/>
            <a:ext cx="7109629" cy="499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780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12192000" cy="1600201"/>
          </a:xfrm>
          <a:prstGeom prst="rect">
            <a:avLst/>
          </a:prstGeom>
          <a:solidFill>
            <a:srgbClr val="085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6000" b="1" dirty="0">
                <a:solidFill>
                  <a:schemeClr val="bg1"/>
                </a:solidFill>
              </a:rPr>
              <a:t>Pathology-2016.9</a:t>
            </a:r>
          </a:p>
        </p:txBody>
      </p:sp>
      <p:pic>
        <p:nvPicPr>
          <p:cNvPr id="5" name="그림 4" descr="심볼마크-녹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27904" y="0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내용 개체 틀 15">
            <a:extLst>
              <a:ext uri="{FF2B5EF4-FFF2-40B4-BE49-F238E27FC236}">
                <a16:creationId xmlns:a16="http://schemas.microsoft.com/office/drawing/2014/main" id="{000DB5AA-F450-44AC-9FD0-E9D0562914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600201"/>
            <a:ext cx="4145280" cy="2404863"/>
          </a:xfr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4772272F-B500-413E-8BDA-710BA9059C85}"/>
              </a:ext>
            </a:extLst>
          </p:cNvPr>
          <p:cNvSpPr/>
          <p:nvPr/>
        </p:nvSpPr>
        <p:spPr>
          <a:xfrm>
            <a:off x="6312024" y="1600201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altLang="ko-KR" dirty="0">
              <a:solidFill>
                <a:schemeClr val="bg1"/>
              </a:solidFill>
              <a:latin typeface="Calibri" panose="020F0502020204030204" pitchFamily="34" charset="0"/>
              <a:ea typeface="맑은 고딕" panose="020B0503020000020004" pitchFamily="50" charset="-127"/>
            </a:endParaRPr>
          </a:p>
          <a:p>
            <a:r>
              <a:rPr lang="en-US" altLang="ko-KR" dirty="0">
                <a:solidFill>
                  <a:schemeClr val="bg1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PATHOLOGICAL  DIAGNOSIS :</a:t>
            </a:r>
          </a:p>
          <a:p>
            <a:endParaRPr lang="en-US" altLang="ko-KR" dirty="0">
              <a:solidFill>
                <a:schemeClr val="bg1"/>
              </a:solidFill>
              <a:latin typeface="Calibri" panose="020F0502020204030204" pitchFamily="34" charset="0"/>
              <a:ea typeface="맑은 고딕" panose="020B0503020000020004" pitchFamily="50" charset="-127"/>
            </a:endParaRPr>
          </a:p>
          <a:p>
            <a:r>
              <a:rPr lang="sv-SE" altLang="ko-KR" dirty="0">
                <a:solidFill>
                  <a:schemeClr val="bg1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Dx:  I)-VI) Lung, left upper lobe, lobectomy ; </a:t>
            </a:r>
          </a:p>
          <a:p>
            <a:r>
              <a:rPr lang="en-US" altLang="ko-KR" dirty="0">
                <a:solidFill>
                  <a:schemeClr val="bg1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ADENOCARCINOMA, moderately differentiated</a:t>
            </a:r>
          </a:p>
          <a:p>
            <a:r>
              <a:rPr lang="en-US" altLang="ko-KR" dirty="0">
                <a:solidFill>
                  <a:schemeClr val="bg1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(histologic type by IASLC/ATS/ERS classification: acinar)</a:t>
            </a:r>
          </a:p>
          <a:p>
            <a:r>
              <a:rPr lang="en-US" altLang="ko-KR" dirty="0">
                <a:solidFill>
                  <a:schemeClr val="bg1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with    1) tumor size :  1.5 x 1.3cm (See Comment)       </a:t>
            </a:r>
          </a:p>
          <a:p>
            <a:r>
              <a:rPr lang="en-US" altLang="ko-KR" dirty="0">
                <a:solidFill>
                  <a:schemeClr val="bg1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        2) no pleural invasion (PL0)</a:t>
            </a:r>
          </a:p>
          <a:p>
            <a:r>
              <a:rPr lang="en-US" altLang="ko-KR" dirty="0">
                <a:solidFill>
                  <a:schemeClr val="bg1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        3) </a:t>
            </a:r>
            <a:r>
              <a:rPr lang="en-US" altLang="ko-KR" dirty="0" err="1">
                <a:solidFill>
                  <a:schemeClr val="bg1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lymphovascular</a:t>
            </a:r>
            <a:r>
              <a:rPr lang="en-US" altLang="ko-KR" dirty="0">
                <a:solidFill>
                  <a:schemeClr val="bg1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 invasion: present </a:t>
            </a:r>
          </a:p>
          <a:p>
            <a:r>
              <a:rPr lang="en-US" altLang="ko-KR" dirty="0">
                <a:solidFill>
                  <a:schemeClr val="bg1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        4) perineural invasion: absent</a:t>
            </a:r>
          </a:p>
          <a:p>
            <a:r>
              <a:rPr lang="en-US" altLang="ko-KR" dirty="0">
                <a:solidFill>
                  <a:schemeClr val="bg1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        5) negative bronchial resection margin</a:t>
            </a:r>
          </a:p>
          <a:p>
            <a:r>
              <a:rPr lang="en-US" altLang="ko-KR" dirty="0">
                <a:solidFill>
                  <a:schemeClr val="bg1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        6) metastatic carcinoma in 4 out of 5 lymph nodes (4/5)</a:t>
            </a:r>
          </a:p>
          <a:p>
            <a:r>
              <a:rPr lang="en-US" altLang="ko-KR" dirty="0">
                <a:solidFill>
                  <a:schemeClr val="bg1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             : LN2(1/1), LN4(1/1), LN5(1/1), LN9(1/1), LN10(0/1)</a:t>
            </a:r>
          </a:p>
          <a:p>
            <a:r>
              <a:rPr lang="en-US" altLang="ko-KR" dirty="0">
                <a:solidFill>
                  <a:schemeClr val="bg1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        7) background lung: unremarkable</a:t>
            </a:r>
          </a:p>
          <a:p>
            <a:endParaRPr lang="en-US" altLang="ko-KR" dirty="0">
              <a:solidFill>
                <a:schemeClr val="bg1"/>
              </a:solidFill>
              <a:latin typeface="Calibri" panose="020F0502020204030204" pitchFamily="34" charset="0"/>
              <a:ea typeface="맑은 고딕" panose="020B0503020000020004" pitchFamily="50" charset="-127"/>
            </a:endParaRPr>
          </a:p>
          <a:p>
            <a:r>
              <a:rPr lang="en-US" altLang="ko-KR" b="1" dirty="0">
                <a:solidFill>
                  <a:schemeClr val="bg1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Tumor stage: T1A N2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33B20A73-E48B-45E6-AE20-47CC3602A6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18" y="4005064"/>
            <a:ext cx="4160061" cy="240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69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12192000" cy="1600201"/>
          </a:xfrm>
          <a:prstGeom prst="rect">
            <a:avLst/>
          </a:prstGeom>
          <a:solidFill>
            <a:srgbClr val="085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6000" b="1" dirty="0">
                <a:solidFill>
                  <a:schemeClr val="bg1"/>
                </a:solidFill>
              </a:rPr>
              <a:t>Pathology-IHC</a:t>
            </a:r>
          </a:p>
        </p:txBody>
      </p:sp>
      <p:pic>
        <p:nvPicPr>
          <p:cNvPr id="5" name="그림 4" descr="심볼마크-녹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27904" y="0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내용 개체 틀 8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774593"/>
            <a:ext cx="3816424" cy="3121152"/>
          </a:xfr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0" y="1774593"/>
            <a:ext cx="3816424" cy="3121152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1772816"/>
            <a:ext cx="3816424" cy="31211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69885" y="4948577"/>
            <a:ext cx="1003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TTF-1</a:t>
            </a:r>
            <a:endParaRPr lang="ko-KR" altLang="en-US" sz="28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47298" y="4948577"/>
            <a:ext cx="1513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Napsin</a:t>
            </a:r>
            <a:r>
              <a:rPr lang="en-US" altLang="ko-KR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A</a:t>
            </a:r>
            <a:endParaRPr lang="ko-KR" altLang="en-US" sz="28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48328" y="4948577"/>
            <a:ext cx="1047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PD-L1</a:t>
            </a:r>
            <a:endParaRPr lang="ko-KR" altLang="en-US" sz="28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59496" y="5877272"/>
            <a:ext cx="2571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ALK: positive</a:t>
            </a:r>
            <a:endParaRPr lang="ko-KR" altLang="en-US" sz="28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00459" y="5877272"/>
            <a:ext cx="2866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EGFR: negative</a:t>
            </a:r>
            <a:endParaRPr lang="ko-KR" altLang="en-US" sz="28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141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085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altLang="ko-KR" sz="6000" b="1" dirty="0">
              <a:solidFill>
                <a:schemeClr val="bg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>
                <a:solidFill>
                  <a:schemeClr val="bg1"/>
                </a:solidFill>
              </a:rPr>
              <a:t>Diagnosis</a:t>
            </a:r>
            <a:endParaRPr lang="en-US" altLang="ko-KR" sz="28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800" dirty="0">
                <a:solidFill>
                  <a:schemeClr val="bg1"/>
                </a:solidFill>
              </a:rPr>
              <a:t>   : </a:t>
            </a:r>
            <a:r>
              <a:rPr lang="en-US" altLang="ko-KR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Recurred NSCLC, Adenocarcinoma, ALK (+)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with multiple bone metastasis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ko-KR" sz="2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800" b="1" dirty="0">
                <a:solidFill>
                  <a:schemeClr val="bg1"/>
                </a:solidFill>
              </a:rPr>
              <a:t>Treatment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800" dirty="0">
                <a:solidFill>
                  <a:schemeClr val="bg1"/>
                </a:solidFill>
              </a:rPr>
              <a:t>    : </a:t>
            </a:r>
            <a:r>
              <a:rPr lang="en-US" altLang="ko-KR" sz="28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Crizotinib</a:t>
            </a:r>
            <a:endParaRPr lang="en-US" altLang="ko-KR" sz="2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그림 4" descr="심볼마크-녹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27904" y="0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8227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085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6000" b="1" dirty="0">
                <a:solidFill>
                  <a:schemeClr val="bg1"/>
                </a:solidFill>
              </a:rPr>
              <a:t>2017.12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>
                <a:solidFill>
                  <a:schemeClr val="bg1"/>
                </a:solidFill>
              </a:rPr>
              <a:t>S&gt; </a:t>
            </a:r>
            <a:r>
              <a:rPr lang="ko-KR" altLang="en-US" sz="2800" dirty="0">
                <a:solidFill>
                  <a:schemeClr val="bg1"/>
                </a:solidFill>
              </a:rPr>
              <a:t>미각이 이상해요</a:t>
            </a:r>
            <a:endParaRPr lang="en-US" altLang="ko-KR" sz="2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800" b="1" dirty="0">
                <a:solidFill>
                  <a:schemeClr val="bg1"/>
                </a:solidFill>
              </a:rPr>
              <a:t>O&gt;  </a:t>
            </a:r>
          </a:p>
          <a:p>
            <a:pPr lvl="1">
              <a:lnSpc>
                <a:spcPct val="150000"/>
              </a:lnSpc>
            </a:pPr>
            <a:r>
              <a:rPr lang="en-US" altLang="ko-KR" sz="2400" dirty="0">
                <a:solidFill>
                  <a:schemeClr val="bg1"/>
                </a:solidFill>
              </a:rPr>
              <a:t>CBC : </a:t>
            </a:r>
            <a:r>
              <a:rPr lang="en-US" altLang="ko-KR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12.0 g/dl(37.1 %) - 3170 /L (ANC: 1000) - 106k</a:t>
            </a:r>
          </a:p>
          <a:p>
            <a:pPr lvl="1">
              <a:lnSpc>
                <a:spcPct val="150000"/>
              </a:lnSpc>
            </a:pPr>
            <a:r>
              <a:rPr lang="en-US" altLang="ko-KR" sz="2400" dirty="0">
                <a:solidFill>
                  <a:schemeClr val="bg1"/>
                </a:solidFill>
              </a:rPr>
              <a:t>BUN/Cr  13/0.88 mg/</a:t>
            </a:r>
            <a:r>
              <a:rPr lang="en-US" altLang="ko-KR" sz="2400" dirty="0" err="1">
                <a:solidFill>
                  <a:schemeClr val="bg1"/>
                </a:solidFill>
              </a:rPr>
              <a:t>dL</a:t>
            </a:r>
            <a:r>
              <a:rPr lang="en-US" altLang="ko-KR" sz="2400" dirty="0">
                <a:solidFill>
                  <a:schemeClr val="bg1"/>
                </a:solidFill>
              </a:rPr>
              <a:t>    </a:t>
            </a:r>
          </a:p>
          <a:p>
            <a:pPr lvl="1">
              <a:lnSpc>
                <a:spcPct val="150000"/>
              </a:lnSpc>
            </a:pPr>
            <a:r>
              <a:rPr lang="en-US" altLang="ko-KR" sz="2400" dirty="0">
                <a:solidFill>
                  <a:schemeClr val="bg1"/>
                </a:solidFill>
              </a:rPr>
              <a:t>Glucose  </a:t>
            </a:r>
            <a:r>
              <a:rPr lang="en-US" altLang="ko-KR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181mg/</a:t>
            </a:r>
            <a:r>
              <a:rPr lang="en-US" altLang="ko-KR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dL</a:t>
            </a:r>
            <a:r>
              <a:rPr lang="en-US" altLang="ko-KR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  </a:t>
            </a:r>
          </a:p>
          <a:p>
            <a:pPr lvl="1">
              <a:lnSpc>
                <a:spcPct val="150000"/>
              </a:lnSpc>
            </a:pPr>
            <a:r>
              <a:rPr lang="en-US" altLang="ko-KR" sz="2400" dirty="0">
                <a:solidFill>
                  <a:schemeClr val="bg1"/>
                </a:solidFill>
              </a:rPr>
              <a:t>AST/ALT 20/21 </a:t>
            </a:r>
          </a:p>
          <a:p>
            <a:pPr lvl="1">
              <a:lnSpc>
                <a:spcPct val="150000"/>
              </a:lnSpc>
            </a:pPr>
            <a:r>
              <a:rPr lang="en-US" altLang="ko-KR" sz="2400" dirty="0">
                <a:solidFill>
                  <a:schemeClr val="bg1"/>
                </a:solidFill>
              </a:rPr>
              <a:t>Na/K : 141/4.1</a:t>
            </a:r>
          </a:p>
        </p:txBody>
      </p:sp>
      <p:pic>
        <p:nvPicPr>
          <p:cNvPr id="5" name="그림 4" descr="심볼마크-녹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27904" y="0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9480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085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6000" b="1" dirty="0">
                <a:solidFill>
                  <a:schemeClr val="bg1"/>
                </a:solidFill>
              </a:rPr>
              <a:t>Chest CT, 2017.12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endParaRPr lang="en-US" altLang="ko-KR" sz="2800" b="1" dirty="0">
              <a:solidFill>
                <a:schemeClr val="bg1"/>
              </a:solidFill>
            </a:endParaRPr>
          </a:p>
        </p:txBody>
      </p:sp>
      <p:pic>
        <p:nvPicPr>
          <p:cNvPr id="5" name="그림 4" descr="심볼마크-녹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27904" y="0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968" y="1605136"/>
            <a:ext cx="6384032" cy="4521028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87500"/>
            <a:ext cx="5807968" cy="4538664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00200"/>
            <a:ext cx="5807968" cy="4297103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7968" y="1587499"/>
            <a:ext cx="6384032" cy="4301432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574725"/>
            <a:ext cx="5807968" cy="4314205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07967" y="1583098"/>
            <a:ext cx="6384033" cy="4222168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608573"/>
            <a:ext cx="5816632" cy="4196692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16632" y="1650612"/>
            <a:ext cx="6375368" cy="4163025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8664" y="1608571"/>
            <a:ext cx="5799303" cy="4280359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71466" y="1584411"/>
            <a:ext cx="6321577" cy="430451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583188" y="6163627"/>
            <a:ext cx="1194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2017.9</a:t>
            </a:r>
            <a:endParaRPr lang="ko-KR" altLang="en-US" sz="28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28248" y="6139529"/>
            <a:ext cx="1377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2017.12</a:t>
            </a:r>
            <a:endParaRPr lang="ko-KR" altLang="en-US" sz="28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81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085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6000" b="1" dirty="0">
                <a:solidFill>
                  <a:schemeClr val="bg1"/>
                </a:solidFill>
              </a:rPr>
              <a:t>2017.12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>
                <a:solidFill>
                  <a:schemeClr val="bg1"/>
                </a:solidFill>
              </a:rPr>
              <a:t>A&gt; </a:t>
            </a:r>
            <a:r>
              <a:rPr lang="en-US" altLang="ko-KR" sz="2800" dirty="0">
                <a:solidFill>
                  <a:schemeClr val="bg1"/>
                </a:solidFill>
              </a:rPr>
              <a:t>NSCLC, Adenocarcinoma, ALK (+)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800" dirty="0">
                <a:solidFill>
                  <a:schemeClr val="bg1"/>
                </a:solidFill>
              </a:rPr>
              <a:t>          with  interval aggravated bone metastasis</a:t>
            </a:r>
          </a:p>
          <a:p>
            <a:pPr>
              <a:lnSpc>
                <a:spcPct val="150000"/>
              </a:lnSpc>
            </a:pPr>
            <a:r>
              <a:rPr lang="en-US" altLang="ko-KR" sz="2800" b="1" dirty="0">
                <a:solidFill>
                  <a:schemeClr val="bg1"/>
                </a:solidFill>
              </a:rPr>
              <a:t>P&gt;  </a:t>
            </a:r>
          </a:p>
          <a:p>
            <a:pPr lvl="1">
              <a:lnSpc>
                <a:spcPct val="150000"/>
              </a:lnSpc>
            </a:pPr>
            <a:r>
              <a:rPr lang="en-US" altLang="ko-KR" sz="2400" dirty="0">
                <a:solidFill>
                  <a:schemeClr val="bg1"/>
                </a:solidFill>
              </a:rPr>
              <a:t>Bone biopsy recommend </a:t>
            </a:r>
            <a:r>
              <a:rPr lang="en-US" altLang="ko-KR" sz="2400" dirty="0">
                <a:solidFill>
                  <a:schemeClr val="bg1"/>
                </a:solidFill>
                <a:sym typeface="Wingdings" panose="05000000000000000000" pitchFamily="2" charset="2"/>
              </a:rPr>
              <a:t> refuse</a:t>
            </a:r>
            <a:endParaRPr lang="en-US" altLang="ko-KR" sz="24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altLang="ko-KR" sz="2400" dirty="0" err="1">
                <a:solidFill>
                  <a:schemeClr val="bg1"/>
                </a:solidFill>
              </a:rPr>
              <a:t>Crizotinib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US" altLang="ko-KR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Alectinib</a:t>
            </a:r>
            <a:endParaRPr lang="en-US" altLang="ko-KR" sz="2400" dirty="0">
              <a:solidFill>
                <a:schemeClr val="bg1"/>
              </a:solidFill>
            </a:endParaRPr>
          </a:p>
        </p:txBody>
      </p:sp>
      <p:pic>
        <p:nvPicPr>
          <p:cNvPr id="5" name="그림 4" descr="심볼마크-녹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27904" y="0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764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085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6000" b="1" dirty="0">
                <a:solidFill>
                  <a:schemeClr val="bg1"/>
                </a:solidFill>
              </a:rPr>
              <a:t>2018.5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>
                <a:solidFill>
                  <a:schemeClr val="bg1"/>
                </a:solidFill>
              </a:rPr>
              <a:t>S&gt; </a:t>
            </a:r>
            <a:r>
              <a:rPr lang="en-US" altLang="ko-KR" sz="2800" dirty="0">
                <a:solidFill>
                  <a:schemeClr val="bg1"/>
                </a:solidFill>
              </a:rPr>
              <a:t>Not complaints</a:t>
            </a:r>
          </a:p>
          <a:p>
            <a:pPr>
              <a:lnSpc>
                <a:spcPct val="150000"/>
              </a:lnSpc>
            </a:pPr>
            <a:r>
              <a:rPr lang="en-US" altLang="ko-KR" sz="2800" b="1" dirty="0">
                <a:solidFill>
                  <a:schemeClr val="bg1"/>
                </a:solidFill>
              </a:rPr>
              <a:t>O&gt;  </a:t>
            </a:r>
          </a:p>
          <a:p>
            <a:pPr lvl="1">
              <a:lnSpc>
                <a:spcPct val="150000"/>
              </a:lnSpc>
            </a:pPr>
            <a:r>
              <a:rPr lang="en-US" altLang="ko-KR" sz="2400" dirty="0">
                <a:solidFill>
                  <a:schemeClr val="bg1"/>
                </a:solidFill>
              </a:rPr>
              <a:t>CBC : </a:t>
            </a:r>
            <a:r>
              <a:rPr lang="en-US" altLang="ko-KR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12.4 g/dl(36.8 %) - 3430 /L (ANC: 1550) - 111k</a:t>
            </a:r>
          </a:p>
          <a:p>
            <a:pPr lvl="1">
              <a:lnSpc>
                <a:spcPct val="150000"/>
              </a:lnSpc>
            </a:pPr>
            <a:r>
              <a:rPr lang="en-US" altLang="ko-KR" sz="2400" dirty="0">
                <a:solidFill>
                  <a:schemeClr val="bg1"/>
                </a:solidFill>
              </a:rPr>
              <a:t>BUN/Cr  15/0.87 mg/</a:t>
            </a:r>
            <a:r>
              <a:rPr lang="en-US" altLang="ko-KR" sz="2400" dirty="0" err="1">
                <a:solidFill>
                  <a:schemeClr val="bg1"/>
                </a:solidFill>
              </a:rPr>
              <a:t>dL</a:t>
            </a:r>
            <a:r>
              <a:rPr lang="en-US" altLang="ko-KR" sz="2400" dirty="0">
                <a:solidFill>
                  <a:schemeClr val="bg1"/>
                </a:solidFill>
              </a:rPr>
              <a:t>    </a:t>
            </a:r>
          </a:p>
          <a:p>
            <a:pPr lvl="1">
              <a:lnSpc>
                <a:spcPct val="150000"/>
              </a:lnSpc>
            </a:pPr>
            <a:r>
              <a:rPr lang="en-US" altLang="ko-KR" sz="2400" dirty="0">
                <a:solidFill>
                  <a:schemeClr val="bg1"/>
                </a:solidFill>
              </a:rPr>
              <a:t>AST/ALT 22/20 </a:t>
            </a:r>
          </a:p>
        </p:txBody>
      </p:sp>
      <p:pic>
        <p:nvPicPr>
          <p:cNvPr id="5" name="그림 4" descr="심볼마크-녹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27904" y="0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9724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085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6000" b="1" dirty="0">
                <a:solidFill>
                  <a:schemeClr val="bg1"/>
                </a:solidFill>
              </a:rPr>
              <a:t>2018.5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>
                <a:solidFill>
                  <a:schemeClr val="bg1"/>
                </a:solidFill>
              </a:rPr>
              <a:t>A&gt; </a:t>
            </a:r>
            <a:r>
              <a:rPr lang="en-US" altLang="ko-KR" sz="2800" dirty="0">
                <a:solidFill>
                  <a:schemeClr val="bg1"/>
                </a:solidFill>
              </a:rPr>
              <a:t>NSCLC, Adenocarcinoma, ALK (+)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800" dirty="0">
                <a:solidFill>
                  <a:schemeClr val="bg1"/>
                </a:solidFill>
              </a:rPr>
              <a:t>          with  improved bone metastasis</a:t>
            </a:r>
          </a:p>
          <a:p>
            <a:pPr>
              <a:lnSpc>
                <a:spcPct val="150000"/>
              </a:lnSpc>
            </a:pPr>
            <a:r>
              <a:rPr lang="en-US" altLang="ko-KR" sz="2800" b="1" dirty="0">
                <a:solidFill>
                  <a:schemeClr val="bg1"/>
                </a:solidFill>
              </a:rPr>
              <a:t>P&gt;  </a:t>
            </a:r>
          </a:p>
          <a:p>
            <a:pPr lvl="1">
              <a:lnSpc>
                <a:spcPct val="150000"/>
              </a:lnSpc>
            </a:pPr>
            <a:r>
              <a:rPr lang="en-US" altLang="ko-KR" sz="2400" dirty="0">
                <a:solidFill>
                  <a:schemeClr val="bg1"/>
                </a:solidFill>
              </a:rPr>
              <a:t>Maintain </a:t>
            </a:r>
            <a:r>
              <a:rPr lang="en-US" altLang="ko-KR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alectinib</a:t>
            </a:r>
            <a:endParaRPr lang="en-US" altLang="ko-KR" sz="2400" dirty="0">
              <a:solidFill>
                <a:schemeClr val="bg1"/>
              </a:solidFill>
            </a:endParaRPr>
          </a:p>
        </p:txBody>
      </p:sp>
      <p:pic>
        <p:nvPicPr>
          <p:cNvPr id="5" name="그림 4" descr="심볼마크-녹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27904" y="0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39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085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altLang="ko-KR" dirty="0">
                <a:solidFill>
                  <a:schemeClr val="bg1"/>
                </a:solidFill>
                <a:ea typeface="Arial Unicode MS" pitchFamily="50" charset="-127"/>
                <a:cs typeface="Arial" pitchFamily="34" charset="0"/>
              </a:rPr>
              <a:t>Name : </a:t>
            </a:r>
            <a:r>
              <a:rPr lang="ko-KR" altLang="en-US" dirty="0">
                <a:solidFill>
                  <a:schemeClr val="bg1"/>
                </a:solidFill>
                <a:ea typeface="Arial Unicode MS" pitchFamily="50" charset="-127"/>
                <a:cs typeface="Arial" pitchFamily="34" charset="0"/>
              </a:rPr>
              <a:t>김 </a:t>
            </a:r>
            <a:r>
              <a:rPr lang="en-US" altLang="ko-KR" dirty="0">
                <a:solidFill>
                  <a:schemeClr val="bg1"/>
                </a:solidFill>
                <a:ea typeface="Arial Unicode MS" pitchFamily="50" charset="-127"/>
                <a:cs typeface="Arial" pitchFamily="34" charset="0"/>
              </a:rPr>
              <a:t>O </a:t>
            </a:r>
            <a:r>
              <a:rPr lang="ko-KR" altLang="en-US" dirty="0">
                <a:solidFill>
                  <a:schemeClr val="bg1"/>
                </a:solidFill>
                <a:ea typeface="Arial Unicode MS" pitchFamily="50" charset="-127"/>
                <a:cs typeface="Arial" pitchFamily="34" charset="0"/>
              </a:rPr>
              <a:t>도</a:t>
            </a:r>
          </a:p>
          <a:p>
            <a:r>
              <a:rPr lang="en-US" altLang="ko-KR" dirty="0">
                <a:solidFill>
                  <a:schemeClr val="bg1"/>
                </a:solidFill>
                <a:ea typeface="Arial Unicode MS" pitchFamily="50" charset="-127"/>
                <a:cs typeface="Arial" pitchFamily="34" charset="0"/>
              </a:rPr>
              <a:t>Age/Sex : 49/M</a:t>
            </a:r>
          </a:p>
          <a:p>
            <a:r>
              <a:rPr lang="en-US" altLang="ko-KR" dirty="0">
                <a:solidFill>
                  <a:schemeClr val="bg1"/>
                </a:solidFill>
                <a:ea typeface="Arial Unicode MS" pitchFamily="50" charset="-127"/>
                <a:cs typeface="Arial" pitchFamily="34" charset="0"/>
              </a:rPr>
              <a:t>OPD visit date: 2017-09-06</a:t>
            </a:r>
          </a:p>
          <a:p>
            <a:endParaRPr lang="en-US" altLang="ko-KR" dirty="0">
              <a:solidFill>
                <a:schemeClr val="bg1"/>
              </a:solidFill>
              <a:ea typeface="Arial Unicode MS" pitchFamily="50" charset="-127"/>
              <a:cs typeface="Arial" pitchFamily="34" charset="0"/>
            </a:endParaRPr>
          </a:p>
          <a:p>
            <a:r>
              <a:rPr lang="en-US" altLang="ko-KR" dirty="0">
                <a:solidFill>
                  <a:schemeClr val="bg1"/>
                </a:solidFill>
                <a:ea typeface="Arial Unicode MS" pitchFamily="50" charset="-127"/>
                <a:cs typeface="Arial" pitchFamily="34" charset="0"/>
              </a:rPr>
              <a:t>C.C : multiple bone metastasis 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  <a:ea typeface="Arial Unicode MS" pitchFamily="50" charset="-127"/>
                <a:cs typeface="Arial" pitchFamily="34" charset="0"/>
              </a:rPr>
              <a:t>             on routine follow-up examination </a:t>
            </a:r>
          </a:p>
        </p:txBody>
      </p:sp>
      <p:pic>
        <p:nvPicPr>
          <p:cNvPr id="5" name="그림 4" descr="심볼마크-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7904" y="0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8515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085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6000" b="1" dirty="0">
                <a:solidFill>
                  <a:schemeClr val="bg1"/>
                </a:solidFill>
              </a:rPr>
              <a:t>Chest CT, 2018.5</a:t>
            </a:r>
          </a:p>
        </p:txBody>
      </p:sp>
      <p:pic>
        <p:nvPicPr>
          <p:cNvPr id="5" name="그림 4" descr="심볼마크-녹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27904" y="0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8328248" y="6139529"/>
            <a:ext cx="1194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2018.5</a:t>
            </a:r>
            <a:endParaRPr lang="ko-KR" altLang="en-US" sz="28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7765" y="1625317"/>
            <a:ext cx="5757945" cy="4589419"/>
          </a:xfrm>
          <a:prstGeom prst="rect">
            <a:avLst/>
          </a:prstGeom>
        </p:spPr>
      </p:pic>
      <p:cxnSp>
        <p:nvCxnSpPr>
          <p:cNvPr id="22" name="직선 화살표 연결선 21"/>
          <p:cNvCxnSpPr/>
          <p:nvPr/>
        </p:nvCxnSpPr>
        <p:spPr>
          <a:xfrm>
            <a:off x="7608168" y="2204864"/>
            <a:ext cx="1211708" cy="64807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그림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2223" y="1591148"/>
            <a:ext cx="5859127" cy="4590942"/>
          </a:xfrm>
          <a:prstGeom prst="rect">
            <a:avLst/>
          </a:prstGeom>
        </p:spPr>
      </p:pic>
      <p:cxnSp>
        <p:nvCxnSpPr>
          <p:cNvPr id="43" name="직선 화살표 연결선 42"/>
          <p:cNvCxnSpPr/>
          <p:nvPr/>
        </p:nvCxnSpPr>
        <p:spPr>
          <a:xfrm flipH="1">
            <a:off x="6957738" y="3197137"/>
            <a:ext cx="216024" cy="72008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그림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5068" y="1637075"/>
            <a:ext cx="5948333" cy="4603752"/>
          </a:xfrm>
          <a:prstGeom prst="rect">
            <a:avLst/>
          </a:prstGeom>
        </p:spPr>
      </p:pic>
      <p:cxnSp>
        <p:nvCxnSpPr>
          <p:cNvPr id="46" name="직선 화살표 연결선 45"/>
          <p:cNvCxnSpPr/>
          <p:nvPr/>
        </p:nvCxnSpPr>
        <p:spPr>
          <a:xfrm flipH="1">
            <a:off x="9571369" y="4115556"/>
            <a:ext cx="605642" cy="80811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그림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7987" y="1753851"/>
            <a:ext cx="6241474" cy="4376527"/>
          </a:xfrm>
          <a:prstGeom prst="rect">
            <a:avLst/>
          </a:prstGeom>
        </p:spPr>
      </p:pic>
      <p:cxnSp>
        <p:nvCxnSpPr>
          <p:cNvPr id="49" name="직선 화살표 연결선 48"/>
          <p:cNvCxnSpPr/>
          <p:nvPr/>
        </p:nvCxnSpPr>
        <p:spPr>
          <a:xfrm flipH="1">
            <a:off x="8936950" y="3542390"/>
            <a:ext cx="72008" cy="79208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화살표 연결선 49"/>
          <p:cNvCxnSpPr/>
          <p:nvPr/>
        </p:nvCxnSpPr>
        <p:spPr>
          <a:xfrm>
            <a:off x="7774416" y="4125839"/>
            <a:ext cx="800472" cy="44043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화살표 연결선 50"/>
          <p:cNvCxnSpPr/>
          <p:nvPr/>
        </p:nvCxnSpPr>
        <p:spPr>
          <a:xfrm>
            <a:off x="7371967" y="9206420"/>
            <a:ext cx="800472" cy="44043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그림 5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9033" y="1602275"/>
            <a:ext cx="5934587" cy="4503896"/>
          </a:xfrm>
          <a:prstGeom prst="rect">
            <a:avLst/>
          </a:prstGeom>
        </p:spPr>
      </p:pic>
      <p:cxnSp>
        <p:nvCxnSpPr>
          <p:cNvPr id="54" name="직선 화살표 연결선 53"/>
          <p:cNvCxnSpPr/>
          <p:nvPr/>
        </p:nvCxnSpPr>
        <p:spPr>
          <a:xfrm flipH="1">
            <a:off x="9438442" y="3625663"/>
            <a:ext cx="1800200" cy="752244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그림 23">
            <a:extLst>
              <a:ext uri="{FF2B5EF4-FFF2-40B4-BE49-F238E27FC236}">
                <a16:creationId xmlns:a16="http://schemas.microsoft.com/office/drawing/2014/main" id="{D9A6FA78-F930-41D1-8E73-D51ECC9E1C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1620" y="1600200"/>
            <a:ext cx="6231601" cy="452102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600F306-AAB8-4D35-9CBC-0CEFB826F6C7}"/>
              </a:ext>
            </a:extLst>
          </p:cNvPr>
          <p:cNvSpPr txBox="1"/>
          <p:nvPr/>
        </p:nvSpPr>
        <p:spPr>
          <a:xfrm>
            <a:off x="2583188" y="6163627"/>
            <a:ext cx="1377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2017.12</a:t>
            </a:r>
            <a:endParaRPr lang="ko-KR" altLang="en-US" sz="28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E3EF6D15-566F-499E-9D40-BCCD70EA09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884" y="1625317"/>
            <a:ext cx="6139235" cy="4521028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E55C2D10-455E-4B2D-9517-FD3A08D471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97" y="1741606"/>
            <a:ext cx="6187184" cy="4563991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412CF6AF-DC48-469B-96DE-C519B6B5AC8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3857" y="1633207"/>
            <a:ext cx="6187183" cy="4601687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8E7C08C0-A5FE-40F7-8120-C024964D667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4528" y="1681444"/>
            <a:ext cx="6321577" cy="456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7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127248" y="0"/>
            <a:ext cx="12192000" cy="1600201"/>
          </a:xfrm>
          <a:prstGeom prst="rect">
            <a:avLst/>
          </a:prstGeom>
          <a:solidFill>
            <a:srgbClr val="085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6000" b="1" dirty="0">
                <a:solidFill>
                  <a:schemeClr val="bg1"/>
                </a:solidFill>
              </a:rPr>
              <a:t>Bone scan 2018.5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altLang="ko-KR" sz="2400" dirty="0">
              <a:solidFill>
                <a:schemeClr val="bg1"/>
              </a:solidFill>
            </a:endParaRPr>
          </a:p>
        </p:txBody>
      </p:sp>
      <p:pic>
        <p:nvPicPr>
          <p:cNvPr id="5" name="그림 4" descr="심볼마크-녹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27904" y="0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256240" y="6139528"/>
            <a:ext cx="1194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2018.5</a:t>
            </a:r>
            <a:endParaRPr lang="ko-KR" altLang="en-US" sz="28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040" y="1613564"/>
            <a:ext cx="4589753" cy="45056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F498C98-0FAC-4191-B270-F01139C26B0E}"/>
              </a:ext>
            </a:extLst>
          </p:cNvPr>
          <p:cNvSpPr txBox="1"/>
          <p:nvPr/>
        </p:nvSpPr>
        <p:spPr>
          <a:xfrm>
            <a:off x="2583188" y="6163627"/>
            <a:ext cx="1194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2017.9</a:t>
            </a:r>
            <a:endParaRPr lang="ko-KR" altLang="en-US" sz="28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8A93E65-B7E0-4733-9193-DF9E0B757D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841" y="1562620"/>
            <a:ext cx="4666984" cy="457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86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085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6000" b="1" dirty="0">
                <a:solidFill>
                  <a:schemeClr val="bg1"/>
                </a:solidFill>
              </a:rPr>
              <a:t>Course</a:t>
            </a:r>
          </a:p>
        </p:txBody>
      </p:sp>
      <p:pic>
        <p:nvPicPr>
          <p:cNvPr id="5" name="그림 4" descr="심볼마크-녹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27904" y="0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직선 연결선 5"/>
          <p:cNvCxnSpPr/>
          <p:nvPr/>
        </p:nvCxnSpPr>
        <p:spPr>
          <a:xfrm>
            <a:off x="191344" y="4221088"/>
            <a:ext cx="11881320" cy="0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타원 8"/>
          <p:cNvSpPr/>
          <p:nvPr/>
        </p:nvSpPr>
        <p:spPr>
          <a:xfrm>
            <a:off x="131430" y="3771038"/>
            <a:ext cx="956340" cy="9001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16’ 9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654" y="5347456"/>
            <a:ext cx="2088232" cy="3693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VATS-</a:t>
            </a:r>
            <a:r>
              <a:rPr lang="en-US" altLang="ko-KR" dirty="0" err="1">
                <a:solidFill>
                  <a:schemeClr val="bg1"/>
                </a:solidFill>
              </a:rPr>
              <a:t>LULobectomy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2" name="아래쪽 화살표 11"/>
          <p:cNvSpPr/>
          <p:nvPr/>
        </p:nvSpPr>
        <p:spPr>
          <a:xfrm rot="10800000" flipV="1">
            <a:off x="452172" y="4709475"/>
            <a:ext cx="314855" cy="557185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1559496" y="3797220"/>
            <a:ext cx="956340" cy="9001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16’ 10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4007768" y="3797220"/>
            <a:ext cx="956340" cy="9001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17’ 1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73124" y="5985341"/>
            <a:ext cx="2990984" cy="369332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Carboplatin + vinorelbine #5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7" name="아래쪽 화살표 16"/>
          <p:cNvSpPr/>
          <p:nvPr/>
        </p:nvSpPr>
        <p:spPr>
          <a:xfrm rot="10800000" flipV="1">
            <a:off x="3153761" y="5013176"/>
            <a:ext cx="314855" cy="703612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뺄셈 기호 18"/>
          <p:cNvSpPr/>
          <p:nvPr/>
        </p:nvSpPr>
        <p:spPr>
          <a:xfrm>
            <a:off x="1681711" y="4597596"/>
            <a:ext cx="3156033" cy="703612"/>
          </a:xfrm>
          <a:prstGeom prst="mathMinus">
            <a:avLst>
              <a:gd name="adj1" fmla="val 26315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뺄셈 기호 19"/>
          <p:cNvSpPr/>
          <p:nvPr/>
        </p:nvSpPr>
        <p:spPr>
          <a:xfrm rot="5400000">
            <a:off x="4281343" y="4539920"/>
            <a:ext cx="414046" cy="703612"/>
          </a:xfrm>
          <a:prstGeom prst="mathMin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뺄셈 기호 20"/>
          <p:cNvSpPr/>
          <p:nvPr/>
        </p:nvSpPr>
        <p:spPr>
          <a:xfrm rot="5400000">
            <a:off x="1826494" y="4541206"/>
            <a:ext cx="414046" cy="703612"/>
          </a:xfrm>
          <a:prstGeom prst="mathMin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518826" y="2226841"/>
            <a:ext cx="360040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>
                <a:solidFill>
                  <a:schemeClr val="bg1"/>
                </a:solidFill>
              </a:rPr>
              <a:t>stage IIIA, pT1aN2M0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cxnSp>
        <p:nvCxnSpPr>
          <p:cNvPr id="28" name="직선 화살표 연결선 27"/>
          <p:cNvCxnSpPr/>
          <p:nvPr/>
        </p:nvCxnSpPr>
        <p:spPr>
          <a:xfrm flipV="1">
            <a:off x="695400" y="2847040"/>
            <a:ext cx="0" cy="923998"/>
          </a:xfrm>
          <a:prstGeom prst="straightConnector1">
            <a:avLst/>
          </a:prstGeom>
          <a:ln w="38100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타원 28"/>
          <p:cNvSpPr/>
          <p:nvPr/>
        </p:nvSpPr>
        <p:spPr>
          <a:xfrm>
            <a:off x="5591944" y="3771038"/>
            <a:ext cx="956340" cy="9001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17’ 3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cxnSp>
        <p:nvCxnSpPr>
          <p:cNvPr id="30" name="직선 화살표 연결선 29"/>
          <p:cNvCxnSpPr/>
          <p:nvPr/>
        </p:nvCxnSpPr>
        <p:spPr>
          <a:xfrm flipV="1">
            <a:off x="6096000" y="3191405"/>
            <a:ext cx="0" cy="569954"/>
          </a:xfrm>
          <a:prstGeom prst="straightConnector1">
            <a:avLst/>
          </a:prstGeom>
          <a:ln w="38100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662788" y="2767040"/>
            <a:ext cx="1858312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No recurrence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7477796" y="3784358"/>
            <a:ext cx="956340" cy="9001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17’ 9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33" name="타원 32"/>
          <p:cNvSpPr/>
          <p:nvPr/>
        </p:nvSpPr>
        <p:spPr>
          <a:xfrm>
            <a:off x="9468282" y="3761359"/>
            <a:ext cx="956340" cy="900100"/>
          </a:xfrm>
          <a:prstGeom prst="ellipse">
            <a:avLst/>
          </a:prstGeom>
          <a:solidFill>
            <a:srgbClr val="D99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17’ 12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34" name="타원 33"/>
          <p:cNvSpPr/>
          <p:nvPr/>
        </p:nvSpPr>
        <p:spPr>
          <a:xfrm>
            <a:off x="10952072" y="3771461"/>
            <a:ext cx="956340" cy="9001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18</a:t>
            </a:r>
            <a:r>
              <a:rPr lang="en-US" altLang="ko-KR" b="1">
                <a:solidFill>
                  <a:schemeClr val="tx1"/>
                </a:solidFill>
              </a:rPr>
              <a:t>’ 5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cxnSp>
        <p:nvCxnSpPr>
          <p:cNvPr id="36" name="직선 화살표 연결선 35"/>
          <p:cNvCxnSpPr/>
          <p:nvPr/>
        </p:nvCxnSpPr>
        <p:spPr>
          <a:xfrm flipV="1">
            <a:off x="7955966" y="2811190"/>
            <a:ext cx="0" cy="923998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960126" y="2122846"/>
            <a:ext cx="2748398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Bone metastasis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40" name="아래쪽 화살표 39"/>
          <p:cNvSpPr/>
          <p:nvPr/>
        </p:nvSpPr>
        <p:spPr>
          <a:xfrm rot="5400000" flipV="1">
            <a:off x="8738788" y="4102619"/>
            <a:ext cx="314855" cy="210047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8140057" y="5427453"/>
            <a:ext cx="1512316" cy="369332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err="1">
                <a:solidFill>
                  <a:schemeClr val="bg1"/>
                </a:solidFill>
              </a:rPr>
              <a:t>Crizotinib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2" name="아래쪽 화살표 41"/>
          <p:cNvSpPr/>
          <p:nvPr/>
        </p:nvSpPr>
        <p:spPr>
          <a:xfrm rot="5400000" flipV="1">
            <a:off x="10910490" y="4158586"/>
            <a:ext cx="314855" cy="2009492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0237621" y="5433814"/>
            <a:ext cx="1512316" cy="369332"/>
          </a:xfrm>
          <a:prstGeom prst="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err="1">
                <a:solidFill>
                  <a:schemeClr val="bg1"/>
                </a:solidFill>
              </a:rPr>
              <a:t>Alectinib</a:t>
            </a:r>
            <a:endParaRPr lang="ko-KR" altLang="en-US" dirty="0">
              <a:solidFill>
                <a:schemeClr val="bg1"/>
              </a:solidFill>
            </a:endParaRPr>
          </a:p>
        </p:txBody>
      </p:sp>
      <p:cxnSp>
        <p:nvCxnSpPr>
          <p:cNvPr id="44" name="직선 화살표 연결선 43"/>
          <p:cNvCxnSpPr/>
          <p:nvPr/>
        </p:nvCxnSpPr>
        <p:spPr>
          <a:xfrm flipV="1">
            <a:off x="9946452" y="3249954"/>
            <a:ext cx="0" cy="521084"/>
          </a:xfrm>
          <a:prstGeom prst="straightConnector1">
            <a:avLst/>
          </a:prstGeom>
          <a:ln w="38100">
            <a:solidFill>
              <a:srgbClr val="D9969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9100687" y="2849844"/>
            <a:ext cx="1691529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Aggravation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cxnSp>
        <p:nvCxnSpPr>
          <p:cNvPr id="48" name="직선 화살표 연결선 47"/>
          <p:cNvCxnSpPr/>
          <p:nvPr/>
        </p:nvCxnSpPr>
        <p:spPr>
          <a:xfrm flipV="1">
            <a:off x="11430242" y="2524301"/>
            <a:ext cx="0" cy="1246737"/>
          </a:xfrm>
          <a:prstGeom prst="straightConnector1">
            <a:avLst/>
          </a:prstGeom>
          <a:ln w="38100">
            <a:solidFill>
              <a:srgbClr val="F4F4F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0128447" y="1931082"/>
            <a:ext cx="1984361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Improved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665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2700" y="0"/>
            <a:ext cx="12192000" cy="4941168"/>
          </a:xfrm>
          <a:prstGeom prst="rect">
            <a:avLst/>
          </a:prstGeom>
          <a:solidFill>
            <a:srgbClr val="085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7200" b="1" dirty="0">
                <a:solidFill>
                  <a:schemeClr val="bg1"/>
                </a:solidFill>
              </a:rPr>
              <a:t>Review</a:t>
            </a:r>
            <a:endParaRPr lang="ko-KR" altLang="en-US" sz="7200" b="1" dirty="0">
              <a:solidFill>
                <a:schemeClr val="bg1"/>
              </a:solidFill>
            </a:endParaRPr>
          </a:p>
        </p:txBody>
      </p:sp>
      <p:pic>
        <p:nvPicPr>
          <p:cNvPr id="4" name="그림 3" descr="심볼마크-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7904" y="0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0797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085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6000" b="1" dirty="0">
                <a:solidFill>
                  <a:schemeClr val="bg1"/>
                </a:solidFill>
              </a:rPr>
              <a:t>ALK (anaplastic lymphoma kinase)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altLang="ko-KR" sz="2800" dirty="0">
                <a:solidFill>
                  <a:schemeClr val="bg1"/>
                </a:solidFill>
              </a:rPr>
              <a:t>ALK rearranged (ALK+)</a:t>
            </a:r>
          </a:p>
          <a:p>
            <a:pPr lvl="1"/>
            <a:r>
              <a:rPr lang="en-US" altLang="ko-KR" sz="2400" dirty="0">
                <a:solidFill>
                  <a:schemeClr val="bg1"/>
                </a:solidFill>
              </a:rPr>
              <a:t>2 to 7%</a:t>
            </a:r>
          </a:p>
          <a:p>
            <a:pPr lvl="1"/>
            <a:r>
              <a:rPr lang="en-US" altLang="ko-KR" sz="2400" dirty="0">
                <a:solidFill>
                  <a:schemeClr val="bg1"/>
                </a:solidFill>
              </a:rPr>
              <a:t>Sensitive to small molecule ALK inhibitors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EML4-ALK; </a:t>
            </a:r>
            <a:r>
              <a:rPr lang="en-US" altLang="ko-KR" sz="2800" dirty="0" err="1">
                <a:solidFill>
                  <a:schemeClr val="bg1"/>
                </a:solidFill>
              </a:rPr>
              <a:t>Inv</a:t>
            </a:r>
            <a:r>
              <a:rPr lang="en-US" altLang="ko-KR" sz="2800" dirty="0">
                <a:solidFill>
                  <a:schemeClr val="bg1"/>
                </a:solidFill>
              </a:rPr>
              <a:t>(2)(p21;p23)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Younger age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 never smokers or have a very light smoking history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Mutually exclusive to EGFR and KRAS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pic>
        <p:nvPicPr>
          <p:cNvPr id="5" name="그림 4" descr="심볼마크-녹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27904" y="0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9742088" y="6126164"/>
            <a:ext cx="18403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Nature. 2007;448:561-566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377629" y="6283651"/>
            <a:ext cx="22047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J </a:t>
            </a:r>
            <a:r>
              <a:rPr lang="en-US" altLang="ko-KR" sz="1200" dirty="0" err="1">
                <a:solidFill>
                  <a:schemeClr val="bg1"/>
                </a:solidFill>
              </a:rPr>
              <a:t>Clin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Oncol</a:t>
            </a:r>
            <a:r>
              <a:rPr lang="en-US" altLang="ko-KR" sz="1200" dirty="0">
                <a:solidFill>
                  <a:schemeClr val="bg1"/>
                </a:solidFill>
              </a:rPr>
              <a:t>. 2009;27:4232-4235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8938" y="1950976"/>
            <a:ext cx="4686300" cy="1857375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8077043" y="6476940"/>
            <a:ext cx="35220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err="1">
                <a:solidFill>
                  <a:schemeClr val="bg1"/>
                </a:solidFill>
              </a:rPr>
              <a:t>Proc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Jpn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Acad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Ser</a:t>
            </a:r>
            <a:r>
              <a:rPr lang="en-US" altLang="ko-KR" sz="1200" dirty="0">
                <a:solidFill>
                  <a:schemeClr val="bg1"/>
                </a:solidFill>
              </a:rPr>
              <a:t> B </a:t>
            </a:r>
            <a:r>
              <a:rPr lang="en-US" altLang="ko-KR" sz="1200" dirty="0" err="1">
                <a:solidFill>
                  <a:schemeClr val="bg1"/>
                </a:solidFill>
              </a:rPr>
              <a:t>Phys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Biol</a:t>
            </a:r>
            <a:r>
              <a:rPr lang="en-US" altLang="ko-KR" sz="1200" dirty="0">
                <a:solidFill>
                  <a:schemeClr val="bg1"/>
                </a:solidFill>
              </a:rPr>
              <a:t> Sci. 2015;91(5):193-201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9635226" y="5950776"/>
            <a:ext cx="19638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JAMA. 2014;311:1998-2006.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499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085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6000" b="1" dirty="0">
                <a:solidFill>
                  <a:schemeClr val="bg1"/>
                </a:solidFill>
              </a:rPr>
              <a:t>ALK Targeted treatment</a:t>
            </a:r>
          </a:p>
        </p:txBody>
      </p:sp>
      <p:pic>
        <p:nvPicPr>
          <p:cNvPr id="5" name="그림 4" descr="심볼마크-녹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27904" y="0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내용 개체 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1372466"/>
              </p:ext>
            </p:extLst>
          </p:nvPr>
        </p:nvGraphicFramePr>
        <p:xfrm>
          <a:off x="591078" y="1988840"/>
          <a:ext cx="10972800" cy="4421088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3455050543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440736532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65824559"/>
                    </a:ext>
                  </a:extLst>
                </a:gridCol>
              </a:tblGrid>
              <a:tr h="44210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 err="1">
                          <a:solidFill>
                            <a:schemeClr val="tx1"/>
                          </a:solidFill>
                        </a:rPr>
                        <a:t>Crizotinib</a:t>
                      </a:r>
                      <a:endParaRPr lang="en-US" altLang="ko-KR" sz="2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endParaRPr lang="en-US" altLang="ko-KR" sz="2800" b="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sz="2800" b="0" dirty="0">
                          <a:solidFill>
                            <a:schemeClr val="tx1"/>
                          </a:solidFill>
                        </a:rPr>
                        <a:t>Metastatic</a:t>
                      </a:r>
                      <a:r>
                        <a:rPr lang="en-US" altLang="ko-KR" sz="2800" b="0" baseline="0" dirty="0">
                          <a:solidFill>
                            <a:schemeClr val="tx1"/>
                          </a:solidFill>
                        </a:rPr>
                        <a:t> NSCLC with ALK + or ROS1</a:t>
                      </a:r>
                    </a:p>
                    <a:p>
                      <a:pPr algn="ctr" latinLnBrk="1"/>
                      <a:endParaRPr lang="en-US" altLang="ko-KR" sz="28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sz="2800" b="0" baseline="0" dirty="0">
                          <a:solidFill>
                            <a:schemeClr val="tx1"/>
                          </a:solidFill>
                        </a:rPr>
                        <a:t>Approval August 2011</a:t>
                      </a:r>
                      <a:endParaRPr lang="ko-KR" alt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254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 err="1">
                          <a:solidFill>
                            <a:schemeClr val="tx1"/>
                          </a:solidFill>
                        </a:rPr>
                        <a:t>Certinib</a:t>
                      </a:r>
                      <a:endParaRPr lang="en-US" altLang="ko-KR" sz="280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endParaRPr lang="en-US" altLang="ko-KR" sz="280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sz="2800" b="0" dirty="0">
                          <a:solidFill>
                            <a:schemeClr val="tx1"/>
                          </a:solidFill>
                        </a:rPr>
                        <a:t>ALK+ metastatic</a:t>
                      </a:r>
                      <a:r>
                        <a:rPr lang="en-US" altLang="ko-KR" sz="2800" b="0" baseline="0" dirty="0">
                          <a:solidFill>
                            <a:schemeClr val="tx1"/>
                          </a:solidFill>
                        </a:rPr>
                        <a:t> NSCLC with disease progression on or intolerability to </a:t>
                      </a:r>
                      <a:r>
                        <a:rPr lang="en-US" altLang="ko-KR" sz="2800" b="0" baseline="0" dirty="0" err="1">
                          <a:solidFill>
                            <a:schemeClr val="tx1"/>
                          </a:solidFill>
                        </a:rPr>
                        <a:t>crizotinib</a:t>
                      </a:r>
                      <a:endParaRPr lang="en-US" altLang="ko-KR" sz="28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endParaRPr lang="en-US" altLang="ko-KR" sz="28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sz="2800" b="0" baseline="0" dirty="0">
                          <a:solidFill>
                            <a:schemeClr val="tx1"/>
                          </a:solidFill>
                        </a:rPr>
                        <a:t>Approval April 2014</a:t>
                      </a:r>
                      <a:endParaRPr lang="ko-KR" altLang="en-US" sz="2800" b="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endParaRPr lang="ko-KR" altLang="en-US" sz="2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254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 err="1">
                          <a:solidFill>
                            <a:schemeClr val="tx1"/>
                          </a:solidFill>
                        </a:rPr>
                        <a:t>Alectinib</a:t>
                      </a:r>
                      <a:endParaRPr lang="en-US" altLang="ko-KR" sz="280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endParaRPr lang="en-US" altLang="ko-KR" sz="280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sz="2800" b="0" dirty="0">
                          <a:solidFill>
                            <a:schemeClr val="tx1"/>
                          </a:solidFill>
                        </a:rPr>
                        <a:t>ALK+ metastatic</a:t>
                      </a:r>
                      <a:r>
                        <a:rPr lang="en-US" altLang="ko-KR" sz="2800" b="0" baseline="0" dirty="0">
                          <a:solidFill>
                            <a:schemeClr val="tx1"/>
                          </a:solidFill>
                        </a:rPr>
                        <a:t> NSCLC with disease progression on or intolerability to </a:t>
                      </a:r>
                      <a:r>
                        <a:rPr lang="en-US" altLang="ko-KR" sz="2800" b="0" baseline="0" dirty="0" err="1">
                          <a:solidFill>
                            <a:schemeClr val="tx1"/>
                          </a:solidFill>
                        </a:rPr>
                        <a:t>crizotinib</a:t>
                      </a:r>
                      <a:endParaRPr lang="en-US" altLang="ko-KR" sz="28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endParaRPr lang="en-US" altLang="ko-KR" sz="28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sz="2800" b="0" baseline="0" dirty="0">
                          <a:solidFill>
                            <a:schemeClr val="tx1"/>
                          </a:solidFill>
                        </a:rPr>
                        <a:t>Approval December 2015</a:t>
                      </a:r>
                      <a:endParaRPr lang="ko-KR" altLang="en-US" sz="2800" b="0" dirty="0"/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254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49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9056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085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6000" b="1" dirty="0" err="1">
                <a:solidFill>
                  <a:schemeClr val="bg1"/>
                </a:solidFill>
              </a:rPr>
              <a:t>Crizotinib</a:t>
            </a:r>
            <a:r>
              <a:rPr lang="en-US" altLang="ko-KR" sz="6000" b="1" dirty="0">
                <a:solidFill>
                  <a:schemeClr val="bg1"/>
                </a:solidFill>
              </a:rPr>
              <a:t> vs. </a:t>
            </a:r>
            <a:r>
              <a:rPr lang="en-US" altLang="ko-KR" sz="6000" b="1" dirty="0" err="1">
                <a:solidFill>
                  <a:schemeClr val="bg1"/>
                </a:solidFill>
              </a:rPr>
              <a:t>Alectinib</a:t>
            </a:r>
            <a:endParaRPr lang="en-US" altLang="ko-KR" sz="6000" b="1" dirty="0">
              <a:solidFill>
                <a:schemeClr val="bg1"/>
              </a:solidFill>
            </a:endParaRPr>
          </a:p>
        </p:txBody>
      </p:sp>
      <p:pic>
        <p:nvPicPr>
          <p:cNvPr id="5" name="그림 4" descr="심볼마크-녹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27904" y="0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4529540" y="6588998"/>
            <a:ext cx="22124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N </a:t>
            </a:r>
            <a:r>
              <a:rPr lang="en-US" altLang="ko-KR" sz="1200" dirty="0" err="1">
                <a:solidFill>
                  <a:schemeClr val="bg1"/>
                </a:solidFill>
              </a:rPr>
              <a:t>Engl</a:t>
            </a:r>
            <a:r>
              <a:rPr lang="en-US" altLang="ko-KR" sz="1200" dirty="0">
                <a:solidFill>
                  <a:schemeClr val="bg1"/>
                </a:solidFill>
              </a:rPr>
              <a:t> J Med 2017; 377:829-838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</a:rPr>
              <a:t>Phase 3 RCT</a:t>
            </a:r>
          </a:p>
          <a:p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0" name="내용 개체 틀 2"/>
          <p:cNvSpPr txBox="1">
            <a:spLocks/>
          </p:cNvSpPr>
          <p:nvPr/>
        </p:nvSpPr>
        <p:spPr>
          <a:xfrm>
            <a:off x="609600" y="15966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44072" y="658100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Lancet. 2017 Jul 1;390(10089):29-39. </a:t>
            </a:r>
            <a:r>
              <a:rPr lang="en-US" altLang="ko-KR" sz="1200" dirty="0" err="1">
                <a:solidFill>
                  <a:schemeClr val="bg1"/>
                </a:solidFill>
              </a:rPr>
              <a:t>doi</a:t>
            </a:r>
            <a:r>
              <a:rPr lang="en-US" altLang="ko-KR" sz="1200" dirty="0">
                <a:solidFill>
                  <a:schemeClr val="bg1"/>
                </a:solidFill>
              </a:rPr>
              <a:t>: 10.1016/S0140-6736(17)30565-2.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896925"/>
              </p:ext>
            </p:extLst>
          </p:nvPr>
        </p:nvGraphicFramePr>
        <p:xfrm>
          <a:off x="609600" y="2283321"/>
          <a:ext cx="11103023" cy="42976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164019">
                  <a:extLst>
                    <a:ext uri="{9D8B030D-6E8A-4147-A177-3AD203B41FA5}">
                      <a16:colId xmlns:a16="http://schemas.microsoft.com/office/drawing/2014/main" val="3759484367"/>
                    </a:ext>
                  </a:extLst>
                </a:gridCol>
                <a:gridCol w="2234751">
                  <a:extLst>
                    <a:ext uri="{9D8B030D-6E8A-4147-A177-3AD203B41FA5}">
                      <a16:colId xmlns:a16="http://schemas.microsoft.com/office/drawing/2014/main" val="1593412907"/>
                    </a:ext>
                  </a:extLst>
                </a:gridCol>
                <a:gridCol w="2234751">
                  <a:extLst>
                    <a:ext uri="{9D8B030D-6E8A-4147-A177-3AD203B41FA5}">
                      <a16:colId xmlns:a16="http://schemas.microsoft.com/office/drawing/2014/main" val="1083286883"/>
                    </a:ext>
                  </a:extLst>
                </a:gridCol>
                <a:gridCol w="2234751">
                  <a:extLst>
                    <a:ext uri="{9D8B030D-6E8A-4147-A177-3AD203B41FA5}">
                      <a16:colId xmlns:a16="http://schemas.microsoft.com/office/drawing/2014/main" val="3959662793"/>
                    </a:ext>
                  </a:extLst>
                </a:gridCol>
                <a:gridCol w="2234751">
                  <a:extLst>
                    <a:ext uri="{9D8B030D-6E8A-4147-A177-3AD203B41FA5}">
                      <a16:colId xmlns:a16="http://schemas.microsoft.com/office/drawing/2014/main" val="3820913168"/>
                    </a:ext>
                  </a:extLst>
                </a:gridCol>
              </a:tblGrid>
              <a:tr h="158004">
                <a:tc rowSpan="2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ALEX</a:t>
                      </a:r>
                      <a:endParaRPr lang="ko-KR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J-ALEX</a:t>
                      </a:r>
                      <a:endParaRPr lang="ko-KR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451641"/>
                  </a:ext>
                </a:extLst>
              </a:tr>
              <a:tr h="152284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/>
                        <a:t>Crizotinib</a:t>
                      </a:r>
                      <a:r>
                        <a:rPr lang="en-US" altLang="ko-KR" dirty="0"/>
                        <a:t> (250mg bid)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err="1"/>
                        <a:t>Alectinib</a:t>
                      </a:r>
                      <a:r>
                        <a:rPr lang="en-US" altLang="ko-KR" dirty="0"/>
                        <a:t> (600mg</a:t>
                      </a:r>
                      <a:r>
                        <a:rPr lang="en-US" altLang="ko-KR" baseline="0" dirty="0"/>
                        <a:t> bid)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/>
                        <a:t>Crizotinib</a:t>
                      </a:r>
                      <a:r>
                        <a:rPr lang="en-US" altLang="ko-KR" dirty="0"/>
                        <a:t> (250mg bid)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err="1"/>
                        <a:t>Alectinib</a:t>
                      </a:r>
                      <a:r>
                        <a:rPr lang="en-US" altLang="ko-KR" dirty="0"/>
                        <a:t> (300mg</a:t>
                      </a:r>
                      <a:r>
                        <a:rPr lang="en-US" altLang="ko-KR" baseline="0" dirty="0"/>
                        <a:t> bid)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6621259"/>
                  </a:ext>
                </a:extLst>
              </a:tr>
              <a:tr h="52758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 Target</a:t>
                      </a:r>
                      <a:endParaRPr lang="ko-KR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treatment-naive ALK-positive</a:t>
                      </a:r>
                      <a:endParaRPr lang="ko-KR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 Japanese, ALK-positive,</a:t>
                      </a:r>
                      <a:r>
                        <a:rPr lang="en-US" altLang="ko-KR" baseline="0" dirty="0"/>
                        <a:t> </a:t>
                      </a:r>
                      <a:r>
                        <a:rPr lang="en-US" altLang="ko-KR" dirty="0"/>
                        <a:t>chemotherapy-naive or had received one previous chemotherapy</a:t>
                      </a:r>
                      <a:endParaRPr lang="ko-KR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86753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N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dirty="0"/>
                        <a:t>151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dirty="0"/>
                        <a:t>152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dirty="0"/>
                        <a:t>103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104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8335359"/>
                  </a:ext>
                </a:extLst>
              </a:tr>
              <a:tr h="30147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Age</a:t>
                      </a:r>
                      <a:r>
                        <a:rPr lang="en-US" altLang="ko-KR" baseline="0" dirty="0"/>
                        <a:t> (years)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53.8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56.3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61.0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59.5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2492285"/>
                  </a:ext>
                </a:extLst>
              </a:tr>
              <a:tr h="3014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Male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42%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45%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39%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40%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1097609"/>
                  </a:ext>
                </a:extLst>
              </a:tr>
              <a:tr h="3014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Disease</a:t>
                      </a:r>
                      <a:r>
                        <a:rPr lang="en-US" altLang="ko-KR" baseline="0" dirty="0"/>
                        <a:t> stage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9904524"/>
                  </a:ext>
                </a:extLst>
              </a:tr>
              <a:tr h="3014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  IIIB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  4%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3%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3%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3%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5180249"/>
                  </a:ext>
                </a:extLst>
              </a:tr>
              <a:tr h="3014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aseline="0" dirty="0"/>
                        <a:t>  IV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96%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97%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72%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74%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5125438"/>
                  </a:ext>
                </a:extLst>
              </a:tr>
              <a:tr h="3014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aseline="0" dirty="0"/>
                        <a:t>  Post op recur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ND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ND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25%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23%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3314871"/>
                  </a:ext>
                </a:extLst>
              </a:tr>
              <a:tr h="3014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CNS</a:t>
                      </a:r>
                      <a:r>
                        <a:rPr lang="en-US" altLang="ko-KR" baseline="0" dirty="0"/>
                        <a:t> disease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38%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42%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30%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16%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4804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57521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085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6000" b="1" dirty="0" err="1">
                <a:solidFill>
                  <a:schemeClr val="bg1"/>
                </a:solidFill>
              </a:rPr>
              <a:t>Crizotinib</a:t>
            </a:r>
            <a:r>
              <a:rPr lang="en-US" altLang="ko-KR" sz="6000" b="1" dirty="0">
                <a:solidFill>
                  <a:schemeClr val="bg1"/>
                </a:solidFill>
              </a:rPr>
              <a:t> vs. </a:t>
            </a:r>
            <a:r>
              <a:rPr lang="en-US" altLang="ko-KR" sz="6000" b="1" dirty="0" err="1">
                <a:solidFill>
                  <a:schemeClr val="bg1"/>
                </a:solidFill>
              </a:rPr>
              <a:t>Alectinib</a:t>
            </a:r>
            <a:endParaRPr lang="en-US" altLang="ko-KR" sz="6000" b="1" dirty="0">
              <a:solidFill>
                <a:schemeClr val="bg1"/>
              </a:solidFill>
            </a:endParaRPr>
          </a:p>
        </p:txBody>
      </p:sp>
      <p:pic>
        <p:nvPicPr>
          <p:cNvPr id="5" name="그림 4" descr="심볼마크-녹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27904" y="0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9369935" y="6122563"/>
            <a:ext cx="22124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N </a:t>
            </a:r>
            <a:r>
              <a:rPr lang="en-US" altLang="ko-KR" sz="1200" dirty="0" err="1">
                <a:solidFill>
                  <a:schemeClr val="bg1"/>
                </a:solidFill>
              </a:rPr>
              <a:t>Engl</a:t>
            </a:r>
            <a:r>
              <a:rPr lang="en-US" altLang="ko-KR" sz="1200" dirty="0">
                <a:solidFill>
                  <a:schemeClr val="bg1"/>
                </a:solidFill>
              </a:rPr>
              <a:t> J Med 2017; 377:829-838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</a:rPr>
              <a:t>Progression-free survival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0" name="내용 개체 틀 2"/>
          <p:cNvSpPr txBox="1">
            <a:spLocks/>
          </p:cNvSpPr>
          <p:nvPr/>
        </p:nvSpPr>
        <p:spPr>
          <a:xfrm>
            <a:off x="609600" y="15966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5912" y="2195317"/>
            <a:ext cx="4936449" cy="392364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2212742"/>
            <a:ext cx="4921355" cy="3911622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6744072" y="6262357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Lancet. 2017 Jul 1;390(10089):29-39. </a:t>
            </a:r>
            <a:r>
              <a:rPr lang="en-US" altLang="ko-KR" sz="1200" dirty="0" err="1">
                <a:solidFill>
                  <a:schemeClr val="bg1"/>
                </a:solidFill>
              </a:rPr>
              <a:t>doi</a:t>
            </a:r>
            <a:r>
              <a:rPr lang="en-US" altLang="ko-KR" sz="1200" dirty="0">
                <a:solidFill>
                  <a:schemeClr val="bg1"/>
                </a:solidFill>
              </a:rPr>
              <a:t>: 10.1016/S0140-6736(17)30565-2.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3365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085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6000" b="1" dirty="0" err="1">
                <a:solidFill>
                  <a:schemeClr val="bg1"/>
                </a:solidFill>
              </a:rPr>
              <a:t>Crizotinib</a:t>
            </a:r>
            <a:r>
              <a:rPr lang="en-US" altLang="ko-KR" sz="6000" b="1" dirty="0">
                <a:solidFill>
                  <a:schemeClr val="bg1"/>
                </a:solidFill>
              </a:rPr>
              <a:t> vs. </a:t>
            </a:r>
            <a:r>
              <a:rPr lang="en-US" altLang="ko-KR" sz="6000" b="1" dirty="0" err="1">
                <a:solidFill>
                  <a:schemeClr val="bg1"/>
                </a:solidFill>
              </a:rPr>
              <a:t>Alectinib</a:t>
            </a:r>
            <a:endParaRPr lang="en-US" altLang="ko-KR" sz="6000" b="1" dirty="0">
              <a:solidFill>
                <a:schemeClr val="bg1"/>
              </a:solidFill>
            </a:endParaRPr>
          </a:p>
        </p:txBody>
      </p:sp>
      <p:pic>
        <p:nvPicPr>
          <p:cNvPr id="5" name="그림 4" descr="심볼마크-녹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27904" y="0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</a:rPr>
              <a:t>Adverse events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0" name="내용 개체 틀 2"/>
          <p:cNvSpPr txBox="1">
            <a:spLocks/>
          </p:cNvSpPr>
          <p:nvPr/>
        </p:nvSpPr>
        <p:spPr>
          <a:xfrm>
            <a:off x="609600" y="15966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4152" y="2319102"/>
            <a:ext cx="4032448" cy="4079337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5159896" y="6588998"/>
            <a:ext cx="22124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N </a:t>
            </a:r>
            <a:r>
              <a:rPr lang="en-US" altLang="ko-KR" sz="1200" dirty="0" err="1">
                <a:solidFill>
                  <a:schemeClr val="bg1"/>
                </a:solidFill>
              </a:rPr>
              <a:t>Engl</a:t>
            </a:r>
            <a:r>
              <a:rPr lang="en-US" altLang="ko-KR" sz="1200" dirty="0">
                <a:solidFill>
                  <a:schemeClr val="bg1"/>
                </a:solidFill>
              </a:rPr>
              <a:t> J Med 2017; 377:829-838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7374428" y="658100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Lancet. 2017 Jul 1;390(10089):29-39. </a:t>
            </a:r>
            <a:r>
              <a:rPr lang="en-US" altLang="ko-KR" sz="1200" dirty="0" err="1">
                <a:solidFill>
                  <a:schemeClr val="bg1"/>
                </a:solidFill>
              </a:rPr>
              <a:t>doi</a:t>
            </a:r>
            <a:r>
              <a:rPr lang="en-US" altLang="ko-KR" sz="1200" dirty="0">
                <a:solidFill>
                  <a:schemeClr val="bg1"/>
                </a:solidFill>
              </a:rPr>
              <a:t>: 10.1016/S0140-6736(17)30565-2.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971" y="2098192"/>
            <a:ext cx="4067590" cy="462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9425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085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6000" b="1" dirty="0" err="1">
                <a:solidFill>
                  <a:schemeClr val="bg1"/>
                </a:solidFill>
              </a:rPr>
              <a:t>Crizotinib</a:t>
            </a:r>
            <a:r>
              <a:rPr lang="en-US" altLang="ko-KR" sz="6000" b="1" dirty="0">
                <a:solidFill>
                  <a:schemeClr val="bg1"/>
                </a:solidFill>
              </a:rPr>
              <a:t> vs. </a:t>
            </a:r>
            <a:r>
              <a:rPr lang="en-US" altLang="ko-KR" sz="6000" b="1" dirty="0" err="1">
                <a:solidFill>
                  <a:schemeClr val="bg1"/>
                </a:solidFill>
              </a:rPr>
              <a:t>Alectinib</a:t>
            </a:r>
            <a:endParaRPr lang="en-US" altLang="ko-KR" sz="6000" b="1" dirty="0">
              <a:solidFill>
                <a:schemeClr val="bg1"/>
              </a:solidFill>
            </a:endParaRPr>
          </a:p>
        </p:txBody>
      </p:sp>
      <p:pic>
        <p:nvPicPr>
          <p:cNvPr id="5" name="그림 4" descr="심볼마크-녹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27904" y="0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altLang="ko-KR" dirty="0">
                <a:solidFill>
                  <a:schemeClr val="bg1"/>
                </a:solidFill>
              </a:rPr>
              <a:t>As compared with </a:t>
            </a:r>
            <a:r>
              <a:rPr lang="en-US" altLang="ko-KR" dirty="0" err="1">
                <a:solidFill>
                  <a:schemeClr val="bg1"/>
                </a:solidFill>
              </a:rPr>
              <a:t>crizotinib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en-US" altLang="ko-KR" dirty="0" err="1">
                <a:solidFill>
                  <a:schemeClr val="bg1"/>
                </a:solidFill>
              </a:rPr>
              <a:t>alectinib</a:t>
            </a:r>
            <a:r>
              <a:rPr lang="en-US" altLang="ko-KR" dirty="0">
                <a:solidFill>
                  <a:schemeClr val="bg1"/>
                </a:solidFill>
              </a:rPr>
              <a:t> showed superior efficacy and lower toxicity in primary treatment of ALK-positive NSCLC. </a:t>
            </a:r>
          </a:p>
        </p:txBody>
      </p:sp>
      <p:sp>
        <p:nvSpPr>
          <p:cNvPr id="20" name="내용 개체 틀 2"/>
          <p:cNvSpPr txBox="1">
            <a:spLocks/>
          </p:cNvSpPr>
          <p:nvPr/>
        </p:nvSpPr>
        <p:spPr>
          <a:xfrm>
            <a:off x="609600" y="15966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9369935" y="6122563"/>
            <a:ext cx="22124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N </a:t>
            </a:r>
            <a:r>
              <a:rPr lang="en-US" altLang="ko-KR" sz="1200" dirty="0" err="1">
                <a:solidFill>
                  <a:schemeClr val="bg1"/>
                </a:solidFill>
              </a:rPr>
              <a:t>Engl</a:t>
            </a:r>
            <a:r>
              <a:rPr lang="en-US" altLang="ko-KR" sz="1200" dirty="0">
                <a:solidFill>
                  <a:schemeClr val="bg1"/>
                </a:solidFill>
              </a:rPr>
              <a:t> J Med 2017; 377:829-838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744072" y="6262357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Lancet. 2017 Jul 1;390(10089):29-39. </a:t>
            </a:r>
            <a:r>
              <a:rPr lang="en-US" altLang="ko-KR" sz="1200" dirty="0" err="1">
                <a:solidFill>
                  <a:schemeClr val="bg1"/>
                </a:solidFill>
              </a:rPr>
              <a:t>doi</a:t>
            </a:r>
            <a:r>
              <a:rPr lang="en-US" altLang="ko-KR" sz="1200" dirty="0">
                <a:solidFill>
                  <a:schemeClr val="bg1"/>
                </a:solidFill>
              </a:rPr>
              <a:t>: 10.1016/S0140-6736(17)30565-2.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343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085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6000" b="1" dirty="0">
                <a:solidFill>
                  <a:schemeClr val="bg1"/>
                </a:solidFill>
              </a:rPr>
              <a:t>Present Illness</a:t>
            </a:r>
            <a:endParaRPr lang="ko-KR" altLang="en-US" sz="6000" b="1" dirty="0">
              <a:solidFill>
                <a:schemeClr val="bg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altLang="ko-KR" dirty="0">
                <a:solidFill>
                  <a:schemeClr val="bg1"/>
                </a:solidFill>
              </a:rPr>
              <a:t>1</a:t>
            </a:r>
            <a:r>
              <a:rPr lang="ko-KR" altLang="en-US" dirty="0">
                <a:solidFill>
                  <a:schemeClr val="bg1"/>
                </a:solidFill>
              </a:rPr>
              <a:t>년 전 </a:t>
            </a:r>
            <a:r>
              <a:rPr lang="ko-KR" altLang="en-US" dirty="0" err="1">
                <a:solidFill>
                  <a:schemeClr val="bg1"/>
                </a:solidFill>
              </a:rPr>
              <a:t>건진에서</a:t>
            </a:r>
            <a:r>
              <a:rPr lang="ko-KR" altLang="en-US" dirty="0">
                <a:solidFill>
                  <a:schemeClr val="bg1"/>
                </a:solidFill>
              </a:rPr>
              <a:t> 시행한 흉부 전산화 단층촬영에서 좌측 상엽에 </a:t>
            </a:r>
            <a:r>
              <a:rPr lang="en-US" altLang="ko-KR" dirty="0">
                <a:solidFill>
                  <a:schemeClr val="bg1"/>
                </a:solidFill>
              </a:rPr>
              <a:t>1.5cm</a:t>
            </a:r>
            <a:r>
              <a:rPr lang="ko-KR" altLang="en-US" dirty="0">
                <a:solidFill>
                  <a:schemeClr val="bg1"/>
                </a:solidFill>
              </a:rPr>
              <a:t>의 결절 확인되어 좌측 폐상엽절제술 시행 후 폐 </a:t>
            </a:r>
            <a:r>
              <a:rPr lang="ko-KR" altLang="en-US" dirty="0" err="1">
                <a:solidFill>
                  <a:schemeClr val="bg1"/>
                </a:solidFill>
              </a:rPr>
              <a:t>선암</a:t>
            </a:r>
            <a:r>
              <a:rPr lang="ko-KR" altLang="en-US" dirty="0">
                <a:solidFill>
                  <a:schemeClr val="bg1"/>
                </a:solidFill>
              </a:rPr>
              <a:t> </a:t>
            </a:r>
            <a:r>
              <a:rPr lang="en-US" altLang="ko-KR" dirty="0">
                <a:solidFill>
                  <a:schemeClr val="bg1"/>
                </a:solidFill>
              </a:rPr>
              <a:t>(stage IIIA, pT1aN2M0) </a:t>
            </a:r>
            <a:r>
              <a:rPr lang="ko-KR" altLang="en-US" dirty="0">
                <a:solidFill>
                  <a:schemeClr val="bg1"/>
                </a:solidFill>
              </a:rPr>
              <a:t>진단받음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ko-KR" dirty="0">
                <a:solidFill>
                  <a:schemeClr val="bg1"/>
                </a:solidFill>
              </a:rPr>
              <a:t>8</a:t>
            </a:r>
            <a:r>
              <a:rPr lang="ko-KR" altLang="en-US" dirty="0">
                <a:solidFill>
                  <a:schemeClr val="bg1"/>
                </a:solidFill>
              </a:rPr>
              <a:t>개월 전까지 보조 항암 요법으로 </a:t>
            </a:r>
            <a:r>
              <a:rPr lang="en-US" altLang="ko-KR" dirty="0">
                <a:solidFill>
                  <a:schemeClr val="bg1"/>
                </a:solidFill>
              </a:rPr>
              <a:t>carboplatin + vinorelbine 5 cycle </a:t>
            </a:r>
            <a:r>
              <a:rPr lang="ko-KR" altLang="en-US" dirty="0">
                <a:solidFill>
                  <a:schemeClr val="bg1"/>
                </a:solidFill>
              </a:rPr>
              <a:t>시행 뒤 재발 증거 없이 경과 관찰 하던 자로 </a:t>
            </a:r>
            <a:endParaRPr lang="en-US" altLang="ko-KR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altLang="ko-KR" dirty="0">
                <a:solidFill>
                  <a:schemeClr val="bg1"/>
                </a:solidFill>
              </a:rPr>
              <a:t>1</a:t>
            </a:r>
            <a:r>
              <a:rPr lang="ko-KR" altLang="en-US" dirty="0">
                <a:solidFill>
                  <a:schemeClr val="bg1"/>
                </a:solidFill>
              </a:rPr>
              <a:t>주일 전 시행한 추적 흉부 전산화 단층 촬영에서 다발성 </a:t>
            </a:r>
            <a:r>
              <a:rPr lang="ko-KR" altLang="en-US" dirty="0" err="1">
                <a:solidFill>
                  <a:schemeClr val="bg1"/>
                </a:solidFill>
              </a:rPr>
              <a:t>골전이</a:t>
            </a:r>
            <a:r>
              <a:rPr lang="ko-KR" altLang="en-US" dirty="0">
                <a:solidFill>
                  <a:schemeClr val="bg1"/>
                </a:solidFill>
              </a:rPr>
              <a:t> 의심되어 내원함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5" name="그림 4" descr="심볼마크-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7904" y="0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97024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4653136"/>
            <a:ext cx="12192000" cy="2204031"/>
          </a:xfrm>
          <a:prstGeom prst="rect">
            <a:avLst/>
          </a:prstGeom>
          <a:solidFill>
            <a:srgbClr val="085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12192000" cy="46531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8800" b="1" dirty="0">
                <a:solidFill>
                  <a:schemeClr val="bg1"/>
                </a:solidFill>
              </a:rPr>
              <a:t>Thank you</a:t>
            </a:r>
            <a:endParaRPr lang="ko-KR" altLang="en-US" sz="8800" b="1" dirty="0">
              <a:solidFill>
                <a:schemeClr val="bg1"/>
              </a:solidFill>
            </a:endParaRPr>
          </a:p>
        </p:txBody>
      </p:sp>
      <p:pic>
        <p:nvPicPr>
          <p:cNvPr id="4" name="그림 3" descr="심볼마크-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7904" y="0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5493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085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6000" b="1" dirty="0">
                <a:solidFill>
                  <a:schemeClr val="bg1"/>
                </a:solidFill>
              </a:rPr>
              <a:t>Past History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Medical history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2400" dirty="0">
                <a:solidFill>
                  <a:schemeClr val="bg1"/>
                </a:solidFill>
              </a:rPr>
              <a:t>HTN/DM/</a:t>
            </a:r>
            <a:r>
              <a:rPr lang="en-US" altLang="ko-KR" sz="2400" dirty="0" err="1">
                <a:solidFill>
                  <a:schemeClr val="bg1"/>
                </a:solidFill>
              </a:rPr>
              <a:t>Pul</a:t>
            </a:r>
            <a:r>
              <a:rPr lang="en-US" altLang="ko-KR" sz="2400" dirty="0">
                <a:solidFill>
                  <a:schemeClr val="bg1"/>
                </a:solidFill>
              </a:rPr>
              <a:t> Tbc/Hepatitis (-/-/-/-)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2400" dirty="0">
                <a:solidFill>
                  <a:srgbClr val="F9FADE"/>
                </a:solidFill>
              </a:rPr>
              <a:t>Aplastic anemia (1996)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chemeClr val="bg1"/>
                </a:solidFill>
              </a:rPr>
              <a:t>Medication: SC G-CSF, intermittently</a:t>
            </a:r>
          </a:p>
          <a:p>
            <a:pPr>
              <a:lnSpc>
                <a:spcPct val="150000"/>
              </a:lnSpc>
            </a:pPr>
            <a:endParaRPr lang="en-US" altLang="ko-KR" sz="2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Social history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2400" dirty="0">
                <a:solidFill>
                  <a:srgbClr val="F9FADE"/>
                </a:solidFill>
              </a:rPr>
              <a:t>Smoking</a:t>
            </a:r>
            <a:r>
              <a:rPr lang="en-US" altLang="ko-KR" sz="2400" dirty="0">
                <a:solidFill>
                  <a:schemeClr val="bg1"/>
                </a:solidFill>
              </a:rPr>
              <a:t>/Alcohol : </a:t>
            </a:r>
            <a:r>
              <a:rPr lang="en-US" altLang="ko-KR" sz="2400" dirty="0">
                <a:solidFill>
                  <a:srgbClr val="F9FADE"/>
                </a:solidFill>
              </a:rPr>
              <a:t>Ex-smoker (30PYS)/</a:t>
            </a:r>
            <a:r>
              <a:rPr lang="en-US" altLang="ko-KR" sz="2400" dirty="0">
                <a:solidFill>
                  <a:schemeClr val="bg1"/>
                </a:solidFill>
              </a:rPr>
              <a:t>none</a:t>
            </a:r>
          </a:p>
        </p:txBody>
      </p:sp>
      <p:pic>
        <p:nvPicPr>
          <p:cNvPr id="5" name="그림 4" descr="심볼마크-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7904" y="0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0822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085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6000" b="1" dirty="0">
                <a:solidFill>
                  <a:schemeClr val="bg1"/>
                </a:solidFill>
              </a:rPr>
              <a:t>Review of System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chemeClr val="bg1"/>
                </a:solidFill>
              </a:rPr>
              <a:t>Cough / hemoptysis ( - / - )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chemeClr val="bg1"/>
                </a:solidFill>
              </a:rPr>
              <a:t>Dyspnea / DOE ( + / - )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chemeClr val="bg1"/>
                </a:solidFill>
              </a:rPr>
              <a:t>Fever / Chill ( - / - ) 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chemeClr val="bg1"/>
                </a:solidFill>
              </a:rPr>
              <a:t>General weakness / Easy fatigue ( - / -)                                  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chemeClr val="bg1"/>
                </a:solidFill>
              </a:rPr>
              <a:t>Poor oral intake / </a:t>
            </a:r>
            <a:r>
              <a:rPr lang="en-US" altLang="ko-KR" sz="2400" dirty="0" err="1">
                <a:solidFill>
                  <a:schemeClr val="bg1"/>
                </a:solidFill>
              </a:rPr>
              <a:t>Wt</a:t>
            </a:r>
            <a:r>
              <a:rPr lang="en-US" altLang="ko-KR" sz="2400" dirty="0">
                <a:solidFill>
                  <a:schemeClr val="bg1"/>
                </a:solidFill>
              </a:rPr>
              <a:t> loss ( - / - )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chemeClr val="bg1"/>
                </a:solidFill>
              </a:rPr>
              <a:t>Arthritis /Skin rashes (-/-) Lymphadenopathy (-)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chemeClr val="bg1"/>
                </a:solidFill>
              </a:rPr>
              <a:t>Abdomen pain/ Nausea/ Vomiting/ Diarrhea (-/-/-/-)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chemeClr val="bg1"/>
                </a:solidFill>
              </a:rPr>
              <a:t>Dysuria/ Urgency (-/-)</a:t>
            </a:r>
          </a:p>
        </p:txBody>
      </p:sp>
      <p:pic>
        <p:nvPicPr>
          <p:cNvPr id="5" name="그림 4" descr="심볼마크-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7904" y="0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9587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085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6000" b="1" dirty="0">
                <a:solidFill>
                  <a:schemeClr val="bg1"/>
                </a:solidFill>
              </a:rPr>
              <a:t>Physical examination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altLang="ko-KR" sz="2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chemeClr val="bg1"/>
                </a:solidFill>
              </a:rPr>
              <a:t>HEENT             No palpable neck mass, No engorged neck vein 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chemeClr val="bg1"/>
                </a:solidFill>
              </a:rPr>
              <a:t>Chest              Clear breathing sound without rale or wheezing  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chemeClr val="bg1"/>
                </a:solidFill>
              </a:rPr>
              <a:t>                        Symmetric expansion without retraction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chemeClr val="bg1"/>
                </a:solidFill>
              </a:rPr>
              <a:t>Heart              Regular heartbeat without murmur 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chemeClr val="bg1"/>
                </a:solidFill>
              </a:rPr>
              <a:t>Abdomen      </a:t>
            </a:r>
            <a:r>
              <a:rPr lang="en-US" altLang="ko-KR" sz="2400" dirty="0" err="1">
                <a:solidFill>
                  <a:schemeClr val="bg1"/>
                </a:solidFill>
              </a:rPr>
              <a:t>Normoactive</a:t>
            </a:r>
            <a:r>
              <a:rPr lang="en-US" altLang="ko-KR" sz="2400" dirty="0">
                <a:solidFill>
                  <a:schemeClr val="bg1"/>
                </a:solidFill>
              </a:rPr>
              <a:t> bowel sound without distended abdomen 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chemeClr val="bg1"/>
                </a:solidFill>
              </a:rPr>
              <a:t>                        Hepatosplenomegaly(-) tender point (-)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chemeClr val="bg1"/>
                </a:solidFill>
              </a:rPr>
              <a:t>Back &amp; ext.    Costovertebral angle tenderness (-/-) 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chemeClr val="bg1"/>
                </a:solidFill>
              </a:rPr>
              <a:t>	              Pretibial pitting edema (-/-)</a:t>
            </a:r>
          </a:p>
          <a:p>
            <a:pPr>
              <a:lnSpc>
                <a:spcPct val="150000"/>
              </a:lnSpc>
            </a:pPr>
            <a:endParaRPr lang="en-US" altLang="ko-KR" sz="2400" dirty="0">
              <a:solidFill>
                <a:schemeClr val="bg1"/>
              </a:solidFill>
            </a:endParaRPr>
          </a:p>
        </p:txBody>
      </p:sp>
      <p:pic>
        <p:nvPicPr>
          <p:cNvPr id="5" name="그림 4" descr="심볼마크-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7904" y="0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884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085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6000" b="1" dirty="0">
                <a:solidFill>
                  <a:schemeClr val="bg1"/>
                </a:solidFill>
              </a:rPr>
              <a:t>Laboratory findings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chemeClr val="bg1"/>
                </a:solidFill>
              </a:rPr>
              <a:t>CBC </a:t>
            </a:r>
            <a:r>
              <a:rPr lang="en-US" altLang="ko-KR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: </a:t>
            </a:r>
            <a:r>
              <a:rPr lang="en-US" altLang="ko-KR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11.9 g/dl(36.8 %) - 3570 /L (ANC: 1600) - 124k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chemeClr val="bg1"/>
                </a:solidFill>
              </a:rPr>
              <a:t>Chemical battery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chemeClr val="bg1"/>
                </a:solidFill>
              </a:rPr>
              <a:t>   BUN/Cr  10/1.04 mg/</a:t>
            </a:r>
            <a:r>
              <a:rPr lang="en-US" altLang="ko-KR" sz="2400" dirty="0" err="1">
                <a:solidFill>
                  <a:schemeClr val="bg1"/>
                </a:solidFill>
              </a:rPr>
              <a:t>dL</a:t>
            </a:r>
            <a:r>
              <a:rPr lang="en-US" altLang="ko-KR" sz="2400" dirty="0">
                <a:solidFill>
                  <a:schemeClr val="bg1"/>
                </a:solidFill>
              </a:rPr>
              <a:t>    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chemeClr val="bg1"/>
                </a:solidFill>
              </a:rPr>
              <a:t>   Glucose  </a:t>
            </a:r>
            <a:r>
              <a:rPr lang="en-US" altLang="ko-KR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152mg/</a:t>
            </a:r>
            <a:r>
              <a:rPr lang="en-US" altLang="ko-KR" sz="24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dL</a:t>
            </a:r>
            <a:r>
              <a:rPr lang="en-US" altLang="ko-KR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ko-KR" sz="2400" dirty="0">
                <a:solidFill>
                  <a:schemeClr val="bg1"/>
                </a:solidFill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chemeClr val="bg1"/>
                </a:solidFill>
              </a:rPr>
              <a:t>   AST/ALT 24/38 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chemeClr val="bg1"/>
                </a:solidFill>
              </a:rPr>
              <a:t>Na/K : 137/4.5</a:t>
            </a:r>
          </a:p>
        </p:txBody>
      </p:sp>
      <p:pic>
        <p:nvPicPr>
          <p:cNvPr id="5" name="그림 4" descr="심볼마크-녹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27904" y="0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1232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085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6000" b="1" dirty="0">
                <a:solidFill>
                  <a:schemeClr val="bg1"/>
                </a:solidFill>
              </a:rPr>
              <a:t>Chest radiograph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altLang="ko-KR" sz="2400" dirty="0">
              <a:solidFill>
                <a:schemeClr val="bg1"/>
              </a:solidFill>
            </a:endParaRPr>
          </a:p>
        </p:txBody>
      </p:sp>
      <p:pic>
        <p:nvPicPr>
          <p:cNvPr id="5" name="그림 4" descr="심볼마크-녹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27904" y="0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0673" y="1609398"/>
            <a:ext cx="4141327" cy="457137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79956"/>
            <a:ext cx="4079776" cy="454620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9775" y="1609398"/>
            <a:ext cx="3970897" cy="45945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47409" y="6168944"/>
            <a:ext cx="1194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2016.9</a:t>
            </a:r>
            <a:endParaRPr lang="ko-KR" altLang="en-US" sz="28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35960" y="6213154"/>
            <a:ext cx="1377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2016.10</a:t>
            </a:r>
            <a:endParaRPr lang="ko-KR" altLang="en-US" sz="28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98430" y="6189971"/>
            <a:ext cx="1194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2017.9</a:t>
            </a:r>
            <a:endParaRPr lang="ko-KR" altLang="en-US" sz="28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633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E2F12F63-8973-4836-BA24-ACE742E0F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3" y="2254158"/>
            <a:ext cx="5906267" cy="3821771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BE9AD46D-4248-4933-9A5D-CA060F4D8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6805" y="2256348"/>
            <a:ext cx="5992411" cy="3849741"/>
          </a:xfrm>
          <a:prstGeom prst="rect">
            <a:avLst/>
          </a:prstGeom>
        </p:spPr>
      </p:pic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28" y="1600200"/>
            <a:ext cx="5680277" cy="4525963"/>
          </a:xfrm>
        </p:spPr>
      </p:pic>
      <p:pic>
        <p:nvPicPr>
          <p:cNvPr id="5" name="그림 4" descr="심볼마크-녹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327904" y="0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2024" y="2256348"/>
            <a:ext cx="5680277" cy="32511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83188" y="6163627"/>
            <a:ext cx="1194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rgbClr val="FDEADA"/>
                </a:solidFill>
              </a:rPr>
              <a:t>2016.9</a:t>
            </a:r>
            <a:endParaRPr lang="ko-KR" altLang="en-US" sz="2800" b="1" dirty="0">
              <a:solidFill>
                <a:srgbClr val="FDEADA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28248" y="6139529"/>
            <a:ext cx="1194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2017.6</a:t>
            </a:r>
            <a:endParaRPr lang="ko-KR" altLang="en-US" sz="28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085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762000" y="4270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6000" b="1">
                <a:solidFill>
                  <a:schemeClr val="bg1"/>
                </a:solidFill>
              </a:rPr>
              <a:t>Chest CT</a:t>
            </a:r>
            <a:endParaRPr lang="en-US" altLang="ko-KR" sz="6000" b="1" dirty="0">
              <a:solidFill>
                <a:schemeClr val="bg1"/>
              </a:solidFill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680" y="2767886"/>
            <a:ext cx="5705925" cy="2965370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12023" y="2392289"/>
            <a:ext cx="5716067" cy="3362961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46253" y="2196176"/>
            <a:ext cx="6154198" cy="3559074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967" y="2401569"/>
            <a:ext cx="5852638" cy="3762057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17211" y="2191353"/>
            <a:ext cx="5816632" cy="3704521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561" y="2436720"/>
            <a:ext cx="6039311" cy="366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6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Calibri"/>
        <a:ea typeface="맑은 고딕"/>
        <a:cs typeface=""/>
      </a:majorFont>
      <a:minorFont>
        <a:latin typeface="Calibri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1021</Words>
  <Application>Microsoft Office PowerPoint</Application>
  <PresentationFormat>와이드스크린</PresentationFormat>
  <Paragraphs>253</Paragraphs>
  <Slides>30</Slides>
  <Notes>22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6" baseType="lpstr">
      <vt:lpstr>Arial Unicode MS</vt:lpstr>
      <vt:lpstr>맑은 고딕</vt:lpstr>
      <vt:lpstr>Arial</vt:lpstr>
      <vt:lpstr>Calibri</vt:lpstr>
      <vt:lpstr>Wingdings</vt:lpstr>
      <vt:lpstr>Office 테마</vt:lpstr>
      <vt:lpstr>제259회 대한 결핵 및 호흡기학회  심포지엄 증례 보고</vt:lpstr>
      <vt:lpstr>PowerPoint 프레젠테이션</vt:lpstr>
      <vt:lpstr>Present Illness</vt:lpstr>
      <vt:lpstr>Past History</vt:lpstr>
      <vt:lpstr>Review of System</vt:lpstr>
      <vt:lpstr>Physical examination</vt:lpstr>
      <vt:lpstr>Laboratory findings</vt:lpstr>
      <vt:lpstr>Chest radiograph</vt:lpstr>
      <vt:lpstr>PowerPoint 프레젠테이션</vt:lpstr>
      <vt:lpstr>PET-CT</vt:lpstr>
      <vt:lpstr>Bone scan</vt:lpstr>
      <vt:lpstr>Pathology-2016.9</vt:lpstr>
      <vt:lpstr>Pathology-IHC</vt:lpstr>
      <vt:lpstr>PowerPoint 프레젠테이션</vt:lpstr>
      <vt:lpstr>2017.12</vt:lpstr>
      <vt:lpstr>Chest CT, 2017.12</vt:lpstr>
      <vt:lpstr>2017.12</vt:lpstr>
      <vt:lpstr>2018.5</vt:lpstr>
      <vt:lpstr>2018.5</vt:lpstr>
      <vt:lpstr>Chest CT, 2018.5</vt:lpstr>
      <vt:lpstr>Bone scan 2018.5</vt:lpstr>
      <vt:lpstr>Course</vt:lpstr>
      <vt:lpstr>Review</vt:lpstr>
      <vt:lpstr>ALK (anaplastic lymphoma kinase)</vt:lpstr>
      <vt:lpstr>ALK Targeted treatment</vt:lpstr>
      <vt:lpstr>Crizotinib vs. Alectinib</vt:lpstr>
      <vt:lpstr>Crizotinib vs. Alectinib</vt:lpstr>
      <vt:lpstr>Crizotinib vs. Alectinib</vt:lpstr>
      <vt:lpstr>Crizotinib vs. Alectinib</vt:lpstr>
      <vt:lpstr>Thank you</vt:lpstr>
    </vt:vector>
  </TitlesOfParts>
  <Company>이대목동병원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제229회 대한 결핵 및 호흡기학회  심포지엄 증례 보고</dc:title>
  <dc:creator>9043호</dc:creator>
  <cp:lastModifiedBy>KIM MYUNGSUNG</cp:lastModifiedBy>
  <cp:revision>132</cp:revision>
  <dcterms:created xsi:type="dcterms:W3CDTF">2013-08-28T12:49:02Z</dcterms:created>
  <dcterms:modified xsi:type="dcterms:W3CDTF">2018-05-28T06:56:46Z</dcterms:modified>
</cp:coreProperties>
</file>