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32" r:id="rId5"/>
    <p:sldMasterId id="2147483744" r:id="rId6"/>
    <p:sldMasterId id="2147483756" r:id="rId7"/>
  </p:sldMasterIdLst>
  <p:notesMasterIdLst>
    <p:notesMasterId r:id="rId29"/>
  </p:notesMasterIdLst>
  <p:sldIdLst>
    <p:sldId id="311" r:id="rId8"/>
    <p:sldId id="361" r:id="rId9"/>
    <p:sldId id="381" r:id="rId10"/>
    <p:sldId id="363" r:id="rId11"/>
    <p:sldId id="384" r:id="rId12"/>
    <p:sldId id="365" r:id="rId13"/>
    <p:sldId id="386" r:id="rId14"/>
    <p:sldId id="345" r:id="rId15"/>
    <p:sldId id="366" r:id="rId16"/>
    <p:sldId id="391" r:id="rId17"/>
    <p:sldId id="392" r:id="rId18"/>
    <p:sldId id="382" r:id="rId19"/>
    <p:sldId id="388" r:id="rId20"/>
    <p:sldId id="367" r:id="rId21"/>
    <p:sldId id="369" r:id="rId22"/>
    <p:sldId id="368" r:id="rId23"/>
    <p:sldId id="370" r:id="rId24"/>
    <p:sldId id="373" r:id="rId25"/>
    <p:sldId id="375" r:id="rId26"/>
    <p:sldId id="390" r:id="rId27"/>
    <p:sldId id="374" r:id="rId2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DEDEDE"/>
    <a:srgbClr val="BEE1E4"/>
    <a:srgbClr val="1F497D"/>
    <a:srgbClr val="000000"/>
    <a:srgbClr val="CCECFF"/>
    <a:srgbClr val="FFCCFF"/>
    <a:srgbClr val="1F0F7D"/>
    <a:srgbClr val="33CC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79803" autoAdjust="0"/>
  </p:normalViewPr>
  <p:slideViewPr>
    <p:cSldViewPr>
      <p:cViewPr>
        <p:scale>
          <a:sx n="50" d="100"/>
          <a:sy n="50" d="100"/>
        </p:scale>
        <p:origin x="-1212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E2611-4EC0-40C4-B528-890359999678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F0C64-688E-4262-9643-633E0ACDED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0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증례 발표 시작하겠습니다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환자는 </a:t>
            </a:r>
            <a:r>
              <a:rPr lang="en-US" altLang="ko-KR" dirty="0" smtClean="0"/>
              <a:t>71</a:t>
            </a:r>
            <a:r>
              <a:rPr lang="ko-KR" altLang="en-US" dirty="0" smtClean="0"/>
              <a:t>세 여자환자로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이전에 반복적인 폐렴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치료력</a:t>
            </a:r>
            <a:r>
              <a:rPr lang="ko-KR" altLang="en-US" baseline="0" dirty="0" smtClean="0"/>
              <a:t> 있는 자이며</a:t>
            </a:r>
            <a:r>
              <a:rPr lang="en-US" altLang="ko-KR" baseline="0" dirty="0" smtClean="0"/>
              <a:t>, 1</a:t>
            </a:r>
            <a:r>
              <a:rPr lang="ko-KR" altLang="en-US" baseline="0" dirty="0" smtClean="0"/>
              <a:t>주 전부터 발열 없이 숨이 차고 기침 가래가 발생하여 내원하였습니다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387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err="1" smtClean="0">
                <a:effectLst/>
              </a:rPr>
              <a:t>ㅊ</a:t>
            </a:r>
            <a:r>
              <a:rPr lang="en-US" altLang="ko-KR" baseline="0" dirty="0" err="1" smtClean="0">
                <a:effectLst/>
              </a:rPr>
              <a:t>hset</a:t>
            </a:r>
            <a:r>
              <a:rPr lang="en-US" altLang="ko-KR" baseline="0" dirty="0" smtClean="0">
                <a:effectLst/>
              </a:rPr>
              <a:t> </a:t>
            </a:r>
            <a:r>
              <a:rPr lang="en-US" altLang="ko-KR" baseline="0" dirty="0" smtClean="0">
                <a:effectLst/>
              </a:rPr>
              <a:t>CT </a:t>
            </a:r>
            <a:r>
              <a:rPr lang="ko-KR" altLang="en-US" baseline="0" dirty="0" smtClean="0">
                <a:effectLst/>
              </a:rPr>
              <a:t>에서 </a:t>
            </a:r>
            <a:r>
              <a:rPr lang="en-US" altLang="ko-KR" dirty="0" smtClean="0">
                <a:effectLst/>
              </a:rPr>
              <a:t>Right upper lobe </a:t>
            </a:r>
            <a:r>
              <a:rPr lang="ko-KR" altLang="en-US" dirty="0" smtClean="0">
                <a:effectLst/>
              </a:rPr>
              <a:t>에 </a:t>
            </a:r>
            <a:r>
              <a:rPr lang="en-US" altLang="ko-KR" baseline="0" dirty="0" smtClean="0">
                <a:effectLst/>
              </a:rPr>
              <a:t>6.0cm </a:t>
            </a:r>
            <a:r>
              <a:rPr lang="ko-KR" altLang="en-US" baseline="0" dirty="0" smtClean="0">
                <a:effectLst/>
              </a:rPr>
              <a:t>의 </a:t>
            </a:r>
            <a:r>
              <a:rPr lang="en-US" altLang="ko-KR" dirty="0" smtClean="0">
                <a:effectLst/>
              </a:rPr>
              <a:t>Large consolidation </a:t>
            </a:r>
            <a:r>
              <a:rPr lang="ko-KR" altLang="en-US" dirty="0" smtClean="0">
                <a:effectLst/>
              </a:rPr>
              <a:t>이 보였습니다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안쪽에 </a:t>
            </a:r>
            <a:r>
              <a:rPr lang="en-US" altLang="ko-KR" dirty="0" smtClean="0">
                <a:effectLst/>
              </a:rPr>
              <a:t>tiny</a:t>
            </a:r>
            <a:r>
              <a:rPr lang="en-US" altLang="ko-KR" baseline="0" dirty="0" smtClean="0">
                <a:effectLst/>
              </a:rPr>
              <a:t> calcification </a:t>
            </a:r>
            <a:r>
              <a:rPr lang="ko-KR" altLang="en-US" baseline="0" dirty="0" smtClean="0">
                <a:effectLst/>
              </a:rPr>
              <a:t>도 보이며</a:t>
            </a:r>
            <a:r>
              <a:rPr lang="en-US" altLang="ko-KR" baseline="0" dirty="0" smtClean="0">
                <a:effectLst/>
              </a:rPr>
              <a:t>, right upper lobe </a:t>
            </a:r>
            <a:r>
              <a:rPr lang="ko-KR" altLang="en-US" baseline="0" dirty="0" smtClean="0">
                <a:effectLst/>
              </a:rPr>
              <a:t>의 </a:t>
            </a:r>
            <a:r>
              <a:rPr lang="en-US" altLang="ko-KR" baseline="0" dirty="0" smtClean="0">
                <a:effectLst/>
              </a:rPr>
              <a:t>bronchus </a:t>
            </a:r>
            <a:r>
              <a:rPr lang="ko-KR" altLang="en-US" baseline="0" dirty="0" smtClean="0">
                <a:effectLst/>
              </a:rPr>
              <a:t>가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잘</a:t>
            </a:r>
            <a:r>
              <a:rPr lang="en-US" altLang="ko-KR" baseline="0" dirty="0" smtClean="0">
                <a:effectLst/>
              </a:rPr>
              <a:t> tracing </a:t>
            </a:r>
            <a:r>
              <a:rPr lang="ko-KR" altLang="en-US" baseline="0" dirty="0" smtClean="0">
                <a:effectLst/>
              </a:rPr>
              <a:t>되지 </a:t>
            </a:r>
            <a:r>
              <a:rPr lang="ko-KR" altLang="en-US" baseline="0" dirty="0" smtClean="0">
                <a:effectLst/>
              </a:rPr>
              <a:t>않았습니다</a:t>
            </a:r>
            <a:r>
              <a:rPr lang="en-US" altLang="ko-KR" baseline="0" dirty="0" smtClean="0">
                <a:effectLst/>
              </a:rPr>
              <a:t>.</a:t>
            </a:r>
            <a:r>
              <a:rPr lang="en-US" altLang="ko-KR" dirty="0" smtClean="0">
                <a:effectLst/>
              </a:rPr>
              <a:t>  </a:t>
            </a:r>
            <a:r>
              <a:rPr lang="ko-KR" altLang="en-US" dirty="0" smtClean="0">
                <a:effectLst/>
              </a:rPr>
              <a:t>또한</a:t>
            </a:r>
            <a:r>
              <a:rPr lang="en-US" altLang="ko-KR" dirty="0" smtClean="0">
                <a:effectLst/>
              </a:rPr>
              <a:t> right upper and lower para tracheal and right hilar lymph node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의 크기가 커졌습니다</a:t>
            </a:r>
            <a:r>
              <a:rPr lang="en-US" altLang="ko-KR" baseline="0" dirty="0" smtClean="0">
                <a:effectLst/>
              </a:rPr>
              <a:t>.</a:t>
            </a:r>
          </a:p>
          <a:p>
            <a:r>
              <a:rPr lang="ko-KR" altLang="en-US" baseline="0" dirty="0" smtClean="0">
                <a:effectLst/>
              </a:rPr>
              <a:t>이에 우선 </a:t>
            </a:r>
            <a:r>
              <a:rPr lang="en-US" altLang="ko-KR" dirty="0" smtClean="0">
                <a:effectLst/>
              </a:rPr>
              <a:t>. Pneumonia </a:t>
            </a:r>
            <a:r>
              <a:rPr lang="ko-KR" altLang="en-US" dirty="0" smtClean="0">
                <a:effectLst/>
              </a:rPr>
              <a:t>와</a:t>
            </a:r>
            <a:r>
              <a:rPr lang="en-US" altLang="ko-KR" dirty="0" smtClean="0">
                <a:effectLst/>
              </a:rPr>
              <a:t>,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동반된</a:t>
            </a:r>
            <a:r>
              <a:rPr lang="en-US" altLang="ko-KR" dirty="0" smtClean="0">
                <a:effectLst/>
              </a:rPr>
              <a:t> reactive lymph node hyperplasia </a:t>
            </a:r>
            <a:r>
              <a:rPr lang="ko-KR" altLang="en-US" dirty="0" smtClean="0">
                <a:effectLst/>
              </a:rPr>
              <a:t>를 의심할 수 있었으며</a:t>
            </a:r>
            <a:r>
              <a:rPr lang="en-US" altLang="ko-KR" dirty="0" smtClean="0">
                <a:effectLst/>
              </a:rPr>
              <a:t>, Lung cancer </a:t>
            </a:r>
            <a:r>
              <a:rPr lang="ko-KR" altLang="en-US" dirty="0" smtClean="0">
                <a:effectLst/>
              </a:rPr>
              <a:t>또한 감별 필요성 있어 기관지내시경 을 고려할 수 있었습니다</a:t>
            </a:r>
            <a:r>
              <a:rPr lang="en-US" altLang="ko-KR" dirty="0" smtClean="0">
                <a:effectLst/>
              </a:rPr>
              <a:t>.</a:t>
            </a:r>
          </a:p>
          <a:p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그런데 환자의 </a:t>
            </a:r>
            <a:r>
              <a:rPr lang="en-US" altLang="ko-KR" dirty="0" err="1" smtClean="0">
                <a:effectLst/>
              </a:rPr>
              <a:t>Precontrast</a:t>
            </a:r>
            <a:r>
              <a:rPr lang="en-US" altLang="ko-KR" dirty="0" smtClean="0">
                <a:effectLst/>
              </a:rPr>
              <a:t> image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를 확인하여 한 가지 특징적인 소견을 볼 수 있었습니다</a:t>
            </a:r>
            <a:r>
              <a:rPr lang="en-US" altLang="ko-KR" baseline="0" dirty="0" smtClean="0">
                <a:effectLst/>
              </a:rPr>
              <a:t>.</a:t>
            </a:r>
            <a:endParaRPr lang="en-US" altLang="ko-KR" dirty="0" smtClean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0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Precontrast</a:t>
            </a:r>
            <a:r>
              <a:rPr lang="en-US" altLang="ko-KR" baseline="0" dirty="0" smtClean="0"/>
              <a:t> image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Consolidation </a:t>
            </a:r>
            <a:r>
              <a:rPr lang="ko-KR" altLang="en-US" baseline="0" dirty="0" smtClean="0"/>
              <a:t>안쪽에 하얗게 </a:t>
            </a:r>
            <a:r>
              <a:rPr lang="en-US" altLang="ko-KR" baseline="0" dirty="0" smtClean="0"/>
              <a:t>high attenuation </a:t>
            </a:r>
            <a:r>
              <a:rPr lang="ko-KR" altLang="en-US" baseline="0" dirty="0" smtClean="0"/>
              <a:t>을 보이는 </a:t>
            </a:r>
            <a:r>
              <a:rPr lang="en-US" altLang="ko-KR" baseline="0" dirty="0" smtClean="0"/>
              <a:t>mucus </a:t>
            </a:r>
            <a:r>
              <a:rPr lang="ko-KR" altLang="en-US" baseline="0" dirty="0" smtClean="0"/>
              <a:t>가 </a:t>
            </a:r>
            <a:r>
              <a:rPr lang="ko-KR" altLang="en-US" baseline="0" dirty="0" err="1" smtClean="0"/>
              <a:t>침착되어</a:t>
            </a:r>
            <a:r>
              <a:rPr lang="ko-KR" altLang="en-US" baseline="0" dirty="0" smtClean="0"/>
              <a:t> 있고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늘어난 </a:t>
            </a:r>
            <a:r>
              <a:rPr lang="en-US" altLang="ko-KR" baseline="0" dirty="0" smtClean="0"/>
              <a:t>bronchus </a:t>
            </a:r>
            <a:r>
              <a:rPr lang="ko-KR" altLang="en-US" baseline="0" dirty="0" smtClean="0"/>
              <a:t>소견이 보이고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이는 마치 손가락 모양과 비슷합니다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이런 소견이 이전 </a:t>
            </a:r>
            <a:r>
              <a:rPr lang="en-US" altLang="ko-KR" baseline="0" dirty="0" smtClean="0"/>
              <a:t>CT </a:t>
            </a:r>
            <a:r>
              <a:rPr lang="ko-KR" altLang="en-US" baseline="0" dirty="0" smtClean="0"/>
              <a:t>에도 있는지 살펴보았습니다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02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smtClean="0"/>
              <a:t>보시는 바와 같이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이전 </a:t>
            </a:r>
            <a:r>
              <a:rPr lang="en-US" altLang="ko-KR" baseline="0" dirty="0" smtClean="0"/>
              <a:t>CT </a:t>
            </a:r>
            <a:r>
              <a:rPr lang="ko-KR" altLang="en-US" baseline="0" dirty="0" smtClean="0"/>
              <a:t>에서 </a:t>
            </a:r>
            <a:r>
              <a:rPr lang="en-US" altLang="ko-KR" baseline="0" dirty="0" err="1" smtClean="0"/>
              <a:t>Precontrast</a:t>
            </a:r>
            <a:r>
              <a:rPr lang="en-US" altLang="ko-KR" baseline="0" dirty="0" smtClean="0"/>
              <a:t> </a:t>
            </a:r>
            <a:r>
              <a:rPr lang="en-US" altLang="ko-KR" baseline="0" dirty="0" smtClean="0"/>
              <a:t>image </a:t>
            </a:r>
            <a:r>
              <a:rPr lang="ko-KR" altLang="en-US" baseline="0" dirty="0" smtClean="0"/>
              <a:t>를 보았더니</a:t>
            </a:r>
            <a:r>
              <a:rPr lang="en-US" altLang="ko-KR" baseline="0" dirty="0" smtClean="0"/>
              <a:t>,  </a:t>
            </a:r>
            <a:r>
              <a:rPr lang="en-US" altLang="ko-KR" dirty="0" smtClean="0"/>
              <a:t>Dilated</a:t>
            </a:r>
            <a:r>
              <a:rPr lang="en-US" altLang="ko-KR" baseline="0" dirty="0" smtClean="0"/>
              <a:t> bronchus </a:t>
            </a:r>
            <a:r>
              <a:rPr lang="ko-KR" altLang="en-US" baseline="0" dirty="0" smtClean="0"/>
              <a:t>를 채우고 있는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하얗게 보이고 있는 </a:t>
            </a:r>
            <a:r>
              <a:rPr lang="en-US" altLang="ko-KR" baseline="0" dirty="0" smtClean="0"/>
              <a:t>High attenuated mucous plugging </a:t>
            </a:r>
            <a:r>
              <a:rPr lang="ko-KR" altLang="en-US" baseline="0" dirty="0" smtClean="0"/>
              <a:t>소견을 공통적으로 확인할 수 있었습니다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4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CT </a:t>
            </a:r>
            <a:r>
              <a:rPr lang="ko-KR" altLang="en-US" dirty="0" smtClean="0"/>
              <a:t>소견까지 종합해서 환자의 현재와 </a:t>
            </a:r>
            <a:r>
              <a:rPr lang="ko-KR" altLang="en-US" dirty="0" err="1" smtClean="0"/>
              <a:t>과거력을</a:t>
            </a:r>
            <a:r>
              <a:rPr lang="ko-KR" altLang="en-US" dirty="0" smtClean="0"/>
              <a:t> 모두 정리해</a:t>
            </a:r>
            <a:r>
              <a:rPr lang="ko-KR" altLang="en-US" baseline="0" dirty="0" smtClean="0"/>
              <a:t> 보겠습니다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우선</a:t>
            </a:r>
            <a:r>
              <a:rPr lang="en-US" altLang="ko-KR" dirty="0" smtClean="0"/>
              <a:t> </a:t>
            </a:r>
            <a:r>
              <a:rPr lang="ko-KR" altLang="en-US" dirty="0" smtClean="0"/>
              <a:t>환자는 </a:t>
            </a:r>
            <a:r>
              <a:rPr lang="en-US" altLang="ko-KR" dirty="0" err="1" smtClean="0"/>
              <a:t>migratoring</a:t>
            </a:r>
            <a:r>
              <a:rPr lang="en-US" altLang="ko-KR" dirty="0" smtClean="0"/>
              <a:t> </a:t>
            </a:r>
            <a:r>
              <a:rPr lang="en-US" altLang="ko-KR" dirty="0" smtClean="0"/>
              <a:t>consolidation </a:t>
            </a:r>
            <a:r>
              <a:rPr lang="ko-KR" altLang="en-US" dirty="0" smtClean="0"/>
              <a:t>의 특징을 </a:t>
            </a:r>
            <a:r>
              <a:rPr lang="ko-KR" altLang="en-US" dirty="0" smtClean="0"/>
              <a:t>보이며 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호흡기 증상을 호소하나 폐렴에 준한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항생제 치료에 잘 듣지 않고 </a:t>
            </a:r>
            <a:r>
              <a:rPr lang="ko-KR" altLang="en-US" dirty="0" smtClean="0"/>
              <a:t>자주 재발하였고</a:t>
            </a:r>
            <a:r>
              <a:rPr lang="en-US" altLang="ko-KR" dirty="0" smtClean="0"/>
              <a:t>,</a:t>
            </a:r>
            <a:endParaRPr lang="en-US" altLang="ko-KR" dirty="0" smtClean="0"/>
          </a:p>
          <a:p>
            <a:r>
              <a:rPr lang="ko-KR" altLang="en-US" dirty="0" smtClean="0"/>
              <a:t>혈액검사에서 </a:t>
            </a:r>
            <a:r>
              <a:rPr lang="en-US" altLang="ko-KR" dirty="0" smtClean="0"/>
              <a:t>eosinophil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상승</a:t>
            </a:r>
            <a:r>
              <a:rPr lang="en-US" altLang="ko-KR" baseline="0" dirty="0" smtClean="0"/>
              <a:t>, </a:t>
            </a:r>
            <a:r>
              <a:rPr lang="en-US" altLang="ko-KR" dirty="0" smtClean="0"/>
              <a:t>total </a:t>
            </a:r>
            <a:r>
              <a:rPr lang="en-US" altLang="ko-KR" dirty="0" err="1" smtClean="0"/>
              <a:t>Ig</a:t>
            </a:r>
            <a:r>
              <a:rPr lang="en-US" altLang="ko-KR" baseline="0" dirty="0" err="1" smtClean="0"/>
              <a:t>E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상승이 동반되었습니다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CT</a:t>
            </a:r>
            <a:r>
              <a:rPr lang="ko-KR" altLang="en-US" baseline="0" dirty="0" smtClean="0"/>
              <a:t>에서 공통적으로 </a:t>
            </a:r>
            <a:r>
              <a:rPr lang="en-US" altLang="ko-KR" baseline="0" dirty="0" smtClean="0"/>
              <a:t>Dilated bronchus </a:t>
            </a:r>
            <a:r>
              <a:rPr lang="ko-KR" altLang="en-US" baseline="0" dirty="0" smtClean="0"/>
              <a:t>안을 채우는 </a:t>
            </a:r>
            <a:r>
              <a:rPr lang="en-US" altLang="ko-KR" baseline="0" dirty="0" smtClean="0"/>
              <a:t>high attenuation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mucus plugging </a:t>
            </a:r>
            <a:r>
              <a:rPr lang="ko-KR" altLang="en-US" baseline="0" dirty="0" smtClean="0"/>
              <a:t>의 특징을  보이고 있었습니다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상기 소견들을 종합하였을 때 우리는 </a:t>
            </a:r>
            <a:r>
              <a:rPr lang="en-US" altLang="ko-KR" baseline="0" dirty="0" smtClean="0"/>
              <a:t>ABPA </a:t>
            </a:r>
            <a:r>
              <a:rPr lang="ko-KR" altLang="en-US" baseline="0" dirty="0" smtClean="0"/>
              <a:t>를 의심할 수 있었습니다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그러나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환자는 한 번도 천식을 진단받거나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이전 입원기간 동안 </a:t>
            </a:r>
            <a:r>
              <a:rPr lang="en-US" altLang="ko-KR" baseline="0" dirty="0" smtClean="0"/>
              <a:t>wheezing </a:t>
            </a:r>
            <a:r>
              <a:rPr lang="ko-KR" altLang="en-US" baseline="0" dirty="0" smtClean="0"/>
              <a:t>이 청진된 적도 없고</a:t>
            </a:r>
            <a:r>
              <a:rPr lang="en-US" altLang="ko-KR" baseline="0" dirty="0" smtClean="0"/>
              <a:t>, PFT </a:t>
            </a:r>
            <a:r>
              <a:rPr lang="ko-KR" altLang="en-US" baseline="0" dirty="0" smtClean="0"/>
              <a:t>에서도 정상소견을 보였었습니다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92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추가 평가로 시행한 </a:t>
            </a:r>
            <a:r>
              <a:rPr lang="en-US" altLang="ko-KR" dirty="0" smtClean="0"/>
              <a:t>Aspergillus IgG, </a:t>
            </a:r>
            <a:r>
              <a:rPr lang="en-US" altLang="ko-KR" dirty="0" err="1" smtClean="0"/>
              <a:t>IgE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에서 양성</a:t>
            </a:r>
            <a:r>
              <a:rPr lang="en-US" altLang="ko-KR" baseline="0" dirty="0" smtClean="0"/>
              <a:t>, skin test </a:t>
            </a:r>
            <a:r>
              <a:rPr lang="ko-KR" altLang="en-US" baseline="0" dirty="0" smtClean="0"/>
              <a:t>양성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보였으며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환자는 이전에 천식 진단 받은 적이나 천식 증상을 호소한 적이 없던 자이나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시행한 </a:t>
            </a:r>
            <a:r>
              <a:rPr lang="ko-KR" altLang="en-US" baseline="0" dirty="0" err="1" smtClean="0"/>
              <a:t>메타콜린</a:t>
            </a:r>
            <a:r>
              <a:rPr lang="ko-KR" altLang="en-US" baseline="0" dirty="0" smtClean="0"/>
              <a:t> 기관지 유발시험에서 양성</a:t>
            </a:r>
            <a:r>
              <a:rPr lang="en-US" altLang="ko-KR" baseline="0" dirty="0" smtClean="0"/>
              <a:t>, PFT </a:t>
            </a:r>
            <a:r>
              <a:rPr lang="ko-KR" altLang="en-US" baseline="0" dirty="0" smtClean="0"/>
              <a:t>에서는 </a:t>
            </a:r>
            <a:r>
              <a:rPr lang="en-US" altLang="ko-KR" baseline="0" dirty="0" err="1" smtClean="0"/>
              <a:t>mildely</a:t>
            </a:r>
            <a:r>
              <a:rPr lang="en-US" altLang="ko-KR" baseline="0" dirty="0" smtClean="0"/>
              <a:t> restrictive pattern </a:t>
            </a:r>
            <a:r>
              <a:rPr lang="ko-KR" altLang="en-US" baseline="0" dirty="0" smtClean="0"/>
              <a:t>이 </a:t>
            </a:r>
            <a:r>
              <a:rPr lang="ko-KR" altLang="en-US" baseline="0" dirty="0" smtClean="0"/>
              <a:t>확인되었습니다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408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이에 최종적으로 </a:t>
            </a:r>
            <a:r>
              <a:rPr lang="en-US" altLang="ko-KR" dirty="0" smtClean="0"/>
              <a:t>ABPA </a:t>
            </a:r>
            <a:r>
              <a:rPr lang="ko-KR" altLang="en-US" dirty="0" smtClean="0"/>
              <a:t>로 진단</a:t>
            </a:r>
            <a:r>
              <a:rPr lang="ko-KR" altLang="en-US" baseline="0" dirty="0" smtClean="0"/>
              <a:t> 하 </a:t>
            </a:r>
            <a:r>
              <a:rPr lang="en-US" altLang="ko-KR" baseline="0" dirty="0" smtClean="0"/>
              <a:t>, </a:t>
            </a:r>
            <a:r>
              <a:rPr lang="ko-KR" altLang="en-US" dirty="0" smtClean="0"/>
              <a:t>경구 스테로이드 및 경구 항진균제를 복용 시작하였고</a:t>
            </a:r>
            <a:r>
              <a:rPr lang="en-US" altLang="ko-KR" dirty="0" smtClean="0"/>
              <a:t>, 9</a:t>
            </a:r>
            <a:r>
              <a:rPr lang="ko-KR" altLang="en-US" dirty="0" smtClean="0"/>
              <a:t>일 후 증상이 호전되어 퇴원할 수 있었습니다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896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치료 시작 </a:t>
            </a:r>
            <a:r>
              <a:rPr lang="en-US" altLang="ko-KR" dirty="0" smtClean="0"/>
              <a:t>1</a:t>
            </a:r>
            <a:r>
              <a:rPr lang="ko-KR" altLang="en-US" dirty="0" smtClean="0"/>
              <a:t>주일 후 촬영한 </a:t>
            </a:r>
            <a:r>
              <a:rPr lang="en-US" altLang="ko-KR" dirty="0" smtClean="0"/>
              <a:t>x-ray </a:t>
            </a:r>
            <a:r>
              <a:rPr lang="ko-KR" altLang="en-US" dirty="0" smtClean="0"/>
              <a:t>에서는 </a:t>
            </a:r>
            <a:r>
              <a:rPr lang="ko-KR" altLang="en-US" dirty="0" err="1" smtClean="0"/>
              <a:t>우상부에</a:t>
            </a:r>
            <a:r>
              <a:rPr lang="ko-KR" altLang="en-US" dirty="0" smtClean="0"/>
              <a:t> 보였던 소견이 호전추세 보이고 있었고</a:t>
            </a:r>
            <a:r>
              <a:rPr lang="en-US" altLang="ko-KR" dirty="0" smtClean="0"/>
              <a:t>, 1</a:t>
            </a:r>
            <a:r>
              <a:rPr lang="ko-KR" altLang="en-US" dirty="0" smtClean="0"/>
              <a:t>개월 후 촬영한 </a:t>
            </a:r>
            <a:r>
              <a:rPr lang="en-US" altLang="ko-KR" dirty="0" smtClean="0"/>
              <a:t>x-ray </a:t>
            </a:r>
            <a:r>
              <a:rPr lang="ko-KR" altLang="en-US" dirty="0" smtClean="0"/>
              <a:t>에서는 완전히 호전된 것을 확인할 수 있습니다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4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케이스는 여기까지 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소개해드린 케이스는 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기침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호흡곤란 등 호흡기 증상 때문에 반복적으로 입원을 했고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영상 검사에서 </a:t>
            </a:r>
            <a:r>
              <a:rPr lang="en-US" altLang="ko-KR" dirty="0" smtClean="0"/>
              <a:t>migrating consolidation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 보였으나</a:t>
            </a:r>
            <a:r>
              <a:rPr lang="en-US" altLang="ko-KR" baseline="0" dirty="0" smtClean="0"/>
              <a:t> ,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이전에 천식 </a:t>
            </a:r>
            <a:r>
              <a:rPr lang="ko-KR" altLang="en-US" baseline="0" dirty="0" err="1" smtClean="0"/>
              <a:t>과거력이</a:t>
            </a:r>
            <a:r>
              <a:rPr lang="ko-KR" altLang="en-US" baseline="0" dirty="0" smtClean="0"/>
              <a:t> 없었고</a:t>
            </a:r>
            <a:r>
              <a:rPr lang="en-US" altLang="ko-KR" baseline="0" dirty="0" smtClean="0"/>
              <a:t>, wheezing </a:t>
            </a:r>
            <a:r>
              <a:rPr lang="ko-KR" altLang="en-US" baseline="0" dirty="0" smtClean="0"/>
              <a:t>등 천식을 의심할만한 소견이 없었으며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이전 </a:t>
            </a:r>
            <a:r>
              <a:rPr lang="en-US" altLang="ko-KR" baseline="0" dirty="0" smtClean="0"/>
              <a:t>PFT </a:t>
            </a:r>
            <a:r>
              <a:rPr lang="ko-KR" altLang="en-US" baseline="0" dirty="0" smtClean="0"/>
              <a:t>에서도 </a:t>
            </a:r>
            <a:r>
              <a:rPr lang="en-US" altLang="ko-KR" baseline="0" dirty="0" smtClean="0"/>
              <a:t>bronchodilator response </a:t>
            </a:r>
            <a:r>
              <a:rPr lang="ko-KR" altLang="en-US" baseline="0" dirty="0" smtClean="0"/>
              <a:t>가 음성이어서 </a:t>
            </a:r>
            <a:r>
              <a:rPr lang="en-US" altLang="ko-KR" baseline="0" dirty="0" smtClean="0"/>
              <a:t>ABPA </a:t>
            </a:r>
            <a:r>
              <a:rPr lang="ko-KR" altLang="en-US" baseline="0" dirty="0" smtClean="0"/>
              <a:t>를 잘 의심하지 못하였고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진단이 지연된 환자입니다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716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현재 </a:t>
            </a:r>
            <a:r>
              <a:rPr lang="en-US" altLang="ko-KR" dirty="0" smtClean="0"/>
              <a:t>ABPA </a:t>
            </a:r>
            <a:r>
              <a:rPr lang="ko-KR" altLang="en-US" dirty="0" smtClean="0"/>
              <a:t>를 진단하는 </a:t>
            </a:r>
            <a:r>
              <a:rPr lang="en-US" altLang="ko-KR" dirty="0" smtClean="0"/>
              <a:t>criteria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여러 종류가 혼재되어 쓰이고 있으며 대부분의 진단 기준에서는 </a:t>
            </a:r>
            <a:r>
              <a:rPr lang="en-US" altLang="ko-KR" baseline="0" dirty="0" smtClean="0"/>
              <a:t>Asthma </a:t>
            </a:r>
            <a:r>
              <a:rPr lang="ko-KR" altLang="en-US" baseline="0" dirty="0" smtClean="0"/>
              <a:t>가 포함되어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그러나 이 케이스 처럼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이전에 천식 증상이 없는 환자라고 해서 </a:t>
            </a:r>
            <a:r>
              <a:rPr lang="en-US" altLang="ko-KR" baseline="0" dirty="0" smtClean="0"/>
              <a:t>ABPA </a:t>
            </a:r>
            <a:r>
              <a:rPr lang="ko-KR" altLang="en-US" baseline="0" dirty="0" smtClean="0"/>
              <a:t>의 가능성을 배제할 수 없습니다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이전에 </a:t>
            </a:r>
            <a:r>
              <a:rPr lang="en-US" altLang="ko-KR" dirty="0" smtClean="0"/>
              <a:t>asthma </a:t>
            </a:r>
            <a:r>
              <a:rPr lang="ko-KR" altLang="en-US" dirty="0" smtClean="0"/>
              <a:t>를 진단받지 않았던 </a:t>
            </a:r>
            <a:r>
              <a:rPr lang="en-US" altLang="ko-KR" dirty="0" smtClean="0"/>
              <a:t>ABPA</a:t>
            </a:r>
            <a:r>
              <a:rPr lang="en-US" altLang="ko-KR" baseline="0" dirty="0" smtClean="0"/>
              <a:t> case </a:t>
            </a:r>
            <a:r>
              <a:rPr lang="ko-KR" altLang="en-US" baseline="0" dirty="0" smtClean="0"/>
              <a:t>는 드물지만 보고되어 왔습니다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이를 </a:t>
            </a:r>
            <a:r>
              <a:rPr lang="en-US" altLang="ko-KR" baseline="0" dirty="0" smtClean="0"/>
              <a:t>systematic MEDLINE search </a:t>
            </a:r>
            <a:r>
              <a:rPr lang="ko-KR" altLang="en-US" baseline="0" dirty="0" smtClean="0"/>
              <a:t>해 본 결과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총</a:t>
            </a:r>
            <a:r>
              <a:rPr lang="en-US" altLang="ko-KR" baseline="0" dirty="0" smtClean="0"/>
              <a:t> 17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article </a:t>
            </a:r>
            <a:r>
              <a:rPr lang="ko-KR" altLang="en-US" baseline="0" dirty="0" smtClean="0"/>
              <a:t>이 있었으며</a:t>
            </a:r>
            <a:r>
              <a:rPr lang="en-US" altLang="ko-KR" baseline="0" dirty="0" smtClean="0"/>
              <a:t>, 36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case </a:t>
            </a:r>
            <a:r>
              <a:rPr lang="ko-KR" altLang="en-US" baseline="0" dirty="0" smtClean="0"/>
              <a:t>가 있었습니다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 중에서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case 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bronchodilator </a:t>
            </a:r>
            <a:r>
              <a:rPr lang="en-US" altLang="ko-KR" baseline="0" dirty="0" err="1" smtClean="0"/>
              <a:t>respose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 양성 이었고</a:t>
            </a:r>
            <a:r>
              <a:rPr lang="en-US" altLang="ko-KR" baseline="0" dirty="0" smtClean="0"/>
              <a:t>, 1 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case </a:t>
            </a:r>
            <a:r>
              <a:rPr lang="ko-KR" altLang="en-US" baseline="0" dirty="0" smtClean="0"/>
              <a:t>에서는 이번 케이스 처럼 </a:t>
            </a:r>
            <a:r>
              <a:rPr lang="ko-KR" altLang="en-US" baseline="0" dirty="0" err="1" smtClean="0"/>
              <a:t>메타콜린</a:t>
            </a:r>
            <a:r>
              <a:rPr lang="ko-KR" altLang="en-US" baseline="0" dirty="0" smtClean="0"/>
              <a:t> 유발검사 양성이 확인되었다고 합니다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415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ABPA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의 특징적인 </a:t>
            </a:r>
            <a:r>
              <a:rPr lang="en-US" altLang="ko-KR" baseline="0" dirty="0" smtClean="0"/>
              <a:t>CT </a:t>
            </a:r>
            <a:r>
              <a:rPr lang="ko-KR" altLang="en-US" baseline="0" dirty="0" smtClean="0"/>
              <a:t>소견으로는 </a:t>
            </a:r>
            <a:r>
              <a:rPr lang="en-US" altLang="ko-KR" baseline="0" dirty="0" smtClean="0"/>
              <a:t>central bronchiectasis , </a:t>
            </a:r>
            <a:r>
              <a:rPr lang="ko-KR" altLang="en-US" baseline="0" dirty="0" smtClean="0"/>
              <a:t>그리고 </a:t>
            </a:r>
            <a:r>
              <a:rPr lang="en-US" altLang="ko-KR" baseline="0" dirty="0" smtClean="0"/>
              <a:t>mucus plugging </a:t>
            </a:r>
            <a:r>
              <a:rPr lang="ko-KR" altLang="en-US" baseline="0" dirty="0" smtClean="0"/>
              <a:t>과 그로 인한 </a:t>
            </a:r>
            <a:r>
              <a:rPr lang="en-US" altLang="ko-KR" baseline="0" dirty="0" smtClean="0"/>
              <a:t>atelectasis, </a:t>
            </a:r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본 케이스에서도 보였던 </a:t>
            </a:r>
            <a:r>
              <a:rPr lang="en-US" altLang="ko-KR" baseline="0" dirty="0" smtClean="0"/>
              <a:t>high attenuated mucus </a:t>
            </a:r>
            <a:r>
              <a:rPr lang="ko-KR" altLang="en-US" baseline="0" dirty="0" smtClean="0"/>
              <a:t>등이 있습니다</a:t>
            </a:r>
            <a:r>
              <a:rPr lang="en-US" altLang="ko-KR" baseline="0" smtClean="0"/>
              <a:t>. </a:t>
            </a:r>
            <a:endParaRPr lang="en-US" altLang="ko-KR" baseline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이렇게 늘어난 </a:t>
            </a:r>
            <a:r>
              <a:rPr lang="en-US" altLang="ko-KR" baseline="0" dirty="0" smtClean="0"/>
              <a:t>bronchus </a:t>
            </a:r>
            <a:r>
              <a:rPr lang="ko-KR" altLang="en-US" baseline="0" dirty="0" smtClean="0"/>
              <a:t>안에 </a:t>
            </a:r>
            <a:r>
              <a:rPr lang="en-US" altLang="ko-KR" baseline="0" dirty="0" smtClean="0"/>
              <a:t>high attenuated mucus </a:t>
            </a:r>
            <a:r>
              <a:rPr lang="ko-KR" altLang="en-US" baseline="0" dirty="0" smtClean="0"/>
              <a:t>가 차 있는 모양이 마치 손가락 모양과 같아서</a:t>
            </a:r>
            <a:endParaRPr lang="en-US" altLang="ko-KR" baseline="0" dirty="0" smtClean="0"/>
          </a:p>
          <a:p>
            <a:r>
              <a:rPr lang="en-US" altLang="ko-KR" baseline="0" dirty="0" smtClean="0"/>
              <a:t>finger in glove sign </a:t>
            </a:r>
            <a:r>
              <a:rPr lang="ko-KR" altLang="en-US" baseline="0" dirty="0" smtClean="0"/>
              <a:t>이라고 부르기도 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 이러한 </a:t>
            </a:r>
            <a:r>
              <a:rPr lang="en-US" altLang="ko-KR" baseline="0" dirty="0" smtClean="0"/>
              <a:t>CT </a:t>
            </a:r>
            <a:r>
              <a:rPr lang="ko-KR" altLang="en-US" baseline="0" dirty="0" smtClean="0"/>
              <a:t>소견을 확인하였을 때 </a:t>
            </a:r>
            <a:r>
              <a:rPr lang="en-US" altLang="ko-KR" baseline="0" dirty="0" smtClean="0"/>
              <a:t>ABPA </a:t>
            </a:r>
            <a:r>
              <a:rPr lang="ko-KR" altLang="en-US" baseline="0" dirty="0" smtClean="0"/>
              <a:t>의 가능성을 반드시 생각해 보아야 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12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고혈압으로 약 </a:t>
            </a:r>
            <a:r>
              <a:rPr lang="ko-KR" altLang="en-US" dirty="0" err="1" smtClean="0"/>
              <a:t>복용중이었으며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이전에 폐렴으로 </a:t>
            </a:r>
            <a:r>
              <a:rPr lang="en-US" altLang="ko-KR" dirty="0" smtClean="0"/>
              <a:t>4</a:t>
            </a:r>
            <a:r>
              <a:rPr lang="ko-KR" altLang="en-US" dirty="0" smtClean="0"/>
              <a:t>번의 반복적인 입원 치료 받았던 </a:t>
            </a:r>
            <a:r>
              <a:rPr lang="ko-KR" altLang="en-US" dirty="0" err="1" smtClean="0"/>
              <a:t>과거력</a:t>
            </a:r>
            <a:r>
              <a:rPr lang="ko-KR" altLang="en-US" dirty="0" smtClean="0"/>
              <a:t>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682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본 케이스는 폐렴으로 의심 하 항생제 치료를 하였음에도 증상 및 </a:t>
            </a:r>
            <a:r>
              <a:rPr lang="en-US" altLang="ko-KR" dirty="0" smtClean="0"/>
              <a:t>x-ray </a:t>
            </a:r>
            <a:r>
              <a:rPr lang="ko-KR" altLang="en-US" dirty="0" smtClean="0"/>
              <a:t>가 호전되었기에 </a:t>
            </a:r>
            <a:r>
              <a:rPr lang="en-US" altLang="ko-KR" dirty="0" smtClean="0"/>
              <a:t>ABPA </a:t>
            </a:r>
            <a:r>
              <a:rPr lang="ko-KR" altLang="en-US" dirty="0" smtClean="0"/>
              <a:t>의 진단이 더 늦어졌다고 할 수 있습니다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ABPA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5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stage </a:t>
            </a:r>
            <a:r>
              <a:rPr lang="ko-KR" altLang="en-US" baseline="0" dirty="0" smtClean="0"/>
              <a:t>로 나누어서 설명하기도 하는데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Active stage </a:t>
            </a:r>
            <a:r>
              <a:rPr lang="ko-KR" altLang="en-US" baseline="0" dirty="0" smtClean="0"/>
              <a:t>에서 스테로이드 치료 없이 저절로 </a:t>
            </a:r>
            <a:r>
              <a:rPr lang="en-US" altLang="ko-KR" baseline="0" dirty="0" smtClean="0"/>
              <a:t>remission </a:t>
            </a:r>
            <a:r>
              <a:rPr lang="ko-KR" altLang="en-US" baseline="0" dirty="0" smtClean="0"/>
              <a:t>이 되기도 하며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혹은 치료를 통해 </a:t>
            </a:r>
            <a:r>
              <a:rPr lang="en-US" altLang="ko-KR" baseline="0" dirty="0" smtClean="0"/>
              <a:t>remission </a:t>
            </a:r>
            <a:r>
              <a:rPr lang="ko-KR" altLang="en-US" baseline="0" dirty="0" smtClean="0"/>
              <a:t>이 이루어 집니다</a:t>
            </a:r>
            <a:r>
              <a:rPr lang="en-US" altLang="ko-KR" baseline="0" dirty="0" smtClean="0"/>
              <a:t>. Remission </a:t>
            </a:r>
            <a:r>
              <a:rPr lang="ko-KR" altLang="en-US" baseline="0" dirty="0" smtClean="0"/>
              <a:t>후에도 반복적인 </a:t>
            </a:r>
            <a:r>
              <a:rPr lang="en-US" altLang="ko-KR" baseline="0" dirty="0" smtClean="0"/>
              <a:t>exacerbation </a:t>
            </a:r>
            <a:r>
              <a:rPr lang="ko-KR" altLang="en-US" baseline="0" dirty="0" smtClean="0"/>
              <a:t>과 </a:t>
            </a:r>
            <a:r>
              <a:rPr lang="en-US" altLang="ko-KR" baseline="0" dirty="0" smtClean="0"/>
              <a:t>remission </a:t>
            </a:r>
            <a:r>
              <a:rPr lang="ko-KR" altLang="en-US" baseline="0" dirty="0" smtClean="0"/>
              <a:t>이 반복될 수 있으며</a:t>
            </a:r>
            <a:r>
              <a:rPr lang="en-US" altLang="ko-KR" baseline="0" dirty="0" smtClean="0"/>
              <a:t>, end stage </a:t>
            </a:r>
            <a:r>
              <a:rPr lang="ko-KR" altLang="en-US" baseline="0" dirty="0" smtClean="0"/>
              <a:t>에서는 </a:t>
            </a:r>
            <a:r>
              <a:rPr lang="en-US" altLang="ko-KR" baseline="0" dirty="0" smtClean="0"/>
              <a:t>bronchiectasis 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fibrosis </a:t>
            </a:r>
            <a:r>
              <a:rPr lang="ko-KR" altLang="en-US" baseline="0" dirty="0" smtClean="0"/>
              <a:t>등 </a:t>
            </a:r>
            <a:r>
              <a:rPr lang="en-US" altLang="ko-KR" baseline="0" dirty="0" smtClean="0"/>
              <a:t>lung destruction </a:t>
            </a:r>
            <a:r>
              <a:rPr lang="ko-KR" altLang="en-US" baseline="0" dirty="0" smtClean="0"/>
              <a:t>이 발생하기 때문에</a:t>
            </a:r>
            <a:r>
              <a:rPr lang="en-US" altLang="ko-KR" baseline="0" dirty="0" smtClean="0"/>
              <a:t>,  </a:t>
            </a:r>
            <a:r>
              <a:rPr lang="ko-KR" altLang="en-US" baseline="0" dirty="0" smtClean="0"/>
              <a:t>이렇게 진행하기 전 빠른 치료의 시작이 무엇보다 중요합니다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본 케이스에서 스테로이드 치료가 아닌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항생제 치료를 받았음에도 호전을 보였던 이유도 아마 </a:t>
            </a:r>
            <a:r>
              <a:rPr lang="en-US" altLang="ko-KR" baseline="0" dirty="0" smtClean="0"/>
              <a:t>ABPA 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active stage 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remission, exacerbation </a:t>
            </a:r>
            <a:r>
              <a:rPr lang="ko-KR" altLang="en-US" baseline="0" dirty="0" smtClean="0"/>
              <a:t>을 반복하였기 때문으로 보입니다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169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ABPA </a:t>
            </a:r>
            <a:r>
              <a:rPr lang="ko-KR" altLang="en-US" dirty="0" smtClean="0"/>
              <a:t>를 </a:t>
            </a:r>
            <a:r>
              <a:rPr lang="ko-KR" altLang="en-US" baseline="0" dirty="0" smtClean="0"/>
              <a:t> 조기에 의심하여 진단하는 것은 불필요한 항생제 노출을 막을 수 있고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무엇보다 </a:t>
            </a:r>
            <a:r>
              <a:rPr lang="en-US" altLang="ko-KR" baseline="0" dirty="0" smtClean="0"/>
              <a:t>ABPA </a:t>
            </a:r>
            <a:r>
              <a:rPr lang="ko-KR" altLang="en-US" baseline="0" dirty="0" smtClean="0"/>
              <a:t>의 진행으로 인한 </a:t>
            </a:r>
            <a:r>
              <a:rPr lang="en-US" altLang="ko-KR" baseline="0" dirty="0" smtClean="0"/>
              <a:t>lung destruction </a:t>
            </a:r>
            <a:r>
              <a:rPr lang="ko-KR" altLang="en-US" baseline="0" dirty="0" smtClean="0"/>
              <a:t>의 진행을 막을 수 있다는 점에서 중요합니다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그러나 본 환자처럼 천식의 </a:t>
            </a:r>
            <a:r>
              <a:rPr lang="en-US" altLang="ko-KR" baseline="0" dirty="0" smtClean="0"/>
              <a:t>history </a:t>
            </a:r>
            <a:r>
              <a:rPr lang="ko-KR" altLang="en-US" baseline="0" dirty="0" smtClean="0"/>
              <a:t>가 없는 경우 올바른 </a:t>
            </a:r>
            <a:r>
              <a:rPr lang="en-US" altLang="ko-KR" baseline="0" dirty="0" smtClean="0"/>
              <a:t>ABPA </a:t>
            </a:r>
            <a:r>
              <a:rPr lang="ko-KR" altLang="en-US" baseline="0" dirty="0" smtClean="0"/>
              <a:t>로의 진단이 지연될 수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환자가 </a:t>
            </a:r>
            <a:r>
              <a:rPr lang="en-US" altLang="ko-KR" dirty="0" smtClean="0"/>
              <a:t>lung infiltration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을 보이고</a:t>
            </a:r>
            <a:r>
              <a:rPr lang="en-US" altLang="ko-KR" baseline="0" dirty="0" smtClean="0"/>
              <a:t>, Serum </a:t>
            </a:r>
            <a:r>
              <a:rPr lang="en-US" altLang="ko-KR" baseline="0" dirty="0" err="1" smtClean="0"/>
              <a:t>IgE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 높고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또한 항생제 등 치료에 반응이 미미하다면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꼭 </a:t>
            </a:r>
            <a:r>
              <a:rPr lang="en-US" altLang="ko-KR" baseline="0" dirty="0" smtClean="0"/>
              <a:t>ABPA </a:t>
            </a:r>
            <a:r>
              <a:rPr lang="ko-KR" altLang="en-US" baseline="0" dirty="0" smtClean="0"/>
              <a:t>를 의심하는 것이 필요하겠습니다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이상으로 발표 마치겠습니다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53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내원</a:t>
            </a:r>
            <a:r>
              <a:rPr lang="ko-KR" altLang="en-US" dirty="0" smtClean="0"/>
              <a:t> 당시 촬영한 </a:t>
            </a:r>
            <a:r>
              <a:rPr lang="en-US" altLang="ko-KR" dirty="0" err="1" smtClean="0"/>
              <a:t>chset</a:t>
            </a:r>
            <a:r>
              <a:rPr lang="en-US" altLang="ko-KR" dirty="0" smtClean="0"/>
              <a:t> PA 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Right upper lung field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에 </a:t>
            </a:r>
            <a:r>
              <a:rPr lang="en-US" altLang="ko-KR" baseline="0" dirty="0" smtClean="0"/>
              <a:t>infiltration </a:t>
            </a:r>
            <a:r>
              <a:rPr lang="ko-KR" altLang="en-US" baseline="0" dirty="0" smtClean="0"/>
              <a:t>이 </a:t>
            </a:r>
            <a:r>
              <a:rPr lang="ko-KR" altLang="en-US" baseline="0" dirty="0" smtClean="0"/>
              <a:t>증가되어 있었습니다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환자는 이전에 반복적으로 폐렴 치료 받았던 자로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이전 영상사진을 비교해보기로 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0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개월 전부터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개월 전까지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총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회의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입원치료를 받으며 촬영한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chest PA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차례로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RLL, LUL, RUL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으로 위치가 변하는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migrating consolidations“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특징을 확인할 수 있었습니다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endParaRPr lang="en-US" altLang="ko-KR" dirty="0" smtClean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다음은 각 입원 당시의 증상과 </a:t>
            </a:r>
            <a:r>
              <a:rPr lang="en-US" altLang="ko-KR" dirty="0" smtClean="0">
                <a:effectLst/>
              </a:rPr>
              <a:t>impression, </a:t>
            </a:r>
            <a:r>
              <a:rPr lang="ko-KR" altLang="en-US" dirty="0" err="1" smtClean="0">
                <a:effectLst/>
              </a:rPr>
              <a:t>치료력에</a:t>
            </a:r>
            <a:r>
              <a:rPr lang="ko-KR" altLang="en-US" dirty="0" smtClean="0">
                <a:effectLst/>
              </a:rPr>
              <a:t> 대한 도표 및 당시의 </a:t>
            </a:r>
            <a:r>
              <a:rPr lang="en-US" altLang="ko-KR" dirty="0" smtClean="0">
                <a:effectLst/>
              </a:rPr>
              <a:t>chest</a:t>
            </a:r>
            <a:r>
              <a:rPr lang="en-US" altLang="ko-KR" baseline="0" dirty="0" smtClean="0">
                <a:effectLst/>
              </a:rPr>
              <a:t> x-ray </a:t>
            </a:r>
            <a:r>
              <a:rPr lang="ko-KR" altLang="en-US" baseline="0" dirty="0" smtClean="0">
                <a:effectLst/>
              </a:rPr>
              <a:t>와 </a:t>
            </a:r>
            <a:r>
              <a:rPr lang="en-US" altLang="ko-KR" baseline="0" dirty="0" smtClean="0">
                <a:effectLst/>
              </a:rPr>
              <a:t>CT </a:t>
            </a:r>
            <a:r>
              <a:rPr lang="ko-KR" altLang="en-US" baseline="0" dirty="0" smtClean="0">
                <a:effectLst/>
              </a:rPr>
              <a:t>를 종합한 그림입니다</a:t>
            </a:r>
            <a:r>
              <a:rPr lang="en-US" altLang="ko-KR" baseline="0" dirty="0" smtClean="0">
                <a:effectLst/>
              </a:rPr>
              <a:t>.</a:t>
            </a:r>
          </a:p>
          <a:p>
            <a:endParaRPr lang="en-US" altLang="ko-KR" dirty="0" smtClean="0">
              <a:effectLst/>
            </a:endParaRPr>
          </a:p>
          <a:p>
            <a:r>
              <a:rPr lang="en-US" altLang="ko-KR" dirty="0" smtClean="0">
                <a:effectLst/>
              </a:rPr>
              <a:t>45</a:t>
            </a:r>
            <a:r>
              <a:rPr lang="ko-KR" altLang="en-US" dirty="0" smtClean="0">
                <a:effectLst/>
              </a:rPr>
              <a:t>개월 전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환자의 </a:t>
            </a:r>
            <a:r>
              <a:rPr lang="ko-KR" altLang="en-US" dirty="0" err="1" smtClean="0">
                <a:effectLst/>
              </a:rPr>
              <a:t>첫번째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입원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당시 기침을 주소로 내원하여</a:t>
            </a:r>
            <a:r>
              <a:rPr lang="en-US" altLang="ko-KR" baseline="0" dirty="0" smtClean="0">
                <a:effectLst/>
              </a:rPr>
              <a:t> </a:t>
            </a:r>
            <a:r>
              <a:rPr lang="en-US" altLang="ko-KR" dirty="0" smtClean="0">
                <a:effectLst/>
              </a:rPr>
              <a:t>right lower lobe </a:t>
            </a:r>
            <a:r>
              <a:rPr lang="en-US" altLang="ko-KR" dirty="0" smtClean="0">
                <a:effectLst/>
              </a:rPr>
              <a:t>superior </a:t>
            </a:r>
            <a:r>
              <a:rPr lang="ko-KR" altLang="en-US" dirty="0" smtClean="0">
                <a:effectLst/>
              </a:rPr>
              <a:t>에 발생한</a:t>
            </a:r>
            <a:r>
              <a:rPr lang="ko-KR" altLang="en-US" baseline="0" dirty="0" smtClean="0">
                <a:effectLst/>
              </a:rPr>
              <a:t> </a:t>
            </a:r>
            <a:r>
              <a:rPr lang="en-US" altLang="ko-KR" baseline="0" dirty="0" smtClean="0">
                <a:effectLst/>
              </a:rPr>
              <a:t>pneumonia </a:t>
            </a:r>
            <a:r>
              <a:rPr lang="ko-KR" altLang="en-US" baseline="0" dirty="0" smtClean="0">
                <a:effectLst/>
              </a:rPr>
              <a:t>로 판단 하 항생제 치료 </a:t>
            </a:r>
            <a:r>
              <a:rPr lang="en-US" altLang="ko-KR" baseline="0" dirty="0" smtClean="0">
                <a:effectLst/>
              </a:rPr>
              <a:t>13</a:t>
            </a:r>
            <a:r>
              <a:rPr lang="ko-KR" altLang="en-US" baseline="0" dirty="0" smtClean="0">
                <a:effectLst/>
              </a:rPr>
              <a:t>일간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치료하였고</a:t>
            </a:r>
            <a:r>
              <a:rPr lang="en-US" altLang="ko-KR" baseline="0" dirty="0" smtClean="0">
                <a:effectLst/>
              </a:rPr>
              <a:t>, </a:t>
            </a:r>
            <a:r>
              <a:rPr lang="ko-KR" altLang="en-US" baseline="0" dirty="0" smtClean="0">
                <a:effectLst/>
              </a:rPr>
              <a:t>호전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되었습니다</a:t>
            </a:r>
            <a:r>
              <a:rPr lang="en-US" altLang="ko-KR" baseline="0" dirty="0" smtClean="0">
                <a:effectLst/>
              </a:rPr>
              <a:t>. </a:t>
            </a:r>
            <a:endParaRPr lang="en-US" altLang="ko-KR" baseline="0" dirty="0" smtClean="0">
              <a:effectLst/>
            </a:endParaRPr>
          </a:p>
          <a:p>
            <a:endParaRPr lang="en-US" altLang="ko-KR" dirty="0" smtClean="0">
              <a:effectLst/>
            </a:endParaRPr>
          </a:p>
          <a:p>
            <a:r>
              <a:rPr lang="ko-KR" altLang="en-US" baseline="0" dirty="0" smtClean="0">
                <a:effectLst/>
              </a:rPr>
              <a:t>약 </a:t>
            </a:r>
            <a:r>
              <a:rPr lang="en-US" altLang="ko-KR" baseline="0" dirty="0" smtClean="0">
                <a:effectLst/>
              </a:rPr>
              <a:t>2</a:t>
            </a:r>
            <a:r>
              <a:rPr lang="ko-KR" altLang="en-US" baseline="0" dirty="0" smtClean="0">
                <a:effectLst/>
              </a:rPr>
              <a:t>년 </a:t>
            </a:r>
            <a:r>
              <a:rPr lang="ko-KR" altLang="en-US" baseline="0" dirty="0" smtClean="0">
                <a:effectLst/>
              </a:rPr>
              <a:t>후</a:t>
            </a:r>
            <a:r>
              <a:rPr lang="en-US" altLang="ko-KR" baseline="0" dirty="0" smtClean="0">
                <a:effectLst/>
              </a:rPr>
              <a:t>, 29</a:t>
            </a:r>
            <a:r>
              <a:rPr lang="ko-KR" altLang="en-US" baseline="0" dirty="0" smtClean="0">
                <a:effectLst/>
              </a:rPr>
              <a:t>개월 전에 환자는</a:t>
            </a:r>
            <a:r>
              <a:rPr lang="en-US" altLang="ko-KR" baseline="0" dirty="0" smtClean="0">
                <a:effectLst/>
              </a:rPr>
              <a:t> </a:t>
            </a:r>
            <a:r>
              <a:rPr lang="en-US" altLang="ko-KR" baseline="0" dirty="0" smtClean="0">
                <a:effectLst/>
              </a:rPr>
              <a:t>x-ray </a:t>
            </a:r>
            <a:r>
              <a:rPr lang="ko-KR" altLang="en-US" baseline="0" dirty="0" smtClean="0">
                <a:effectLst/>
              </a:rPr>
              <a:t>이상 소견이 있어 </a:t>
            </a:r>
            <a:r>
              <a:rPr lang="ko-KR" altLang="en-US" baseline="0" dirty="0" smtClean="0">
                <a:effectLst/>
              </a:rPr>
              <a:t>두 번째로 입원하였습니다</a:t>
            </a:r>
            <a:r>
              <a:rPr lang="en-US" altLang="ko-KR" baseline="0" dirty="0" smtClean="0">
                <a:effectLst/>
              </a:rPr>
              <a:t>. </a:t>
            </a:r>
            <a:r>
              <a:rPr lang="en-US" altLang="ko-KR" dirty="0" smtClean="0">
                <a:effectLst/>
              </a:rPr>
              <a:t>LUL</a:t>
            </a:r>
            <a:r>
              <a:rPr lang="ko-KR" altLang="en-US" dirty="0" smtClean="0">
                <a:effectLst/>
              </a:rPr>
              <a:t>에 </a:t>
            </a:r>
            <a:r>
              <a:rPr lang="en-US" altLang="ko-KR" dirty="0" smtClean="0">
                <a:effectLst/>
              </a:rPr>
              <a:t>4cm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의 </a:t>
            </a:r>
            <a:r>
              <a:rPr lang="en-US" altLang="ko-KR" dirty="0" smtClean="0">
                <a:effectLst/>
              </a:rPr>
              <a:t>focal consolidation or mass </a:t>
            </a:r>
            <a:r>
              <a:rPr lang="ko-KR" altLang="en-US" dirty="0" smtClean="0">
                <a:effectLst/>
              </a:rPr>
              <a:t>가 확인되었고</a:t>
            </a:r>
            <a:r>
              <a:rPr lang="en-US" altLang="ko-KR" dirty="0" smtClean="0">
                <a:effectLst/>
              </a:rPr>
              <a:t>, organizing</a:t>
            </a:r>
            <a:r>
              <a:rPr lang="en-US" altLang="ko-KR" baseline="0" dirty="0" smtClean="0">
                <a:effectLst/>
              </a:rPr>
              <a:t> pneumonia </a:t>
            </a:r>
            <a:r>
              <a:rPr lang="ko-KR" altLang="en-US" baseline="0" dirty="0" smtClean="0">
                <a:effectLst/>
              </a:rPr>
              <a:t>판단 하 항생제 치료 </a:t>
            </a:r>
            <a:r>
              <a:rPr lang="ko-KR" altLang="en-US" baseline="0" dirty="0" smtClean="0">
                <a:effectLst/>
              </a:rPr>
              <a:t>시작하였습니다</a:t>
            </a:r>
            <a:r>
              <a:rPr lang="en-US" altLang="ko-KR" baseline="0" dirty="0" smtClean="0">
                <a:effectLst/>
              </a:rPr>
              <a:t>. </a:t>
            </a:r>
            <a:r>
              <a:rPr lang="ko-KR" altLang="en-US" baseline="0" dirty="0" smtClean="0">
                <a:effectLst/>
              </a:rPr>
              <a:t>또한 </a:t>
            </a:r>
            <a:r>
              <a:rPr lang="en-US" altLang="ko-KR" baseline="0" dirty="0" smtClean="0">
                <a:effectLst/>
              </a:rPr>
              <a:t>lung </a:t>
            </a:r>
            <a:r>
              <a:rPr lang="en-US" altLang="ko-KR" baseline="0" dirty="0" smtClean="0">
                <a:effectLst/>
              </a:rPr>
              <a:t>cancer </a:t>
            </a:r>
            <a:r>
              <a:rPr lang="ko-KR" altLang="en-US" baseline="0" dirty="0" smtClean="0">
                <a:effectLst/>
              </a:rPr>
              <a:t>감별 및 원인 균 확인 위해 기관지내시경 시행하였으나 </a:t>
            </a:r>
            <a:r>
              <a:rPr lang="en-US" altLang="ko-KR" baseline="0" dirty="0" smtClean="0">
                <a:effectLst/>
              </a:rPr>
              <a:t>endobronchial lesion </a:t>
            </a:r>
            <a:r>
              <a:rPr lang="ko-KR" altLang="en-US" baseline="0" dirty="0" smtClean="0">
                <a:effectLst/>
              </a:rPr>
              <a:t>없고</a:t>
            </a:r>
            <a:r>
              <a:rPr lang="en-US" altLang="ko-KR" baseline="0" dirty="0" smtClean="0">
                <a:effectLst/>
              </a:rPr>
              <a:t>, </a:t>
            </a:r>
            <a:r>
              <a:rPr lang="ko-KR" altLang="en-US" baseline="0" dirty="0" smtClean="0">
                <a:effectLst/>
              </a:rPr>
              <a:t>균 동정 없었습니다</a:t>
            </a:r>
            <a:r>
              <a:rPr lang="en-US" altLang="ko-KR" baseline="0" dirty="0" smtClean="0">
                <a:effectLst/>
              </a:rPr>
              <a:t>. </a:t>
            </a:r>
            <a:r>
              <a:rPr lang="ko-KR" altLang="en-US" baseline="0" dirty="0" smtClean="0">
                <a:effectLst/>
              </a:rPr>
              <a:t>당시 항생제 </a:t>
            </a:r>
            <a:r>
              <a:rPr lang="ko-KR" altLang="en-US" baseline="0" dirty="0" smtClean="0">
                <a:effectLst/>
              </a:rPr>
              <a:t>치료 후 </a:t>
            </a:r>
            <a:r>
              <a:rPr lang="en-US" altLang="ko-KR" baseline="0" dirty="0" smtClean="0">
                <a:effectLst/>
              </a:rPr>
              <a:t>x-ray </a:t>
            </a:r>
            <a:r>
              <a:rPr lang="ko-KR" altLang="en-US" baseline="0" dirty="0" smtClean="0">
                <a:effectLst/>
              </a:rPr>
              <a:t>및 증상은 호전을 보여 퇴원하였습니다</a:t>
            </a:r>
            <a:r>
              <a:rPr lang="en-US" altLang="ko-KR" baseline="0" dirty="0" smtClean="0">
                <a:effectLst/>
              </a:rPr>
              <a:t>.</a:t>
            </a:r>
          </a:p>
          <a:p>
            <a:endParaRPr lang="en-US" altLang="ko-KR" baseline="0" dirty="0" smtClean="0">
              <a:effectLst/>
            </a:endParaRPr>
          </a:p>
          <a:p>
            <a:r>
              <a:rPr lang="en-US" altLang="ko-KR" baseline="0" dirty="0" smtClean="0">
                <a:effectLst/>
              </a:rPr>
              <a:t>23</a:t>
            </a:r>
            <a:r>
              <a:rPr lang="ko-KR" altLang="en-US" baseline="0" dirty="0" smtClean="0">
                <a:effectLst/>
              </a:rPr>
              <a:t>개월 전에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다시 환자는 기침</a:t>
            </a:r>
            <a:r>
              <a:rPr lang="en-US" altLang="ko-KR" baseline="0" dirty="0" smtClean="0">
                <a:effectLst/>
              </a:rPr>
              <a:t>, </a:t>
            </a:r>
            <a:r>
              <a:rPr lang="ko-KR" altLang="en-US" baseline="0" dirty="0" smtClean="0">
                <a:effectLst/>
              </a:rPr>
              <a:t>호흡곤란 등 증상 악화되어 </a:t>
            </a:r>
            <a:r>
              <a:rPr lang="en-US" altLang="ko-KR" baseline="0" dirty="0" smtClean="0">
                <a:effectLst/>
              </a:rPr>
              <a:t>6</a:t>
            </a:r>
            <a:r>
              <a:rPr lang="ko-KR" altLang="en-US" baseline="0" dirty="0" err="1" smtClean="0">
                <a:effectLst/>
              </a:rPr>
              <a:t>개월만에</a:t>
            </a:r>
            <a:r>
              <a:rPr lang="ko-KR" altLang="en-US" baseline="0" dirty="0" smtClean="0">
                <a:effectLst/>
              </a:rPr>
              <a:t> 세 </a:t>
            </a:r>
            <a:r>
              <a:rPr lang="ko-KR" altLang="en-US" baseline="0" dirty="0" smtClean="0">
                <a:effectLst/>
              </a:rPr>
              <a:t>번째 입원을 하였습니다</a:t>
            </a:r>
            <a:r>
              <a:rPr lang="en-US" altLang="ko-KR" baseline="0" dirty="0" smtClean="0">
                <a:effectLst/>
              </a:rPr>
              <a:t>. </a:t>
            </a:r>
            <a:r>
              <a:rPr lang="ko-KR" altLang="en-US" baseline="0" dirty="0" smtClean="0">
                <a:effectLst/>
              </a:rPr>
              <a:t>이 </a:t>
            </a:r>
            <a:r>
              <a:rPr lang="ko-KR" altLang="en-US" baseline="0" dirty="0" smtClean="0">
                <a:effectLst/>
              </a:rPr>
              <a:t>때는 </a:t>
            </a:r>
            <a:r>
              <a:rPr lang="en-US" altLang="ko-KR" dirty="0" smtClean="0">
                <a:effectLst/>
              </a:rPr>
              <a:t>Right</a:t>
            </a:r>
            <a:r>
              <a:rPr lang="en-US" altLang="ko-KR" baseline="0" dirty="0" smtClean="0">
                <a:effectLst/>
              </a:rPr>
              <a:t> upper lobe </a:t>
            </a:r>
            <a:r>
              <a:rPr lang="ko-KR" altLang="en-US" baseline="0" dirty="0" smtClean="0">
                <a:effectLst/>
              </a:rPr>
              <a:t>의 </a:t>
            </a:r>
            <a:r>
              <a:rPr lang="en-US" altLang="ko-KR" baseline="0" dirty="0" smtClean="0">
                <a:effectLst/>
              </a:rPr>
              <a:t>posterior segment</a:t>
            </a:r>
            <a:r>
              <a:rPr lang="en-US" altLang="ko-KR" dirty="0" smtClean="0">
                <a:effectLst/>
              </a:rPr>
              <a:t> </a:t>
            </a:r>
            <a:r>
              <a:rPr lang="ko-KR" altLang="en-US" dirty="0" smtClean="0">
                <a:effectLst/>
              </a:rPr>
              <a:t>에 </a:t>
            </a:r>
            <a:r>
              <a:rPr lang="en-US" altLang="ko-KR" dirty="0" smtClean="0">
                <a:effectLst/>
              </a:rPr>
              <a:t>branching tubular opacities </a:t>
            </a:r>
            <a:r>
              <a:rPr lang="ko-KR" altLang="en-US" dirty="0" smtClean="0">
                <a:effectLst/>
              </a:rPr>
              <a:t>가 보였습니다</a:t>
            </a:r>
            <a:r>
              <a:rPr lang="en-US" altLang="ko-KR" dirty="0" smtClean="0">
                <a:effectLst/>
              </a:rPr>
              <a:t>.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환자는 혈액검사에서 </a:t>
            </a:r>
            <a:r>
              <a:rPr lang="ko-KR" altLang="en-US" dirty="0" err="1" smtClean="0">
                <a:effectLst/>
              </a:rPr>
              <a:t>호산구</a:t>
            </a:r>
            <a:r>
              <a:rPr lang="ko-KR" altLang="en-US" dirty="0" smtClean="0">
                <a:effectLst/>
              </a:rPr>
              <a:t> 수의 증가도 동반되어 </a:t>
            </a:r>
            <a:r>
              <a:rPr lang="ko-KR" altLang="en-US" dirty="0" smtClean="0">
                <a:effectLst/>
              </a:rPr>
              <a:t>있었기에 폐렴 혹은 </a:t>
            </a:r>
            <a:r>
              <a:rPr lang="en-US" altLang="ko-KR" dirty="0" err="1" smtClean="0">
                <a:effectLst/>
              </a:rPr>
              <a:t>paragonimiasis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를 고려하여 항생제 와 항 기생충제로 치료를 </a:t>
            </a:r>
            <a:r>
              <a:rPr lang="ko-KR" altLang="en-US" baseline="0" dirty="0" smtClean="0">
                <a:effectLst/>
              </a:rPr>
              <a:t>시행하였습니다</a:t>
            </a:r>
            <a:r>
              <a:rPr lang="en-US" altLang="ko-KR" baseline="0" dirty="0" smtClean="0">
                <a:effectLst/>
              </a:rPr>
              <a:t>. </a:t>
            </a:r>
            <a:r>
              <a:rPr lang="ko-KR" altLang="en-US" baseline="0" dirty="0" smtClean="0">
                <a:effectLst/>
              </a:rPr>
              <a:t>증상은 </a:t>
            </a:r>
            <a:r>
              <a:rPr lang="ko-KR" altLang="en-US" baseline="0" dirty="0" smtClean="0">
                <a:effectLst/>
              </a:rPr>
              <a:t>호전추세 였으나 </a:t>
            </a:r>
            <a:r>
              <a:rPr lang="en-US" altLang="ko-KR" baseline="0" dirty="0" smtClean="0">
                <a:effectLst/>
              </a:rPr>
              <a:t>x-ray </a:t>
            </a:r>
            <a:r>
              <a:rPr lang="ko-KR" altLang="en-US" baseline="0" dirty="0" smtClean="0">
                <a:effectLst/>
              </a:rPr>
              <a:t>는 호전 없는 상태로 우상엽 </a:t>
            </a:r>
            <a:r>
              <a:rPr lang="ko-KR" altLang="en-US" baseline="0" dirty="0" err="1" smtClean="0">
                <a:effectLst/>
              </a:rPr>
              <a:t>병변이</a:t>
            </a:r>
            <a:r>
              <a:rPr lang="ko-KR" altLang="en-US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지속되었습니다</a:t>
            </a:r>
            <a:r>
              <a:rPr lang="en-US" altLang="ko-KR" baseline="0" dirty="0" smtClean="0">
                <a:effectLst/>
              </a:rPr>
              <a:t>.</a:t>
            </a:r>
            <a:endParaRPr lang="en-US" altLang="ko-KR" baseline="0" dirty="0" smtClean="0">
              <a:effectLst/>
            </a:endParaRPr>
          </a:p>
          <a:p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그로부터 약 </a:t>
            </a:r>
            <a:r>
              <a:rPr lang="en-US" altLang="ko-KR" dirty="0" smtClean="0">
                <a:effectLst/>
              </a:rPr>
              <a:t>2</a:t>
            </a:r>
            <a:r>
              <a:rPr lang="ko-KR" altLang="en-US" dirty="0" smtClean="0">
                <a:effectLst/>
              </a:rPr>
              <a:t>개월 후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환자는 기침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가래 증상 악화 보여 네 번째로 입원을 하게 되었습니다</a:t>
            </a:r>
            <a:r>
              <a:rPr lang="en-US" altLang="ko-KR" dirty="0" smtClean="0">
                <a:effectLst/>
              </a:rPr>
              <a:t>. </a:t>
            </a:r>
            <a:r>
              <a:rPr lang="en-US" altLang="ko-KR" baseline="0" dirty="0" smtClean="0">
                <a:effectLst/>
              </a:rPr>
              <a:t>Right upper lobe </a:t>
            </a:r>
            <a:r>
              <a:rPr lang="ko-KR" altLang="en-US" baseline="0" dirty="0" smtClean="0">
                <a:effectLst/>
              </a:rPr>
              <a:t>에 </a:t>
            </a:r>
            <a:r>
              <a:rPr lang="ko-KR" altLang="en-US" baseline="0" dirty="0" smtClean="0">
                <a:effectLst/>
              </a:rPr>
              <a:t>이전보다 </a:t>
            </a:r>
            <a:r>
              <a:rPr lang="ko-KR" altLang="en-US" baseline="0" dirty="0" smtClean="0">
                <a:effectLst/>
              </a:rPr>
              <a:t>더 커진 </a:t>
            </a:r>
            <a:r>
              <a:rPr lang="en-US" altLang="ko-KR" baseline="0" dirty="0" smtClean="0">
                <a:effectLst/>
              </a:rPr>
              <a:t>consolidation </a:t>
            </a:r>
            <a:r>
              <a:rPr lang="ko-KR" altLang="en-US" baseline="0" dirty="0" smtClean="0">
                <a:effectLst/>
              </a:rPr>
              <a:t>이 </a:t>
            </a:r>
            <a:r>
              <a:rPr lang="ko-KR" altLang="en-US" baseline="0" dirty="0" smtClean="0">
                <a:effectLst/>
              </a:rPr>
              <a:t>확인되었고</a:t>
            </a:r>
            <a:r>
              <a:rPr lang="en-US" altLang="ko-KR" baseline="0" dirty="0" smtClean="0">
                <a:effectLst/>
              </a:rPr>
              <a:t>, </a:t>
            </a:r>
            <a:r>
              <a:rPr lang="en-US" altLang="ko-KR" baseline="0" dirty="0" smtClean="0">
                <a:effectLst/>
              </a:rPr>
              <a:t>pneumonia </a:t>
            </a:r>
            <a:r>
              <a:rPr lang="ko-KR" altLang="en-US" baseline="0" dirty="0" smtClean="0">
                <a:effectLst/>
              </a:rPr>
              <a:t>로 항생제 </a:t>
            </a:r>
            <a:r>
              <a:rPr lang="ko-KR" altLang="en-US" baseline="0" dirty="0" smtClean="0">
                <a:effectLst/>
              </a:rPr>
              <a:t>치료를 시작하면서</a:t>
            </a:r>
            <a:r>
              <a:rPr lang="en-US" altLang="ko-KR" baseline="0" dirty="0" smtClean="0">
                <a:effectLst/>
              </a:rPr>
              <a:t>,</a:t>
            </a:r>
            <a:r>
              <a:rPr lang="ko-KR" altLang="en-US" baseline="0" dirty="0" smtClean="0">
                <a:effectLst/>
              </a:rPr>
              <a:t> </a:t>
            </a:r>
            <a:r>
              <a:rPr lang="en-US" altLang="ko-KR" baseline="0" dirty="0" smtClean="0">
                <a:effectLst/>
              </a:rPr>
              <a:t>lung cancer </a:t>
            </a:r>
            <a:r>
              <a:rPr lang="ko-KR" altLang="en-US" baseline="0" dirty="0" smtClean="0">
                <a:effectLst/>
              </a:rPr>
              <a:t>감별 위해 </a:t>
            </a:r>
            <a:r>
              <a:rPr lang="en-US" altLang="ko-KR" baseline="0" dirty="0" smtClean="0">
                <a:effectLst/>
              </a:rPr>
              <a:t>bronchoscopy </a:t>
            </a:r>
            <a:r>
              <a:rPr lang="ko-KR" altLang="en-US" baseline="0" dirty="0" smtClean="0">
                <a:effectLst/>
              </a:rPr>
              <a:t>및 </a:t>
            </a:r>
            <a:r>
              <a:rPr lang="en-US" altLang="ko-KR" baseline="0" dirty="0" smtClean="0">
                <a:effectLst/>
              </a:rPr>
              <a:t>TBLB </a:t>
            </a:r>
            <a:r>
              <a:rPr lang="ko-KR" altLang="en-US" baseline="0" dirty="0" smtClean="0">
                <a:effectLst/>
              </a:rPr>
              <a:t>를 시행하였습니다</a:t>
            </a:r>
            <a:r>
              <a:rPr lang="en-US" altLang="ko-KR" baseline="0" dirty="0" smtClean="0">
                <a:effectLst/>
              </a:rPr>
              <a:t>. </a:t>
            </a:r>
          </a:p>
          <a:p>
            <a:endParaRPr lang="en-US" altLang="ko-KR" baseline="0" dirty="0" smtClean="0">
              <a:effectLst/>
            </a:endParaRPr>
          </a:p>
          <a:p>
            <a:r>
              <a:rPr lang="en-US" altLang="ko-KR" baseline="0" dirty="0" smtClean="0"/>
              <a:t>4</a:t>
            </a:r>
            <a:r>
              <a:rPr lang="ko-KR" altLang="en-US" baseline="0" dirty="0" smtClean="0"/>
              <a:t>회의 입원기간 동안 혈액검사에서 </a:t>
            </a:r>
            <a:r>
              <a:rPr lang="en-US" altLang="ko-KR" baseline="0" dirty="0" smtClean="0"/>
              <a:t>Eosinophil </a:t>
            </a:r>
            <a:r>
              <a:rPr lang="ko-KR" altLang="en-US" baseline="0" dirty="0" smtClean="0"/>
              <a:t>증가가 동반되어 있었으며</a:t>
            </a:r>
            <a:r>
              <a:rPr lang="en-US" altLang="ko-KR" baseline="0" dirty="0" smtClean="0"/>
              <a:t>, 1</a:t>
            </a:r>
            <a:r>
              <a:rPr lang="ko-KR" altLang="en-US" baseline="0" dirty="0" smtClean="0"/>
              <a:t>회의 </a:t>
            </a:r>
            <a:r>
              <a:rPr lang="en-US" altLang="ko-KR" baseline="0" dirty="0" smtClean="0"/>
              <a:t>PFT </a:t>
            </a:r>
            <a:r>
              <a:rPr lang="ko-KR" altLang="en-US" baseline="0" dirty="0" smtClean="0"/>
              <a:t>및 </a:t>
            </a:r>
            <a:r>
              <a:rPr lang="en-US" altLang="ko-KR" baseline="0" dirty="0" err="1" smtClean="0"/>
              <a:t>Bronchodilater</a:t>
            </a:r>
            <a:r>
              <a:rPr lang="en-US" altLang="ko-KR" baseline="0" dirty="0" smtClean="0"/>
              <a:t> response </a:t>
            </a:r>
            <a:r>
              <a:rPr lang="ko-KR" altLang="en-US" baseline="0" dirty="0" smtClean="0"/>
              <a:t>검사를 시행하였으나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결과는 정상범위였고</a:t>
            </a:r>
            <a:r>
              <a:rPr lang="en-US" altLang="ko-KR" baseline="0" dirty="0" smtClean="0"/>
              <a:t>, wheezing </a:t>
            </a:r>
            <a:r>
              <a:rPr lang="ko-KR" altLang="en-US" baseline="0" dirty="0" smtClean="0"/>
              <a:t>이 청진된 적은 없었습니다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당시 시행한 기관지내시경 하 조직검사에서는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주로 </a:t>
            </a:r>
            <a:r>
              <a:rPr lang="en-US" altLang="ko-KR" baseline="0" dirty="0" smtClean="0"/>
              <a:t>lympho-plasma cell </a:t>
            </a:r>
            <a:r>
              <a:rPr lang="ko-KR" altLang="en-US" baseline="0" dirty="0" smtClean="0"/>
              <a:t>이 있고</a:t>
            </a:r>
            <a:r>
              <a:rPr lang="en-US" altLang="ko-KR" baseline="0" dirty="0" smtClean="0"/>
              <a:t>, eosinophil </a:t>
            </a:r>
            <a:r>
              <a:rPr lang="ko-KR" altLang="en-US" baseline="0" dirty="0" smtClean="0"/>
              <a:t>과 </a:t>
            </a:r>
            <a:r>
              <a:rPr lang="en-US" altLang="ko-KR" baseline="0" dirty="0" err="1" smtClean="0"/>
              <a:t>histoid</a:t>
            </a:r>
            <a:r>
              <a:rPr lang="en-US" altLang="ko-KR" baseline="0" dirty="0" smtClean="0"/>
              <a:t> cell </a:t>
            </a:r>
            <a:r>
              <a:rPr lang="ko-KR" altLang="en-US" baseline="0" dirty="0" smtClean="0"/>
              <a:t>도 확인되었으며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이는 비특이적 염증 소견 정도로 보였습니다</a:t>
            </a:r>
            <a:r>
              <a:rPr lang="en-US" altLang="ko-KR" baseline="0" dirty="0" smtClean="0"/>
              <a:t>.  malignancy </a:t>
            </a:r>
            <a:r>
              <a:rPr lang="ko-KR" altLang="en-US" baseline="0" dirty="0" smtClean="0"/>
              <a:t>소견은 없었습니다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환자는 당시 </a:t>
            </a:r>
            <a:r>
              <a:rPr lang="ko-KR" altLang="en-US" baseline="0" dirty="0" smtClean="0"/>
              <a:t>폐렴에 대한 항생제 치료를 </a:t>
            </a:r>
            <a:r>
              <a:rPr lang="en-US" altLang="ko-KR" baseline="0" dirty="0" smtClean="0"/>
              <a:t>15</a:t>
            </a:r>
            <a:r>
              <a:rPr lang="ko-KR" altLang="en-US" baseline="0" dirty="0" smtClean="0"/>
              <a:t>일간 시행 후 호전되어 퇴원하였습니다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살펴본 환자의 이전 </a:t>
            </a:r>
            <a:r>
              <a:rPr lang="ko-KR" altLang="en-US" baseline="0" dirty="0" err="1" smtClean="0"/>
              <a:t>치료력을</a:t>
            </a:r>
            <a:r>
              <a:rPr lang="ko-KR" altLang="en-US" baseline="0" dirty="0" smtClean="0"/>
              <a:t> 정리해보겠습니다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환자는 위치가 달라지면서 생겼다가 없어졌다 를 반복했던 흉부 영상의 이상 소견이 있었으며</a:t>
            </a:r>
            <a:r>
              <a:rPr lang="en-US" altLang="ko-KR" baseline="0" dirty="0" smtClean="0"/>
              <a:t>,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폐렴으로 항생제 치료를 충분히 받았음에도 즉각적인 호전이 잘 보이지 않고</a:t>
            </a:r>
            <a:r>
              <a:rPr lang="en-US" altLang="ko-KR" baseline="0" dirty="0" smtClean="0"/>
              <a:t>, 2</a:t>
            </a:r>
            <a:r>
              <a:rPr lang="ko-KR" altLang="en-US" baseline="0" dirty="0" smtClean="0"/>
              <a:t>주 이상의 치료기간을 가졌습니다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또한 </a:t>
            </a:r>
            <a:r>
              <a:rPr lang="en-US" altLang="ko-KR" baseline="0" dirty="0" smtClean="0"/>
              <a:t>TBLB </a:t>
            </a:r>
            <a:r>
              <a:rPr lang="ko-KR" altLang="en-US" baseline="0" dirty="0" smtClean="0"/>
              <a:t>를 시행하였으나 특별한 </a:t>
            </a:r>
            <a:r>
              <a:rPr lang="en-US" altLang="ko-KR" baseline="0" dirty="0" smtClean="0"/>
              <a:t>pathogen </a:t>
            </a:r>
            <a:r>
              <a:rPr lang="ko-KR" altLang="en-US" baseline="0" dirty="0" smtClean="0"/>
              <a:t>없고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비특이적 염증 소견만 보였습니다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환자의 혈액검사에서는 </a:t>
            </a:r>
            <a:r>
              <a:rPr lang="en-US" altLang="ko-KR" baseline="0" dirty="0" smtClean="0"/>
              <a:t>Eosinophil count </a:t>
            </a:r>
            <a:r>
              <a:rPr lang="ko-KR" altLang="en-US" baseline="0" dirty="0" smtClean="0"/>
              <a:t>가 증가되어 있었으나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기생충 검사에서는 음성 확인되었습니다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이러한 병력을 가진 환자가 또 다시 기침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호흡곤란 등을 호소하며 입원하였고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이번에 내원했을 때의 혈액검사 소견을 살펴보았습니다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19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이번에 내원했을 당시의 혈액검사 소견입니다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환자는 이전과 마찬가지로 </a:t>
            </a:r>
            <a:r>
              <a:rPr lang="en-US" altLang="ko-KR" dirty="0" err="1" smtClean="0"/>
              <a:t>Eosinophill</a:t>
            </a:r>
            <a:r>
              <a:rPr lang="en-US" altLang="ko-KR" baseline="0" dirty="0" smtClean="0"/>
              <a:t> count </a:t>
            </a:r>
            <a:r>
              <a:rPr lang="ko-KR" altLang="en-US" baseline="0" dirty="0" smtClean="0"/>
              <a:t>가 상승되어 있었습니다</a:t>
            </a:r>
            <a:r>
              <a:rPr lang="en-US" altLang="ko-KR" baseline="0" dirty="0" smtClean="0"/>
              <a:t>.  </a:t>
            </a:r>
          </a:p>
          <a:p>
            <a:r>
              <a:rPr lang="en-US" altLang="ko-KR" baseline="0" dirty="0" smtClean="0"/>
              <a:t>total Eosinophil level </a:t>
            </a:r>
            <a:r>
              <a:rPr lang="ko-KR" altLang="en-US" baseline="0" dirty="0" smtClean="0"/>
              <a:t>은</a:t>
            </a:r>
            <a:r>
              <a:rPr lang="en-US" altLang="ko-KR" baseline="0" dirty="0" smtClean="0"/>
              <a:t> 1170 </a:t>
            </a:r>
            <a:r>
              <a:rPr lang="ko-KR" altLang="en-US" baseline="0" dirty="0" smtClean="0"/>
              <a:t>이었고</a:t>
            </a:r>
            <a:r>
              <a:rPr lang="en-US" altLang="ko-KR" baseline="0" dirty="0" smtClean="0"/>
              <a:t>, serum total </a:t>
            </a:r>
            <a:r>
              <a:rPr lang="en-US" altLang="ko-KR" baseline="0" dirty="0" err="1" smtClean="0"/>
              <a:t>IgE</a:t>
            </a:r>
            <a:r>
              <a:rPr lang="en-US" altLang="ko-KR" baseline="0" dirty="0" smtClean="0"/>
              <a:t> level </a:t>
            </a:r>
            <a:r>
              <a:rPr lang="ko-KR" altLang="en-US" baseline="0" dirty="0" smtClean="0"/>
              <a:t>은 </a:t>
            </a:r>
            <a:r>
              <a:rPr lang="en-US" altLang="ko-KR" baseline="0" dirty="0" smtClean="0"/>
              <a:t>1714 </a:t>
            </a:r>
            <a:r>
              <a:rPr lang="ko-KR" altLang="en-US" baseline="0" dirty="0" smtClean="0"/>
              <a:t>로 상승되어 있었습니다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88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혈액배양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객담배양 검사에서 동정된 균은 없었고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결핵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기생충 의심 하 검사 시행하였으나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모두 음성 확인되었습니다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추가 평가를 위하여 </a:t>
            </a:r>
            <a:r>
              <a:rPr lang="en-US" altLang="ko-KR" dirty="0" smtClean="0"/>
              <a:t>Chest CT</a:t>
            </a:r>
            <a:r>
              <a:rPr lang="ko-KR" altLang="en-US" dirty="0" smtClean="0"/>
              <a:t>를 촬영하였습니다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0C64-688E-4262-9643-633E0ACDED1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21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>
            <a:spLocks/>
          </p:cNvSpPr>
          <p:nvPr userDrawn="1"/>
        </p:nvSpPr>
        <p:spPr bwMode="auto">
          <a:xfrm>
            <a:off x="-9525" y="-10792"/>
            <a:ext cx="9163050" cy="1999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rgbClr val="1F0F7D">
              <a:alpha val="4078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7"/>
          <p:cNvSpPr>
            <a:spLocks/>
          </p:cNvSpPr>
          <p:nvPr userDrawn="1"/>
        </p:nvSpPr>
        <p:spPr bwMode="auto">
          <a:xfrm>
            <a:off x="3995937" y="-10792"/>
            <a:ext cx="5157588" cy="6405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784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17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41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95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>
            <a:spLocks/>
          </p:cNvSpPr>
          <p:nvPr userDrawn="1"/>
        </p:nvSpPr>
        <p:spPr bwMode="auto">
          <a:xfrm>
            <a:off x="-9525" y="-10792"/>
            <a:ext cx="9163050" cy="1999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rgbClr val="1F0F7D">
              <a:alpha val="4078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7"/>
          <p:cNvSpPr>
            <a:spLocks/>
          </p:cNvSpPr>
          <p:nvPr userDrawn="1"/>
        </p:nvSpPr>
        <p:spPr bwMode="auto">
          <a:xfrm>
            <a:off x="3995937" y="-10792"/>
            <a:ext cx="5157588" cy="6405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784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69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60"/>
            <a:ext cx="2646048" cy="685012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82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0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5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4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1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>
            <a:spLocks/>
          </p:cNvSpPr>
          <p:nvPr userDrawn="1"/>
        </p:nvSpPr>
        <p:spPr bwMode="ltGray">
          <a:xfrm rot="10800000">
            <a:off x="-32048" y="820120"/>
            <a:ext cx="9144000" cy="1731347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3003" y="930"/>
              </a:cxn>
              <a:cxn ang="0">
                <a:pos x="5760" y="0"/>
              </a:cxn>
              <a:cxn ang="0">
                <a:pos x="5760" y="1635"/>
              </a:cxn>
              <a:cxn ang="0">
                <a:pos x="0" y="1641"/>
              </a:cxn>
              <a:cxn ang="0">
                <a:pos x="0" y="1076"/>
              </a:cxn>
            </a:cxnLst>
            <a:rect l="0" t="0" r="0" b="0"/>
            <a:pathLst>
              <a:path w="5760" h="1641">
                <a:moveTo>
                  <a:pt x="0" y="1076"/>
                </a:moveTo>
                <a:cubicBezTo>
                  <a:pt x="926" y="1134"/>
                  <a:pt x="1689" y="1111"/>
                  <a:pt x="3003" y="930"/>
                </a:cubicBezTo>
                <a:cubicBezTo>
                  <a:pt x="4317" y="749"/>
                  <a:pt x="5462" y="152"/>
                  <a:pt x="5760" y="0"/>
                </a:cubicBezTo>
                <a:lnTo>
                  <a:pt x="5760" y="1635"/>
                </a:lnTo>
                <a:lnTo>
                  <a:pt x="0" y="1641"/>
                </a:lnTo>
                <a:lnTo>
                  <a:pt x="0" y="1076"/>
                </a:lnTo>
                <a:close/>
              </a:path>
            </a:pathLst>
          </a:custGeom>
          <a:solidFill>
            <a:srgbClr val="1F497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34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1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60"/>
            <a:ext cx="2646048" cy="685012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98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56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9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>
            <a:spLocks/>
          </p:cNvSpPr>
          <p:nvPr userDrawn="1"/>
        </p:nvSpPr>
        <p:spPr bwMode="auto">
          <a:xfrm>
            <a:off x="-9525" y="-10792"/>
            <a:ext cx="9163050" cy="1999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rgbClr val="1F0F7D">
              <a:alpha val="4078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7"/>
          <p:cNvSpPr>
            <a:spLocks/>
          </p:cNvSpPr>
          <p:nvPr userDrawn="1"/>
        </p:nvSpPr>
        <p:spPr bwMode="auto">
          <a:xfrm>
            <a:off x="3995937" y="-10792"/>
            <a:ext cx="5157588" cy="6405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784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63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60"/>
            <a:ext cx="2646048" cy="685012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80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6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2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19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>
            <a:spLocks/>
          </p:cNvSpPr>
          <p:nvPr userDrawn="1"/>
        </p:nvSpPr>
        <p:spPr bwMode="ltGray">
          <a:xfrm rot="10800000">
            <a:off x="-32048" y="820120"/>
            <a:ext cx="9144000" cy="1731347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3003" y="930"/>
              </a:cxn>
              <a:cxn ang="0">
                <a:pos x="5760" y="0"/>
              </a:cxn>
              <a:cxn ang="0">
                <a:pos x="5760" y="1635"/>
              </a:cxn>
              <a:cxn ang="0">
                <a:pos x="0" y="1641"/>
              </a:cxn>
              <a:cxn ang="0">
                <a:pos x="0" y="1076"/>
              </a:cxn>
            </a:cxnLst>
            <a:rect l="0" t="0" r="0" b="0"/>
            <a:pathLst>
              <a:path w="5760" h="1641">
                <a:moveTo>
                  <a:pt x="0" y="1076"/>
                </a:moveTo>
                <a:cubicBezTo>
                  <a:pt x="926" y="1134"/>
                  <a:pt x="1689" y="1111"/>
                  <a:pt x="3003" y="930"/>
                </a:cubicBezTo>
                <a:cubicBezTo>
                  <a:pt x="4317" y="749"/>
                  <a:pt x="5462" y="152"/>
                  <a:pt x="5760" y="0"/>
                </a:cubicBezTo>
                <a:lnTo>
                  <a:pt x="5760" y="1635"/>
                </a:lnTo>
                <a:lnTo>
                  <a:pt x="0" y="1641"/>
                </a:lnTo>
                <a:lnTo>
                  <a:pt x="0" y="1076"/>
                </a:lnTo>
                <a:close/>
              </a:path>
            </a:pathLst>
          </a:custGeom>
          <a:solidFill>
            <a:srgbClr val="1F497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31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40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5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46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96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>
            <a:spLocks/>
          </p:cNvSpPr>
          <p:nvPr userDrawn="1"/>
        </p:nvSpPr>
        <p:spPr bwMode="auto">
          <a:xfrm>
            <a:off x="-9525" y="-10792"/>
            <a:ext cx="9163050" cy="1999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rgbClr val="1F0F7D">
              <a:alpha val="4078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7"/>
          <p:cNvSpPr>
            <a:spLocks/>
          </p:cNvSpPr>
          <p:nvPr userDrawn="1"/>
        </p:nvSpPr>
        <p:spPr bwMode="auto">
          <a:xfrm>
            <a:off x="3995937" y="-10792"/>
            <a:ext cx="5157588" cy="6405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784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95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60"/>
            <a:ext cx="2646048" cy="685012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30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1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65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4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33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6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>
            <a:spLocks/>
          </p:cNvSpPr>
          <p:nvPr userDrawn="1"/>
        </p:nvSpPr>
        <p:spPr bwMode="ltGray">
          <a:xfrm rot="10800000">
            <a:off x="-32048" y="820120"/>
            <a:ext cx="9144000" cy="1731347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3003" y="930"/>
              </a:cxn>
              <a:cxn ang="0">
                <a:pos x="5760" y="0"/>
              </a:cxn>
              <a:cxn ang="0">
                <a:pos x="5760" y="1635"/>
              </a:cxn>
              <a:cxn ang="0">
                <a:pos x="0" y="1641"/>
              </a:cxn>
              <a:cxn ang="0">
                <a:pos x="0" y="1076"/>
              </a:cxn>
            </a:cxnLst>
            <a:rect l="0" t="0" r="0" b="0"/>
            <a:pathLst>
              <a:path w="5760" h="1641">
                <a:moveTo>
                  <a:pt x="0" y="1076"/>
                </a:moveTo>
                <a:cubicBezTo>
                  <a:pt x="926" y="1134"/>
                  <a:pt x="1689" y="1111"/>
                  <a:pt x="3003" y="930"/>
                </a:cubicBezTo>
                <a:cubicBezTo>
                  <a:pt x="4317" y="749"/>
                  <a:pt x="5462" y="152"/>
                  <a:pt x="5760" y="0"/>
                </a:cubicBezTo>
                <a:lnTo>
                  <a:pt x="5760" y="1635"/>
                </a:lnTo>
                <a:lnTo>
                  <a:pt x="0" y="1641"/>
                </a:lnTo>
                <a:lnTo>
                  <a:pt x="0" y="1076"/>
                </a:lnTo>
                <a:close/>
              </a:path>
            </a:pathLst>
          </a:custGeom>
          <a:solidFill>
            <a:srgbClr val="1F497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7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6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73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02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7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>
            <a:spLocks/>
          </p:cNvSpPr>
          <p:nvPr userDrawn="1"/>
        </p:nvSpPr>
        <p:spPr bwMode="auto">
          <a:xfrm>
            <a:off x="-9525" y="-10792"/>
            <a:ext cx="9163050" cy="1999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rgbClr val="1F0F7D">
              <a:alpha val="4078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7"/>
          <p:cNvSpPr>
            <a:spLocks/>
          </p:cNvSpPr>
          <p:nvPr userDrawn="1"/>
        </p:nvSpPr>
        <p:spPr bwMode="auto">
          <a:xfrm>
            <a:off x="3995937" y="-10792"/>
            <a:ext cx="5157588" cy="6405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784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66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60"/>
            <a:ext cx="2646048" cy="685012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0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1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3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5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40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>
            <a:spLocks/>
          </p:cNvSpPr>
          <p:nvPr userDrawn="1"/>
        </p:nvSpPr>
        <p:spPr bwMode="ltGray">
          <a:xfrm rot="10800000">
            <a:off x="-32048" y="820120"/>
            <a:ext cx="9144000" cy="1731347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3003" y="930"/>
              </a:cxn>
              <a:cxn ang="0">
                <a:pos x="5760" y="0"/>
              </a:cxn>
              <a:cxn ang="0">
                <a:pos x="5760" y="1635"/>
              </a:cxn>
              <a:cxn ang="0">
                <a:pos x="0" y="1641"/>
              </a:cxn>
              <a:cxn ang="0">
                <a:pos x="0" y="1076"/>
              </a:cxn>
            </a:cxnLst>
            <a:rect l="0" t="0" r="0" b="0"/>
            <a:pathLst>
              <a:path w="5760" h="1641">
                <a:moveTo>
                  <a:pt x="0" y="1076"/>
                </a:moveTo>
                <a:cubicBezTo>
                  <a:pt x="926" y="1134"/>
                  <a:pt x="1689" y="1111"/>
                  <a:pt x="3003" y="930"/>
                </a:cubicBezTo>
                <a:cubicBezTo>
                  <a:pt x="4317" y="749"/>
                  <a:pt x="5462" y="152"/>
                  <a:pt x="5760" y="0"/>
                </a:cubicBezTo>
                <a:lnTo>
                  <a:pt x="5760" y="1635"/>
                </a:lnTo>
                <a:lnTo>
                  <a:pt x="0" y="1641"/>
                </a:lnTo>
                <a:lnTo>
                  <a:pt x="0" y="1076"/>
                </a:lnTo>
                <a:close/>
              </a:path>
            </a:pathLst>
          </a:custGeom>
          <a:solidFill>
            <a:srgbClr val="1F497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37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5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99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85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0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>
            <a:spLocks/>
          </p:cNvSpPr>
          <p:nvPr userDrawn="1"/>
        </p:nvSpPr>
        <p:spPr bwMode="auto">
          <a:xfrm>
            <a:off x="-9525" y="-10792"/>
            <a:ext cx="9163050" cy="1999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rgbClr val="1F0F7D">
              <a:alpha val="4078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7"/>
          <p:cNvSpPr>
            <a:spLocks/>
          </p:cNvSpPr>
          <p:nvPr userDrawn="1"/>
        </p:nvSpPr>
        <p:spPr bwMode="auto">
          <a:xfrm>
            <a:off x="3995937" y="-10792"/>
            <a:ext cx="5157588" cy="6405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784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43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60"/>
            <a:ext cx="2646048" cy="685012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84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1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8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6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8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75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>
            <a:spLocks/>
          </p:cNvSpPr>
          <p:nvPr userDrawn="1"/>
        </p:nvSpPr>
        <p:spPr bwMode="ltGray">
          <a:xfrm rot="10800000">
            <a:off x="-32048" y="820120"/>
            <a:ext cx="9144000" cy="1731347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3003" y="930"/>
              </a:cxn>
              <a:cxn ang="0">
                <a:pos x="5760" y="0"/>
              </a:cxn>
              <a:cxn ang="0">
                <a:pos x="5760" y="1635"/>
              </a:cxn>
              <a:cxn ang="0">
                <a:pos x="0" y="1641"/>
              </a:cxn>
              <a:cxn ang="0">
                <a:pos x="0" y="1076"/>
              </a:cxn>
            </a:cxnLst>
            <a:rect l="0" t="0" r="0" b="0"/>
            <a:pathLst>
              <a:path w="5760" h="1641">
                <a:moveTo>
                  <a:pt x="0" y="1076"/>
                </a:moveTo>
                <a:cubicBezTo>
                  <a:pt x="926" y="1134"/>
                  <a:pt x="1689" y="1111"/>
                  <a:pt x="3003" y="930"/>
                </a:cubicBezTo>
                <a:cubicBezTo>
                  <a:pt x="4317" y="749"/>
                  <a:pt x="5462" y="152"/>
                  <a:pt x="5760" y="0"/>
                </a:cubicBezTo>
                <a:lnTo>
                  <a:pt x="5760" y="1635"/>
                </a:lnTo>
                <a:lnTo>
                  <a:pt x="0" y="1641"/>
                </a:lnTo>
                <a:lnTo>
                  <a:pt x="0" y="1076"/>
                </a:lnTo>
                <a:close/>
              </a:path>
            </a:pathLst>
          </a:custGeom>
          <a:solidFill>
            <a:srgbClr val="1F497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6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61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86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8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>
            <a:spLocks/>
          </p:cNvSpPr>
          <p:nvPr userDrawn="1"/>
        </p:nvSpPr>
        <p:spPr bwMode="auto">
          <a:xfrm>
            <a:off x="-9525" y="-10792"/>
            <a:ext cx="9163050" cy="1999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rgbClr val="1F0F7D">
              <a:alpha val="4078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7"/>
          <p:cNvSpPr>
            <a:spLocks/>
          </p:cNvSpPr>
          <p:nvPr userDrawn="1"/>
        </p:nvSpPr>
        <p:spPr bwMode="auto">
          <a:xfrm>
            <a:off x="3995937" y="-10792"/>
            <a:ext cx="5157588" cy="6405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784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03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60"/>
            <a:ext cx="2646048" cy="685012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"/>
          <p:cNvGrpSpPr/>
          <p:nvPr userDrawn="1"/>
        </p:nvGrpSpPr>
        <p:grpSpPr>
          <a:xfrm>
            <a:off x="-19017" y="259496"/>
            <a:ext cx="9180548" cy="740592"/>
            <a:chOff x="-19045" y="216550"/>
            <a:chExt cx="9180548" cy="649224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FFCCCC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39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2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>
            <a:spLocks/>
          </p:cNvSpPr>
          <p:nvPr userDrawn="1"/>
        </p:nvSpPr>
        <p:spPr bwMode="ltGray">
          <a:xfrm rot="10800000">
            <a:off x="-32048" y="820120"/>
            <a:ext cx="9144000" cy="1731347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3003" y="930"/>
              </a:cxn>
              <a:cxn ang="0">
                <a:pos x="5760" y="0"/>
              </a:cxn>
              <a:cxn ang="0">
                <a:pos x="5760" y="1635"/>
              </a:cxn>
              <a:cxn ang="0">
                <a:pos x="0" y="1641"/>
              </a:cxn>
              <a:cxn ang="0">
                <a:pos x="0" y="1076"/>
              </a:cxn>
            </a:cxnLst>
            <a:rect l="0" t="0" r="0" b="0"/>
            <a:pathLst>
              <a:path w="5760" h="1641">
                <a:moveTo>
                  <a:pt x="0" y="1076"/>
                </a:moveTo>
                <a:cubicBezTo>
                  <a:pt x="926" y="1134"/>
                  <a:pt x="1689" y="1111"/>
                  <a:pt x="3003" y="930"/>
                </a:cubicBezTo>
                <a:cubicBezTo>
                  <a:pt x="4317" y="749"/>
                  <a:pt x="5462" y="152"/>
                  <a:pt x="5760" y="0"/>
                </a:cubicBezTo>
                <a:lnTo>
                  <a:pt x="5760" y="1635"/>
                </a:lnTo>
                <a:lnTo>
                  <a:pt x="0" y="1641"/>
                </a:lnTo>
                <a:lnTo>
                  <a:pt x="0" y="1076"/>
                </a:lnTo>
                <a:close/>
              </a:path>
            </a:pathLst>
          </a:custGeom>
          <a:solidFill>
            <a:srgbClr val="1F497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69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21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64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>
            <a:spLocks/>
          </p:cNvSpPr>
          <p:nvPr userDrawn="1"/>
        </p:nvSpPr>
        <p:spPr bwMode="ltGray">
          <a:xfrm rot="10800000">
            <a:off x="-32048" y="820120"/>
            <a:ext cx="9144000" cy="1731347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3003" y="930"/>
              </a:cxn>
              <a:cxn ang="0">
                <a:pos x="5760" y="0"/>
              </a:cxn>
              <a:cxn ang="0">
                <a:pos x="5760" y="1635"/>
              </a:cxn>
              <a:cxn ang="0">
                <a:pos x="0" y="1641"/>
              </a:cxn>
              <a:cxn ang="0">
                <a:pos x="0" y="1076"/>
              </a:cxn>
            </a:cxnLst>
            <a:rect l="0" t="0" r="0" b="0"/>
            <a:pathLst>
              <a:path w="5760" h="1641">
                <a:moveTo>
                  <a:pt x="0" y="1076"/>
                </a:moveTo>
                <a:cubicBezTo>
                  <a:pt x="926" y="1134"/>
                  <a:pt x="1689" y="1111"/>
                  <a:pt x="3003" y="930"/>
                </a:cubicBezTo>
                <a:cubicBezTo>
                  <a:pt x="4317" y="749"/>
                  <a:pt x="5462" y="152"/>
                  <a:pt x="5760" y="0"/>
                </a:cubicBezTo>
                <a:lnTo>
                  <a:pt x="5760" y="1635"/>
                </a:lnTo>
                <a:lnTo>
                  <a:pt x="0" y="1641"/>
                </a:lnTo>
                <a:lnTo>
                  <a:pt x="0" y="1076"/>
                </a:lnTo>
                <a:close/>
              </a:path>
            </a:pathLst>
          </a:custGeom>
          <a:solidFill>
            <a:srgbClr val="1F497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3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0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437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998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1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" y="23259"/>
            <a:ext cx="3078096" cy="796861"/>
          </a:xfrm>
          <a:prstGeom prst="rect">
            <a:avLst/>
          </a:prstGeom>
          <a:noFill/>
          <a:ln>
            <a:noFill/>
          </a:ln>
          <a:scene3d>
            <a:camera prst="perspectiveAbove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4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0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folHlink"/>
            </a:gs>
            <a:gs pos="100000">
              <a:schemeClr val="folHlink">
                <a:gamma/>
                <a:tint val="1529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 bwMode="auto">
          <a:xfrm>
            <a:off x="0" y="1484784"/>
            <a:ext cx="9144000" cy="49685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20A6-5175-4479-96AF-DBCE6D8CD6BE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D54B-D17A-474E-9779-BE5C90D192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7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884"/>
          <a:stretch>
            <a:fillRect/>
          </a:stretch>
        </p:blipFill>
        <p:spPr bwMode="auto">
          <a:xfrm>
            <a:off x="8100392" y="6215338"/>
            <a:ext cx="1043608" cy="642662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0" lon="2003999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36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folHlink"/>
            </a:gs>
            <a:gs pos="100000">
              <a:schemeClr val="folHlink">
                <a:gamma/>
                <a:tint val="1529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 bwMode="auto">
          <a:xfrm>
            <a:off x="0" y="1484784"/>
            <a:ext cx="9144000" cy="49685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884"/>
          <a:stretch>
            <a:fillRect/>
          </a:stretch>
        </p:blipFill>
        <p:spPr bwMode="auto">
          <a:xfrm>
            <a:off x="8100392" y="6215338"/>
            <a:ext cx="1043608" cy="642662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0" lon="2003999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22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folHlink"/>
            </a:gs>
            <a:gs pos="100000">
              <a:schemeClr val="folHlink">
                <a:gamma/>
                <a:tint val="1529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 bwMode="auto">
          <a:xfrm>
            <a:off x="0" y="1484784"/>
            <a:ext cx="9144000" cy="49685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884"/>
          <a:stretch>
            <a:fillRect/>
          </a:stretch>
        </p:blipFill>
        <p:spPr bwMode="auto">
          <a:xfrm>
            <a:off x="8100392" y="6215338"/>
            <a:ext cx="1043608" cy="642662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0" lon="2003999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3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folHlink"/>
            </a:gs>
            <a:gs pos="100000">
              <a:schemeClr val="folHlink">
                <a:gamma/>
                <a:tint val="1529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 bwMode="auto">
          <a:xfrm>
            <a:off x="0" y="1484784"/>
            <a:ext cx="9144000" cy="49685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884"/>
          <a:stretch>
            <a:fillRect/>
          </a:stretch>
        </p:blipFill>
        <p:spPr bwMode="auto">
          <a:xfrm>
            <a:off x="8100392" y="6215338"/>
            <a:ext cx="1043608" cy="642662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0" lon="2003999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48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folHlink"/>
            </a:gs>
            <a:gs pos="100000">
              <a:schemeClr val="folHlink">
                <a:gamma/>
                <a:tint val="1529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 bwMode="auto">
          <a:xfrm>
            <a:off x="0" y="1484784"/>
            <a:ext cx="9144000" cy="49685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884"/>
          <a:stretch>
            <a:fillRect/>
          </a:stretch>
        </p:blipFill>
        <p:spPr bwMode="auto">
          <a:xfrm>
            <a:off x="8100392" y="6215338"/>
            <a:ext cx="1043608" cy="642662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0" lon="2003999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00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folHlink"/>
            </a:gs>
            <a:gs pos="100000">
              <a:schemeClr val="folHlink">
                <a:gamma/>
                <a:tint val="1529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 bwMode="auto">
          <a:xfrm>
            <a:off x="0" y="1484784"/>
            <a:ext cx="9144000" cy="49685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884"/>
          <a:stretch>
            <a:fillRect/>
          </a:stretch>
        </p:blipFill>
        <p:spPr bwMode="auto">
          <a:xfrm>
            <a:off x="8100392" y="6215338"/>
            <a:ext cx="1043608" cy="642662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0" lon="2003999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4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folHlink"/>
            </a:gs>
            <a:gs pos="100000">
              <a:schemeClr val="folHlink">
                <a:gamma/>
                <a:tint val="1529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 bwMode="auto">
          <a:xfrm>
            <a:off x="0" y="1484784"/>
            <a:ext cx="9144000" cy="49685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20A6-5175-4479-96AF-DBCE6D8CD6B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D54B-D17A-474E-9779-BE5C90D192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0" descr="\\192.2.21.30\피부과 공유폴더\병원 로고모음\png\영문(좌우조합)_병원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884"/>
          <a:stretch>
            <a:fillRect/>
          </a:stretch>
        </p:blipFill>
        <p:spPr bwMode="auto">
          <a:xfrm>
            <a:off x="8100392" y="6215338"/>
            <a:ext cx="1043608" cy="642662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0" lon="2003999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45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Case report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 smtClean="0"/>
              <a:t>71-year-old woman,</a:t>
            </a:r>
          </a:p>
          <a:p>
            <a:pPr marL="0" indent="0">
              <a:buNone/>
            </a:pPr>
            <a:r>
              <a:rPr lang="en-US" altLang="ko-KR" b="1" dirty="0" smtClean="0"/>
              <a:t>  History of recurrent pneumonia</a:t>
            </a:r>
          </a:p>
          <a:p>
            <a:pPr marL="0" indent="0">
              <a:buNone/>
            </a:pP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 smtClean="0"/>
              <a:t>  Presented with 1-week history of </a:t>
            </a:r>
          </a:p>
          <a:p>
            <a:pPr marL="0" indent="0">
              <a:buNone/>
            </a:pPr>
            <a:r>
              <a:rPr lang="en-US" altLang="ko-KR" b="1" dirty="0" smtClean="0"/>
              <a:t>   afebrile dyspnea with cough, sputum</a:t>
            </a:r>
          </a:p>
          <a:p>
            <a:pPr marL="0" indent="0">
              <a:buNone/>
            </a:pP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40712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prstClr val="white"/>
                </a:solidFill>
              </a:rPr>
              <a:t>Chest </a:t>
            </a:r>
            <a:r>
              <a:rPr lang="en-US" altLang="ko-KR" sz="3200" b="1" dirty="0" smtClean="0">
                <a:solidFill>
                  <a:prstClr val="white"/>
                </a:solidFill>
              </a:rPr>
              <a:t>CT (Present admission)</a:t>
            </a:r>
            <a:endParaRPr lang="ko-KR" altLang="en-US" sz="3200" b="1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28477" r="9248" b="12021"/>
          <a:stretch/>
        </p:blipFill>
        <p:spPr bwMode="auto">
          <a:xfrm>
            <a:off x="2709531" y="692479"/>
            <a:ext cx="3724938" cy="311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26790" r="7948" b="13517"/>
          <a:stretch/>
        </p:blipFill>
        <p:spPr bwMode="auto">
          <a:xfrm>
            <a:off x="4570221" y="3645025"/>
            <a:ext cx="3724938" cy="316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 t="30716" r="7516" b="15170"/>
          <a:stretch/>
        </p:blipFill>
        <p:spPr bwMode="auto">
          <a:xfrm>
            <a:off x="827584" y="3645025"/>
            <a:ext cx="3724938" cy="311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화살표 연결선 10"/>
          <p:cNvCxnSpPr/>
          <p:nvPr/>
        </p:nvCxnSpPr>
        <p:spPr>
          <a:xfrm>
            <a:off x="2458060" y="4253255"/>
            <a:ext cx="0" cy="656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1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solidFill>
                  <a:prstClr val="white"/>
                </a:solidFill>
              </a:rPr>
              <a:t>Chest CT (Present admission)</a:t>
            </a:r>
            <a:endParaRPr lang="ko-KR" altLang="en-US" sz="3200" b="1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28105" r="10127" b="14221"/>
          <a:stretch/>
        </p:blipFill>
        <p:spPr bwMode="auto">
          <a:xfrm>
            <a:off x="1919590" y="1124744"/>
            <a:ext cx="5304820" cy="460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0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3196" y="552291"/>
            <a:ext cx="2843808" cy="2510378"/>
            <a:chOff x="683575" y="692696"/>
            <a:chExt cx="3763196" cy="302400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13" r="1938" b="6284"/>
            <a:stretch/>
          </p:blipFill>
          <p:spPr bwMode="auto">
            <a:xfrm>
              <a:off x="683576" y="693130"/>
              <a:ext cx="3763195" cy="3023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제목 1"/>
            <p:cNvSpPr txBox="1">
              <a:spLocks/>
            </p:cNvSpPr>
            <p:nvPr/>
          </p:nvSpPr>
          <p:spPr>
            <a:xfrm>
              <a:off x="683575" y="692696"/>
              <a:ext cx="1085283" cy="40774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Event 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1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(45MA)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3135051" y="552291"/>
            <a:ext cx="2875420" cy="2510378"/>
            <a:chOff x="4446771" y="692696"/>
            <a:chExt cx="3763193" cy="3024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4" t="21915" r="7921" b="11867"/>
            <a:stretch/>
          </p:blipFill>
          <p:spPr bwMode="auto">
            <a:xfrm>
              <a:off x="4446771" y="692696"/>
              <a:ext cx="3763193" cy="30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제목 1"/>
            <p:cNvSpPr txBox="1">
              <a:spLocks/>
            </p:cNvSpPr>
            <p:nvPr/>
          </p:nvSpPr>
          <p:spPr>
            <a:xfrm>
              <a:off x="4446771" y="693130"/>
              <a:ext cx="1089686" cy="40774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Event 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2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(29MA)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15616" y="3573016"/>
            <a:ext cx="3012140" cy="2567520"/>
            <a:chOff x="13790" y="2927061"/>
            <a:chExt cx="3118051" cy="266218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22103" r="10872" b="14361"/>
            <a:stretch/>
          </p:blipFill>
          <p:spPr bwMode="auto">
            <a:xfrm>
              <a:off x="73907" y="2927061"/>
              <a:ext cx="3057934" cy="266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제목 1"/>
            <p:cNvSpPr txBox="1">
              <a:spLocks/>
            </p:cNvSpPr>
            <p:nvPr/>
          </p:nvSpPr>
          <p:spPr>
            <a:xfrm>
              <a:off x="13790" y="2945643"/>
              <a:ext cx="1072301" cy="40774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Event 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4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(21MA)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125352" y="548289"/>
            <a:ext cx="2876894" cy="2531032"/>
            <a:chOff x="683575" y="3668492"/>
            <a:chExt cx="3763193" cy="307254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4" t="15274" r="5804" b="16614"/>
            <a:stretch/>
          </p:blipFill>
          <p:spPr bwMode="auto">
            <a:xfrm>
              <a:off x="683575" y="3716696"/>
              <a:ext cx="3763193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제목 1"/>
            <p:cNvSpPr txBox="1">
              <a:spLocks/>
            </p:cNvSpPr>
            <p:nvPr/>
          </p:nvSpPr>
          <p:spPr>
            <a:xfrm>
              <a:off x="683575" y="3668492"/>
              <a:ext cx="1322031" cy="40774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Event 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3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(23MA)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7" name="직선 화살표 연결선 6"/>
          <p:cNvCxnSpPr/>
          <p:nvPr/>
        </p:nvCxnSpPr>
        <p:spPr>
          <a:xfrm>
            <a:off x="5407830" y="1150971"/>
            <a:ext cx="0" cy="656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6847990" y="1150970"/>
            <a:ext cx="0" cy="656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2051720" y="4385407"/>
            <a:ext cx="0" cy="656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5508104" y="4293096"/>
            <a:ext cx="0" cy="656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827584" y="1418399"/>
            <a:ext cx="0" cy="656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28105" r="10127" b="14221"/>
          <a:stretch/>
        </p:blipFill>
        <p:spPr bwMode="auto">
          <a:xfrm>
            <a:off x="4608160" y="3573016"/>
            <a:ext cx="2955640" cy="256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제목 1"/>
          <p:cNvSpPr txBox="1">
            <a:spLocks/>
          </p:cNvSpPr>
          <p:nvPr/>
        </p:nvSpPr>
        <p:spPr>
          <a:xfrm>
            <a:off x="4608160" y="3573016"/>
            <a:ext cx="1035878" cy="39324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b="1" dirty="0" smtClean="0">
                <a:solidFill>
                  <a:srgbClr val="FFFF00"/>
                </a:solidFill>
              </a:rPr>
              <a:t>Present</a:t>
            </a:r>
          </a:p>
          <a:p>
            <a:r>
              <a:rPr lang="en-US" altLang="ko-KR" sz="1400" b="1" dirty="0" smtClean="0">
                <a:solidFill>
                  <a:srgbClr val="FFFF00"/>
                </a:solidFill>
              </a:rPr>
              <a:t>admission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5417111" y="4292403"/>
            <a:ext cx="0" cy="656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Summary of history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Migrating and fleeting Infiltrations on chest radiograph</a:t>
            </a:r>
          </a:p>
          <a:p>
            <a:r>
              <a:rPr lang="en-US" altLang="ko-KR" sz="2400" dirty="0"/>
              <a:t>Despite of antibiotic treatment for pneumonia, </a:t>
            </a: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      Not immediate improvement of </a:t>
            </a:r>
            <a:r>
              <a:rPr lang="en-US" altLang="ko-KR" sz="2400" dirty="0" smtClean="0">
                <a:sym typeface="Wingdings" panose="05000000000000000000" pitchFamily="2" charset="2"/>
              </a:rPr>
              <a:t>symptoms (&gt;2wks)</a:t>
            </a:r>
            <a:endParaRPr lang="en-US" altLang="ko-KR" sz="2400" dirty="0">
              <a:sym typeface="Wingdings" panose="05000000000000000000" pitchFamily="2" charset="2"/>
            </a:endParaRPr>
          </a:p>
          <a:p>
            <a:r>
              <a:rPr lang="en-US" altLang="ko-KR" sz="2400" dirty="0" smtClean="0"/>
              <a:t>TBLB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: </a:t>
            </a:r>
            <a:r>
              <a:rPr lang="en-US" altLang="ko-KR" sz="2400" dirty="0"/>
              <a:t>Non specific chronic inflammation, No pathogen</a:t>
            </a:r>
          </a:p>
          <a:p>
            <a:r>
              <a:rPr lang="en-US" altLang="ko-KR" sz="2400" dirty="0"/>
              <a:t>Elevated </a:t>
            </a:r>
            <a:r>
              <a:rPr lang="en-US" altLang="ko-KR" sz="2400" dirty="0" smtClean="0"/>
              <a:t>blood eosinophils, Negative </a:t>
            </a:r>
            <a:r>
              <a:rPr lang="en-US" altLang="ko-KR" sz="2400" dirty="0"/>
              <a:t>for parasite </a:t>
            </a:r>
            <a:r>
              <a:rPr lang="en-US" altLang="ko-KR" sz="2400" dirty="0" smtClean="0"/>
              <a:t>test</a:t>
            </a:r>
          </a:p>
          <a:p>
            <a:r>
              <a:rPr lang="en-US" altLang="ko-KR" sz="2400" dirty="0" smtClean="0"/>
              <a:t>Elevated Total </a:t>
            </a:r>
            <a:r>
              <a:rPr lang="en-US" altLang="ko-KR" sz="2400" dirty="0" err="1" smtClean="0"/>
              <a:t>IgE</a:t>
            </a:r>
            <a:endParaRPr lang="en-US" altLang="ko-KR" sz="2400" dirty="0"/>
          </a:p>
          <a:p>
            <a:r>
              <a:rPr lang="en-US" altLang="ko-KR" sz="2400" dirty="0" smtClean="0"/>
              <a:t>Central </a:t>
            </a:r>
            <a:r>
              <a:rPr lang="en-US" altLang="ko-KR" sz="2400" dirty="0"/>
              <a:t>bronchiectasis, high-attenuation </a:t>
            </a:r>
            <a:r>
              <a:rPr lang="en-US" altLang="ko-KR" sz="2400" dirty="0" smtClean="0"/>
              <a:t>mucus </a:t>
            </a:r>
            <a:r>
              <a:rPr lang="en-US" altLang="ko-KR" sz="2400" dirty="0" smtClean="0"/>
              <a:t>plugging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>
                <a:sym typeface="Wingdings" panose="05000000000000000000" pitchFamily="2" charset="2"/>
              </a:rPr>
              <a:t>    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624012" y="4979268"/>
            <a:ext cx="8118648" cy="904863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/>
              <a:buChar char="à"/>
            </a:pPr>
            <a:r>
              <a:rPr lang="en-US" altLang="ko-KR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R/O </a:t>
            </a:r>
            <a:r>
              <a:rPr lang="en-US" altLang="ko-KR" sz="2400" b="1" dirty="0">
                <a:solidFill>
                  <a:prstClr val="black"/>
                </a:solidFill>
                <a:sym typeface="Wingdings" panose="05000000000000000000" pitchFamily="2" charset="2"/>
              </a:rPr>
              <a:t>ABPA </a:t>
            </a:r>
            <a:r>
              <a:rPr lang="en-US" altLang="ko-KR" sz="2400" dirty="0">
                <a:solidFill>
                  <a:prstClr val="black"/>
                </a:solidFill>
                <a:sym typeface="Wingdings" panose="05000000000000000000" pitchFamily="2" charset="2"/>
              </a:rPr>
              <a:t>(Allergic bronchopulmonary aspergillosis</a:t>
            </a:r>
            <a:r>
              <a:rPr lang="en-US" altLang="ko-KR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lang="en-US" altLang="ko-KR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 But</a:t>
            </a:r>
            <a:r>
              <a:rPr lang="en-US" altLang="ko-KR" sz="2400" dirty="0">
                <a:solidFill>
                  <a:prstClr val="black"/>
                </a:solidFill>
                <a:sym typeface="Wingdings" panose="05000000000000000000" pitchFamily="2" charset="2"/>
              </a:rPr>
              <a:t>, No previous asthmatic symptom and No wheezing</a:t>
            </a:r>
          </a:p>
        </p:txBody>
      </p:sp>
    </p:spTree>
    <p:extLst>
      <p:ext uri="{BB962C8B-B14F-4D97-AF65-F5344CB8AC3E}">
        <p14:creationId xmlns:p14="http://schemas.microsoft.com/office/powerpoint/2010/main" val="9392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Additional laboratory findings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/>
              <a:t>Serum </a:t>
            </a:r>
            <a:r>
              <a:rPr lang="en-US" altLang="ko-KR" sz="2400" b="1" dirty="0"/>
              <a:t>IgG and </a:t>
            </a:r>
            <a:r>
              <a:rPr lang="en-US" altLang="ko-KR" sz="2400" b="1" dirty="0" err="1"/>
              <a:t>IgE</a:t>
            </a:r>
            <a:r>
              <a:rPr lang="en-US" altLang="ko-KR" sz="2400" b="1" dirty="0"/>
              <a:t> </a:t>
            </a:r>
            <a:r>
              <a:rPr lang="en-US" altLang="ko-KR" sz="2400" dirty="0"/>
              <a:t>antibodies </a:t>
            </a:r>
            <a:r>
              <a:rPr lang="en-US" altLang="ko-KR" sz="2400" dirty="0" smtClean="0"/>
              <a:t>to </a:t>
            </a:r>
            <a:r>
              <a:rPr lang="en-US" altLang="ko-KR" sz="2400" b="1" i="1" dirty="0"/>
              <a:t>A. </a:t>
            </a:r>
            <a:r>
              <a:rPr lang="en-US" altLang="ko-KR" sz="2400" b="1" i="1" dirty="0" err="1"/>
              <a:t>fumigatus</a:t>
            </a:r>
            <a:r>
              <a:rPr lang="en-US" altLang="ko-KR" sz="2400" b="1" i="1" dirty="0"/>
              <a:t> </a:t>
            </a:r>
            <a:r>
              <a:rPr lang="en-US" altLang="ko-KR" sz="2400" b="1" i="1" dirty="0" smtClean="0"/>
              <a:t>;</a:t>
            </a:r>
            <a:r>
              <a:rPr lang="en-US" altLang="ko-KR" sz="2400" dirty="0" smtClean="0"/>
              <a:t> </a:t>
            </a:r>
            <a:r>
              <a:rPr lang="en-US" altLang="ko-KR" sz="2400" b="1" dirty="0"/>
              <a:t>Positive</a:t>
            </a:r>
            <a:r>
              <a:rPr lang="en-US" altLang="ko-KR" sz="2400" dirty="0"/>
              <a:t>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/>
              <a:t>13 U/mL and 5.45 </a:t>
            </a:r>
            <a:r>
              <a:rPr lang="en-US" altLang="ko-KR" sz="1800" dirty="0" err="1"/>
              <a:t>kU</a:t>
            </a:r>
            <a:r>
              <a:rPr lang="en-US" altLang="ko-KR" sz="1800" dirty="0"/>
              <a:t>/L, respectively)</a:t>
            </a:r>
          </a:p>
          <a:p>
            <a:pPr marL="0" indent="0">
              <a:buNone/>
            </a:pPr>
            <a:endParaRPr lang="en-US" altLang="ko-KR" sz="2400" b="1" dirty="0" smtClean="0"/>
          </a:p>
          <a:p>
            <a:pPr marL="0" indent="0">
              <a:buNone/>
            </a:pPr>
            <a:r>
              <a:rPr lang="en-US" altLang="ko-KR" sz="2400" b="1" dirty="0" smtClean="0"/>
              <a:t>Intradermal </a:t>
            </a:r>
            <a:r>
              <a:rPr lang="en-US" altLang="ko-KR" sz="2400" b="1" dirty="0"/>
              <a:t>test for A. </a:t>
            </a:r>
            <a:r>
              <a:rPr lang="en-US" altLang="ko-KR" sz="2400" b="1" dirty="0" smtClean="0"/>
              <a:t>fumigatus; positive</a:t>
            </a:r>
          </a:p>
          <a:p>
            <a:pPr marL="0" indent="0">
              <a:buNone/>
            </a:pPr>
            <a:r>
              <a:rPr lang="en-US" altLang="ko-KR" sz="1800" dirty="0" smtClean="0"/>
              <a:t>   (Wheal </a:t>
            </a:r>
            <a:r>
              <a:rPr lang="en-US" altLang="ko-KR" sz="1800" dirty="0"/>
              <a:t>of </a:t>
            </a:r>
            <a:r>
              <a:rPr lang="en-US" altLang="ko-KR" sz="1800" dirty="0" smtClean="0"/>
              <a:t>16 × </a:t>
            </a:r>
            <a:r>
              <a:rPr lang="en-US" altLang="ko-KR" sz="1800" dirty="0"/>
              <a:t>9 </a:t>
            </a:r>
            <a:r>
              <a:rPr lang="en-US" altLang="ko-KR" sz="1800" dirty="0" smtClean="0"/>
              <a:t>cm, </a:t>
            </a:r>
            <a:r>
              <a:rPr lang="en-US" altLang="ko-KR" sz="1800" dirty="0"/>
              <a:t>flare compared to saline</a:t>
            </a:r>
            <a:r>
              <a:rPr lang="en-US" altLang="ko-KR" sz="1800" dirty="0" smtClean="0"/>
              <a:t>)</a:t>
            </a:r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b="1" dirty="0" smtClean="0"/>
              <a:t>Pulmonary function </a:t>
            </a:r>
            <a:r>
              <a:rPr lang="en-US" altLang="ko-KR" sz="2400" b="1" dirty="0"/>
              <a:t>test </a:t>
            </a:r>
            <a:r>
              <a:rPr lang="en-US" altLang="ko-KR" sz="2400" b="1" dirty="0" smtClean="0"/>
              <a:t> ; Mildly </a:t>
            </a:r>
            <a:r>
              <a:rPr lang="en-US" altLang="ko-KR" sz="2400" b="1" dirty="0"/>
              <a:t>restrictive pattern </a:t>
            </a:r>
            <a:endParaRPr lang="en-US" altLang="ko-KR" sz="2400" b="1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en-US" altLang="ko-KR" sz="1800" dirty="0" smtClean="0"/>
              <a:t>FVC </a:t>
            </a:r>
            <a:r>
              <a:rPr lang="en-US" altLang="ko-KR" sz="1800" dirty="0"/>
              <a:t>1.93 L [77% </a:t>
            </a:r>
            <a:r>
              <a:rPr lang="en-US" altLang="ko-KR" sz="1800" dirty="0" smtClean="0"/>
              <a:t>predicted] , FEV1 </a:t>
            </a:r>
            <a:r>
              <a:rPr lang="en-US" altLang="ko-KR" sz="1800" dirty="0"/>
              <a:t>1.42 L [</a:t>
            </a:r>
            <a:r>
              <a:rPr lang="en-US" altLang="ko-KR" sz="1800" dirty="0" smtClean="0"/>
              <a:t>77% predicted] , FEV1/FVC </a:t>
            </a:r>
            <a:r>
              <a:rPr lang="en-US" altLang="ko-KR" sz="1800" dirty="0"/>
              <a:t>74</a:t>
            </a:r>
            <a:r>
              <a:rPr lang="en-US" altLang="ko-KR" sz="1800" dirty="0" smtClean="0"/>
              <a:t>%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2400" b="1" dirty="0" smtClean="0"/>
              <a:t>Methacholine </a:t>
            </a:r>
            <a:r>
              <a:rPr lang="en-US" altLang="ko-KR" sz="2400" b="1" dirty="0"/>
              <a:t>provocation </a:t>
            </a:r>
            <a:r>
              <a:rPr lang="en-US" altLang="ko-KR" sz="2400" b="1" dirty="0" smtClean="0"/>
              <a:t>test </a:t>
            </a:r>
            <a:r>
              <a:rPr lang="en-US" altLang="ko-KR" sz="2400" dirty="0" smtClean="0"/>
              <a:t>; </a:t>
            </a:r>
            <a:r>
              <a:rPr lang="en-US" altLang="ko-KR" sz="2400" b="1" dirty="0" smtClean="0"/>
              <a:t>Airway </a:t>
            </a:r>
            <a:r>
              <a:rPr lang="en-US" altLang="ko-KR" sz="2400" b="1" dirty="0" err="1"/>
              <a:t>hyperreactivity</a:t>
            </a: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 marL="0" indent="0"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en-US" altLang="ko-KR" sz="1800" dirty="0" smtClean="0"/>
              <a:t>(PC20 = 4.6 </a:t>
            </a:r>
            <a:r>
              <a:rPr lang="en-US" altLang="ko-KR" sz="1800" dirty="0"/>
              <a:t>mg/mL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630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Diagnosis and treatment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/>
              <a:t>The patient was diagnosed with ABPA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Treatment : </a:t>
            </a:r>
          </a:p>
          <a:p>
            <a:pPr marL="0" indent="0">
              <a:buNone/>
            </a:pPr>
            <a:r>
              <a:rPr lang="en-US" altLang="ko-KR" sz="2400" dirty="0" smtClean="0"/>
              <a:t>    Oral prednisolone 40mg/day </a:t>
            </a:r>
          </a:p>
          <a:p>
            <a:pPr marL="0" indent="0">
              <a:buNone/>
            </a:pPr>
            <a:r>
              <a:rPr lang="en-US" altLang="ko-KR" sz="2400" dirty="0" smtClean="0"/>
              <a:t>    Oral </a:t>
            </a:r>
            <a:r>
              <a:rPr lang="en-US" altLang="ko-KR" sz="2400" dirty="0" err="1" smtClean="0"/>
              <a:t>itraconazole</a:t>
            </a:r>
            <a:r>
              <a:rPr lang="en-US" altLang="ko-KR" sz="2400" dirty="0" smtClean="0"/>
              <a:t> 200mg/day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 smtClean="0"/>
              <a:t>After 9 days of treatment,</a:t>
            </a:r>
          </a:p>
          <a:p>
            <a:pPr marL="0" indent="0">
              <a:buNone/>
            </a:pPr>
            <a:r>
              <a:rPr lang="en-US" altLang="ko-KR" sz="2400" dirty="0" smtClean="0"/>
              <a:t>   the patient was discharged without initial symptoms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98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1"/>
          <p:cNvSpPr txBox="1">
            <a:spLocks/>
          </p:cNvSpPr>
          <p:nvPr/>
        </p:nvSpPr>
        <p:spPr>
          <a:xfrm>
            <a:off x="457200" y="-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prstClr val="white"/>
                </a:solidFill>
              </a:rPr>
              <a:t>Follow-up chest radiographs</a:t>
            </a:r>
            <a:endParaRPr lang="ko-KR" altLang="en-US" sz="3200" b="1" dirty="0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4296"/>
            <a:ext cx="4255425" cy="475252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53" y="854296"/>
            <a:ext cx="4241519" cy="473403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직사각형 10"/>
          <p:cNvSpPr/>
          <p:nvPr/>
        </p:nvSpPr>
        <p:spPr>
          <a:xfrm>
            <a:off x="1619672" y="5813099"/>
            <a:ext cx="1800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</a:rPr>
              <a:t>A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t </a:t>
            </a:r>
            <a:r>
              <a:rPr lang="en-US" altLang="ko-KR" sz="1050" b="1" dirty="0">
                <a:solidFill>
                  <a:schemeClr val="bg1"/>
                </a:solidFill>
              </a:rPr>
              <a:t>day 7 of 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treatment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20460" y="5813098"/>
            <a:ext cx="16478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50" b="1" dirty="0" smtClean="0">
                <a:solidFill>
                  <a:schemeClr val="bg1"/>
                </a:solidFill>
              </a:rPr>
              <a:t>1 month later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Discussion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 smtClean="0"/>
              <a:t>The patient in this case ,</a:t>
            </a:r>
          </a:p>
          <a:p>
            <a:pPr marL="0" indent="0">
              <a:buNone/>
            </a:pPr>
            <a:r>
              <a:rPr lang="en-US" altLang="ko-KR" sz="2400" dirty="0" smtClean="0"/>
              <a:t>  </a:t>
            </a:r>
          </a:p>
          <a:p>
            <a:pPr marL="0" indent="0">
              <a:buNone/>
            </a:pPr>
            <a:r>
              <a:rPr lang="en-US" altLang="ko-KR" sz="2400" dirty="0" smtClean="0"/>
              <a:t>- </a:t>
            </a:r>
            <a:r>
              <a:rPr lang="en-US" altLang="ko-KR" sz="2400" b="1" dirty="0" smtClean="0"/>
              <a:t>Repetitive hospitalizations </a:t>
            </a:r>
            <a:r>
              <a:rPr lang="en-US" altLang="ko-KR" sz="2400" dirty="0"/>
              <a:t>for respiratory </a:t>
            </a:r>
            <a:r>
              <a:rPr lang="en-US" altLang="ko-KR" sz="2400" dirty="0" smtClean="0"/>
              <a:t>symptoms, </a:t>
            </a:r>
          </a:p>
          <a:p>
            <a:pPr marL="0" indent="0">
              <a:buNone/>
            </a:pPr>
            <a:r>
              <a:rPr lang="en-US" altLang="ko-KR" sz="2400" dirty="0" smtClean="0"/>
              <a:t>  and migrating consolidations in serial chest radiographs</a:t>
            </a:r>
          </a:p>
          <a:p>
            <a:pPr marL="0" indent="0">
              <a:buNone/>
            </a:pPr>
            <a:endParaRPr lang="en-US" altLang="ko-KR" sz="2400" b="1" dirty="0" smtClean="0"/>
          </a:p>
          <a:p>
            <a:pPr>
              <a:buFontTx/>
              <a:buChar char="-"/>
            </a:pPr>
            <a:r>
              <a:rPr lang="en-US" altLang="ko-KR" sz="2400" b="1" dirty="0" smtClean="0"/>
              <a:t>Delayed diagnosis of </a:t>
            </a:r>
            <a:r>
              <a:rPr lang="en-US" altLang="ko-KR" sz="2400" b="1" dirty="0" smtClean="0"/>
              <a:t>ABPA </a:t>
            </a:r>
            <a:r>
              <a:rPr lang="en-US" altLang="ko-KR" sz="2400" b="1" dirty="0" smtClean="0"/>
              <a:t>     </a:t>
            </a:r>
            <a:endParaRPr lang="en-US" altLang="ko-KR" sz="2400" b="1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en-US" altLang="ko-KR" sz="2400" dirty="0" smtClean="0">
                <a:sym typeface="Wingdings" panose="05000000000000000000" pitchFamily="2" charset="2"/>
              </a:rPr>
              <a:t> </a:t>
            </a:r>
            <a:r>
              <a:rPr lang="en-US" altLang="ko-KR" sz="2400" dirty="0" smtClean="0">
                <a:sym typeface="Wingdings" panose="05000000000000000000" pitchFamily="2" charset="2"/>
              </a:rPr>
              <a:t>Due </a:t>
            </a:r>
            <a:r>
              <a:rPr lang="en-US" altLang="ko-KR" sz="2400" dirty="0" smtClean="0"/>
              <a:t>to the </a:t>
            </a:r>
            <a:r>
              <a:rPr lang="en-US" altLang="ko-KR" sz="2400" b="1" dirty="0" smtClean="0"/>
              <a:t>lack of asthmatic symptoms</a:t>
            </a:r>
          </a:p>
          <a:p>
            <a:pPr marL="0" indent="0"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</a:t>
            </a:r>
            <a:r>
              <a:rPr lang="en-US" altLang="ko-KR" sz="2400" dirty="0" smtClean="0"/>
              <a:t>no wheezing, no bronchodilator response </a:t>
            </a:r>
          </a:p>
        </p:txBody>
      </p:sp>
    </p:spTree>
    <p:extLst>
      <p:ext uri="{BB962C8B-B14F-4D97-AF65-F5344CB8AC3E}">
        <p14:creationId xmlns:p14="http://schemas.microsoft.com/office/powerpoint/2010/main" val="41516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Discussion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/>
              <a:t>Despite the current diagnostic criteria, </a:t>
            </a:r>
          </a:p>
          <a:p>
            <a:pPr marL="0" indent="0">
              <a:buNone/>
            </a:pPr>
            <a:r>
              <a:rPr lang="en-US" altLang="ko-KR" sz="2400" b="1" dirty="0"/>
              <a:t>patients without pre-existing asthmatic symptoms </a:t>
            </a:r>
          </a:p>
          <a:p>
            <a:pPr marL="0" indent="0">
              <a:buNone/>
            </a:pPr>
            <a:r>
              <a:rPr lang="en-US" altLang="ko-KR" sz="2400" b="1" dirty="0"/>
              <a:t>cannot be excluded from the possibility of ABPA</a:t>
            </a:r>
            <a:endParaRPr lang="ko-KR" altLang="en-US" sz="2400" b="1" dirty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ABPA </a:t>
            </a:r>
            <a:r>
              <a:rPr lang="en-US" altLang="ko-KR" sz="2400" dirty="0"/>
              <a:t>without previous asthma </a:t>
            </a:r>
          </a:p>
          <a:p>
            <a:pPr marL="0" indent="0">
              <a:buNone/>
            </a:pPr>
            <a:r>
              <a:rPr lang="en-US" altLang="ko-KR" sz="2400" dirty="0"/>
              <a:t>  (Agarwal et al.) Systematic MEDLINE search</a:t>
            </a:r>
          </a:p>
          <a:p>
            <a:pPr marL="0" indent="0">
              <a:buNone/>
            </a:pPr>
            <a:r>
              <a:rPr lang="en-US" altLang="ko-KR" sz="2400" dirty="0"/>
              <a:t>  - 17 articles, Total </a:t>
            </a:r>
            <a:r>
              <a:rPr lang="en-US" altLang="ko-KR" sz="2400" dirty="0">
                <a:sym typeface="Wingdings" panose="05000000000000000000" pitchFamily="2" charset="2"/>
              </a:rPr>
              <a:t>36 cases with</a:t>
            </a: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       2 cases of bronchodilator reversibility  </a:t>
            </a: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       1 case of airway </a:t>
            </a:r>
            <a:r>
              <a:rPr lang="en-US" altLang="ko-KR" sz="2400" dirty="0" err="1">
                <a:sym typeface="Wingdings" panose="05000000000000000000" pitchFamily="2" charset="2"/>
              </a:rPr>
              <a:t>hyperreactivity</a:t>
            </a:r>
            <a:r>
              <a:rPr lang="en-US" altLang="ko-KR" sz="2400" dirty="0">
                <a:sym typeface="Wingdings" panose="05000000000000000000" pitchFamily="2" charset="2"/>
              </a:rPr>
              <a:t> to methacholine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467544" y="6472523"/>
            <a:ext cx="691276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/>
              <a:t>Agarwal </a:t>
            </a:r>
            <a:r>
              <a:rPr lang="en-US" altLang="ko-KR" sz="1050" dirty="0"/>
              <a:t>R, Aggarwal AN, Gupta D, Bal A, Das A. Case report: a rare cause of </a:t>
            </a:r>
            <a:r>
              <a:rPr lang="en-US" altLang="ko-KR" sz="1050" dirty="0" err="1"/>
              <a:t>miliary</a:t>
            </a:r>
            <a:r>
              <a:rPr lang="en-US" altLang="ko-KR" sz="1050" dirty="0"/>
              <a:t> nodules -- allergic bronchopulmonary aspergillosis. Br J </a:t>
            </a:r>
            <a:r>
              <a:rPr lang="en-US" altLang="ko-KR" sz="1050" dirty="0" err="1"/>
              <a:t>Radiol</a:t>
            </a:r>
            <a:r>
              <a:rPr lang="en-US" altLang="ko-KR" sz="1050" dirty="0"/>
              <a:t> 2009;82:e151-4. </a:t>
            </a:r>
          </a:p>
          <a:p>
            <a:r>
              <a:rPr lang="en-US" altLang="ko-KR" sz="1050" dirty="0" smtClean="0"/>
              <a:t> </a:t>
            </a:r>
            <a:endParaRPr lang="en-US" altLang="ko-KR" sz="1050" dirty="0"/>
          </a:p>
        </p:txBody>
      </p:sp>
    </p:spTree>
    <p:extLst>
      <p:ext uri="{BB962C8B-B14F-4D97-AF65-F5344CB8AC3E}">
        <p14:creationId xmlns:p14="http://schemas.microsoft.com/office/powerpoint/2010/main" val="16186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 smtClean="0"/>
              <a:t>The typical </a:t>
            </a:r>
            <a:r>
              <a:rPr lang="en-US" altLang="ko-KR" sz="2400" dirty="0"/>
              <a:t>radiographic </a:t>
            </a:r>
            <a:r>
              <a:rPr lang="en-US" altLang="ko-KR" sz="2400" dirty="0" smtClean="0"/>
              <a:t>findings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of </a:t>
            </a:r>
            <a:r>
              <a:rPr lang="en-US" altLang="ko-KR" sz="2400" dirty="0"/>
              <a:t>ABPA</a:t>
            </a:r>
            <a:r>
              <a:rPr lang="en-US" altLang="ko-KR" sz="2400" dirty="0" smtClean="0"/>
              <a:t> from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HRCT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 </a:t>
            </a:r>
            <a:r>
              <a:rPr lang="en-US" altLang="ko-KR" sz="2400" dirty="0" smtClean="0">
                <a:sym typeface="Wingdings" panose="05000000000000000000" pitchFamily="2" charset="2"/>
              </a:rPr>
              <a:t>  </a:t>
            </a:r>
            <a:r>
              <a:rPr lang="en-US" altLang="ko-KR" sz="2400" dirty="0" smtClean="0"/>
              <a:t>- Central bronchiectasis </a:t>
            </a:r>
          </a:p>
          <a:p>
            <a:pPr marL="0" indent="0">
              <a:buNone/>
            </a:pPr>
            <a:r>
              <a:rPr lang="en-US" altLang="ko-KR" sz="2400" dirty="0" smtClean="0"/>
              <a:t>   - Mucus </a:t>
            </a:r>
            <a:r>
              <a:rPr lang="en-US" altLang="ko-KR" sz="2400" dirty="0"/>
              <a:t>plugging, </a:t>
            </a:r>
            <a:r>
              <a:rPr lang="en-US" altLang="ko-KR" sz="2400" dirty="0" smtClean="0"/>
              <a:t>atelectasis due </a:t>
            </a:r>
            <a:r>
              <a:rPr lang="en-US" altLang="ko-KR" sz="2400" dirty="0"/>
              <a:t>to plugged mucus</a:t>
            </a:r>
            <a:r>
              <a:rPr lang="en-US" altLang="ko-KR" sz="2400" dirty="0" smtClean="0"/>
              <a:t>, 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high attenuated mucus</a:t>
            </a:r>
            <a:r>
              <a:rPr lang="en-US" altLang="ko-KR" sz="2400" dirty="0"/>
              <a:t>, tree-in-bud appearance, and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ground-glass opacities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6461506"/>
            <a:ext cx="69127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/>
              <a:t>Ashok Shah, </a:t>
            </a:r>
            <a:r>
              <a:rPr lang="en-US" altLang="ko-KR" sz="1050" dirty="0" err="1"/>
              <a:t>Chandramani</a:t>
            </a:r>
            <a:r>
              <a:rPr lang="en-US" altLang="ko-KR" sz="1050" dirty="0"/>
              <a:t> Panjabi. Allergic aspergillosis of the respiratory tract. European Respiratory Review </a:t>
            </a:r>
            <a:r>
              <a:rPr lang="pt-BR" altLang="ko-KR" sz="1050" dirty="0"/>
              <a:t>Mar 2014, 23 (131) 8-29; </a:t>
            </a:r>
            <a:endParaRPr lang="en-US" altLang="ko-KR" sz="1050" dirty="0"/>
          </a:p>
        </p:txBody>
      </p:sp>
      <p:sp>
        <p:nvSpPr>
          <p:cNvPr id="5" name="직사각형 4"/>
          <p:cNvSpPr/>
          <p:nvPr/>
        </p:nvSpPr>
        <p:spPr>
          <a:xfrm>
            <a:off x="649412" y="3941564"/>
            <a:ext cx="3308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/>
              <a:t> - Finger in glove sign</a:t>
            </a:r>
            <a:endParaRPr lang="ko-KR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3"/>
          <a:stretch/>
        </p:blipFill>
        <p:spPr bwMode="auto">
          <a:xfrm>
            <a:off x="4442842" y="3538586"/>
            <a:ext cx="3096344" cy="142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36898" y="5248250"/>
            <a:ext cx="7723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ko-KR" sz="24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2400" dirty="0">
                <a:solidFill>
                  <a:prstClr val="black"/>
                </a:solidFill>
              </a:rPr>
              <a:t>Such typical CT findings should arouse the physicians of the possibility of ABPA</a:t>
            </a:r>
            <a:endParaRPr lang="en-US" altLang="ko-K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Past medical history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ko-KR" sz="2400" dirty="0" smtClean="0"/>
              <a:t>Regular medications of hypertension</a:t>
            </a:r>
          </a:p>
          <a:p>
            <a:pPr>
              <a:buFontTx/>
              <a:buChar char="-"/>
            </a:pPr>
            <a:endParaRPr lang="en-US" altLang="ko-KR" sz="2400" dirty="0" smtClean="0"/>
          </a:p>
          <a:p>
            <a:pPr>
              <a:buFontTx/>
              <a:buChar char="-"/>
            </a:pPr>
            <a:r>
              <a:rPr lang="en-US" altLang="ko-KR" sz="2400" dirty="0" smtClean="0"/>
              <a:t>Hospitalization : four </a:t>
            </a:r>
            <a:r>
              <a:rPr lang="en-US" altLang="ko-KR" sz="2400" dirty="0"/>
              <a:t>times </a:t>
            </a:r>
            <a:r>
              <a:rPr lang="en-US" altLang="ko-KR" sz="2400" dirty="0" smtClean="0"/>
              <a:t>previously</a:t>
            </a:r>
          </a:p>
          <a:p>
            <a:pPr marL="0" indent="0">
              <a:buNone/>
            </a:pPr>
            <a:r>
              <a:rPr lang="en-US" altLang="ko-KR" sz="2400" dirty="0" smtClean="0"/>
              <a:t>      </a:t>
            </a:r>
            <a:r>
              <a:rPr lang="en-US" altLang="ko-KR" sz="2400" dirty="0" smtClean="0">
                <a:sym typeface="Wingdings" panose="05000000000000000000" pitchFamily="2" charset="2"/>
              </a:rPr>
              <a:t> Under I</a:t>
            </a:r>
            <a:r>
              <a:rPr lang="en-US" altLang="ko-KR" sz="2400" dirty="0" smtClean="0"/>
              <a:t>mpression of recurrent pneumonia</a:t>
            </a:r>
          </a:p>
          <a:p>
            <a:pPr marL="0" indent="0">
              <a:buNone/>
            </a:pPr>
            <a:endParaRPr lang="en-US" altLang="ko-KR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66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Five stages of ABPA</a:t>
            </a:r>
          </a:p>
          <a:p>
            <a:pPr lvl="1"/>
            <a:r>
              <a:rPr lang="en-US" altLang="ko-KR" sz="2000" dirty="0" smtClean="0"/>
              <a:t>In acute </a:t>
            </a:r>
            <a:r>
              <a:rPr lang="en-US" altLang="ko-KR" sz="2000" dirty="0"/>
              <a:t>disease (stage 1</a:t>
            </a:r>
            <a:r>
              <a:rPr lang="en-US" altLang="ko-KR" sz="2000" dirty="0" smtClean="0"/>
              <a:t>) , remission </a:t>
            </a:r>
            <a:r>
              <a:rPr lang="en-US" altLang="ko-KR" sz="2000" dirty="0"/>
              <a:t>(</a:t>
            </a:r>
            <a:r>
              <a:rPr lang="en-US" altLang="ko-KR" sz="2000" dirty="0" smtClean="0"/>
              <a:t>stage 2</a:t>
            </a:r>
            <a:r>
              <a:rPr lang="en-US" altLang="ko-KR" sz="2000" dirty="0"/>
              <a:t>) may </a:t>
            </a:r>
            <a:r>
              <a:rPr lang="en-US" altLang="ko-KR" sz="2000" dirty="0" smtClean="0"/>
              <a:t>occur either </a:t>
            </a:r>
            <a:r>
              <a:rPr lang="en-US" altLang="ko-KR" sz="2000" dirty="0"/>
              <a:t>spontaneously or be induced by </a:t>
            </a:r>
            <a:r>
              <a:rPr lang="en-US" altLang="ko-KR" sz="2000" dirty="0" smtClean="0"/>
              <a:t>treatment</a:t>
            </a:r>
            <a:endParaRPr lang="en-US" altLang="ko-K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64624"/>
            <a:ext cx="5040560" cy="351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prstClr val="white"/>
                </a:solidFill>
              </a:rPr>
              <a:t>Discussion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6461506"/>
            <a:ext cx="69127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/>
              <a:t>Ashok Shah, </a:t>
            </a:r>
            <a:r>
              <a:rPr lang="en-US" altLang="ko-KR" sz="1050" dirty="0" err="1"/>
              <a:t>Chandramani</a:t>
            </a:r>
            <a:r>
              <a:rPr lang="en-US" altLang="ko-KR" sz="1050" dirty="0"/>
              <a:t> Panjabi. Allergic aspergillosis of the respiratory </a:t>
            </a:r>
            <a:r>
              <a:rPr lang="en-US" altLang="ko-KR" sz="1050" dirty="0" smtClean="0"/>
              <a:t>tract</a:t>
            </a:r>
            <a:r>
              <a:rPr lang="en-US" altLang="ko-KR" sz="1050" dirty="0"/>
              <a:t>. European Respiratory Review </a:t>
            </a:r>
            <a:r>
              <a:rPr lang="pt-BR" altLang="ko-KR" sz="1050" dirty="0"/>
              <a:t>Mar 2014, 23 (131) 8-29; </a:t>
            </a:r>
            <a:endParaRPr lang="en-US" altLang="ko-KR" sz="1050" dirty="0"/>
          </a:p>
        </p:txBody>
      </p:sp>
    </p:spTree>
    <p:extLst>
      <p:ext uri="{BB962C8B-B14F-4D97-AF65-F5344CB8AC3E}">
        <p14:creationId xmlns:p14="http://schemas.microsoft.com/office/powerpoint/2010/main" val="28254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Suspecting </a:t>
            </a:r>
            <a:r>
              <a:rPr lang="en-US" altLang="ko-KR" sz="2400" dirty="0" smtClean="0"/>
              <a:t>ABPA in earlier </a:t>
            </a:r>
            <a:r>
              <a:rPr lang="en-US" altLang="ko-KR" sz="2400" dirty="0"/>
              <a:t>course is </a:t>
            </a:r>
            <a:r>
              <a:rPr lang="en-US" altLang="ko-KR" sz="2400" dirty="0" smtClean="0"/>
              <a:t>crucial 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for avoiding </a:t>
            </a:r>
            <a:r>
              <a:rPr lang="en-US" altLang="ko-KR" sz="2400" dirty="0"/>
              <a:t>unnecessary </a:t>
            </a:r>
            <a:r>
              <a:rPr lang="en-US" altLang="ko-KR" sz="2400" dirty="0" smtClean="0"/>
              <a:t>antibiotics and lung destruction 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The </a:t>
            </a:r>
            <a:r>
              <a:rPr lang="en-US" altLang="ko-KR" sz="2400" dirty="0"/>
              <a:t>absence of asthma history may be a misleading factor </a:t>
            </a:r>
            <a:r>
              <a:rPr lang="en-US" altLang="ko-KR" sz="2400" dirty="0" smtClean="0"/>
              <a:t>for correct diagnosis of ABPA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When patients with lung </a:t>
            </a:r>
            <a:r>
              <a:rPr lang="en-US" altLang="ko-KR" sz="2400" dirty="0"/>
              <a:t>infiltration with high serum total </a:t>
            </a:r>
            <a:r>
              <a:rPr lang="en-US" altLang="ko-KR" sz="2400" dirty="0" err="1"/>
              <a:t>IgE</a:t>
            </a:r>
            <a:r>
              <a:rPr lang="en-US" altLang="ko-KR" sz="2400" dirty="0"/>
              <a:t> do </a:t>
            </a:r>
            <a:r>
              <a:rPr lang="en-US" altLang="ko-KR" sz="2400" dirty="0" smtClean="0"/>
              <a:t>not respond </a:t>
            </a:r>
            <a:r>
              <a:rPr lang="en-US" altLang="ko-KR" sz="2400" dirty="0"/>
              <a:t>to </a:t>
            </a:r>
            <a:r>
              <a:rPr lang="en-US" altLang="ko-KR" sz="2400" dirty="0" smtClean="0"/>
              <a:t>antibiotics</a:t>
            </a:r>
          </a:p>
          <a:p>
            <a:pPr marL="0" indent="0">
              <a:buNone/>
            </a:pPr>
            <a:r>
              <a:rPr lang="en-US" altLang="ko-KR" sz="2400" dirty="0" smtClean="0"/>
              <a:t>     </a:t>
            </a:r>
            <a:r>
              <a:rPr lang="en-US" altLang="ko-KR" sz="2400" dirty="0" smtClean="0">
                <a:sym typeface="Wingdings" panose="05000000000000000000" pitchFamily="2" charset="2"/>
              </a:rPr>
              <a:t> </a:t>
            </a:r>
            <a:r>
              <a:rPr lang="en-US" altLang="ko-KR" sz="2400" dirty="0"/>
              <a:t>Clinical suspicion for ABPA is </a:t>
            </a:r>
            <a:r>
              <a:rPr lang="en-US" altLang="ko-KR" sz="2400" dirty="0" smtClean="0"/>
              <a:t>necessary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4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prstClr val="white"/>
                </a:solidFill>
              </a:rPr>
              <a:t>Chest </a:t>
            </a:r>
            <a:r>
              <a:rPr lang="en-US" altLang="ko-KR" sz="3200" b="1" dirty="0" smtClean="0">
                <a:solidFill>
                  <a:prstClr val="white"/>
                </a:solidFill>
              </a:rPr>
              <a:t>PA (Present admission)</a:t>
            </a:r>
            <a:endParaRPr lang="ko-KR" altLang="en-US" sz="3200" b="1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60" y="692696"/>
            <a:ext cx="5266680" cy="587944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301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solidFill>
                  <a:srgbClr val="FFFF00"/>
                </a:solidFill>
              </a:rPr>
              <a:t>Past</a:t>
            </a:r>
            <a:r>
              <a:rPr lang="en-US" altLang="ko-KR" sz="3200" b="1" dirty="0">
                <a:solidFill>
                  <a:prstClr val="white"/>
                </a:solidFill>
              </a:rPr>
              <a:t> radiologic </a:t>
            </a:r>
            <a:r>
              <a:rPr lang="en-US" altLang="ko-KR" sz="3200" b="1" dirty="0" smtClean="0">
                <a:solidFill>
                  <a:prstClr val="white"/>
                </a:solidFill>
              </a:rPr>
              <a:t>findings</a:t>
            </a:r>
            <a:endParaRPr lang="ko-KR" altLang="en-US" sz="3200" b="1" dirty="0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486587" y="587969"/>
            <a:ext cx="3093313" cy="3139148"/>
            <a:chOff x="1486587" y="553244"/>
            <a:chExt cx="3093313" cy="313914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91" y="553244"/>
              <a:ext cx="3079509" cy="3139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1486587" y="553244"/>
              <a:ext cx="853165" cy="40774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Event 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1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(45MA)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578155" y="587969"/>
            <a:ext cx="3083081" cy="3139148"/>
            <a:chOff x="4578155" y="553244"/>
            <a:chExt cx="3083081" cy="3139148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905" y="553244"/>
              <a:ext cx="3080331" cy="3139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제목 1"/>
            <p:cNvSpPr txBox="1">
              <a:spLocks/>
            </p:cNvSpPr>
            <p:nvPr/>
          </p:nvSpPr>
          <p:spPr>
            <a:xfrm>
              <a:off x="4578155" y="553244"/>
              <a:ext cx="857941" cy="40774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Event 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2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(29MA)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500391" y="3731165"/>
            <a:ext cx="3088052" cy="3139148"/>
            <a:chOff x="1500391" y="3688610"/>
            <a:chExt cx="3088052" cy="3139148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91" y="3688610"/>
              <a:ext cx="3088052" cy="3139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제목 1"/>
            <p:cNvSpPr txBox="1">
              <a:spLocks/>
            </p:cNvSpPr>
            <p:nvPr/>
          </p:nvSpPr>
          <p:spPr>
            <a:xfrm>
              <a:off x="1505401" y="3688610"/>
              <a:ext cx="906359" cy="40774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Event 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3</a:t>
              </a:r>
            </a:p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(23MA)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580905" y="3728607"/>
            <a:ext cx="3080331" cy="3139147"/>
            <a:chOff x="4580905" y="3692724"/>
            <a:chExt cx="3080331" cy="3139147"/>
          </a:xfrm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905" y="3692724"/>
              <a:ext cx="3080331" cy="313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4588443" y="3692724"/>
              <a:ext cx="847653" cy="40774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Event 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4 (21MA)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5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srgbClr val="FFFF00"/>
                </a:solidFill>
              </a:rPr>
              <a:t>Past</a:t>
            </a:r>
            <a:r>
              <a:rPr lang="en-US" altLang="ko-KR" sz="3200" b="1" dirty="0" smtClean="0">
                <a:solidFill>
                  <a:prstClr val="white"/>
                </a:solidFill>
              </a:rPr>
              <a:t> medical </a:t>
            </a:r>
            <a:r>
              <a:rPr lang="en-US" altLang="ko-KR" sz="3200" b="1" dirty="0" smtClean="0">
                <a:solidFill>
                  <a:prstClr val="white"/>
                </a:solidFill>
              </a:rPr>
              <a:t>history</a:t>
            </a:r>
            <a:endParaRPr lang="ko-KR" altLang="en-US" sz="3200" b="1" dirty="0">
              <a:solidFill>
                <a:prstClr val="white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123230" y="714149"/>
            <a:ext cx="5291840" cy="1807070"/>
            <a:chOff x="514927" y="857588"/>
            <a:chExt cx="5167291" cy="180707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2" r="67796"/>
            <a:stretch/>
          </p:blipFill>
          <p:spPr bwMode="auto">
            <a:xfrm>
              <a:off x="514927" y="857947"/>
              <a:ext cx="2587088" cy="1805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60" t="8312"/>
            <a:stretch/>
          </p:blipFill>
          <p:spPr bwMode="auto">
            <a:xfrm>
              <a:off x="2484536" y="857588"/>
              <a:ext cx="3197682" cy="180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직사각형 1"/>
          <p:cNvSpPr/>
          <p:nvPr/>
        </p:nvSpPr>
        <p:spPr>
          <a:xfrm>
            <a:off x="1113547" y="1257184"/>
            <a:ext cx="1607844" cy="144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496864" y="1450166"/>
            <a:ext cx="838305" cy="14401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486338" y="1808974"/>
            <a:ext cx="83830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547664" y="2152738"/>
            <a:ext cx="83830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497912" y="2152738"/>
            <a:ext cx="838305" cy="14401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99132" y="1065744"/>
            <a:ext cx="559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rgbClr val="0070C0"/>
                </a:solidFill>
              </a:rPr>
              <a:t>(45 MA)</a:t>
            </a:r>
            <a:endParaRPr lang="ko-KR" altLang="en-US" sz="8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7964" y="1756807"/>
            <a:ext cx="559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rgbClr val="0070C0"/>
                </a:solidFill>
              </a:rPr>
              <a:t>(23 MA)</a:t>
            </a:r>
            <a:endParaRPr lang="ko-KR" altLang="en-US" sz="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7399" y="2089174"/>
            <a:ext cx="559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rgbClr val="0070C0"/>
                </a:solidFill>
              </a:rPr>
              <a:t>(21 MA)</a:t>
            </a:r>
            <a:endParaRPr lang="ko-KR" altLang="en-US" sz="800" dirty="0">
              <a:solidFill>
                <a:srgbClr val="0070C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8312" r="67796"/>
          <a:stretch/>
        </p:blipFill>
        <p:spPr bwMode="auto">
          <a:xfrm>
            <a:off x="1992267" y="714149"/>
            <a:ext cx="1149826" cy="180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6404620" y="713796"/>
            <a:ext cx="1654398" cy="1807070"/>
            <a:chOff x="7100622" y="713797"/>
            <a:chExt cx="1654398" cy="180707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8" t="8312" r="45669"/>
            <a:stretch/>
          </p:blipFill>
          <p:spPr bwMode="auto">
            <a:xfrm>
              <a:off x="7100622" y="713797"/>
              <a:ext cx="1615298" cy="180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그룹 33"/>
            <p:cNvGrpSpPr/>
            <p:nvPr/>
          </p:nvGrpSpPr>
          <p:grpSpPr>
            <a:xfrm>
              <a:off x="7821392" y="716142"/>
              <a:ext cx="933628" cy="1753829"/>
              <a:chOff x="3044762" y="701449"/>
              <a:chExt cx="933628" cy="1753829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62" t="8505" r="12990" b="2436"/>
              <a:stretch/>
            </p:blipFill>
            <p:spPr bwMode="auto">
              <a:xfrm>
                <a:off x="3082685" y="701449"/>
                <a:ext cx="866205" cy="1753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3063645" y="1092083"/>
                <a:ext cx="9147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 smtClean="0"/>
                  <a:t>wheezing (-)</a:t>
                </a:r>
                <a:endParaRPr lang="ko-KR" altLang="en-US" sz="10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059270" y="1385137"/>
                <a:ext cx="9147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 smtClean="0"/>
                  <a:t>wheezing (-)</a:t>
                </a:r>
              </a:p>
              <a:p>
                <a:r>
                  <a:rPr lang="en-US" altLang="ko-KR" sz="1000" dirty="0" smtClean="0"/>
                  <a:t>PFT : W.N.L</a:t>
                </a:r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052016" y="1752127"/>
                <a:ext cx="9147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 smtClean="0"/>
                  <a:t>wheezing (-)</a:t>
                </a:r>
                <a:endParaRPr lang="ko-KR" altLang="en-US" sz="1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044762" y="2107723"/>
                <a:ext cx="9147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 smtClean="0"/>
                  <a:t>wheezing (-)</a:t>
                </a:r>
                <a:endParaRPr lang="ko-KR" altLang="en-US" sz="1000" dirty="0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399132" y="1401752"/>
            <a:ext cx="559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rgbClr val="0070C0"/>
                </a:solidFill>
              </a:rPr>
              <a:t>(29 MA)</a:t>
            </a:r>
            <a:endParaRPr lang="ko-KR" altLang="en-US" sz="800" dirty="0">
              <a:solidFill>
                <a:srgbClr val="0070C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113547" y="2495053"/>
            <a:ext cx="6916906" cy="4317242"/>
            <a:chOff x="514926" y="2628873"/>
            <a:chExt cx="8033421" cy="43172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27" y="2628873"/>
              <a:ext cx="8033420" cy="418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514926" y="6669116"/>
              <a:ext cx="15690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>
                  <a:solidFill>
                    <a:srgbClr val="FFFF00"/>
                  </a:solidFill>
                </a:rPr>
                <a:t>Event </a:t>
              </a:r>
              <a:r>
                <a:rPr lang="en-US" altLang="ko-KR" sz="1200" b="1" dirty="0" smtClean="0">
                  <a:solidFill>
                    <a:srgbClr val="FFFF00"/>
                  </a:solidFill>
                </a:rPr>
                <a:t>1 (45MA)</a:t>
              </a:r>
              <a:r>
                <a:rPr lang="ko-KR" altLang="en-US" sz="1200" b="1" dirty="0" smtClean="0">
                  <a:solidFill>
                    <a:srgbClr val="FFFF00"/>
                  </a:solidFill>
                </a:rPr>
                <a:t> </a:t>
              </a:r>
              <a:endParaRPr lang="en-US" altLang="ko-KR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411760" y="6669115"/>
              <a:ext cx="1507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>
                  <a:solidFill>
                    <a:srgbClr val="FFFF00"/>
                  </a:solidFill>
                </a:rPr>
                <a:t>Event </a:t>
              </a:r>
              <a:r>
                <a:rPr lang="en-US" altLang="ko-KR" sz="1200" b="1" dirty="0" smtClean="0">
                  <a:solidFill>
                    <a:srgbClr val="FFFF00"/>
                  </a:solidFill>
                </a:rPr>
                <a:t>2</a:t>
              </a:r>
              <a:r>
                <a:rPr lang="ko-KR" alt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rgbClr val="FFFF00"/>
                  </a:solidFill>
                </a:rPr>
                <a:t>(29MA)</a:t>
              </a:r>
              <a:endParaRPr lang="en-US" altLang="ko-KR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519646" y="6669114"/>
              <a:ext cx="15690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>
                  <a:solidFill>
                    <a:srgbClr val="FFFF00"/>
                  </a:solidFill>
                </a:rPr>
                <a:t>Event </a:t>
              </a:r>
              <a:r>
                <a:rPr lang="en-US" altLang="ko-KR" sz="1200" b="1" dirty="0" smtClean="0">
                  <a:solidFill>
                    <a:srgbClr val="FFFF00"/>
                  </a:solidFill>
                </a:rPr>
                <a:t>3 (23MA)</a:t>
              </a:r>
              <a:r>
                <a:rPr lang="ko-KR" altLang="en-US" sz="1200" b="1" dirty="0" smtClean="0">
                  <a:solidFill>
                    <a:srgbClr val="FFFF00"/>
                  </a:solidFill>
                </a:rPr>
                <a:t> </a:t>
              </a:r>
              <a:endParaRPr lang="en-US" altLang="ko-KR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516216" y="6669116"/>
              <a:ext cx="15690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>
                  <a:solidFill>
                    <a:srgbClr val="FFFF00"/>
                  </a:solidFill>
                </a:rPr>
                <a:t>Event </a:t>
              </a:r>
              <a:r>
                <a:rPr lang="en-US" altLang="ko-KR" sz="1200" b="1" dirty="0" smtClean="0">
                  <a:solidFill>
                    <a:srgbClr val="FFFF00"/>
                  </a:solidFill>
                </a:rPr>
                <a:t>4 (21MA)</a:t>
              </a:r>
              <a:r>
                <a:rPr lang="ko-KR" altLang="en-US" sz="1200" b="1" dirty="0" smtClean="0">
                  <a:solidFill>
                    <a:srgbClr val="FFFF00"/>
                  </a:solidFill>
                </a:rPr>
                <a:t> </a:t>
              </a:r>
              <a:endParaRPr lang="en-US" altLang="ko-KR" sz="12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1"/>
          <p:cNvSpPr txBox="1">
            <a:spLocks/>
          </p:cNvSpPr>
          <p:nvPr/>
        </p:nvSpPr>
        <p:spPr>
          <a:xfrm>
            <a:off x="457200" y="-18256"/>
            <a:ext cx="836327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srgbClr val="FFFF00"/>
                </a:solidFill>
              </a:rPr>
              <a:t>Past</a:t>
            </a:r>
            <a:r>
              <a:rPr lang="en-US" altLang="ko-KR" sz="3200" b="1" dirty="0" smtClean="0">
                <a:solidFill>
                  <a:prstClr val="white"/>
                </a:solidFill>
              </a:rPr>
              <a:t> </a:t>
            </a:r>
            <a:r>
              <a:rPr lang="en-US" altLang="ko-KR" sz="3200" b="1" dirty="0" err="1" smtClean="0">
                <a:solidFill>
                  <a:prstClr val="white"/>
                </a:solidFill>
              </a:rPr>
              <a:t>bronchoscopic</a:t>
            </a:r>
            <a:r>
              <a:rPr lang="en-US" altLang="ko-KR" sz="3200" b="1" dirty="0" smtClean="0">
                <a:solidFill>
                  <a:prstClr val="white"/>
                </a:solidFill>
              </a:rPr>
              <a:t> biopsy </a:t>
            </a:r>
            <a:r>
              <a:rPr lang="en-US" altLang="ko-KR" sz="3200" b="1" dirty="0" smtClean="0">
                <a:solidFill>
                  <a:prstClr val="white"/>
                </a:solidFill>
              </a:rPr>
              <a:t>(Event4, 21MA)</a:t>
            </a:r>
            <a:endParaRPr lang="ko-KR" altLang="en-US" sz="3200" b="1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115616" y="1073328"/>
            <a:ext cx="6912768" cy="3291633"/>
            <a:chOff x="0" y="0"/>
            <a:chExt cx="5772150" cy="2428875"/>
          </a:xfrm>
        </p:grpSpPr>
        <p:pic>
          <p:nvPicPr>
            <p:cNvPr id="20" name="그림 19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905125" cy="2428875"/>
            </a:xfrm>
            <a:prstGeom prst="rect">
              <a:avLst/>
            </a:prstGeom>
          </p:spPr>
        </p:pic>
        <p:pic>
          <p:nvPicPr>
            <p:cNvPr id="21" name="그림 20" descr="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125" y="0"/>
              <a:ext cx="2867025" cy="2428875"/>
            </a:xfrm>
            <a:prstGeom prst="rect">
              <a:avLst/>
            </a:prstGeom>
          </p:spPr>
        </p:pic>
        <p:sp>
          <p:nvSpPr>
            <p:cNvPr id="22" name="Text Box 26"/>
            <p:cNvSpPr txBox="1"/>
            <p:nvPr/>
          </p:nvSpPr>
          <p:spPr>
            <a:xfrm>
              <a:off x="0" y="0"/>
              <a:ext cx="495300" cy="847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kern="100">
                  <a:ln w="18415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63500" dir="3600000" algn="tl">
                      <a:srgbClr val="000000">
                        <a:alpha val="70000"/>
                      </a:srgbClr>
                    </a:outerShdw>
                  </a:effectLst>
                  <a:latin typeface="맑은 고딕"/>
                  <a:ea typeface="맑은 고딕"/>
                  <a:cs typeface="Times New Roman"/>
                </a:rPr>
                <a:t>A</a:t>
              </a:r>
              <a:endParaRPr lang="ko-KR" sz="1000" kern="100">
                <a:effectLst/>
                <a:latin typeface="맑은 고딕"/>
                <a:ea typeface="맑은 고딕"/>
                <a:cs typeface="Times New Roman"/>
              </a:endParaRPr>
            </a:p>
          </p:txBody>
        </p:sp>
        <p:sp>
          <p:nvSpPr>
            <p:cNvPr id="23" name="Text Box 27"/>
            <p:cNvSpPr txBox="1"/>
            <p:nvPr/>
          </p:nvSpPr>
          <p:spPr>
            <a:xfrm>
              <a:off x="2905125" y="9525"/>
              <a:ext cx="495300" cy="847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kern="100">
                  <a:ln w="18415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63500" dir="3600000" algn="tl">
                      <a:srgbClr val="000000">
                        <a:alpha val="70000"/>
                      </a:srgbClr>
                    </a:outerShdw>
                  </a:effectLst>
                  <a:latin typeface="맑은 고딕"/>
                  <a:ea typeface="맑은 고딕"/>
                  <a:cs typeface="Times New Roman"/>
                </a:rPr>
                <a:t>B</a:t>
              </a:r>
              <a:endParaRPr lang="ko-KR" sz="1000" kern="100">
                <a:effectLst/>
                <a:latin typeface="맑은 고딕"/>
                <a:ea typeface="맑은 고딕"/>
                <a:cs typeface="Times New Roman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457200" y="4653136"/>
            <a:ext cx="8003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(A) D</a:t>
            </a:r>
            <a:r>
              <a:rPr lang="en-US" altLang="ko-KR" dirty="0" smtClean="0">
                <a:solidFill>
                  <a:schemeClr val="bg1"/>
                </a:solidFill>
              </a:rPr>
              <a:t>ense inflammatory infiltration </a:t>
            </a:r>
            <a:r>
              <a:rPr lang="en-US" altLang="ko-KR" dirty="0">
                <a:solidFill>
                  <a:schemeClr val="bg1"/>
                </a:solidFill>
              </a:rPr>
              <a:t>in the bronchial wall (H&amp;E, ×200</a:t>
            </a:r>
            <a:r>
              <a:rPr lang="en-US" altLang="ko-KR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en-US" altLang="ko-KR" dirty="0">
                <a:solidFill>
                  <a:schemeClr val="bg1"/>
                </a:solidFill>
              </a:rPr>
              <a:t>B) The inflammatory </a:t>
            </a:r>
            <a:r>
              <a:rPr lang="en-US" altLang="ko-KR" dirty="0" smtClean="0">
                <a:solidFill>
                  <a:schemeClr val="bg1"/>
                </a:solidFill>
              </a:rPr>
              <a:t>cells are </a:t>
            </a:r>
            <a:r>
              <a:rPr lang="en-US" altLang="ko-KR" dirty="0">
                <a:solidFill>
                  <a:schemeClr val="bg1"/>
                </a:solidFill>
              </a:rPr>
              <a:t>nonspecific, composed of </a:t>
            </a:r>
            <a:r>
              <a:rPr lang="en-US" altLang="ko-KR" dirty="0" err="1">
                <a:solidFill>
                  <a:schemeClr val="bg1"/>
                </a:solidFill>
              </a:rPr>
              <a:t>lymphplasma</a:t>
            </a:r>
            <a:r>
              <a:rPr lang="en-US" altLang="ko-KR" dirty="0">
                <a:solidFill>
                  <a:schemeClr val="bg1"/>
                </a:solidFill>
              </a:rPr>
              <a:t> cells, eosinophils, and </a:t>
            </a:r>
            <a:r>
              <a:rPr lang="en-US" altLang="ko-KR" dirty="0" err="1" smtClean="0">
                <a:solidFill>
                  <a:schemeClr val="bg1"/>
                </a:solidFill>
              </a:rPr>
              <a:t>histioid</a:t>
            </a:r>
            <a:r>
              <a:rPr lang="en-US" altLang="ko-KR" dirty="0" smtClean="0">
                <a:solidFill>
                  <a:schemeClr val="bg1"/>
                </a:solidFill>
              </a:rPr>
              <a:t> cells </a:t>
            </a:r>
            <a:r>
              <a:rPr lang="en-US" altLang="ko-KR" dirty="0">
                <a:solidFill>
                  <a:schemeClr val="bg1"/>
                </a:solidFill>
              </a:rPr>
              <a:t>(H&amp;E, ×400</a:t>
            </a:r>
            <a:r>
              <a:rPr lang="en-US" altLang="ko-KR" dirty="0" smtClean="0">
                <a:solidFill>
                  <a:schemeClr val="bg1"/>
                </a:solidFill>
              </a:rPr>
              <a:t>).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Nonspecific chronic inflammation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9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Past medical history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Migrating and fleeting Infiltrations on chest radiograph</a:t>
            </a:r>
          </a:p>
          <a:p>
            <a:r>
              <a:rPr lang="en-US" altLang="ko-KR" sz="2400" dirty="0" smtClean="0"/>
              <a:t>Despite of antibiotic treatment for pneumonia, </a:t>
            </a:r>
          </a:p>
          <a:p>
            <a:pPr marL="0" indent="0">
              <a:buNone/>
            </a:pPr>
            <a:r>
              <a:rPr lang="en-US" altLang="ko-KR" sz="2400" dirty="0" smtClean="0">
                <a:sym typeface="Wingdings" panose="05000000000000000000" pitchFamily="2" charset="2"/>
              </a:rPr>
              <a:t>      Not </a:t>
            </a:r>
            <a:r>
              <a:rPr lang="en-US" altLang="ko-KR" sz="2400" dirty="0">
                <a:sym typeface="Wingdings" panose="05000000000000000000" pitchFamily="2" charset="2"/>
              </a:rPr>
              <a:t>immediate improvement of </a:t>
            </a:r>
            <a:r>
              <a:rPr lang="en-US" altLang="ko-KR" sz="2400" dirty="0" smtClean="0">
                <a:sym typeface="Wingdings" panose="05000000000000000000" pitchFamily="2" charset="2"/>
              </a:rPr>
              <a:t>symptoms (&gt;2wks)</a:t>
            </a:r>
            <a:endParaRPr lang="en-US" altLang="ko-KR" sz="2400" dirty="0">
              <a:sym typeface="Wingdings" panose="05000000000000000000" pitchFamily="2" charset="2"/>
            </a:endParaRPr>
          </a:p>
          <a:p>
            <a:r>
              <a:rPr lang="en-US" altLang="ko-KR" sz="2400" dirty="0" smtClean="0"/>
              <a:t>TBLB : Nonspecific chronic inflammation, No pathogen</a:t>
            </a:r>
            <a:endParaRPr lang="en-US" altLang="ko-KR" sz="2400" dirty="0"/>
          </a:p>
          <a:p>
            <a:r>
              <a:rPr lang="en-US" altLang="ko-KR" sz="2400" dirty="0" smtClean="0"/>
              <a:t>Elevated </a:t>
            </a:r>
            <a:r>
              <a:rPr lang="en-US" altLang="ko-KR" sz="2400" dirty="0"/>
              <a:t>b</a:t>
            </a:r>
            <a:r>
              <a:rPr lang="en-US" altLang="ko-KR" sz="2400" dirty="0" smtClean="0"/>
              <a:t>lood eosinophils, Negative for parasite test</a:t>
            </a:r>
            <a:endParaRPr lang="ko-KR" altLang="en-US" sz="2400" dirty="0"/>
          </a:p>
        </p:txBody>
      </p:sp>
      <p:grpSp>
        <p:nvGrpSpPr>
          <p:cNvPr id="22" name="그룹 21"/>
          <p:cNvGrpSpPr/>
          <p:nvPr/>
        </p:nvGrpSpPr>
        <p:grpSpPr>
          <a:xfrm>
            <a:off x="1847100" y="4208174"/>
            <a:ext cx="4796487" cy="2111618"/>
            <a:chOff x="1187624" y="4275062"/>
            <a:chExt cx="4796487" cy="211161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11" r="24953" b="8616"/>
            <a:stretch/>
          </p:blipFill>
          <p:spPr bwMode="auto">
            <a:xfrm>
              <a:off x="1187624" y="4275062"/>
              <a:ext cx="4796487" cy="180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679035" y="6109681"/>
              <a:ext cx="2489784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Blood eosinophil count (/mm3)</a:t>
              </a:r>
              <a:endParaRPr lang="en-US" altLang="ko-KR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1325" y="4275062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1,258</a:t>
              </a:r>
              <a:endParaRPr lang="ko-KR" altLang="en-US" sz="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038" y="4345906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1,220</a:t>
              </a:r>
              <a:endParaRPr lang="ko-KR" altLang="en-US" sz="800" dirty="0"/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1620660" y="4838450"/>
              <a:ext cx="602353" cy="472564"/>
              <a:chOff x="1620660" y="4838450"/>
              <a:chExt cx="602353" cy="472564"/>
            </a:xfrm>
          </p:grpSpPr>
          <p:sp>
            <p:nvSpPr>
              <p:cNvPr id="9" name="위쪽 화살표 8"/>
              <p:cNvSpPr/>
              <p:nvPr/>
            </p:nvSpPr>
            <p:spPr>
              <a:xfrm>
                <a:off x="1691680" y="4838450"/>
                <a:ext cx="288032" cy="288032"/>
              </a:xfrm>
              <a:prstGeom prst="up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flipH="1">
                <a:off x="1620660" y="5080182"/>
                <a:ext cx="60235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 smtClean="0"/>
                  <a:t>Event 2</a:t>
                </a:r>
                <a:endParaRPr lang="ko-KR" altLang="en-US" sz="900" b="1" dirty="0"/>
              </a:p>
            </p:txBody>
          </p:sp>
        </p:grpSp>
        <p:grpSp>
          <p:nvGrpSpPr>
            <p:cNvPr id="20" name="그룹 19"/>
            <p:cNvGrpSpPr/>
            <p:nvPr/>
          </p:nvGrpSpPr>
          <p:grpSpPr>
            <a:xfrm>
              <a:off x="2565945" y="4532621"/>
              <a:ext cx="602353" cy="459224"/>
              <a:chOff x="2565945" y="4532621"/>
              <a:chExt cx="602353" cy="459224"/>
            </a:xfrm>
          </p:grpSpPr>
          <p:sp>
            <p:nvSpPr>
              <p:cNvPr id="13" name="위쪽 화살표 12"/>
              <p:cNvSpPr/>
              <p:nvPr/>
            </p:nvSpPr>
            <p:spPr>
              <a:xfrm>
                <a:off x="2681852" y="4532621"/>
                <a:ext cx="288032" cy="288032"/>
              </a:xfrm>
              <a:prstGeom prst="up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flipH="1">
                <a:off x="2565945" y="4761013"/>
                <a:ext cx="60235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 smtClean="0"/>
                  <a:t>Event 3</a:t>
                </a:r>
                <a:endParaRPr lang="ko-KR" altLang="en-US" sz="900" b="1" dirty="0"/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3622751" y="4625574"/>
              <a:ext cx="602353" cy="500908"/>
              <a:chOff x="3622751" y="4625574"/>
              <a:chExt cx="602353" cy="500908"/>
            </a:xfrm>
          </p:grpSpPr>
          <p:sp>
            <p:nvSpPr>
              <p:cNvPr id="14" name="위쪽 화살표 13"/>
              <p:cNvSpPr/>
              <p:nvPr/>
            </p:nvSpPr>
            <p:spPr>
              <a:xfrm>
                <a:off x="3779912" y="4625574"/>
                <a:ext cx="288032" cy="288032"/>
              </a:xfrm>
              <a:prstGeom prst="up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flipH="1">
                <a:off x="3622751" y="4895650"/>
                <a:ext cx="60235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 smtClean="0"/>
                  <a:t>Event 4</a:t>
                </a:r>
                <a:endParaRPr lang="ko-KR" altLang="en-US" sz="9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7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/>
              <a:t>Laboratory findings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(</a:t>
            </a:r>
            <a:r>
              <a:rPr lang="en-US" altLang="ko-KR" sz="2400" b="1" dirty="0">
                <a:solidFill>
                  <a:prstClr val="white"/>
                </a:solidFill>
              </a:rPr>
              <a:t>Present admission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)</a:t>
            </a:r>
            <a:endParaRPr lang="ko-KR" altLang="en-US" sz="24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 smtClean="0"/>
              <a:t>White </a:t>
            </a:r>
            <a:r>
              <a:rPr lang="en-US" altLang="ko-KR" sz="2400" dirty="0"/>
              <a:t>blood </a:t>
            </a:r>
            <a:r>
              <a:rPr lang="en-US" altLang="ko-KR" sz="2400" dirty="0" smtClean="0"/>
              <a:t>cells 8,990/mm3 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(</a:t>
            </a:r>
            <a:r>
              <a:rPr lang="en-US" altLang="ko-KR" sz="2400" dirty="0" err="1" smtClean="0"/>
              <a:t>Neu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60.1%; </a:t>
            </a:r>
            <a:r>
              <a:rPr lang="en-US" altLang="ko-KR" sz="2400" dirty="0" err="1"/>
              <a:t>L</a:t>
            </a:r>
            <a:r>
              <a:rPr lang="en-US" altLang="ko-KR" sz="2400" dirty="0" err="1" smtClean="0"/>
              <a:t>ym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20.7%; M</a:t>
            </a:r>
            <a:r>
              <a:rPr lang="en-US" altLang="ko-KR" sz="2400" dirty="0" smtClean="0"/>
              <a:t>on </a:t>
            </a:r>
            <a:r>
              <a:rPr lang="en-US" altLang="ko-KR" sz="2400" dirty="0"/>
              <a:t>5.8</a:t>
            </a:r>
            <a:r>
              <a:rPr lang="en-US" altLang="ko-KR" sz="2400" dirty="0" smtClean="0"/>
              <a:t>%; </a:t>
            </a:r>
            <a:r>
              <a:rPr lang="en-US" altLang="ko-KR" sz="2400" b="1" dirty="0"/>
              <a:t>E</a:t>
            </a:r>
            <a:r>
              <a:rPr lang="en-US" altLang="ko-KR" sz="2400" b="1" dirty="0" smtClean="0"/>
              <a:t>os 13.0%</a:t>
            </a:r>
            <a:r>
              <a:rPr lang="en-US" altLang="ko-KR" sz="2400" dirty="0" smtClean="0"/>
              <a:t>;</a:t>
            </a:r>
            <a:r>
              <a:rPr lang="en-US" altLang="ko-KR" sz="2400" b="1" dirty="0" smtClean="0"/>
              <a:t> </a:t>
            </a:r>
            <a:r>
              <a:rPr lang="en-US" altLang="ko-KR" sz="2400" dirty="0"/>
              <a:t>B</a:t>
            </a:r>
            <a:r>
              <a:rPr lang="en-US" altLang="ko-KR" sz="2400" dirty="0" smtClean="0"/>
              <a:t>as </a:t>
            </a:r>
            <a:r>
              <a:rPr lang="en-US" altLang="ko-KR" sz="2400" dirty="0"/>
              <a:t>0.4</a:t>
            </a:r>
            <a:r>
              <a:rPr lang="en-US" altLang="ko-KR" sz="2400" dirty="0" smtClean="0"/>
              <a:t>%)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Hemoglobin </a:t>
            </a:r>
            <a:r>
              <a:rPr lang="en-US" altLang="ko-KR" sz="2400" dirty="0"/>
              <a:t>11.3 g/</a:t>
            </a:r>
            <a:r>
              <a:rPr lang="en-US" altLang="ko-KR" sz="2400" dirty="0" err="1"/>
              <a:t>dL</a:t>
            </a:r>
            <a:r>
              <a:rPr lang="en-US" altLang="ko-KR" sz="2400" dirty="0"/>
              <a:t>,  Platelet 302,000/mm3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High </a:t>
            </a:r>
            <a:r>
              <a:rPr lang="en-US" altLang="ko-KR" sz="2400" dirty="0"/>
              <a:t>sensitivity C-reactive </a:t>
            </a:r>
            <a:r>
              <a:rPr lang="en-US" altLang="ko-KR" sz="2400" dirty="0" smtClean="0"/>
              <a:t>protein; 33.55 mg/L</a:t>
            </a:r>
          </a:p>
          <a:p>
            <a:pPr marL="0" indent="0">
              <a:buNone/>
            </a:pPr>
            <a:r>
              <a:rPr lang="en-US" altLang="ko-KR" sz="2400" dirty="0" err="1" smtClean="0"/>
              <a:t>Procalcitonin</a:t>
            </a:r>
            <a:r>
              <a:rPr lang="en-US" altLang="ko-KR" sz="2400" dirty="0" smtClean="0"/>
              <a:t>; less than </a:t>
            </a:r>
            <a:r>
              <a:rPr lang="en-US" altLang="ko-KR" sz="2400" dirty="0"/>
              <a:t>0.05 </a:t>
            </a:r>
            <a:r>
              <a:rPr lang="en-US" altLang="ko-KR" sz="2400" dirty="0" smtClean="0"/>
              <a:t>ng/mL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b="1" dirty="0"/>
              <a:t>Total Eosinophil count 1,170/mm3</a:t>
            </a:r>
          </a:p>
          <a:p>
            <a:pPr marL="0" indent="0">
              <a:buNone/>
            </a:pPr>
            <a:r>
              <a:rPr lang="en-US" altLang="ko-KR" sz="2400" b="1" dirty="0" smtClean="0"/>
              <a:t>Serum </a:t>
            </a:r>
            <a:r>
              <a:rPr lang="en-US" altLang="ko-KR" sz="2400" b="1" dirty="0"/>
              <a:t>total </a:t>
            </a:r>
            <a:r>
              <a:rPr lang="en-US" altLang="ko-KR" sz="2400" b="1" dirty="0" err="1"/>
              <a:t>IgE</a:t>
            </a:r>
            <a:r>
              <a:rPr lang="en-US" altLang="ko-KR" sz="2400" b="1" dirty="0"/>
              <a:t> level 1,714 </a:t>
            </a:r>
            <a:r>
              <a:rPr lang="en-US" altLang="ko-KR" sz="2400" b="1" dirty="0" err="1"/>
              <a:t>kU</a:t>
            </a:r>
            <a:r>
              <a:rPr lang="en-US" altLang="ko-KR" sz="2400" b="1" dirty="0"/>
              <a:t>/L </a:t>
            </a:r>
          </a:p>
          <a:p>
            <a:pPr marL="0" indent="0">
              <a:buNone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725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solidFill>
                  <a:prstClr val="white"/>
                </a:solidFill>
              </a:rPr>
              <a:t>Laboratory findings </a:t>
            </a:r>
            <a:r>
              <a:rPr lang="en-US" altLang="ko-KR" sz="2400" b="1" dirty="0">
                <a:solidFill>
                  <a:prstClr val="white"/>
                </a:solidFill>
              </a:rPr>
              <a:t>(Present admission)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 smtClean="0"/>
              <a:t>Blood culture, sputum cultures : No pathogen 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Tuberculosis</a:t>
            </a:r>
            <a:r>
              <a:rPr lang="en-US" altLang="ko-KR" sz="2400" dirty="0"/>
              <a:t>, fungus, and parasites  : All negative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000" dirty="0" smtClean="0"/>
              <a:t>(</a:t>
            </a:r>
            <a:r>
              <a:rPr lang="en-US" altLang="ko-KR" sz="2000" i="1" dirty="0" err="1" smtClean="0"/>
              <a:t>Cysticercus</a:t>
            </a:r>
            <a:r>
              <a:rPr lang="en-US" altLang="ko-KR" sz="2000" i="1" dirty="0"/>
              <a:t>, </a:t>
            </a:r>
            <a:r>
              <a:rPr lang="en-US" altLang="ko-KR" sz="2000" i="1" dirty="0" err="1"/>
              <a:t>Sparaganum</a:t>
            </a:r>
            <a:r>
              <a:rPr lang="en-US" altLang="ko-KR" sz="2000" dirty="0"/>
              <a:t>, </a:t>
            </a:r>
            <a:r>
              <a:rPr lang="en-US" altLang="ko-KR" sz="2000" i="1" dirty="0" err="1"/>
              <a:t>Paragonimus</a:t>
            </a:r>
            <a:r>
              <a:rPr lang="en-US" altLang="ko-KR" sz="2000" i="1" dirty="0"/>
              <a:t>, </a:t>
            </a:r>
            <a:r>
              <a:rPr lang="en-US" altLang="ko-KR" sz="2000" i="1" dirty="0" err="1"/>
              <a:t>Clonorchis</a:t>
            </a:r>
            <a:r>
              <a:rPr lang="en-US" altLang="ko-KR" sz="2000" dirty="0"/>
              <a:t>, </a:t>
            </a:r>
            <a:r>
              <a:rPr lang="en-US" altLang="ko-KR" sz="2000" i="1" dirty="0" err="1" smtClean="0"/>
              <a:t>Toxomplasma</a:t>
            </a:r>
            <a:r>
              <a:rPr lang="en-US" altLang="ko-KR" sz="2000" dirty="0" smtClean="0"/>
              <a:t>) </a:t>
            </a:r>
          </a:p>
          <a:p>
            <a:pPr marL="0" indent="0">
              <a:buNone/>
            </a:pP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35546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테마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테마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6470</TotalTime>
  <Words>2190</Words>
  <Application>Microsoft Office PowerPoint</Application>
  <PresentationFormat>화면 슬라이드 쇼(4:3)</PresentationFormat>
  <Paragraphs>267</Paragraphs>
  <Slides>21</Slides>
  <Notes>21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Office 테마</vt:lpstr>
      <vt:lpstr>2_Office 테마</vt:lpstr>
      <vt:lpstr>3_Office 테마</vt:lpstr>
      <vt:lpstr>1_Office 테마</vt:lpstr>
      <vt:lpstr>6_Office 테마</vt:lpstr>
      <vt:lpstr>5_Office 테마</vt:lpstr>
      <vt:lpstr>4_Office 테마</vt:lpstr>
      <vt:lpstr>Case report</vt:lpstr>
      <vt:lpstr>Past medical history</vt:lpstr>
      <vt:lpstr>PowerPoint 프레젠테이션</vt:lpstr>
      <vt:lpstr>PowerPoint 프레젠테이션</vt:lpstr>
      <vt:lpstr>PowerPoint 프레젠테이션</vt:lpstr>
      <vt:lpstr>PowerPoint 프레젠테이션</vt:lpstr>
      <vt:lpstr>Past medical history</vt:lpstr>
      <vt:lpstr>Laboratory findings (Present admission)</vt:lpstr>
      <vt:lpstr>Laboratory findings (Present admission)</vt:lpstr>
      <vt:lpstr>PowerPoint 프레젠테이션</vt:lpstr>
      <vt:lpstr>PowerPoint 프레젠테이션</vt:lpstr>
      <vt:lpstr>PowerPoint 프레젠테이션</vt:lpstr>
      <vt:lpstr>Summary of history</vt:lpstr>
      <vt:lpstr>Additional laboratory findings</vt:lpstr>
      <vt:lpstr>Diagnosis and treatment</vt:lpstr>
      <vt:lpstr>PowerPoint 프레젠테이션</vt:lpstr>
      <vt:lpstr>Discussion</vt:lpstr>
      <vt:lpstr>Discussion</vt:lpstr>
      <vt:lpstr>Discussion</vt:lpstr>
      <vt:lpstr>Discussion</vt:lpstr>
      <vt:lpstr>Discussion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author</dc:creator>
  <cp:lastModifiedBy>Author</cp:lastModifiedBy>
  <cp:revision>334</cp:revision>
  <cp:lastPrinted>2018-10-15T06:50:47Z</cp:lastPrinted>
  <dcterms:created xsi:type="dcterms:W3CDTF">2015-03-19T02:14:00Z</dcterms:created>
  <dcterms:modified xsi:type="dcterms:W3CDTF">2018-10-15T06:51:32Z</dcterms:modified>
</cp:coreProperties>
</file>