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257" r:id="rId3"/>
    <p:sldId id="286" r:id="rId4"/>
    <p:sldId id="288" r:id="rId5"/>
    <p:sldId id="287" r:id="rId6"/>
    <p:sldId id="259" r:id="rId7"/>
    <p:sldId id="295" r:id="rId8"/>
    <p:sldId id="294" r:id="rId9"/>
    <p:sldId id="296" r:id="rId10"/>
    <p:sldId id="272" r:id="rId11"/>
    <p:sldId id="299" r:id="rId12"/>
    <p:sldId id="301" r:id="rId13"/>
    <p:sldId id="302" r:id="rId14"/>
    <p:sldId id="303" r:id="rId15"/>
    <p:sldId id="304" r:id="rId16"/>
    <p:sldId id="267" r:id="rId17"/>
    <p:sldId id="305" r:id="rId18"/>
    <p:sldId id="310" r:id="rId19"/>
    <p:sldId id="311" r:id="rId20"/>
    <p:sldId id="309" r:id="rId21"/>
    <p:sldId id="262" r:id="rId22"/>
    <p:sldId id="312" r:id="rId23"/>
    <p:sldId id="318" r:id="rId24"/>
    <p:sldId id="317" r:id="rId25"/>
    <p:sldId id="316" r:id="rId26"/>
    <p:sldId id="263" r:id="rId27"/>
    <p:sldId id="319" r:id="rId28"/>
    <p:sldId id="320" r:id="rId29"/>
    <p:sldId id="321" r:id="rId30"/>
    <p:sldId id="322" r:id="rId31"/>
    <p:sldId id="323" r:id="rId32"/>
    <p:sldId id="276" r:id="rId33"/>
    <p:sldId id="324" r:id="rId34"/>
    <p:sldId id="325" r:id="rId35"/>
    <p:sldId id="326" r:id="rId36"/>
    <p:sldId id="327" r:id="rId37"/>
    <p:sldId id="328" r:id="rId38"/>
    <p:sldId id="329" r:id="rId39"/>
    <p:sldId id="290" r:id="rId40"/>
    <p:sldId id="266" r:id="rId41"/>
    <p:sldId id="331" r:id="rId42"/>
    <p:sldId id="330" r:id="rId43"/>
    <p:sldId id="332" r:id="rId44"/>
    <p:sldId id="334" r:id="rId45"/>
    <p:sldId id="284" r:id="rId46"/>
    <p:sldId id="338" r:id="rId47"/>
    <p:sldId id="339" r:id="rId48"/>
    <p:sldId id="341" r:id="rId49"/>
    <p:sldId id="343" r:id="rId50"/>
    <p:sldId id="280" r:id="rId51"/>
    <p:sldId id="344" r:id="rId52"/>
    <p:sldId id="345" r:id="rId53"/>
    <p:sldId id="346" r:id="rId54"/>
    <p:sldId id="275" r:id="rId55"/>
    <p:sldId id="335" r:id="rId56"/>
    <p:sldId id="336" r:id="rId57"/>
    <p:sldId id="337" r:id="rId58"/>
    <p:sldId id="289" r:id="rId59"/>
    <p:sldId id="264" r:id="rId60"/>
    <p:sldId id="348" r:id="rId61"/>
    <p:sldId id="350" r:id="rId62"/>
    <p:sldId id="347" r:id="rId63"/>
    <p:sldId id="352" r:id="rId64"/>
    <p:sldId id="268" r:id="rId65"/>
    <p:sldId id="354" r:id="rId66"/>
    <p:sldId id="355" r:id="rId67"/>
    <p:sldId id="356" r:id="rId68"/>
    <p:sldId id="357" r:id="rId69"/>
    <p:sldId id="358" r:id="rId70"/>
    <p:sldId id="281" r:id="rId71"/>
    <p:sldId id="359" r:id="rId72"/>
    <p:sldId id="360" r:id="rId73"/>
    <p:sldId id="362" r:id="rId74"/>
    <p:sldId id="291" r:id="rId75"/>
    <p:sldId id="265" r:id="rId76"/>
    <p:sldId id="376" r:id="rId77"/>
    <p:sldId id="375" r:id="rId78"/>
    <p:sldId id="377" r:id="rId79"/>
    <p:sldId id="378" r:id="rId80"/>
    <p:sldId id="273" r:id="rId81"/>
    <p:sldId id="380" r:id="rId82"/>
    <p:sldId id="379" r:id="rId83"/>
    <p:sldId id="381" r:id="rId84"/>
    <p:sldId id="293" r:id="rId85"/>
    <p:sldId id="270" r:id="rId86"/>
    <p:sldId id="382" r:id="rId87"/>
    <p:sldId id="383" r:id="rId88"/>
    <p:sldId id="384" r:id="rId89"/>
    <p:sldId id="385" r:id="rId90"/>
    <p:sldId id="387" r:id="rId91"/>
    <p:sldId id="279" r:id="rId92"/>
    <p:sldId id="388" r:id="rId93"/>
    <p:sldId id="390" r:id="rId94"/>
    <p:sldId id="391" r:id="rId95"/>
    <p:sldId id="392" r:id="rId96"/>
    <p:sldId id="389" r:id="rId97"/>
    <p:sldId id="398" r:id="rId98"/>
    <p:sldId id="277" r:id="rId99"/>
    <p:sldId id="393" r:id="rId100"/>
    <p:sldId id="394" r:id="rId101"/>
    <p:sldId id="395" r:id="rId102"/>
    <p:sldId id="396" r:id="rId103"/>
    <p:sldId id="397" r:id="rId104"/>
    <p:sldId id="292" r:id="rId105"/>
    <p:sldId id="258" r:id="rId106"/>
    <p:sldId id="369" r:id="rId107"/>
    <p:sldId id="370" r:id="rId108"/>
    <p:sldId id="371" r:id="rId109"/>
    <p:sldId id="372" r:id="rId110"/>
    <p:sldId id="374" r:id="rId111"/>
    <p:sldId id="278" r:id="rId112"/>
    <p:sldId id="367" r:id="rId113"/>
    <p:sldId id="368" r:id="rId114"/>
    <p:sldId id="366" r:id="rId115"/>
    <p:sldId id="282" r:id="rId116"/>
    <p:sldId id="364" r:id="rId117"/>
    <p:sldId id="363" r:id="rId118"/>
    <p:sldId id="365" r:id="rId119"/>
    <p:sldId id="261" r:id="rId120"/>
    <p:sldId id="399" r:id="rId1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2E0"/>
    <a:srgbClr val="0000FF"/>
    <a:srgbClr val="B8D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789" autoAdjust="0"/>
  </p:normalViewPr>
  <p:slideViewPr>
    <p:cSldViewPr snapToGrid="0">
      <p:cViewPr varScale="1">
        <p:scale>
          <a:sx n="102" d="100"/>
          <a:sy n="102" d="100"/>
        </p:scale>
        <p:origin x="12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6BD96-BDF5-459F-A228-DDBFFD25BCD9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4CC0D-EF7A-4BA2-93F9-617BFAD03B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우선 주제에 맞는 연구들을 검색하기 위해 </a:t>
            </a:r>
            <a:r>
              <a:rPr lang="en-US" altLang="ko-KR" dirty="0"/>
              <a:t>global COPD cohort </a:t>
            </a:r>
            <a:r>
              <a:rPr lang="ko-KR" altLang="en-US" dirty="0"/>
              <a:t>들을 </a:t>
            </a:r>
            <a:r>
              <a:rPr lang="en-US" altLang="ko-KR" dirty="0"/>
              <a:t>list-up </a:t>
            </a:r>
            <a:r>
              <a:rPr lang="ko-KR" altLang="en-US" dirty="0"/>
              <a:t>해보았음</a:t>
            </a:r>
            <a:r>
              <a:rPr lang="en-US" altLang="ko-KR" dirty="0"/>
              <a:t>. </a:t>
            </a:r>
            <a:r>
              <a:rPr lang="ko-KR" altLang="en-US" dirty="0"/>
              <a:t>이런 코호트들이 </a:t>
            </a:r>
            <a:r>
              <a:rPr lang="en-US" altLang="ko-KR" dirty="0"/>
              <a:t>25</a:t>
            </a:r>
            <a:r>
              <a:rPr lang="ko-KR" altLang="en-US" dirty="0"/>
              <a:t>년 </a:t>
            </a:r>
            <a:r>
              <a:rPr lang="en-US" altLang="ko-KR" dirty="0"/>
              <a:t>2</a:t>
            </a:r>
            <a:r>
              <a:rPr lang="ko-KR" altLang="en-US" dirty="0"/>
              <a:t>월 이후 발표된 것이 있는지를 검색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550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GOLD 1-2 </a:t>
            </a:r>
            <a:r>
              <a:rPr lang="ko-KR" altLang="en-US" dirty="0"/>
              <a:t>그룹의 환자에서 </a:t>
            </a:r>
            <a:r>
              <a:rPr lang="en-US" altLang="ko-KR" dirty="0"/>
              <a:t>emphysema </a:t>
            </a:r>
            <a:r>
              <a:rPr lang="ko-KR" altLang="en-US" dirty="0"/>
              <a:t>유무에 따라 예후가 </a:t>
            </a:r>
            <a:r>
              <a:rPr lang="ko-KR" altLang="en-US" dirty="0" err="1"/>
              <a:t>다른지</a:t>
            </a:r>
            <a:r>
              <a:rPr lang="ko-KR" altLang="en-US" dirty="0"/>
              <a:t> 확인</a:t>
            </a:r>
            <a:r>
              <a:rPr lang="en-US" altLang="ko-KR" dirty="0"/>
              <a:t>. </a:t>
            </a:r>
            <a:r>
              <a:rPr lang="en-US" altLang="ko-KR" dirty="0" err="1"/>
              <a:t>Spiromics</a:t>
            </a:r>
            <a:r>
              <a:rPr lang="en-US" altLang="ko-KR" dirty="0"/>
              <a:t> </a:t>
            </a:r>
            <a:r>
              <a:rPr lang="ko-KR" altLang="en-US" dirty="0"/>
              <a:t>데이터</a:t>
            </a:r>
            <a:r>
              <a:rPr lang="en-US" altLang="ko-KR" dirty="0"/>
              <a:t>. </a:t>
            </a:r>
            <a:r>
              <a:rPr lang="ko-KR" altLang="en-US" dirty="0"/>
              <a:t>기종이 있는 </a:t>
            </a:r>
            <a:r>
              <a:rPr lang="en-US" altLang="ko-KR" dirty="0"/>
              <a:t>428</a:t>
            </a:r>
            <a:r>
              <a:rPr lang="ko-KR" altLang="en-US" dirty="0"/>
              <a:t>명과 없는 </a:t>
            </a:r>
            <a:r>
              <a:rPr lang="en-US" altLang="ko-KR" dirty="0"/>
              <a:t>561</a:t>
            </a:r>
            <a:r>
              <a:rPr lang="ko-KR" altLang="en-US" dirty="0"/>
              <a:t>명이 분석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657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CT </a:t>
            </a:r>
            <a:r>
              <a:rPr lang="ko-KR" altLang="en-US" dirty="0"/>
              <a:t>의 정량적 평가를 통해 병태생리를 파악하고 임상적 연관성을 찾았다는 데 의의가 있습니다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59864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다음으로 증상이나 </a:t>
            </a:r>
            <a:r>
              <a:rPr lang="en-US" altLang="ko-KR" dirty="0" err="1"/>
              <a:t>qol</a:t>
            </a:r>
            <a:r>
              <a:rPr lang="en-US" altLang="ko-KR" dirty="0"/>
              <a:t> </a:t>
            </a:r>
            <a:r>
              <a:rPr lang="ko-KR" altLang="en-US" dirty="0"/>
              <a:t>같은 것을 활용하여 진행된 연구들을 간단히 소개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6311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JAMA</a:t>
            </a:r>
            <a:r>
              <a:rPr lang="ko-KR" altLang="en-US" dirty="0"/>
              <a:t> 에 </a:t>
            </a:r>
            <a:r>
              <a:rPr lang="en-US" altLang="ko-KR" dirty="0"/>
              <a:t>25</a:t>
            </a:r>
            <a:r>
              <a:rPr lang="ko-KR" altLang="en-US" dirty="0"/>
              <a:t>년 </a:t>
            </a:r>
            <a:r>
              <a:rPr lang="en-US" altLang="ko-KR" dirty="0"/>
              <a:t>5</a:t>
            </a:r>
            <a:r>
              <a:rPr lang="ko-KR" altLang="en-US" dirty="0"/>
              <a:t>월 발표된 논문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39794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연구의 목적은 증상</a:t>
            </a:r>
            <a:r>
              <a:rPr lang="en-US" altLang="ko-KR" dirty="0"/>
              <a:t>, </a:t>
            </a:r>
            <a:r>
              <a:rPr lang="en-US" altLang="ko-KR" dirty="0" err="1"/>
              <a:t>qol</a:t>
            </a:r>
            <a:r>
              <a:rPr lang="en-US" altLang="ko-KR" dirty="0"/>
              <a:t>, CT</a:t>
            </a:r>
            <a:r>
              <a:rPr lang="ko-KR" altLang="en-US" dirty="0"/>
              <a:t>이미지</a:t>
            </a:r>
            <a:r>
              <a:rPr lang="en-US" altLang="ko-KR" dirty="0"/>
              <a:t>, </a:t>
            </a:r>
            <a:r>
              <a:rPr lang="ko-KR" altLang="en-US" dirty="0"/>
              <a:t>폐기능을 통합한 </a:t>
            </a:r>
            <a:r>
              <a:rPr lang="ko-KR" altLang="en-US" b="1" dirty="0" err="1"/>
              <a:t>다차원적인</a:t>
            </a:r>
            <a:r>
              <a:rPr lang="ko-KR" altLang="en-US" b="1" dirty="0"/>
              <a:t> </a:t>
            </a:r>
            <a:r>
              <a:rPr lang="en-US" altLang="ko-KR" b="1" dirty="0" err="1"/>
              <a:t>copd</a:t>
            </a:r>
            <a:r>
              <a:rPr lang="en-US" altLang="ko-KR" b="1" dirty="0"/>
              <a:t> </a:t>
            </a:r>
            <a:r>
              <a:rPr lang="ko-KR" altLang="en-US" b="1" dirty="0"/>
              <a:t>진단 체계를 </a:t>
            </a:r>
            <a:r>
              <a:rPr lang="ko-KR" altLang="en-US" dirty="0"/>
              <a:t>개발하는 데 있음 </a:t>
            </a:r>
            <a:r>
              <a:rPr lang="en-US" altLang="ko-KR" dirty="0"/>
              <a:t>. </a:t>
            </a:r>
            <a:r>
              <a:rPr lang="ko-KR" altLang="en-US" dirty="0"/>
              <a:t>그래서 </a:t>
            </a:r>
            <a:r>
              <a:rPr lang="ko-KR" altLang="en-US" b="1" dirty="0"/>
              <a:t>기존 정의로 진단되지 않는</a:t>
            </a:r>
            <a:r>
              <a:rPr lang="ko-KR" altLang="en-US" dirty="0"/>
              <a:t> 예후가 불량한 집단을 </a:t>
            </a:r>
            <a:r>
              <a:rPr lang="ko-KR" altLang="en-US" b="1" dirty="0"/>
              <a:t>추가로</a:t>
            </a:r>
            <a:r>
              <a:rPr lang="ko-KR" altLang="en-US" dirty="0"/>
              <a:t> 식별할 수 있는지에 대해서도 연구를 진행함</a:t>
            </a:r>
            <a:r>
              <a:rPr lang="en-US" altLang="ko-KR" dirty="0"/>
              <a:t>. 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에서 흡연자 </a:t>
            </a:r>
            <a:r>
              <a:rPr lang="en-US" altLang="ko-KR" dirty="0"/>
              <a:t>1</a:t>
            </a:r>
            <a:r>
              <a:rPr lang="ko-KR" altLang="en-US" dirty="0"/>
              <a:t>만명 정도를 추출하였음</a:t>
            </a:r>
            <a:r>
              <a:rPr lang="en-US" altLang="ko-KR" dirty="0"/>
              <a:t>. </a:t>
            </a:r>
            <a:r>
              <a:rPr lang="ko-KR" altLang="en-US" dirty="0"/>
              <a:t>결과를 캐나다 코호트에서 재차 확인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7240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새로운 진단체계는 </a:t>
            </a:r>
            <a:r>
              <a:rPr lang="en-US" altLang="ko-KR" dirty="0"/>
              <a:t>major </a:t>
            </a:r>
            <a:r>
              <a:rPr lang="ko-KR" altLang="en-US" dirty="0"/>
              <a:t>기준과 </a:t>
            </a:r>
            <a:r>
              <a:rPr lang="en-US" altLang="ko-KR" dirty="0"/>
              <a:t>minor </a:t>
            </a:r>
            <a:r>
              <a:rPr lang="ko-KR" altLang="en-US" dirty="0"/>
              <a:t>기준으로 구성되어 있음</a:t>
            </a:r>
            <a:r>
              <a:rPr lang="en-US" altLang="ko-KR" dirty="0"/>
              <a:t>. Major </a:t>
            </a:r>
            <a:r>
              <a:rPr lang="ko-KR" altLang="en-US" dirty="0"/>
              <a:t>기준은 기존의 폐 기능 검사 기반이고</a:t>
            </a:r>
            <a:r>
              <a:rPr lang="en-US" altLang="ko-KR" dirty="0"/>
              <a:t>, minor </a:t>
            </a:r>
            <a:r>
              <a:rPr lang="ko-KR" altLang="en-US" dirty="0"/>
              <a:t>기준은 </a:t>
            </a:r>
            <a:r>
              <a:rPr lang="en-US" altLang="ko-KR" dirty="0"/>
              <a:t>CT </a:t>
            </a:r>
            <a:r>
              <a:rPr lang="ko-KR" altLang="en-US" dirty="0"/>
              <a:t>이미지나 증상 기반임</a:t>
            </a:r>
            <a:r>
              <a:rPr lang="en-US" altLang="ko-KR" dirty="0"/>
              <a:t>. </a:t>
            </a:r>
            <a:r>
              <a:rPr lang="ko-KR" altLang="en-US" dirty="0"/>
              <a:t>그래서 </a:t>
            </a:r>
            <a:r>
              <a:rPr lang="en-US" altLang="ko-KR" dirty="0"/>
              <a:t>major 1</a:t>
            </a:r>
            <a:r>
              <a:rPr lang="ko-KR" altLang="en-US" dirty="0"/>
              <a:t>개와 </a:t>
            </a:r>
            <a:r>
              <a:rPr lang="en-US" altLang="ko-KR" dirty="0"/>
              <a:t>minor 1</a:t>
            </a:r>
            <a:r>
              <a:rPr lang="ko-KR" altLang="en-US" dirty="0"/>
              <a:t>개를 만족할 때 진단하고 또는 기류제한이 없거나 폐기능을 할 수 없더라도 </a:t>
            </a:r>
            <a:r>
              <a:rPr lang="en-US" altLang="ko-KR" dirty="0"/>
              <a:t>minor 5</a:t>
            </a:r>
            <a:r>
              <a:rPr lang="ko-KR" altLang="en-US" dirty="0"/>
              <a:t>개 중</a:t>
            </a:r>
            <a:r>
              <a:rPr lang="en-US" altLang="ko-KR" dirty="0"/>
              <a:t> 3</a:t>
            </a:r>
            <a:r>
              <a:rPr lang="ko-KR" altLang="en-US" dirty="0"/>
              <a:t>개 이상일 때 </a:t>
            </a:r>
            <a:r>
              <a:rPr lang="en-US" altLang="ko-KR" dirty="0"/>
              <a:t>COPD </a:t>
            </a:r>
            <a:r>
              <a:rPr lang="ko-KR" altLang="en-US" dirty="0"/>
              <a:t>로 분류함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556293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폐기능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단독→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다차원 진단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으로의 패러다임 전환이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환자에서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진단 범주를 변화시키는지를 시각화하고 있음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분류기준에 의하면 없던 사람 중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15.4%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copd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됬으며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copd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였던 사람 중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6.8%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COPD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되었음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증상이 없거나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이상이 없는 등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minor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기준을 만족하지 못함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11439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그래서 실제 새롭게 </a:t>
            </a:r>
            <a:r>
              <a:rPr lang="en-US" altLang="ko-KR" dirty="0"/>
              <a:t>minor</a:t>
            </a:r>
            <a:r>
              <a:rPr lang="ko-KR" altLang="en-US" dirty="0"/>
              <a:t> 기준에 의해 </a:t>
            </a:r>
            <a:r>
              <a:rPr lang="en-US" altLang="ko-KR" dirty="0" err="1"/>
              <a:t>copd</a:t>
            </a:r>
            <a:r>
              <a:rPr lang="en-US" altLang="ko-KR" dirty="0"/>
              <a:t> </a:t>
            </a:r>
            <a:r>
              <a:rPr lang="ko-KR" altLang="en-US" dirty="0"/>
              <a:t>로 분류된 사람은 </a:t>
            </a:r>
            <a:r>
              <a:rPr lang="en-US" altLang="ko-KR" dirty="0"/>
              <a:t>COPD </a:t>
            </a:r>
            <a:r>
              <a:rPr lang="ko-KR" altLang="en-US" dirty="0"/>
              <a:t>가 없는 사람에 비해 사망률이 높았음</a:t>
            </a:r>
            <a:r>
              <a:rPr lang="en-US" altLang="ko-KR" dirty="0"/>
              <a:t>. </a:t>
            </a:r>
            <a:r>
              <a:rPr lang="ko-KR" altLang="en-US" dirty="0"/>
              <a:t>이는 기존의 폐기능에서 놓쳤던 임상적 고위험군을 시사</a:t>
            </a:r>
            <a:r>
              <a:rPr lang="en-US" altLang="ko-KR" dirty="0"/>
              <a:t>.// </a:t>
            </a:r>
            <a:r>
              <a:rPr lang="ko-KR" altLang="en-US" b="1" dirty="0"/>
              <a:t>반면</a:t>
            </a:r>
            <a:r>
              <a:rPr lang="en-US" altLang="ko-KR" b="1" dirty="0"/>
              <a:t>, </a:t>
            </a:r>
            <a:r>
              <a:rPr lang="ko-KR" altLang="en-US" b="0" dirty="0"/>
              <a:t>기존에 </a:t>
            </a:r>
            <a:r>
              <a:rPr lang="ko-KR" altLang="en-US" dirty="0"/>
              <a:t>기류 제한만 있고 </a:t>
            </a:r>
            <a:r>
              <a:rPr lang="en-US" altLang="ko-KR" dirty="0"/>
              <a:t>minor </a:t>
            </a:r>
            <a:r>
              <a:rPr lang="ko-KR" altLang="en-US" dirty="0"/>
              <a:t>기준이 없던 사람들의  예후는 실제 </a:t>
            </a:r>
            <a:r>
              <a:rPr lang="en-US" altLang="ko-KR" dirty="0"/>
              <a:t>COPD </a:t>
            </a:r>
            <a:r>
              <a:rPr lang="ko-KR" altLang="en-US" dirty="0"/>
              <a:t>가 없는 사람과 비슷함을 보여줌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00318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향후 이러한 </a:t>
            </a:r>
            <a:r>
              <a:rPr lang="ko-KR" altLang="en-US" dirty="0" err="1"/>
              <a:t>다차원적인</a:t>
            </a:r>
            <a:r>
              <a:rPr lang="ko-KR" altLang="en-US" dirty="0"/>
              <a:t> </a:t>
            </a:r>
            <a:r>
              <a:rPr lang="en-US" altLang="ko-KR" dirty="0"/>
              <a:t>COPD </a:t>
            </a:r>
            <a:r>
              <a:rPr lang="ko-KR" altLang="en-US" dirty="0"/>
              <a:t>진단법이 환자의 예후 향상에 더 큰 기여를 할 수 있을 것으로 기대됨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31568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Pulmonology </a:t>
            </a:r>
            <a:r>
              <a:rPr lang="ko-KR" altLang="en-US" dirty="0"/>
              <a:t>에 </a:t>
            </a:r>
            <a:r>
              <a:rPr lang="en-US" altLang="ko-KR" dirty="0"/>
              <a:t>24</a:t>
            </a:r>
            <a:r>
              <a:rPr lang="ko-KR" altLang="en-US" dirty="0"/>
              <a:t>년 </a:t>
            </a:r>
            <a:r>
              <a:rPr lang="en-US" altLang="ko-KR" dirty="0"/>
              <a:t>4</a:t>
            </a:r>
            <a:r>
              <a:rPr lang="ko-KR" altLang="en-US" dirty="0"/>
              <a:t>월 온라인 게재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57809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</a:t>
            </a:r>
            <a:r>
              <a:rPr lang="en-US" altLang="ko-KR" dirty="0"/>
              <a:t>40-60</a:t>
            </a:r>
            <a:r>
              <a:rPr lang="ko-KR" altLang="en-US" dirty="0"/>
              <a:t>세 정도의 평균 나이를 가지는 여러 국가의 </a:t>
            </a:r>
            <a:r>
              <a:rPr lang="en-US" altLang="ko-KR" dirty="0"/>
              <a:t>cohort </a:t>
            </a:r>
            <a:r>
              <a:rPr lang="ko-KR" altLang="en-US" dirty="0"/>
              <a:t>에서 데이터 추출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 err="1"/>
              <a:t>Mmrc</a:t>
            </a:r>
            <a:r>
              <a:rPr lang="en-US" altLang="ko-KR" dirty="0"/>
              <a:t> </a:t>
            </a:r>
            <a:r>
              <a:rPr lang="ko-KR" altLang="en-US" dirty="0"/>
              <a:t>로 호흡곤란을 평가했고 폐기능에 어떤 영향을 미치는 지를 본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89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결과 지표 중 하나인 </a:t>
            </a:r>
            <a:r>
              <a:rPr lang="en-US" altLang="ko-KR" dirty="0"/>
              <a:t>FEV1 Decline </a:t>
            </a:r>
            <a:r>
              <a:rPr lang="ko-KR" altLang="en-US" dirty="0"/>
              <a:t>은 두 그룹 간 큰 차이가 없음</a:t>
            </a:r>
            <a:r>
              <a:rPr lang="en-US" altLang="ko-KR" dirty="0"/>
              <a:t>.  </a:t>
            </a:r>
            <a:r>
              <a:rPr lang="ko-KR" altLang="en-US" dirty="0"/>
              <a:t>전체 악화 이벤트는 </a:t>
            </a:r>
            <a:r>
              <a:rPr lang="en-US" altLang="ko-KR" dirty="0"/>
              <a:t>emphysema group </a:t>
            </a:r>
            <a:r>
              <a:rPr lang="ko-KR" altLang="en-US" dirty="0"/>
              <a:t>이 더 높은 것으로 보고됨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43221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일반중년인구에서도</a:t>
            </a:r>
            <a:r>
              <a:rPr lang="ko-KR" altLang="en-US" dirty="0"/>
              <a:t> </a:t>
            </a:r>
            <a:r>
              <a:rPr lang="en-US" altLang="ko-KR" dirty="0" err="1"/>
              <a:t>Mmrc</a:t>
            </a:r>
            <a:r>
              <a:rPr lang="en-US" altLang="ko-KR" dirty="0"/>
              <a:t> 2</a:t>
            </a:r>
            <a:r>
              <a:rPr lang="ko-KR" altLang="en-US" dirty="0"/>
              <a:t>이상으로 정의된 </a:t>
            </a:r>
            <a:r>
              <a:rPr lang="en-US" altLang="ko-KR" dirty="0"/>
              <a:t>dyspnea </a:t>
            </a:r>
            <a:r>
              <a:rPr lang="ko-KR" altLang="en-US" dirty="0"/>
              <a:t>의 유병율은 나라 별로 상당히 다른 패턴으로 나타났음</a:t>
            </a:r>
            <a:r>
              <a:rPr lang="en-US" altLang="ko-KR" dirty="0"/>
              <a:t>.  </a:t>
            </a:r>
            <a:r>
              <a:rPr lang="ko-KR" altLang="en-US" dirty="0"/>
              <a:t>높은 곳은 </a:t>
            </a:r>
            <a:r>
              <a:rPr lang="en-US" altLang="ko-KR" dirty="0"/>
              <a:t>30% </a:t>
            </a:r>
            <a:r>
              <a:rPr lang="ko-KR" altLang="en-US" dirty="0"/>
              <a:t>가깝게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88805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다만 </a:t>
            </a:r>
            <a:r>
              <a:rPr lang="en-US" altLang="ko-KR" dirty="0"/>
              <a:t>LLN </a:t>
            </a:r>
            <a:r>
              <a:rPr lang="ko-KR" altLang="en-US" dirty="0"/>
              <a:t>으로 정의된 제한성 </a:t>
            </a:r>
            <a:r>
              <a:rPr lang="ko-KR" altLang="en-US" dirty="0" err="1"/>
              <a:t>폐기능</a:t>
            </a:r>
            <a:r>
              <a:rPr lang="ko-KR" altLang="en-US" dirty="0"/>
              <a:t> 장애와 폐쇄성 </a:t>
            </a:r>
            <a:r>
              <a:rPr lang="ko-KR" altLang="en-US" dirty="0" err="1"/>
              <a:t>폐기능</a:t>
            </a:r>
            <a:r>
              <a:rPr lang="ko-KR" altLang="en-US" dirty="0"/>
              <a:t> 장애가 호흡곤란 이 있을 때 </a:t>
            </a:r>
            <a:r>
              <a:rPr lang="en-US" altLang="ko-KR" dirty="0"/>
              <a:t>odds </a:t>
            </a:r>
            <a:r>
              <a:rPr lang="ko-KR" altLang="en-US" dirty="0"/>
              <a:t>가 증가함을 보였고 나이</a:t>
            </a:r>
            <a:r>
              <a:rPr lang="en-US" altLang="ko-KR" dirty="0"/>
              <a:t>, </a:t>
            </a:r>
            <a:r>
              <a:rPr lang="ko-KR" altLang="en-US" dirty="0"/>
              <a:t>성별</a:t>
            </a:r>
            <a:r>
              <a:rPr lang="en-US" altLang="ko-KR" dirty="0"/>
              <a:t>, </a:t>
            </a:r>
            <a:r>
              <a:rPr lang="ko-KR" altLang="en-US" dirty="0"/>
              <a:t>흡연 등 다양한 </a:t>
            </a:r>
            <a:r>
              <a:rPr lang="en-US" altLang="ko-KR" dirty="0"/>
              <a:t>subgroup </a:t>
            </a:r>
            <a:r>
              <a:rPr lang="ko-KR" altLang="en-US" dirty="0"/>
              <a:t>에서 비교적 일치하게 나타났음</a:t>
            </a:r>
            <a:r>
              <a:rPr lang="en-US" altLang="ko-KR" dirty="0"/>
              <a:t>. Dyspnea </a:t>
            </a:r>
            <a:r>
              <a:rPr lang="ko-KR" altLang="en-US" dirty="0"/>
              <a:t>를 호소하는 경우 </a:t>
            </a:r>
            <a:r>
              <a:rPr lang="en-US" altLang="ko-KR" dirty="0"/>
              <a:t>lung function </a:t>
            </a:r>
            <a:r>
              <a:rPr lang="ko-KR" altLang="en-US" dirty="0"/>
              <a:t>이상과 유의한 관계가 있고 추가적인 </a:t>
            </a:r>
            <a:r>
              <a:rPr lang="en-US" altLang="ko-KR" dirty="0"/>
              <a:t>airflow limitation </a:t>
            </a:r>
            <a:r>
              <a:rPr lang="ko-KR" altLang="en-US" dirty="0"/>
              <a:t>확인의 시도가 이뤄질 필요성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834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accept </a:t>
            </a:r>
            <a:r>
              <a:rPr lang="ko-KR" altLang="en-US" dirty="0"/>
              <a:t>된 논문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2035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호흡곤란감이 신체 및 정신 건강에 미치는 영향을 다 국가 코호트인 </a:t>
            </a:r>
            <a:r>
              <a:rPr lang="en-US" altLang="ko-KR" dirty="0"/>
              <a:t>BOLD </a:t>
            </a:r>
            <a:r>
              <a:rPr lang="ko-KR" altLang="en-US" dirty="0"/>
              <a:t>를 통해 </a:t>
            </a:r>
            <a:r>
              <a:rPr lang="ko-KR" altLang="en-US" dirty="0" err="1"/>
              <a:t>밝혔슴</a:t>
            </a:r>
            <a:r>
              <a:rPr lang="en-US" altLang="ko-KR" dirty="0"/>
              <a:t>. </a:t>
            </a:r>
            <a:r>
              <a:rPr lang="ko-KR" altLang="en-US" dirty="0"/>
              <a:t>딱 </a:t>
            </a:r>
            <a:r>
              <a:rPr lang="en-US" altLang="ko-KR" dirty="0" err="1"/>
              <a:t>copd</a:t>
            </a:r>
            <a:r>
              <a:rPr lang="en-US" altLang="ko-KR" dirty="0"/>
              <a:t> </a:t>
            </a:r>
            <a:r>
              <a:rPr lang="ko-KR" altLang="en-US" dirty="0"/>
              <a:t>를 대상자로 </a:t>
            </a:r>
            <a:r>
              <a:rPr lang="ko-KR" altLang="en-US" dirty="0" err="1"/>
              <a:t>제한하진</a:t>
            </a:r>
            <a:r>
              <a:rPr lang="ko-KR" altLang="en-US" dirty="0"/>
              <a:t> 않음</a:t>
            </a:r>
            <a:r>
              <a:rPr lang="en-US" altLang="ko-KR" dirty="0"/>
              <a:t>. </a:t>
            </a:r>
            <a:r>
              <a:rPr lang="en-US" altLang="ko-KR" dirty="0" err="1"/>
              <a:t>Mmrc</a:t>
            </a:r>
            <a:r>
              <a:rPr lang="en-US" altLang="ko-KR" dirty="0"/>
              <a:t> </a:t>
            </a:r>
            <a:r>
              <a:rPr lang="ko-KR" altLang="en-US" dirty="0"/>
              <a:t>를 통해 호흡곤란을 평가하고 이를 설문조사 기반의 </a:t>
            </a:r>
            <a:r>
              <a:rPr lang="en-US" altLang="ko-KR" dirty="0"/>
              <a:t>SF-12 </a:t>
            </a:r>
            <a:r>
              <a:rPr lang="ko-KR" altLang="en-US" dirty="0"/>
              <a:t>와 연관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773575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대체로 </a:t>
            </a:r>
            <a:r>
              <a:rPr lang="en-US" altLang="ko-KR" dirty="0"/>
              <a:t>Mental health </a:t>
            </a:r>
            <a:r>
              <a:rPr lang="ko-KR" altLang="en-US" dirty="0"/>
              <a:t>와</a:t>
            </a:r>
            <a:r>
              <a:rPr lang="en-US" altLang="ko-KR" dirty="0"/>
              <a:t>~~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04548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Physical health </a:t>
            </a:r>
            <a:r>
              <a:rPr lang="ko-KR" altLang="en-US" dirty="0"/>
              <a:t>모두에 부정적인 영향을 미치고</a:t>
            </a:r>
            <a:r>
              <a:rPr lang="en-US" altLang="ko-KR" dirty="0"/>
              <a:t>, </a:t>
            </a:r>
            <a:r>
              <a:rPr lang="ko-KR" altLang="en-US" dirty="0"/>
              <a:t>특히 고소득 국가에서 약간 더 나쁜 영향을 미치는 패턴을 확인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0837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향후에도 </a:t>
            </a:r>
            <a:r>
              <a:rPr lang="en-US" altLang="ko-KR" dirty="0" err="1"/>
              <a:t>Copd</a:t>
            </a:r>
            <a:r>
              <a:rPr lang="en-US" altLang="ko-KR" dirty="0"/>
              <a:t> </a:t>
            </a:r>
            <a:r>
              <a:rPr lang="ko-KR" altLang="en-US" dirty="0"/>
              <a:t>의 이질성을 파악하고 개개인의 </a:t>
            </a:r>
            <a:r>
              <a:rPr lang="en-US" altLang="ko-KR" dirty="0"/>
              <a:t>phenotype </a:t>
            </a:r>
            <a:r>
              <a:rPr lang="ko-KR" altLang="en-US" dirty="0"/>
              <a:t>과 </a:t>
            </a:r>
            <a:r>
              <a:rPr lang="en-US" altLang="ko-KR" dirty="0"/>
              <a:t>subtype </a:t>
            </a:r>
            <a:r>
              <a:rPr lang="ko-KR" altLang="en-US" dirty="0"/>
              <a:t>을 구분하며 영상</a:t>
            </a:r>
            <a:r>
              <a:rPr lang="en-US" altLang="ko-KR" dirty="0"/>
              <a:t>, </a:t>
            </a:r>
            <a:r>
              <a:rPr lang="ko-KR" altLang="en-US" dirty="0"/>
              <a:t>유전</a:t>
            </a:r>
            <a:r>
              <a:rPr lang="en-US" altLang="ko-KR" dirty="0"/>
              <a:t>, </a:t>
            </a:r>
            <a:r>
              <a:rPr lang="ko-KR" altLang="en-US" dirty="0"/>
              <a:t>단백체를 통한 </a:t>
            </a:r>
            <a:r>
              <a:rPr lang="ko-KR" altLang="en-US" dirty="0" err="1"/>
              <a:t>다차원적인</a:t>
            </a:r>
            <a:r>
              <a:rPr lang="ko-KR" altLang="en-US" dirty="0"/>
              <a:t> 접근과 조기진단 및 개인화된 전략이 앞으로 행해질 연구들의 중요한 주제가 되지 않을 까 조심스럽게 생각이 됩니다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58367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내년부터 폐 기능이 국가 검진에 포함된다고 함</a:t>
            </a:r>
            <a:r>
              <a:rPr lang="en-US" altLang="ko-KR" dirty="0"/>
              <a:t>. </a:t>
            </a:r>
            <a:r>
              <a:rPr lang="ko-KR" altLang="en-US" dirty="0"/>
              <a:t>기도 질환의 조기 발견이 가능하게 될 수도 있지만 </a:t>
            </a:r>
            <a:r>
              <a:rPr lang="en-US" altLang="ko-KR" dirty="0" err="1"/>
              <a:t>jama</a:t>
            </a:r>
            <a:r>
              <a:rPr lang="en-US" altLang="ko-KR" dirty="0"/>
              <a:t> </a:t>
            </a:r>
            <a:r>
              <a:rPr lang="ko-KR" altLang="en-US" dirty="0" err="1"/>
              <a:t>논문에서와</a:t>
            </a:r>
            <a:r>
              <a:rPr lang="ko-KR" altLang="en-US" dirty="0"/>
              <a:t> 같이 무증상의 기도제한 환자에서 무분별한 흡입기 처방 등의 우려도 함께 있을 듯 함</a:t>
            </a:r>
            <a:r>
              <a:rPr lang="en-US" altLang="ko-KR" dirty="0"/>
              <a:t>. </a:t>
            </a:r>
            <a:r>
              <a:rPr lang="ko-KR" altLang="en-US" dirty="0"/>
              <a:t>실제 </a:t>
            </a:r>
            <a:r>
              <a:rPr lang="en-US" altLang="ko-KR" dirty="0"/>
              <a:t>60</a:t>
            </a:r>
            <a:r>
              <a:rPr lang="ko-KR" altLang="en-US" dirty="0"/>
              <a:t>세 이상에서 </a:t>
            </a:r>
            <a:r>
              <a:rPr lang="en-US" altLang="ko-KR" dirty="0"/>
              <a:t>0.7 CUT OFF </a:t>
            </a:r>
            <a:r>
              <a:rPr lang="ko-KR" altLang="en-US" dirty="0"/>
              <a:t>으로 하면 최대 </a:t>
            </a:r>
            <a:r>
              <a:rPr lang="en-US" altLang="ko-KR" dirty="0"/>
              <a:t>45% </a:t>
            </a:r>
            <a:r>
              <a:rPr lang="ko-KR" altLang="en-US" dirty="0"/>
              <a:t>정도는 </a:t>
            </a:r>
            <a:r>
              <a:rPr lang="en-US" altLang="ko-KR" dirty="0"/>
              <a:t>COPD </a:t>
            </a:r>
            <a:r>
              <a:rPr lang="ko-KR" altLang="en-US" dirty="0"/>
              <a:t>로 분류가 된다는 논문도 있기에 임상적인 문맥에서 판단하는 것이 정말 중요하구나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37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CAT, SGRQ, </a:t>
            </a:r>
            <a:r>
              <a:rPr lang="en-US" altLang="ko-KR" dirty="0" err="1"/>
              <a:t>Mmrc</a:t>
            </a:r>
            <a:r>
              <a:rPr lang="en-US" altLang="ko-KR" dirty="0"/>
              <a:t>, 6</a:t>
            </a:r>
            <a:r>
              <a:rPr lang="ko-KR" altLang="en-US" dirty="0" err="1"/>
              <a:t>분보행</a:t>
            </a:r>
            <a:r>
              <a:rPr lang="ko-KR" altLang="en-US" dirty="0"/>
              <a:t> 등 삶의 질 측면에서도 </a:t>
            </a:r>
            <a:r>
              <a:rPr lang="en-US" altLang="ko-KR" dirty="0"/>
              <a:t>emphysema group </a:t>
            </a:r>
            <a:r>
              <a:rPr lang="ko-KR" altLang="en-US" dirty="0"/>
              <a:t>이 악화가 더 뚜렷함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783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Emphysema </a:t>
            </a:r>
            <a:r>
              <a:rPr lang="ko-KR" altLang="en-US" dirty="0"/>
              <a:t>없는 그룹은 </a:t>
            </a:r>
            <a:r>
              <a:rPr lang="en-US" altLang="ko-KR" dirty="0"/>
              <a:t>baseline </a:t>
            </a:r>
            <a:r>
              <a:rPr lang="ko-KR" altLang="en-US" dirty="0"/>
              <a:t>에 </a:t>
            </a:r>
            <a:r>
              <a:rPr lang="en-US" altLang="ko-KR" dirty="0"/>
              <a:t>airway thickness </a:t>
            </a:r>
            <a:r>
              <a:rPr lang="ko-KR" altLang="en-US" dirty="0"/>
              <a:t>가 더 컸지만 시간이 지나면서 </a:t>
            </a:r>
            <a:r>
              <a:rPr lang="en-US" altLang="ko-KR" dirty="0"/>
              <a:t>emphysema </a:t>
            </a:r>
            <a:r>
              <a:rPr lang="ko-KR" altLang="en-US" dirty="0"/>
              <a:t>쪽으로 진행을 한다는 정량적 데이터를 보여줌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5941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주요 메시지는 </a:t>
            </a:r>
            <a:r>
              <a:rPr lang="en-US" altLang="ko-KR" dirty="0"/>
              <a:t>COPD GOLD 1-2 </a:t>
            </a:r>
            <a:r>
              <a:rPr lang="ko-KR" altLang="en-US" dirty="0"/>
              <a:t>에서 </a:t>
            </a:r>
            <a:r>
              <a:rPr lang="en-US" altLang="ko-KR" dirty="0"/>
              <a:t>emphysema </a:t>
            </a:r>
            <a:r>
              <a:rPr lang="ko-KR" altLang="en-US" dirty="0"/>
              <a:t>있는 경우 악화와 </a:t>
            </a:r>
            <a:r>
              <a:rPr lang="ko-KR" altLang="en-US" dirty="0" err="1"/>
              <a:t>삶의질</a:t>
            </a:r>
            <a:r>
              <a:rPr lang="ko-KR" altLang="en-US" dirty="0"/>
              <a:t> 측면에서 불리하다</a:t>
            </a:r>
            <a:r>
              <a:rPr lang="en-US" altLang="ko-KR" dirty="0"/>
              <a:t>. Non-</a:t>
            </a:r>
            <a:r>
              <a:rPr lang="en-US" altLang="ko-KR" dirty="0" err="1"/>
              <a:t>emph</a:t>
            </a:r>
            <a:r>
              <a:rPr lang="en-US" altLang="ko-KR" dirty="0"/>
              <a:t> type </a:t>
            </a:r>
            <a:r>
              <a:rPr lang="ko-KR" altLang="en-US" dirty="0"/>
              <a:t>은 시간이 경과함에 따라 </a:t>
            </a:r>
            <a:r>
              <a:rPr lang="en-US" altLang="ko-KR" dirty="0" err="1"/>
              <a:t>emph</a:t>
            </a:r>
            <a:r>
              <a:rPr lang="en-US" altLang="ko-KR" dirty="0"/>
              <a:t> type </a:t>
            </a:r>
            <a:r>
              <a:rPr lang="ko-KR" altLang="en-US" dirty="0"/>
              <a:t>으로 진행할 위험이 높다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38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작년 </a:t>
            </a:r>
            <a:r>
              <a:rPr lang="en-US" altLang="ko-KR" dirty="0"/>
              <a:t>11</a:t>
            </a:r>
            <a:r>
              <a:rPr lang="ko-KR" altLang="en-US" dirty="0"/>
              <a:t>월 </a:t>
            </a:r>
            <a:r>
              <a:rPr lang="ko-KR" altLang="en-US" dirty="0" err="1"/>
              <a:t>어셉됨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970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흡연력이</a:t>
            </a:r>
            <a:r>
              <a:rPr lang="ko-KR" altLang="en-US" dirty="0"/>
              <a:t> 있으면서 폐기능이 보존된</a:t>
            </a:r>
            <a:r>
              <a:rPr lang="en-US" altLang="ko-KR" dirty="0"/>
              <a:t>(PS) </a:t>
            </a:r>
            <a:r>
              <a:rPr lang="ko-KR" altLang="en-US" dirty="0"/>
              <a:t>사람들이 동질적인 집단인지</a:t>
            </a:r>
            <a:r>
              <a:rPr lang="en-US" altLang="ko-KR" dirty="0"/>
              <a:t>, </a:t>
            </a:r>
            <a:r>
              <a:rPr lang="ko-KR" altLang="en-US" dirty="0"/>
              <a:t>아니면 서로 다른 표현형과 진행 경과를 가진 이질적인 집단인지</a:t>
            </a:r>
            <a:r>
              <a:rPr lang="en-US" altLang="ko-KR" dirty="0"/>
              <a:t>. 814</a:t>
            </a:r>
            <a:r>
              <a:rPr lang="ko-KR" altLang="en-US" dirty="0"/>
              <a:t>명을 </a:t>
            </a:r>
            <a:r>
              <a:rPr lang="en-US" altLang="ko-KR" dirty="0"/>
              <a:t>SPIROMICS </a:t>
            </a:r>
            <a:r>
              <a:rPr lang="ko-KR" altLang="en-US" dirty="0"/>
              <a:t>에서 추출하였고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데이터에서 </a:t>
            </a:r>
            <a:r>
              <a:rPr lang="en-US" altLang="ko-KR" dirty="0"/>
              <a:t>validation </a:t>
            </a:r>
            <a:r>
              <a:rPr lang="ko-KR" altLang="en-US" dirty="0"/>
              <a:t>하였음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714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전체 대상자에서 </a:t>
            </a:r>
            <a:r>
              <a:rPr lang="en-US" altLang="ko-KR" dirty="0"/>
              <a:t>TLC </a:t>
            </a:r>
            <a:r>
              <a:rPr lang="ko-KR" altLang="en-US" dirty="0"/>
              <a:t>와 </a:t>
            </a:r>
            <a:r>
              <a:rPr lang="en-US" altLang="ko-KR" dirty="0"/>
              <a:t>RV </a:t>
            </a:r>
            <a:r>
              <a:rPr lang="ko-KR" altLang="en-US" dirty="0"/>
              <a:t>을 이용해 </a:t>
            </a:r>
            <a:r>
              <a:rPr lang="en-US" altLang="ko-KR" dirty="0"/>
              <a:t>TLC </a:t>
            </a:r>
            <a:r>
              <a:rPr lang="ko-KR" altLang="en-US" dirty="0"/>
              <a:t>만 높거나 </a:t>
            </a:r>
            <a:r>
              <a:rPr lang="en-US" altLang="ko-KR" dirty="0"/>
              <a:t>RV/TLC </a:t>
            </a:r>
            <a:r>
              <a:rPr lang="ko-KR" altLang="en-US" dirty="0"/>
              <a:t>만 높거나 둘다 높은 </a:t>
            </a:r>
            <a:r>
              <a:rPr lang="en-US" altLang="ko-KR" dirty="0"/>
              <a:t>3</a:t>
            </a:r>
            <a:r>
              <a:rPr lang="ko-KR" altLang="en-US" dirty="0"/>
              <a:t>개의 그룹으로 분류함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8711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Baseline TLC </a:t>
            </a:r>
            <a:r>
              <a:rPr lang="ko-KR" altLang="en-US" dirty="0"/>
              <a:t>만 높은 흡연자에 비해 </a:t>
            </a:r>
            <a:r>
              <a:rPr lang="en-US" altLang="ko-KR" dirty="0"/>
              <a:t>TLC </a:t>
            </a:r>
            <a:r>
              <a:rPr lang="ko-KR" altLang="en-US" dirty="0"/>
              <a:t>에서 </a:t>
            </a:r>
            <a:r>
              <a:rPr lang="en-US" altLang="ko-KR" dirty="0"/>
              <a:t>RV </a:t>
            </a:r>
            <a:r>
              <a:rPr lang="ko-KR" altLang="en-US" dirty="0"/>
              <a:t>비율이 높은 흡연자들이 향후 </a:t>
            </a:r>
            <a:r>
              <a:rPr lang="en-US" altLang="ko-KR" dirty="0" err="1"/>
              <a:t>PRISm</a:t>
            </a:r>
            <a:r>
              <a:rPr lang="en-US" altLang="ko-KR" dirty="0"/>
              <a:t> </a:t>
            </a:r>
            <a:r>
              <a:rPr lang="ko-KR" altLang="en-US" dirty="0"/>
              <a:t>이나 실제 </a:t>
            </a:r>
            <a:r>
              <a:rPr lang="en-US" altLang="ko-KR" dirty="0"/>
              <a:t>COPD </a:t>
            </a:r>
            <a:r>
              <a:rPr lang="ko-KR" altLang="en-US" dirty="0"/>
              <a:t>로 진행할 </a:t>
            </a:r>
            <a:r>
              <a:rPr lang="en-US" altLang="ko-KR" dirty="0"/>
              <a:t>odds </a:t>
            </a:r>
            <a:r>
              <a:rPr lang="ko-KR" altLang="en-US" dirty="0"/>
              <a:t>가 더 높고</a:t>
            </a:r>
            <a:r>
              <a:rPr lang="en-US" altLang="ko-KR" dirty="0"/>
              <a:t>. </a:t>
            </a:r>
            <a:r>
              <a:rPr lang="ko-KR" altLang="en-US" dirty="0"/>
              <a:t>폐 기능 저하가 더 뚜렷하다는 것을 보여준 연구임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775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흡연자들은 </a:t>
            </a:r>
            <a:r>
              <a:rPr lang="en-US" altLang="ko-KR" dirty="0"/>
              <a:t>ratio </a:t>
            </a:r>
            <a:r>
              <a:rPr lang="ko-KR" altLang="en-US" dirty="0"/>
              <a:t>가 정상이라도 이질적인 집단이다</a:t>
            </a:r>
            <a:r>
              <a:rPr lang="en-US" altLang="ko-KR" dirty="0"/>
              <a:t>. </a:t>
            </a:r>
            <a:r>
              <a:rPr lang="ko-KR" altLang="en-US" dirty="0"/>
              <a:t>그리고 </a:t>
            </a:r>
            <a:r>
              <a:rPr lang="en-US" altLang="ko-KR" dirty="0"/>
              <a:t>RV </a:t>
            </a:r>
            <a:r>
              <a:rPr lang="ko-KR" altLang="en-US" dirty="0"/>
              <a:t>이 높은 그룹은 향후 </a:t>
            </a:r>
            <a:r>
              <a:rPr lang="en-US" altLang="ko-KR" dirty="0"/>
              <a:t>COPD </a:t>
            </a:r>
            <a:r>
              <a:rPr lang="ko-KR" altLang="en-US" dirty="0"/>
              <a:t>나 </a:t>
            </a:r>
            <a:r>
              <a:rPr lang="en-US" altLang="ko-KR" dirty="0" err="1"/>
              <a:t>PRISm</a:t>
            </a:r>
            <a:r>
              <a:rPr lang="en-US" altLang="ko-KR" dirty="0"/>
              <a:t> </a:t>
            </a:r>
            <a:r>
              <a:rPr lang="ko-KR" altLang="en-US" dirty="0"/>
              <a:t>으로 갈 가능성이 높다는 점을 시사하고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2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다음의 </a:t>
            </a:r>
            <a:r>
              <a:rPr lang="en-US" altLang="ko-KR" dirty="0"/>
              <a:t>23</a:t>
            </a:r>
            <a:r>
              <a:rPr lang="ko-KR" altLang="en-US" dirty="0"/>
              <a:t>개의 연구들이 검색이 되었음</a:t>
            </a:r>
            <a:r>
              <a:rPr lang="en-US" altLang="ko-KR" dirty="0"/>
              <a:t>. </a:t>
            </a:r>
            <a:r>
              <a:rPr lang="ko-KR" altLang="en-US" dirty="0"/>
              <a:t>간단하게 리뷰하고자 함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852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3</a:t>
            </a:r>
            <a:r>
              <a:rPr lang="ko-KR" altLang="en-US" dirty="0"/>
              <a:t>월 발표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005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 목적은</a:t>
            </a:r>
            <a:r>
              <a:rPr lang="en-US" altLang="ko-KR" dirty="0"/>
              <a:t>~. </a:t>
            </a:r>
            <a:r>
              <a:rPr lang="ko-KR" altLang="en-US" dirty="0"/>
              <a:t>을 위해 </a:t>
            </a:r>
            <a:r>
              <a:rPr lang="en-US" altLang="ko-KR" dirty="0"/>
              <a:t>COPD, </a:t>
            </a:r>
            <a:r>
              <a:rPr lang="ko-KR" altLang="en-US" dirty="0"/>
              <a:t>폐 기능</a:t>
            </a:r>
            <a:r>
              <a:rPr lang="en-US" altLang="ko-KR" dirty="0"/>
              <a:t>, </a:t>
            </a:r>
            <a:r>
              <a:rPr lang="ko-KR" altLang="en-US" dirty="0"/>
              <a:t>천식과 관련된 변이를 </a:t>
            </a:r>
            <a:r>
              <a:rPr lang="en-US" altLang="ko-KR" dirty="0"/>
              <a:t>clustering </a:t>
            </a:r>
            <a:r>
              <a:rPr lang="ko-KR" altLang="en-US" dirty="0"/>
              <a:t>하고 </a:t>
            </a:r>
            <a:r>
              <a:rPr lang="en-US" altLang="ko-KR" dirty="0"/>
              <a:t>phenotype </a:t>
            </a:r>
            <a:r>
              <a:rPr lang="ko-KR" altLang="en-US" dirty="0"/>
              <a:t>을 함께 </a:t>
            </a:r>
            <a:r>
              <a:rPr lang="en-US" altLang="ko-KR" dirty="0"/>
              <a:t>clustering </a:t>
            </a:r>
            <a:r>
              <a:rPr lang="ko-KR" altLang="en-US" dirty="0"/>
              <a:t>하였음</a:t>
            </a:r>
            <a:r>
              <a:rPr lang="en-US" altLang="ko-KR" dirty="0"/>
              <a:t>. </a:t>
            </a:r>
            <a:r>
              <a:rPr lang="ko-KR" altLang="en-US" dirty="0"/>
              <a:t>그리고 이 </a:t>
            </a:r>
            <a:r>
              <a:rPr lang="en-US" altLang="ko-KR" dirty="0"/>
              <a:t>Cluster </a:t>
            </a:r>
            <a:r>
              <a:rPr lang="ko-KR" altLang="en-US" dirty="0"/>
              <a:t>를 토대로 </a:t>
            </a:r>
            <a:r>
              <a:rPr lang="en-US" altLang="ko-KR" dirty="0"/>
              <a:t>cluster-specific </a:t>
            </a:r>
            <a:r>
              <a:rPr lang="ko-KR" altLang="en-US" dirty="0"/>
              <a:t>가중치를 이용이를 위해 </a:t>
            </a:r>
            <a:r>
              <a:rPr lang="en-US" altLang="ko-KR" dirty="0"/>
              <a:t>38</a:t>
            </a:r>
            <a:r>
              <a:rPr lang="ko-KR" altLang="en-US" dirty="0"/>
              <a:t>만명 수준의 </a:t>
            </a:r>
            <a:r>
              <a:rPr lang="en-US" altLang="ko-KR" dirty="0"/>
              <a:t>UK Biobank </a:t>
            </a:r>
            <a:r>
              <a:rPr lang="ko-KR" altLang="en-US" dirty="0"/>
              <a:t>에서 연구가 수행됨</a:t>
            </a:r>
            <a:r>
              <a:rPr lang="en-US" altLang="ko-KR" dirty="0"/>
              <a:t>. training </a:t>
            </a:r>
            <a:r>
              <a:rPr lang="ko-KR" altLang="en-US" dirty="0"/>
              <a:t>해 </a:t>
            </a:r>
            <a:r>
              <a:rPr lang="en-US" altLang="ko-KR" dirty="0"/>
              <a:t>GRS (genetic risk score) </a:t>
            </a:r>
            <a:r>
              <a:rPr lang="ko-KR" altLang="en-US" dirty="0"/>
              <a:t>을 산출하여 이를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의 개개인의 </a:t>
            </a:r>
            <a:r>
              <a:rPr lang="en-US" altLang="ko-KR" dirty="0"/>
              <a:t>phenotype </a:t>
            </a:r>
            <a:r>
              <a:rPr lang="ko-KR" altLang="en-US" dirty="0"/>
              <a:t>을 확인하는 연구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377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UKBiobank</a:t>
            </a:r>
            <a:r>
              <a:rPr lang="en-US" altLang="ko-KR" dirty="0"/>
              <a:t> </a:t>
            </a:r>
            <a:r>
              <a:rPr lang="ko-KR" altLang="en-US" dirty="0"/>
              <a:t>에서 </a:t>
            </a:r>
            <a:r>
              <a:rPr lang="en-US" altLang="ko-KR" dirty="0"/>
              <a:t>cluster </a:t>
            </a:r>
            <a:r>
              <a:rPr lang="ko-KR" altLang="en-US" dirty="0"/>
              <a:t>된</a:t>
            </a:r>
            <a:r>
              <a:rPr lang="en-US" altLang="ko-KR" dirty="0"/>
              <a:t> 3</a:t>
            </a:r>
            <a:r>
              <a:rPr lang="ko-KR" altLang="en-US" dirty="0"/>
              <a:t>개의 </a:t>
            </a:r>
            <a:r>
              <a:rPr lang="en-US" altLang="ko-KR" dirty="0"/>
              <a:t>group </a:t>
            </a:r>
            <a:r>
              <a:rPr lang="ko-KR" altLang="en-US" dirty="0"/>
              <a:t>이며 각 그룹에 따라 어떤 </a:t>
            </a:r>
            <a:r>
              <a:rPr lang="en-US" altLang="ko-KR" dirty="0"/>
              <a:t>phenotype difference </a:t>
            </a:r>
            <a:r>
              <a:rPr lang="ko-KR" altLang="en-US" dirty="0"/>
              <a:t>가 있는 지 보여주고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325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COPDGene</a:t>
            </a:r>
            <a:r>
              <a:rPr lang="en-US" altLang="ko-KR" dirty="0"/>
              <a:t> phenotype 47</a:t>
            </a:r>
            <a:r>
              <a:rPr lang="ko-KR" altLang="en-US" dirty="0"/>
              <a:t>개에</a:t>
            </a:r>
            <a:r>
              <a:rPr lang="en-US" altLang="ko-KR" dirty="0"/>
              <a:t> </a:t>
            </a:r>
            <a:r>
              <a:rPr lang="ko-KR" altLang="en-US" dirty="0"/>
              <a:t>대해 각각의 </a:t>
            </a:r>
            <a:r>
              <a:rPr lang="en-US" altLang="ko-KR" dirty="0"/>
              <a:t>Cluster-specific </a:t>
            </a:r>
            <a:r>
              <a:rPr lang="ko-KR" altLang="en-US" dirty="0"/>
              <a:t>한 </a:t>
            </a:r>
            <a:r>
              <a:rPr lang="en-US" altLang="ko-KR" dirty="0"/>
              <a:t>GRS</a:t>
            </a:r>
            <a:r>
              <a:rPr lang="ko-KR" altLang="en-US" dirty="0"/>
              <a:t>들이 어떤 연관성을 가지는지를 보여주고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3949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결국 이 연구는 유전체 분석으로 </a:t>
            </a:r>
            <a:r>
              <a:rPr lang="en-US" altLang="ko-KR" dirty="0"/>
              <a:t>COPD </a:t>
            </a:r>
            <a:r>
              <a:rPr lang="ko-KR" altLang="en-US" dirty="0"/>
              <a:t>의 </a:t>
            </a:r>
            <a:r>
              <a:rPr lang="en-US" altLang="ko-KR" dirty="0"/>
              <a:t>biologic and clinical </a:t>
            </a:r>
            <a:r>
              <a:rPr lang="en-US" altLang="ko-KR" dirty="0" err="1"/>
              <a:t>pnehotyping</a:t>
            </a:r>
            <a:r>
              <a:rPr lang="ko-KR" altLang="en-US" dirty="0"/>
              <a:t> 을 시도한 연구이고 </a:t>
            </a:r>
            <a:r>
              <a:rPr lang="en-US" altLang="ko-KR" dirty="0"/>
              <a:t>3</a:t>
            </a:r>
            <a:r>
              <a:rPr lang="ko-KR" altLang="en-US" dirty="0"/>
              <a:t>개의 서로 다른 </a:t>
            </a:r>
            <a:r>
              <a:rPr lang="en-US" altLang="ko-KR" dirty="0"/>
              <a:t>multi-trait/multi-variant disease scoring </a:t>
            </a:r>
            <a:r>
              <a:rPr lang="ko-KR" altLang="en-US" dirty="0"/>
              <a:t>을 가지는 그룹을 </a:t>
            </a:r>
            <a:r>
              <a:rPr lang="en-US" altLang="ko-KR" dirty="0"/>
              <a:t>identify </a:t>
            </a:r>
            <a:r>
              <a:rPr lang="ko-KR" altLang="en-US" dirty="0"/>
              <a:t>했다는 데 의의가 있음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3519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7</a:t>
            </a:r>
            <a:r>
              <a:rPr lang="ko-KR" altLang="en-US" dirty="0"/>
              <a:t>월 발표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73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COPD </a:t>
            </a:r>
            <a:r>
              <a:rPr lang="ko-KR" altLang="en-US" dirty="0"/>
              <a:t>환자에서 기종이 있는 그룹과 없는 그룹의 차이를 </a:t>
            </a:r>
            <a:r>
              <a:rPr lang="en-US" altLang="ko-KR" dirty="0"/>
              <a:t>proteomic </a:t>
            </a:r>
            <a:r>
              <a:rPr lang="ko-KR" altLang="en-US" dirty="0"/>
              <a:t>데이터를 활용해서 분석한 연구</a:t>
            </a:r>
            <a:r>
              <a:rPr lang="en-US" altLang="ko-KR" dirty="0"/>
              <a:t>.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에서 </a:t>
            </a:r>
            <a:r>
              <a:rPr lang="en-US" altLang="ko-KR" dirty="0"/>
              <a:t>700</a:t>
            </a:r>
            <a:r>
              <a:rPr lang="ko-KR" altLang="en-US" dirty="0"/>
              <a:t>명 </a:t>
            </a:r>
            <a:r>
              <a:rPr lang="ko-KR" altLang="en-US" dirty="0" err="1"/>
              <a:t>정도씩의</a:t>
            </a:r>
            <a:r>
              <a:rPr lang="ko-KR" altLang="en-US" dirty="0"/>
              <a:t> </a:t>
            </a:r>
            <a:r>
              <a:rPr lang="en-US" altLang="ko-KR" dirty="0"/>
              <a:t>emphysema </a:t>
            </a:r>
            <a:r>
              <a:rPr lang="ko-KR" altLang="en-US" dirty="0"/>
              <a:t>있는 환자와 없는 환자가 포함되었고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에서는 </a:t>
            </a:r>
            <a:r>
              <a:rPr lang="en-US" altLang="ko-KR" dirty="0"/>
              <a:t>124</a:t>
            </a:r>
            <a:r>
              <a:rPr lang="ko-KR" altLang="en-US" dirty="0"/>
              <a:t>개의 단백질이 </a:t>
            </a:r>
            <a:r>
              <a:rPr lang="en-US" altLang="ko-KR" dirty="0"/>
              <a:t>COPD subtype </a:t>
            </a:r>
            <a:r>
              <a:rPr lang="ko-KR" altLang="en-US" dirty="0"/>
              <a:t>과 유의미하게 연관되며 </a:t>
            </a:r>
            <a:r>
              <a:rPr lang="en-US" altLang="ko-KR" dirty="0"/>
              <a:t>SPIROMICS validation </a:t>
            </a:r>
            <a:r>
              <a:rPr lang="ko-KR" altLang="en-US" dirty="0"/>
              <a:t>에서는 </a:t>
            </a:r>
            <a:r>
              <a:rPr lang="en-US" altLang="ko-KR" dirty="0"/>
              <a:t>64</a:t>
            </a:r>
            <a:r>
              <a:rPr lang="ko-KR" altLang="en-US" dirty="0"/>
              <a:t>개가 유의미하게 연관되었음을 보고하였음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3030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그래서 </a:t>
            </a:r>
            <a:r>
              <a:rPr lang="en-US" altLang="ko-KR" dirty="0" err="1"/>
              <a:t>protemic</a:t>
            </a:r>
            <a:r>
              <a:rPr lang="en-US" altLang="ko-KR" dirty="0"/>
              <a:t> biomarker </a:t>
            </a:r>
            <a:r>
              <a:rPr lang="ko-KR" altLang="en-US" dirty="0"/>
              <a:t>로서 유의성을 가지는 후보군을 </a:t>
            </a:r>
            <a:r>
              <a:rPr lang="en-US" altLang="ko-KR" dirty="0"/>
              <a:t>volcano plot </a:t>
            </a:r>
            <a:r>
              <a:rPr lang="ko-KR" altLang="en-US" dirty="0"/>
              <a:t>으로 표시를 하였고</a:t>
            </a:r>
            <a:r>
              <a:rPr lang="en-US" altLang="ko-KR" dirty="0"/>
              <a:t>, </a:t>
            </a:r>
            <a:r>
              <a:rPr lang="en-US" altLang="ko-KR" dirty="0" err="1"/>
              <a:t>COPDGene</a:t>
            </a:r>
            <a:r>
              <a:rPr lang="en-US" altLang="ko-KR" dirty="0"/>
              <a:t> cohort </a:t>
            </a:r>
            <a:r>
              <a:rPr lang="ko-KR" altLang="en-US" dirty="0"/>
              <a:t>에서는 </a:t>
            </a:r>
            <a:r>
              <a:rPr lang="en-US" altLang="ko-KR" dirty="0" err="1"/>
              <a:t>sRAGE</a:t>
            </a:r>
            <a:r>
              <a:rPr lang="en-US" altLang="ko-KR" dirty="0"/>
              <a:t> </a:t>
            </a:r>
            <a:r>
              <a:rPr lang="ko-KR" altLang="en-US" dirty="0"/>
              <a:t>가 가장 유의한 </a:t>
            </a:r>
            <a:r>
              <a:rPr lang="en-US" altLang="ko-KR" dirty="0"/>
              <a:t>subtype-</a:t>
            </a:r>
            <a:r>
              <a:rPr lang="ko-KR" altLang="en-US" dirty="0"/>
              <a:t>관련 </a:t>
            </a:r>
            <a:r>
              <a:rPr lang="en-US" altLang="ko-KR" dirty="0" err="1"/>
              <a:t>protemic</a:t>
            </a:r>
            <a:r>
              <a:rPr lang="en-US" altLang="ko-KR" dirty="0"/>
              <a:t> biomarker </a:t>
            </a:r>
            <a:r>
              <a:rPr lang="ko-KR" altLang="en-US" dirty="0"/>
              <a:t>로 확인되었음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382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표는 유의한 것으로 확인된 상위 </a:t>
            </a:r>
            <a:r>
              <a:rPr lang="en-US" altLang="ko-KR" dirty="0"/>
              <a:t>20</a:t>
            </a:r>
            <a:r>
              <a:rPr lang="ko-KR" altLang="en-US" dirty="0"/>
              <a:t>개의 단백질의 </a:t>
            </a:r>
            <a:r>
              <a:rPr lang="en-US" altLang="ko-KR" dirty="0"/>
              <a:t>List </a:t>
            </a:r>
            <a:r>
              <a:rPr lang="ko-KR" altLang="en-US" dirty="0"/>
              <a:t>를 소개하고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400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다만 </a:t>
            </a:r>
            <a:r>
              <a:rPr lang="en-US" altLang="ko-KR" dirty="0" err="1"/>
              <a:t>protemic</a:t>
            </a:r>
            <a:r>
              <a:rPr lang="en-US" altLang="ko-KR" dirty="0"/>
              <a:t> </a:t>
            </a:r>
            <a:r>
              <a:rPr lang="ko-KR" altLang="en-US" dirty="0"/>
              <a:t>분석으로 유의한 </a:t>
            </a:r>
            <a:r>
              <a:rPr lang="en-US" altLang="ko-KR" dirty="0"/>
              <a:t>biomarker </a:t>
            </a:r>
            <a:r>
              <a:rPr lang="ko-KR" altLang="en-US" dirty="0"/>
              <a:t>를 찾긴 했으나 </a:t>
            </a:r>
            <a:r>
              <a:rPr lang="en-US" altLang="ko-KR" dirty="0" err="1"/>
              <a:t>emph</a:t>
            </a:r>
            <a:r>
              <a:rPr lang="en-US" altLang="ko-KR" dirty="0"/>
              <a:t> </a:t>
            </a:r>
            <a:r>
              <a:rPr lang="ko-KR" altLang="en-US" dirty="0"/>
              <a:t>와 </a:t>
            </a:r>
            <a:r>
              <a:rPr lang="en-US" altLang="ko-KR" dirty="0"/>
              <a:t>non-</a:t>
            </a:r>
            <a:r>
              <a:rPr lang="en-US" altLang="ko-KR" dirty="0" err="1"/>
              <a:t>emph</a:t>
            </a:r>
            <a:r>
              <a:rPr lang="en-US" altLang="ko-KR" dirty="0"/>
              <a:t> </a:t>
            </a:r>
            <a:r>
              <a:rPr lang="ko-KR" altLang="en-US" dirty="0"/>
              <a:t>를 분류하는 성능은 </a:t>
            </a:r>
            <a:r>
              <a:rPr lang="en-US" altLang="ko-KR" dirty="0"/>
              <a:t>AUC 0.65 </a:t>
            </a:r>
            <a:r>
              <a:rPr lang="ko-KR" altLang="en-US" dirty="0"/>
              <a:t>정도로 높지 않았음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944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0" i="0" dirty="0"/>
              <a:t>이 </a:t>
            </a:r>
            <a:r>
              <a:rPr lang="en-US" altLang="ko-KR" b="0" i="0" dirty="0"/>
              <a:t>list </a:t>
            </a:r>
            <a:r>
              <a:rPr lang="ko-KR" altLang="en-US" b="0" i="0" dirty="0"/>
              <a:t>된 논문들의 초록과 제목을 통해 분류를 해보니</a:t>
            </a:r>
            <a:r>
              <a:rPr lang="en-US" altLang="ko-KR" b="0" i="0" dirty="0"/>
              <a:t>, </a:t>
            </a:r>
            <a:r>
              <a:rPr lang="ko-KR" altLang="en-US" b="0" i="0" dirty="0"/>
              <a:t>첫째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243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그럼에도 이 연구는 </a:t>
            </a:r>
            <a:r>
              <a:rPr lang="en-US" altLang="ko-KR" dirty="0" err="1"/>
              <a:t>protemics</a:t>
            </a:r>
            <a:r>
              <a:rPr lang="en-US" altLang="ko-KR" dirty="0"/>
              <a:t> </a:t>
            </a:r>
            <a:r>
              <a:rPr lang="ko-KR" altLang="en-US" dirty="0"/>
              <a:t>를 이용해서 </a:t>
            </a:r>
            <a:r>
              <a:rPr lang="en-US" altLang="ko-KR" dirty="0"/>
              <a:t>COPD subtyping </a:t>
            </a:r>
            <a:r>
              <a:rPr lang="ko-KR" altLang="en-US" dirty="0"/>
              <a:t>을 시도했다는 데 의의가 있고</a:t>
            </a:r>
            <a:r>
              <a:rPr lang="en-US" altLang="ko-KR" dirty="0"/>
              <a:t>, </a:t>
            </a:r>
            <a:r>
              <a:rPr lang="ko-KR" altLang="en-US" dirty="0"/>
              <a:t>향후에는 이 연구에서 발견된 단백질이 </a:t>
            </a:r>
            <a:r>
              <a:rPr lang="en-US" altLang="ko-KR" dirty="0"/>
              <a:t>COPD heterogeneity </a:t>
            </a:r>
            <a:r>
              <a:rPr lang="ko-KR" altLang="en-US" dirty="0"/>
              <a:t>를 초래하는 초기의 </a:t>
            </a:r>
            <a:r>
              <a:rPr lang="en-US" altLang="ko-KR" dirty="0"/>
              <a:t>inciting event </a:t>
            </a:r>
            <a:r>
              <a:rPr lang="ko-KR" altLang="en-US" dirty="0"/>
              <a:t>와 관계 있는 지 밝히는 것도 중요할 것이라고 마무리하고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073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8</a:t>
            </a:r>
            <a:r>
              <a:rPr lang="ko-KR" altLang="en-US" dirty="0"/>
              <a:t>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6452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</a:t>
            </a:r>
            <a:r>
              <a:rPr lang="en-US" altLang="ko-KR" dirty="0"/>
              <a:t>lung function change </a:t>
            </a:r>
            <a:r>
              <a:rPr lang="ko-KR" altLang="en-US" dirty="0"/>
              <a:t>에 따라서 환자의 특성과 생리적 기능적 차이가 있는지</a:t>
            </a:r>
            <a:r>
              <a:rPr lang="en-US" altLang="ko-KR" dirty="0"/>
              <a:t>, </a:t>
            </a:r>
            <a:r>
              <a:rPr lang="ko-KR" altLang="en-US" dirty="0"/>
              <a:t>그리고 </a:t>
            </a:r>
            <a:r>
              <a:rPr lang="en-US" altLang="ko-KR" dirty="0"/>
              <a:t>image feature </a:t>
            </a:r>
            <a:r>
              <a:rPr lang="ko-KR" altLang="en-US" dirty="0"/>
              <a:t>의 다른 점이 있는 지 확인하고자 함</a:t>
            </a:r>
            <a:r>
              <a:rPr lang="en-US" altLang="ko-KR" dirty="0"/>
              <a:t>. SPIROMICS </a:t>
            </a:r>
            <a:r>
              <a:rPr lang="ko-KR" altLang="en-US" dirty="0"/>
              <a:t>데이터를 이용</a:t>
            </a:r>
            <a:r>
              <a:rPr lang="en-US" altLang="ko-KR" dirty="0"/>
              <a:t>. 2</a:t>
            </a:r>
            <a:r>
              <a:rPr lang="ko-KR" altLang="en-US" dirty="0"/>
              <a:t>천명 정도가 분석되었음</a:t>
            </a:r>
            <a:r>
              <a:rPr lang="en-US" altLang="ko-KR" dirty="0"/>
              <a:t>. </a:t>
            </a:r>
            <a:r>
              <a:rPr lang="ko-KR" altLang="en-US" dirty="0" err="1"/>
              <a:t>폐기능</a:t>
            </a:r>
            <a:r>
              <a:rPr lang="ko-KR" altLang="en-US" dirty="0"/>
              <a:t> 감소 속도에  따라 분류 하였고 </a:t>
            </a:r>
            <a:r>
              <a:rPr lang="en-US" altLang="ko-KR" dirty="0"/>
              <a:t>rapid decline </a:t>
            </a:r>
            <a:r>
              <a:rPr lang="ko-KR" altLang="en-US" dirty="0"/>
              <a:t>을 연당 </a:t>
            </a:r>
            <a:r>
              <a:rPr lang="en-US" altLang="ko-KR" dirty="0"/>
              <a:t>100 ml fev1 </a:t>
            </a:r>
            <a:r>
              <a:rPr lang="ko-KR" altLang="en-US" dirty="0"/>
              <a:t>감소로 정의함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150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Stable/increase </a:t>
            </a:r>
            <a:r>
              <a:rPr lang="ko-KR" altLang="en-US" dirty="0"/>
              <a:t>혹은 </a:t>
            </a:r>
            <a:r>
              <a:rPr lang="en-US" altLang="ko-KR" dirty="0"/>
              <a:t>decrease </a:t>
            </a:r>
            <a:r>
              <a:rPr lang="ko-KR" altLang="en-US" dirty="0"/>
              <a:t>혹은 </a:t>
            </a:r>
            <a:r>
              <a:rPr lang="en-US" altLang="ko-KR" dirty="0"/>
              <a:t>rapid decliner </a:t>
            </a:r>
            <a:r>
              <a:rPr lang="ko-KR" altLang="en-US" dirty="0"/>
              <a:t>의 폐 기능 연간 감소속도를 확인하였고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373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추적의 </a:t>
            </a:r>
            <a:r>
              <a:rPr lang="en-US" altLang="ko-KR" dirty="0"/>
              <a:t>Baseline </a:t>
            </a:r>
            <a:r>
              <a:rPr lang="ko-KR" altLang="en-US" dirty="0"/>
              <a:t>에서 봤을 때 </a:t>
            </a:r>
            <a:r>
              <a:rPr lang="en-US" altLang="ko-KR" dirty="0"/>
              <a:t>rapid decliner </a:t>
            </a:r>
            <a:r>
              <a:rPr lang="ko-KR" altLang="en-US" dirty="0"/>
              <a:t>들은 현재 여자가 조금 더 많고</a:t>
            </a:r>
            <a:r>
              <a:rPr lang="en-US" altLang="ko-KR" dirty="0"/>
              <a:t>, </a:t>
            </a:r>
            <a:r>
              <a:rPr lang="ko-KR" altLang="en-US" dirty="0" err="1"/>
              <a:t>저체중이</a:t>
            </a:r>
            <a:r>
              <a:rPr lang="ko-KR" altLang="en-US" dirty="0"/>
              <a:t> 더 많고 </a:t>
            </a:r>
            <a:r>
              <a:rPr lang="en-US" altLang="ko-KR" dirty="0"/>
              <a:t>BD </a:t>
            </a:r>
            <a:r>
              <a:rPr lang="ko-KR" altLang="en-US" dirty="0"/>
              <a:t>반응성이 있는 경우가 많고</a:t>
            </a:r>
            <a:r>
              <a:rPr lang="en-US" altLang="ko-KR" dirty="0"/>
              <a:t>, baseline FEV1 </a:t>
            </a:r>
            <a:r>
              <a:rPr lang="ko-KR" altLang="en-US" dirty="0"/>
              <a:t>값이 낮고</a:t>
            </a:r>
            <a:r>
              <a:rPr lang="en-US" altLang="ko-KR" dirty="0"/>
              <a:t>, </a:t>
            </a:r>
            <a:r>
              <a:rPr lang="ko-KR" altLang="en-US" dirty="0"/>
              <a:t>현재 흡연자인 경우가 더 많았음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900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장승과 삶의 질의 저하도 </a:t>
            </a:r>
            <a:r>
              <a:rPr lang="en-US" altLang="ko-KR" dirty="0"/>
              <a:t>Rapid decliner </a:t>
            </a:r>
            <a:r>
              <a:rPr lang="ko-KR" altLang="en-US" dirty="0"/>
              <a:t>에서 더 </a:t>
            </a:r>
            <a:r>
              <a:rPr lang="ko-KR" altLang="en-US" dirty="0" err="1"/>
              <a:t>뚜렷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9270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Mortality </a:t>
            </a:r>
            <a:r>
              <a:rPr lang="ko-KR" altLang="en-US" dirty="0"/>
              <a:t>측면에서 분석하여 폐기능의 </a:t>
            </a:r>
            <a:r>
              <a:rPr lang="en-US" altLang="ko-KR" dirty="0"/>
              <a:t>trajectory </a:t>
            </a:r>
            <a:r>
              <a:rPr lang="ko-KR" altLang="en-US" dirty="0"/>
              <a:t>중 특히 </a:t>
            </a:r>
            <a:r>
              <a:rPr lang="en-US" altLang="ko-KR" dirty="0"/>
              <a:t>rapid decliner </a:t>
            </a:r>
            <a:r>
              <a:rPr lang="ko-KR" altLang="en-US" dirty="0"/>
              <a:t>에서 다른 특징과 더 나쁜 예후 있음을 확인한 연구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375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연구는 연간 </a:t>
            </a:r>
            <a:r>
              <a:rPr lang="en-US" altLang="ko-KR" dirty="0"/>
              <a:t>100ml </a:t>
            </a:r>
            <a:r>
              <a:rPr lang="ko-KR" altLang="en-US" dirty="0"/>
              <a:t>이상의 </a:t>
            </a:r>
            <a:r>
              <a:rPr lang="en-US" altLang="ko-KR" dirty="0"/>
              <a:t>fev1 </a:t>
            </a:r>
            <a:r>
              <a:rPr lang="ko-KR" altLang="en-US" dirty="0"/>
              <a:t>감소로 정의되는 </a:t>
            </a:r>
            <a:r>
              <a:rPr lang="en-US" altLang="ko-KR" b="1" dirty="0"/>
              <a:t>Rapid decliner </a:t>
            </a:r>
            <a:r>
              <a:rPr lang="ko-KR" altLang="en-US" dirty="0"/>
              <a:t>가 하나의 </a:t>
            </a:r>
            <a:r>
              <a:rPr lang="en-US" altLang="ko-KR" b="1" dirty="0"/>
              <a:t>endotype</a:t>
            </a:r>
            <a:r>
              <a:rPr lang="en-US" altLang="ko-KR" dirty="0"/>
              <a:t> </a:t>
            </a:r>
            <a:r>
              <a:rPr lang="ko-KR" altLang="en-US" dirty="0"/>
              <a:t>으로서 나쁜 삶의 질과 더 높은 사망과 관련된 다른 특징을 가지고 있음을 확인한 데 의의가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503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다음으로 </a:t>
            </a:r>
            <a:r>
              <a:rPr lang="en-US" altLang="ko-KR" dirty="0"/>
              <a:t>imaging </a:t>
            </a:r>
            <a:r>
              <a:rPr lang="ko-KR" altLang="en-US" dirty="0"/>
              <a:t>기법 및 </a:t>
            </a:r>
            <a:r>
              <a:rPr lang="en-US" altLang="ko-KR" dirty="0"/>
              <a:t>AI </a:t>
            </a:r>
            <a:r>
              <a:rPr lang="ko-KR" altLang="en-US" dirty="0"/>
              <a:t>기반으로 코호트 데이터를 분석한 연구들을 </a:t>
            </a:r>
            <a:r>
              <a:rPr lang="ko-KR" altLang="en-US" dirty="0" err="1"/>
              <a:t>소개드리고자</a:t>
            </a:r>
            <a:r>
              <a:rPr lang="ko-KR" altLang="en-US" dirty="0"/>
              <a:t> 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01596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7</a:t>
            </a:r>
            <a:r>
              <a:rPr lang="ko-KR" altLang="en-US" dirty="0"/>
              <a:t>월 발표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750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이게 </a:t>
            </a:r>
            <a:r>
              <a:rPr lang="en-US" altLang="ko-KR" dirty="0" err="1"/>
              <a:t>phenotypeing</a:t>
            </a:r>
            <a:r>
              <a:rPr lang="en-US" altLang="ko-KR" dirty="0"/>
              <a:t> </a:t>
            </a:r>
            <a:r>
              <a:rPr lang="ko-KR" altLang="en-US" dirty="0"/>
              <a:t>및 </a:t>
            </a:r>
            <a:r>
              <a:rPr lang="en-US" altLang="ko-KR" dirty="0"/>
              <a:t>subtyping </a:t>
            </a:r>
            <a:r>
              <a:rPr lang="ko-KR" altLang="en-US"/>
              <a:t>관련 연구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300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기존</a:t>
            </a:r>
            <a:r>
              <a:rPr lang="en-US" altLang="ko-KR" dirty="0"/>
              <a:t> </a:t>
            </a:r>
            <a:r>
              <a:rPr lang="en-US" altLang="ko-KR" dirty="0" err="1"/>
              <a:t>fsad</a:t>
            </a:r>
            <a:r>
              <a:rPr lang="en-US" altLang="ko-KR" dirty="0"/>
              <a:t> </a:t>
            </a:r>
            <a:r>
              <a:rPr lang="ko-KR" altLang="en-US" dirty="0"/>
              <a:t>가 흡기와 호기가 모두 필요한 </a:t>
            </a:r>
            <a:r>
              <a:rPr lang="en-US" altLang="ko-KR" dirty="0"/>
              <a:t>PRM </a:t>
            </a:r>
            <a:r>
              <a:rPr lang="ko-KR" altLang="en-US" dirty="0"/>
              <a:t>를 통해 측정되었다면</a:t>
            </a:r>
            <a:r>
              <a:rPr lang="en-US" altLang="ko-KR" dirty="0"/>
              <a:t>, AI </a:t>
            </a:r>
            <a:r>
              <a:rPr lang="ko-KR" altLang="en-US" dirty="0"/>
              <a:t>의 도움을 받아 흡기를 바탕으로 만들어진 </a:t>
            </a:r>
            <a:r>
              <a:rPr lang="en-US" altLang="ko-KR" dirty="0" err="1"/>
              <a:t>fsad</a:t>
            </a:r>
            <a:r>
              <a:rPr lang="en-US" altLang="ko-KR" dirty="0"/>
              <a:t>-TLC </a:t>
            </a:r>
            <a:r>
              <a:rPr lang="ko-KR" altLang="en-US" dirty="0"/>
              <a:t>가 </a:t>
            </a:r>
            <a:r>
              <a:rPr lang="en-US" altLang="ko-KR" dirty="0" err="1"/>
              <a:t>fsad</a:t>
            </a:r>
            <a:r>
              <a:rPr lang="en-US" altLang="ko-KR" dirty="0"/>
              <a:t> </a:t>
            </a:r>
            <a:r>
              <a:rPr lang="ko-KR" altLang="en-US" dirty="0"/>
              <a:t>를 잘 측정할 수 있는 지 확인하고 임상적인 연관성과 </a:t>
            </a:r>
            <a:r>
              <a:rPr lang="en-US" altLang="ko-KR" dirty="0"/>
              <a:t>COPD </a:t>
            </a:r>
            <a:r>
              <a:rPr lang="ko-KR" altLang="en-US" dirty="0"/>
              <a:t>에서의 </a:t>
            </a:r>
            <a:r>
              <a:rPr lang="en-US" altLang="ko-KR" dirty="0"/>
              <a:t>repeatability </a:t>
            </a:r>
            <a:r>
              <a:rPr lang="ko-KR" altLang="en-US" dirty="0"/>
              <a:t>를 확인하는 데 목적이 있음</a:t>
            </a:r>
            <a:r>
              <a:rPr lang="en-US" altLang="ko-KR" dirty="0"/>
              <a:t>. </a:t>
            </a:r>
            <a:r>
              <a:rPr lang="ko-KR" altLang="en-US" dirty="0"/>
              <a:t>이를</a:t>
            </a:r>
            <a:r>
              <a:rPr lang="en-US" altLang="ko-KR" dirty="0"/>
              <a:t> </a:t>
            </a:r>
            <a:r>
              <a:rPr lang="ko-KR" altLang="en-US" dirty="0"/>
              <a:t>위해 </a:t>
            </a:r>
            <a:r>
              <a:rPr lang="en-US" altLang="ko-KR" dirty="0"/>
              <a:t>TLC </a:t>
            </a:r>
            <a:r>
              <a:rPr lang="ko-KR" altLang="en-US" dirty="0"/>
              <a:t>와 </a:t>
            </a:r>
            <a:r>
              <a:rPr lang="en-US" altLang="ko-KR" dirty="0"/>
              <a:t>RV </a:t>
            </a:r>
            <a:r>
              <a:rPr lang="ko-KR" altLang="en-US" dirty="0"/>
              <a:t>데이터가 있는 </a:t>
            </a:r>
            <a:r>
              <a:rPr lang="en-US" altLang="ko-KR" dirty="0"/>
              <a:t>2513</a:t>
            </a:r>
            <a:r>
              <a:rPr lang="ko-KR" altLang="en-US" dirty="0"/>
              <a:t>명의 데이터를 이용하여 </a:t>
            </a:r>
            <a:r>
              <a:rPr lang="en-US" altLang="ko-KR" dirty="0"/>
              <a:t>Training </a:t>
            </a:r>
            <a:r>
              <a:rPr lang="ko-KR" altLang="en-US" dirty="0"/>
              <a:t>과 </a:t>
            </a:r>
            <a:r>
              <a:rPr lang="en-US" altLang="ko-KR" dirty="0"/>
              <a:t>testing </a:t>
            </a:r>
            <a:r>
              <a:rPr lang="ko-KR" altLang="en-US" dirty="0"/>
              <a:t>을 수행함</a:t>
            </a:r>
            <a:r>
              <a:rPr lang="en-US" altLang="ko-KR" dirty="0"/>
              <a:t>. 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에서 </a:t>
            </a:r>
            <a:r>
              <a:rPr lang="en-US" altLang="ko-KR" dirty="0"/>
              <a:t>validation </a:t>
            </a:r>
            <a:r>
              <a:rPr lang="ko-KR" altLang="en-US" dirty="0"/>
              <a:t>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9439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왼쪽 그림에서 </a:t>
            </a:r>
            <a:r>
              <a:rPr lang="en-US" altLang="ko-KR" dirty="0"/>
              <a:t>PRM CT</a:t>
            </a:r>
            <a:r>
              <a:rPr lang="ko-KR" altLang="en-US" dirty="0"/>
              <a:t> 로 구현된 </a:t>
            </a:r>
            <a:r>
              <a:rPr lang="en-US" altLang="ko-KR" dirty="0" err="1"/>
              <a:t>fsad</a:t>
            </a:r>
            <a:r>
              <a:rPr lang="en-US" altLang="ko-KR" dirty="0"/>
              <a:t> </a:t>
            </a:r>
            <a:r>
              <a:rPr lang="ko-KR" altLang="en-US" dirty="0"/>
              <a:t>와 </a:t>
            </a:r>
            <a:r>
              <a:rPr lang="en-US" altLang="ko-KR" dirty="0"/>
              <a:t>TLC </a:t>
            </a:r>
            <a:r>
              <a:rPr lang="ko-KR" altLang="en-US" dirty="0"/>
              <a:t>값 기반으로 구현된 </a:t>
            </a:r>
            <a:r>
              <a:rPr lang="en-US" altLang="ko-KR" dirty="0" err="1"/>
              <a:t>Fsad</a:t>
            </a:r>
            <a:r>
              <a:rPr lang="en-US" altLang="ko-KR" dirty="0"/>
              <a:t> </a:t>
            </a:r>
            <a:r>
              <a:rPr lang="ko-KR" altLang="en-US" dirty="0"/>
              <a:t>이미지가 서로 비슷함</a:t>
            </a:r>
            <a:r>
              <a:rPr lang="en-US" altLang="ko-KR" dirty="0"/>
              <a:t>. </a:t>
            </a:r>
            <a:r>
              <a:rPr lang="ko-KR" altLang="en-US" dirty="0"/>
              <a:t>수치 상으로도 양의 상관관계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8649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Fsad</a:t>
            </a:r>
            <a:r>
              <a:rPr lang="en-US" altLang="ko-KR" dirty="0"/>
              <a:t> </a:t>
            </a:r>
            <a:r>
              <a:rPr lang="ko-KR" altLang="en-US" dirty="0"/>
              <a:t>값의 증가에 따라 </a:t>
            </a:r>
            <a:r>
              <a:rPr lang="en-US" altLang="ko-KR" dirty="0"/>
              <a:t>mortality </a:t>
            </a:r>
            <a:r>
              <a:rPr lang="ko-KR" altLang="en-US" dirty="0"/>
              <a:t>가 높아지는 것이 </a:t>
            </a:r>
            <a:r>
              <a:rPr lang="en-US" altLang="ko-KR" dirty="0"/>
              <a:t>PRM </a:t>
            </a:r>
            <a:r>
              <a:rPr lang="ko-KR" altLang="en-US" dirty="0"/>
              <a:t>기반 분석과 </a:t>
            </a:r>
            <a:r>
              <a:rPr lang="en-US" altLang="ko-KR" dirty="0"/>
              <a:t>TLC </a:t>
            </a:r>
            <a:r>
              <a:rPr lang="ko-KR" altLang="en-US" dirty="0"/>
              <a:t>기반 분석이 같은 결과를 나타냄</a:t>
            </a:r>
            <a:r>
              <a:rPr lang="en-US" altLang="ko-KR" dirty="0"/>
              <a:t>. </a:t>
            </a:r>
            <a:r>
              <a:rPr lang="ko-KR" altLang="en-US" dirty="0"/>
              <a:t>폐 기능 저하의 상관관계도 </a:t>
            </a:r>
            <a:r>
              <a:rPr lang="ko-KR" altLang="en-US" dirty="0" err="1"/>
              <a:t>비슷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9102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Single inspiratory CT scan </a:t>
            </a:r>
            <a:r>
              <a:rPr lang="ko-KR" altLang="en-US" dirty="0"/>
              <a:t>으로도 정확한 </a:t>
            </a:r>
            <a:r>
              <a:rPr lang="en-US" altLang="ko-KR" dirty="0" err="1"/>
              <a:t>fsad</a:t>
            </a:r>
            <a:r>
              <a:rPr lang="en-US" altLang="ko-KR" dirty="0"/>
              <a:t> </a:t>
            </a:r>
            <a:r>
              <a:rPr lang="ko-KR" altLang="en-US" dirty="0"/>
              <a:t>의 측정이 가능하다는 데 연구의 의의가 있고 정확도가 비슷한 반면 비용이나 </a:t>
            </a:r>
            <a:r>
              <a:rPr lang="en-US" altLang="ko-KR" dirty="0"/>
              <a:t>radiation exposure </a:t>
            </a:r>
            <a:r>
              <a:rPr lang="ko-KR" altLang="en-US" dirty="0"/>
              <a:t>는 줄일 수 있다는 데 또 의의가 있는 연구임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23808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8</a:t>
            </a:r>
            <a:r>
              <a:rPr lang="ko-KR" altLang="en-US" dirty="0"/>
              <a:t>월 발표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7396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통상 새로운 </a:t>
            </a:r>
            <a:r>
              <a:rPr lang="en-US" altLang="ko-KR" dirty="0"/>
              <a:t>emphysema </a:t>
            </a:r>
            <a:r>
              <a:rPr lang="ko-KR" altLang="en-US" dirty="0"/>
              <a:t>는 </a:t>
            </a:r>
            <a:r>
              <a:rPr lang="en-US" altLang="ko-KR" dirty="0"/>
              <a:t>sad </a:t>
            </a:r>
            <a:r>
              <a:rPr lang="ko-KR" altLang="en-US" dirty="0"/>
              <a:t>로 부터 오는 것으로 알려져 있는 데</a:t>
            </a:r>
            <a:r>
              <a:rPr lang="en-US" altLang="ko-KR" dirty="0"/>
              <a:t>, </a:t>
            </a:r>
            <a:r>
              <a:rPr lang="ko-KR" altLang="en-US" b="1" dirty="0"/>
              <a:t>이 컨셉에 대항하여 </a:t>
            </a:r>
            <a:r>
              <a:rPr lang="en-US" altLang="ko-KR" dirty="0"/>
              <a:t>emphysema </a:t>
            </a:r>
            <a:r>
              <a:rPr lang="ko-KR" altLang="en-US" dirty="0"/>
              <a:t>가 일단 형성되면</a:t>
            </a:r>
            <a:r>
              <a:rPr lang="en-US" altLang="ko-KR" dirty="0"/>
              <a:t>, </a:t>
            </a:r>
            <a:r>
              <a:rPr lang="ko-KR" altLang="en-US" dirty="0"/>
              <a:t>정상 폐가 </a:t>
            </a:r>
            <a:r>
              <a:rPr lang="ko-KR" altLang="en-US" b="1" dirty="0"/>
              <a:t>기계적인 스트레스를 받아 새로운 폐기종이 </a:t>
            </a:r>
            <a:r>
              <a:rPr lang="ko-KR" altLang="en-US" dirty="0"/>
              <a:t>진행된다는 </a:t>
            </a:r>
            <a:r>
              <a:rPr lang="ko-KR" altLang="en-US" b="1" dirty="0"/>
              <a:t>가설</a:t>
            </a:r>
            <a:r>
              <a:rPr lang="ko-KR" altLang="en-US" dirty="0"/>
              <a:t>을 증명하고자 한 연구임</a:t>
            </a:r>
            <a:r>
              <a:rPr lang="en-US" altLang="ko-KR" dirty="0"/>
              <a:t>.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코호트에서 </a:t>
            </a:r>
            <a:r>
              <a:rPr lang="en-US" altLang="ko-KR" dirty="0"/>
              <a:t>5</a:t>
            </a:r>
            <a:r>
              <a:rPr lang="ko-KR" altLang="en-US" dirty="0"/>
              <a:t>년 동안의 </a:t>
            </a:r>
            <a:r>
              <a:rPr lang="en-US" altLang="ko-KR" dirty="0"/>
              <a:t>CT </a:t>
            </a:r>
            <a:r>
              <a:rPr lang="ko-KR" altLang="en-US" dirty="0"/>
              <a:t>및 </a:t>
            </a:r>
            <a:r>
              <a:rPr lang="ko-KR" altLang="en-US" dirty="0" err="1"/>
              <a:t>폐기능</a:t>
            </a:r>
            <a:r>
              <a:rPr lang="ko-KR" altLang="en-US" dirty="0"/>
              <a:t> 데이터가 있는 약 </a:t>
            </a:r>
            <a:r>
              <a:rPr lang="en-US" altLang="ko-KR" dirty="0"/>
              <a:t>5</a:t>
            </a:r>
            <a:r>
              <a:rPr lang="ko-KR" altLang="en-US" dirty="0"/>
              <a:t>천명의 대상자를 선정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0369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MAL </a:t>
            </a:r>
            <a:r>
              <a:rPr lang="ko-KR" altLang="en-US" dirty="0"/>
              <a:t>이라는 개념</a:t>
            </a:r>
            <a:r>
              <a:rPr lang="en-US" altLang="ko-KR" dirty="0"/>
              <a:t>. CT </a:t>
            </a:r>
            <a:r>
              <a:rPr lang="ko-KR" altLang="en-US" dirty="0"/>
              <a:t>에서 폐기종의 클러스터를 추출하고 주변 정상 폐에 미치는 기계적 영향을 폐기종 </a:t>
            </a:r>
            <a:r>
              <a:rPr lang="ko-KR" altLang="en-US" b="1" dirty="0"/>
              <a:t>클러스터의 크기와 거리에 따라 </a:t>
            </a:r>
            <a:r>
              <a:rPr lang="ko-KR" altLang="en-US" b="1" dirty="0" err="1"/>
              <a:t>가중값을</a:t>
            </a:r>
            <a:r>
              <a:rPr lang="ko-KR" altLang="en-US" b="1" dirty="0"/>
              <a:t> </a:t>
            </a:r>
            <a:r>
              <a:rPr lang="ko-KR" altLang="en-US" dirty="0"/>
              <a:t>부여하고 </a:t>
            </a:r>
            <a:r>
              <a:rPr lang="en-US" altLang="ko-KR" b="1" dirty="0"/>
              <a:t>3D </a:t>
            </a:r>
            <a:r>
              <a:rPr lang="ko-KR" altLang="en-US" b="1" dirty="0"/>
              <a:t>효과를 </a:t>
            </a:r>
            <a:r>
              <a:rPr lang="ko-KR" altLang="en-US" dirty="0"/>
              <a:t>고려하여 계산한 것이 </a:t>
            </a:r>
            <a:r>
              <a:rPr lang="en-US" altLang="ko-KR" dirty="0"/>
              <a:t>MAL </a:t>
            </a:r>
            <a:r>
              <a:rPr lang="ko-KR" altLang="en-US" dirty="0"/>
              <a:t>이라고 함</a:t>
            </a:r>
            <a:r>
              <a:rPr lang="en-US" altLang="ko-KR" dirty="0"/>
              <a:t>. </a:t>
            </a:r>
            <a:r>
              <a:rPr lang="ko-KR" altLang="en-US" b="1" dirty="0"/>
              <a:t>일종의 기계적 스트레스에 대한 지도를 </a:t>
            </a:r>
            <a:r>
              <a:rPr lang="ko-KR" altLang="en-US" dirty="0"/>
              <a:t>만드는 방식인 듯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2656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MAL </a:t>
            </a:r>
            <a:r>
              <a:rPr lang="ko-KR" altLang="en-US" dirty="0"/>
              <a:t>비율이 높을 수록 </a:t>
            </a:r>
            <a:r>
              <a:rPr lang="ko-KR" altLang="en-US" dirty="0" err="1"/>
              <a:t>폐기능</a:t>
            </a:r>
            <a:r>
              <a:rPr lang="ko-KR" altLang="en-US" dirty="0"/>
              <a:t> 감소와 삶의 질 측면에서 불리하다</a:t>
            </a:r>
            <a:r>
              <a:rPr lang="en-US" altLang="ko-KR" dirty="0"/>
              <a:t>. mortality </a:t>
            </a:r>
            <a:r>
              <a:rPr lang="ko-KR" altLang="en-US" dirty="0"/>
              <a:t>악화도 관계가 있음</a:t>
            </a:r>
            <a:r>
              <a:rPr lang="en-US" altLang="ko-KR" dirty="0"/>
              <a:t>. </a:t>
            </a:r>
            <a:r>
              <a:rPr lang="ko-KR" altLang="en-US" dirty="0"/>
              <a:t>폐기종도 역시 </a:t>
            </a:r>
            <a:r>
              <a:rPr lang="en-US" altLang="ko-KR" dirty="0"/>
              <a:t>MAL </a:t>
            </a:r>
            <a:r>
              <a:rPr lang="ko-KR" altLang="en-US" dirty="0"/>
              <a:t>비율이 높을 때 더 많이 진행됨을 확인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9388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새로운 </a:t>
            </a:r>
            <a:r>
              <a:rPr lang="en-US" altLang="ko-KR" dirty="0"/>
              <a:t>emphysema </a:t>
            </a:r>
            <a:r>
              <a:rPr lang="ko-KR" altLang="en-US" dirty="0"/>
              <a:t>는 기존의 </a:t>
            </a:r>
            <a:r>
              <a:rPr lang="en-US" altLang="ko-KR" dirty="0"/>
              <a:t>emphysema </a:t>
            </a:r>
            <a:r>
              <a:rPr lang="ko-KR" altLang="en-US" dirty="0"/>
              <a:t>에서 기인한다는 가설을 뒷받침하는 연구로서 임상적 의의도 함께 보여준 연구임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1669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NEJM </a:t>
            </a:r>
            <a:r>
              <a:rPr lang="ko-KR" altLang="en-US" dirty="0"/>
              <a:t>에 올해 </a:t>
            </a:r>
            <a:r>
              <a:rPr lang="en-US" altLang="ko-KR" dirty="0"/>
              <a:t>5</a:t>
            </a:r>
            <a:r>
              <a:rPr lang="ko-KR" altLang="en-US" dirty="0"/>
              <a:t>월 게재된 종설입니다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709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24</a:t>
            </a:r>
            <a:r>
              <a:rPr lang="ko-KR" altLang="en-US" dirty="0"/>
              <a:t>년 </a:t>
            </a:r>
            <a:r>
              <a:rPr lang="en-US" altLang="ko-KR" dirty="0"/>
              <a:t>12</a:t>
            </a:r>
            <a:r>
              <a:rPr lang="ko-KR" altLang="en-US" dirty="0"/>
              <a:t>월 </a:t>
            </a:r>
            <a:r>
              <a:rPr lang="en-US" altLang="ko-KR" dirty="0"/>
              <a:t>accept </a:t>
            </a:r>
            <a:r>
              <a:rPr lang="ko-KR" altLang="en-US" dirty="0"/>
              <a:t>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365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AFA9-E0DC-CF1C-CAA7-FB528FF2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FBD7DE0-D809-77D4-262D-5372C5F44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7F265BB-6030-3349-FC3B-9F1135778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종설은 </a:t>
            </a:r>
            <a:r>
              <a:rPr lang="en-US" altLang="ko-KR" dirty="0"/>
              <a:t>mucus plug </a:t>
            </a:r>
            <a:r>
              <a:rPr lang="ko-KR" altLang="en-US" dirty="0"/>
              <a:t>가 </a:t>
            </a:r>
            <a:r>
              <a:rPr lang="en-US" altLang="ko-KR" dirty="0"/>
              <a:t>rapid FEV1 decline </a:t>
            </a:r>
            <a:r>
              <a:rPr lang="ko-KR" altLang="en-US" dirty="0"/>
              <a:t>에 어떤 영향을 주는지를 분석한 연구임</a:t>
            </a:r>
            <a:r>
              <a:rPr lang="en-US" altLang="ko-KR" dirty="0"/>
              <a:t>.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코호트에서 </a:t>
            </a:r>
            <a:r>
              <a:rPr lang="en-US" altLang="ko-KR" dirty="0"/>
              <a:t>COPD </a:t>
            </a:r>
            <a:r>
              <a:rPr lang="ko-KR" altLang="en-US" dirty="0"/>
              <a:t>가 있는 </a:t>
            </a:r>
            <a:r>
              <a:rPr lang="en-US" altLang="ko-KR" dirty="0"/>
              <a:t>10</a:t>
            </a:r>
            <a:r>
              <a:rPr lang="ko-KR" altLang="en-US" dirty="0"/>
              <a:t>갑년 이상의 흡연자를 대상으로 </a:t>
            </a:r>
            <a:r>
              <a:rPr lang="en-US" altLang="ko-KR" dirty="0"/>
              <a:t>CT </a:t>
            </a:r>
            <a:r>
              <a:rPr lang="ko-KR" altLang="en-US" dirty="0"/>
              <a:t>를 이용해 </a:t>
            </a:r>
            <a:r>
              <a:rPr lang="en-US" altLang="ko-KR" dirty="0"/>
              <a:t>mucus plug </a:t>
            </a:r>
            <a:r>
              <a:rPr lang="ko-KR" altLang="en-US" dirty="0"/>
              <a:t>를 확인하고 </a:t>
            </a:r>
            <a:r>
              <a:rPr lang="en-US" altLang="ko-KR" dirty="0"/>
              <a:t>/</a:t>
            </a:r>
            <a:r>
              <a:rPr lang="ko-KR" altLang="en-US" dirty="0"/>
              <a:t> </a:t>
            </a:r>
            <a:r>
              <a:rPr lang="en-US" altLang="ko-KR" dirty="0"/>
              <a:t>mucus plug change </a:t>
            </a:r>
            <a:r>
              <a:rPr lang="ko-KR" altLang="en-US" dirty="0"/>
              <a:t>와 </a:t>
            </a:r>
            <a:r>
              <a:rPr lang="en-US" altLang="ko-KR" dirty="0"/>
              <a:t>FEV1 decline </a:t>
            </a:r>
            <a:r>
              <a:rPr lang="ko-KR" altLang="en-US" dirty="0"/>
              <a:t>의 관계를 평가함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6259AC-B443-749D-4E01-C7CE1E6E5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35951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지속적으로 </a:t>
            </a:r>
            <a:r>
              <a:rPr lang="en-US" altLang="ko-KR" dirty="0"/>
              <a:t>mucus plug </a:t>
            </a:r>
            <a:r>
              <a:rPr lang="ko-KR" altLang="en-US" dirty="0"/>
              <a:t>가 있는 사람들은 </a:t>
            </a:r>
            <a:r>
              <a:rPr lang="en-US" altLang="ko-KR" dirty="0"/>
              <a:t>FEV1 decline </a:t>
            </a:r>
            <a:r>
              <a:rPr lang="ko-KR" altLang="en-US" dirty="0"/>
              <a:t>이 가장 유의하게 큼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4918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특히 흡연습관의 변화를 함께 고려했을 때는 </a:t>
            </a:r>
            <a:r>
              <a:rPr lang="en-US" altLang="ko-KR" dirty="0"/>
              <a:t>mucus plug </a:t>
            </a:r>
            <a:r>
              <a:rPr lang="ko-KR" altLang="en-US" dirty="0"/>
              <a:t>이 지속되면서 </a:t>
            </a:r>
            <a:r>
              <a:rPr lang="ko-KR" altLang="en-US" b="1" dirty="0"/>
              <a:t>흡연을 다시 재개한 </a:t>
            </a:r>
            <a:r>
              <a:rPr lang="ko-KR" altLang="en-US" dirty="0"/>
              <a:t>환자에서 </a:t>
            </a:r>
            <a:r>
              <a:rPr lang="en-US" altLang="ko-KR" dirty="0"/>
              <a:t>FEV1 decline </a:t>
            </a:r>
            <a:r>
              <a:rPr lang="ko-KR" altLang="en-US" dirty="0"/>
              <a:t>이 가장 컸음</a:t>
            </a:r>
            <a:r>
              <a:rPr lang="en-US" altLang="ko-KR" dirty="0"/>
              <a:t>. </a:t>
            </a:r>
            <a:r>
              <a:rPr lang="ko-KR" altLang="en-US" dirty="0"/>
              <a:t>진료 현장에서 금연을 한 사람에게</a:t>
            </a:r>
            <a:r>
              <a:rPr lang="en-US" altLang="ko-KR" dirty="0"/>
              <a:t>, </a:t>
            </a:r>
            <a:r>
              <a:rPr lang="ko-KR" altLang="en-US" dirty="0"/>
              <a:t>특히 객담이 있는 개인의 경우 재 흡연의 위험을 경고할 필요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354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유럽영상의학지 올해 </a:t>
            </a:r>
            <a:r>
              <a:rPr lang="en-US" altLang="ko-KR" dirty="0"/>
              <a:t>7</a:t>
            </a:r>
            <a:r>
              <a:rPr lang="ko-KR" altLang="en-US" dirty="0"/>
              <a:t>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8766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COPD</a:t>
            </a:r>
            <a:r>
              <a:rPr lang="ko-KR" altLang="en-US" dirty="0"/>
              <a:t>환자에서 </a:t>
            </a:r>
            <a:r>
              <a:rPr lang="en-US" altLang="ko-KR" dirty="0"/>
              <a:t>MRI </a:t>
            </a:r>
            <a:r>
              <a:rPr lang="ko-KR" altLang="en-US" dirty="0"/>
              <a:t>의 시각적 </a:t>
            </a:r>
            <a:r>
              <a:rPr lang="en-US" altLang="ko-KR" dirty="0"/>
              <a:t>semiquantitative </a:t>
            </a:r>
            <a:r>
              <a:rPr lang="ko-KR" altLang="en-US" dirty="0"/>
              <a:t>점수가 폐 실질과 기도의 변화를 반영하는지 및 </a:t>
            </a:r>
            <a:r>
              <a:rPr lang="en-US" altLang="ko-KR" dirty="0"/>
              <a:t>CT </a:t>
            </a:r>
            <a:r>
              <a:rPr lang="ko-KR" altLang="en-US" dirty="0"/>
              <a:t>와 </a:t>
            </a:r>
            <a:r>
              <a:rPr lang="ko-KR" altLang="en-US" dirty="0" err="1"/>
              <a:t>폐기능</a:t>
            </a:r>
            <a:r>
              <a:rPr lang="ko-KR" altLang="en-US" dirty="0"/>
              <a:t> 검사와는 얼마나 상관성이 높은지를 평가하는 데 목적이 있음</a:t>
            </a:r>
            <a:r>
              <a:rPr lang="en-US" altLang="ko-KR" dirty="0"/>
              <a:t>.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9726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CT</a:t>
            </a:r>
            <a:r>
              <a:rPr lang="ko-KR" altLang="en-US" dirty="0"/>
              <a:t> 에서 얻은 </a:t>
            </a:r>
            <a:r>
              <a:rPr lang="en-US" altLang="ko-KR" dirty="0"/>
              <a:t>A, C, D </a:t>
            </a:r>
            <a:r>
              <a:rPr lang="ko-KR" altLang="en-US" dirty="0"/>
              <a:t>와 </a:t>
            </a:r>
            <a:r>
              <a:rPr lang="en-US" altLang="ko-KR" dirty="0"/>
              <a:t>MRI </a:t>
            </a:r>
            <a:r>
              <a:rPr lang="ko-KR" altLang="en-US" dirty="0"/>
              <a:t>에서 얻은 </a:t>
            </a:r>
            <a:r>
              <a:rPr lang="en-US" altLang="ko-KR" dirty="0"/>
              <a:t>B, E </a:t>
            </a:r>
            <a:r>
              <a:rPr lang="ko-KR" altLang="en-US" dirty="0"/>
              <a:t>영상의 시각적인 </a:t>
            </a:r>
            <a:r>
              <a:rPr lang="en-US" altLang="ko-KR" dirty="0"/>
              <a:t>correlation </a:t>
            </a:r>
            <a:r>
              <a:rPr lang="ko-KR" altLang="en-US" dirty="0"/>
              <a:t>여부를 보여주고 있고 </a:t>
            </a:r>
            <a:r>
              <a:rPr lang="en-US" altLang="ko-KR" b="1" dirty="0"/>
              <a:t>MRI</a:t>
            </a:r>
            <a:r>
              <a:rPr lang="en-US" altLang="ko-KR" dirty="0"/>
              <a:t> </a:t>
            </a:r>
            <a:r>
              <a:rPr lang="ko-KR" altLang="en-US" dirty="0"/>
              <a:t>가 </a:t>
            </a:r>
            <a:r>
              <a:rPr lang="en-US" altLang="ko-KR" b="1" dirty="0"/>
              <a:t>GOLD-specific </a:t>
            </a:r>
            <a:r>
              <a:rPr lang="ko-KR" altLang="en-US" b="1" dirty="0"/>
              <a:t>한</a:t>
            </a:r>
            <a:r>
              <a:rPr lang="ko-KR" altLang="en-US" dirty="0"/>
              <a:t> 폐</a:t>
            </a:r>
            <a:r>
              <a:rPr lang="en-US" altLang="ko-KR" dirty="0"/>
              <a:t> </a:t>
            </a:r>
            <a:r>
              <a:rPr lang="ko-KR" altLang="en-US" dirty="0"/>
              <a:t>실질과 기도 질환의 특징을 잡아낼 수 있다는 가능성을 보여주는 연구임</a:t>
            </a:r>
            <a:r>
              <a:rPr lang="en-US" altLang="ko-KR" dirty="0"/>
              <a:t>.  CT </a:t>
            </a:r>
            <a:r>
              <a:rPr lang="ko-KR" altLang="en-US" dirty="0"/>
              <a:t>에서 폐 기종은 </a:t>
            </a:r>
            <a:r>
              <a:rPr lang="en-US" altLang="ko-KR" dirty="0"/>
              <a:t>MR </a:t>
            </a:r>
            <a:r>
              <a:rPr lang="ko-KR" altLang="en-US" dirty="0"/>
              <a:t>에서 </a:t>
            </a:r>
            <a:r>
              <a:rPr lang="en-US" altLang="ko-KR" dirty="0"/>
              <a:t>perfusion</a:t>
            </a:r>
            <a:r>
              <a:rPr lang="ko-KR" altLang="en-US" dirty="0"/>
              <a:t> </a:t>
            </a:r>
            <a:r>
              <a:rPr lang="en-US" altLang="ko-KR" dirty="0"/>
              <a:t>defect</a:t>
            </a:r>
            <a:r>
              <a:rPr lang="ko-KR" altLang="en-US" dirty="0"/>
              <a:t> 로 대치가 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5705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다만</a:t>
            </a:r>
            <a:r>
              <a:rPr lang="en-US" altLang="ko-KR" dirty="0"/>
              <a:t>, </a:t>
            </a:r>
            <a:r>
              <a:rPr lang="ko-KR" altLang="en-US" dirty="0"/>
              <a:t>아직까지는 </a:t>
            </a:r>
            <a:r>
              <a:rPr lang="en-US" altLang="ko-KR" dirty="0"/>
              <a:t>MRI </a:t>
            </a:r>
            <a:r>
              <a:rPr lang="ko-KR" altLang="en-US" dirty="0"/>
              <a:t>의 기술적 한계나 판독</a:t>
            </a:r>
            <a:r>
              <a:rPr lang="en-US" altLang="ko-KR" dirty="0"/>
              <a:t>, </a:t>
            </a:r>
            <a:r>
              <a:rPr lang="ko-KR" altLang="en-US" dirty="0"/>
              <a:t>재현성의 문제로 인해 </a:t>
            </a:r>
            <a:r>
              <a:rPr lang="en-US" altLang="ko-KR" dirty="0"/>
              <a:t>CT </a:t>
            </a:r>
            <a:r>
              <a:rPr lang="ko-KR" altLang="en-US" dirty="0"/>
              <a:t>만큼 기도 병변을 잡아내는 데 높은 민감도를 </a:t>
            </a:r>
            <a:r>
              <a:rPr lang="ko-KR" altLang="en-US" b="1" dirty="0"/>
              <a:t>보이지는 못하는 한계도 </a:t>
            </a:r>
            <a:r>
              <a:rPr lang="ko-KR" altLang="en-US" dirty="0"/>
              <a:t>보여주었음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5623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다음으로는 유전자 또는 </a:t>
            </a:r>
            <a:r>
              <a:rPr lang="ko-KR" altLang="en-US" dirty="0" err="1"/>
              <a:t>프로테오믹</a:t>
            </a:r>
            <a:r>
              <a:rPr lang="ko-KR" altLang="en-US" dirty="0"/>
              <a:t> 데이터를 이용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05610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Jama </a:t>
            </a:r>
            <a:r>
              <a:rPr lang="ko-KR" altLang="en-US" dirty="0"/>
              <a:t>올해 </a:t>
            </a:r>
            <a:r>
              <a:rPr lang="en-US" altLang="ko-KR" dirty="0"/>
              <a:t>3</a:t>
            </a:r>
            <a:r>
              <a:rPr lang="ko-KR" altLang="en-US" dirty="0"/>
              <a:t>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21248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연구는 개개인의 </a:t>
            </a:r>
            <a:r>
              <a:rPr lang="en-US" altLang="ko-KR" dirty="0"/>
              <a:t>COPD</a:t>
            </a:r>
            <a:r>
              <a:rPr lang="ko-KR" altLang="en-US" dirty="0"/>
              <a:t>발생에 대한 </a:t>
            </a:r>
            <a:r>
              <a:rPr lang="en-US" altLang="ko-KR" dirty="0"/>
              <a:t>genetic risk </a:t>
            </a:r>
            <a:r>
              <a:rPr lang="ko-KR" altLang="en-US" dirty="0"/>
              <a:t>를 계산한 </a:t>
            </a:r>
            <a:r>
              <a:rPr lang="en-US" altLang="ko-KR" dirty="0"/>
              <a:t>polygenic risk score </a:t>
            </a:r>
            <a:r>
              <a:rPr lang="ko-KR" altLang="en-US" dirty="0"/>
              <a:t>를 이용</a:t>
            </a:r>
            <a:r>
              <a:rPr lang="en-US" altLang="ko-KR" dirty="0"/>
              <a:t>. conventional risk factor </a:t>
            </a:r>
            <a:r>
              <a:rPr lang="ko-KR" altLang="en-US" dirty="0"/>
              <a:t>나 호흡기 증상 기반의 방법보다 </a:t>
            </a:r>
            <a:r>
              <a:rPr lang="en-US" altLang="ko-KR" dirty="0"/>
              <a:t>undiagnosed COPD </a:t>
            </a:r>
            <a:r>
              <a:rPr lang="ko-KR" altLang="en-US" dirty="0"/>
              <a:t>를 더 발견할 수 있는지를 밝히고자 함</a:t>
            </a:r>
            <a:r>
              <a:rPr lang="en-US" altLang="ko-KR" dirty="0"/>
              <a:t>. </a:t>
            </a:r>
            <a:r>
              <a:rPr lang="ko-KR" altLang="en-US" dirty="0"/>
              <a:t>여기서 </a:t>
            </a:r>
            <a:r>
              <a:rPr lang="en-US" altLang="ko-KR" dirty="0"/>
              <a:t>COPD </a:t>
            </a:r>
            <a:r>
              <a:rPr lang="ko-KR" altLang="en-US" dirty="0"/>
              <a:t>는 </a:t>
            </a:r>
            <a:r>
              <a:rPr lang="en-US" altLang="ko-KR" dirty="0"/>
              <a:t>GOLD 1 </a:t>
            </a:r>
            <a:r>
              <a:rPr lang="ko-KR" altLang="en-US" dirty="0"/>
              <a:t>을 제외한 </a:t>
            </a:r>
            <a:r>
              <a:rPr lang="en-US" altLang="ko-KR" dirty="0"/>
              <a:t>mod-to-severe airflow limitation </a:t>
            </a:r>
            <a:r>
              <a:rPr lang="ko-KR" altLang="en-US" dirty="0"/>
              <a:t>이 있는 </a:t>
            </a:r>
            <a:r>
              <a:rPr lang="en-US" altLang="ko-KR" dirty="0"/>
              <a:t>COPD </a:t>
            </a:r>
            <a:r>
              <a:rPr lang="ko-KR" altLang="en-US" dirty="0"/>
              <a:t>임</a:t>
            </a:r>
            <a:r>
              <a:rPr lang="en-US" altLang="ko-KR" dirty="0"/>
              <a:t>. </a:t>
            </a:r>
            <a:r>
              <a:rPr lang="ko-KR" altLang="en-US" dirty="0"/>
              <a:t>이를 위해 두 코호트 즉</a:t>
            </a:r>
            <a:r>
              <a:rPr lang="en-US" altLang="ko-KR" dirty="0"/>
              <a:t>, </a:t>
            </a:r>
            <a:r>
              <a:rPr lang="en-US" altLang="ko-KR" dirty="0" err="1"/>
              <a:t>Framinghan</a:t>
            </a:r>
            <a:r>
              <a:rPr lang="en-US" altLang="ko-KR" dirty="0"/>
              <a:t> </a:t>
            </a:r>
            <a:r>
              <a:rPr lang="ko-KR" altLang="en-US" dirty="0"/>
              <a:t>과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이 이용됨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27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en-US" altLang="ko-KR" dirty="0"/>
              <a:t>COPD </a:t>
            </a:r>
            <a:r>
              <a:rPr lang="ko-KR" altLang="en-US" dirty="0"/>
              <a:t>질환 표현형을 지도형태로 표현하고 </a:t>
            </a:r>
            <a:r>
              <a:rPr lang="ko-KR" altLang="en-US" dirty="0" err="1"/>
              <a:t>그들간의</a:t>
            </a:r>
            <a:r>
              <a:rPr lang="ko-KR" altLang="en-US" dirty="0"/>
              <a:t> 연결 </a:t>
            </a:r>
            <a:r>
              <a:rPr lang="ko-KR" altLang="en-US" dirty="0" err="1"/>
              <a:t>경로”를</a:t>
            </a:r>
            <a:r>
              <a:rPr lang="ko-KR" altLang="en-US" dirty="0"/>
              <a:t> 도출하는 데 목적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83793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41D2-F53B-2378-A4EB-65C16EDD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CCE403-F78D-AFF3-FFF9-6DDDBD684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25B97A-3A7C-7EE9-D2B2-E189DD252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/>
              <a:t>Polygenic risk score </a:t>
            </a:r>
            <a:r>
              <a:rPr lang="ko-KR" altLang="en-US" dirty="0"/>
              <a:t>는 한 개인의 유전체</a:t>
            </a:r>
            <a:r>
              <a:rPr lang="en-US" altLang="ko-KR" dirty="0"/>
              <a:t> </a:t>
            </a:r>
            <a:r>
              <a:rPr lang="ko-KR" altLang="en-US" dirty="0"/>
              <a:t>내 여러 유전적 변이가 복합적으로 특정 질환 또는 형질의 위험에 기여하는 정도를 수치로 나타낸 점수</a:t>
            </a:r>
            <a:r>
              <a:rPr lang="en-US" altLang="ko-KR" dirty="0"/>
              <a:t>. </a:t>
            </a:r>
            <a:r>
              <a:rPr lang="ko-KR" altLang="en-US" dirty="0"/>
              <a:t>일반 인구를 대상으로 하면 </a:t>
            </a:r>
            <a:r>
              <a:rPr lang="ko-KR" altLang="en-US" b="1" dirty="0"/>
              <a:t>정규 분포를 </a:t>
            </a:r>
            <a:r>
              <a:rPr lang="ko-KR" altLang="en-US" dirty="0"/>
              <a:t>가진다고 합니다</a:t>
            </a:r>
            <a:r>
              <a:rPr lang="en-US" altLang="ko-KR" dirty="0"/>
              <a:t>. 2020</a:t>
            </a:r>
            <a:r>
              <a:rPr lang="ko-KR" altLang="en-US" dirty="0"/>
              <a:t>에 </a:t>
            </a:r>
            <a:r>
              <a:rPr lang="en-US" altLang="ko-KR" dirty="0"/>
              <a:t>lancet resp med. </a:t>
            </a:r>
            <a:r>
              <a:rPr lang="ko-KR" altLang="en-US" dirty="0"/>
              <a:t>에 </a:t>
            </a:r>
            <a:r>
              <a:rPr lang="en-US" altLang="ko-KR" dirty="0"/>
              <a:t>polygenic risk scoring </a:t>
            </a:r>
            <a:r>
              <a:rPr lang="ko-KR" altLang="en-US" dirty="0"/>
              <a:t>을 </a:t>
            </a:r>
            <a:r>
              <a:rPr lang="en-US" altLang="ko-KR" dirty="0"/>
              <a:t>COPD </a:t>
            </a:r>
            <a:r>
              <a:rPr lang="ko-KR" altLang="en-US" dirty="0"/>
              <a:t>환자에서 측정하는 연구를 </a:t>
            </a:r>
            <a:r>
              <a:rPr lang="ko-KR" altLang="en-US" dirty="0" err="1"/>
              <a:t>수행했는</a:t>
            </a:r>
            <a:r>
              <a:rPr lang="ko-KR" altLang="en-US" dirty="0"/>
              <a:t> 데</a:t>
            </a:r>
            <a:r>
              <a:rPr lang="en-US" altLang="ko-KR" dirty="0"/>
              <a:t>, </a:t>
            </a:r>
            <a:r>
              <a:rPr lang="ko-KR" altLang="en-US" dirty="0"/>
              <a:t>비용 자체가 </a:t>
            </a:r>
            <a:r>
              <a:rPr lang="en-US" altLang="ko-KR" dirty="0"/>
              <a:t>100</a:t>
            </a:r>
            <a:r>
              <a:rPr lang="ko-KR" altLang="en-US" dirty="0"/>
              <a:t>달라 미만이 든다고 함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6A254D1-ACAC-616C-84E6-861159C78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9214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ROC curve </a:t>
            </a:r>
            <a:r>
              <a:rPr lang="ko-KR" altLang="en-US" dirty="0"/>
              <a:t>를 통해 설문조사 기반의 분류 방법인 </a:t>
            </a:r>
            <a:r>
              <a:rPr lang="en-US" altLang="ko-KR" dirty="0"/>
              <a:t>Lung function </a:t>
            </a:r>
            <a:r>
              <a:rPr lang="en-US" altLang="ko-KR" dirty="0" err="1"/>
              <a:t>questionaaire</a:t>
            </a:r>
            <a:r>
              <a:rPr lang="en-US" altLang="ko-KR" dirty="0"/>
              <a:t> (LFQ) </a:t>
            </a:r>
            <a:r>
              <a:rPr lang="ko-KR" altLang="en-US" dirty="0"/>
              <a:t>와 </a:t>
            </a:r>
            <a:r>
              <a:rPr lang="en-US" altLang="ko-KR" dirty="0"/>
              <a:t>polygenic risk score </a:t>
            </a:r>
            <a:r>
              <a:rPr lang="ko-KR" altLang="en-US" dirty="0"/>
              <a:t>단독보다 두 가지를 </a:t>
            </a:r>
            <a:r>
              <a:rPr lang="ko-KR" altLang="en-US" b="1" dirty="0"/>
              <a:t>조합</a:t>
            </a:r>
            <a:r>
              <a:rPr lang="ko-KR" altLang="en-US" dirty="0"/>
              <a:t>하면 </a:t>
            </a:r>
            <a:r>
              <a:rPr lang="en-US" altLang="ko-KR" dirty="0"/>
              <a:t>moderate-to-severe COPD </a:t>
            </a:r>
            <a:r>
              <a:rPr lang="ko-KR" altLang="en-US" dirty="0"/>
              <a:t>의 분류에 </a:t>
            </a:r>
            <a:r>
              <a:rPr lang="ko-KR" altLang="en-US" b="1" dirty="0"/>
              <a:t>더 정확도가 증가함을 </a:t>
            </a:r>
            <a:r>
              <a:rPr lang="ko-KR" altLang="en-US" dirty="0"/>
              <a:t>보여주었음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7793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63B4-AB07-B8B7-526A-03AF97D01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DB9DF8-FB18-D624-1E0C-AD85E0D5C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1609FFA-0D6E-0898-F52B-229D06528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연구는 </a:t>
            </a:r>
            <a:r>
              <a:rPr lang="en-US" altLang="ko-KR" dirty="0"/>
              <a:t>PRS </a:t>
            </a:r>
            <a:r>
              <a:rPr lang="ko-KR" altLang="en-US" dirty="0"/>
              <a:t>가 임상 정보와 함께 사용되면 </a:t>
            </a:r>
            <a:r>
              <a:rPr lang="en-US" altLang="ko-KR" dirty="0"/>
              <a:t>undiagnosed COPD </a:t>
            </a:r>
            <a:r>
              <a:rPr lang="ko-KR" altLang="en-US" dirty="0"/>
              <a:t>를 더 많이 발견할 수 </a:t>
            </a:r>
            <a:r>
              <a:rPr lang="ko-KR" altLang="en-US" dirty="0" err="1"/>
              <a:t>잇음을</a:t>
            </a:r>
            <a:r>
              <a:rPr lang="ko-KR" altLang="en-US" dirty="0"/>
              <a:t> 시사하고</a:t>
            </a:r>
            <a:r>
              <a:rPr lang="en-US" altLang="ko-KR" dirty="0"/>
              <a:t>, </a:t>
            </a:r>
            <a:r>
              <a:rPr lang="ko-KR" altLang="en-US" dirty="0"/>
              <a:t>다만 여러 인종이나 인구 집단에 따라 </a:t>
            </a:r>
            <a:r>
              <a:rPr lang="en-US" altLang="ko-KR" dirty="0"/>
              <a:t>beneficial </a:t>
            </a:r>
            <a:r>
              <a:rPr lang="ko-KR" altLang="en-US" dirty="0"/>
              <a:t>한 정도가 다를 것임을 시사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7CC8CF-89A3-9B0C-B996-6C29B2B30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69540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7</a:t>
            </a:r>
            <a:r>
              <a:rPr lang="ko-KR" altLang="en-US" dirty="0"/>
              <a:t>월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13751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연구의 목적은 </a:t>
            </a:r>
            <a:r>
              <a:rPr lang="en-US" altLang="ko-KR" dirty="0"/>
              <a:t>Plasma protein </a:t>
            </a:r>
            <a:r>
              <a:rPr lang="ko-KR" altLang="en-US" dirty="0"/>
              <a:t>이 </a:t>
            </a:r>
            <a:r>
              <a:rPr lang="en-US" altLang="ko-KR" dirty="0"/>
              <a:t>CT-</a:t>
            </a:r>
            <a:r>
              <a:rPr lang="ko-KR" altLang="en-US" dirty="0"/>
              <a:t>에서 측정된 </a:t>
            </a:r>
            <a:r>
              <a:rPr lang="en-US" altLang="ko-KR" dirty="0"/>
              <a:t>emphysema % </a:t>
            </a:r>
            <a:r>
              <a:rPr lang="ko-KR" altLang="en-US" dirty="0"/>
              <a:t>와 어떤 연관이 있는 데 밝히는 데 있음</a:t>
            </a:r>
            <a:r>
              <a:rPr lang="en-US" altLang="ko-KR" dirty="0"/>
              <a:t>. </a:t>
            </a:r>
            <a:r>
              <a:rPr lang="ko-KR" altLang="en-US" dirty="0"/>
              <a:t>이를 위해 </a:t>
            </a:r>
            <a:r>
              <a:rPr lang="ko-KR" altLang="en-US" dirty="0" err="1"/>
              <a:t>다인종</a:t>
            </a:r>
            <a:r>
              <a:rPr lang="ko-KR" altLang="en-US" dirty="0"/>
              <a:t> 코호트인 </a:t>
            </a:r>
            <a:r>
              <a:rPr lang="en-US" altLang="ko-KR" dirty="0"/>
              <a:t>MEAS Lung </a:t>
            </a:r>
            <a:r>
              <a:rPr lang="ko-KR" altLang="en-US" dirty="0"/>
              <a:t>을 이용하였고 결과를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과 </a:t>
            </a:r>
            <a:r>
              <a:rPr lang="en-US" altLang="ko-KR" dirty="0"/>
              <a:t>SPIROMICS </a:t>
            </a:r>
            <a:r>
              <a:rPr lang="ko-KR" altLang="en-US" dirty="0"/>
              <a:t>에서 </a:t>
            </a:r>
            <a:r>
              <a:rPr lang="en-US" altLang="ko-KR" dirty="0"/>
              <a:t>replicate </a:t>
            </a:r>
            <a:r>
              <a:rPr lang="ko-KR" altLang="en-US" dirty="0"/>
              <a:t>하였음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8838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혈장 단백 분석을 통해 다양한 </a:t>
            </a:r>
            <a:r>
              <a:rPr lang="en-US" altLang="ko-KR" dirty="0"/>
              <a:t>aptamer </a:t>
            </a:r>
            <a:r>
              <a:rPr lang="ko-KR" altLang="en-US" dirty="0"/>
              <a:t>의 폐기종과의 연관성 </a:t>
            </a:r>
            <a:r>
              <a:rPr lang="en-US" altLang="ko-KR" dirty="0"/>
              <a:t>(</a:t>
            </a:r>
            <a:r>
              <a:rPr lang="ko-KR" altLang="en-US" dirty="0"/>
              <a:t>우측으로 갈수록 양의 관계</a:t>
            </a:r>
            <a:r>
              <a:rPr lang="en-US" altLang="ko-KR" dirty="0"/>
              <a:t>) </a:t>
            </a:r>
            <a:r>
              <a:rPr lang="ko-KR" altLang="en-US" dirty="0"/>
              <a:t>및 유의 수준 </a:t>
            </a:r>
            <a:r>
              <a:rPr lang="en-US" altLang="ko-KR" dirty="0"/>
              <a:t>(</a:t>
            </a:r>
            <a:r>
              <a:rPr lang="ko-KR" altLang="en-US" dirty="0"/>
              <a:t>위로 갈수록 낮음</a:t>
            </a:r>
            <a:r>
              <a:rPr lang="en-US" altLang="ko-KR" dirty="0"/>
              <a:t>) </a:t>
            </a:r>
            <a:r>
              <a:rPr lang="ko-KR" altLang="en-US" dirty="0"/>
              <a:t>을 </a:t>
            </a:r>
            <a:r>
              <a:rPr lang="en-US" altLang="ko-KR" dirty="0"/>
              <a:t>volcano plot </a:t>
            </a:r>
            <a:r>
              <a:rPr lang="ko-KR" altLang="en-US" dirty="0"/>
              <a:t>을 통해 보여주고 있음 </a:t>
            </a:r>
            <a:r>
              <a:rPr lang="en-US" altLang="ko-KR" dirty="0"/>
              <a:t>false detection rate </a:t>
            </a:r>
            <a:r>
              <a:rPr lang="ko-KR" altLang="en-US" dirty="0"/>
              <a:t>가 낮은 단백 </a:t>
            </a:r>
            <a:r>
              <a:rPr lang="en-US" altLang="ko-KR" dirty="0"/>
              <a:t>(</a:t>
            </a:r>
            <a:r>
              <a:rPr lang="ko-KR" altLang="en-US" dirty="0"/>
              <a:t>파란 점</a:t>
            </a:r>
            <a:r>
              <a:rPr lang="en-US" altLang="ko-KR" dirty="0"/>
              <a:t>) </a:t>
            </a:r>
            <a:r>
              <a:rPr lang="ko-KR" altLang="en-US" dirty="0"/>
              <a:t>과 </a:t>
            </a:r>
            <a:r>
              <a:rPr lang="en-US" altLang="ko-KR" dirty="0" err="1"/>
              <a:t>COPDGene</a:t>
            </a:r>
            <a:r>
              <a:rPr lang="en-US" altLang="ko-KR" dirty="0"/>
              <a:t> SPIROMICS </a:t>
            </a:r>
            <a:r>
              <a:rPr lang="ko-KR" altLang="en-US" dirty="0"/>
              <a:t>에서 재현된 </a:t>
            </a:r>
            <a:r>
              <a:rPr lang="en-US" altLang="ko-KR" dirty="0"/>
              <a:t>aptamer (</a:t>
            </a:r>
            <a:r>
              <a:rPr lang="ko-KR" altLang="en-US" dirty="0"/>
              <a:t>노란 점</a:t>
            </a:r>
            <a:r>
              <a:rPr lang="en-US" altLang="ko-KR" dirty="0"/>
              <a:t>) </a:t>
            </a:r>
            <a:r>
              <a:rPr lang="ko-KR" altLang="en-US" dirty="0"/>
              <a:t>를 함께 시각화하고 있음</a:t>
            </a:r>
            <a:r>
              <a:rPr lang="en-US" altLang="ko-KR" dirty="0"/>
              <a:t>. [</a:t>
            </a:r>
            <a:r>
              <a:rPr lang="ko-KR" altLang="en-US" dirty="0"/>
              <a:t>참고</a:t>
            </a:r>
            <a:r>
              <a:rPr lang="en-US" altLang="ko-KR" dirty="0"/>
              <a:t>] **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FDR (false detection rate)-significant (&lt;0.05)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실험 중에서 실제로 유의성이 있다고 봐도 되는 결과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2626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여기서 발견된 유의한 </a:t>
            </a:r>
            <a:r>
              <a:rPr lang="en-US" altLang="ko-KR" dirty="0"/>
              <a:t>aptamer </a:t>
            </a:r>
            <a:r>
              <a:rPr lang="ko-KR" altLang="en-US" dirty="0"/>
              <a:t>들이 </a:t>
            </a:r>
            <a:r>
              <a:rPr lang="en-US" altLang="ko-KR" dirty="0"/>
              <a:t>biologic process </a:t>
            </a:r>
            <a:r>
              <a:rPr lang="ko-KR" altLang="en-US" dirty="0"/>
              <a:t>에서 어떻게 작용하는 지를</a:t>
            </a:r>
            <a:r>
              <a:rPr lang="en-US" altLang="ko-KR" dirty="0"/>
              <a:t>, </a:t>
            </a:r>
            <a:r>
              <a:rPr lang="ko-KR" altLang="en-US" dirty="0"/>
              <a:t>두가지 분석</a:t>
            </a:r>
            <a:r>
              <a:rPr lang="en-US" altLang="ko-KR" dirty="0"/>
              <a:t> </a:t>
            </a:r>
            <a:r>
              <a:rPr lang="ko-KR" altLang="en-US" dirty="0"/>
              <a:t>즉</a:t>
            </a:r>
            <a:r>
              <a:rPr lang="en-US" altLang="ko-KR" dirty="0"/>
              <a:t>, Gene Ontology process </a:t>
            </a:r>
            <a:r>
              <a:rPr lang="ko-KR" altLang="en-US" dirty="0"/>
              <a:t>분석과 </a:t>
            </a:r>
            <a:r>
              <a:rPr lang="en-US" altLang="ko-KR" dirty="0" err="1"/>
              <a:t>Reactome</a:t>
            </a:r>
            <a:r>
              <a:rPr lang="en-US" altLang="ko-KR" dirty="0"/>
              <a:t> pathway </a:t>
            </a:r>
            <a:r>
              <a:rPr lang="ko-KR" altLang="en-US" dirty="0"/>
              <a:t>분석을 각각 고려하여 </a:t>
            </a:r>
            <a:r>
              <a:rPr lang="en-US" altLang="ko-KR" dirty="0"/>
              <a:t>enrichment analysis </a:t>
            </a:r>
            <a:r>
              <a:rPr lang="ko-KR" altLang="en-US" dirty="0"/>
              <a:t>를 진행하였음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8248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다음으로</a:t>
            </a:r>
            <a:r>
              <a:rPr lang="en-US" altLang="ko-KR" dirty="0"/>
              <a:t>, </a:t>
            </a:r>
            <a:r>
              <a:rPr lang="ko-KR" altLang="en-US" dirty="0" err="1"/>
              <a:t>라소</a:t>
            </a:r>
            <a:r>
              <a:rPr lang="ko-KR" altLang="en-US" dirty="0"/>
              <a:t> 회귀를 통해 단백질 리스트와 임상 변수를 활용하여 폐 기종</a:t>
            </a:r>
            <a:r>
              <a:rPr lang="en-US" altLang="ko-KR" dirty="0"/>
              <a:t>% </a:t>
            </a:r>
            <a:r>
              <a:rPr lang="ko-KR" altLang="en-US" dirty="0"/>
              <a:t>에 대한 예측 모델의 설명력을 평가하여 보여주었음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8604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63B4-AB07-B8B7-526A-03AF97D01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DB9DF8-FB18-D624-1E0C-AD85E0D5C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1609FFA-0D6E-0898-F52B-229D06528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연구는 결국 인구 기반의 대규모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단백체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분석을 통해 폐기종과 연관된 새로운 혈장 단백질과 체에서 폐 기종으로 이어지는 생물학적 경로를 발견했다는 데 의의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7CC8CF-89A3-9B0C-B996-6C29B2B30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73236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논문은 </a:t>
            </a:r>
            <a:r>
              <a:rPr lang="en-US" altLang="ko-KR" dirty="0"/>
              <a:t>JACI </a:t>
            </a:r>
            <a:r>
              <a:rPr lang="ko-KR" altLang="en-US" dirty="0"/>
              <a:t>에 </a:t>
            </a:r>
            <a:r>
              <a:rPr lang="en-US" altLang="ko-KR" dirty="0"/>
              <a:t>7</a:t>
            </a:r>
            <a:r>
              <a:rPr lang="ko-KR" altLang="en-US"/>
              <a:t>월에 </a:t>
            </a:r>
            <a:r>
              <a:rPr lang="ko-KR" altLang="en-US" dirty="0" err="1"/>
              <a:t>어셉된</a:t>
            </a:r>
            <a:r>
              <a:rPr lang="ko-KR" altLang="en-US" dirty="0"/>
              <a:t> 논문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8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증상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폐기능</a:t>
            </a:r>
            <a:r>
              <a:rPr lang="en-US" altLang="ko-KR" dirty="0"/>
              <a:t>, CT</a:t>
            </a:r>
            <a:r>
              <a:rPr lang="ko-KR" altLang="en-US" dirty="0"/>
              <a:t>영상을 기반으로 알고리즘을 적용하여 </a:t>
            </a:r>
            <a:r>
              <a:rPr lang="en-US" altLang="ko-KR" dirty="0"/>
              <a:t>6</a:t>
            </a:r>
            <a:r>
              <a:rPr lang="ko-KR" altLang="en-US" dirty="0"/>
              <a:t>개의 표현형</a:t>
            </a:r>
            <a:r>
              <a:rPr lang="en-US" altLang="ko-KR" dirty="0"/>
              <a:t> </a:t>
            </a:r>
            <a:r>
              <a:rPr lang="ko-KR" altLang="en-US" dirty="0"/>
              <a:t>과 </a:t>
            </a:r>
            <a:r>
              <a:rPr lang="en-US" altLang="ko-KR" dirty="0"/>
              <a:t>2</a:t>
            </a:r>
            <a:r>
              <a:rPr lang="ko-KR" altLang="en-US" dirty="0"/>
              <a:t>개의 </a:t>
            </a:r>
            <a:r>
              <a:rPr lang="en-US" altLang="ko-KR" dirty="0"/>
              <a:t>Bridge </a:t>
            </a:r>
            <a:r>
              <a:rPr lang="ko-KR" altLang="en-US" dirty="0"/>
              <a:t>라고 </a:t>
            </a:r>
            <a:r>
              <a:rPr lang="ko-KR" altLang="en-US" dirty="0" err="1"/>
              <a:t>일컫어지는</a:t>
            </a:r>
            <a:r>
              <a:rPr lang="ko-KR" altLang="en-US" dirty="0"/>
              <a:t> 전환경로로 구분하였음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5164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연구의</a:t>
            </a:r>
            <a:r>
              <a:rPr lang="en-US" altLang="ko-KR" dirty="0"/>
              <a:t> </a:t>
            </a:r>
            <a:r>
              <a:rPr lang="ko-KR" altLang="en-US" dirty="0"/>
              <a:t>목적은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성인 기도 폐쇄의 유전적 성향이 출생 직후나 어린 시절부터 나타나는가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이러한 성향과 폐 기능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기도 과민성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천식 증상과 어떤 관계가 있는가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보는 데 있음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연구를 위해 덴마크의 출생 코호트와 정신질환 코호트가 선택됨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8028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성인 기류제한과 관련된 </a:t>
            </a:r>
            <a:r>
              <a:rPr lang="en-US" altLang="ko-KR" dirty="0"/>
              <a:t>polygenic risk score </a:t>
            </a:r>
            <a:r>
              <a:rPr lang="ko-KR" altLang="en-US" dirty="0"/>
              <a:t>를 앞선 코호트의 아동 및 청소년에게 적용하여 계산하고 </a:t>
            </a:r>
            <a:r>
              <a:rPr lang="en-US" altLang="ko-KR" dirty="0"/>
              <a:t>(</a:t>
            </a:r>
            <a:r>
              <a:rPr lang="ko-KR" altLang="en-US" b="1" dirty="0"/>
              <a:t>클릭</a:t>
            </a:r>
            <a:r>
              <a:rPr lang="en-US" altLang="ko-KR" dirty="0"/>
              <a:t>)</a:t>
            </a:r>
            <a:r>
              <a:rPr lang="ko-KR" altLang="en-US" dirty="0"/>
              <a:t> 이후 호기 기류의 제한과 천식의 위험에 어떤 영향을 보였는지를 밝혔음</a:t>
            </a:r>
            <a:r>
              <a:rPr lang="en-US" altLang="ko-KR" dirty="0"/>
              <a:t>. </a:t>
            </a:r>
            <a:r>
              <a:rPr lang="ko-KR" altLang="en-US" dirty="0"/>
              <a:t>연관성은 어린 시절 내내 진행하는 패턴을 형성하는 것을 보여줌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65204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63B4-AB07-B8B7-526A-03AF97D01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DB9DF8-FB18-D624-1E0C-AD85E0D5C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1609FFA-0D6E-0898-F52B-229D06528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성인 폐쇄성 폐기능의 유전적 위험은 출생 직후부터 나타나며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성장기 내내 진행된다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높은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유전 위험은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조기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중증 호흡기 질환 위험을 높이며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직접적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폐기능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결손을 반영할 수 있다는 점을 시사한 연구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7CC8CF-89A3-9B0C-B996-6C29B2B30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7881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질병</a:t>
            </a:r>
            <a:r>
              <a:rPr lang="ko-KR" altLang="en-US" b="1" dirty="0"/>
              <a:t>의</a:t>
            </a:r>
            <a:r>
              <a:rPr lang="ko-KR" altLang="en-US" dirty="0"/>
              <a:t> 진행이나 질병</a:t>
            </a:r>
            <a:r>
              <a:rPr lang="ko-KR" altLang="en-US" b="1" dirty="0"/>
              <a:t>으로의</a:t>
            </a:r>
            <a:r>
              <a:rPr lang="ko-KR" altLang="en-US" dirty="0"/>
              <a:t> 진행을 예측한 결과에 대한 연구들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8035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2</a:t>
            </a:r>
            <a:r>
              <a:rPr lang="ko-KR" altLang="en-US" dirty="0"/>
              <a:t>월 블루저널에 </a:t>
            </a:r>
            <a:r>
              <a:rPr lang="en-US" altLang="ko-KR" dirty="0"/>
              <a:t>accept </a:t>
            </a:r>
            <a:r>
              <a:rPr lang="ko-KR" altLang="en-US" dirty="0"/>
              <a:t>된 논문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46461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10</a:t>
            </a:r>
            <a:r>
              <a:rPr lang="ko-KR" altLang="en-US" dirty="0"/>
              <a:t>갑년 이상의 </a:t>
            </a:r>
            <a:r>
              <a:rPr lang="ko-KR" altLang="en-US" dirty="0" err="1"/>
              <a:t>흡연력을</a:t>
            </a:r>
            <a:r>
              <a:rPr lang="ko-KR" altLang="en-US" dirty="0"/>
              <a:t> 가지지만 </a:t>
            </a:r>
            <a:r>
              <a:rPr lang="ko-KR" altLang="en-US" b="1" dirty="0"/>
              <a:t>정상 폐기능을 </a:t>
            </a:r>
            <a:r>
              <a:rPr lang="ko-KR" altLang="en-US" dirty="0"/>
              <a:t>가진 사람이 </a:t>
            </a:r>
            <a:r>
              <a:rPr lang="en-US" altLang="ko-KR" b="1" dirty="0"/>
              <a:t>“</a:t>
            </a:r>
            <a:r>
              <a:rPr lang="ko-KR" altLang="en-US" b="1" dirty="0"/>
              <a:t>악화</a:t>
            </a:r>
            <a:r>
              <a:rPr lang="en-US" altLang="ko-KR" b="1" dirty="0"/>
              <a:t>” event </a:t>
            </a:r>
            <a:r>
              <a:rPr lang="ko-KR" altLang="en-US" b="1" dirty="0"/>
              <a:t>를 경험한 </a:t>
            </a:r>
            <a:r>
              <a:rPr lang="ko-KR" altLang="en-US" dirty="0"/>
              <a:t>이후 폐기능감소나 </a:t>
            </a:r>
            <a:r>
              <a:rPr lang="en-US" altLang="ko-KR" dirty="0"/>
              <a:t>/</a:t>
            </a:r>
            <a:r>
              <a:rPr lang="ko-KR" altLang="en-US" dirty="0"/>
              <a:t> </a:t>
            </a:r>
            <a:r>
              <a:rPr lang="en-US" altLang="ko-KR" dirty="0" err="1"/>
              <a:t>copd</a:t>
            </a:r>
            <a:r>
              <a:rPr lang="en-US" altLang="ko-KR" dirty="0"/>
              <a:t> </a:t>
            </a:r>
            <a:r>
              <a:rPr lang="ko-KR" altLang="en-US" dirty="0"/>
              <a:t>진행의 위험이나 </a:t>
            </a:r>
            <a:r>
              <a:rPr lang="en-US" altLang="ko-KR" dirty="0"/>
              <a:t>/</a:t>
            </a:r>
            <a:r>
              <a:rPr lang="ko-KR" altLang="en-US" dirty="0"/>
              <a:t> 사망과 어떤 연관이 있는지</a:t>
            </a:r>
            <a:r>
              <a:rPr lang="en-US" altLang="ko-KR" dirty="0"/>
              <a:t>?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코호트에서 </a:t>
            </a:r>
            <a:r>
              <a:rPr lang="en-US" altLang="ko-KR" dirty="0"/>
              <a:t>45-80</a:t>
            </a:r>
            <a:r>
              <a:rPr lang="ko-KR" altLang="en-US" dirty="0"/>
              <a:t>세</a:t>
            </a:r>
            <a:r>
              <a:rPr lang="en-US" altLang="ko-KR" dirty="0"/>
              <a:t> </a:t>
            </a:r>
            <a:r>
              <a:rPr lang="ko-KR" altLang="en-US" dirty="0"/>
              <a:t>흡연자를 추출하고</a:t>
            </a:r>
            <a:r>
              <a:rPr lang="en-US" altLang="ko-KR" dirty="0"/>
              <a:t> 5</a:t>
            </a:r>
            <a:r>
              <a:rPr lang="ko-KR" altLang="en-US" dirty="0"/>
              <a:t>년 간격의 </a:t>
            </a:r>
            <a:r>
              <a:rPr lang="en-US" altLang="ko-KR" dirty="0"/>
              <a:t>visit 1 </a:t>
            </a:r>
            <a:r>
              <a:rPr lang="ko-KR" altLang="en-US" dirty="0"/>
              <a:t>과 </a:t>
            </a:r>
            <a:r>
              <a:rPr lang="en-US" altLang="ko-KR" dirty="0"/>
              <a:t>visit 2</a:t>
            </a:r>
            <a:r>
              <a:rPr lang="ko-KR" altLang="en-US" dirty="0"/>
              <a:t>에서 </a:t>
            </a:r>
            <a:r>
              <a:rPr lang="ko-KR" altLang="en-US" dirty="0" err="1"/>
              <a:t>폐기능</a:t>
            </a:r>
            <a:r>
              <a:rPr lang="ko-KR" altLang="en-US" dirty="0"/>
              <a:t> 데이터가 있는 사람들을 추출함</a:t>
            </a:r>
            <a:r>
              <a:rPr lang="en-US" altLang="ko-KR" dirty="0"/>
              <a:t>. </a:t>
            </a:r>
            <a:r>
              <a:rPr lang="ko-KR" altLang="en-US" dirty="0"/>
              <a:t>총 </a:t>
            </a:r>
            <a:r>
              <a:rPr lang="en-US" altLang="ko-KR" dirty="0"/>
              <a:t>3000</a:t>
            </a:r>
            <a:r>
              <a:rPr lang="ko-KR" altLang="en-US" dirty="0"/>
              <a:t>명 정도가 </a:t>
            </a:r>
            <a:r>
              <a:rPr lang="en-US" altLang="ko-KR" dirty="0"/>
              <a:t>enroll.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2723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년 사이에 악화 유무를 주요 노출변수로 </a:t>
            </a:r>
            <a:r>
              <a:rPr lang="en-US" altLang="ko-KR" dirty="0"/>
              <a:t>. </a:t>
            </a:r>
            <a:r>
              <a:rPr lang="ko-KR" altLang="en-US" dirty="0"/>
              <a:t>이후의 </a:t>
            </a:r>
            <a:r>
              <a:rPr lang="en-US" altLang="ko-KR" dirty="0"/>
              <a:t>outcome </a:t>
            </a:r>
            <a:r>
              <a:rPr lang="ko-KR" altLang="en-US" dirty="0"/>
              <a:t>를 분석하였음</a:t>
            </a:r>
            <a:r>
              <a:rPr lang="en-US" altLang="ko-KR" dirty="0"/>
              <a:t>. </a:t>
            </a:r>
            <a:r>
              <a:rPr lang="ko-KR" altLang="en-US" b="1" dirty="0"/>
              <a:t>아래 그림은 </a:t>
            </a:r>
            <a:r>
              <a:rPr lang="ko-KR" altLang="en-US" dirty="0"/>
              <a:t>악화 </a:t>
            </a:r>
            <a:r>
              <a:rPr lang="ko-KR" altLang="en-US" b="1" dirty="0"/>
              <a:t>횟수</a:t>
            </a:r>
            <a:r>
              <a:rPr lang="ko-KR" altLang="en-US" dirty="0"/>
              <a:t>에 따른 </a:t>
            </a:r>
            <a:r>
              <a:rPr lang="en-US" altLang="ko-KR" dirty="0"/>
              <a:t>fev1 change </a:t>
            </a:r>
            <a:r>
              <a:rPr lang="ko-KR" altLang="en-US" dirty="0"/>
              <a:t>를 보여주고 있으며 </a:t>
            </a:r>
            <a:r>
              <a:rPr lang="ko-KR" altLang="en-US" b="1" dirty="0"/>
              <a:t>아래 우측의 </a:t>
            </a:r>
            <a:r>
              <a:rPr lang="ko-KR" altLang="en-US" dirty="0"/>
              <a:t>회귀 곡선은 </a:t>
            </a:r>
            <a:r>
              <a:rPr lang="en-US" altLang="ko-KR" b="1" dirty="0"/>
              <a:t>10</a:t>
            </a:r>
            <a:r>
              <a:rPr lang="ko-KR" altLang="en-US" b="1" dirty="0" err="1"/>
              <a:t>회미만</a:t>
            </a:r>
            <a:r>
              <a:rPr lang="ko-KR" altLang="en-US" b="1" dirty="0"/>
              <a:t> 악화를 </a:t>
            </a:r>
            <a:r>
              <a:rPr lang="ko-KR" altLang="en-US" dirty="0"/>
              <a:t>경험한 사람에서 </a:t>
            </a:r>
            <a:r>
              <a:rPr lang="en-US" altLang="ko-KR" dirty="0"/>
              <a:t>1</a:t>
            </a:r>
            <a:r>
              <a:rPr lang="ko-KR" altLang="en-US" dirty="0"/>
              <a:t>회 악화 당 연간 </a:t>
            </a:r>
            <a:r>
              <a:rPr lang="en-US" altLang="ko-KR" dirty="0"/>
              <a:t>2.96ml</a:t>
            </a:r>
            <a:r>
              <a:rPr lang="ko-KR" altLang="en-US" dirty="0"/>
              <a:t>의 </a:t>
            </a:r>
            <a:r>
              <a:rPr lang="en-US" altLang="ko-KR" dirty="0"/>
              <a:t>fev1 </a:t>
            </a:r>
            <a:r>
              <a:rPr lang="ko-KR" altLang="en-US" dirty="0"/>
              <a:t>감소가 있음을 적합하고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73476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악화 </a:t>
            </a:r>
            <a:r>
              <a:rPr lang="en-US" altLang="ko-KR" dirty="0"/>
              <a:t>1</a:t>
            </a:r>
            <a:r>
              <a:rPr lang="ko-KR" altLang="en-US" dirty="0"/>
              <a:t>회 당 </a:t>
            </a:r>
            <a:r>
              <a:rPr lang="en-US" altLang="ko-KR" dirty="0"/>
              <a:t>COPD </a:t>
            </a:r>
            <a:r>
              <a:rPr lang="ko-KR" altLang="en-US" dirty="0"/>
              <a:t>로의 진행의 오즈를 </a:t>
            </a:r>
            <a:r>
              <a:rPr lang="en-US" altLang="ko-KR" dirty="0"/>
              <a:t>6% </a:t>
            </a:r>
            <a:r>
              <a:rPr lang="ko-KR" altLang="en-US" dirty="0"/>
              <a:t>씩 증가시키는 것을 보여주었고 사망의 위험을 증가시키는 것도 함께 보여주었음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7247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흡연력을</a:t>
            </a:r>
            <a:r>
              <a:rPr lang="ko-KR" altLang="en-US" dirty="0"/>
              <a:t> 가진 정상 </a:t>
            </a:r>
            <a:r>
              <a:rPr lang="ko-KR" altLang="en-US" dirty="0" err="1"/>
              <a:t>폐기능</a:t>
            </a:r>
            <a:r>
              <a:rPr lang="ko-KR" altLang="en-US" dirty="0"/>
              <a:t> 집단에서도</a:t>
            </a:r>
            <a:r>
              <a:rPr lang="ko-KR" altLang="en-US" b="1" dirty="0"/>
              <a:t> 악화의 경험은</a:t>
            </a:r>
            <a:r>
              <a:rPr lang="ko-KR" altLang="en-US" dirty="0"/>
              <a:t> </a:t>
            </a:r>
            <a:r>
              <a:rPr lang="en-US" altLang="ko-KR" dirty="0"/>
              <a:t>! </a:t>
            </a:r>
            <a:r>
              <a:rPr lang="ko-KR" altLang="en-US" dirty="0"/>
              <a:t>폐기능이나 </a:t>
            </a:r>
            <a:r>
              <a:rPr lang="en-US" altLang="ko-KR" dirty="0"/>
              <a:t>COPD </a:t>
            </a:r>
            <a:r>
              <a:rPr lang="ko-KR" altLang="en-US" dirty="0"/>
              <a:t>진행이나 사망 측면에서 나쁜 예후를 보여줌을 밝힌 연구임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14826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3</a:t>
            </a:r>
            <a:r>
              <a:rPr lang="ko-KR" altLang="en-US" dirty="0"/>
              <a:t>월 출판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595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위쪽 </a:t>
            </a:r>
            <a:r>
              <a:rPr lang="en-US" altLang="ko-KR" dirty="0"/>
              <a:t>A/B </a:t>
            </a:r>
            <a:r>
              <a:rPr lang="ko-KR" altLang="en-US" dirty="0" err="1"/>
              <a:t>그림에서와</a:t>
            </a:r>
            <a:r>
              <a:rPr lang="ko-KR" altLang="en-US" dirty="0"/>
              <a:t> 같이 표현형들의 진행 경로를 분류하고 </a:t>
            </a:r>
            <a:r>
              <a:rPr lang="ko-KR" altLang="en-US" dirty="0" err="1"/>
              <a:t>포현형들</a:t>
            </a:r>
            <a:r>
              <a:rPr lang="ko-KR" altLang="en-US" dirty="0"/>
              <a:t> 사이의 예후의 차이를 밝힌 연구임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49617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</a:t>
            </a:r>
            <a:r>
              <a:rPr lang="ko-KR" altLang="en-US" b="1" dirty="0"/>
              <a:t>정상 폐기능을 </a:t>
            </a:r>
            <a:r>
              <a:rPr lang="ko-KR" altLang="en-US" dirty="0"/>
              <a:t>가지던 사람에서</a:t>
            </a:r>
            <a:r>
              <a:rPr lang="en-US" altLang="ko-KR" dirty="0"/>
              <a:t> </a:t>
            </a:r>
            <a:r>
              <a:rPr lang="en-US" altLang="ko-KR" b="1" dirty="0"/>
              <a:t>BD responsiveness </a:t>
            </a:r>
            <a:r>
              <a:rPr lang="ko-KR" altLang="en-US" dirty="0"/>
              <a:t>의 유무가 향후 만성적인 기류 제한을 만드는지 확인하고자 함</a:t>
            </a:r>
            <a:r>
              <a:rPr lang="en-US" altLang="ko-KR" dirty="0"/>
              <a:t>. 9</a:t>
            </a:r>
            <a:r>
              <a:rPr lang="ko-KR" altLang="en-US" dirty="0"/>
              <a:t>년 정도의 중위 추적기간을 가지는 연구임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55973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기저에 정상 폐기능을 가지더라도 </a:t>
            </a:r>
            <a:r>
              <a:rPr lang="en-US" altLang="ko-KR" b="1" dirty="0"/>
              <a:t>BD </a:t>
            </a:r>
            <a:r>
              <a:rPr lang="ko-KR" altLang="en-US" b="1" dirty="0"/>
              <a:t>반응성이 </a:t>
            </a:r>
            <a:r>
              <a:rPr lang="ko-KR" altLang="en-US" dirty="0"/>
              <a:t>있으면 </a:t>
            </a:r>
            <a:r>
              <a:rPr lang="en-US" altLang="ko-KR" dirty="0"/>
              <a:t>fev1/</a:t>
            </a:r>
            <a:r>
              <a:rPr lang="en-US" altLang="ko-KR" dirty="0" err="1"/>
              <a:t>fvc</a:t>
            </a:r>
            <a:r>
              <a:rPr lang="en-US" altLang="ko-KR" dirty="0"/>
              <a:t> ratio </a:t>
            </a:r>
            <a:r>
              <a:rPr lang="ko-KR" altLang="en-US" dirty="0"/>
              <a:t>가 선형적으로 감소하며 </a:t>
            </a:r>
            <a:r>
              <a:rPr lang="en-US" altLang="ko-KR" dirty="0"/>
              <a:t>Chronic airflow obstruction </a:t>
            </a:r>
            <a:r>
              <a:rPr lang="ko-KR" altLang="en-US" dirty="0"/>
              <a:t>의 </a:t>
            </a:r>
            <a:r>
              <a:rPr lang="en-US" altLang="ko-KR" dirty="0"/>
              <a:t>risk </a:t>
            </a:r>
            <a:r>
              <a:rPr lang="ko-KR" altLang="en-US" dirty="0"/>
              <a:t>를 증가하는 데이터를 보여 주었음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1934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앞선 </a:t>
            </a:r>
            <a:r>
              <a:rPr lang="en-US" altLang="ko-KR" dirty="0"/>
              <a:t>thorax </a:t>
            </a:r>
            <a:r>
              <a:rPr lang="ko-KR" altLang="en-US" dirty="0" err="1"/>
              <a:t>논문에서와</a:t>
            </a:r>
            <a:r>
              <a:rPr lang="ko-KR" altLang="en-US" dirty="0"/>
              <a:t> 비슷하게 </a:t>
            </a:r>
            <a:r>
              <a:rPr lang="en-US" altLang="ko-KR" dirty="0"/>
              <a:t>BD </a:t>
            </a:r>
            <a:r>
              <a:rPr lang="ko-KR" altLang="en-US" dirty="0"/>
              <a:t>반응성이 있으면 향후 유의미한 기류 제한으로</a:t>
            </a:r>
            <a:r>
              <a:rPr lang="en-US" altLang="ko-KR" dirty="0"/>
              <a:t>? </a:t>
            </a:r>
            <a:r>
              <a:rPr lang="ko-KR" altLang="en-US" dirty="0"/>
              <a:t>특히 여성에서 더더욱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15491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작년 </a:t>
            </a:r>
            <a:r>
              <a:rPr lang="en-US" altLang="ko-KR" dirty="0"/>
              <a:t>7</a:t>
            </a:r>
            <a:r>
              <a:rPr lang="ko-KR" altLang="en-US" dirty="0"/>
              <a:t>월 </a:t>
            </a:r>
            <a:r>
              <a:rPr lang="en-US" altLang="ko-KR" dirty="0"/>
              <a:t>accept </a:t>
            </a:r>
            <a:r>
              <a:rPr lang="ko-KR" altLang="en-US" dirty="0"/>
              <a:t>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1058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</a:t>
            </a:r>
            <a:r>
              <a:rPr lang="en-US" altLang="ko-KR" dirty="0"/>
              <a:t>COPD </a:t>
            </a:r>
            <a:r>
              <a:rPr lang="ko-KR" altLang="en-US" dirty="0"/>
              <a:t>환자에서 </a:t>
            </a:r>
            <a:r>
              <a:rPr lang="en-US" altLang="ko-KR" dirty="0"/>
              <a:t>lung hyperinflation </a:t>
            </a:r>
            <a:r>
              <a:rPr lang="ko-KR" altLang="en-US" dirty="0"/>
              <a:t>같은 이유로 </a:t>
            </a:r>
            <a:r>
              <a:rPr lang="en-US" altLang="ko-KR" dirty="0"/>
              <a:t>LV cavity size </a:t>
            </a:r>
            <a:r>
              <a:rPr lang="ko-KR" altLang="en-US" dirty="0"/>
              <a:t>가 작거나 </a:t>
            </a:r>
            <a:r>
              <a:rPr lang="en-US" altLang="ko-KR" dirty="0" err="1"/>
              <a:t>HFpEF</a:t>
            </a:r>
            <a:r>
              <a:rPr lang="en-US" altLang="ko-KR" dirty="0"/>
              <a:t> </a:t>
            </a:r>
            <a:r>
              <a:rPr lang="ko-KR" altLang="en-US" dirty="0"/>
              <a:t>가 있는 환자들이 사망과 어떤 연관이 있을지 </a:t>
            </a:r>
            <a:r>
              <a:rPr lang="en-US" altLang="ko-KR" dirty="0"/>
              <a:t>?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5348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전체 </a:t>
            </a:r>
            <a:r>
              <a:rPr lang="en-US" altLang="ko-KR" dirty="0" err="1"/>
              <a:t>copd</a:t>
            </a:r>
            <a:r>
              <a:rPr lang="en-US" altLang="ko-KR" dirty="0"/>
              <a:t> </a:t>
            </a:r>
            <a:r>
              <a:rPr lang="ko-KR" altLang="en-US" dirty="0"/>
              <a:t>대상환자 중 </a:t>
            </a:r>
            <a:r>
              <a:rPr lang="en-US" altLang="ko-KR" dirty="0" err="1"/>
              <a:t>HFpEF</a:t>
            </a:r>
            <a:r>
              <a:rPr lang="en-US" altLang="ko-KR" dirty="0"/>
              <a:t> 16%, small LV 8% </a:t>
            </a:r>
            <a:r>
              <a:rPr lang="ko-KR" altLang="en-US" dirty="0"/>
              <a:t>이고 정상 심초음파는 </a:t>
            </a:r>
            <a:r>
              <a:rPr lang="en-US" altLang="ko-KR" dirty="0"/>
              <a:t>45% </a:t>
            </a:r>
            <a:r>
              <a:rPr lang="ko-KR" altLang="en-US" dirty="0"/>
              <a:t>에서 확인됨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6821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사망의 측면에서 </a:t>
            </a:r>
            <a:r>
              <a:rPr lang="en-US" altLang="ko-KR" dirty="0"/>
              <a:t>LV cavity </a:t>
            </a:r>
            <a:r>
              <a:rPr lang="ko-KR" altLang="en-US" dirty="0"/>
              <a:t>가 작은 경우 가장 </a:t>
            </a:r>
            <a:r>
              <a:rPr lang="en-US" altLang="ko-KR" dirty="0"/>
              <a:t>poor </a:t>
            </a:r>
            <a:r>
              <a:rPr lang="ko-KR" altLang="en-US" dirty="0"/>
              <a:t>한 </a:t>
            </a:r>
            <a:r>
              <a:rPr lang="en-US" altLang="ko-KR" dirty="0"/>
              <a:t>outcome.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8068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여러 변수의 보정에도 </a:t>
            </a:r>
            <a:r>
              <a:rPr lang="en-US" altLang="ko-KR" dirty="0"/>
              <a:t>small LV </a:t>
            </a:r>
            <a:r>
              <a:rPr lang="ko-KR" altLang="en-US" dirty="0"/>
              <a:t>는 </a:t>
            </a:r>
            <a:r>
              <a:rPr lang="en-US" altLang="ko-KR" dirty="0"/>
              <a:t>mortality outcome </a:t>
            </a:r>
            <a:r>
              <a:rPr lang="ko-KR" altLang="en-US" dirty="0"/>
              <a:t>이 나빴음</a:t>
            </a:r>
            <a:r>
              <a:rPr lang="en-US" altLang="ko-KR" dirty="0"/>
              <a:t>. </a:t>
            </a:r>
            <a:r>
              <a:rPr lang="en-US" altLang="ko-KR" dirty="0" err="1"/>
              <a:t>HFpEF</a:t>
            </a:r>
            <a:r>
              <a:rPr lang="en-US" altLang="ko-KR" dirty="0"/>
              <a:t> </a:t>
            </a:r>
            <a:r>
              <a:rPr lang="ko-KR" altLang="en-US" dirty="0"/>
              <a:t>도 정상에 비해 나쁜 예후를 보임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6138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그래서 </a:t>
            </a:r>
            <a:r>
              <a:rPr lang="en-US" altLang="ko-KR" dirty="0"/>
              <a:t>COPD </a:t>
            </a:r>
            <a:r>
              <a:rPr lang="ko-KR" altLang="en-US" dirty="0"/>
              <a:t>환자의 기저 심기능을 평가하는 것이 필요하고</a:t>
            </a:r>
            <a:r>
              <a:rPr lang="en-US" altLang="ko-KR" dirty="0"/>
              <a:t>, </a:t>
            </a:r>
            <a:r>
              <a:rPr lang="ko-KR" altLang="en-US" dirty="0"/>
              <a:t>그 심기능의 차이에 따라 </a:t>
            </a:r>
            <a:r>
              <a:rPr lang="en-US" altLang="ko-KR" dirty="0"/>
              <a:t>COPD </a:t>
            </a:r>
            <a:r>
              <a:rPr lang="ko-KR" altLang="en-US" dirty="0"/>
              <a:t>환자의 치료 전략이 달라질 수도 있음을 시사함</a:t>
            </a:r>
            <a:r>
              <a:rPr lang="en-US" altLang="ko-KR" dirty="0"/>
              <a:t>. </a:t>
            </a:r>
            <a:r>
              <a:rPr lang="ko-KR" altLang="en-US" dirty="0"/>
              <a:t>심초음파 하자 </a:t>
            </a:r>
            <a:r>
              <a:rPr lang="en-US" altLang="ko-KR" dirty="0"/>
              <a:t>!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1175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3</a:t>
            </a:r>
            <a:r>
              <a:rPr lang="ko-KR" altLang="en-US" dirty="0"/>
              <a:t>월 </a:t>
            </a:r>
            <a:r>
              <a:rPr lang="ko-KR" altLang="en-US" dirty="0" err="1"/>
              <a:t>어셉된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041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3</a:t>
            </a:r>
            <a:r>
              <a:rPr lang="ko-KR" altLang="en-US" dirty="0"/>
              <a:t>월 발표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4948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</a:t>
            </a:r>
            <a:r>
              <a:rPr lang="en-US" altLang="ko-KR" dirty="0"/>
              <a:t>random </a:t>
            </a:r>
            <a:r>
              <a:rPr lang="ko-KR" altLang="en-US" dirty="0"/>
              <a:t>하게 일반인구 </a:t>
            </a:r>
            <a:r>
              <a:rPr lang="en-US" altLang="ko-KR" dirty="0"/>
              <a:t>10</a:t>
            </a:r>
            <a:r>
              <a:rPr lang="ko-KR" altLang="en-US" dirty="0"/>
              <a:t>만명 대상자 중</a:t>
            </a:r>
            <a:r>
              <a:rPr lang="en-US" altLang="ko-KR" dirty="0"/>
              <a:t>. </a:t>
            </a:r>
            <a:r>
              <a:rPr lang="ko-KR" altLang="en-US" dirty="0"/>
              <a:t>갑년으로 정의되는 흡연의 양에 따라 </a:t>
            </a:r>
            <a:r>
              <a:rPr lang="en-US" altLang="ko-KR" dirty="0"/>
              <a:t>COPD </a:t>
            </a:r>
            <a:r>
              <a:rPr lang="ko-KR" altLang="en-US" dirty="0"/>
              <a:t>관련 예후가 성별에 따라 다른 지 분석하는 데 목적이 있음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51654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같은 흡연량에서도 </a:t>
            </a:r>
            <a:r>
              <a:rPr lang="en-US" altLang="ko-KR" dirty="0"/>
              <a:t>fev1 %</a:t>
            </a:r>
            <a:r>
              <a:rPr lang="ko-KR" altLang="en-US" dirty="0"/>
              <a:t>예측치와 </a:t>
            </a:r>
            <a:r>
              <a:rPr lang="en-US" altLang="ko-KR" dirty="0"/>
              <a:t>FEV1/FVC </a:t>
            </a:r>
            <a:r>
              <a:rPr lang="ko-KR" altLang="en-US" dirty="0"/>
              <a:t>비의 감소가 여성에서 더 유의하게 큼을 확인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65880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또한 흡연량에 따라 유의한 </a:t>
            </a:r>
            <a:r>
              <a:rPr lang="ko-KR" altLang="en-US" b="1" dirty="0"/>
              <a:t>기도폐쇄와</a:t>
            </a:r>
            <a:r>
              <a:rPr lang="ko-KR" altLang="en-US" dirty="0"/>
              <a:t> </a:t>
            </a:r>
            <a:r>
              <a:rPr lang="ko-KR" altLang="en-US" b="1" dirty="0"/>
              <a:t>만성 기관지염이나 호흡곤란의</a:t>
            </a:r>
            <a:r>
              <a:rPr lang="ko-KR" altLang="en-US" dirty="0"/>
              <a:t> 여성에서 더 현저하게 증가함을 보여주고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26983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흡연량과 사망을 비롯한 </a:t>
            </a:r>
            <a:r>
              <a:rPr lang="ko-KR" altLang="en-US" b="1" dirty="0"/>
              <a:t>악화</a:t>
            </a:r>
            <a:r>
              <a:rPr lang="en-US" altLang="ko-KR" dirty="0"/>
              <a:t>, </a:t>
            </a:r>
            <a:r>
              <a:rPr lang="ko-KR" altLang="en-US" b="1" dirty="0"/>
              <a:t>폐렴</a:t>
            </a:r>
            <a:r>
              <a:rPr lang="en-US" altLang="ko-KR" dirty="0"/>
              <a:t> </a:t>
            </a:r>
            <a:r>
              <a:rPr lang="ko-KR" altLang="en-US" dirty="0"/>
              <a:t>등의 관계가 </a:t>
            </a:r>
            <a:r>
              <a:rPr lang="en-US" altLang="ko-KR" b="1" dirty="0"/>
              <a:t>Dose-depend</a:t>
            </a:r>
            <a:r>
              <a:rPr lang="en-US" altLang="ko-KR" dirty="0"/>
              <a:t>ent </a:t>
            </a:r>
            <a:r>
              <a:rPr lang="ko-KR" altLang="en-US" dirty="0"/>
              <a:t>하며</a:t>
            </a:r>
            <a:r>
              <a:rPr lang="en-US" altLang="ko-KR" dirty="0"/>
              <a:t>, </a:t>
            </a:r>
            <a:r>
              <a:rPr lang="ko-KR" altLang="en-US" dirty="0"/>
              <a:t>여성에서 조금 </a:t>
            </a:r>
            <a:r>
              <a:rPr lang="ko-KR" altLang="en-US" b="1" dirty="0"/>
              <a:t>더 </a:t>
            </a:r>
            <a:r>
              <a:rPr lang="en-US" altLang="ko-KR" b="1" dirty="0"/>
              <a:t>interaction </a:t>
            </a:r>
            <a:r>
              <a:rPr lang="ko-KR" altLang="en-US" b="1" dirty="0"/>
              <a:t>이 강하게 </a:t>
            </a:r>
            <a:r>
              <a:rPr lang="ko-KR" altLang="en-US" dirty="0"/>
              <a:t>나타남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643506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그래서 여성 흡연자에서는 조금 더 금연 혹은 </a:t>
            </a:r>
            <a:r>
              <a:rPr lang="ko-KR" altLang="en-US" dirty="0" err="1"/>
              <a:t>감연에</a:t>
            </a:r>
            <a:r>
              <a:rPr lang="ko-KR" altLang="en-US" dirty="0"/>
              <a:t> 대한 적극적인 개입이 필요할 것으로 생각되는 연구임 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49595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</a:t>
            </a:r>
            <a:r>
              <a:rPr lang="en-US" altLang="ko-KR" dirty="0"/>
              <a:t>4</a:t>
            </a:r>
            <a:r>
              <a:rPr lang="ko-KR" altLang="en-US" dirty="0"/>
              <a:t>월 </a:t>
            </a:r>
            <a:r>
              <a:rPr lang="en-US" altLang="ko-KR" dirty="0"/>
              <a:t>accept </a:t>
            </a:r>
            <a:r>
              <a:rPr lang="ko-KR" altLang="en-US" dirty="0"/>
              <a:t>된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098755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연구는 기존 </a:t>
            </a:r>
            <a:r>
              <a:rPr lang="en-US" altLang="ko-KR" b="1" dirty="0"/>
              <a:t>CT </a:t>
            </a:r>
            <a:r>
              <a:rPr lang="ko-KR" altLang="en-US" b="1" dirty="0"/>
              <a:t>지표가 </a:t>
            </a:r>
            <a:r>
              <a:rPr lang="ko-KR" altLang="en-US" dirty="0"/>
              <a:t>전반적 구조 이외 </a:t>
            </a:r>
            <a:r>
              <a:rPr lang="ko-KR" altLang="en-US" b="1" dirty="0"/>
              <a:t>국소 염증반응이나 혈관</a:t>
            </a:r>
            <a:r>
              <a:rPr lang="en-US" altLang="ko-KR" b="1" dirty="0"/>
              <a:t>.</a:t>
            </a:r>
            <a:r>
              <a:rPr lang="ko-KR" altLang="en-US" b="1" dirty="0"/>
              <a:t>기도 주변의 변화를 </a:t>
            </a:r>
            <a:r>
              <a:rPr lang="ko-KR" altLang="en-US" dirty="0"/>
              <a:t>세밀하게 반영하지는 </a:t>
            </a:r>
            <a:r>
              <a:rPr lang="ko-KR" altLang="en-US" b="1" dirty="0"/>
              <a:t>못한다</a:t>
            </a:r>
            <a:r>
              <a:rPr lang="ko-KR" altLang="en-US" dirty="0"/>
              <a:t>는 점에 착안하여 </a:t>
            </a:r>
            <a:r>
              <a:rPr lang="en-US" altLang="ko-KR" dirty="0"/>
              <a:t>/</a:t>
            </a:r>
            <a:r>
              <a:rPr lang="ko-KR" altLang="en-US" dirty="0"/>
              <a:t> 정량적 </a:t>
            </a:r>
            <a:r>
              <a:rPr lang="en-US" altLang="ko-KR" dirty="0"/>
              <a:t>CT</a:t>
            </a:r>
            <a:r>
              <a:rPr lang="ko-KR" altLang="en-US" dirty="0"/>
              <a:t>분석법인 </a:t>
            </a:r>
            <a:r>
              <a:rPr lang="en-US" altLang="ko-KR" dirty="0" err="1"/>
              <a:t>Bronchovascular</a:t>
            </a:r>
            <a:r>
              <a:rPr lang="en-US" altLang="ko-KR" dirty="0"/>
              <a:t> bundle texture </a:t>
            </a:r>
            <a:r>
              <a:rPr lang="ko-KR" altLang="en-US" dirty="0"/>
              <a:t>와 </a:t>
            </a:r>
            <a:r>
              <a:rPr lang="en-US" altLang="ko-KR" dirty="0"/>
              <a:t>CT density gradient texture </a:t>
            </a:r>
            <a:r>
              <a:rPr lang="ko-KR" altLang="en-US" dirty="0"/>
              <a:t>를 정의하고</a:t>
            </a:r>
            <a:r>
              <a:rPr lang="en-US" altLang="ko-KR" dirty="0"/>
              <a:t>, </a:t>
            </a:r>
            <a:r>
              <a:rPr lang="ko-KR" altLang="en-US" dirty="0"/>
              <a:t>이를 </a:t>
            </a:r>
            <a:r>
              <a:rPr lang="en-US" altLang="ko-KR" dirty="0"/>
              <a:t>COPD </a:t>
            </a:r>
            <a:r>
              <a:rPr lang="ko-KR" altLang="en-US" dirty="0"/>
              <a:t>와의 임상적인 관계를 확인하는 데 목적이 있음</a:t>
            </a:r>
            <a:r>
              <a:rPr lang="en-US" altLang="ko-KR" dirty="0"/>
              <a:t>.  </a:t>
            </a:r>
            <a:r>
              <a:rPr lang="en-US" altLang="ko-KR" dirty="0" err="1"/>
              <a:t>Spiromics</a:t>
            </a:r>
            <a:r>
              <a:rPr lang="en-US" altLang="ko-KR" dirty="0"/>
              <a:t> </a:t>
            </a:r>
            <a:r>
              <a:rPr lang="ko-KR" altLang="en-US" dirty="0"/>
              <a:t>와 </a:t>
            </a:r>
            <a:r>
              <a:rPr lang="en-US" altLang="ko-KR" dirty="0" err="1"/>
              <a:t>copdgene</a:t>
            </a:r>
            <a:r>
              <a:rPr lang="en-US" altLang="ko-KR" dirty="0"/>
              <a:t> </a:t>
            </a:r>
            <a:r>
              <a:rPr lang="ko-KR" altLang="en-US" dirty="0"/>
              <a:t>데이터를 이용함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03023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BVB texture </a:t>
            </a:r>
            <a:r>
              <a:rPr lang="ko-KR" altLang="en-US" dirty="0"/>
              <a:t>는 </a:t>
            </a:r>
            <a:r>
              <a:rPr lang="en-US" altLang="ko-KR" dirty="0"/>
              <a:t>extra-mediastinal airway </a:t>
            </a:r>
            <a:r>
              <a:rPr lang="ko-KR" altLang="en-US" dirty="0"/>
              <a:t>와 </a:t>
            </a:r>
            <a:r>
              <a:rPr lang="en-US" altLang="ko-KR" dirty="0"/>
              <a:t>vasculature </a:t>
            </a:r>
            <a:r>
              <a:rPr lang="ko-KR" altLang="en-US" dirty="0"/>
              <a:t>의 구조를 반영하고 따라서 국소 염증이나 신생 혈관 등을 반영합니다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, </a:t>
            </a:r>
            <a:r>
              <a:rPr lang="en-US" altLang="ko-KR" b="1" dirty="0"/>
              <a:t>CT density gradient </a:t>
            </a:r>
            <a:r>
              <a:rPr lang="ko-KR" altLang="en-US" dirty="0"/>
              <a:t>는 이를 둘러싸고 있는 주변부의 밀도를</a:t>
            </a:r>
            <a:r>
              <a:rPr lang="en-US" altLang="ko-KR" dirty="0"/>
              <a:t> </a:t>
            </a:r>
            <a:r>
              <a:rPr lang="ko-KR" altLang="en-US" dirty="0"/>
              <a:t>반영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4285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</a:t>
            </a:r>
            <a:r>
              <a:rPr lang="en-US" altLang="ko-KR" dirty="0" err="1"/>
              <a:t>copd</a:t>
            </a:r>
            <a:r>
              <a:rPr lang="en-US" altLang="ko-KR" dirty="0"/>
              <a:t> </a:t>
            </a:r>
            <a:r>
              <a:rPr lang="ko-KR" altLang="en-US" dirty="0"/>
              <a:t>환자에서 </a:t>
            </a:r>
            <a:r>
              <a:rPr lang="en-US" altLang="ko-KR" dirty="0"/>
              <a:t>CT density gradient </a:t>
            </a:r>
            <a:r>
              <a:rPr lang="ko-KR" altLang="en-US" dirty="0"/>
              <a:t>높을 때 </a:t>
            </a:r>
            <a:r>
              <a:rPr lang="en-US" altLang="ko-KR" dirty="0"/>
              <a:t>fev1 decline </a:t>
            </a:r>
            <a:r>
              <a:rPr lang="ko-KR" altLang="en-US" dirty="0"/>
              <a:t>과 유의함을 보임</a:t>
            </a:r>
            <a:r>
              <a:rPr lang="en-US" altLang="ko-KR" dirty="0"/>
              <a:t>. </a:t>
            </a:r>
            <a:r>
              <a:rPr lang="ko-KR" altLang="en-US" dirty="0"/>
              <a:t>다만 </a:t>
            </a:r>
            <a:r>
              <a:rPr lang="en-US" altLang="ko-KR" dirty="0" err="1"/>
              <a:t>spiromics</a:t>
            </a:r>
            <a:r>
              <a:rPr lang="en-US" altLang="ko-KR" dirty="0"/>
              <a:t> </a:t>
            </a:r>
            <a:r>
              <a:rPr lang="ko-KR" altLang="en-US" dirty="0"/>
              <a:t>에서는 유의하지 않았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93985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사망은</a:t>
            </a:r>
            <a:r>
              <a:rPr lang="en-US" altLang="ko-KR" dirty="0"/>
              <a:t>BVB, CTDG </a:t>
            </a:r>
            <a:r>
              <a:rPr lang="ko-KR" altLang="en-US" dirty="0"/>
              <a:t>두 </a:t>
            </a:r>
            <a:r>
              <a:rPr lang="ko-KR" altLang="en-US" dirty="0" err="1"/>
              <a:t>텍스쳐</a:t>
            </a:r>
            <a:r>
              <a:rPr lang="ko-KR" altLang="en-US" dirty="0"/>
              <a:t> 점수 모두 유의하게 연관된다는 것을 보여줌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4CC0D-EF7A-4BA2-93F9-617BFAD03BDD}" type="slidenum">
              <a:rPr lang="ko-KR" altLang="en-US" smtClean="0"/>
              <a:t>102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61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02752B-0245-4E13-8AD5-2429753CC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9300F91-0D20-4324-8CFE-B1D862341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0DA747-75B6-40B6-8C22-87DE860C5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459256-95C2-4C1B-9575-E489A266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5AB3F1-7993-49E7-9E2D-6AD4AA58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387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643C53-7D6A-404B-9592-52E13B77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D1F9D0B-09B6-4818-AA97-C32FAA0CB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9A3A142-F43D-473F-83B7-C812DF7C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84B174-8E83-4FFA-B667-54DCF768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5E27A1-43B8-44A0-857A-DF262D51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10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A33D4F7-3E47-4B6B-99AA-678D1A410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53B4D74-8FE2-4B32-829C-B915487B9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4F13EE-014E-4DD1-AF2D-FA7F8705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BEEFF6-4251-42D4-9611-DD388ABD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331089-A560-49F2-A635-60DCEDAC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66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70B181-2767-450E-A21E-1CCFD3F7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6" y="214123"/>
            <a:ext cx="10515600" cy="1019059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7F4678-B2E9-4032-A9DA-375E7E18E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233182"/>
            <a:ext cx="11606168" cy="5410695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5575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10B1FC-20D3-47C0-A8C6-95E53F92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A61990-3CC1-4BD1-9562-9DFECC427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918857-B6C6-4BD0-A629-F48E2BBE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B1AEF4-1D81-4229-A6E6-20153E23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0B6C56-E85D-4BD9-A387-1A65817A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0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168053-2EF5-42D3-B56A-97265129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34A950-E199-414F-BCAF-9AC5EFAFA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C2DCA44-B5C3-4D88-B5A2-1FE2FC7D7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A6E254-A321-49D2-BD37-0DFB84D2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D141D60-E1B1-41C6-9E6B-56B33FFD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A78CE41-8846-40B8-B8DB-1A600CA3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04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799175-2933-409A-A8A4-068B2CFD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DE5AA12-60B0-4E98-AABC-5E198A14B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12612C0-6705-4771-8161-62445B8DE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73BE7BC-EAE7-4FF0-BAB6-8FF3CEB18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91EB840-C9C2-42A9-8C82-17A244901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952F6C0-068D-4551-82B8-A7C83535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0096F80-40E4-47BE-80CB-40DFB88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8467F40-F5FD-4087-B1CA-689360D3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19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405313-90AE-462F-977B-0DB75432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343DF22-7802-4F62-A44A-8790B275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2958EFC-F31A-4A66-8883-52257FD3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3C996A-66FF-4F5C-9F46-1E2FAF033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777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2A6EE2C-F012-483B-A44C-E65D413A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1D76A55-E3C2-43AF-A965-BD65758A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86328-D958-42AC-BDDA-92046B5E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359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863EA8-187E-4A27-8061-567FB580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26C40C-0710-4FA5-B06D-FBEC3CE8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6B2EACC-53B0-44FB-89E6-51C44DD3E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E27DA7C-ADA1-4D39-BA46-86A8C4D8F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8AF2DF0-A170-4C46-B11B-8FB91D77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0AD2331-2DA6-49CE-BA1E-B0750232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39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3BCE11-B18E-41AB-A8C0-22AF454A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54F9FA6-9A20-4EF5-9776-05B204747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756A28-F071-4469-9358-4E08890ED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06681D-AADA-4DCA-A840-959B5A6A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388D088-984A-4EE6-91F4-33FF9997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2CBC722-196C-4D1A-9F1F-B4970D3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60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080BAB-1DEF-4BB0-9C82-C5E60B75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707822-BB72-40C0-A5A2-4B2AD5320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A46E0B7-A015-4711-9F04-145A8FB31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9405-3F2A-4198-A2A7-AD94533D493F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A8999D-266E-4FD2-A593-CB97A6934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0EF54A-2903-4FC0-AACC-6435E85C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9EA22-6A62-4788-9567-BF99ED5E7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62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4F3472-1C49-4739-93DA-BDF1C8F4D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483" y="1122363"/>
            <a:ext cx="10739073" cy="2387600"/>
          </a:xfrm>
        </p:spPr>
        <p:txBody>
          <a:bodyPr anchor="ctr">
            <a:normAutofit/>
          </a:bodyPr>
          <a:lstStyle/>
          <a:p>
            <a:r>
              <a:rPr lang="en-US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of Global COPD Cohort</a:t>
            </a:r>
            <a:br>
              <a:rPr lang="en-US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:What’s New in 2024-2025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4DF52FE-F258-4908-8F26-D499AEBD1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9556" y="4079875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altLang="ko-KR" sz="2000" b="1" dirty="0" err="1"/>
              <a:t>Taeyun</a:t>
            </a:r>
            <a:r>
              <a:rPr lang="en-US" altLang="ko-KR" sz="2000" b="1" dirty="0"/>
              <a:t> Kim</a:t>
            </a:r>
          </a:p>
          <a:p>
            <a:pPr algn="r"/>
            <a:r>
              <a:rPr lang="en-US" altLang="ko-KR" sz="2000" b="1" dirty="0" err="1"/>
              <a:t>Kosin</a:t>
            </a:r>
            <a:r>
              <a:rPr lang="en-US" altLang="ko-KR" sz="2000" b="1" dirty="0"/>
              <a:t> University College of Medicine</a:t>
            </a:r>
            <a:endParaRPr lang="ko-KR" alt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AAFCE-C53A-4E4E-B3E0-91049B47003C}"/>
              </a:ext>
            </a:extLst>
          </p:cNvPr>
          <p:cNvSpPr txBox="1"/>
          <p:nvPr/>
        </p:nvSpPr>
        <p:spPr>
          <a:xfrm>
            <a:off x="290945" y="187036"/>
            <a:ext cx="5891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+mn-ea"/>
              </a:rPr>
              <a:t>2025. 9. 25 </a:t>
            </a:r>
            <a:r>
              <a:rPr lang="ko-KR" altLang="en-US" sz="1600" dirty="0" err="1">
                <a:latin typeface="+mn-ea"/>
              </a:rPr>
              <a:t>부울경지회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840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SPIROMICS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CCEBE98-F85E-4F4E-B55A-784A8FB88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299185" cy="4255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4FC25-B857-4710-AF58-FB65DBAED7F7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#1- 2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210358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6ABBC8-89D5-43D4-8D8A-013CBE91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E48DC-AA26-411F-9933-FDEE881D2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52C575-37DD-4313-87AF-053BC6C8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638" y="0"/>
            <a:ext cx="579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935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484653-5A69-431B-A858-68A0E4AA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D2F76C-EFFC-4F95-9A55-8629BAA9E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D7769E-A163-48AB-92D6-4632CBEF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8" y="214123"/>
            <a:ext cx="11069480" cy="633469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7CDFA46-0E78-46E0-836F-EB88150B1AF7}"/>
              </a:ext>
            </a:extLst>
          </p:cNvPr>
          <p:cNvSpPr/>
          <p:nvPr/>
        </p:nvSpPr>
        <p:spPr>
          <a:xfrm>
            <a:off x="9065941" y="4427034"/>
            <a:ext cx="1940313" cy="401444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DB809C-8A88-4DA5-8D76-E61CFC2C0074}"/>
              </a:ext>
            </a:extLst>
          </p:cNvPr>
          <p:cNvSpPr/>
          <p:nvPr/>
        </p:nvSpPr>
        <p:spPr>
          <a:xfrm>
            <a:off x="1185748" y="4378712"/>
            <a:ext cx="1289824" cy="401444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96823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754856-150E-475D-B950-17F7441BA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12F4FC-443F-481E-B7CF-B9CE1492D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DEEF5F-CE08-4333-8398-A58A6C39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" y="185273"/>
            <a:ext cx="10917044" cy="6013689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9FCD5A43-2875-4762-9802-D2EEA8636C99}"/>
              </a:ext>
            </a:extLst>
          </p:cNvPr>
          <p:cNvSpPr/>
          <p:nvPr/>
        </p:nvSpPr>
        <p:spPr>
          <a:xfrm>
            <a:off x="156117" y="723652"/>
            <a:ext cx="1750742" cy="401444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14727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899084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</a:t>
            </a:r>
            <a:r>
              <a:rPr lang="en-US" altLang="ko-KR" dirty="0"/>
              <a:t>By capturing localized airway–vascular and </a:t>
            </a:r>
            <a:r>
              <a:rPr lang="en-US" altLang="ko-KR" dirty="0" err="1"/>
              <a:t>bronchovascular</a:t>
            </a:r>
            <a:r>
              <a:rPr lang="en-US" altLang="ko-KR" dirty="0"/>
              <a:t> changes, these textures provide novel insights into COPD pathophysiology and have potential utility.</a:t>
            </a:r>
          </a:p>
        </p:txBody>
      </p:sp>
    </p:spTree>
    <p:extLst>
      <p:ext uri="{BB962C8B-B14F-4D97-AF65-F5344CB8AC3E}">
        <p14:creationId xmlns:p14="http://schemas.microsoft.com/office/powerpoint/2010/main" val="7578996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07FD9C-1484-4BBA-BF0A-46F907B0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#6</a:t>
            </a:r>
            <a:r>
              <a:rPr lang="en-US" altLang="ko-KR" b="1" dirty="0"/>
              <a:t>. Symptoms, QoL &amp; Clinical Expression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DBD82E-767B-45B8-967A-AB5BC5D7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36102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84B0AF-B205-4F96-9085-3EA8749F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CanCOLD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F11067-9776-475B-813F-0D2DC26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5776543-F292-4166-A70A-8B8B76799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883348"/>
            <a:ext cx="7718046" cy="5518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E3321B-AB38-151F-9C06-AEC71401CCAD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#6- 1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67934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sz="2400" dirty="0"/>
              <a:t>- Develop a </a:t>
            </a:r>
            <a:r>
              <a:rPr lang="en-US" altLang="ko-KR" sz="2400" b="1" dirty="0"/>
              <a:t>multidimensional COPD diagnostic schema </a:t>
            </a:r>
            <a:r>
              <a:rPr lang="en-US" altLang="ko-KR" sz="2400" dirty="0"/>
              <a:t>that integrates:</a:t>
            </a:r>
          </a:p>
          <a:p>
            <a:pPr marL="0" indent="0">
              <a:buNone/>
            </a:pPr>
            <a:r>
              <a:rPr lang="en-US" altLang="ko-KR" sz="2400" dirty="0"/>
              <a:t>	Symptoms; Respiratory quality of life; CT imaging; Spirometry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Assess whether it </a:t>
            </a:r>
            <a:r>
              <a:rPr lang="en-US" altLang="ko-KR" sz="2400" b="1" dirty="0"/>
              <a:t>identifies</a:t>
            </a:r>
            <a:r>
              <a:rPr lang="en-US" altLang="ko-KR" sz="2400" dirty="0"/>
              <a:t> additional </a:t>
            </a:r>
            <a:r>
              <a:rPr lang="en-US" altLang="ko-KR" sz="2400" b="1" dirty="0"/>
              <a:t>high‑risk individuals missed by </a:t>
            </a:r>
            <a:r>
              <a:rPr lang="en-US" altLang="ko-KR" sz="2400" dirty="0"/>
              <a:t>spirometry‑based definitions.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 marL="0" indent="0">
              <a:buNone/>
            </a:pPr>
            <a:r>
              <a:rPr lang="en-US" altLang="ko-KR" dirty="0"/>
              <a:t> - </a:t>
            </a:r>
            <a:r>
              <a:rPr lang="en-US" altLang="ko-KR" sz="2400" dirty="0" err="1"/>
              <a:t>COPDGene</a:t>
            </a:r>
            <a:r>
              <a:rPr lang="en-US" altLang="ko-KR" sz="2400" dirty="0"/>
              <a:t> (US smokers, n = 9,416, median f/u 10.5 years)</a:t>
            </a:r>
          </a:p>
          <a:p>
            <a:pPr marL="0" indent="0">
              <a:buNone/>
            </a:pPr>
            <a:r>
              <a:rPr lang="en-US" altLang="ko-KR" sz="2400" dirty="0"/>
              <a:t> - </a:t>
            </a:r>
            <a:r>
              <a:rPr lang="en-US" altLang="ko-KR" sz="2400" dirty="0" err="1"/>
              <a:t>Repilcation</a:t>
            </a:r>
            <a:r>
              <a:rPr lang="en-US" altLang="ko-KR" sz="2400" dirty="0"/>
              <a:t> in </a:t>
            </a:r>
            <a:r>
              <a:rPr lang="en-US" altLang="ko-KR" sz="2400" dirty="0" err="1"/>
              <a:t>CanCOLD</a:t>
            </a:r>
            <a:r>
              <a:rPr lang="en-US" altLang="ko-KR" sz="2400" dirty="0"/>
              <a:t> (n = 1,341)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43788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DBDBE36-51DC-4C90-8F3A-DB557D81F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214123"/>
            <a:ext cx="6901071" cy="58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58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0FCA23-75EB-472F-B3BE-F50890CC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426" y="1233182"/>
            <a:ext cx="4843657" cy="541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/>
              <a:t>No COPD </a:t>
            </a:r>
            <a:r>
              <a:rPr lang="en-US" altLang="ko-KR" sz="2000" dirty="0">
                <a:sym typeface="Wingdings" panose="05000000000000000000" pitchFamily="2" charset="2"/>
              </a:rPr>
              <a:t> </a:t>
            </a:r>
            <a:r>
              <a:rPr lang="en-US" altLang="ko-KR" sz="2000" dirty="0">
                <a:solidFill>
                  <a:srgbClr val="FA22E0"/>
                </a:solidFill>
                <a:sym typeface="Wingdings" panose="05000000000000000000" pitchFamily="2" charset="2"/>
              </a:rPr>
              <a:t>COPD</a:t>
            </a:r>
            <a:r>
              <a:rPr lang="en-US" altLang="ko-KR" sz="2000" dirty="0">
                <a:sym typeface="Wingdings" panose="05000000000000000000" pitchFamily="2" charset="2"/>
              </a:rPr>
              <a:t> by minor 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 n = 811 of 5250 (</a:t>
            </a:r>
            <a:r>
              <a:rPr lang="en-US" altLang="ko-KR" sz="2000" dirty="0">
                <a:solidFill>
                  <a:srgbClr val="FA22E0"/>
                </a:solidFill>
                <a:sym typeface="Wingdings" panose="05000000000000000000" pitchFamily="2" charset="2"/>
              </a:rPr>
              <a:t>15.4%</a:t>
            </a:r>
            <a:r>
              <a:rPr lang="en-US" altLang="ko-KR" sz="2000" dirty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COPD  </a:t>
            </a:r>
            <a:r>
              <a:rPr lang="en-US" altLang="ko-KR" sz="2000" dirty="0">
                <a:solidFill>
                  <a:srgbClr val="0000FF"/>
                </a:solidFill>
                <a:sym typeface="Wingdings" panose="05000000000000000000" pitchFamily="2" charset="2"/>
              </a:rPr>
              <a:t>No COPD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 n = 282 of 4166 (</a:t>
            </a:r>
            <a:r>
              <a:rPr lang="en-US" altLang="ko-KR" sz="2000" dirty="0">
                <a:solidFill>
                  <a:srgbClr val="0000FF"/>
                </a:solidFill>
                <a:sym typeface="Wingdings" panose="05000000000000000000" pitchFamily="2" charset="2"/>
              </a:rPr>
              <a:t>6.8%</a:t>
            </a:r>
            <a:r>
              <a:rPr lang="en-US" altLang="ko-KR" sz="2000" dirty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  </a:t>
            </a:r>
            <a:endParaRPr lang="ko-KR" altLang="en-US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E6A62E-5ADC-4AFB-93A6-ECBA8A9CA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3" y="0"/>
            <a:ext cx="6151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648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73C003-D09E-42B6-A62B-848054F5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0F2C4F-5DA5-4E7A-848D-260EA8C54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F3823B2-28FE-461D-9AEC-340A74613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698592" cy="496388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A0E442D-A319-405A-BA8A-04D0E5CEA4D7}"/>
              </a:ext>
            </a:extLst>
          </p:cNvPr>
          <p:cNvSpPr/>
          <p:nvPr/>
        </p:nvSpPr>
        <p:spPr>
          <a:xfrm>
            <a:off x="145473" y="4426528"/>
            <a:ext cx="1849582" cy="405245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30E781-B733-4E03-9D9C-4473EC69260C}"/>
              </a:ext>
            </a:extLst>
          </p:cNvPr>
          <p:cNvSpPr/>
          <p:nvPr/>
        </p:nvSpPr>
        <p:spPr>
          <a:xfrm rot="20124727">
            <a:off x="3747894" y="1999563"/>
            <a:ext cx="1719413" cy="292279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3F9960-006D-4D08-BD40-F316110DA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5" y="1447305"/>
            <a:ext cx="5487917" cy="496388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607211A3-142E-4824-A110-1C6E64924F8C}"/>
              </a:ext>
            </a:extLst>
          </p:cNvPr>
          <p:cNvSpPr/>
          <p:nvPr/>
        </p:nvSpPr>
        <p:spPr>
          <a:xfrm>
            <a:off x="6470073" y="5992588"/>
            <a:ext cx="968417" cy="40524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0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Outcomes differ between mild-to-moderate COPD w/ or w/o emphysema	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sz="2400" dirty="0"/>
              <a:t>🔍 </a:t>
            </a:r>
            <a:r>
              <a:rPr lang="en-US" altLang="ko-KR" sz="2400" dirty="0"/>
              <a:t>Cohort data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D3089EB-CC26-47A3-8FA8-7F5009F67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52" y="1337096"/>
            <a:ext cx="6585736" cy="538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63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/>
              <a:t> </a:t>
            </a:r>
            <a:r>
              <a:rPr lang="en-US" altLang="ko-KR" sz="2400" dirty="0"/>
              <a:t>- Multidimensional COPD diagnostic schema identifies high‑risk patients </a:t>
            </a:r>
            <a:r>
              <a:rPr lang="en-US" altLang="ko-KR" sz="2400" b="1" dirty="0"/>
              <a:t>missed by traditional spirometry‑only definitions</a:t>
            </a:r>
          </a:p>
          <a:p>
            <a:pPr marL="0" indent="0">
              <a:lnSpc>
                <a:spcPct val="200000"/>
              </a:lnSpc>
              <a:buNone/>
            </a:pPr>
            <a:endParaRPr lang="en-US" altLang="ko-KR" sz="2400" b="1" dirty="0"/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b="1" dirty="0"/>
              <a:t> - This multidimensional approach </a:t>
            </a:r>
            <a:r>
              <a:rPr lang="en-US" altLang="ko-KR" sz="2400" dirty="0"/>
              <a:t>could</a:t>
            </a:r>
            <a:r>
              <a:rPr lang="en-US" altLang="ko-KR" sz="2400" b="1" dirty="0"/>
              <a:t> </a:t>
            </a:r>
            <a:r>
              <a:rPr lang="en-US" altLang="ko-KR" sz="2400" dirty="0"/>
              <a:t>guide more targeted interventions and better align diagnosis with long‑term patient outcomes.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27150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87AABE-2F60-48CD-B41D-55B7C25C9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CC8D9C2-15D2-4817-A855-FA98854E778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BOLD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6194021-872A-489D-918C-997EFD1EB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054353" cy="507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EECCF-5668-29F7-B112-F1B0F6ECC5DA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#6- 2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835965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sz="2400" dirty="0"/>
              <a:t>- Estimate the </a:t>
            </a:r>
            <a:r>
              <a:rPr lang="en-US" altLang="ko-KR" sz="2400" b="1" dirty="0"/>
              <a:t>prevalence</a:t>
            </a:r>
            <a:r>
              <a:rPr lang="en-US" altLang="ko-KR" sz="2400" dirty="0"/>
              <a:t> of clinically relevant </a:t>
            </a:r>
            <a:r>
              <a:rPr lang="en-US" altLang="ko-KR" sz="2400" b="1" dirty="0"/>
              <a:t>dyspnea</a:t>
            </a:r>
          </a:p>
          <a:p>
            <a:pPr marL="0" indent="0">
              <a:buNone/>
            </a:pPr>
            <a:r>
              <a:rPr lang="en-US" altLang="ko-KR" sz="2400" dirty="0"/>
              <a:t> - Examine associations between </a:t>
            </a:r>
            <a:r>
              <a:rPr lang="en-US" altLang="ko-KR" sz="2400" b="1" dirty="0"/>
              <a:t>dyspnea</a:t>
            </a:r>
            <a:r>
              <a:rPr lang="en-US" altLang="ko-KR" sz="2400" dirty="0"/>
              <a:t> and </a:t>
            </a:r>
            <a:r>
              <a:rPr lang="en-US" altLang="ko-KR" sz="2400" b="1" dirty="0"/>
              <a:t>spirometry‑defined lung function impairment </a:t>
            </a:r>
            <a:r>
              <a:rPr lang="en-US" altLang="ko-KR" sz="2400" dirty="0"/>
              <a:t>(restriction and airflow obstruction).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 marL="0" indent="0">
              <a:buNone/>
            </a:pPr>
            <a:r>
              <a:rPr lang="en-US" altLang="ko-KR" dirty="0"/>
              <a:t> - </a:t>
            </a:r>
            <a:r>
              <a:rPr lang="en-US" altLang="ko-KR" sz="2400" dirty="0"/>
              <a:t>BOLD multinational cohort (n = 25,806 adults in 34 countries)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Dyspnea measured by </a:t>
            </a:r>
            <a:r>
              <a:rPr lang="en-US" altLang="ko-KR" dirty="0" err="1"/>
              <a:t>mMRC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      </a:t>
            </a:r>
            <a:r>
              <a:rPr lang="en-US" altLang="ko-KR" dirty="0">
                <a:sym typeface="Wingdings" panose="05000000000000000000" pitchFamily="2" charset="2"/>
              </a:rPr>
              <a:t> </a:t>
            </a:r>
            <a:r>
              <a:rPr lang="en-US" altLang="ko-KR" sz="2400" dirty="0">
                <a:sym typeface="Wingdings" panose="05000000000000000000" pitchFamily="2" charset="2"/>
              </a:rPr>
              <a:t>post-BD FVC, FEV</a:t>
            </a:r>
            <a:r>
              <a:rPr lang="en-US" altLang="ko-KR" sz="2400" baseline="-25000" dirty="0">
                <a:sym typeface="Wingdings" panose="05000000000000000000" pitchFamily="2" charset="2"/>
              </a:rPr>
              <a:t>1</a:t>
            </a:r>
            <a:r>
              <a:rPr lang="en-US" altLang="ko-KR" sz="2400" dirty="0">
                <a:sym typeface="Wingdings" panose="05000000000000000000" pitchFamily="2" charset="2"/>
              </a:rPr>
              <a:t>/FVC (+ LLN)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76168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229E95-3BDD-4FB4-8B00-F66D5611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017CFC-2752-4FF9-B12D-5F7D0DB42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7152B16-C3D4-4329-8C2A-F834ECF7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3" y="0"/>
            <a:ext cx="11408134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8F2052C-2000-4855-AA27-DE59DCD7BEFF}"/>
              </a:ext>
            </a:extLst>
          </p:cNvPr>
          <p:cNvSpPr/>
          <p:nvPr/>
        </p:nvSpPr>
        <p:spPr>
          <a:xfrm>
            <a:off x="3217718" y="6448268"/>
            <a:ext cx="1790700" cy="292279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3006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EF4AA3-62F5-462A-B3DD-14BB7755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DA12D3-D81E-4C64-968B-2C65F4735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AF5A074-8778-4723-A9E1-85C2191D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7"/>
            <a:ext cx="12192000" cy="683988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0F97566-0644-4581-9E37-72E6038AFAA9}"/>
              </a:ext>
            </a:extLst>
          </p:cNvPr>
          <p:cNvSpPr/>
          <p:nvPr/>
        </p:nvSpPr>
        <p:spPr>
          <a:xfrm>
            <a:off x="2047009" y="9057"/>
            <a:ext cx="945573" cy="292279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6A25166-ADC7-4BD2-9ACC-0BE3E65F8CBF}"/>
              </a:ext>
            </a:extLst>
          </p:cNvPr>
          <p:cNvSpPr/>
          <p:nvPr/>
        </p:nvSpPr>
        <p:spPr>
          <a:xfrm>
            <a:off x="1825336" y="3429000"/>
            <a:ext cx="1427019" cy="292279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4732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EB3BA7-F2FC-442D-967F-00521ED93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D04567A9-A66C-4407-8067-E376EBEF3179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BOLD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F3AF4E-8421-4B52-BF52-F86CB890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099832"/>
            <a:ext cx="7067110" cy="4984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7A327-FA2A-7AF9-FD1D-7621B8158958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#6- 3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74463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dirty="0"/>
              <a:t> - </a:t>
            </a:r>
            <a:r>
              <a:rPr lang="en-US" altLang="ko-KR" sz="2400" dirty="0"/>
              <a:t>How </a:t>
            </a:r>
            <a:r>
              <a:rPr lang="en-US" altLang="ko-KR" sz="2400" b="1" dirty="0"/>
              <a:t>breathlessness</a:t>
            </a:r>
            <a:r>
              <a:rPr lang="en-US" altLang="ko-KR" sz="2400" dirty="0"/>
              <a:t> is associated with both </a:t>
            </a:r>
            <a:r>
              <a:rPr lang="en-US" altLang="ko-KR" sz="2400" b="1" dirty="0"/>
              <a:t>physical</a:t>
            </a:r>
            <a:r>
              <a:rPr lang="en-US" altLang="ko-KR" sz="2400" dirty="0"/>
              <a:t> and </a:t>
            </a:r>
            <a:r>
              <a:rPr lang="en-US" altLang="ko-KR" sz="2400" b="1" dirty="0"/>
              <a:t>mental QoL </a:t>
            </a:r>
            <a:r>
              <a:rPr lang="en-US" altLang="ko-KR" sz="2400" dirty="0"/>
              <a:t>across various regions of the world ?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 marL="0" indent="0">
              <a:buNone/>
            </a:pPr>
            <a:r>
              <a:rPr lang="en-US" altLang="ko-KR" dirty="0"/>
              <a:t> - </a:t>
            </a:r>
            <a:r>
              <a:rPr lang="en-US" altLang="ko-KR" sz="2400" dirty="0"/>
              <a:t>BOLD multinational cohort (n = 19,714 adults in 25 countries)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Breathlessness measured by </a:t>
            </a:r>
            <a:r>
              <a:rPr lang="en-US" altLang="ko-KR" dirty="0" err="1"/>
              <a:t>mMRC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      </a:t>
            </a:r>
            <a:r>
              <a:rPr lang="en-US" altLang="ko-KR" dirty="0">
                <a:sym typeface="Wingdings" panose="05000000000000000000" pitchFamily="2" charset="2"/>
              </a:rPr>
              <a:t> SF-12 (short form 12) questionnaire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11020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709D1-C4B6-4FEB-97D9-92294CFE3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058" y="1233182"/>
            <a:ext cx="5038025" cy="5410695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err="1"/>
              <a:t>Breathelessness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ko-KR" altLang="en-US" dirty="0"/>
              <a:t>↓</a:t>
            </a:r>
            <a:r>
              <a:rPr lang="en-US" altLang="ko-KR" dirty="0"/>
              <a:t>Mental health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6DD88AC-BB64-409F-864C-88E5AC1F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0"/>
            <a:ext cx="6568143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766E380-80DC-4421-ADA9-2307313412F8}"/>
              </a:ext>
            </a:extLst>
          </p:cNvPr>
          <p:cNvSpPr/>
          <p:nvPr/>
        </p:nvSpPr>
        <p:spPr>
          <a:xfrm>
            <a:off x="438150" y="755650"/>
            <a:ext cx="889000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AA3245D-E817-4C44-9DFF-A9B61D3C3A23}"/>
              </a:ext>
            </a:extLst>
          </p:cNvPr>
          <p:cNvSpPr/>
          <p:nvPr/>
        </p:nvSpPr>
        <p:spPr>
          <a:xfrm>
            <a:off x="438150" y="3225800"/>
            <a:ext cx="1384884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FBCD2E5-41D8-43CC-B8AC-22F259484F28}"/>
              </a:ext>
            </a:extLst>
          </p:cNvPr>
          <p:cNvSpPr/>
          <p:nvPr/>
        </p:nvSpPr>
        <p:spPr>
          <a:xfrm>
            <a:off x="5105400" y="2959100"/>
            <a:ext cx="1384884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42179F4-0B78-41CE-958F-EE1FE09185A9}"/>
              </a:ext>
            </a:extLst>
          </p:cNvPr>
          <p:cNvSpPr/>
          <p:nvPr/>
        </p:nvSpPr>
        <p:spPr>
          <a:xfrm>
            <a:off x="5124450" y="5857875"/>
            <a:ext cx="1384884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FCD34D6-F7E8-432B-B0CC-94C700DAD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0" t="289"/>
          <a:stretch/>
        </p:blipFill>
        <p:spPr>
          <a:xfrm>
            <a:off x="6853862" y="2844800"/>
            <a:ext cx="5372131" cy="23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90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CA5BFF7-5D55-4978-9444-1AFD25A1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0"/>
            <a:ext cx="6624816" cy="6858000"/>
          </a:xfrm>
          <a:prstGeom prst="rect">
            <a:avLst/>
          </a:prstGeom>
        </p:spPr>
      </p:pic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BA5F3212-3E5E-4416-B9E5-79681AD54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058" y="1233182"/>
            <a:ext cx="5038025" cy="5410695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err="1"/>
              <a:t>Breathelessness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ko-KR" altLang="en-US" dirty="0"/>
              <a:t>↓</a:t>
            </a:r>
            <a:r>
              <a:rPr lang="en-US" altLang="ko-KR" dirty="0"/>
              <a:t>Physical health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5491F12-FAE8-4554-833D-FFB2221BEBAB}"/>
              </a:ext>
            </a:extLst>
          </p:cNvPr>
          <p:cNvSpPr/>
          <p:nvPr/>
        </p:nvSpPr>
        <p:spPr>
          <a:xfrm>
            <a:off x="5238750" y="5867400"/>
            <a:ext cx="1384884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96752FF-1D8D-4684-BB54-621309942216}"/>
              </a:ext>
            </a:extLst>
          </p:cNvPr>
          <p:cNvSpPr/>
          <p:nvPr/>
        </p:nvSpPr>
        <p:spPr>
          <a:xfrm>
            <a:off x="5257800" y="2990850"/>
            <a:ext cx="1384884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8B9E053-C04C-4B9F-B3F8-73F55FEA5D64}"/>
              </a:ext>
            </a:extLst>
          </p:cNvPr>
          <p:cNvSpPr/>
          <p:nvPr/>
        </p:nvSpPr>
        <p:spPr>
          <a:xfrm>
            <a:off x="380170" y="800100"/>
            <a:ext cx="1010480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97D102-40D9-4469-A58F-75697A1BE7F6}"/>
              </a:ext>
            </a:extLst>
          </p:cNvPr>
          <p:cNvSpPr/>
          <p:nvPr/>
        </p:nvSpPr>
        <p:spPr>
          <a:xfrm>
            <a:off x="418270" y="3263900"/>
            <a:ext cx="1384884" cy="146050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FC95FDA-7EF6-4C0D-BAAD-9CFBA4AAC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71"/>
          <a:stretch/>
        </p:blipFill>
        <p:spPr>
          <a:xfrm>
            <a:off x="7024223" y="2642152"/>
            <a:ext cx="5138023" cy="15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941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472829-1058-4FF4-97D5-F6B86146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What is the TREND?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CD970B-8862-4E9F-AD76-C8BC995AD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/>
              <a:t>Heterogeneity</a:t>
            </a:r>
          </a:p>
          <a:p>
            <a:r>
              <a:rPr lang="en-US" altLang="ko-KR" b="1" dirty="0"/>
              <a:t>Phenotype/subtype</a:t>
            </a:r>
          </a:p>
          <a:p>
            <a:r>
              <a:rPr lang="en-US" altLang="ko-KR" dirty="0"/>
              <a:t>Image/Genetics/Proteomics</a:t>
            </a:r>
          </a:p>
          <a:p>
            <a:r>
              <a:rPr lang="en-US" altLang="ko-KR" dirty="0"/>
              <a:t>Multidimensional approach</a:t>
            </a:r>
          </a:p>
          <a:p>
            <a:r>
              <a:rPr lang="en-US" altLang="ko-KR" b="1" dirty="0"/>
              <a:t>Early</a:t>
            </a:r>
            <a:r>
              <a:rPr lang="en-US" altLang="ko-KR" dirty="0"/>
              <a:t> and </a:t>
            </a:r>
            <a:r>
              <a:rPr lang="en-US" altLang="ko-KR" b="1" dirty="0"/>
              <a:t>Personalized</a:t>
            </a:r>
            <a:endParaRPr lang="ko-KR" altLang="en-US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8D0FEBC-D96A-4ED4-80B2-B65740A2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2" b="22547"/>
          <a:stretch/>
        </p:blipFill>
        <p:spPr>
          <a:xfrm>
            <a:off x="5784350" y="3695793"/>
            <a:ext cx="5331860" cy="2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7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Findings [</a:t>
            </a:r>
            <a:r>
              <a:rPr lang="en-US" altLang="ko-KR" b="1" dirty="0"/>
              <a:t>FEV</a:t>
            </a:r>
            <a:r>
              <a:rPr lang="en-US" altLang="ko-KR" b="1" baseline="-25000" dirty="0"/>
              <a:t>1</a:t>
            </a:r>
            <a:r>
              <a:rPr lang="en-US" altLang="ko-KR" b="1" dirty="0"/>
              <a:t> decline </a:t>
            </a:r>
            <a:r>
              <a:rPr lang="en-US" altLang="ko-KR" dirty="0"/>
              <a:t>and </a:t>
            </a:r>
            <a:r>
              <a:rPr lang="en-US" altLang="ko-KR" b="1" dirty="0"/>
              <a:t>Exacerbation</a:t>
            </a:r>
            <a:r>
              <a:rPr lang="en-US" altLang="ko-KR" dirty="0"/>
              <a:t>]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4FC3FB-973B-467C-9B1A-C495346E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57" y="836948"/>
            <a:ext cx="9741653" cy="326820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4FC2F76-1D43-4061-8DE0-3B460DB79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28" y="4246051"/>
            <a:ext cx="9311140" cy="2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059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694832-A31C-4747-B1E7-082B6DC0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57BC6B4-67FA-4A87-A550-C22E3C61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214123"/>
            <a:ext cx="8051835" cy="5858759"/>
          </a:xfrm>
          <a:prstGeom prst="rect">
            <a:avLst/>
          </a:prstGeom>
        </p:spPr>
      </p:pic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37FA9330-55F2-499E-A3BB-BA6C27269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90778" y="1442917"/>
            <a:ext cx="4406181" cy="273315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AE47198-FBBD-479B-B740-0AE3DD859CD9}"/>
              </a:ext>
            </a:extLst>
          </p:cNvPr>
          <p:cNvSpPr/>
          <p:nvPr/>
        </p:nvSpPr>
        <p:spPr>
          <a:xfrm>
            <a:off x="8228642" y="4310395"/>
            <a:ext cx="38113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400" dirty="0" err="1"/>
              <a:t>Swanney</a:t>
            </a:r>
            <a:r>
              <a:rPr lang="en-US" altLang="ko-KR" sz="1400" dirty="0"/>
              <a:t> et al. Thorax. 2008;63(12):1046-51</a:t>
            </a:r>
            <a:endParaRPr lang="ko-KR" altLang="en-US" sz="1400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FC6C623-BC8A-4EA2-B9B8-5B3B189D699F}"/>
              </a:ext>
            </a:extLst>
          </p:cNvPr>
          <p:cNvSpPr/>
          <p:nvPr/>
        </p:nvSpPr>
        <p:spPr>
          <a:xfrm>
            <a:off x="10878532" y="1510077"/>
            <a:ext cx="424206" cy="489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FA22E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2488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Findings [</a:t>
            </a:r>
            <a:r>
              <a:rPr lang="en-US" altLang="ko-KR" b="1" dirty="0"/>
              <a:t>QoL</a:t>
            </a:r>
            <a:r>
              <a:rPr lang="en-US" altLang="ko-KR" dirty="0"/>
              <a:t>]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5CB9997-C217-4FF5-9E51-675DE119D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5" y="1112219"/>
            <a:ext cx="8887691" cy="49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25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Findings [</a:t>
            </a:r>
            <a:r>
              <a:rPr lang="en-US" altLang="ko-KR" b="1" dirty="0"/>
              <a:t>Phenotype</a:t>
            </a:r>
            <a:r>
              <a:rPr lang="en-US" altLang="ko-KR" dirty="0"/>
              <a:t> </a:t>
            </a:r>
            <a:r>
              <a:rPr lang="en-US" altLang="ko-KR" b="1" dirty="0"/>
              <a:t>progression</a:t>
            </a:r>
            <a:r>
              <a:rPr lang="en-US" altLang="ko-KR" dirty="0"/>
              <a:t>]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1A1E7BB-9DE9-4366-A28A-0D5CEF3AF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6" y="1257877"/>
            <a:ext cx="8156864" cy="1486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03147-2A18-47DC-B920-622D4CCD7E24}"/>
              </a:ext>
            </a:extLst>
          </p:cNvPr>
          <p:cNvSpPr txBox="1"/>
          <p:nvPr/>
        </p:nvSpPr>
        <p:spPr>
          <a:xfrm>
            <a:off x="394855" y="888545"/>
            <a:ext cx="193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Baseline</a:t>
            </a:r>
            <a:endParaRPr lang="ko-KR" altLang="en-US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2B45A8B-57DF-4A52-B61A-FA5AEF1E3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860" y="3054282"/>
            <a:ext cx="8156864" cy="3589596"/>
          </a:xfrm>
          <a:prstGeom prst="rect">
            <a:avLst/>
          </a:prstGeom>
        </p:spPr>
      </p:pic>
      <p:sp>
        <p:nvSpPr>
          <p:cNvPr id="7" name="화살표: 굽음 6">
            <a:extLst>
              <a:ext uri="{FF2B5EF4-FFF2-40B4-BE49-F238E27FC236}">
                <a16:creationId xmlns:a16="http://schemas.microsoft.com/office/drawing/2014/main" id="{0FBFEA9B-1432-4B0F-88A1-09219A569281}"/>
              </a:ext>
            </a:extLst>
          </p:cNvPr>
          <p:cNvSpPr/>
          <p:nvPr/>
        </p:nvSpPr>
        <p:spPr>
          <a:xfrm rot="10800000" flipH="1">
            <a:off x="2473037" y="2906319"/>
            <a:ext cx="613063" cy="693335"/>
          </a:xfrm>
          <a:prstGeom prst="ben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763D1-6AF3-4D52-99D4-945B5E2FCB40}"/>
              </a:ext>
            </a:extLst>
          </p:cNvPr>
          <p:cNvSpPr txBox="1"/>
          <p:nvPr/>
        </p:nvSpPr>
        <p:spPr>
          <a:xfrm>
            <a:off x="820883" y="3539800"/>
            <a:ext cx="261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Median follow up</a:t>
            </a:r>
          </a:p>
          <a:p>
            <a:r>
              <a:rPr lang="en-US" altLang="ko-KR" b="1" dirty="0"/>
              <a:t> of 2 years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362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Emphysema subtype has increased risk of exacerbation, QoL burden,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Non-emphysema subtype showed increased emphysema progression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62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SPIROMICS   </a:t>
            </a:r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FF6E798-D90A-42DB-942C-0DA52415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8313286" cy="4655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4677C-36CC-42DE-B6AA-16E3D82B4BFD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#1- 3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16470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Differential disease characteristics and trajectories among tobacco-exposed persons with preserved spirometry (TEPS)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814 with tobacco exposure in SPIROMICS </a:t>
            </a:r>
          </a:p>
          <a:p>
            <a:pPr lvl="1">
              <a:buFontTx/>
              <a:buChar char="-"/>
            </a:pPr>
            <a:r>
              <a:rPr lang="en-US" altLang="ko-KR" sz="2000" dirty="0"/>
              <a:t>Current or former smoker with FEV1/FVC </a:t>
            </a:r>
            <a:r>
              <a:rPr lang="en-US" altLang="ko-KR" sz="2000" dirty="0">
                <a:ea typeface="굴림" panose="020B0600000101010101" pitchFamily="50" charset="-127"/>
              </a:rPr>
              <a:t>≥0.70 and FVC ≥ the predicted LLN</a:t>
            </a:r>
            <a:endParaRPr lang="en-US" altLang="ko-KR" sz="2000" dirty="0"/>
          </a:p>
          <a:p>
            <a:pPr>
              <a:buFontTx/>
              <a:buChar char="-"/>
            </a:pPr>
            <a:r>
              <a:rPr lang="en-US" altLang="ko-KR" sz="2400" dirty="0"/>
              <a:t>8.5 years of follow-up</a:t>
            </a:r>
          </a:p>
          <a:p>
            <a:pPr>
              <a:buFontTx/>
              <a:buChar char="-"/>
            </a:pPr>
            <a:r>
              <a:rPr lang="en-US" altLang="ko-KR" sz="2400" dirty="0"/>
              <a:t>external validation with </a:t>
            </a:r>
            <a:r>
              <a:rPr lang="en-US" altLang="ko-KR" sz="2400" dirty="0" err="1"/>
              <a:t>COPDGene</a:t>
            </a:r>
            <a:r>
              <a:rPr lang="en-US" altLang="ko-KR" sz="2400" dirty="0"/>
              <a:t> participants.</a:t>
            </a:r>
            <a:endParaRPr lang="ko-KR" altLang="en-US" sz="2400" dirty="0"/>
          </a:p>
          <a:p>
            <a:pPr marL="0" indent="0">
              <a:buNone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3444291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402C1C-39E6-4305-AB9B-32F4502D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91" y="228600"/>
            <a:ext cx="8090223" cy="625532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CE2CD83-FB7B-4495-BEDF-69E300688082}"/>
              </a:ext>
            </a:extLst>
          </p:cNvPr>
          <p:cNvSpPr/>
          <p:nvPr/>
        </p:nvSpPr>
        <p:spPr>
          <a:xfrm>
            <a:off x="2867891" y="5777345"/>
            <a:ext cx="3228109" cy="706582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46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FD20715-09A9-41F9-95AD-95BE15A6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028"/>
            <a:ext cx="12192000" cy="5764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3E8967-209A-4EFB-842F-A054FA3DBC19}"/>
              </a:ext>
            </a:extLst>
          </p:cNvPr>
          <p:cNvSpPr txBox="1"/>
          <p:nvPr/>
        </p:nvSpPr>
        <p:spPr>
          <a:xfrm>
            <a:off x="145472" y="420087"/>
            <a:ext cx="208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Figure 4.</a:t>
            </a:r>
            <a:endParaRPr lang="ko-KR" alt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65EC7EC-5924-4160-88C5-FCD28A27CA14}"/>
              </a:ext>
            </a:extLst>
          </p:cNvPr>
          <p:cNvSpPr/>
          <p:nvPr/>
        </p:nvSpPr>
        <p:spPr>
          <a:xfrm>
            <a:off x="4104409" y="1028700"/>
            <a:ext cx="311727" cy="706582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6BED5DE-D655-4220-99C3-BA8B57EDD512}"/>
              </a:ext>
            </a:extLst>
          </p:cNvPr>
          <p:cNvSpPr/>
          <p:nvPr/>
        </p:nvSpPr>
        <p:spPr>
          <a:xfrm>
            <a:off x="8148204" y="1028700"/>
            <a:ext cx="311727" cy="706582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8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1661D4-C7B9-4F77-AE9F-CF0274E7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Searched Cohorts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779CB3-AE90-4FFC-9911-F88105536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COPDGene</a:t>
            </a:r>
            <a:endParaRPr lang="en-US" altLang="ko-KR" dirty="0"/>
          </a:p>
          <a:p>
            <a:r>
              <a:rPr lang="en-US" altLang="ko-KR" dirty="0" err="1"/>
              <a:t>CanCOLD</a:t>
            </a:r>
            <a:endParaRPr lang="en-US" altLang="ko-KR" dirty="0"/>
          </a:p>
          <a:p>
            <a:r>
              <a:rPr lang="en-US" altLang="ko-KR" dirty="0"/>
              <a:t>ECLIPSE</a:t>
            </a:r>
          </a:p>
          <a:p>
            <a:r>
              <a:rPr lang="en-US" altLang="ko-KR" dirty="0"/>
              <a:t>SPIROMICS</a:t>
            </a:r>
          </a:p>
          <a:p>
            <a:r>
              <a:rPr lang="en-US" altLang="ko-KR" dirty="0"/>
              <a:t>Copenhagen General Population Study (CGPS)</a:t>
            </a:r>
          </a:p>
          <a:p>
            <a:r>
              <a:rPr lang="en-US" altLang="ko-KR" dirty="0"/>
              <a:t>Lung Health Study (LHS)</a:t>
            </a:r>
          </a:p>
          <a:p>
            <a:r>
              <a:rPr lang="en-US" altLang="ko-KR" dirty="0"/>
              <a:t>COSYCONET</a:t>
            </a:r>
          </a:p>
          <a:p>
            <a:r>
              <a:rPr lang="en-US" altLang="ko-KR" dirty="0"/>
              <a:t>BOLD</a:t>
            </a:r>
          </a:p>
          <a:p>
            <a:r>
              <a:rPr lang="en-US" altLang="ko-KR" dirty="0"/>
              <a:t>NOVELTY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4577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Tobacco-exposed individuals with preserved spirometry are heterogeneous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Compared with [TLC]</a:t>
            </a:r>
            <a:r>
              <a:rPr lang="en-US" altLang="ko-KR" sz="2400" baseline="30000" dirty="0"/>
              <a:t>high</a:t>
            </a:r>
            <a:r>
              <a:rPr lang="en-US" altLang="ko-KR" sz="2400" dirty="0"/>
              <a:t>, </a:t>
            </a:r>
            <a:r>
              <a:rPr lang="en-US" altLang="ko-KR" sz="2400" b="1" dirty="0"/>
              <a:t>[RV/TLC]</a:t>
            </a:r>
            <a:r>
              <a:rPr lang="en-US" altLang="ko-KR" sz="2400" b="1" baseline="30000" dirty="0"/>
              <a:t>high</a:t>
            </a:r>
            <a:r>
              <a:rPr lang="en-US" altLang="ko-KR" sz="2400" b="1" dirty="0"/>
              <a:t> </a:t>
            </a:r>
            <a:r>
              <a:rPr lang="en-US" altLang="ko-KR" sz="2400" dirty="0"/>
              <a:t>were more likely to </a:t>
            </a:r>
            <a:r>
              <a:rPr lang="en-US" altLang="ko-KR" sz="2400" b="1" dirty="0"/>
              <a:t>progress</a:t>
            </a:r>
            <a:r>
              <a:rPr lang="en-US" altLang="ko-KR" sz="2400" dirty="0"/>
              <a:t> to develop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either </a:t>
            </a:r>
            <a:r>
              <a:rPr lang="en-US" altLang="ko-KR" sz="2400" b="1" dirty="0" err="1"/>
              <a:t>spirometric</a:t>
            </a:r>
            <a:r>
              <a:rPr lang="en-US" altLang="ko-KR" sz="2400" b="1" dirty="0"/>
              <a:t> COPD </a:t>
            </a:r>
            <a:r>
              <a:rPr lang="en-US" altLang="ko-KR" sz="2400" dirty="0"/>
              <a:t>or </a:t>
            </a:r>
            <a:r>
              <a:rPr lang="en-US" altLang="ko-KR" sz="2400" b="1" dirty="0" err="1"/>
              <a:t>PRISm</a:t>
            </a:r>
            <a:endParaRPr lang="en-US" altLang="ko-KR" sz="2400" b="1" dirty="0"/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</a:t>
            </a:r>
          </a:p>
          <a:p>
            <a:pPr marL="0" indent="0">
              <a:lnSpc>
                <a:spcPct val="200000"/>
              </a:lnSpc>
              <a:buNone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1225026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2BA6E70-83D5-44AA-AF5C-C8C478D3C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7" y="1233182"/>
            <a:ext cx="9744702" cy="383363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UK Biobank   </a:t>
            </a:r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EE777-E423-F89E-4058-8986735D2E3B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#1- 4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17938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assess COPD heterogeneity using genetic variants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379,337 UK Biobank participants</a:t>
            </a:r>
          </a:p>
          <a:p>
            <a:pPr lvl="1">
              <a:buFontTx/>
              <a:buChar char="-"/>
            </a:pPr>
            <a:r>
              <a:rPr lang="en-US" altLang="ko-KR" sz="1800" dirty="0"/>
              <a:t>clustered genome-wide association studies of COPD, lung function, and asthma</a:t>
            </a:r>
          </a:p>
          <a:p>
            <a:pPr lvl="1">
              <a:buFontTx/>
              <a:buChar char="-"/>
            </a:pPr>
            <a:r>
              <a:rPr lang="en-US" altLang="ko-KR" sz="1800" dirty="0"/>
              <a:t>clustered phenotypes from UK Biobank</a:t>
            </a:r>
          </a:p>
          <a:p>
            <a:pPr>
              <a:buFontTx/>
              <a:buChar char="-"/>
            </a:pPr>
            <a:r>
              <a:rPr lang="en-US" altLang="ko-KR" sz="2400" dirty="0"/>
              <a:t>external validation with </a:t>
            </a:r>
            <a:r>
              <a:rPr lang="en-US" altLang="ko-KR" sz="2400" dirty="0" err="1"/>
              <a:t>COPDGene</a:t>
            </a:r>
            <a:endParaRPr lang="ko-KR" altLang="en-US" sz="2400" dirty="0"/>
          </a:p>
          <a:p>
            <a:pPr marL="0" indent="0">
              <a:buNone/>
            </a:pPr>
            <a:endParaRPr lang="en-US" altLang="ko-KR" sz="24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0B0053F-83EE-4342-87C3-E6FA35B6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24" y="3992919"/>
            <a:ext cx="9395767" cy="25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3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5BB07F-3A91-4B04-B5B8-DEA8DA80E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4888C5E-97FC-4DEA-BCE1-1B8DBCD4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6" y="723652"/>
            <a:ext cx="11631648" cy="4077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66D70-98FF-4DA1-8227-B853508D2295}"/>
              </a:ext>
            </a:extLst>
          </p:cNvPr>
          <p:cNvSpPr txBox="1"/>
          <p:nvPr/>
        </p:nvSpPr>
        <p:spPr>
          <a:xfrm>
            <a:off x="457200" y="550718"/>
            <a:ext cx="225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Figure 2.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5692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03F5AFD-3073-47B5-A10D-4F8A51A98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0"/>
            <a:ext cx="4473252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158043A-FB6D-4592-ACF2-A16F62E2FF69}"/>
              </a:ext>
            </a:extLst>
          </p:cNvPr>
          <p:cNvSpPr/>
          <p:nvPr/>
        </p:nvSpPr>
        <p:spPr>
          <a:xfrm>
            <a:off x="5282046" y="620218"/>
            <a:ext cx="6909954" cy="2808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🔍</a:t>
            </a:r>
            <a:r>
              <a:rPr lang="ko-KR" altLang="en-US" sz="2000" dirty="0"/>
              <a:t> </a:t>
            </a:r>
            <a:r>
              <a:rPr lang="en-US" altLang="ko-KR" sz="2000" dirty="0"/>
              <a:t>Contribution of cluster-specific GRSs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sz="1600" dirty="0"/>
              <a:t>- </a:t>
            </a:r>
            <a:r>
              <a:rPr lang="en-US" altLang="ko-KR" sz="1600" b="1" dirty="0"/>
              <a:t>GRS</a:t>
            </a:r>
            <a:r>
              <a:rPr lang="en-US" altLang="ko-KR" sz="1600" b="1" baseline="-25000" dirty="0"/>
              <a:t>1</a:t>
            </a:r>
            <a:r>
              <a:rPr lang="en-US" altLang="ko-KR" sz="1600" dirty="0"/>
              <a:t>; blood cell counts and inflammatory biomarkers including CRP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 - </a:t>
            </a:r>
            <a:r>
              <a:rPr lang="en-US" altLang="ko-KR" sz="1600" b="1" dirty="0"/>
              <a:t>GRS</a:t>
            </a:r>
            <a:r>
              <a:rPr lang="en-US" altLang="ko-KR" sz="1600" b="1" baseline="-25000" dirty="0"/>
              <a:t>2</a:t>
            </a:r>
            <a:r>
              <a:rPr lang="en-US" altLang="ko-KR" sz="1600" dirty="0"/>
              <a:t>; obesity, BMI, insulin, coronary artery disease, and sleep apnea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 - </a:t>
            </a:r>
            <a:r>
              <a:rPr lang="en-US" altLang="ko-KR" sz="1600" b="1" dirty="0"/>
              <a:t>GRS</a:t>
            </a:r>
            <a:r>
              <a:rPr lang="en-US" altLang="ko-KR" sz="1600" b="1" baseline="-25000" dirty="0"/>
              <a:t>3</a:t>
            </a:r>
            <a:r>
              <a:rPr lang="en-US" altLang="ko-KR" sz="1600" dirty="0"/>
              <a:t>; height, most clinical lung function measurements, and COPD-related phenotypes including CC16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 </a:t>
            </a:r>
          </a:p>
          <a:p>
            <a:pPr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0825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Genetic variants associated with COPD using a diverse set of phenotypes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Different associations with biologic and clinical phenotype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Three multi-trait/multi-variant disease scores were identified</a:t>
            </a:r>
          </a:p>
        </p:txBody>
      </p:sp>
    </p:spTree>
    <p:extLst>
      <p:ext uri="{BB962C8B-B14F-4D97-AF65-F5344CB8AC3E}">
        <p14:creationId xmlns:p14="http://schemas.microsoft.com/office/powerpoint/2010/main" val="301690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   SPIROMICS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4E525F8-233E-4EAF-B7C1-8D48D9D4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10273954" cy="4508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13DD4C-2FD9-42CF-1106-4D15449258F3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#1- 5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2584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assess plasma</a:t>
            </a:r>
            <a:r>
              <a:rPr lang="ko-KR" altLang="en-US" sz="2400" dirty="0"/>
              <a:t> </a:t>
            </a:r>
            <a:r>
              <a:rPr lang="en-US" altLang="ko-KR" sz="2400" dirty="0"/>
              <a:t>proteomic association with emphysema vs. non-emphysema predominant COPD subtypes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2019 controls; 722 non-emphysema COPD; 726 emphysema COPD in </a:t>
            </a:r>
            <a:r>
              <a:rPr lang="en-US" altLang="ko-KR" sz="2400" dirty="0" err="1"/>
              <a:t>COPDGene</a:t>
            </a:r>
            <a:r>
              <a:rPr lang="en-US" altLang="ko-KR" sz="2400" dirty="0"/>
              <a:t> </a:t>
            </a:r>
          </a:p>
          <a:p>
            <a:pPr lvl="1">
              <a:buFontTx/>
              <a:buChar char="-"/>
            </a:pPr>
            <a:r>
              <a:rPr lang="en-US" altLang="ko-KR" sz="2000" dirty="0"/>
              <a:t>Non-emphysema (LAA-950 &lt; 5%) vs. Emphysema (LAA-950 ≥ 10%) </a:t>
            </a:r>
          </a:p>
          <a:p>
            <a:pPr lvl="1">
              <a:buFontTx/>
              <a:buChar char="-"/>
            </a:pPr>
            <a:endParaRPr lang="en-US" altLang="ko-KR" sz="2000" dirty="0"/>
          </a:p>
          <a:p>
            <a:pPr>
              <a:buFontTx/>
              <a:buChar char="-"/>
            </a:pPr>
            <a:r>
              <a:rPr lang="en-US" altLang="ko-KR" sz="2400" dirty="0"/>
              <a:t>124 proteins associated with COPD subtypes in </a:t>
            </a:r>
            <a:r>
              <a:rPr lang="en-US" altLang="ko-KR" sz="2400" dirty="0" err="1"/>
              <a:t>COPDGene</a:t>
            </a:r>
            <a:endParaRPr lang="en-US" altLang="ko-KR" sz="2400" dirty="0"/>
          </a:p>
          <a:p>
            <a:pPr>
              <a:buFontTx/>
              <a:buChar char="-"/>
            </a:pPr>
            <a:r>
              <a:rPr lang="en-US" altLang="ko-KR" sz="2400" dirty="0"/>
              <a:t>64 proteins validated in SPIROMICS</a:t>
            </a:r>
          </a:p>
        </p:txBody>
      </p:sp>
    </p:spTree>
    <p:extLst>
      <p:ext uri="{BB962C8B-B14F-4D97-AF65-F5344CB8AC3E}">
        <p14:creationId xmlns:p14="http://schemas.microsoft.com/office/powerpoint/2010/main" val="2541448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541F4D-909D-4711-B01A-02250DF2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0E2A2B-46C3-4A14-AB87-84E926086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1D82B24-B435-44B5-9F68-D3D205139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123"/>
            <a:ext cx="12192000" cy="58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17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64006E-E449-47D8-B19F-81517091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24ED68-4BAA-4F56-A462-BB8F616CB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F8F8AA-999B-4870-80C5-A5CF6267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8" y="0"/>
            <a:ext cx="11644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6564D18-132F-48EF-8781-0404AD1DDF5A}"/>
              </a:ext>
            </a:extLst>
          </p:cNvPr>
          <p:cNvSpPr/>
          <p:nvPr/>
        </p:nvSpPr>
        <p:spPr>
          <a:xfrm>
            <a:off x="292916" y="847122"/>
            <a:ext cx="11470994" cy="5763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350" dirty="0"/>
              <a:t>1. </a:t>
            </a:r>
            <a:r>
              <a:rPr lang="en-US" altLang="ko-KR" sz="1350" b="1" dirty="0"/>
              <a:t>A Multidimensional Diagnostic Approach for Chronic Obstructive Pulmonary Disease </a:t>
            </a:r>
            <a:r>
              <a:rPr lang="en-US" altLang="ko-KR" sz="1350" dirty="0"/>
              <a:t>PMID: 40382791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2. </a:t>
            </a:r>
            <a:r>
              <a:rPr lang="en-US" altLang="ko-KR" sz="1350" b="1" dirty="0"/>
              <a:t>Temporal Exploration of Chronic Obstructive Pulmonary Disease Phenotypes: Insights from the </a:t>
            </a:r>
            <a:r>
              <a:rPr lang="en-US" altLang="ko-KR" sz="1350" b="1" dirty="0" err="1"/>
              <a:t>COPDGene</a:t>
            </a:r>
            <a:r>
              <a:rPr lang="en-US" altLang="ko-KR" sz="1350" b="1" dirty="0"/>
              <a:t> and SPIROMICS Cohorts </a:t>
            </a:r>
            <a:r>
              <a:rPr lang="en-US" altLang="ko-KR" sz="1350" dirty="0"/>
              <a:t>PMID: 39269427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3. </a:t>
            </a:r>
            <a:r>
              <a:rPr lang="en-US" altLang="ko-KR" sz="1350" b="1" dirty="0"/>
              <a:t>Identifying Chronic Obstructive Pulmonary Disease Subtypes Using Multi-trait Genetics </a:t>
            </a:r>
            <a:r>
              <a:rPr lang="en-US" altLang="ko-KR" sz="1350" dirty="0"/>
              <a:t>PMID: 40010152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4. </a:t>
            </a:r>
            <a:r>
              <a:rPr lang="en-US" altLang="ko-KR" sz="1350" b="1" dirty="0"/>
              <a:t>Proteomic Biomarkers of Emphysema-predominant and Non-emphysema-predominant Chronic Obstructive Pulmonary Disease </a:t>
            </a:r>
            <a:r>
              <a:rPr lang="en-US" altLang="ko-KR" sz="1350" dirty="0"/>
              <a:t>PMID: 40505416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5. </a:t>
            </a:r>
            <a:r>
              <a:rPr lang="en-US" altLang="ko-KR" sz="1350" b="1" dirty="0"/>
              <a:t>Polygenic Risk Score Added to Conventional Case Finding to Identify Undiagnosed COPD </a:t>
            </a:r>
            <a:r>
              <a:rPr lang="en-US" altLang="ko-KR" sz="1350" dirty="0"/>
              <a:t>PMID: 39841442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6. </a:t>
            </a:r>
            <a:r>
              <a:rPr lang="en-US" altLang="ko-KR" sz="1350" b="1" dirty="0"/>
              <a:t>Respiratory Exacerbations and Lung Function Decline in People with Smoking History and Normal Spirometry </a:t>
            </a:r>
            <a:r>
              <a:rPr lang="en-US" altLang="ko-KR" sz="1350" dirty="0"/>
              <a:t>PMID: 39946437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7. </a:t>
            </a:r>
            <a:r>
              <a:rPr lang="en-US" altLang="ko-KR" sz="1350" b="1" dirty="0"/>
              <a:t>Deep Learning Estimation of Small Airway Disease from Inspiratory Chest Computed Tomography </a:t>
            </a:r>
            <a:r>
              <a:rPr lang="en-US" altLang="ko-KR" sz="1350" dirty="0"/>
              <a:t>DOI: 10.1164/rccm.202409-18470C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8. </a:t>
            </a:r>
            <a:r>
              <a:rPr lang="en-US" altLang="ko-KR" sz="1350" b="1" dirty="0"/>
              <a:t>Phenotypes and Trajectories of Tobacco-exposed Persons with Preserved Spirometry </a:t>
            </a:r>
            <a:r>
              <a:rPr lang="en-US" altLang="ko-KR" sz="1350" dirty="0"/>
              <a:t>PMID: 39586032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9. </a:t>
            </a:r>
            <a:r>
              <a:rPr lang="en-US" altLang="ko-KR" sz="1350" b="1" dirty="0"/>
              <a:t>Proteomic Discovery Analysis of Quantitatively Assessed Emphysema in the General Population </a:t>
            </a:r>
            <a:r>
              <a:rPr lang="en-US" altLang="ko-KR" sz="1350" dirty="0"/>
              <a:t>PMID: 40616090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10. </a:t>
            </a:r>
            <a:r>
              <a:rPr lang="en-US" altLang="ko-KR" sz="1350" b="1" dirty="0"/>
              <a:t>Characterization and Mortality Risk of Impaired Left Ventricular Filling in COPD </a:t>
            </a:r>
            <a:r>
              <a:rPr lang="en-US" altLang="ko-KR" sz="1350" dirty="0"/>
              <a:t>PMID: 38984876</a:t>
            </a:r>
          </a:p>
          <a:p>
            <a:pPr>
              <a:lnSpc>
                <a:spcPct val="110000"/>
              </a:lnSpc>
            </a:pPr>
            <a:r>
              <a:rPr lang="en-US" altLang="ko-KR" sz="1350" dirty="0"/>
              <a:t>11. </a:t>
            </a:r>
            <a:r>
              <a:rPr lang="en-US" altLang="ko-KR" sz="1350" b="1" dirty="0"/>
              <a:t>Clinical and Prognostic Differences in Mild to Moderate COPD With and Without Emphysema </a:t>
            </a:r>
            <a:r>
              <a:rPr lang="en-US" altLang="ko-KR" sz="1350" dirty="0"/>
              <a:t>PMID: 39454999</a:t>
            </a:r>
          </a:p>
          <a:p>
            <a:r>
              <a:rPr lang="en-US" altLang="ko-KR" sz="1350" dirty="0"/>
              <a:t>12. </a:t>
            </a:r>
            <a:r>
              <a:rPr lang="en-US" altLang="ko-KR" sz="1350" b="1" dirty="0"/>
              <a:t>Bronchodilator responsiveness and future chronic airflow obstruction: a multinational longitudinal study </a:t>
            </a:r>
            <a:r>
              <a:rPr lang="en-US" altLang="ko-KR" sz="1350" dirty="0"/>
              <a:t>PMID: 40083442</a:t>
            </a:r>
          </a:p>
          <a:p>
            <a:r>
              <a:rPr lang="en-US" altLang="ko-KR" sz="1350" dirty="0"/>
              <a:t>13. </a:t>
            </a:r>
            <a:r>
              <a:rPr lang="en-US" altLang="ko-KR" sz="1350" b="1" dirty="0"/>
              <a:t>Geographical variation in lung function: Results from the multicentric cross-sectional BOLD study </a:t>
            </a:r>
            <a:r>
              <a:rPr lang="en-US" altLang="ko-KR" sz="1350" dirty="0"/>
              <a:t>PMID: 39641354</a:t>
            </a:r>
          </a:p>
          <a:p>
            <a:r>
              <a:rPr lang="en-US" altLang="ko-KR" sz="1350" dirty="0"/>
              <a:t>14. </a:t>
            </a:r>
            <a:r>
              <a:rPr lang="en-US" altLang="ko-KR" sz="1350" b="1" dirty="0"/>
              <a:t>Association between lung function and </a:t>
            </a:r>
            <a:r>
              <a:rPr lang="en-US" altLang="ko-KR" sz="1350" b="1" dirty="0" err="1"/>
              <a:t>dyspnoea</a:t>
            </a:r>
            <a:r>
              <a:rPr lang="en-US" altLang="ko-KR" sz="1350" b="1" dirty="0"/>
              <a:t> and its variation in the multinational Burden of Obstructive Lung Disease (BOLD) study </a:t>
            </a:r>
            <a:r>
              <a:rPr lang="en-US" altLang="ko-KR" sz="1350" dirty="0"/>
              <a:t>PMID: 38614859</a:t>
            </a:r>
          </a:p>
          <a:p>
            <a:r>
              <a:rPr lang="en-US" altLang="ko-KR" sz="1350" dirty="0"/>
              <a:t>15. </a:t>
            </a:r>
            <a:r>
              <a:rPr lang="en-US" altLang="ko-KR" sz="1350" b="1" dirty="0"/>
              <a:t>Quality of Life Associated with Breathlessness – BOLD Study </a:t>
            </a:r>
            <a:r>
              <a:rPr lang="en-US" altLang="ko-KR" sz="1350" dirty="0"/>
              <a:t>PMID: 40171577</a:t>
            </a:r>
          </a:p>
          <a:p>
            <a:r>
              <a:rPr lang="en-US" altLang="ko-KR" sz="1350" dirty="0"/>
              <a:t>16. </a:t>
            </a:r>
            <a:r>
              <a:rPr lang="en-US" altLang="ko-KR" sz="1350" b="1" dirty="0"/>
              <a:t>GOLD Grade-Specific COPD Characterization in COSYCONET: MRI vs. CT </a:t>
            </a:r>
            <a:r>
              <a:rPr lang="en-US" altLang="ko-KR" sz="1350" dirty="0"/>
              <a:t>PMID: 39779513</a:t>
            </a:r>
          </a:p>
          <a:p>
            <a:r>
              <a:rPr lang="en-US" altLang="ko-KR" sz="1350" dirty="0"/>
              <a:t>17. </a:t>
            </a:r>
            <a:r>
              <a:rPr lang="en-US" altLang="ko-KR" sz="1350" b="1" dirty="0"/>
              <a:t>Characteristics Associated with Lung Function Trajectories: An Analysis of the SPIROMICS Cohort </a:t>
            </a:r>
            <a:r>
              <a:rPr lang="en-US" altLang="ko-KR" sz="1350" dirty="0"/>
              <a:t>PMID: 40198759</a:t>
            </a:r>
          </a:p>
          <a:p>
            <a:r>
              <a:rPr lang="en-US" altLang="ko-KR" sz="1350" dirty="0"/>
              <a:t>18. </a:t>
            </a:r>
            <a:r>
              <a:rPr lang="en-US" altLang="ko-KR" sz="1350" b="1" dirty="0"/>
              <a:t>Lung Quantitative CT Textures Associated With Systemic Inflammation and Mortality in COPD </a:t>
            </a:r>
            <a:r>
              <a:rPr lang="en-US" altLang="ko-KR" sz="1350" dirty="0"/>
              <a:t>PMID: 40268239</a:t>
            </a:r>
          </a:p>
          <a:p>
            <a:r>
              <a:rPr lang="en-US" altLang="ko-KR" sz="1350" dirty="0"/>
              <a:t>19. </a:t>
            </a:r>
            <a:r>
              <a:rPr lang="en-US" altLang="ko-KR" sz="1350" b="1" dirty="0"/>
              <a:t>Sex Differences in COPD in Relation to Smoking Exposure: A Population-Based Cohort Study </a:t>
            </a:r>
            <a:r>
              <a:rPr lang="en-US" altLang="ko-KR" sz="1350" dirty="0"/>
              <a:t>PMID: 40185636</a:t>
            </a:r>
          </a:p>
          <a:p>
            <a:r>
              <a:rPr lang="en-US" altLang="ko-KR" sz="1350" dirty="0"/>
              <a:t>20. </a:t>
            </a:r>
            <a:r>
              <a:rPr lang="en-US" altLang="ko-KR" sz="1350" b="1" dirty="0"/>
              <a:t>Longitudinal Changes in Airway Mucus Plugs and FEV₁ in COPD </a:t>
            </a:r>
            <a:r>
              <a:rPr lang="en-US" altLang="ko-KR" sz="1350" dirty="0"/>
              <a:t>PMID: 40367384</a:t>
            </a:r>
          </a:p>
          <a:p>
            <a:r>
              <a:rPr lang="en-US" altLang="ko-KR" sz="1350" dirty="0"/>
              <a:t>21. </a:t>
            </a:r>
            <a:r>
              <a:rPr lang="en-US" altLang="ko-KR" sz="1350" b="1" dirty="0"/>
              <a:t>Effect of Inspiratory Lung Volume on Bronchial and Arterial Dimensions on CT in COPD </a:t>
            </a:r>
            <a:r>
              <a:rPr lang="en-US" altLang="ko-KR" sz="1350" dirty="0"/>
              <a:t>PMID: 39613958</a:t>
            </a:r>
          </a:p>
          <a:p>
            <a:r>
              <a:rPr lang="en-US" altLang="ko-KR" sz="1350" dirty="0"/>
              <a:t>22. </a:t>
            </a:r>
            <a:r>
              <a:rPr lang="en-US" altLang="ko-KR" sz="1350" b="1" dirty="0"/>
              <a:t>Mechanically Affected Lung and Progression of Emphysema </a:t>
            </a:r>
            <a:r>
              <a:rPr lang="en-US" altLang="ko-KR" sz="1350" dirty="0"/>
              <a:t>PMID: 40009041</a:t>
            </a:r>
          </a:p>
          <a:p>
            <a:r>
              <a:rPr lang="en-US" altLang="ko-KR" sz="1350" dirty="0"/>
              <a:t>23. </a:t>
            </a:r>
            <a:r>
              <a:rPr lang="en-US" altLang="ko-KR" sz="1350" b="1" dirty="0"/>
              <a:t>Genetic Risk for Adult Obstructive Lung Function and Its Early-Life Associations </a:t>
            </a:r>
            <a:r>
              <a:rPr lang="en-US" altLang="ko-KR" sz="1350" dirty="0"/>
              <a:t>PMID: 40706879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DA3C13C7-64A8-4012-A0AE-69970587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6" y="214123"/>
            <a:ext cx="10515600" cy="1019059"/>
          </a:xfrm>
        </p:spPr>
        <p:txBody>
          <a:bodyPr/>
          <a:lstStyle/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reviewed studies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005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C4204F-9C9F-49C0-ABCC-DFF37C22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390B9D7-30EC-4506-92F3-A39BAB500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3C6CE70-E38A-4E7B-81B2-CEE4E782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72736"/>
            <a:ext cx="5717917" cy="63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30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</a:t>
            </a:r>
            <a:r>
              <a:rPr lang="en-US" altLang="ko-KR" sz="2400" b="1" dirty="0"/>
              <a:t>Proteomics-based phenotype characterization</a:t>
            </a:r>
            <a:endParaRPr lang="en-US" altLang="ko-K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Multiple biomarkers associated with emphysema-predominant vs. non-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emphysema predominant COPD subtypes were identified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Further studies to identify any of these proteomic biomarkers </a:t>
            </a:r>
            <a:r>
              <a:rPr lang="en-US" altLang="ko-KR" sz="2400" b="1" dirty="0"/>
              <a:t>trigger inciting events </a:t>
            </a:r>
            <a:r>
              <a:rPr lang="en-US" altLang="ko-KR" sz="2400" dirty="0"/>
              <a:t>in COPD pathogenesis that lead to disease heterogeneity</a:t>
            </a:r>
          </a:p>
        </p:txBody>
      </p:sp>
    </p:spTree>
    <p:extLst>
      <p:ext uri="{BB962C8B-B14F-4D97-AF65-F5344CB8AC3E}">
        <p14:creationId xmlns:p14="http://schemas.microsoft.com/office/powerpoint/2010/main" val="2276610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0CCED0-23CF-49D8-9296-0AF3C1439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4F1CDE-C8FB-41D8-B349-4C057366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072282" cy="4164212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EF6AC517-C58D-43D5-9432-DAF1F2B89E41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SPIROMICS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113E0-14B1-09D1-963D-720955DEC5FA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#1- 6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76083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E3CF8C26-26D0-4B08-9570-C76490199B05}"/>
              </a:ext>
            </a:extLst>
          </p:cNvPr>
          <p:cNvGrpSpPr/>
          <p:nvPr/>
        </p:nvGrpSpPr>
        <p:grpSpPr>
          <a:xfrm>
            <a:off x="4779818" y="3117273"/>
            <a:ext cx="7119267" cy="3526605"/>
            <a:chOff x="0" y="817025"/>
            <a:chExt cx="12191999" cy="522395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41E386E0-34CA-4532-AA37-6030018B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17025"/>
              <a:ext cx="12191999" cy="5223951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2904B3BE-D67B-49CF-9254-F7473E2567AE}"/>
                </a:ext>
              </a:extLst>
            </p:cNvPr>
            <p:cNvSpPr/>
            <p:nvPr/>
          </p:nvSpPr>
          <p:spPr>
            <a:xfrm>
              <a:off x="7813964" y="820882"/>
              <a:ext cx="4085121" cy="955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characterize lung function trajectory</a:t>
            </a:r>
          </a:p>
          <a:p>
            <a:pPr marL="0" indent="0">
              <a:buNone/>
            </a:pPr>
            <a:r>
              <a:rPr lang="en-US" altLang="ko-KR" sz="2400" dirty="0"/>
              <a:t> - To find relationship between trajectories and patient characteristics, physiological and functional measures, and image-based structural features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2,973 enrolled in SPIROMICS</a:t>
            </a:r>
          </a:p>
          <a:p>
            <a:pPr>
              <a:buFontTx/>
              <a:buChar char="-"/>
            </a:pPr>
            <a:r>
              <a:rPr lang="en-US" altLang="ko-KR" sz="2400" dirty="0"/>
              <a:t>Main analysis (n = 1,851)</a:t>
            </a:r>
          </a:p>
          <a:p>
            <a:pPr lvl="1">
              <a:buFontTx/>
              <a:buChar char="-"/>
            </a:pPr>
            <a:r>
              <a:rPr lang="en-US" altLang="ko-KR" sz="2000" dirty="0"/>
              <a:t>Stable to improved lung function (n = 747)</a:t>
            </a:r>
          </a:p>
          <a:p>
            <a:pPr lvl="1">
              <a:buFontTx/>
              <a:buChar char="-"/>
            </a:pPr>
            <a:r>
              <a:rPr lang="en-US" altLang="ko-KR" sz="2000" dirty="0"/>
              <a:t>Decline (n = 768)</a:t>
            </a:r>
          </a:p>
          <a:p>
            <a:pPr lvl="1">
              <a:buFontTx/>
              <a:buChar char="-"/>
            </a:pPr>
            <a:r>
              <a:rPr lang="en-US" altLang="ko-KR" sz="2000" dirty="0"/>
              <a:t>Rapid decline (n = 336)</a:t>
            </a:r>
          </a:p>
          <a:p>
            <a:pPr marL="457200" lvl="1" indent="0">
              <a:buNone/>
            </a:pPr>
            <a:r>
              <a:rPr lang="en-US" altLang="ko-KR" sz="2000" dirty="0">
                <a:solidFill>
                  <a:schemeClr val="bg1">
                    <a:lumMod val="50000"/>
                  </a:schemeClr>
                </a:solidFill>
              </a:rPr>
              <a:t>     * </a:t>
            </a:r>
            <a:r>
              <a:rPr lang="en-US" altLang="ko-KR" sz="1800" dirty="0">
                <a:solidFill>
                  <a:schemeClr val="bg1">
                    <a:lumMod val="50000"/>
                  </a:schemeClr>
                </a:solidFill>
              </a:rPr>
              <a:t>FEV</a:t>
            </a:r>
            <a:r>
              <a:rPr lang="en-US" altLang="ko-KR" sz="1800" baseline="-25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altLang="ko-KR" sz="1800" dirty="0">
                <a:solidFill>
                  <a:schemeClr val="bg1">
                    <a:lumMod val="50000"/>
                  </a:schemeClr>
                </a:solidFill>
              </a:rPr>
              <a:t> decline &gt;100ml/</a:t>
            </a:r>
            <a:r>
              <a:rPr lang="en-US" altLang="ko-KR" sz="1800" dirty="0" err="1">
                <a:solidFill>
                  <a:schemeClr val="bg1">
                    <a:lumMod val="50000"/>
                  </a:schemeClr>
                </a:solidFill>
              </a:rPr>
              <a:t>yr</a:t>
            </a:r>
            <a:endParaRPr lang="en-US" altLang="ko-K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FC7EC46-3B73-4E61-AFA0-E3CD1915AF8D}"/>
              </a:ext>
            </a:extLst>
          </p:cNvPr>
          <p:cNvSpPr/>
          <p:nvPr/>
        </p:nvSpPr>
        <p:spPr>
          <a:xfrm>
            <a:off x="8375073" y="4883727"/>
            <a:ext cx="1724891" cy="1779063"/>
          </a:xfrm>
          <a:prstGeom prst="rect">
            <a:avLst/>
          </a:prstGeom>
          <a:noFill/>
          <a:ln w="28575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102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B26181-58A4-455E-BCDC-41CABD8F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ED2F90-EE47-4C9A-8A8D-F424F650A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23B2BE1-54B7-41F8-BE35-BA629BAE2DFC}"/>
              </a:ext>
            </a:extLst>
          </p:cNvPr>
          <p:cNvGrpSpPr/>
          <p:nvPr/>
        </p:nvGrpSpPr>
        <p:grpSpPr>
          <a:xfrm>
            <a:off x="292916" y="141386"/>
            <a:ext cx="9030960" cy="5620534"/>
            <a:chOff x="0" y="78406"/>
            <a:chExt cx="9030960" cy="5620534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1670F0A-4BA5-47DA-93C9-49436A8B7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8406"/>
              <a:ext cx="9030960" cy="5620534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E13141F-C6ED-4C90-926C-B6B21C3466D9}"/>
                </a:ext>
              </a:extLst>
            </p:cNvPr>
            <p:cNvSpPr/>
            <p:nvPr/>
          </p:nvSpPr>
          <p:spPr>
            <a:xfrm>
              <a:off x="4405746" y="5444837"/>
              <a:ext cx="4229100" cy="254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9898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5FA07F-F3C1-45A4-A960-90208793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C245FB-5DB2-4FFC-8FCD-463447D16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82B26A9-3249-43C2-9254-9CBE4C3B3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93575"/>
            <a:ext cx="10331819" cy="62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612004-0EEB-45D6-9827-69639FF8E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5E0503-FA42-4BCA-ADB5-A74875AC4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8A5305C-1538-4BC2-B829-43DC7D098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4" y="214123"/>
            <a:ext cx="10639132" cy="61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07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874E86-C419-45A6-A406-EC505877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DE62A7-682E-4B98-97CD-45F1D6DEA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B21116-D8B7-40C3-926F-7091D52B4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214123"/>
            <a:ext cx="8954750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0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812493" cy="644866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RD more likely to currently smoke and had</a:t>
            </a:r>
            <a:r>
              <a:rPr lang="ko-KR" altLang="en-US" sz="2400" dirty="0"/>
              <a:t> </a:t>
            </a:r>
            <a:r>
              <a:rPr lang="en-US" altLang="ko-KR" sz="2400" dirty="0"/>
              <a:t>better</a:t>
            </a:r>
            <a:r>
              <a:rPr lang="ko-KR" altLang="en-US" sz="2400" dirty="0"/>
              <a:t> </a:t>
            </a:r>
            <a:r>
              <a:rPr lang="en-US" altLang="ko-KR" sz="2400" dirty="0"/>
              <a:t>baseline lung function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RD accounted for 18% of the cohort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RD more bronchodilator responsiveness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RD higher mortality risk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Feasibility of defining COPD endotypes of resilient vs. high-risk individuals</a:t>
            </a:r>
          </a:p>
        </p:txBody>
      </p:sp>
    </p:spTree>
    <p:extLst>
      <p:ext uri="{BB962C8B-B14F-4D97-AF65-F5344CB8AC3E}">
        <p14:creationId xmlns:p14="http://schemas.microsoft.com/office/powerpoint/2010/main" val="1687941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E88AB5-9A7E-4C94-AB45-94848134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en-US" altLang="ko-KR" b="1" dirty="0"/>
              <a:t>Imaging and AI-Based Analysis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537843-F99D-47AD-AE17-666016957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86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출력 이미지">
            <a:extLst>
              <a:ext uri="{FF2B5EF4-FFF2-40B4-BE49-F238E27FC236}">
                <a16:creationId xmlns:a16="http://schemas.microsoft.com/office/drawing/2014/main" id="{B8589308-12CB-49CD-87C3-C258061B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8" y="184935"/>
            <a:ext cx="9313357" cy="618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20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SPIROMICS   </a:t>
            </a:r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56BDDC2-751A-4539-8CB7-B973B9B5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8130168" cy="4294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7CAD6-5F58-0295-CFB0-B4D9D8A0DCCD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#2- 1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24561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evaluate AI model-based </a:t>
            </a:r>
            <a:r>
              <a:rPr lang="en-US" altLang="ko-KR" sz="2400" b="1" dirty="0" err="1"/>
              <a:t>fSAD</a:t>
            </a:r>
            <a:r>
              <a:rPr lang="en-US" altLang="ko-KR" sz="2400" b="1" baseline="30000" dirty="0" err="1"/>
              <a:t>TLC</a:t>
            </a:r>
            <a:r>
              <a:rPr lang="en-US" altLang="ko-KR" sz="2400" dirty="0"/>
              <a:t> vs. </a:t>
            </a:r>
            <a:r>
              <a:rPr lang="en-US" altLang="ko-KR" sz="2400" b="1" dirty="0" err="1"/>
              <a:t>fSAD</a:t>
            </a:r>
            <a:r>
              <a:rPr lang="en-US" altLang="ko-KR" sz="2400" b="1" baseline="30000" dirty="0" err="1"/>
              <a:t>PRM</a:t>
            </a:r>
            <a:endParaRPr lang="en-US" altLang="ko-KR" sz="2400" b="1" baseline="30000" dirty="0"/>
          </a:p>
          <a:p>
            <a:pPr marL="0" indent="0">
              <a:buNone/>
            </a:pPr>
            <a:r>
              <a:rPr lang="en-US" altLang="ko-KR" sz="2400" dirty="0"/>
              <a:t> - To assess its clinical associations and repeatability in COPD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2,513 in SPIRIOMICS (TLC + RV)</a:t>
            </a:r>
          </a:p>
          <a:p>
            <a:pPr lvl="1">
              <a:buFontTx/>
              <a:buChar char="-"/>
            </a:pPr>
            <a:r>
              <a:rPr lang="en-US" altLang="ko-KR" sz="1800" dirty="0"/>
              <a:t>Training set (n = 1,055 ) to transform TLC scans to RV scans</a:t>
            </a:r>
          </a:p>
          <a:p>
            <a:pPr lvl="1">
              <a:buFontTx/>
              <a:buChar char="-"/>
            </a:pPr>
            <a:r>
              <a:rPr lang="en-US" altLang="ko-KR" sz="1800" dirty="0"/>
              <a:t>Test set (n = 1,458) to synthesize virtual expiratory chest CT scans</a:t>
            </a:r>
          </a:p>
          <a:p>
            <a:pPr>
              <a:buFontTx/>
              <a:buChar char="-"/>
            </a:pPr>
            <a:r>
              <a:rPr lang="en-US" altLang="ko-KR" sz="2200" dirty="0"/>
              <a:t>458 data for external validation (</a:t>
            </a:r>
            <a:r>
              <a:rPr lang="en-US" altLang="ko-KR" sz="2200" dirty="0" err="1"/>
              <a:t>COPDGene</a:t>
            </a:r>
            <a:r>
              <a:rPr lang="en-US" altLang="ko-KR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8679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C1E02D-C395-44D1-B47B-52E9F9FF0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66F1A2E-16D4-433F-8C70-8A27F0C4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0"/>
            <a:ext cx="4412564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FD9FB5E-CD52-4A4D-B48D-83BFB228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233" y="498764"/>
            <a:ext cx="6704097" cy="635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5DABA-982F-47F4-8129-115CE6266CF1}"/>
              </a:ext>
            </a:extLst>
          </p:cNvPr>
          <p:cNvSpPr txBox="1"/>
          <p:nvPr/>
        </p:nvSpPr>
        <p:spPr>
          <a:xfrm>
            <a:off x="5361709" y="214123"/>
            <a:ext cx="26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A22E0"/>
                </a:solidFill>
              </a:rPr>
              <a:t>SPIROMICS</a:t>
            </a:r>
            <a:r>
              <a:rPr lang="en-US" altLang="ko-KR" b="1" dirty="0"/>
              <a:t> (A and C)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7CBDB3-8D51-473E-821E-A128A094950B}"/>
              </a:ext>
            </a:extLst>
          </p:cNvPr>
          <p:cNvSpPr txBox="1"/>
          <p:nvPr/>
        </p:nvSpPr>
        <p:spPr>
          <a:xfrm>
            <a:off x="8828809" y="216964"/>
            <a:ext cx="26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rgbClr val="FA22E0"/>
                </a:solidFill>
              </a:rPr>
              <a:t>COPDGene</a:t>
            </a:r>
            <a:r>
              <a:rPr lang="en-US" altLang="ko-KR" b="1" dirty="0"/>
              <a:t> (B and D)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715752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F32E1F8-C41E-4517-9DC7-769EF39B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6" y="0"/>
            <a:ext cx="8645236" cy="39996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572B2C1-F0A4-4326-AEB1-38423B4E5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317" y="4477509"/>
            <a:ext cx="8198427" cy="2294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74308-0D5F-4001-847A-37E7E07A5707}"/>
              </a:ext>
            </a:extLst>
          </p:cNvPr>
          <p:cNvSpPr txBox="1"/>
          <p:nvPr/>
        </p:nvSpPr>
        <p:spPr>
          <a:xfrm>
            <a:off x="8811492" y="418140"/>
            <a:ext cx="26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Survival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56CFB-E0B7-4322-AFBC-3564B64E21A1}"/>
              </a:ext>
            </a:extLst>
          </p:cNvPr>
          <p:cNvSpPr txBox="1"/>
          <p:nvPr/>
        </p:nvSpPr>
        <p:spPr>
          <a:xfrm>
            <a:off x="2034885" y="4464725"/>
            <a:ext cx="26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FEV</a:t>
            </a:r>
            <a:r>
              <a:rPr lang="en-US" altLang="ko-KR" b="1" baseline="-25000" dirty="0"/>
              <a:t>1</a:t>
            </a:r>
            <a:r>
              <a:rPr lang="en-US" altLang="ko-KR" b="1" dirty="0"/>
              <a:t> decline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061249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812493" cy="644866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Using only </a:t>
            </a:r>
            <a:r>
              <a:rPr lang="en-US" altLang="ko-KR" sz="2400" b="1" dirty="0"/>
              <a:t>single inspiratory </a:t>
            </a:r>
            <a:r>
              <a:rPr lang="en-US" altLang="ko-KR" sz="2400" dirty="0"/>
              <a:t>CT scan, </a:t>
            </a:r>
            <a:r>
              <a:rPr lang="en-US" altLang="ko-KR" sz="2400" b="1" dirty="0" err="1"/>
              <a:t>fSAD</a:t>
            </a:r>
            <a:r>
              <a:rPr lang="en-US" altLang="ko-KR" sz="2400" dirty="0"/>
              <a:t> can accurately be quantified.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Compared with the traditional PRM method,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	- comparable accuracy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	- reduced radiation exposure and scanning costs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2376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E1BCF9-CDE7-4A66-9F27-F56322E4B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0A64F40-3A9A-495C-8D0D-BFE8D137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8716770" cy="3664375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5874879F-7621-41DC-85E8-6D21FCBDF0ED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7FB23-4235-B60E-7E64-020F1C9FB34F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#2- 2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90362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</a:t>
            </a:r>
            <a:r>
              <a:rPr lang="en-US" altLang="ko-KR" sz="2000" dirty="0"/>
              <a:t>New emphysema arise from </a:t>
            </a:r>
            <a:r>
              <a:rPr lang="en-US" altLang="ko-KR" sz="2000" b="1" dirty="0"/>
              <a:t>SAD</a:t>
            </a:r>
            <a:r>
              <a:rPr lang="en-US" altLang="ko-KR" sz="2000" dirty="0"/>
              <a:t>? or </a:t>
            </a:r>
            <a:r>
              <a:rPr lang="en-US" altLang="ko-KR" sz="2000" b="1" dirty="0"/>
              <a:t>mechanically affected lung </a:t>
            </a:r>
            <a:r>
              <a:rPr lang="en-US" altLang="ko-KR" sz="2000" dirty="0"/>
              <a:t>(MAL) ?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000" dirty="0"/>
              <a:t>4,972 from </a:t>
            </a:r>
            <a:r>
              <a:rPr lang="en-US" altLang="ko-KR" sz="2000" dirty="0" err="1"/>
              <a:t>COPDGene</a:t>
            </a:r>
            <a:endParaRPr lang="en-US" altLang="ko-KR" sz="2000" dirty="0"/>
          </a:p>
          <a:p>
            <a:pPr>
              <a:buFontTx/>
              <a:buChar char="-"/>
            </a:pPr>
            <a:r>
              <a:rPr lang="en-US" altLang="ko-KR" sz="2000" dirty="0"/>
              <a:t>Former or current smoker</a:t>
            </a:r>
          </a:p>
          <a:p>
            <a:pPr>
              <a:buFontTx/>
              <a:buChar char="-"/>
            </a:pPr>
            <a:r>
              <a:rPr lang="en-US" altLang="ko-KR" sz="2000" dirty="0"/>
              <a:t>Aged 45 ~ 80</a:t>
            </a:r>
          </a:p>
          <a:p>
            <a:pPr>
              <a:buFontTx/>
              <a:buChar char="-"/>
            </a:pPr>
            <a:r>
              <a:rPr lang="en-US" altLang="ko-KR" sz="2000" dirty="0"/>
              <a:t>5 years after 1</a:t>
            </a:r>
            <a:r>
              <a:rPr lang="en-US" altLang="ko-KR" sz="2000" baseline="30000" dirty="0"/>
              <a:t>st</a:t>
            </a:r>
            <a:r>
              <a:rPr lang="en-US" altLang="ko-KR" sz="2000" dirty="0"/>
              <a:t> visit</a:t>
            </a:r>
            <a:endParaRPr lang="en-US" altLang="ko-KR" sz="24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D29CA05-2165-4C68-BC79-7B9DA26A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042" y="2127712"/>
            <a:ext cx="7900555" cy="39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2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What is MAL?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200" dirty="0"/>
          </a:p>
          <a:p>
            <a:pPr marL="0" indent="0">
              <a:buNone/>
            </a:pPr>
            <a:endParaRPr lang="en-US" altLang="ko-KR" sz="2200" dirty="0"/>
          </a:p>
          <a:p>
            <a:pPr marL="0" indent="0">
              <a:buNone/>
            </a:pPr>
            <a:endParaRPr lang="en-US" altLang="ko-KR" sz="2200" dirty="0"/>
          </a:p>
          <a:p>
            <a:pPr marL="0" indent="0">
              <a:buNone/>
            </a:pPr>
            <a:endParaRPr lang="en-US" altLang="ko-KR" sz="2200" dirty="0"/>
          </a:p>
          <a:p>
            <a:pPr marL="0" indent="0">
              <a:buNone/>
            </a:pPr>
            <a:endParaRPr lang="en-US" altLang="ko-KR" sz="2200" dirty="0"/>
          </a:p>
          <a:p>
            <a:pPr>
              <a:buFontTx/>
              <a:buChar char="-"/>
            </a:pPr>
            <a:r>
              <a:rPr lang="en-US" altLang="ko-KR" sz="2200" dirty="0"/>
              <a:t>Emphysema: voxels with attenuation &lt;-950 HU</a:t>
            </a:r>
          </a:p>
          <a:p>
            <a:pPr>
              <a:buFontTx/>
              <a:buChar char="-"/>
            </a:pPr>
            <a:r>
              <a:rPr lang="en-US" altLang="ko-KR" sz="2200" dirty="0"/>
              <a:t>Quantify 3D effect of emphysema clusters on adjacent normal voxels </a:t>
            </a:r>
          </a:p>
          <a:p>
            <a:pPr marL="0" indent="0">
              <a:buNone/>
            </a:pPr>
            <a:r>
              <a:rPr lang="en-US" altLang="ko-KR" sz="2200" dirty="0"/>
              <a:t>    by assuming mechanical effect depends on cluster size and distance (decaying effect)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3129F64-3897-41D3-BA36-105482ED3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68" y="777505"/>
            <a:ext cx="8869840" cy="32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4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F751E0C-F827-4D6F-9B04-75B24587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4" y="31181"/>
            <a:ext cx="10415155" cy="140604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7CBE369-5231-4053-9B5F-38B237416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247" y="1562426"/>
            <a:ext cx="9723921" cy="12415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1978A21-2651-4B90-B0EF-87DC6E3E5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87" y="2929125"/>
            <a:ext cx="4696690" cy="36538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11217F6-6F6A-4108-A965-5587505D3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741" y="3660884"/>
            <a:ext cx="8069259" cy="7863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CFD0478-BEC3-84C6-4493-F16F4F499FEF}"/>
              </a:ext>
            </a:extLst>
          </p:cNvPr>
          <p:cNvSpPr/>
          <p:nvPr/>
        </p:nvSpPr>
        <p:spPr>
          <a:xfrm>
            <a:off x="2107247" y="6308203"/>
            <a:ext cx="821148" cy="399987"/>
          </a:xfrm>
          <a:prstGeom prst="rect">
            <a:avLst/>
          </a:prstGeom>
          <a:noFill/>
          <a:ln w="38100">
            <a:solidFill>
              <a:srgbClr val="FA2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413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324121" cy="644866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- Most </a:t>
            </a:r>
            <a:r>
              <a:rPr lang="en-US" altLang="ko-KR" sz="2400" b="1" dirty="0"/>
              <a:t>new emphysema </a:t>
            </a:r>
            <a:r>
              <a:rPr lang="en-US" altLang="ko-KR" sz="2400" dirty="0"/>
              <a:t>develops in regions of lung that are mechanically affected by existing emphysema (= high MAL)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200" dirty="0"/>
              <a:t>- </a:t>
            </a:r>
            <a:r>
              <a:rPr lang="en-US" altLang="ko-KR" sz="2400" b="1" dirty="0"/>
              <a:t>Quantifying MAL </a:t>
            </a:r>
            <a:r>
              <a:rPr lang="en-US" altLang="ko-KR" sz="2400" dirty="0"/>
              <a:t>provides a strong, independent predictor of emphysema progression, lung function decline, and mortality, offering a valuable tool for identifying high‑risk regions and guiding targeted interventions.</a:t>
            </a:r>
          </a:p>
          <a:p>
            <a:pPr marL="0" indent="0">
              <a:lnSpc>
                <a:spcPct val="200000"/>
              </a:lnSpc>
              <a:buNone/>
            </a:pPr>
            <a:endParaRPr lang="en-US" altLang="ko-KR" sz="2200" dirty="0"/>
          </a:p>
        </p:txBody>
      </p:sp>
    </p:spTree>
    <p:extLst>
      <p:ext uri="{BB962C8B-B14F-4D97-AF65-F5344CB8AC3E}">
        <p14:creationId xmlns:p14="http://schemas.microsoft.com/office/powerpoint/2010/main" val="143119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F13A0F-3641-45A5-8603-03BA566BA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#1.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Phenotyping &amp; Subtyping of COPD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E0E99C3-40B8-4A19-AF40-3963C1719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7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94C720-BCA2-4099-A2D4-26A724100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50D92CF-92DD-4B1A-B0B8-614B1798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269506" cy="4494524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AE35AA7A-B777-47A2-B75B-46B715F81EC8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0555E-1C42-75EB-AF63-EE036EE5588E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#2- 3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62340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C8A04-FCDC-3573-642E-18BE9239A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E54D73-40B0-0C8B-3C27-EA38F3E9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Whether persistent </a:t>
            </a:r>
            <a:r>
              <a:rPr lang="en-US" altLang="ko-KR" sz="2400" b="1" dirty="0"/>
              <a:t>mucus plugs </a:t>
            </a:r>
            <a:r>
              <a:rPr lang="en-US" altLang="ko-KR" sz="2400" dirty="0"/>
              <a:t>are related to a </a:t>
            </a:r>
            <a:r>
              <a:rPr lang="en-US" altLang="ko-KR" sz="2400" b="1" dirty="0"/>
              <a:t>rapid decline in FEV</a:t>
            </a:r>
            <a:r>
              <a:rPr lang="en-US" altLang="ko-KR" sz="2400" b="1" baseline="-25000" dirty="0"/>
              <a:t>1</a:t>
            </a:r>
            <a:r>
              <a:rPr lang="en-US" altLang="ko-KR" sz="2400" dirty="0"/>
              <a:t>?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4,363 from </a:t>
            </a:r>
            <a:r>
              <a:rPr lang="en-US" altLang="ko-KR" sz="2400" dirty="0" err="1"/>
              <a:t>COPDGene</a:t>
            </a:r>
            <a:endParaRPr lang="en-US" altLang="ko-KR" sz="2400" dirty="0"/>
          </a:p>
          <a:p>
            <a:pPr>
              <a:buFontTx/>
              <a:buChar char="-"/>
            </a:pPr>
            <a:r>
              <a:rPr lang="en-US" altLang="ko-KR" sz="2400" dirty="0"/>
              <a:t>Smoking at least </a:t>
            </a:r>
            <a:r>
              <a:rPr lang="en-US" altLang="ko-KR" sz="2400" b="1" dirty="0"/>
              <a:t>10-pyrs</a:t>
            </a:r>
            <a:r>
              <a:rPr lang="en-US" altLang="ko-KR" sz="2400" dirty="0"/>
              <a:t> &amp; spirometry-diagnosed </a:t>
            </a:r>
            <a:r>
              <a:rPr lang="en-US" altLang="ko-KR" sz="2400" b="1" dirty="0"/>
              <a:t>COPD</a:t>
            </a:r>
            <a:r>
              <a:rPr lang="en-US" altLang="ko-KR" sz="2400" dirty="0"/>
              <a:t> at baseline</a:t>
            </a:r>
          </a:p>
          <a:p>
            <a:pPr>
              <a:buFontTx/>
              <a:buChar char="-"/>
            </a:pPr>
            <a:r>
              <a:rPr lang="en-US" altLang="ko-KR" sz="2400" b="1" dirty="0"/>
              <a:t>Mucus plug </a:t>
            </a:r>
            <a:r>
              <a:rPr lang="en-US" altLang="ko-KR" sz="2400" dirty="0"/>
              <a:t>surveyed using </a:t>
            </a:r>
            <a:r>
              <a:rPr lang="en-US" altLang="ko-KR" sz="2400" b="1" dirty="0"/>
              <a:t>CT</a:t>
            </a:r>
            <a:r>
              <a:rPr lang="en-US" altLang="ko-KR" sz="2400" dirty="0"/>
              <a:t> at baseline and at </a:t>
            </a:r>
            <a:r>
              <a:rPr lang="en-US" altLang="ko-KR" sz="2400" b="1" dirty="0"/>
              <a:t>5-yea</a:t>
            </a:r>
            <a:r>
              <a:rPr lang="en-US" altLang="ko-KR" sz="2400" dirty="0"/>
              <a:t>r follow-up visit</a:t>
            </a:r>
          </a:p>
          <a:p>
            <a:pPr>
              <a:buFontTx/>
              <a:buChar char="-"/>
            </a:pPr>
            <a:r>
              <a:rPr lang="en-US" altLang="ko-KR" sz="2400" dirty="0"/>
              <a:t>5 years after 1</a:t>
            </a:r>
            <a:r>
              <a:rPr lang="en-US" altLang="ko-KR" sz="2400" baseline="30000" dirty="0"/>
              <a:t>st</a:t>
            </a:r>
            <a:r>
              <a:rPr lang="en-US" altLang="ko-KR" sz="2400" dirty="0"/>
              <a:t> visit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95457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9B31EE7-A541-7AA1-D506-F1912E499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5" y="248847"/>
            <a:ext cx="5876167" cy="522186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93D6913-5B52-9E95-B115-0A073E5CAE72}"/>
              </a:ext>
            </a:extLst>
          </p:cNvPr>
          <p:cNvSpPr/>
          <p:nvPr/>
        </p:nvSpPr>
        <p:spPr>
          <a:xfrm>
            <a:off x="4769424" y="4884517"/>
            <a:ext cx="1326576" cy="586191"/>
          </a:xfrm>
          <a:prstGeom prst="rect">
            <a:avLst/>
          </a:prstGeom>
          <a:noFill/>
          <a:ln w="38100">
            <a:solidFill>
              <a:srgbClr val="FA2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72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4757B0-969C-66F4-7E84-E940820C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34A15DF-C243-7D9D-F594-DC570418D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4710896"/>
            <a:ext cx="11606168" cy="1932981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>
              <a:buFontTx/>
              <a:buChar char="-"/>
            </a:pPr>
            <a:r>
              <a:rPr lang="en-US" altLang="ko-KR" sz="2400" dirty="0"/>
              <a:t>Role of </a:t>
            </a:r>
            <a:r>
              <a:rPr lang="en-US" altLang="ko-KR" sz="2400" b="1" dirty="0"/>
              <a:t>dynamic change in mucus plug </a:t>
            </a:r>
            <a:r>
              <a:rPr lang="en-US" altLang="ko-KR" sz="2400" dirty="0"/>
              <a:t>as a predictor of FEV1 decline</a:t>
            </a:r>
          </a:p>
          <a:p>
            <a:pPr>
              <a:buFontTx/>
              <a:buChar char="-"/>
            </a:pPr>
            <a:r>
              <a:rPr lang="en-US" altLang="ko-KR" sz="2400" dirty="0"/>
              <a:t>Agents in asthma (e.g., </a:t>
            </a:r>
            <a:r>
              <a:rPr lang="en-US" altLang="ko-KR" sz="2400" b="1" dirty="0"/>
              <a:t>Tezepelumab</a:t>
            </a:r>
            <a:r>
              <a:rPr lang="en-US" altLang="ko-KR" sz="2400" dirty="0"/>
              <a:t>) warrant evaluation in COPD</a:t>
            </a: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8CA25626-5F71-C94C-FDF2-3B64389B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214123"/>
            <a:ext cx="10888162" cy="4317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08620-E7E0-D4F6-6DED-428FFA3B4D22}"/>
              </a:ext>
            </a:extLst>
          </p:cNvPr>
          <p:cNvSpPr txBox="1"/>
          <p:nvPr/>
        </p:nvSpPr>
        <p:spPr>
          <a:xfrm>
            <a:off x="8153400" y="6080925"/>
            <a:ext cx="2472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ko-KR" b="1" i="0" dirty="0">
                <a:solidFill>
                  <a:srgbClr val="4D4D4D"/>
                </a:solidFill>
                <a:effectLst/>
                <a:latin typeface="OTNEJMScalaSansLF"/>
              </a:rPr>
              <a:t>NEJM Evid 2023;2(10)</a:t>
            </a:r>
          </a:p>
          <a:p>
            <a:pPr>
              <a:buNone/>
            </a:pP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0B56E0F-5FF8-30EC-979F-C869A16DE267}"/>
              </a:ext>
            </a:extLst>
          </p:cNvPr>
          <p:cNvSpPr/>
          <p:nvPr/>
        </p:nvSpPr>
        <p:spPr>
          <a:xfrm>
            <a:off x="6841291" y="4000252"/>
            <a:ext cx="1770273" cy="627265"/>
          </a:xfrm>
          <a:prstGeom prst="rect">
            <a:avLst/>
          </a:prstGeom>
          <a:noFill/>
          <a:ln w="38100">
            <a:solidFill>
              <a:srgbClr val="FA2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646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87AABE-2F60-48CD-B41D-55B7C25C9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CC8D9C2-15D2-4817-A855-FA98854E778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COSYCONET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C2BED22-5A98-4F17-802C-75BC339F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15783"/>
            <a:ext cx="8892988" cy="4426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F44E2-9006-9A5E-BCF8-1A3270BC5ACB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#2- 4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76403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evaluate suitability of </a:t>
            </a:r>
            <a:r>
              <a:rPr lang="en-US" altLang="ko-KR" sz="2400" b="1" dirty="0"/>
              <a:t>semiquantitative visual scoring of lung MRI </a:t>
            </a:r>
            <a:endParaRPr lang="en-US" altLang="ko-KR" sz="2400" b="1" baseline="30000" dirty="0"/>
          </a:p>
          <a:p>
            <a:pPr marL="0" indent="0">
              <a:buNone/>
            </a:pPr>
            <a:r>
              <a:rPr lang="en-US" altLang="ko-KR" sz="2400" dirty="0"/>
              <a:t> - To correlate MRI scores with </a:t>
            </a:r>
            <a:r>
              <a:rPr lang="en-US" altLang="ko-KR" sz="2400" b="1" dirty="0"/>
              <a:t>quantitative CT </a:t>
            </a:r>
            <a:r>
              <a:rPr lang="en-US" altLang="ko-KR" sz="2400" dirty="0"/>
              <a:t>and </a:t>
            </a:r>
            <a:r>
              <a:rPr lang="en-US" altLang="ko-KR" sz="2400" b="1" dirty="0"/>
              <a:t>PFT</a:t>
            </a:r>
            <a:r>
              <a:rPr lang="en-US" altLang="ko-KR" sz="2400" dirty="0"/>
              <a:t> parameters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598 from the COSYCONET study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BDB9C4-A7BB-405D-9B50-A582B3B85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7"/>
          <a:stretch/>
        </p:blipFill>
        <p:spPr>
          <a:xfrm>
            <a:off x="5212773" y="3072245"/>
            <a:ext cx="5225074" cy="17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98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6B6997-B047-4876-A746-DA8671CD1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248" y="2743200"/>
            <a:ext cx="3941988" cy="1392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b="1" dirty="0"/>
              <a:t>B5</a:t>
            </a:r>
            <a:r>
              <a:rPr lang="en-US" altLang="ko-KR" sz="2000" dirty="0"/>
              <a:t>: Extensive perfusion defects (white cross) in GOLD 4</a:t>
            </a:r>
          </a:p>
          <a:p>
            <a:pPr marL="0" indent="0">
              <a:buNone/>
            </a:pPr>
            <a:r>
              <a:rPr lang="en-US" altLang="ko-KR" sz="1600" dirty="0"/>
              <a:t>MRI </a:t>
            </a:r>
            <a:r>
              <a:rPr lang="en-US" altLang="ko-KR" sz="1600" dirty="0">
                <a:solidFill>
                  <a:srgbClr val="0000FF"/>
                </a:solidFill>
              </a:rPr>
              <a:t>Perfusion defect </a:t>
            </a:r>
            <a:r>
              <a:rPr lang="en-US" altLang="ko-KR" sz="1600" dirty="0"/>
              <a:t>= CT </a:t>
            </a:r>
            <a:r>
              <a:rPr lang="en-US" altLang="ko-KR" sz="1600" dirty="0">
                <a:solidFill>
                  <a:srgbClr val="0000FF"/>
                </a:solidFill>
              </a:rPr>
              <a:t>emphysema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D4656F-169E-465F-9A4C-D3D2CF88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214123"/>
            <a:ext cx="7839332" cy="64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81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07F74F3-2370-46A7-A0ED-AB30EE00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0"/>
            <a:ext cx="701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94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E88AB5-9A7E-4C94-AB45-94848134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#3. </a:t>
            </a:r>
            <a:r>
              <a:rPr lang="en-US" altLang="ko-KR" b="1" dirty="0"/>
              <a:t>Genetics &amp; Proteomics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537843-F99D-47AD-AE17-666016957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43528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   Framingham Heart Study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C9D5790-978D-4EC9-848C-DD21640D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10044184" cy="4413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3CDFF7-9536-4AA6-BB4D-E423648E2CE1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#3- 1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522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F6CBCE-8AC3-45CA-8AF0-AD7E60C1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DEFC61-71D3-43C9-804F-C5F260F5A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18" y="921455"/>
            <a:ext cx="9195804" cy="5296450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05E59B81-34FB-48D4-85ED-115C5A75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6" y="214123"/>
            <a:ext cx="10515600" cy="1019059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   SPIROMICS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5A22E-4026-4CE5-B4E6-0CAA3B1A9AAA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#1- 1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37430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Can</a:t>
            </a:r>
            <a:r>
              <a:rPr lang="ko-KR" altLang="en-US" sz="2400" dirty="0"/>
              <a:t> </a:t>
            </a:r>
            <a:r>
              <a:rPr lang="en-US" altLang="ko-KR" sz="2400" dirty="0"/>
              <a:t>COPD </a:t>
            </a:r>
            <a:r>
              <a:rPr lang="en-US" altLang="ko-KR" sz="2400" dirty="0">
                <a:solidFill>
                  <a:srgbClr val="0000FF"/>
                </a:solidFill>
              </a:rPr>
              <a:t>polygenic risk score (PRS) </a:t>
            </a:r>
            <a:r>
              <a:rPr lang="en-US" altLang="ko-KR" sz="2400" dirty="0"/>
              <a:t>enhances the identification of undiagnosed COPD?</a:t>
            </a:r>
          </a:p>
          <a:p>
            <a:pPr marL="0" indent="0">
              <a:buNone/>
            </a:pPr>
            <a:endParaRPr lang="en-US" altLang="ko-KR" sz="2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EB323A5-E5F7-4C79-B28D-4EEE9CAC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23" y="2133578"/>
            <a:ext cx="10147094" cy="464114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1054B2F-6117-40DE-AFC9-AE4D30E9B900}"/>
              </a:ext>
            </a:extLst>
          </p:cNvPr>
          <p:cNvSpPr/>
          <p:nvPr/>
        </p:nvSpPr>
        <p:spPr>
          <a:xfrm>
            <a:off x="443697" y="1652154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/>
              <a:t>🔍 </a:t>
            </a:r>
            <a:r>
              <a:rPr lang="en-US" altLang="ko-KR" sz="2800" dirty="0"/>
              <a:t>Cohort Data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CF9DAEF-C5B2-410D-8962-4107EB6CA30F}"/>
              </a:ext>
            </a:extLst>
          </p:cNvPr>
          <p:cNvCxnSpPr/>
          <p:nvPr/>
        </p:nvCxnSpPr>
        <p:spPr>
          <a:xfrm>
            <a:off x="5466147" y="5636609"/>
            <a:ext cx="915384" cy="0"/>
          </a:xfrm>
          <a:prstGeom prst="line">
            <a:avLst/>
          </a:prstGeom>
          <a:ln w="38100">
            <a:solidFill>
              <a:srgbClr val="FA22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16C1A74-E905-4FF5-8CB9-540C82CB2B76}"/>
              </a:ext>
            </a:extLst>
          </p:cNvPr>
          <p:cNvCxnSpPr/>
          <p:nvPr/>
        </p:nvCxnSpPr>
        <p:spPr>
          <a:xfrm>
            <a:off x="10611575" y="5625034"/>
            <a:ext cx="915384" cy="0"/>
          </a:xfrm>
          <a:prstGeom prst="line">
            <a:avLst/>
          </a:prstGeom>
          <a:ln w="38100">
            <a:solidFill>
              <a:srgbClr val="FA22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4D274AE4-DECF-9B51-9342-60F33E227642}"/>
              </a:ext>
            </a:extLst>
          </p:cNvPr>
          <p:cNvCxnSpPr>
            <a:cxnSpLocks/>
          </p:cNvCxnSpPr>
          <p:nvPr/>
        </p:nvCxnSpPr>
        <p:spPr>
          <a:xfrm>
            <a:off x="5340755" y="2791166"/>
            <a:ext cx="539184" cy="0"/>
          </a:xfrm>
          <a:prstGeom prst="line">
            <a:avLst/>
          </a:prstGeom>
          <a:ln w="38100">
            <a:solidFill>
              <a:srgbClr val="FA22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DE0431D-7BBA-05EF-FF34-52E2047A921B}"/>
              </a:ext>
            </a:extLst>
          </p:cNvPr>
          <p:cNvCxnSpPr>
            <a:cxnSpLocks/>
          </p:cNvCxnSpPr>
          <p:nvPr/>
        </p:nvCxnSpPr>
        <p:spPr>
          <a:xfrm>
            <a:off x="10447119" y="2654199"/>
            <a:ext cx="539184" cy="0"/>
          </a:xfrm>
          <a:prstGeom prst="line">
            <a:avLst/>
          </a:prstGeom>
          <a:ln w="38100">
            <a:solidFill>
              <a:srgbClr val="FA22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0031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94566-7843-2041-B861-7D9E160E8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S Distribution">
            <a:extLst>
              <a:ext uri="{FF2B5EF4-FFF2-40B4-BE49-F238E27FC236}">
                <a16:creationId xmlns:a16="http://schemas.microsoft.com/office/drawing/2014/main" id="{7D04B902-4C52-243C-CC6B-C387E0F83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"/>
          <a:stretch>
            <a:fillRect/>
          </a:stretch>
        </p:blipFill>
        <p:spPr bwMode="auto">
          <a:xfrm>
            <a:off x="258192" y="695744"/>
            <a:ext cx="8897384" cy="48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FE9935-56B3-CD8D-D0CD-2879FF20959C}"/>
              </a:ext>
            </a:extLst>
          </p:cNvPr>
          <p:cNvSpPr txBox="1"/>
          <p:nvPr/>
        </p:nvSpPr>
        <p:spPr>
          <a:xfrm>
            <a:off x="373284" y="128074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/>
              <a:t>🔍 </a:t>
            </a:r>
            <a:r>
              <a:rPr lang="en-US" altLang="ko-KR" sz="2400" dirty="0"/>
              <a:t>Polygenic Risk Score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4A26-D7D4-684E-3664-7EEA26F9EEA2}"/>
              </a:ext>
            </a:extLst>
          </p:cNvPr>
          <p:cNvSpPr txBox="1"/>
          <p:nvPr/>
        </p:nvSpPr>
        <p:spPr>
          <a:xfrm>
            <a:off x="1970589" y="5208609"/>
            <a:ext cx="9427580" cy="923330"/>
          </a:xfrm>
          <a:prstGeom prst="rect">
            <a:avLst/>
          </a:prstGeom>
          <a:noFill/>
          <a:ln>
            <a:solidFill>
              <a:srgbClr val="FA22E0"/>
            </a:solidFill>
          </a:ln>
        </p:spPr>
        <p:txBody>
          <a:bodyPr wrap="square">
            <a:spAutoFit/>
          </a:bodyPr>
          <a:lstStyle/>
          <a:p>
            <a:r>
              <a:rPr lang="ko-KR" altLang="en-US" dirty="0" err="1"/>
              <a:t>In</a:t>
            </a:r>
            <a:r>
              <a:rPr lang="ko-KR" altLang="en-US" dirty="0"/>
              <a:t> </a:t>
            </a:r>
            <a:r>
              <a:rPr lang="ko-KR" altLang="en-US" dirty="0" err="1"/>
              <a:t>theory</a:t>
            </a:r>
            <a:r>
              <a:rPr lang="ko-KR" altLang="en-US" dirty="0"/>
              <a:t>, </a:t>
            </a:r>
            <a:r>
              <a:rPr lang="ko-KR" altLang="en-US" b="1" dirty="0" err="1"/>
              <a:t>obtaining</a:t>
            </a:r>
            <a:r>
              <a:rPr lang="ko-KR" altLang="en-US" b="1" dirty="0"/>
              <a:t> </a:t>
            </a:r>
            <a:r>
              <a:rPr lang="ko-KR" altLang="en-US" b="1" dirty="0" err="1"/>
              <a:t>a</a:t>
            </a:r>
            <a:r>
              <a:rPr lang="ko-KR" altLang="en-US" b="1" dirty="0"/>
              <a:t> </a:t>
            </a:r>
            <a:r>
              <a:rPr lang="ko-KR" altLang="en-US" b="1" dirty="0" err="1"/>
              <a:t>polygenic</a:t>
            </a:r>
            <a:r>
              <a:rPr lang="ko-KR" altLang="en-US" b="1" dirty="0"/>
              <a:t> </a:t>
            </a:r>
            <a:r>
              <a:rPr lang="ko-KR" altLang="en-US" b="1" dirty="0" err="1"/>
              <a:t>risk</a:t>
            </a:r>
            <a:r>
              <a:rPr lang="ko-KR" altLang="en-US" b="1" dirty="0"/>
              <a:t> </a:t>
            </a:r>
            <a:r>
              <a:rPr lang="ko-KR" altLang="en-US" b="1" dirty="0" err="1"/>
              <a:t>score</a:t>
            </a:r>
            <a:r>
              <a:rPr lang="ko-KR" altLang="en-US" b="1" dirty="0"/>
              <a:t> </a:t>
            </a:r>
            <a:r>
              <a:rPr lang="ko-KR" altLang="en-US" dirty="0" err="1"/>
              <a:t>in</a:t>
            </a:r>
            <a:r>
              <a:rPr lang="ko-KR" altLang="en-US" dirty="0"/>
              <a:t> </a:t>
            </a:r>
            <a:r>
              <a:rPr lang="ko-KR" altLang="en-US" dirty="0" err="1"/>
              <a:t>clinical</a:t>
            </a:r>
            <a:r>
              <a:rPr lang="ko-KR" altLang="en-US" dirty="0"/>
              <a:t> </a:t>
            </a:r>
            <a:r>
              <a:rPr lang="ko-KR" altLang="en-US" dirty="0" err="1"/>
              <a:t>practice</a:t>
            </a:r>
            <a:r>
              <a:rPr lang="ko-KR" altLang="en-US" dirty="0"/>
              <a:t> </a:t>
            </a:r>
            <a:r>
              <a:rPr lang="ko-KR" altLang="en-US" dirty="0" err="1"/>
              <a:t>involves</a:t>
            </a:r>
            <a:r>
              <a:rPr lang="ko-KR" altLang="en-US" dirty="0"/>
              <a:t> </a:t>
            </a:r>
            <a:r>
              <a:rPr lang="ko-KR" altLang="en-US" dirty="0" err="1"/>
              <a:t>obtaining</a:t>
            </a:r>
            <a:r>
              <a:rPr lang="ko-KR" altLang="en-US" dirty="0"/>
              <a:t> </a:t>
            </a:r>
            <a:r>
              <a:rPr lang="ko-KR" altLang="en-US" dirty="0" err="1"/>
              <a:t>a</a:t>
            </a:r>
            <a:r>
              <a:rPr lang="ko-KR" altLang="en-US" dirty="0"/>
              <a:t> DNA </a:t>
            </a:r>
            <a:r>
              <a:rPr lang="ko-KR" altLang="en-US" dirty="0" err="1"/>
              <a:t>sample</a:t>
            </a:r>
            <a:r>
              <a:rPr lang="ko-KR" altLang="en-US" dirty="0"/>
              <a:t> and </a:t>
            </a:r>
            <a:r>
              <a:rPr lang="ko-KR" altLang="en-US" dirty="0" err="1"/>
              <a:t>testing</a:t>
            </a:r>
            <a:r>
              <a:rPr lang="ko-KR" altLang="en-US" dirty="0"/>
              <a:t> </a:t>
            </a:r>
            <a:r>
              <a:rPr lang="ko-KR" altLang="en-US" dirty="0" err="1"/>
              <a:t>a</a:t>
            </a:r>
            <a:r>
              <a:rPr lang="ko-KR" altLang="en-US" dirty="0"/>
              <a:t> </a:t>
            </a:r>
            <a:r>
              <a:rPr lang="ko-KR" altLang="en-US" dirty="0" err="1"/>
              <a:t>set</a:t>
            </a:r>
            <a:r>
              <a:rPr lang="ko-KR" altLang="en-US" dirty="0"/>
              <a:t> of </a:t>
            </a:r>
            <a:r>
              <a:rPr lang="ko-KR" altLang="en-US" dirty="0" err="1"/>
              <a:t>genome-wide</a:t>
            </a:r>
            <a:r>
              <a:rPr lang="ko-KR" altLang="en-US" dirty="0"/>
              <a:t> </a:t>
            </a:r>
            <a:r>
              <a:rPr lang="ko-KR" altLang="en-US" dirty="0" err="1"/>
              <a:t>genetic</a:t>
            </a:r>
            <a:r>
              <a:rPr lang="ko-KR" altLang="en-US" dirty="0"/>
              <a:t> </a:t>
            </a:r>
            <a:r>
              <a:rPr lang="ko-KR" altLang="en-US" dirty="0" err="1"/>
              <a:t>markers</a:t>
            </a:r>
            <a:r>
              <a:rPr lang="ko-KR" altLang="en-US" dirty="0"/>
              <a:t>, </a:t>
            </a:r>
            <a:r>
              <a:rPr lang="ko-KR" altLang="en-US" dirty="0" err="1"/>
              <a:t>which</a:t>
            </a:r>
            <a:r>
              <a:rPr lang="ko-KR" altLang="en-US" dirty="0"/>
              <a:t> </a:t>
            </a:r>
            <a:r>
              <a:rPr lang="ko-KR" altLang="en-US" dirty="0" err="1"/>
              <a:t>would</a:t>
            </a:r>
            <a:r>
              <a:rPr lang="ko-KR" altLang="en-US" dirty="0"/>
              <a:t> </a:t>
            </a:r>
            <a:r>
              <a:rPr lang="ko-KR" altLang="en-US" dirty="0" err="1"/>
              <a:t>only</a:t>
            </a:r>
            <a:r>
              <a:rPr lang="ko-KR" altLang="en-US" dirty="0"/>
              <a:t> </a:t>
            </a:r>
            <a:r>
              <a:rPr lang="ko-KR" altLang="en-US" dirty="0" err="1"/>
              <a:t>need</a:t>
            </a:r>
            <a:r>
              <a:rPr lang="ko-KR" altLang="en-US" dirty="0"/>
              <a:t> </a:t>
            </a:r>
            <a:r>
              <a:rPr lang="ko-KR" altLang="en-US" dirty="0" err="1"/>
              <a:t>to</a:t>
            </a:r>
            <a:r>
              <a:rPr lang="ko-KR" altLang="en-US" dirty="0"/>
              <a:t> </a:t>
            </a:r>
            <a:r>
              <a:rPr lang="ko-KR" altLang="en-US" dirty="0" err="1"/>
              <a:t>be</a:t>
            </a:r>
            <a:r>
              <a:rPr lang="ko-KR" altLang="en-US" dirty="0"/>
              <a:t> </a:t>
            </a:r>
            <a:r>
              <a:rPr lang="ko-KR" altLang="en-US" dirty="0" err="1"/>
              <a:t>done</a:t>
            </a:r>
            <a:r>
              <a:rPr lang="ko-KR" altLang="en-US" dirty="0"/>
              <a:t> </a:t>
            </a:r>
            <a:r>
              <a:rPr lang="ko-KR" altLang="en-US" dirty="0" err="1"/>
              <a:t>once</a:t>
            </a:r>
            <a:r>
              <a:rPr lang="ko-KR" altLang="en-US" dirty="0"/>
              <a:t> </a:t>
            </a:r>
            <a:r>
              <a:rPr lang="ko-KR" altLang="en-US" dirty="0" err="1"/>
              <a:t>in</a:t>
            </a:r>
            <a:r>
              <a:rPr lang="ko-KR" altLang="en-US" dirty="0"/>
              <a:t> </a:t>
            </a:r>
            <a:r>
              <a:rPr lang="ko-KR" altLang="en-US" dirty="0" err="1"/>
              <a:t>a</a:t>
            </a:r>
            <a:r>
              <a:rPr lang="ko-KR" altLang="en-US" dirty="0"/>
              <a:t> </a:t>
            </a:r>
            <a:r>
              <a:rPr lang="ko-KR" altLang="en-US" dirty="0" err="1"/>
              <a:t>person's</a:t>
            </a:r>
            <a:r>
              <a:rPr lang="ko-KR" altLang="en-US" dirty="0"/>
              <a:t> </a:t>
            </a:r>
            <a:r>
              <a:rPr lang="ko-KR" altLang="en-US" dirty="0" err="1"/>
              <a:t>lifetime</a:t>
            </a:r>
            <a:r>
              <a:rPr lang="ko-KR" altLang="en-US" dirty="0"/>
              <a:t> and </a:t>
            </a:r>
            <a:r>
              <a:rPr lang="ko-KR" altLang="en-US" dirty="0" err="1"/>
              <a:t>at</a:t>
            </a:r>
            <a:r>
              <a:rPr lang="ko-KR" altLang="en-US" dirty="0"/>
              <a:t> </a:t>
            </a:r>
            <a:r>
              <a:rPr lang="ko-KR" altLang="en-US" dirty="0" err="1"/>
              <a:t>a</a:t>
            </a:r>
            <a:r>
              <a:rPr lang="ko-KR" altLang="en-US" dirty="0"/>
              <a:t> </a:t>
            </a:r>
            <a:r>
              <a:rPr lang="ko-KR" altLang="en-US" dirty="0" err="1"/>
              <a:t>cost</a:t>
            </a:r>
            <a:r>
              <a:rPr lang="ko-KR" altLang="en-US" dirty="0"/>
              <a:t> of </a:t>
            </a:r>
            <a:r>
              <a:rPr lang="ko-KR" altLang="en-US" dirty="0" err="1">
                <a:solidFill>
                  <a:srgbClr val="FF0000"/>
                </a:solidFill>
              </a:rPr>
              <a:t>less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err="1">
                <a:solidFill>
                  <a:srgbClr val="FF0000"/>
                </a:solidFill>
              </a:rPr>
              <a:t>than</a:t>
            </a:r>
            <a:r>
              <a:rPr lang="ko-KR" altLang="en-US" dirty="0">
                <a:solidFill>
                  <a:srgbClr val="FF0000"/>
                </a:solidFill>
              </a:rPr>
              <a:t> US$100.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2AE67C-58BE-35AA-11CD-6F057649AF9D}"/>
              </a:ext>
            </a:extLst>
          </p:cNvPr>
          <p:cNvSpPr txBox="1"/>
          <p:nvPr/>
        </p:nvSpPr>
        <p:spPr>
          <a:xfrm>
            <a:off x="5304099" y="6162256"/>
            <a:ext cx="6094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600" dirty="0" err="1"/>
              <a:t>Lancet</a:t>
            </a:r>
            <a:r>
              <a:rPr lang="ko-KR" altLang="en-US" sz="1600" dirty="0"/>
              <a:t> </a:t>
            </a:r>
            <a:r>
              <a:rPr lang="ko-KR" altLang="en-US" sz="1600" dirty="0" err="1"/>
              <a:t>Resp</a:t>
            </a:r>
            <a:r>
              <a:rPr lang="ko-KR" altLang="en-US" sz="1600" dirty="0"/>
              <a:t> </a:t>
            </a:r>
            <a:r>
              <a:rPr lang="ko-KR" altLang="en-US" sz="1600" dirty="0" err="1"/>
              <a:t>Med</a:t>
            </a:r>
            <a:r>
              <a:rPr lang="ko-KR" altLang="en-US" sz="1600" dirty="0"/>
              <a:t>, </a:t>
            </a:r>
            <a:r>
              <a:rPr lang="ko-KR" altLang="en-US" sz="1600" dirty="0" err="1"/>
              <a:t>Volume</a:t>
            </a:r>
            <a:r>
              <a:rPr lang="ko-KR" altLang="en-US" sz="1600" dirty="0"/>
              <a:t> 8, </a:t>
            </a:r>
            <a:r>
              <a:rPr lang="ko-KR" altLang="en-US" sz="1600" dirty="0" err="1"/>
              <a:t>Issue</a:t>
            </a:r>
            <a:r>
              <a:rPr lang="ko-KR" altLang="en-US" sz="1600" dirty="0"/>
              <a:t> 7</a:t>
            </a:r>
            <a:r>
              <a:rPr lang="en-US" altLang="ko-KR" sz="1600" dirty="0"/>
              <a:t>, (2020), </a:t>
            </a:r>
            <a:r>
              <a:rPr lang="ko-KR" altLang="en-US" sz="1600" dirty="0"/>
              <a:t>696 - 708</a:t>
            </a:r>
          </a:p>
        </p:txBody>
      </p:sp>
    </p:spTree>
    <p:extLst>
      <p:ext uri="{BB962C8B-B14F-4D97-AF65-F5344CB8AC3E}">
        <p14:creationId xmlns:p14="http://schemas.microsoft.com/office/powerpoint/2010/main" val="1492025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BC41D0-AF89-4A92-AA72-7D1D7078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D641583-9D8A-4B04-A35F-9317940D6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285BE17-FCF5-934D-3D9B-EBD63E40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7" y="133100"/>
            <a:ext cx="11519883" cy="57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0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CB51E-4C3D-8B6C-E2A8-6316F958E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75ECB67-8B9B-B13F-E7B0-657DC4A8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</a:t>
            </a:r>
            <a:r>
              <a:rPr lang="en-US" altLang="ko-KR" sz="2400" b="1" dirty="0"/>
              <a:t>COPD polygenic risk score </a:t>
            </a:r>
            <a:r>
              <a:rPr lang="en-US" altLang="ko-KR" sz="2400" dirty="0"/>
              <a:t>adds value in </a:t>
            </a:r>
            <a:r>
              <a:rPr lang="en-US" altLang="ko-KR" sz="2400" b="1" dirty="0"/>
              <a:t>identifying undiagnosed COPD</a:t>
            </a:r>
            <a:r>
              <a:rPr lang="en-US" altLang="ko-KR" sz="2400" dirty="0"/>
              <a:t> when </a:t>
            </a:r>
            <a:r>
              <a:rPr lang="en-US" altLang="ko-KR" sz="2400" b="1" dirty="0"/>
              <a:t>combined</a:t>
            </a:r>
            <a:r>
              <a:rPr lang="en-US" altLang="ko-KR" sz="2400" dirty="0"/>
              <a:t> </a:t>
            </a:r>
            <a:r>
              <a:rPr lang="en-US" altLang="ko-KR" sz="2400" b="1" dirty="0"/>
              <a:t>with</a:t>
            </a:r>
            <a:r>
              <a:rPr lang="en-US" altLang="ko-KR" sz="2400" dirty="0"/>
              <a:t> a questionnaire-based case-finding tool 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altLang="ko-KR" sz="2400" dirty="0"/>
              <a:t>Benefit of adding PRS can vary across populations and depends on the prevalence of undiagnosed disease in the setting.</a:t>
            </a:r>
          </a:p>
          <a:p>
            <a:pPr>
              <a:lnSpc>
                <a:spcPct val="200000"/>
              </a:lnSpc>
              <a:buFontTx/>
              <a:buChar char="-"/>
            </a:pPr>
            <a:endParaRPr lang="en-US" altLang="ko-KR" sz="2400" dirty="0"/>
          </a:p>
          <a:p>
            <a:pPr>
              <a:lnSpc>
                <a:spcPct val="200000"/>
              </a:lnSpc>
              <a:buFontTx/>
              <a:buChar char="-"/>
            </a:pPr>
            <a:endParaRPr lang="en-US" altLang="ko-KR" sz="2400" dirty="0"/>
          </a:p>
          <a:p>
            <a:pPr marL="0" indent="0">
              <a:lnSpc>
                <a:spcPct val="200000"/>
              </a:lnSpc>
              <a:buNone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2334206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MESA Lung Study    SPIROMICS     </a:t>
            </a:r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5871172-AD45-4D7D-9DE0-57BB6D4C7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8338432" cy="4787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E20522-83C9-36C4-F0A6-20A999D90EB6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#3- 2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84998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identify </a:t>
            </a:r>
            <a:r>
              <a:rPr lang="en-US" altLang="ko-KR" sz="2400" b="1" dirty="0"/>
              <a:t>plasma proteins </a:t>
            </a:r>
            <a:r>
              <a:rPr lang="en-US" altLang="ko-KR" sz="2400" dirty="0"/>
              <a:t>associated with </a:t>
            </a:r>
            <a:r>
              <a:rPr lang="en-US" altLang="ko-KR" sz="2400" b="1" dirty="0"/>
              <a:t>CT-measured %emphysema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1054B2F-6117-40DE-AFC9-AE4D30E9B900}"/>
              </a:ext>
            </a:extLst>
          </p:cNvPr>
          <p:cNvSpPr/>
          <p:nvPr/>
        </p:nvSpPr>
        <p:spPr>
          <a:xfrm>
            <a:off x="443697" y="1652154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/>
              <a:t>🔍 </a:t>
            </a:r>
            <a:r>
              <a:rPr lang="en-US" altLang="ko-KR" sz="2800" dirty="0"/>
              <a:t>Cohort Data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FE3B595-8A0C-4669-8615-33C2F08C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809" y="1384208"/>
            <a:ext cx="7704655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17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3CDBBF-EAB7-40F7-AE22-DE9CA841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8A97EC-CC27-4F9B-89E8-C3A4C632D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BC8A5DD-092F-4F49-ADD8-175265FC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12"/>
          <a:stretch/>
        </p:blipFill>
        <p:spPr>
          <a:xfrm>
            <a:off x="292916" y="214123"/>
            <a:ext cx="8295155" cy="60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AC8D35-3A65-4C07-9226-D0D60D2A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5ECB63-400A-401B-90B5-E7B2DC61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4F949A6-01A3-40AA-889F-4FC61849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0" y="214123"/>
            <a:ext cx="8156458" cy="6267797"/>
          </a:xfrm>
          <a:prstGeom prst="rect">
            <a:avLst/>
          </a:prstGeom>
          <a:ln>
            <a:solidFill>
              <a:srgbClr val="FA22E0"/>
            </a:solidFill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3EFD86B-ED63-4631-980E-CC06423056B0}"/>
              </a:ext>
            </a:extLst>
          </p:cNvPr>
          <p:cNvSpPr/>
          <p:nvPr/>
        </p:nvSpPr>
        <p:spPr>
          <a:xfrm>
            <a:off x="1246909" y="2628900"/>
            <a:ext cx="4478482" cy="3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5B773CD-0A87-4826-8F30-9FB055D47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325" y="3771865"/>
            <a:ext cx="7952509" cy="178931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15B90AE-DCF0-4C71-86E4-4C7765F77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0" y="2891931"/>
            <a:ext cx="3505689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43A518-F0BE-4291-86E6-9074DDC6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3D23FB-D778-4079-8811-47654E0C0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80C9FA-15F6-4D72-B7BC-C4B8E998F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00"/>
            <a:ext cx="12192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CB51E-4C3D-8B6C-E2A8-6316F958E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75ECB67-8B9B-B13F-E7B0-657DC4A8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0877312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</a:t>
            </a:r>
            <a:r>
              <a:rPr lang="en-US" altLang="ko-KR" sz="2400" b="1" dirty="0"/>
              <a:t>Large-scale proteomic profiling </a:t>
            </a:r>
            <a:r>
              <a:rPr lang="en-US" altLang="ko-KR" sz="2400" dirty="0"/>
              <a:t>in a general population identified novel plasma proteins and </a:t>
            </a:r>
            <a:r>
              <a:rPr lang="en-US" altLang="ko-KR" sz="2400" b="1" dirty="0"/>
              <a:t>pathways linked to emphysema.</a:t>
            </a:r>
          </a:p>
          <a:p>
            <a:pPr marL="0" indent="0">
              <a:lnSpc>
                <a:spcPct val="200000"/>
              </a:lnSpc>
              <a:buNone/>
            </a:pPr>
            <a:endParaRPr lang="en-US" altLang="ko-KR" sz="2400" b="1" dirty="0"/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- Understanding early pathobiology and enabling multiple biomarker strategies of emphysema.</a:t>
            </a:r>
          </a:p>
          <a:p>
            <a:pPr marL="0" indent="0">
              <a:lnSpc>
                <a:spcPct val="200000"/>
              </a:lnSpc>
              <a:buNone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211541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1606168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dirty="0"/>
              <a:t> - Creating a </a:t>
            </a:r>
            <a:r>
              <a:rPr lang="en-US" altLang="ko-KR" b="1" dirty="0"/>
              <a:t>map of COPD phenotypes </a:t>
            </a:r>
            <a:r>
              <a:rPr lang="en-US" altLang="ko-KR" dirty="0"/>
              <a:t>and </a:t>
            </a:r>
            <a:r>
              <a:rPr lang="en-US" altLang="ko-KR" b="1" dirty="0"/>
              <a:t>their connectivity</a:t>
            </a:r>
            <a:r>
              <a:rPr lang="en-US" altLang="ko-KR" dirty="0"/>
              <a:t>	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 marL="0" indent="0">
              <a:buNone/>
            </a:pPr>
            <a:r>
              <a:rPr lang="en-US" altLang="ko-KR" dirty="0"/>
              <a:t> - 8,972 </a:t>
            </a:r>
            <a:r>
              <a:rPr lang="en-US" altLang="ko-KR" dirty="0" err="1"/>
              <a:t>COPDGene</a:t>
            </a:r>
            <a:r>
              <a:rPr lang="en-US" altLang="ko-KR" dirty="0"/>
              <a:t> participants (training set)</a:t>
            </a:r>
          </a:p>
          <a:p>
            <a:pPr marL="0" indent="0">
              <a:buNone/>
            </a:pPr>
            <a:r>
              <a:rPr lang="en-US" altLang="ko-KR" dirty="0"/>
              <a:t> - 4,585 with 5-year follow-up</a:t>
            </a:r>
          </a:p>
          <a:p>
            <a:pPr marL="0" indent="0">
              <a:buNone/>
            </a:pPr>
            <a:r>
              <a:rPr lang="en-US" altLang="ko-KR" dirty="0"/>
              <a:t> - external validation with 2,652 SPIROMICS participants.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2053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05E3FC-6A90-43CD-8F36-5DA682CCC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37903E-3DDE-4085-BA2B-C6629DC53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197788" cy="4012692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7F9BE40E-2F14-49BB-83A7-F290924BBBA9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COPSAC birth cohort       IPSYCH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3D6DB-2AB5-F63F-536C-6E5D7E0B0375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#3- 3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5742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evaluate the genetic predisposition of adult COPD manifests </a:t>
            </a:r>
            <a:r>
              <a:rPr lang="en-US" altLang="ko-KR" sz="2400" b="1" dirty="0"/>
              <a:t>at birth </a:t>
            </a:r>
            <a:r>
              <a:rPr lang="en-US" altLang="ko-KR" sz="2400" dirty="0"/>
              <a:t>and </a:t>
            </a:r>
            <a:r>
              <a:rPr lang="en-US" altLang="ko-KR" sz="2400" b="1" dirty="0"/>
              <a:t>throughout childhood</a:t>
            </a:r>
          </a:p>
          <a:p>
            <a:pPr marL="0" indent="0">
              <a:buNone/>
            </a:pPr>
            <a:r>
              <a:rPr lang="en-US" altLang="ko-KR" sz="2400" dirty="0"/>
              <a:t> - To assess this association with </a:t>
            </a:r>
            <a:r>
              <a:rPr lang="en-US" altLang="ko-KR" sz="2400" b="1" dirty="0"/>
              <a:t>lung function, bronchial responsiveness, and asthma symptoms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 marL="0" indent="0">
              <a:buNone/>
            </a:pPr>
            <a:r>
              <a:rPr lang="en-US" altLang="ko-KR" sz="2400" dirty="0"/>
              <a:t> (1) COPSAC</a:t>
            </a:r>
            <a:r>
              <a:rPr lang="en-US" altLang="ko-KR" sz="2400" baseline="-25000" dirty="0"/>
              <a:t>2000</a:t>
            </a:r>
            <a:r>
              <a:rPr lang="en-US" altLang="ko-KR" sz="2400" dirty="0"/>
              <a:t> (n=411); kids born to </a:t>
            </a:r>
            <a:r>
              <a:rPr lang="en-US" altLang="ko-KR" sz="2400" b="1" dirty="0"/>
              <a:t>asthmatic</a:t>
            </a:r>
            <a:r>
              <a:rPr lang="en-US" altLang="ko-KR" sz="2400" dirty="0"/>
              <a:t> mothers</a:t>
            </a:r>
          </a:p>
          <a:p>
            <a:pPr marL="0" indent="0">
              <a:buNone/>
            </a:pPr>
            <a:r>
              <a:rPr lang="en-US" altLang="ko-KR" sz="2400" dirty="0"/>
              <a:t> (2) COPSAC</a:t>
            </a:r>
            <a:r>
              <a:rPr lang="en-US" altLang="ko-KR" sz="2400" baseline="-25000" dirty="0"/>
              <a:t>2010</a:t>
            </a:r>
            <a:r>
              <a:rPr lang="en-US" altLang="ko-KR" sz="2400" dirty="0"/>
              <a:t> (n=700); kids born to </a:t>
            </a:r>
            <a:r>
              <a:rPr lang="en-US" altLang="ko-KR" sz="2400" b="1" dirty="0"/>
              <a:t>unselected</a:t>
            </a:r>
            <a:r>
              <a:rPr lang="en-US" altLang="ko-KR" sz="2400" dirty="0"/>
              <a:t> mothers</a:t>
            </a:r>
          </a:p>
          <a:p>
            <a:pPr marL="0" indent="0">
              <a:buNone/>
            </a:pPr>
            <a:r>
              <a:rPr lang="en-US" altLang="ko-KR" sz="2400" dirty="0"/>
              <a:t> (3) </a:t>
            </a:r>
            <a:r>
              <a:rPr lang="en-US" altLang="ko-KR" sz="2400" dirty="0" err="1"/>
              <a:t>iPSYCH</a:t>
            </a:r>
            <a:r>
              <a:rPr lang="en-US" altLang="ko-KR" sz="2400" dirty="0"/>
              <a:t> (n=114,283); 74,692 with </a:t>
            </a:r>
            <a:r>
              <a:rPr lang="en-US" altLang="ko-KR" sz="2400" b="1" dirty="0"/>
              <a:t>psychiatric</a:t>
            </a:r>
            <a:r>
              <a:rPr lang="en-US" altLang="ko-KR" sz="2400" dirty="0"/>
              <a:t> diseases + 39,591 controls</a:t>
            </a:r>
          </a:p>
          <a:p>
            <a:pPr marL="0" indent="0">
              <a:buNone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1103387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F38E0917-F8F1-4BFA-B50B-918850682066}"/>
              </a:ext>
            </a:extLst>
          </p:cNvPr>
          <p:cNvGrpSpPr/>
          <p:nvPr/>
        </p:nvGrpSpPr>
        <p:grpSpPr>
          <a:xfrm>
            <a:off x="102416" y="99823"/>
            <a:ext cx="2829320" cy="2848373"/>
            <a:chOff x="292916" y="214123"/>
            <a:chExt cx="2829320" cy="284837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607DD99-6DA8-4C2B-AB97-8C48E598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916" y="214123"/>
              <a:ext cx="2829320" cy="2848373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4155AF4-6195-4AFA-8EE8-E48EC91CB3AE}"/>
                </a:ext>
              </a:extLst>
            </p:cNvPr>
            <p:cNvSpPr/>
            <p:nvPr/>
          </p:nvSpPr>
          <p:spPr>
            <a:xfrm>
              <a:off x="2941320" y="2590800"/>
              <a:ext cx="175260" cy="167640"/>
            </a:xfrm>
            <a:prstGeom prst="rect">
              <a:avLst/>
            </a:prstGeom>
            <a:solidFill>
              <a:srgbClr val="B8DAF3"/>
            </a:solidFill>
            <a:ln>
              <a:solidFill>
                <a:srgbClr val="B8DA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4A22A3-9C7D-4A96-8C6C-BD3633AF9E68}"/>
              </a:ext>
            </a:extLst>
          </p:cNvPr>
          <p:cNvSpPr txBox="1"/>
          <p:nvPr/>
        </p:nvSpPr>
        <p:spPr>
          <a:xfrm>
            <a:off x="89716" y="2948196"/>
            <a:ext cx="3491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GWAS-based FEV</a:t>
            </a:r>
            <a:r>
              <a:rPr lang="en-US" altLang="ko-KR" b="1" baseline="-25000" dirty="0"/>
              <a:t>1</a:t>
            </a:r>
            <a:r>
              <a:rPr lang="en-US" altLang="ko-KR" b="1" dirty="0"/>
              <a:t>/FVC PRS</a:t>
            </a:r>
            <a:r>
              <a:rPr lang="en-US" altLang="ko-KR" dirty="0"/>
              <a:t> </a:t>
            </a:r>
          </a:p>
          <a:p>
            <a:r>
              <a:rPr lang="en-US" altLang="ko-KR" dirty="0"/>
              <a:t>derived from UK Biobank and</a:t>
            </a:r>
          </a:p>
          <a:p>
            <a:r>
              <a:rPr lang="en-US" altLang="ko-KR" dirty="0" err="1"/>
              <a:t>SpiroMeta</a:t>
            </a:r>
            <a:r>
              <a:rPr lang="en-US" altLang="ko-KR" dirty="0"/>
              <a:t> Consortium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6EB9A2E-2C88-4EC3-8AD5-6B1DF772A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3106882"/>
            <a:ext cx="7552557" cy="37511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2E43B22-A02C-481D-81EF-B30986FEB5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05" b="4057"/>
          <a:stretch/>
        </p:blipFill>
        <p:spPr>
          <a:xfrm>
            <a:off x="4820040" y="112690"/>
            <a:ext cx="3790562" cy="2861241"/>
          </a:xfrm>
          <a:prstGeom prst="rect">
            <a:avLst/>
          </a:prstGeom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7C8107CA-C6EA-4105-9EE1-54E84CF79B59}"/>
              </a:ext>
            </a:extLst>
          </p:cNvPr>
          <p:cNvCxnSpPr>
            <a:cxnSpLocks/>
          </p:cNvCxnSpPr>
          <p:nvPr/>
        </p:nvCxnSpPr>
        <p:spPr>
          <a:xfrm>
            <a:off x="3226456" y="1631373"/>
            <a:ext cx="138710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D312E52C-C4A2-4A40-A8DF-9FE243F345F3}"/>
              </a:ext>
            </a:extLst>
          </p:cNvPr>
          <p:cNvCxnSpPr>
            <a:cxnSpLocks/>
          </p:cNvCxnSpPr>
          <p:nvPr/>
        </p:nvCxnSpPr>
        <p:spPr>
          <a:xfrm>
            <a:off x="1839348" y="4121728"/>
            <a:ext cx="1742052" cy="100099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77A6B6FA-CBF6-2312-19B5-5B9508F6E815}"/>
              </a:ext>
            </a:extLst>
          </p:cNvPr>
          <p:cNvSpPr/>
          <p:nvPr/>
        </p:nvSpPr>
        <p:spPr>
          <a:xfrm>
            <a:off x="3920010" y="3994958"/>
            <a:ext cx="293175" cy="1433567"/>
          </a:xfrm>
          <a:prstGeom prst="rect">
            <a:avLst/>
          </a:prstGeom>
          <a:noFill/>
          <a:ln w="38100">
            <a:solidFill>
              <a:srgbClr val="FA2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25CCBD3-9EB3-5436-5935-D75D31BB6E33}"/>
              </a:ext>
            </a:extLst>
          </p:cNvPr>
          <p:cNvSpPr/>
          <p:nvPr/>
        </p:nvSpPr>
        <p:spPr>
          <a:xfrm>
            <a:off x="7736533" y="3994957"/>
            <a:ext cx="293175" cy="1433567"/>
          </a:xfrm>
          <a:prstGeom prst="rect">
            <a:avLst/>
          </a:prstGeom>
          <a:noFill/>
          <a:ln w="38100">
            <a:solidFill>
              <a:srgbClr val="FA2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5C0E8F7-2E94-11B8-91B4-EE888E2D89AE}"/>
              </a:ext>
            </a:extLst>
          </p:cNvPr>
          <p:cNvSpPr/>
          <p:nvPr/>
        </p:nvSpPr>
        <p:spPr>
          <a:xfrm>
            <a:off x="4673452" y="914589"/>
            <a:ext cx="293175" cy="1433567"/>
          </a:xfrm>
          <a:prstGeom prst="rect">
            <a:avLst/>
          </a:prstGeom>
          <a:noFill/>
          <a:ln w="38100">
            <a:solidFill>
              <a:srgbClr val="FA2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3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CB51E-4C3D-8B6C-E2A8-6316F958E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75ECB67-8B9B-B13F-E7B0-657DC4A8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195210"/>
            <a:ext cx="10877312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Genetic risk for adult obstructive lung function is evident </a:t>
            </a:r>
            <a:r>
              <a:rPr lang="en-US" altLang="ko-KR" sz="2400" b="1" dirty="0"/>
              <a:t>from birth and progresses through growth.</a:t>
            </a:r>
          </a:p>
          <a:p>
            <a:pPr marL="0" indent="0">
              <a:lnSpc>
                <a:spcPct val="200000"/>
              </a:lnSpc>
              <a:buNone/>
            </a:pPr>
            <a:endParaRPr lang="en-US" altLang="ko-KR" sz="2400" dirty="0"/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- </a:t>
            </a:r>
            <a:r>
              <a:rPr lang="en-US" altLang="ko-KR" sz="2400" b="1" dirty="0"/>
              <a:t>High genetic risk</a:t>
            </a:r>
            <a:r>
              <a:rPr lang="en-US" altLang="ko-KR" sz="2400" dirty="0"/>
              <a:t> increases </a:t>
            </a:r>
            <a:r>
              <a:rPr lang="en-US" altLang="ko-KR" sz="2400" b="1" dirty="0"/>
              <a:t>susceptibility</a:t>
            </a:r>
            <a:r>
              <a:rPr lang="en-US" altLang="ko-KR" sz="2400" dirty="0"/>
              <a:t> to early severe respiratory illness, reflecting direct lung function impairment.</a:t>
            </a:r>
          </a:p>
        </p:txBody>
      </p:sp>
    </p:spTree>
    <p:extLst>
      <p:ext uri="{BB962C8B-B14F-4D97-AF65-F5344CB8AC3E}">
        <p14:creationId xmlns:p14="http://schemas.microsoft.com/office/powerpoint/2010/main" val="2899495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E88AB5-9A7E-4C94-AB45-94848134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#4. </a:t>
            </a:r>
            <a:r>
              <a:rPr lang="en-US" altLang="ko-KR" b="1" dirty="0"/>
              <a:t>Disease Progression &amp; Prediction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537843-F99D-47AD-AE17-666016957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146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3F12C9-FD2B-4388-8242-677A6A18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168289"/>
            <a:ext cx="8704729" cy="4521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4A86C7-EFB1-D721-D186-B0C2C49965C9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#4- 1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095249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buNone/>
            </a:pPr>
            <a:r>
              <a:rPr lang="en-US" altLang="ko-KR" sz="2400" dirty="0"/>
              <a:t> - To evaluate, over 5 years, whether </a:t>
            </a:r>
            <a:r>
              <a:rPr lang="en-US" altLang="ko-KR" sz="2400" b="1" dirty="0"/>
              <a:t>exacerbations</a:t>
            </a:r>
            <a:r>
              <a:rPr lang="en-US" altLang="ko-KR" sz="2400" dirty="0"/>
              <a:t> in </a:t>
            </a:r>
            <a:r>
              <a:rPr lang="en-US" altLang="ko-KR" sz="2400" b="1" dirty="0"/>
              <a:t>current or former smokers </a:t>
            </a:r>
            <a:r>
              <a:rPr lang="en-US" altLang="ko-KR" sz="2400" dirty="0"/>
              <a:t>with </a:t>
            </a:r>
            <a:r>
              <a:rPr lang="en-US" altLang="ko-KR" sz="2400" b="1" dirty="0"/>
              <a:t>normal </a:t>
            </a:r>
            <a:r>
              <a:rPr lang="en-US" altLang="ko-KR" sz="2400" dirty="0"/>
              <a:t>post-bronchodilator </a:t>
            </a:r>
            <a:r>
              <a:rPr lang="en-US" altLang="ko-KR" sz="2400" b="1" dirty="0"/>
              <a:t>FEV₁/FVC </a:t>
            </a:r>
            <a:r>
              <a:rPr lang="en-US" altLang="ko-KR" sz="2400" dirty="0"/>
              <a:t>and </a:t>
            </a:r>
            <a:r>
              <a:rPr lang="en-US" altLang="ko-KR" sz="2400" b="1" dirty="0"/>
              <a:t>FEV₁</a:t>
            </a:r>
            <a:r>
              <a:rPr lang="en-US" altLang="ko-KR" sz="2400" dirty="0"/>
              <a:t> are associated with:</a:t>
            </a:r>
          </a:p>
          <a:p>
            <a:pPr marL="0" indent="0">
              <a:buNone/>
            </a:pPr>
            <a:r>
              <a:rPr lang="en-US" altLang="ko-KR" sz="2400" dirty="0"/>
              <a:t>    - annual decline in FEV₁</a:t>
            </a:r>
          </a:p>
          <a:p>
            <a:pPr marL="0" indent="0">
              <a:buNone/>
            </a:pPr>
            <a:r>
              <a:rPr lang="en-US" altLang="ko-KR" sz="2400" dirty="0"/>
              <a:t>    - progression to </a:t>
            </a:r>
            <a:r>
              <a:rPr lang="en-US" altLang="ko-KR" sz="2400" dirty="0" err="1"/>
              <a:t>spirometric</a:t>
            </a:r>
            <a:r>
              <a:rPr lang="en-US" altLang="ko-KR" sz="2400" dirty="0"/>
              <a:t> COPD</a:t>
            </a:r>
          </a:p>
          <a:p>
            <a:pPr marL="0" indent="0">
              <a:buNone/>
            </a:pPr>
            <a:r>
              <a:rPr lang="en-US" altLang="ko-KR" sz="2400" dirty="0"/>
              <a:t>    - all-cause mortality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205C316-40E2-439B-8833-8B48B8C6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429000"/>
            <a:ext cx="8308769" cy="30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55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DA02074-D7DF-4F54-B9D4-86948501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59953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14197660-E998-42CB-9EA3-91334B824027}"/>
              </a:ext>
            </a:extLst>
          </p:cNvPr>
          <p:cNvGrpSpPr/>
          <p:nvPr/>
        </p:nvGrpSpPr>
        <p:grpSpPr>
          <a:xfrm>
            <a:off x="3719946" y="3335825"/>
            <a:ext cx="8115300" cy="3064975"/>
            <a:chOff x="2343217" y="3096834"/>
            <a:chExt cx="9481638" cy="3615693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5FDFFC4-12FC-41D0-B5B1-860ACBD0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3217" y="3096834"/>
              <a:ext cx="9388117" cy="3518585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5CCC600-51CA-437D-A464-9ED02343891F}"/>
                </a:ext>
              </a:extLst>
            </p:cNvPr>
            <p:cNvSpPr/>
            <p:nvPr/>
          </p:nvSpPr>
          <p:spPr>
            <a:xfrm>
              <a:off x="10681855" y="6276109"/>
              <a:ext cx="1143000" cy="436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0028A0BE-DACB-41F1-AA64-86AE093A0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2546"/>
            <a:ext cx="5149671" cy="3091003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BE4112A-1893-431D-9AC1-6EEAFE5A08AD}"/>
              </a:ext>
            </a:extLst>
          </p:cNvPr>
          <p:cNvSpPr/>
          <p:nvPr/>
        </p:nvSpPr>
        <p:spPr>
          <a:xfrm>
            <a:off x="1984664" y="5486400"/>
            <a:ext cx="363681" cy="332509"/>
          </a:xfrm>
          <a:prstGeom prst="roundRect">
            <a:avLst/>
          </a:prstGeom>
          <a:noFill/>
          <a:ln w="19050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FF705-742E-463D-AA7D-35ACFC16E2C1}"/>
              </a:ext>
            </a:extLst>
          </p:cNvPr>
          <p:cNvSpPr txBox="1"/>
          <p:nvPr/>
        </p:nvSpPr>
        <p:spPr>
          <a:xfrm>
            <a:off x="7128164" y="464473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2.96mL/</a:t>
            </a:r>
            <a:r>
              <a:rPr lang="en-US" altLang="ko-KR" b="1" dirty="0" err="1"/>
              <a:t>yr</a:t>
            </a:r>
            <a:r>
              <a:rPr lang="en-US" altLang="ko-KR" b="1" dirty="0"/>
              <a:t> FEV</a:t>
            </a:r>
            <a:r>
              <a:rPr lang="en-US" altLang="ko-KR" b="1" baseline="-25000" dirty="0"/>
              <a:t>1</a:t>
            </a:r>
            <a:r>
              <a:rPr lang="en-US" altLang="ko-KR" b="1" dirty="0"/>
              <a:t> decline</a:t>
            </a:r>
          </a:p>
          <a:p>
            <a:r>
              <a:rPr lang="en-US" altLang="ko-KR" b="1" dirty="0"/>
              <a:t>  per each additional exacerbation</a:t>
            </a:r>
            <a:endParaRPr lang="ko-KR" altLang="en-US" b="1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8BD87E0-33ED-EEE8-9830-C685FA891475}"/>
              </a:ext>
            </a:extLst>
          </p:cNvPr>
          <p:cNvSpPr/>
          <p:nvPr/>
        </p:nvSpPr>
        <p:spPr>
          <a:xfrm>
            <a:off x="2870522" y="914451"/>
            <a:ext cx="1041721" cy="763878"/>
          </a:xfrm>
          <a:prstGeom prst="roundRect">
            <a:avLst/>
          </a:prstGeom>
          <a:noFill/>
          <a:ln w="19050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517045A-3B2A-435A-8A50-2BBD8A2B2F26}"/>
              </a:ext>
            </a:extLst>
          </p:cNvPr>
          <p:cNvSpPr/>
          <p:nvPr/>
        </p:nvSpPr>
        <p:spPr>
          <a:xfrm>
            <a:off x="5366994" y="268120"/>
            <a:ext cx="492707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/>
              <a:t>악화</a:t>
            </a:r>
            <a:r>
              <a:rPr lang="ko-KR" altLang="en-US" sz="1400" dirty="0"/>
              <a:t>: </a:t>
            </a:r>
            <a:r>
              <a:rPr lang="ko-KR" altLang="en-US" sz="1400" dirty="0" err="1"/>
              <a:t>antibiotics</a:t>
            </a:r>
            <a:r>
              <a:rPr lang="ko-KR" altLang="en-US" sz="1400" dirty="0"/>
              <a:t> and/</a:t>
            </a:r>
            <a:r>
              <a:rPr lang="ko-KR" altLang="en-US" sz="1400" dirty="0" err="1"/>
              <a:t>or</a:t>
            </a:r>
            <a:r>
              <a:rPr lang="ko-KR" altLang="en-US" sz="1400" dirty="0"/>
              <a:t> </a:t>
            </a:r>
            <a:r>
              <a:rPr lang="ko-KR" altLang="en-US" sz="1400" dirty="0" err="1"/>
              <a:t>systemic</a:t>
            </a:r>
            <a:r>
              <a:rPr lang="ko-KR" altLang="en-US" sz="1400" dirty="0"/>
              <a:t> </a:t>
            </a:r>
            <a:r>
              <a:rPr lang="ko-KR" altLang="en-US" sz="1400" dirty="0" err="1"/>
              <a:t>steroids</a:t>
            </a:r>
            <a:r>
              <a:rPr lang="ko-KR" altLang="en-US" sz="1400" dirty="0"/>
              <a:t> </a:t>
            </a:r>
            <a:r>
              <a:rPr lang="ko-KR" altLang="en-US" sz="1400" dirty="0" err="1"/>
              <a:t>use</a:t>
            </a:r>
            <a:endParaRPr lang="ko-KR" altLang="en-US" sz="1400" dirty="0"/>
          </a:p>
          <a:p>
            <a:r>
              <a:rPr lang="ko-KR" altLang="en-US" sz="1400" b="1" dirty="0"/>
              <a:t>중증악화</a:t>
            </a:r>
            <a:r>
              <a:rPr lang="ko-KR" altLang="en-US" sz="1400" dirty="0"/>
              <a:t>: ED </a:t>
            </a:r>
            <a:r>
              <a:rPr lang="ko-KR" altLang="en-US" sz="1400" dirty="0" err="1"/>
              <a:t>visit</a:t>
            </a:r>
            <a:r>
              <a:rPr lang="ko-KR" altLang="en-US" sz="1400" dirty="0"/>
              <a:t> and/</a:t>
            </a:r>
            <a:r>
              <a:rPr lang="ko-KR" altLang="en-US" sz="1400" dirty="0" err="1"/>
              <a:t>or</a:t>
            </a:r>
            <a:r>
              <a:rPr lang="ko-KR" altLang="en-US" sz="1400" dirty="0"/>
              <a:t> </a:t>
            </a:r>
            <a:r>
              <a:rPr lang="ko-KR" altLang="en-US" sz="1400" dirty="0" err="1"/>
              <a:t>hospitalization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90762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41A25A-5953-4F71-8853-559C59C01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6" y="436418"/>
            <a:ext cx="11606168" cy="6207459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Exacerbations between Visits 1 and 2 were associated with </a:t>
            </a:r>
            <a:r>
              <a:rPr lang="en-US" altLang="ko-KR" b="1" dirty="0"/>
              <a:t>progression to COPD </a:t>
            </a:r>
            <a:r>
              <a:rPr lang="en-US" altLang="ko-KR" dirty="0"/>
              <a:t>at Visit 2, with an odds ratio of </a:t>
            </a:r>
            <a:r>
              <a:rPr lang="en-US" altLang="ko-KR" b="1" dirty="0">
                <a:solidFill>
                  <a:srgbClr val="FA22E0"/>
                </a:solidFill>
              </a:rPr>
              <a:t>1.06</a:t>
            </a:r>
            <a:r>
              <a:rPr lang="en-US" altLang="ko-KR" dirty="0"/>
              <a:t> (95% CI, 1.006, 1.11; P=0.022) for each exacerbation.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7E9AACF-195A-48F5-9194-E78146FE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2227642"/>
            <a:ext cx="7930953" cy="419394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C09C355-3520-4C35-8371-8A49CE127B90}"/>
              </a:ext>
            </a:extLst>
          </p:cNvPr>
          <p:cNvSpPr/>
          <p:nvPr/>
        </p:nvSpPr>
        <p:spPr>
          <a:xfrm>
            <a:off x="6520538" y="5010789"/>
            <a:ext cx="469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fkGroteskNeue"/>
              </a:rPr>
              <a:t>adjusted HR </a:t>
            </a:r>
            <a:r>
              <a:rPr lang="en-US" altLang="ko-KR" sz="2400" b="1" dirty="0">
                <a:latin typeface="fkGroteskNeue"/>
              </a:rPr>
              <a:t>1.97</a:t>
            </a:r>
            <a:r>
              <a:rPr lang="en-US" altLang="ko-KR" dirty="0">
                <a:latin typeface="fkGroteskNeue"/>
              </a:rPr>
              <a:t>; 95% CI: 1.40–2.77; P &lt; 0.001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64198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 Respiratory </a:t>
            </a:r>
            <a:r>
              <a:rPr lang="en-US" altLang="ko-KR" sz="2400" b="1" dirty="0"/>
              <a:t>exacerbations</a:t>
            </a:r>
            <a:r>
              <a:rPr lang="en-US" altLang="ko-KR" sz="2400" dirty="0"/>
              <a:t> in people </a:t>
            </a:r>
            <a:r>
              <a:rPr lang="en-US" altLang="ko-KR" sz="2400" dirty="0">
                <a:solidFill>
                  <a:srgbClr val="0000FF"/>
                </a:solidFill>
              </a:rPr>
              <a:t>with smoking history and normal spirometry </a:t>
            </a:r>
            <a:r>
              <a:rPr lang="en-US" altLang="ko-KR" sz="2400" dirty="0"/>
              <a:t>were associated with </a:t>
            </a:r>
            <a:r>
              <a:rPr lang="en-US" altLang="ko-KR" sz="2400" b="1" dirty="0"/>
              <a:t>lung function decline </a:t>
            </a:r>
            <a:r>
              <a:rPr lang="en-US" altLang="ko-KR" sz="2400" dirty="0"/>
              <a:t>and </a:t>
            </a:r>
            <a:r>
              <a:rPr lang="en-US" altLang="ko-KR" sz="2400" b="1" dirty="0"/>
              <a:t>progression to COPD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-  Individuals who experienced at least one severe respiratory exacerbation had </a:t>
            </a:r>
            <a:r>
              <a:rPr lang="en-US" altLang="ko-KR" sz="2400" b="1" dirty="0"/>
              <a:t>higher mortality </a:t>
            </a:r>
            <a:r>
              <a:rPr lang="en-US" altLang="ko-KR" sz="2400" dirty="0"/>
              <a:t>than those with no severe exacerbations.</a:t>
            </a:r>
          </a:p>
        </p:txBody>
      </p:sp>
    </p:spTree>
    <p:extLst>
      <p:ext uri="{BB962C8B-B14F-4D97-AF65-F5344CB8AC3E}">
        <p14:creationId xmlns:p14="http://schemas.microsoft.com/office/powerpoint/2010/main" val="58917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B6D2B2-B3A8-47CD-876E-06B9C071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3BBE4D-8A4F-47D5-B085-5711BABC4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199FB01-03F3-4A80-8851-0681D4845B53}"/>
              </a:ext>
            </a:extLst>
          </p:cNvPr>
          <p:cNvGrpSpPr/>
          <p:nvPr/>
        </p:nvGrpSpPr>
        <p:grpSpPr>
          <a:xfrm>
            <a:off x="159351" y="90835"/>
            <a:ext cx="8131894" cy="5775710"/>
            <a:chOff x="292916" y="214123"/>
            <a:chExt cx="8666302" cy="6020657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6653FD6-8FEF-4632-94BF-F9B95510D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916" y="214123"/>
              <a:ext cx="8666302" cy="6020656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08A6F0B-20E8-4099-B0FB-27CADCBBAF03}"/>
                </a:ext>
              </a:extLst>
            </p:cNvPr>
            <p:cNvSpPr/>
            <p:nvPr/>
          </p:nvSpPr>
          <p:spPr>
            <a:xfrm>
              <a:off x="7941924" y="6020658"/>
              <a:ext cx="904125" cy="214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103AB122-8C07-4094-8030-E03CC3817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065" y="2794571"/>
            <a:ext cx="5051503" cy="19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32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21104D-272C-4343-897C-CFBC9BDB0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A1867CE-38E1-4A6B-BECF-D3AFE2012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983800"/>
            <a:ext cx="8256861" cy="5202696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432D2121-8C05-48FB-BA05-0310AAC5DDC7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BOLD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1D261-29BB-6AFC-0E4C-613CECB4C1A2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#4- 2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326391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6888469" cy="64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dirty="0"/>
              <a:t> - Investigate the association between </a:t>
            </a:r>
            <a:r>
              <a:rPr lang="en-US" altLang="ko-KR" sz="2400" b="1" dirty="0"/>
              <a:t>BD responsiveness </a:t>
            </a:r>
            <a:r>
              <a:rPr lang="en-US" altLang="ko-KR" sz="2400" dirty="0"/>
              <a:t>and </a:t>
            </a:r>
            <a:r>
              <a:rPr lang="en-US" altLang="ko-KR" sz="2400" b="1" dirty="0"/>
              <a:t>incident chronic airflow obstruction </a:t>
            </a:r>
            <a:r>
              <a:rPr lang="en-US" altLang="ko-KR" sz="2400" dirty="0"/>
              <a:t>in individuals </a:t>
            </a:r>
            <a:r>
              <a:rPr lang="en-US" altLang="ko-KR" sz="2400" b="1" dirty="0"/>
              <a:t>without</a:t>
            </a:r>
            <a:r>
              <a:rPr lang="en-US" altLang="ko-KR" sz="2400" dirty="0"/>
              <a:t> airflow limitation at baseline.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2400" dirty="0"/>
          </a:p>
          <a:p>
            <a:pPr marL="0" indent="0">
              <a:lnSpc>
                <a:spcPct val="150000"/>
              </a:lnSpc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BOLD  (n = 3,701)</a:t>
            </a:r>
          </a:p>
          <a:p>
            <a:pPr>
              <a:buFontTx/>
              <a:buChar char="-"/>
            </a:pPr>
            <a:r>
              <a:rPr lang="en-US" altLang="ko-KR" sz="2400" dirty="0"/>
              <a:t>Median follow up of 9.1 years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BC67589-3D65-470D-B4F5-AC4AE07E7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11" y="0"/>
            <a:ext cx="4149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9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019309-FBFF-4B92-A8BF-96308936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8" y="440154"/>
            <a:ext cx="10515600" cy="1019059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35B9D68-AD1D-45F0-892F-3F733572F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24" y="312622"/>
            <a:ext cx="11149445" cy="445977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92A9269-81FC-4A62-97B2-ADB30131580F}"/>
              </a:ext>
            </a:extLst>
          </p:cNvPr>
          <p:cNvSpPr/>
          <p:nvPr/>
        </p:nvSpPr>
        <p:spPr>
          <a:xfrm>
            <a:off x="6274942" y="1202776"/>
            <a:ext cx="2161309" cy="256437"/>
          </a:xfrm>
          <a:prstGeom prst="rect">
            <a:avLst/>
          </a:prstGeom>
          <a:noFill/>
          <a:ln w="19050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15D9288-0F81-4A75-9917-CB7D1E626760}"/>
              </a:ext>
            </a:extLst>
          </p:cNvPr>
          <p:cNvSpPr/>
          <p:nvPr/>
        </p:nvSpPr>
        <p:spPr>
          <a:xfrm>
            <a:off x="6274941" y="2006962"/>
            <a:ext cx="2161309" cy="598842"/>
          </a:xfrm>
          <a:prstGeom prst="rect">
            <a:avLst/>
          </a:prstGeom>
          <a:noFill/>
          <a:ln w="19050">
            <a:solidFill>
              <a:srgbClr val="FA2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68A9D9C-1E39-4E4F-917E-E3444E4F6903}"/>
              </a:ext>
            </a:extLst>
          </p:cNvPr>
          <p:cNvSpPr/>
          <p:nvPr/>
        </p:nvSpPr>
        <p:spPr>
          <a:xfrm>
            <a:off x="8691513" y="1202776"/>
            <a:ext cx="1565682" cy="2564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1BC3280-62B8-423E-A9AA-4B8830610FF3}"/>
              </a:ext>
            </a:extLst>
          </p:cNvPr>
          <p:cNvSpPr/>
          <p:nvPr/>
        </p:nvSpPr>
        <p:spPr>
          <a:xfrm>
            <a:off x="8691513" y="2006962"/>
            <a:ext cx="1565682" cy="598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76672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760539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 - </a:t>
            </a:r>
            <a:r>
              <a:rPr lang="en-US" altLang="ko-KR" sz="2400" b="1" dirty="0"/>
              <a:t>BD responsiveness </a:t>
            </a:r>
            <a:r>
              <a:rPr lang="en-US" altLang="ko-KR" sz="2400" dirty="0"/>
              <a:t>is a risk factor for chronic airflow obstruction, an association that appears stronger in </a:t>
            </a:r>
            <a:r>
              <a:rPr lang="en-US" altLang="ko-KR" sz="2400" b="1" dirty="0"/>
              <a:t>women</a:t>
            </a:r>
            <a:r>
              <a:rPr lang="en-US" altLang="ko-KR" sz="2400" dirty="0"/>
              <a:t> than men.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400" dirty="0"/>
              <a:t>- It is important that future studies </a:t>
            </a:r>
            <a:r>
              <a:rPr lang="en-US" altLang="ko-KR" sz="2400" b="1" dirty="0"/>
              <a:t>in other large population-based cohorts </a:t>
            </a:r>
            <a:r>
              <a:rPr lang="en-US" altLang="ko-KR" sz="2400" dirty="0"/>
              <a:t>replicate these findings.</a:t>
            </a:r>
          </a:p>
        </p:txBody>
      </p:sp>
    </p:spTree>
    <p:extLst>
      <p:ext uri="{BB962C8B-B14F-4D97-AF65-F5344CB8AC3E}">
        <p14:creationId xmlns:p14="http://schemas.microsoft.com/office/powerpoint/2010/main" val="11651751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E0F0D9-F611-4823-9D4C-73C82F7FD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#5. </a:t>
            </a:r>
            <a:r>
              <a:rPr lang="en-US" altLang="ko-KR" b="1" dirty="0"/>
              <a:t>Comorbidities &amp; Systemic Factors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94E8FCC-E8A2-4EEF-BBFE-99B187DE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1945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982B-4926-42EA-A7AB-2168D5CD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93AB7C4-15CD-42F5-B926-AB089C2F0FFA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COSYCONET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832235E-E5AC-4F71-BD85-3A68F2F6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365644" cy="468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433C2-AB70-A0C9-C00D-61D0851DD5A9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#5- 1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688769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638890" cy="64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400" b="1" dirty="0"/>
              <a:t>Small LV (reduced LV cavity) </a:t>
            </a:r>
            <a:r>
              <a:rPr lang="en-US" altLang="ko-KR" sz="2400" dirty="0"/>
              <a:t>or </a:t>
            </a:r>
            <a:r>
              <a:rPr lang="en-US" altLang="ko-KR" sz="2400" b="1" dirty="0" err="1"/>
              <a:t>HFpEF</a:t>
            </a:r>
            <a:r>
              <a:rPr lang="en-US" altLang="ko-KR" sz="2400" dirty="0"/>
              <a:t> </a:t>
            </a:r>
            <a:r>
              <a:rPr lang="en-US" altLang="ko-KR" sz="2400" dirty="0">
                <a:sym typeface="Wingdings" panose="05000000000000000000" pitchFamily="2" charset="2"/>
              </a:rPr>
              <a:t> mortality in COPD patients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400" dirty="0">
                <a:sym typeface="Wingdings" panose="05000000000000000000" pitchFamily="2" charset="2"/>
              </a:rPr>
              <a:t>Identify markers, echocardiographic parameters, cardiac biomarkers ?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b="1" dirty="0"/>
              <a:t>COSYCONET</a:t>
            </a:r>
            <a:r>
              <a:rPr lang="en-US" altLang="ko-KR" sz="2400" dirty="0"/>
              <a:t> in Germany (n = 1,752)</a:t>
            </a:r>
          </a:p>
          <a:p>
            <a:pPr marL="0" indent="0">
              <a:buNone/>
            </a:pPr>
            <a:r>
              <a:rPr lang="en-US" altLang="ko-KR" dirty="0"/>
              <a:t>   </a:t>
            </a:r>
            <a:r>
              <a:rPr lang="en-US" altLang="ko-KR" sz="2400" dirty="0"/>
              <a:t>- </a:t>
            </a:r>
            <a:r>
              <a:rPr lang="en-US" altLang="ko-KR" sz="2400" b="1" dirty="0"/>
              <a:t>Small LV</a:t>
            </a:r>
            <a:r>
              <a:rPr lang="en-US" altLang="ko-KR" sz="2400" dirty="0"/>
              <a:t>: LVEDD &lt;42 mm (men) / &lt;39 mm (women)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dirty="0"/>
              <a:t>  </a:t>
            </a:r>
            <a:r>
              <a:rPr lang="en-US" altLang="ko-KR" sz="2400" dirty="0"/>
              <a:t>- </a:t>
            </a:r>
            <a:r>
              <a:rPr lang="en-US" altLang="ko-KR" sz="2400" b="1" dirty="0" err="1"/>
              <a:t>HFpEF</a:t>
            </a:r>
            <a:r>
              <a:rPr lang="en-US" altLang="ko-KR" sz="2400" dirty="0"/>
              <a:t>: structural LV changes + </a:t>
            </a:r>
            <a:r>
              <a:rPr lang="en-US" altLang="ko-KR" sz="2400" dirty="0" err="1"/>
              <a:t>proBNP</a:t>
            </a:r>
            <a:r>
              <a:rPr lang="en-US" altLang="ko-KR" sz="2400" dirty="0"/>
              <a:t> &gt;220 </a:t>
            </a:r>
            <a:r>
              <a:rPr lang="en-US" altLang="ko-KR" sz="2400" dirty="0" err="1"/>
              <a:t>pg</a:t>
            </a:r>
            <a:r>
              <a:rPr lang="en-US" altLang="ko-KR" sz="2400" dirty="0"/>
              <a:t>/mL or atrial fibrillation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76283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F6B28-063E-4EA8-8816-5F30F2C7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6A779B-E0BF-4EBD-A22C-0CE21D638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50E64F9-08FF-400C-A8B1-FFB6C1631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0"/>
            <a:ext cx="956364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AE41D9-575B-4EC7-B70D-C06B914D1CFE}"/>
              </a:ext>
            </a:extLst>
          </p:cNvPr>
          <p:cNvSpPr txBox="1"/>
          <p:nvPr/>
        </p:nvSpPr>
        <p:spPr>
          <a:xfrm>
            <a:off x="5943600" y="6327192"/>
            <a:ext cx="202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45%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D870F-1121-4148-BB56-02029921B7FF}"/>
              </a:ext>
            </a:extLst>
          </p:cNvPr>
          <p:cNvSpPr txBox="1"/>
          <p:nvPr/>
        </p:nvSpPr>
        <p:spPr>
          <a:xfrm>
            <a:off x="7973122" y="5119144"/>
            <a:ext cx="202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8%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307C5-A235-4AD1-B4F0-61CF9CE301CE}"/>
              </a:ext>
            </a:extLst>
          </p:cNvPr>
          <p:cNvSpPr txBox="1"/>
          <p:nvPr/>
        </p:nvSpPr>
        <p:spPr>
          <a:xfrm>
            <a:off x="9586332" y="3779077"/>
            <a:ext cx="122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16%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72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735DA6-0F73-4050-84E3-2F010FAB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F3F9F7-3EE7-4C44-B7C2-0B2D6A170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FFBC52-77FC-490F-80DD-B42D137B7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" y="0"/>
            <a:ext cx="10052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72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013BB6-9B21-49B7-B311-AE17D738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60B7FF-8EB3-4129-8C0F-5320C3AB0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BC565B2-B69B-4FE9-A99C-0BE6B0273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483" y="0"/>
            <a:ext cx="8103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54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8A4A131-D833-47B2-8587-5B2E43DA3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93919" cy="355127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ECF109-DC78-45B0-9007-B1F9B1B9F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82" y="3804788"/>
            <a:ext cx="5581834" cy="282702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6E0EFA2-6EC3-4C35-8C64-2EED6D99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666" y="3716479"/>
            <a:ext cx="5671437" cy="292561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33A547-C74A-45AB-A9E4-9F15940ED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037" y="2211572"/>
            <a:ext cx="3978060" cy="15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08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638890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altLang="ko-KR" sz="2400" dirty="0">
                <a:solidFill>
                  <a:srgbClr val="0000FF"/>
                </a:solidFill>
              </a:rPr>
              <a:t>Elevated NT-</a:t>
            </a:r>
            <a:r>
              <a:rPr lang="en-US" altLang="ko-KR" sz="2400" dirty="0" err="1">
                <a:solidFill>
                  <a:srgbClr val="0000FF"/>
                </a:solidFill>
              </a:rPr>
              <a:t>proBNP</a:t>
            </a:r>
            <a:r>
              <a:rPr lang="en-US" altLang="ko-KR" sz="2400" dirty="0">
                <a:solidFill>
                  <a:srgbClr val="0000FF"/>
                </a:solidFill>
              </a:rPr>
              <a:t>, </a:t>
            </a:r>
            <a:r>
              <a:rPr lang="en-US" altLang="ko-KR" sz="2400" dirty="0" err="1">
                <a:solidFill>
                  <a:srgbClr val="0000FF"/>
                </a:solidFill>
              </a:rPr>
              <a:t>hs-TnI</a:t>
            </a:r>
            <a:r>
              <a:rPr lang="en-US" altLang="ko-KR" sz="2400" dirty="0">
                <a:solidFill>
                  <a:srgbClr val="0000FF"/>
                </a:solidFill>
              </a:rPr>
              <a:t>, and E/e’ </a:t>
            </a:r>
            <a:r>
              <a:rPr lang="en-US" altLang="ko-KR" sz="2400" dirty="0"/>
              <a:t>→ </a:t>
            </a:r>
            <a:r>
              <a:rPr lang="en-US" altLang="ko-KR" sz="2400" b="1" dirty="0" err="1"/>
              <a:t>HFpEF</a:t>
            </a:r>
            <a:r>
              <a:rPr lang="en-US" altLang="ko-KR" sz="2400" dirty="0"/>
              <a:t> likely </a:t>
            </a:r>
            <a:r>
              <a:rPr lang="en-US" altLang="ko-KR" sz="2400" dirty="0">
                <a:sym typeface="Wingdings" panose="05000000000000000000" pitchFamily="2" charset="2"/>
              </a:rPr>
              <a:t> Manage underlying heart disease </a:t>
            </a:r>
            <a:endParaRPr lang="en-US" altLang="ko-KR" sz="2400" dirty="0"/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altLang="ko-KR" sz="2400" dirty="0">
                <a:solidFill>
                  <a:srgbClr val="FA22E0"/>
                </a:solidFill>
              </a:rPr>
              <a:t>Normal NT-</a:t>
            </a:r>
            <a:r>
              <a:rPr lang="en-US" altLang="ko-KR" sz="2400" dirty="0" err="1">
                <a:solidFill>
                  <a:srgbClr val="FA22E0"/>
                </a:solidFill>
              </a:rPr>
              <a:t>proBNP</a:t>
            </a:r>
            <a:r>
              <a:rPr lang="en-US" altLang="ko-KR" sz="2400" dirty="0">
                <a:solidFill>
                  <a:srgbClr val="FA22E0"/>
                </a:solidFill>
              </a:rPr>
              <a:t>/E/e’ + reduced LVEDD + severe COPD </a:t>
            </a:r>
            <a:r>
              <a:rPr lang="en-US" altLang="ko-KR" sz="2400" dirty="0"/>
              <a:t>→ </a:t>
            </a:r>
            <a:r>
              <a:rPr lang="en-US" altLang="ko-KR" sz="2400" b="1" dirty="0"/>
              <a:t>small LV </a:t>
            </a:r>
            <a:r>
              <a:rPr lang="en-US" altLang="ko-KR" sz="2400" dirty="0"/>
              <a:t>likely </a:t>
            </a:r>
            <a:r>
              <a:rPr lang="en-US" altLang="ko-KR" sz="2400" dirty="0">
                <a:sym typeface="Wingdings" panose="05000000000000000000" pitchFamily="2" charset="2"/>
              </a:rPr>
              <a:t> manage hyperinflation/emphysema (</a:t>
            </a:r>
            <a:r>
              <a:rPr lang="en-US" altLang="ko-KR" sz="2400" dirty="0" err="1">
                <a:sym typeface="Wingdings" panose="05000000000000000000" pitchFamily="2" charset="2"/>
              </a:rPr>
              <a:t>e.g</a:t>
            </a:r>
            <a:r>
              <a:rPr lang="en-US" altLang="ko-KR" sz="2400" dirty="0">
                <a:sym typeface="Wingdings" panose="05000000000000000000" pitchFamily="2" charset="2"/>
              </a:rPr>
              <a:t>, LVRS, Inhalers…)</a:t>
            </a:r>
            <a:endParaRPr lang="en-US" altLang="ko-KR" sz="2400" dirty="0"/>
          </a:p>
          <a:p>
            <a:pPr>
              <a:lnSpc>
                <a:spcPct val="200000"/>
              </a:lnSpc>
              <a:buFontTx/>
              <a:buChar char="-"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7906323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0CCED0-23CF-49D8-9296-0AF3C1439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EF6AC517-C58D-43D5-9432-DAF1F2B89E41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Copenhagen General Population Study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CD4971A-1F48-4470-AAB1-52A9A93A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3"/>
            <a:ext cx="8457016" cy="3159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C8F61-B213-2B26-1700-313A6FE51B0B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#5- 2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758770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638890" cy="64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400" dirty="0">
                <a:sym typeface="Wingdings" panose="05000000000000000000" pitchFamily="2" charset="2"/>
              </a:rPr>
              <a:t>Smoking amount (pack-years) and COPD-related outcomes by sex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altLang="ko-KR" sz="24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Copenhagen </a:t>
            </a:r>
            <a:r>
              <a:rPr lang="en-US" altLang="ko-KR" sz="2400" b="1" dirty="0"/>
              <a:t>General Population Study (2003 – 2015)</a:t>
            </a:r>
          </a:p>
          <a:p>
            <a:pPr>
              <a:buFontTx/>
              <a:buChar char="-"/>
            </a:pPr>
            <a:r>
              <a:rPr lang="en-US" altLang="ko-KR" sz="2400" b="1" dirty="0"/>
              <a:t>105,037 </a:t>
            </a:r>
            <a:r>
              <a:rPr lang="en-US" altLang="ko-KR" sz="2400" dirty="0"/>
              <a:t>adults</a:t>
            </a:r>
            <a:r>
              <a:rPr lang="en-US" altLang="ko-KR" sz="2400" b="1" dirty="0"/>
              <a:t> (47,231 </a:t>
            </a:r>
            <a:r>
              <a:rPr lang="en-US" altLang="ko-KR" sz="2400" dirty="0"/>
              <a:t>men;</a:t>
            </a:r>
            <a:r>
              <a:rPr lang="en-US" altLang="ko-KR" sz="2400" b="1" dirty="0"/>
              <a:t> 57,806 </a:t>
            </a:r>
            <a:r>
              <a:rPr lang="en-US" altLang="ko-KR" sz="2400" dirty="0"/>
              <a:t>women</a:t>
            </a:r>
            <a:r>
              <a:rPr lang="en-US" altLang="ko-KR" sz="2400" b="1" dirty="0"/>
              <a:t>), </a:t>
            </a:r>
            <a:r>
              <a:rPr lang="en-US" altLang="ko-KR" sz="2400" dirty="0"/>
              <a:t>randomly recruited</a:t>
            </a:r>
          </a:p>
        </p:txBody>
      </p:sp>
    </p:spTree>
    <p:extLst>
      <p:ext uri="{BB962C8B-B14F-4D97-AF65-F5344CB8AC3E}">
        <p14:creationId xmlns:p14="http://schemas.microsoft.com/office/powerpoint/2010/main" val="3380937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E17F5A-CD03-48EE-A213-F7536B2C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C9BD3B-C8DF-4922-965C-F0882B2BC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8E922CD-3A08-4BE1-8F12-77099B4F6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6"/>
          <a:stretch/>
        </p:blipFill>
        <p:spPr>
          <a:xfrm>
            <a:off x="446049" y="2"/>
            <a:ext cx="6283685" cy="67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357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6D6053-5754-4898-B866-07B4C3092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69794E-6B7A-4CEF-B826-B2FED8C8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FDFC013-D2D5-4B5B-ACF2-22F1BCCC3FEF}"/>
              </a:ext>
            </a:extLst>
          </p:cNvPr>
          <p:cNvGrpSpPr/>
          <p:nvPr/>
        </p:nvGrpSpPr>
        <p:grpSpPr>
          <a:xfrm>
            <a:off x="0" y="1233182"/>
            <a:ext cx="12192000" cy="3338818"/>
            <a:chOff x="0" y="1233182"/>
            <a:chExt cx="12192000" cy="333881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32A35B8-2826-4548-9F38-9D331D867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33182"/>
              <a:ext cx="12192000" cy="3338286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32058DD-0B25-4544-9D6E-C568A680850C}"/>
                </a:ext>
              </a:extLst>
            </p:cNvPr>
            <p:cNvSpPr/>
            <p:nvPr/>
          </p:nvSpPr>
          <p:spPr>
            <a:xfrm>
              <a:off x="9367024" y="4337824"/>
              <a:ext cx="2631688" cy="23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53432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B769C8-C892-45BA-BA61-9088A345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B86F49-B210-446E-91D1-9081D34E6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DFEC5E4-18A0-46E7-A8C6-9938DFD2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118"/>
            <a:ext cx="12192000" cy="61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11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638890" cy="644866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o-KR" altLang="en-US" dirty="0"/>
              <a:t>🔍 </a:t>
            </a:r>
            <a:r>
              <a:rPr lang="en-US" altLang="ko-KR" dirty="0"/>
              <a:t>Message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/>
              <a:t> - </a:t>
            </a:r>
            <a:r>
              <a:rPr lang="en-US" altLang="ko-KR" b="1" dirty="0"/>
              <a:t>Women </a:t>
            </a:r>
            <a:r>
              <a:rPr lang="en-US" altLang="ko-KR" dirty="0"/>
              <a:t>are</a:t>
            </a:r>
            <a:r>
              <a:rPr lang="en-US" altLang="ko-KR" b="1" dirty="0"/>
              <a:t> more susceptible </a:t>
            </a:r>
            <a:r>
              <a:rPr lang="en-US" altLang="ko-KR" dirty="0"/>
              <a:t>than men to the harmful effects of smoking on COPD development and prognosis.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dirty="0"/>
              <a:t>- Need for </a:t>
            </a:r>
            <a:r>
              <a:rPr lang="en-US" altLang="ko-KR" b="1" dirty="0"/>
              <a:t>sex-specific </a:t>
            </a:r>
            <a:r>
              <a:rPr lang="en-US" altLang="ko-KR" dirty="0"/>
              <a:t>risk assessment and earlier, more aggressive prevention strategies for </a:t>
            </a:r>
            <a:r>
              <a:rPr lang="en-US" altLang="ko-KR" b="1" dirty="0"/>
              <a:t>female smokers.</a:t>
            </a:r>
          </a:p>
          <a:p>
            <a:pPr>
              <a:lnSpc>
                <a:spcPct val="200000"/>
              </a:lnSpc>
              <a:buFontTx/>
              <a:buChar char="-"/>
            </a:pP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29919903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D50F09-40AA-40E2-BB1B-B0252ED5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76F1753-FC68-4E3F-BFC7-3425F7683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9A10C93-4908-46C8-A125-642D6C01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16" y="431051"/>
            <a:ext cx="11075542" cy="443883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A917B71-C05B-49A7-8ACA-F5CDE996CCA5}"/>
              </a:ext>
            </a:extLst>
          </p:cNvPr>
          <p:cNvSpPr/>
          <p:nvPr/>
        </p:nvSpPr>
        <p:spPr>
          <a:xfrm>
            <a:off x="6477240" y="5211389"/>
            <a:ext cx="4170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err="1"/>
              <a:t>Shin</a:t>
            </a:r>
            <a:r>
              <a:rPr lang="ko-KR" altLang="en-US" sz="1400" dirty="0"/>
              <a:t>, S.H., </a:t>
            </a:r>
            <a:r>
              <a:rPr lang="ko-KR" altLang="en-US" sz="1400" dirty="0" err="1"/>
              <a:t>Kim</a:t>
            </a:r>
            <a:r>
              <a:rPr lang="ko-KR" altLang="en-US" sz="1400" dirty="0"/>
              <a:t>, </a:t>
            </a:r>
            <a:r>
              <a:rPr lang="ko-KR" altLang="en-US" sz="1400" dirty="0" err="1"/>
              <a:t>T</a:t>
            </a:r>
            <a:r>
              <a:rPr lang="ko-KR" altLang="en-US" sz="1400" dirty="0"/>
              <a:t>. </a:t>
            </a:r>
            <a:r>
              <a:rPr lang="ko-KR" altLang="en-US" sz="1400" dirty="0" err="1"/>
              <a:t>et</a:t>
            </a:r>
            <a:r>
              <a:rPr lang="ko-KR" altLang="en-US" sz="1400" dirty="0"/>
              <a:t> </a:t>
            </a:r>
            <a:r>
              <a:rPr lang="ko-KR" altLang="en-US" sz="1400" dirty="0" err="1"/>
              <a:t>al</a:t>
            </a:r>
            <a:r>
              <a:rPr lang="ko-KR" altLang="en-US" sz="1400" dirty="0"/>
              <a:t>. </a:t>
            </a:r>
            <a:r>
              <a:rPr lang="ko-KR" altLang="en-US" sz="1400" dirty="0" err="1"/>
              <a:t>Respir</a:t>
            </a:r>
            <a:r>
              <a:rPr lang="ko-KR" altLang="en-US" sz="1400" dirty="0"/>
              <a:t> </a:t>
            </a:r>
            <a:r>
              <a:rPr lang="ko-KR" altLang="en-US" sz="1400" dirty="0" err="1"/>
              <a:t>Res</a:t>
            </a:r>
            <a:r>
              <a:rPr lang="ko-KR" altLang="en-US" sz="1400" dirty="0"/>
              <a:t> 25, 133 (2024)</a:t>
            </a:r>
          </a:p>
        </p:txBody>
      </p:sp>
    </p:spTree>
    <p:extLst>
      <p:ext uri="{BB962C8B-B14F-4D97-AF65-F5344CB8AC3E}">
        <p14:creationId xmlns:p14="http://schemas.microsoft.com/office/powerpoint/2010/main" val="2417558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0CCED0-23CF-49D8-9296-0AF3C1439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EF6AC517-C58D-43D5-9432-DAF1F2B89E41}"/>
              </a:ext>
            </a:extLst>
          </p:cNvPr>
          <p:cNvSpPr txBox="1">
            <a:spLocks/>
          </p:cNvSpPr>
          <p:nvPr/>
        </p:nvSpPr>
        <p:spPr>
          <a:xfrm>
            <a:off x="445316" y="366523"/>
            <a:ext cx="10515600" cy="1019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COPDGene</a:t>
            </a:r>
            <a:r>
              <a:rPr lang="en-US" altLang="ko-KR" sz="3200" dirty="0">
                <a:latin typeface="Aharoni" panose="02010803020104030203" pitchFamily="2" charset="-79"/>
                <a:cs typeface="Aharoni" panose="02010803020104030203" pitchFamily="2" charset="-79"/>
              </a:rPr>
              <a:t>   SPIROMICS</a:t>
            </a:r>
            <a:endParaRPr lang="ko-KR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86374F0-68CE-4133-A1BF-28A65E9A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" y="1233182"/>
            <a:ext cx="9735671" cy="458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325B0-923E-5670-B65E-3F986B65B80C}"/>
              </a:ext>
            </a:extLst>
          </p:cNvPr>
          <p:cNvSpPr txBox="1"/>
          <p:nvPr/>
        </p:nvSpPr>
        <p:spPr>
          <a:xfrm>
            <a:off x="313698" y="260474"/>
            <a:ext cx="13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#5- 3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39990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CDB11F-758E-4996-AF10-837C1E91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15" y="195210"/>
            <a:ext cx="11638890" cy="64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Objective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altLang="ko-KR" sz="2400" dirty="0"/>
              <a:t>Quantitative</a:t>
            </a:r>
            <a:r>
              <a:rPr lang="ko-KR" altLang="en-US" sz="2400" dirty="0"/>
              <a:t> </a:t>
            </a:r>
            <a:r>
              <a:rPr lang="en-US" altLang="ko-KR" sz="2400" dirty="0"/>
              <a:t>CT</a:t>
            </a:r>
            <a:r>
              <a:rPr lang="ko-KR" altLang="en-US" sz="2400" dirty="0"/>
              <a:t> </a:t>
            </a:r>
            <a:r>
              <a:rPr lang="en-US" altLang="ko-KR" sz="2400" dirty="0"/>
              <a:t>texture</a:t>
            </a:r>
            <a:r>
              <a:rPr lang="ko-KR" altLang="en-US" sz="2400" dirty="0"/>
              <a:t> </a:t>
            </a:r>
            <a:r>
              <a:rPr lang="en-US" altLang="ko-KR" sz="2400" dirty="0"/>
              <a:t>analysis </a:t>
            </a:r>
            <a:r>
              <a:rPr lang="en-US" altLang="ko-KR" sz="2000" dirty="0"/>
              <a:t>using Adaptive Multiple Feature Methods (AMFM)</a:t>
            </a:r>
            <a:endParaRPr lang="en-US" altLang="ko-KR" sz="2400" dirty="0"/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altLang="ko-KR" sz="2000" b="1" dirty="0" err="1"/>
              <a:t>Bronchovascular</a:t>
            </a:r>
            <a:r>
              <a:rPr lang="en-US" altLang="ko-KR" sz="2000" b="1" dirty="0"/>
              <a:t> bundle </a:t>
            </a:r>
            <a:r>
              <a:rPr lang="en-US" altLang="ko-KR" sz="2000" dirty="0"/>
              <a:t>(BVB) </a:t>
            </a:r>
            <a:r>
              <a:rPr lang="en-US" altLang="ko-KR" sz="2000" b="1" dirty="0"/>
              <a:t>texture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US" altLang="ko-KR" sz="2000" b="1" dirty="0"/>
              <a:t>CT Density Gradient </a:t>
            </a:r>
            <a:r>
              <a:rPr lang="en-US" altLang="ko-KR" sz="2000" dirty="0"/>
              <a:t>(CTDG) </a:t>
            </a:r>
            <a:r>
              <a:rPr lang="en-US" altLang="ko-KR" sz="2000" b="1" dirty="0"/>
              <a:t>texture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 reflects lung inflammation and heterogeneity ?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 correlate with systemic inflammation ?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	 Predict lung function decline and mortality ?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ko-KR" altLang="en-US" dirty="0"/>
              <a:t>🔍 </a:t>
            </a:r>
            <a:r>
              <a:rPr lang="en-US" altLang="ko-KR" dirty="0"/>
              <a:t>Cohort Data</a:t>
            </a:r>
          </a:p>
          <a:p>
            <a:pPr>
              <a:buFontTx/>
              <a:buChar char="-"/>
            </a:pPr>
            <a:r>
              <a:rPr lang="en-US" altLang="ko-KR" sz="2400" dirty="0"/>
              <a:t>SPIROMICS (n = 2,118) &amp; </a:t>
            </a:r>
            <a:r>
              <a:rPr lang="en-US" altLang="ko-KR" sz="2400" dirty="0" err="1"/>
              <a:t>COPDGene</a:t>
            </a:r>
            <a:r>
              <a:rPr lang="en-US" altLang="ko-KR" sz="2400" dirty="0"/>
              <a:t> (n = 7,077)</a:t>
            </a:r>
          </a:p>
        </p:txBody>
      </p:sp>
    </p:spTree>
    <p:extLst>
      <p:ext uri="{BB962C8B-B14F-4D97-AF65-F5344CB8AC3E}">
        <p14:creationId xmlns:p14="http://schemas.microsoft.com/office/powerpoint/2010/main" val="75719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5687</Words>
  <Application>Microsoft Office PowerPoint</Application>
  <PresentationFormat>와이드스크린</PresentationFormat>
  <Paragraphs>613</Paragraphs>
  <Slides>120</Slides>
  <Notes>117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120</vt:i4>
      </vt:variant>
    </vt:vector>
  </HeadingPairs>
  <TitlesOfParts>
    <vt:vector size="128" baseType="lpstr">
      <vt:lpstr>fkGroteskNeue</vt:lpstr>
      <vt:lpstr>OTNEJMScalaSansLF</vt:lpstr>
      <vt:lpstr>굴림</vt:lpstr>
      <vt:lpstr>맑은 고딕</vt:lpstr>
      <vt:lpstr>Aharoni</vt:lpstr>
      <vt:lpstr>Arial</vt:lpstr>
      <vt:lpstr>Wingdings</vt:lpstr>
      <vt:lpstr>Office 테마</vt:lpstr>
      <vt:lpstr>Trend of Global COPD Cohort :What’s New in 2024-2025</vt:lpstr>
      <vt:lpstr>List of Searched Cohorts </vt:lpstr>
      <vt:lpstr>List of reviewed studies</vt:lpstr>
      <vt:lpstr>PowerPoint 프레젠테이션</vt:lpstr>
      <vt:lpstr>#1. Phenotyping &amp; Subtyping of COPD</vt:lpstr>
      <vt:lpstr>COPDGene   SPIROMICS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#2. Imaging and AI-Based Analysis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#3. Genetics &amp; Proteomics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#4. Disease Progression &amp; Prediction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#5. Comorbidities &amp; Systemic Factors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#6. Symptoms, QoL &amp; Clinical Expression</vt:lpstr>
      <vt:lpstr>COPDGene   CanCOLD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 is the TREND?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Trends in COPD Cohort Studies:  What’s New in 2024+</dc:title>
  <dc:creator>LEE</dc:creator>
  <cp:lastModifiedBy>LEE</cp:lastModifiedBy>
  <cp:revision>276</cp:revision>
  <dcterms:created xsi:type="dcterms:W3CDTF">2025-08-07T05:36:11Z</dcterms:created>
  <dcterms:modified xsi:type="dcterms:W3CDTF">2025-09-25T06:11:27Z</dcterms:modified>
</cp:coreProperties>
</file>