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10"/>
  </p:notesMasterIdLst>
  <p:sldIdLst>
    <p:sldId id="384" r:id="rId3"/>
    <p:sldId id="385" r:id="rId4"/>
    <p:sldId id="566" r:id="rId5"/>
    <p:sldId id="567" r:id="rId6"/>
    <p:sldId id="568" r:id="rId7"/>
    <p:sldId id="613" r:id="rId8"/>
    <p:sldId id="580" r:id="rId9"/>
    <p:sldId id="582" r:id="rId10"/>
    <p:sldId id="583" r:id="rId11"/>
    <p:sldId id="584" r:id="rId12"/>
    <p:sldId id="585" r:id="rId13"/>
    <p:sldId id="586" r:id="rId14"/>
    <p:sldId id="587" r:id="rId15"/>
    <p:sldId id="590" r:id="rId16"/>
    <p:sldId id="596" r:id="rId17"/>
    <p:sldId id="611" r:id="rId18"/>
    <p:sldId id="597" r:id="rId19"/>
    <p:sldId id="369" r:id="rId20"/>
    <p:sldId id="300" r:id="rId21"/>
    <p:sldId id="305" r:id="rId22"/>
    <p:sldId id="633" r:id="rId23"/>
    <p:sldId id="635" r:id="rId24"/>
    <p:sldId id="612" r:id="rId25"/>
    <p:sldId id="390" r:id="rId26"/>
    <p:sldId id="388" r:id="rId27"/>
    <p:sldId id="614" r:id="rId28"/>
    <p:sldId id="535" r:id="rId29"/>
    <p:sldId id="536" r:id="rId30"/>
    <p:sldId id="616" r:id="rId31"/>
    <p:sldId id="624" r:id="rId32"/>
    <p:sldId id="625" r:id="rId33"/>
    <p:sldId id="626" r:id="rId34"/>
    <p:sldId id="389" r:id="rId35"/>
    <p:sldId id="391" r:id="rId36"/>
    <p:sldId id="406" r:id="rId37"/>
    <p:sldId id="392" r:id="rId38"/>
    <p:sldId id="657" r:id="rId39"/>
    <p:sldId id="658" r:id="rId40"/>
    <p:sldId id="408" r:id="rId41"/>
    <p:sldId id="410" r:id="rId42"/>
    <p:sldId id="412" r:id="rId43"/>
    <p:sldId id="415" r:id="rId44"/>
    <p:sldId id="416" r:id="rId45"/>
    <p:sldId id="417" r:id="rId46"/>
    <p:sldId id="421" r:id="rId47"/>
    <p:sldId id="541" r:id="rId48"/>
    <p:sldId id="636" r:id="rId49"/>
    <p:sldId id="637" r:id="rId50"/>
    <p:sldId id="659" r:id="rId51"/>
    <p:sldId id="660" r:id="rId52"/>
    <p:sldId id="661" r:id="rId53"/>
    <p:sldId id="662" r:id="rId54"/>
    <p:sldId id="663" r:id="rId55"/>
    <p:sldId id="664" r:id="rId56"/>
    <p:sldId id="666" r:id="rId57"/>
    <p:sldId id="667" r:id="rId58"/>
    <p:sldId id="668" r:id="rId59"/>
    <p:sldId id="669" r:id="rId60"/>
    <p:sldId id="650" r:id="rId61"/>
    <p:sldId id="651" r:id="rId62"/>
    <p:sldId id="638" r:id="rId63"/>
    <p:sldId id="643" r:id="rId64"/>
    <p:sldId id="670" r:id="rId65"/>
    <p:sldId id="646" r:id="rId66"/>
    <p:sldId id="648" r:id="rId67"/>
    <p:sldId id="322" r:id="rId68"/>
    <p:sldId id="355" r:id="rId69"/>
    <p:sldId id="346" r:id="rId70"/>
    <p:sldId id="359" r:id="rId71"/>
    <p:sldId id="655" r:id="rId72"/>
    <p:sldId id="674" r:id="rId73"/>
    <p:sldId id="675" r:id="rId74"/>
    <p:sldId id="327" r:id="rId75"/>
    <p:sldId id="332" r:id="rId76"/>
    <p:sldId id="345" r:id="rId77"/>
    <p:sldId id="339" r:id="rId78"/>
    <p:sldId id="340" r:id="rId79"/>
    <p:sldId id="341" r:id="rId80"/>
    <p:sldId id="336" r:id="rId81"/>
    <p:sldId id="338" r:id="rId82"/>
    <p:sldId id="337" r:id="rId83"/>
    <p:sldId id="349" r:id="rId84"/>
    <p:sldId id="350" r:id="rId85"/>
    <p:sldId id="351" r:id="rId86"/>
    <p:sldId id="395" r:id="rId87"/>
    <p:sldId id="335" r:id="rId88"/>
    <p:sldId id="447" r:id="rId89"/>
    <p:sldId id="630" r:id="rId90"/>
    <p:sldId id="356" r:id="rId91"/>
    <p:sldId id="373" r:id="rId92"/>
    <p:sldId id="446" r:id="rId93"/>
    <p:sldId id="456" r:id="rId94"/>
    <p:sldId id="357" r:id="rId95"/>
    <p:sldId id="631" r:id="rId96"/>
    <p:sldId id="632" r:id="rId97"/>
    <p:sldId id="546" r:id="rId98"/>
    <p:sldId id="672" r:id="rId99"/>
    <p:sldId id="553" r:id="rId100"/>
    <p:sldId id="556" r:id="rId101"/>
    <p:sldId id="558" r:id="rId102"/>
    <p:sldId id="555" r:id="rId103"/>
    <p:sldId id="564" r:id="rId104"/>
    <p:sldId id="565" r:id="rId105"/>
    <p:sldId id="561" r:id="rId106"/>
    <p:sldId id="563" r:id="rId107"/>
    <p:sldId id="396" r:id="rId108"/>
    <p:sldId id="263" r:id="rId10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686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8F26B-3ACC-473A-9A46-1FF4E19D7A3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40EF9-DAB9-4784-94FA-2639F5252B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457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26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23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09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18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87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296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4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F9FEE-E595-4CF2-9418-469F9DCB13B0}" type="slidenum">
              <a:rPr lang="ko-KR" altLang="en-US" smtClean="0"/>
              <a:t>107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0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5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617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5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A6BBA5F-55D9-421F-8D33-8652DD7CD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99E913E-7794-4F61-B3A3-26DD2592A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5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8886824-E427-40F4-8FE0-ABA65924E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9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종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3480F99-FDD9-4E95-8082-9DCDFEC56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76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93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43B60DDF-2393-4E1F-9788-9AC88C6D5D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5000" y="2587625"/>
            <a:ext cx="3451609" cy="17033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8F59B86A-693A-4411-B214-64BF01886A3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375351" y="2587625"/>
            <a:ext cx="3451609" cy="17033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xmlns="" id="{03AEB896-2DDD-49A5-9C08-99F8FBB2656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115702" y="2587625"/>
            <a:ext cx="3451609" cy="17033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0203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43B60DDF-2393-4E1F-9788-9AC88C6D5D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494000" y="1925937"/>
            <a:ext cx="2070433" cy="7310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xmlns="" id="{D7E0298F-C53D-442B-B097-815CF2905429}"/>
              </a:ext>
            </a:extLst>
          </p:cNvPr>
          <p:cNvSpPr>
            <a:spLocks noGrp="1"/>
          </p:cNvSpPr>
          <p:nvPr userDrawn="1">
            <p:ph type="pic" idx="10" hasCustomPrompt="1"/>
          </p:nvPr>
        </p:nvSpPr>
        <p:spPr>
          <a:xfrm>
            <a:off x="9494000" y="3065652"/>
            <a:ext cx="2070433" cy="7310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66445419-E339-4262-9DB1-AC2B7E35A204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9494000" y="4205367"/>
            <a:ext cx="2070433" cy="7310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xmlns="" id="{79235C4D-9AC7-4A64-8566-8EB48F278474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494000" y="5345081"/>
            <a:ext cx="2070433" cy="7310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401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43B60DDF-2393-4E1F-9788-9AC88C6D5D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552930" y="2747837"/>
            <a:ext cx="2520934" cy="27821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xmlns="" id="{5A80696B-3218-4592-86EF-7E9CD9AC021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831753" y="2747837"/>
            <a:ext cx="2520934" cy="27821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xmlns="" id="{04626A53-66A4-43DE-940B-330EE502B1D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153841" y="2747837"/>
            <a:ext cx="2520934" cy="27821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115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835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C3F4858A-8618-4D45-B254-D3A5A4364EF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007909" y="1972896"/>
            <a:ext cx="3504738" cy="198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6309C93A-F01C-4B71-B436-649D4FAB69E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007909" y="4055036"/>
            <a:ext cx="3504738" cy="198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281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589AD9C9-03D1-405D-9709-DF303E1D0D0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88319" y="3765207"/>
            <a:ext cx="5330215" cy="226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9DF927E2-7002-4961-BD36-AEB0B6511AD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73469" y="3765207"/>
            <a:ext cx="5330215" cy="226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 dirty="0"/>
              <a:t>IMAGE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03F28879-87FD-40AC-AC92-CE3D266C68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893" y="1974850"/>
            <a:ext cx="1740876" cy="882650"/>
          </a:xfrm>
          <a:prstGeom prst="rect">
            <a:avLst/>
          </a:prstGeom>
        </p:spPr>
        <p:txBody>
          <a:bodyPr anchor="ctr"/>
          <a:lstStyle>
            <a:lvl1pPr mar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  <a:defRPr lang="ko-KR" altLang="en-US" sz="1400" b="1" kern="1200" baseline="0">
                <a:ln w="3175">
                  <a:solidFill>
                    <a:schemeClr val="bg1">
                      <a:lumMod val="85000"/>
                      <a:alpha val="10000"/>
                    </a:schemeClr>
                  </a:solidFill>
                </a:ln>
                <a:solidFill>
                  <a:schemeClr val="bg1">
                    <a:lumMod val="85000"/>
                    <a:alpha val="8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lvl="0" indent="0" algn="ctr" defTabSz="914355" rtl="0" eaLnBrk="1" latinLnBrk="1" hangingPunct="1">
              <a:lnSpc>
                <a:spcPct val="90000"/>
              </a:lnSpc>
              <a:spcBef>
                <a:spcPct val="20000"/>
              </a:spcBef>
              <a:buFont typeface="맑은 고딕" pitchFamily="34" charset="0"/>
              <a:buNone/>
            </a:pPr>
            <a:r>
              <a:rPr lang="en-US" altLang="ko-KR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87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A6BBA5F-55D9-421F-8D33-8652DD7CD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72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종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3480F99-FDD9-4E95-8082-9DCDFEC56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89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8886824-E427-40F4-8FE0-ABA65924E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0"/>
            <a:ext cx="1219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30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5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195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05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085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01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19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78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47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09A5D-C15E-45C1-B447-02080C779697}" type="datetimeFigureOut">
              <a:rPr lang="ko-KR" altLang="en-US" smtClean="0"/>
              <a:t>2019-06-22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7F266-8809-4148-A58F-E653258964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9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767C4AF-9B00-4110-B612-B02C6A5BB1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7654" y="332274"/>
            <a:ext cx="880914" cy="478280"/>
          </a:xfrm>
          <a:prstGeom prst="rect">
            <a:avLst/>
          </a:prstGeom>
        </p:spPr>
      </p:pic>
      <p:sp>
        <p:nvSpPr>
          <p:cNvPr id="9" name="제목 36">
            <a:extLst>
              <a:ext uri="{FF2B5EF4-FFF2-40B4-BE49-F238E27FC236}">
                <a16:creationId xmlns:a16="http://schemas.microsoft.com/office/drawing/2014/main" xmlns="" id="{C5D8D35F-12DD-4A09-9D19-30A356BD7977}"/>
              </a:ext>
            </a:extLst>
          </p:cNvPr>
          <p:cNvSpPr txBox="1">
            <a:spLocks/>
          </p:cNvSpPr>
          <p:nvPr userDrawn="1"/>
        </p:nvSpPr>
        <p:spPr>
          <a:xfrm>
            <a:off x="1730100" y="699162"/>
            <a:ext cx="4107524" cy="3054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00" b="0" spc="100">
                <a:ln w="3175">
                  <a:solidFill>
                    <a:prstClr val="white">
                      <a:lumMod val="65000"/>
                      <a:alpha val="10000"/>
                    </a:prstClr>
                  </a:solidFill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</a:rPr>
              <a:t>Gyeongsang National University Hospital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43A643FE-2D76-4A6A-9CEC-BAFF3B9D6813}"/>
              </a:ext>
            </a:extLst>
          </p:cNvPr>
          <p:cNvCxnSpPr>
            <a:cxnSpLocks/>
          </p:cNvCxnSpPr>
          <p:nvPr userDrawn="1"/>
        </p:nvCxnSpPr>
        <p:spPr>
          <a:xfrm>
            <a:off x="0" y="6549233"/>
            <a:ext cx="12189070" cy="0"/>
          </a:xfrm>
          <a:prstGeom prst="line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bevel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44D2D860-8593-4D2E-B86F-3A39F9AADECD}"/>
              </a:ext>
            </a:extLst>
          </p:cNvPr>
          <p:cNvCxnSpPr>
            <a:cxnSpLocks/>
          </p:cNvCxnSpPr>
          <p:nvPr userDrawn="1"/>
        </p:nvCxnSpPr>
        <p:spPr>
          <a:xfrm>
            <a:off x="1619396" y="291790"/>
            <a:ext cx="0" cy="64122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009BA43-44F8-4F73-B48B-27893744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4191" t="15786" r="7421" b="13420"/>
          <a:stretch/>
        </p:blipFill>
        <p:spPr>
          <a:xfrm>
            <a:off x="9338819" y="114778"/>
            <a:ext cx="2857673" cy="1283972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9D231C59-1267-474E-BE57-629918C37E30}"/>
              </a:ext>
            </a:extLst>
          </p:cNvPr>
          <p:cNvSpPr/>
          <p:nvPr userDrawn="1"/>
        </p:nvSpPr>
        <p:spPr>
          <a:xfrm>
            <a:off x="8953500" y="0"/>
            <a:ext cx="3235569" cy="16444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800">
              <a:solidFill>
                <a:prstClr val="white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844F0FBD-0B80-4A25-B3B0-041BF0411A55}"/>
              </a:ext>
            </a:extLst>
          </p:cNvPr>
          <p:cNvGrpSpPr/>
          <p:nvPr userDrawn="1"/>
        </p:nvGrpSpPr>
        <p:grpSpPr>
          <a:xfrm>
            <a:off x="10698752" y="6549233"/>
            <a:ext cx="1493248" cy="0"/>
            <a:chOff x="9077325" y="6549233"/>
            <a:chExt cx="828675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xmlns="" id="{EAB99893-E441-485C-B869-089EC0294D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9775" y="6549233"/>
              <a:ext cx="276225" cy="0"/>
            </a:xfrm>
            <a:prstGeom prst="line">
              <a:avLst/>
            </a:prstGeom>
            <a:ln w="25400">
              <a:solidFill>
                <a:srgbClr val="C3D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xmlns="" id="{56EBAF87-E700-48BD-9184-22F173CC2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53550" y="6549233"/>
              <a:ext cx="276225" cy="0"/>
            </a:xfrm>
            <a:prstGeom prst="line">
              <a:avLst/>
            </a:prstGeom>
            <a:ln w="25400">
              <a:solidFill>
                <a:srgbClr val="00A0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xmlns="" id="{338F7EEB-F9F2-4BC3-BE8B-71BA92720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77325" y="6549233"/>
              <a:ext cx="276225" cy="0"/>
            </a:xfrm>
            <a:prstGeom prst="line">
              <a:avLst/>
            </a:prstGeom>
            <a:ln w="25400">
              <a:solidFill>
                <a:srgbClr val="F7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32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7" r:id="rId10"/>
  </p:sldLayoutIdLst>
  <p:txStyles>
    <p:titleStyle>
      <a:lvl1pPr algn="l" defTabSz="914400" rtl="0" eaLnBrk="1" latinLnBrk="1" hangingPunct="1">
        <a:lnSpc>
          <a:spcPct val="100000"/>
        </a:lnSpc>
        <a:spcBef>
          <a:spcPct val="0"/>
        </a:spcBef>
        <a:buNone/>
        <a:defRPr sz="3200" b="1" kern="1200" spc="-300" baseline="0">
          <a:ln w="3175">
            <a:solidFill>
              <a:schemeClr val="bg1">
                <a:alpha val="10000"/>
              </a:schemeClr>
            </a:solidFill>
          </a:ln>
          <a:solidFill>
            <a:schemeClr val="bg1"/>
          </a:solidFill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맑은 고딕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맑은 고딕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7">
          <p15:clr>
            <a:srgbClr val="A4A3A4"/>
          </p15:clr>
        </p15:guide>
        <p15:guide id="2" pos="5952">
          <p15:clr>
            <a:srgbClr val="A4A3A4"/>
          </p15:clr>
        </p15:guide>
        <p15:guide id="3" orient="horz" pos="386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97941" y="546931"/>
            <a:ext cx="11371152" cy="1529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Respiratory virus in severe pneumonia </a:t>
            </a:r>
            <a:endParaRPr lang="ko-KR" altLang="en-US" sz="4800" b="1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86408" y="5853869"/>
            <a:ext cx="5468293" cy="100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경상대학교병원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호흡기알레르기내과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유정완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MRSA </a:t>
            </a:r>
            <a:r>
              <a:rPr lang="ko-KR" altLang="en-US" dirty="0" smtClean="0"/>
              <a:t>감수성 검사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5057" y="1825625"/>
            <a:ext cx="567474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Clindamycin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0.25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Ciprofloxacin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&lt;=0.5 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Erythromycin                  &lt;=0.25    S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Fusidic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Gentamicin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&lt;=0.5     S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Habekacin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&lt;=1   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Linezolid  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2    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Mupirocin 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&lt;=2       S</a:t>
            </a:r>
          </a:p>
          <a:p>
            <a:pPr marL="0" indent="0">
              <a:buNone/>
            </a:pP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Oxacillin(MIC)               </a:t>
            </a:r>
            <a:r>
              <a:rPr lang="en-US" altLang="ko-K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&gt;=4       R</a:t>
            </a:r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2362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Cefoxitin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POS  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Penicillin-G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&gt;=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 R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Quinupristin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Dalfopristin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&lt;=0.25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Rifampin   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Trimethoprim/Sulfa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     S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Telithromycin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0.25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Tetracycline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S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Tigecycline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&lt;=0.12    S</a:t>
            </a:r>
          </a:p>
          <a:p>
            <a:pPr marL="0" indent="0">
              <a:buNone/>
            </a:pP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Teicoplanin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 S</a:t>
            </a:r>
          </a:p>
          <a:p>
            <a:pPr marL="0" indent="0"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Vancomycin                   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&lt;=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    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09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0" y="1093835"/>
            <a:ext cx="5839126" cy="40132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454" y="1303385"/>
            <a:ext cx="5839126" cy="35941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35802" y="3032911"/>
            <a:ext cx="5803271" cy="3168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227454" y="3123446"/>
            <a:ext cx="5723120" cy="325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6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0" y="2390953"/>
            <a:ext cx="10155002" cy="6731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" y="3174329"/>
            <a:ext cx="10307327" cy="584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413" y="4057712"/>
            <a:ext cx="6023742" cy="28002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473" y="0"/>
            <a:ext cx="6251623" cy="228067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122630" y="3064053"/>
            <a:ext cx="10000282" cy="267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426329" y="6509442"/>
            <a:ext cx="5821378" cy="3485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8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01" y="0"/>
            <a:ext cx="9833432" cy="360213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27066" y="3602133"/>
            <a:ext cx="10906225" cy="3079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Prospective observational multicenter study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2009-2015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 Spanish ICU 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2901 ICU diagnosed with influenza </a:t>
            </a:r>
            <a:endParaRPr lang="en-US" altLang="ko-K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16.6% (482/2901) co-infection 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7407"/>
          <a:stretch/>
        </p:blipFill>
        <p:spPr>
          <a:xfrm>
            <a:off x="1017393" y="90534"/>
            <a:ext cx="10759546" cy="665429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104523" y="6364587"/>
            <a:ext cx="10565394" cy="3802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6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04"/>
            <a:ext cx="11736557" cy="24246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699678" y="6264998"/>
            <a:ext cx="3047601" cy="851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 2018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67896" y="2806575"/>
            <a:ext cx="9696262" cy="382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2009.1.1-2016.6.30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multicenter cohort study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Belgium and Netherland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severe influenza with ARF</a:t>
            </a:r>
          </a:p>
          <a:p>
            <a:pPr algn="ctr"/>
            <a:endParaRPr lang="en-US" altLang="ko-K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290525" y="5241956"/>
            <a:ext cx="7632072" cy="124937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 IPA in  432 patients with severe influenza 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 IPA in 315 with control (severe CAP )</a:t>
            </a:r>
            <a:endParaRPr lang="ko-KR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39" y="0"/>
            <a:ext cx="10662752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9" y="594084"/>
            <a:ext cx="10770202" cy="626391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1539" y="4626321"/>
            <a:ext cx="10662752" cy="932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97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7660" y="115243"/>
            <a:ext cx="7828068" cy="1011002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6718" y="1126244"/>
            <a:ext cx="10831717" cy="56095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virus 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uncommon in severe pneumonia </a:t>
            </a:r>
          </a:p>
          <a:p>
            <a:pPr marL="0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Individual characteristics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 RT-PCR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Anti-viral agents: unclear efficacy of non-influenza virus 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Corticosteroid: no clinical benefit and may be harmful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Prognosis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bacterial pneumonia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Significance of co-infection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3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146" y="0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6">
            <a:extLst>
              <a:ext uri="{FF2B5EF4-FFF2-40B4-BE49-F238E27FC236}">
                <a16:creationId xmlns:a16="http://schemas.microsoft.com/office/drawing/2014/main" xmlns="" id="{D9B66BFA-5BA0-4E1E-BB2A-0611300DA1D6}"/>
              </a:ext>
            </a:extLst>
          </p:cNvPr>
          <p:cNvSpPr txBox="1">
            <a:spLocks/>
          </p:cNvSpPr>
          <p:nvPr/>
        </p:nvSpPr>
        <p:spPr>
          <a:xfrm>
            <a:off x="3891422" y="6476629"/>
            <a:ext cx="4409159" cy="3359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ko-KR" sz="800" b="0" spc="-170">
                <a:ln w="3175">
                  <a:solidFill>
                    <a:schemeClr val="bg1">
                      <a:lumMod val="75000"/>
                      <a:alpha val="1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</a:rPr>
              <a:t>Gyeongsang National University Hospital</a:t>
            </a:r>
            <a:endParaRPr lang="ko-KR" altLang="en-US" sz="800" b="0" spc="-170">
              <a:ln w="3175">
                <a:solidFill>
                  <a:schemeClr val="bg1">
                    <a:lumMod val="75000"/>
                    <a:alpha val="10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111B1F-2F2E-4820-9931-2F50D6054CF7}"/>
              </a:ext>
            </a:extLst>
          </p:cNvPr>
          <p:cNvSpPr txBox="1"/>
          <p:nvPr/>
        </p:nvSpPr>
        <p:spPr>
          <a:xfrm>
            <a:off x="2303940" y="834968"/>
            <a:ext cx="758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spc="-300" dirty="0" smtClean="0">
                <a:ln w="3175">
                  <a:solidFill>
                    <a:srgbClr val="1770BF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1C1F79"/>
                    </a:gs>
                    <a:gs pos="100000">
                      <a:srgbClr val="1770BF"/>
                    </a:gs>
                  </a:gsLst>
                  <a:lin ang="0" scaled="1"/>
                  <a:tileRect/>
                </a:gradFill>
              </a:rPr>
              <a:t>경청해주셔서 감사합니다</a:t>
            </a:r>
            <a:endParaRPr lang="ko-KR" altLang="en-US" sz="5400" b="1" spc="-300" dirty="0">
              <a:ln w="3175">
                <a:solidFill>
                  <a:srgbClr val="1770BF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1C1F79"/>
                  </a:gs>
                  <a:gs pos="100000">
                    <a:srgbClr val="1770BF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075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43519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HD#5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228096"/>
            <a:ext cx="10515600" cy="4351338"/>
          </a:xfrm>
        </p:spPr>
        <p:txBody>
          <a:bodyPr/>
          <a:lstStyle/>
          <a:p>
            <a:r>
              <a:rPr lang="en-US" altLang="ko-KR" dirty="0" smtClean="0"/>
              <a:t>High peak pressure, Increase of FIO2 at Routine morning CXR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7" r="23669"/>
          <a:stretch/>
        </p:blipFill>
        <p:spPr>
          <a:xfrm>
            <a:off x="3259246" y="1786250"/>
            <a:ext cx="5042781" cy="50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3312" y="76956"/>
            <a:ext cx="10515600" cy="1325563"/>
          </a:xfrm>
        </p:spPr>
        <p:txBody>
          <a:bodyPr/>
          <a:lstStyle/>
          <a:p>
            <a:r>
              <a:rPr lang="en-US" altLang="ko-KR" dirty="0"/>
              <a:t>HD#5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21418"/>
          <a:stretch/>
        </p:blipFill>
        <p:spPr>
          <a:xfrm>
            <a:off x="310061" y="1649409"/>
            <a:ext cx="3715017" cy="3372725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21582"/>
          <a:stretch/>
        </p:blipFill>
        <p:spPr>
          <a:xfrm>
            <a:off x="4224883" y="1619589"/>
            <a:ext cx="3723427" cy="3432364"/>
          </a:xfrm>
        </p:spPr>
      </p:pic>
      <p:pic>
        <p:nvPicPr>
          <p:cNvPr id="7" name="내용 개체 틀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1" r="23005"/>
          <a:stretch/>
        </p:blipFill>
        <p:spPr>
          <a:xfrm>
            <a:off x="8148116" y="1649409"/>
            <a:ext cx="3647022" cy="35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HD#7 (2018.12.27)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CXR: cystic change and pneumothorax persistence </a:t>
            </a:r>
          </a:p>
          <a:p>
            <a:r>
              <a:rPr lang="en-US" altLang="ko-KR" dirty="0" smtClean="0"/>
              <a:t>Tracheal aspirate </a:t>
            </a:r>
            <a:r>
              <a:rPr lang="en-US" altLang="ko-KR" dirty="0" err="1" smtClean="0"/>
              <a:t>Cx</a:t>
            </a:r>
            <a:r>
              <a:rPr lang="en-US" altLang="ko-KR" dirty="0" smtClean="0"/>
              <a:t>: MRSA </a:t>
            </a:r>
            <a:endParaRPr lang="ko-KR" altLang="en-US" dirty="0"/>
          </a:p>
        </p:txBody>
      </p:sp>
      <p:pic>
        <p:nvPicPr>
          <p:cNvPr id="4" name="내용 개체 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7" y="2896768"/>
            <a:ext cx="5181600" cy="2712370"/>
          </a:xfrm>
          <a:prstGeom prst="rect">
            <a:avLst/>
          </a:prstGeom>
        </p:spPr>
      </p:pic>
      <p:pic>
        <p:nvPicPr>
          <p:cNvPr id="5" name="내용 개체 틀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98" y="2896768"/>
            <a:ext cx="5181600" cy="271237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10397" y="5676606"/>
            <a:ext cx="10712569" cy="10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산소요구량 높고</a:t>
            </a:r>
            <a:r>
              <a:rPr lang="en-US" altLang="ko-KR" dirty="0" smtClean="0"/>
              <a:t>, high peak pressure </a:t>
            </a:r>
            <a:r>
              <a:rPr lang="ko-KR" altLang="en-US" dirty="0" smtClean="0"/>
              <a:t>유지되어 </a:t>
            </a:r>
            <a:r>
              <a:rPr lang="en-US" altLang="ko-KR" dirty="0" smtClean="0"/>
              <a:t>VV-ECMO </a:t>
            </a:r>
            <a:r>
              <a:rPr lang="ko-KR" altLang="en-US" dirty="0" smtClean="0"/>
              <a:t>삽입하기로 결정함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이후 </a:t>
            </a:r>
            <a:r>
              <a:rPr lang="en-US" altLang="ko-KR" dirty="0" smtClean="0"/>
              <a:t>pneumothorax </a:t>
            </a:r>
            <a:r>
              <a:rPr lang="ko-KR" altLang="en-US" dirty="0" smtClean="0"/>
              <a:t>지속적으로 해결되지 않아 흉부외과 전과함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16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내용 개체 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r="21116"/>
          <a:stretch/>
        </p:blipFill>
        <p:spPr>
          <a:xfrm>
            <a:off x="298291" y="1013108"/>
            <a:ext cx="4707317" cy="4344152"/>
          </a:xfrm>
          <a:prstGeom prst="rect">
            <a:avLst/>
          </a:prstGeom>
        </p:spPr>
      </p:pic>
      <p:pic>
        <p:nvPicPr>
          <p:cNvPr id="5" name="내용 개체 틀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r="23691"/>
          <a:stretch/>
        </p:blipFill>
        <p:spPr>
          <a:xfrm>
            <a:off x="2556631" y="1013108"/>
            <a:ext cx="4378371" cy="4344152"/>
          </a:xfrm>
          <a:prstGeom prst="rect">
            <a:avLst/>
          </a:prstGeom>
        </p:spPr>
      </p:pic>
      <p:pic>
        <p:nvPicPr>
          <p:cNvPr id="8" name="내용 개체 틀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r="22728"/>
          <a:stretch/>
        </p:blipFill>
        <p:spPr>
          <a:xfrm>
            <a:off x="5140186" y="1013108"/>
            <a:ext cx="4455453" cy="4344152"/>
          </a:xfrm>
          <a:prstGeom prst="rect">
            <a:avLst/>
          </a:prstGeom>
        </p:spPr>
      </p:pic>
      <p:pic>
        <p:nvPicPr>
          <p:cNvPr id="10" name="내용 개체 틀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21028"/>
          <a:stretch/>
        </p:blipFill>
        <p:spPr>
          <a:xfrm>
            <a:off x="6935002" y="1013108"/>
            <a:ext cx="4792728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/>
          <a:lstStyle/>
          <a:p>
            <a:pPr algn="ctr"/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HD#17. </a:t>
            </a:r>
            <a:r>
              <a:rPr lang="ko-KR" altLang="en-US" dirty="0" smtClean="0"/>
              <a:t>호전소견 보이지 않아  사망함 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7815" y="89080"/>
            <a:ext cx="10515600" cy="1325563"/>
          </a:xfrm>
        </p:spPr>
        <p:txBody>
          <a:bodyPr/>
          <a:lstStyle/>
          <a:p>
            <a:r>
              <a:rPr lang="ko-KR" altLang="en-US" dirty="0" smtClean="0"/>
              <a:t>항생제 투여 병력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7815" y="1282161"/>
            <a:ext cx="10515600" cy="5299794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HD#1-3 (2018.12.20-2018.12.22)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 </a:t>
            </a:r>
            <a:r>
              <a:rPr lang="en-US" altLang="ko-KR" dirty="0" err="1" smtClean="0"/>
              <a:t>Ceftriaxone+azithromycin</a:t>
            </a:r>
            <a:r>
              <a:rPr lang="en-US" altLang="ko-KR" dirty="0" smtClean="0"/>
              <a:t>+ </a:t>
            </a:r>
            <a:r>
              <a:rPr lang="en-US" altLang="ko-KR" dirty="0" err="1" smtClean="0"/>
              <a:t>peramivir</a:t>
            </a:r>
            <a:r>
              <a:rPr lang="en-US" altLang="ko-KR" dirty="0" smtClean="0"/>
              <a:t> 300mg iv</a:t>
            </a:r>
          </a:p>
          <a:p>
            <a:r>
              <a:rPr lang="en-US" altLang="ko-KR" dirty="0" smtClean="0"/>
              <a:t>HD#4 (2018.12.23)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Piperacillin/</a:t>
            </a:r>
            <a:r>
              <a:rPr lang="en-US" altLang="ko-KR" dirty="0" err="1" smtClean="0"/>
              <a:t>tazobactam</a:t>
            </a:r>
            <a:endParaRPr lang="en-US" altLang="ko-KR" dirty="0" smtClean="0"/>
          </a:p>
          <a:p>
            <a:r>
              <a:rPr lang="en-US" altLang="ko-KR" dirty="0" smtClean="0"/>
              <a:t>HD#5-8 (2018.12.24-27) </a:t>
            </a:r>
          </a:p>
          <a:p>
            <a:pPr marL="0" indent="0">
              <a:buNone/>
            </a:pPr>
            <a:r>
              <a:rPr lang="en-US" altLang="ko-KR" dirty="0" smtClean="0"/>
              <a:t>   </a:t>
            </a:r>
            <a:r>
              <a:rPr lang="en-US" altLang="ko-KR" dirty="0" err="1" smtClean="0"/>
              <a:t>Meropenem+vancomycin+ciprofloxacin</a:t>
            </a:r>
            <a:r>
              <a:rPr lang="en-US" altLang="ko-KR" dirty="0" smtClean="0"/>
              <a:t>+ </a:t>
            </a:r>
            <a:r>
              <a:rPr lang="en-US" altLang="ko-KR" dirty="0" err="1" smtClean="0"/>
              <a:t>Peramivir</a:t>
            </a:r>
            <a:r>
              <a:rPr lang="en-US" altLang="ko-KR" dirty="0" smtClean="0"/>
              <a:t> 300mg </a:t>
            </a:r>
          </a:p>
          <a:p>
            <a:r>
              <a:rPr lang="en-US" altLang="ko-KR" dirty="0" smtClean="0"/>
              <a:t>HD #9 (2018.12.28) </a:t>
            </a:r>
          </a:p>
          <a:p>
            <a:pPr marL="0" indent="0">
              <a:buNone/>
            </a:pPr>
            <a:r>
              <a:rPr lang="en-US" altLang="ko-KR" dirty="0" smtClean="0"/>
              <a:t>  </a:t>
            </a:r>
            <a:r>
              <a:rPr lang="en-US" altLang="ko-KR" dirty="0" err="1" smtClean="0"/>
              <a:t>Cefepime</a:t>
            </a:r>
            <a:r>
              <a:rPr lang="en-US" altLang="ko-KR" dirty="0" smtClean="0"/>
              <a:t>+ </a:t>
            </a:r>
            <a:r>
              <a:rPr lang="en-US" altLang="ko-KR" dirty="0" err="1" smtClean="0"/>
              <a:t>clindamycin+linezolid</a:t>
            </a:r>
            <a:r>
              <a:rPr lang="en-US" altLang="ko-KR" dirty="0" smtClean="0"/>
              <a:t>+ </a:t>
            </a:r>
            <a:r>
              <a:rPr lang="en-US" altLang="ko-KR" dirty="0" err="1" smtClean="0"/>
              <a:t>peramivir</a:t>
            </a:r>
            <a:r>
              <a:rPr lang="en-US" altLang="ko-KR" dirty="0" smtClean="0"/>
              <a:t> IVIG </a:t>
            </a:r>
          </a:p>
        </p:txBody>
      </p:sp>
    </p:spTree>
    <p:extLst>
      <p:ext uri="{BB962C8B-B14F-4D97-AF65-F5344CB8AC3E}">
        <p14:creationId xmlns:p14="http://schemas.microsoft.com/office/powerpoint/2010/main" val="32613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6">
            <a:extLst>
              <a:ext uri="{FF2B5EF4-FFF2-40B4-BE49-F238E27FC236}">
                <a16:creationId xmlns:a16="http://schemas.microsoft.com/office/drawing/2014/main" xmlns="" id="{75A93FD7-506F-4806-906D-6EFFFA6BC35E}"/>
              </a:ext>
            </a:extLst>
          </p:cNvPr>
          <p:cNvSpPr txBox="1">
            <a:spLocks/>
          </p:cNvSpPr>
          <p:nvPr/>
        </p:nvSpPr>
        <p:spPr>
          <a:xfrm>
            <a:off x="8520034" y="298117"/>
            <a:ext cx="2279464" cy="3695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GYEONGSANG</a:t>
            </a:r>
          </a:p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National University Hospital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4511B954-8AF9-4516-843F-590D78493D75}"/>
              </a:ext>
            </a:extLst>
          </p:cNvPr>
          <p:cNvGrpSpPr/>
          <p:nvPr/>
        </p:nvGrpSpPr>
        <p:grpSpPr>
          <a:xfrm>
            <a:off x="1324839" y="2886145"/>
            <a:ext cx="607872" cy="607872"/>
            <a:chOff x="181839" y="3959295"/>
            <a:chExt cx="607872" cy="607872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xmlns="" id="{03CB6FEF-9740-4725-9C63-92F11B5C2F70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xmlns="" id="{2C39EE8A-3233-49F2-942D-0CAA1C70553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28440C02-CBBA-40A2-BB0E-C495C3B2C067}"/>
              </a:ext>
            </a:extLst>
          </p:cNvPr>
          <p:cNvGrpSpPr/>
          <p:nvPr/>
        </p:nvGrpSpPr>
        <p:grpSpPr>
          <a:xfrm rot="10800000">
            <a:off x="10259289" y="5721420"/>
            <a:ext cx="607872" cy="607872"/>
            <a:chOff x="181839" y="3959295"/>
            <a:chExt cx="607872" cy="607872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xmlns="" id="{225E013D-E09F-4370-8004-B3F071E4BF33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xmlns="" id="{F7FB0D07-BCC4-40FE-A4AB-69457622CED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48C09CFA-CC71-4AD3-9006-A8AFE7E714C2}"/>
              </a:ext>
            </a:extLst>
          </p:cNvPr>
          <p:cNvCxnSpPr>
            <a:cxnSpLocks/>
          </p:cNvCxnSpPr>
          <p:nvPr/>
        </p:nvCxnSpPr>
        <p:spPr>
          <a:xfrm>
            <a:off x="2206306" y="4603041"/>
            <a:ext cx="777939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20000">
                  <a:schemeClr val="bg1">
                    <a:lumMod val="75000"/>
                    <a:alpha val="70000"/>
                  </a:schemeClr>
                </a:gs>
                <a:gs pos="80000">
                  <a:schemeClr val="bg1">
                    <a:lumMod val="75000"/>
                    <a:alpha val="7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EC798D58-0A46-4B6D-B365-9231E1A36F43}"/>
              </a:ext>
            </a:extLst>
          </p:cNvPr>
          <p:cNvGrpSpPr/>
          <p:nvPr/>
        </p:nvGrpSpPr>
        <p:grpSpPr>
          <a:xfrm>
            <a:off x="3250862" y="3639471"/>
            <a:ext cx="6659067" cy="686572"/>
            <a:chOff x="2859791" y="3865827"/>
            <a:chExt cx="5064667" cy="6865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58DF363-3B5F-41A4-BFE7-23194199F7FF}"/>
                </a:ext>
              </a:extLst>
            </p:cNvPr>
            <p:cNvSpPr txBox="1"/>
            <p:nvPr/>
          </p:nvSpPr>
          <p:spPr>
            <a:xfrm>
              <a:off x="3629901" y="3906068"/>
              <a:ext cx="429455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36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Epidemiology </a:t>
              </a:r>
              <a:endParaRPr lang="ko-KR" altLang="en-US" sz="3600" b="1" spc="-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05EE523-1007-4429-84FB-1E200EDE328E}"/>
                </a:ext>
              </a:extLst>
            </p:cNvPr>
            <p:cNvSpPr txBox="1"/>
            <p:nvPr/>
          </p:nvSpPr>
          <p:spPr>
            <a:xfrm>
              <a:off x="2859791" y="3865827"/>
              <a:ext cx="508647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3600" spc="-100" dirty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solidFill>
                    <a:schemeClr val="tx2"/>
                  </a:solidFill>
                  <a:latin typeface="맑은 고딕" panose="02030600000101010101" pitchFamily="18" charset="-127"/>
                  <a:ea typeface="맑은 고딕" panose="02030600000101010101" pitchFamily="18" charset="-127"/>
                </a:rPr>
                <a:t>01</a:t>
              </a:r>
              <a:endParaRPr lang="ko-KR" altLang="en-US" sz="3600" spc="-100" dirty="0">
                <a:ln w="3175">
                  <a:solidFill>
                    <a:schemeClr val="tx2">
                      <a:alpha val="10000"/>
                    </a:schemeClr>
                  </a:solidFill>
                </a:ln>
                <a:solidFill>
                  <a:schemeClr val="tx2"/>
                </a:solidFill>
                <a:latin typeface="맑은 고딕" panose="02030600000101010101" pitchFamily="18" charset="-127"/>
                <a:ea typeface="맑은 고딕" panose="02030600000101010101" pitchFamily="18" charset="-127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xmlns="" id="{66A428B8-EA6E-4383-A3BC-E806308DC1A2}"/>
                </a:ext>
              </a:extLst>
            </p:cNvPr>
            <p:cNvCxnSpPr/>
            <p:nvPr/>
          </p:nvCxnSpPr>
          <p:spPr>
            <a:xfrm>
              <a:off x="3532778" y="4133815"/>
              <a:ext cx="0" cy="197013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xmlns="" id="{3D7313F1-6ACB-4555-9E77-D6F11CCF4581}"/>
              </a:ext>
            </a:extLst>
          </p:cNvPr>
          <p:cNvCxnSpPr/>
          <p:nvPr/>
        </p:nvCxnSpPr>
        <p:spPr>
          <a:xfrm>
            <a:off x="5924251" y="4603041"/>
            <a:ext cx="343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67" y="595957"/>
            <a:ext cx="9180761" cy="57215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0257576" y="6224257"/>
            <a:ext cx="2525917" cy="633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NEJM 2015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519311" y="4653481"/>
            <a:ext cx="2544024" cy="148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27% viral detection</a:t>
            </a:r>
            <a:endParaRPr lang="ko-KR" altLang="en-US" sz="2000" b="1" dirty="0">
              <a:solidFill>
                <a:srgbClr val="FF0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3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1" y="940589"/>
            <a:ext cx="10397080" cy="200281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92181" y="3033935"/>
            <a:ext cx="9482678" cy="3167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2010.3.1-2011.2.28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analysis of prospective cohort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 patient (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with CAP, 134 with HCAP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Nasopharyngeal specimen RT-PCR: 159 patients </a:t>
            </a:r>
            <a:endParaRPr lang="en-US" altLang="ko-KR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patients with  BAL: 104 </a:t>
            </a:r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 fluid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RT-PCR</a:t>
            </a:r>
          </a:p>
          <a:p>
            <a:pPr algn="ctr"/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375271" y="6563762"/>
            <a:ext cx="1816729" cy="29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AJRCCM2011</a:t>
            </a:r>
            <a:endParaRPr lang="ko-KR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그룹 193">
            <a:extLst>
              <a:ext uri="{FF2B5EF4-FFF2-40B4-BE49-F238E27FC236}">
                <a16:creationId xmlns="" xmlns:a16="http://schemas.microsoft.com/office/drawing/2014/main" id="{4639E7A9-E269-4B47-968E-A3C53C0C1664}"/>
              </a:ext>
            </a:extLst>
          </p:cNvPr>
          <p:cNvGrpSpPr/>
          <p:nvPr/>
        </p:nvGrpSpPr>
        <p:grpSpPr>
          <a:xfrm>
            <a:off x="1752581" y="606109"/>
            <a:ext cx="3242694" cy="765689"/>
            <a:chOff x="673081" y="720408"/>
            <a:chExt cx="3242694" cy="765689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08154FBD-8885-4102-886F-808EF9B1201F}"/>
                </a:ext>
              </a:extLst>
            </p:cNvPr>
            <p:cNvSpPr txBox="1"/>
            <p:nvPr/>
          </p:nvSpPr>
          <p:spPr>
            <a:xfrm>
              <a:off x="673081" y="720408"/>
              <a:ext cx="2986327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3500" b="1" dirty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solidFill>
                    <a:schemeClr val="tx2"/>
                  </a:solidFill>
                </a:rPr>
                <a:t>CONTENTS</a:t>
              </a:r>
              <a:endParaRPr lang="ko-KR" altLang="en-US" sz="3500" b="1" dirty="0">
                <a:ln w="3175">
                  <a:solidFill>
                    <a:schemeClr val="tx2">
                      <a:alpha val="10000"/>
                    </a:schemeClr>
                  </a:solidFill>
                </a:ln>
                <a:solidFill>
                  <a:schemeClr val="tx2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706EDA7-5FF9-450F-9027-69B54C0E169B}"/>
                </a:ext>
              </a:extLst>
            </p:cNvPr>
            <p:cNvSpPr txBox="1"/>
            <p:nvPr/>
          </p:nvSpPr>
          <p:spPr>
            <a:xfrm>
              <a:off x="706964" y="1270653"/>
              <a:ext cx="32088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ko-KR" sz="800" spc="100" dirty="0" err="1">
                  <a:ln w="3175">
                    <a:solidFill>
                      <a:srgbClr val="6B6B6B">
                        <a:alpha val="10000"/>
                      </a:srgbClr>
                    </a:solidFill>
                  </a:ln>
                  <a:solidFill>
                    <a:srgbClr val="6B6B6B">
                      <a:alpha val="20000"/>
                    </a:srgbClr>
                  </a:solidFill>
                  <a:latin typeface="맑은 고딕" panose="020B0502040204020203" pitchFamily="50" charset="-127"/>
                  <a:ea typeface="맑은 고딕" panose="020B0502040204020203" pitchFamily="50" charset="-127"/>
                  <a:cs typeface="맑은 고딕" panose="020B0502040204020203" pitchFamily="50" charset="-127"/>
                </a:rPr>
                <a:t>Gyeongsang</a:t>
              </a:r>
              <a:r>
                <a:rPr lang="en-US" altLang="ko-KR" sz="800" spc="100" dirty="0">
                  <a:ln w="3175">
                    <a:solidFill>
                      <a:srgbClr val="6B6B6B">
                        <a:alpha val="10000"/>
                      </a:srgbClr>
                    </a:solidFill>
                  </a:ln>
                  <a:solidFill>
                    <a:srgbClr val="6B6B6B">
                      <a:alpha val="20000"/>
                    </a:srgbClr>
                  </a:solidFill>
                  <a:latin typeface="맑은 고딕" panose="020B0502040204020203" pitchFamily="50" charset="-127"/>
                  <a:ea typeface="맑은 고딕" panose="020B0502040204020203" pitchFamily="50" charset="-127"/>
                  <a:cs typeface="맑은 고딕" panose="020B0502040204020203" pitchFamily="50" charset="-127"/>
                </a:rPr>
                <a:t> National University Hospital</a:t>
              </a:r>
            </a:p>
          </p:txBody>
        </p:sp>
        <p:sp>
          <p:nvSpPr>
            <p:cNvPr id="76" name="직각 삼각형 75">
              <a:extLst>
                <a:ext uri="{FF2B5EF4-FFF2-40B4-BE49-F238E27FC236}">
                  <a16:creationId xmlns="" xmlns:a16="http://schemas.microsoft.com/office/drawing/2014/main" id="{54CF8272-8040-4914-948C-C1BAF0CDEA01}"/>
                </a:ext>
              </a:extLst>
            </p:cNvPr>
            <p:cNvSpPr/>
            <p:nvPr/>
          </p:nvSpPr>
          <p:spPr>
            <a:xfrm rot="10800000">
              <a:off x="3114392" y="757266"/>
              <a:ext cx="104738" cy="104738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001405" y="1273190"/>
            <a:ext cx="6756255" cy="5052796"/>
            <a:chOff x="3758648" y="973931"/>
            <a:chExt cx="6756255" cy="5231507"/>
          </a:xfrm>
        </p:grpSpPr>
        <p:grpSp>
          <p:nvGrpSpPr>
            <p:cNvPr id="20" name="그룹 19"/>
            <p:cNvGrpSpPr/>
            <p:nvPr/>
          </p:nvGrpSpPr>
          <p:grpSpPr>
            <a:xfrm>
              <a:off x="3778038" y="973931"/>
              <a:ext cx="5596525" cy="512660"/>
              <a:chOff x="3860588" y="1462275"/>
              <a:chExt cx="5596525" cy="481279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056E3813-D783-4E82-9B67-44F1855E3B37}"/>
                  </a:ext>
                </a:extLst>
              </p:cNvPr>
              <p:cNvSpPr txBox="1"/>
              <p:nvPr/>
            </p:nvSpPr>
            <p:spPr>
              <a:xfrm>
                <a:off x="4404040" y="1523969"/>
                <a:ext cx="4872744" cy="3889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2000" b="1" spc="-200" dirty="0" smtClean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Epidemiology</a:t>
                </a:r>
                <a:endParaRPr lang="ko-KR" altLang="en-US" sz="2000" b="1" spc="-2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" name="그룹 18"/>
              <p:cNvGrpSpPr/>
              <p:nvPr/>
            </p:nvGrpSpPr>
            <p:grpSpPr>
              <a:xfrm>
                <a:off x="3860588" y="1462275"/>
                <a:ext cx="5596525" cy="481279"/>
                <a:chOff x="3860588" y="1462275"/>
                <a:chExt cx="5596525" cy="481279"/>
              </a:xfrm>
            </p:grpSpPr>
            <p:cxnSp>
              <p:nvCxnSpPr>
                <p:cNvPr id="115" name="직선 연결선 114">
                  <a:extLst>
                    <a:ext uri="{FF2B5EF4-FFF2-40B4-BE49-F238E27FC236}">
                      <a16:creationId xmlns="" xmlns:a16="http://schemas.microsoft.com/office/drawing/2014/main" id="{FF17875A-697D-4DF0-8842-AF7C4FC39D1E}"/>
                    </a:ext>
                  </a:extLst>
                </p:cNvPr>
                <p:cNvCxnSpPr/>
                <p:nvPr/>
              </p:nvCxnSpPr>
              <p:spPr>
                <a:xfrm>
                  <a:off x="4379448" y="1652711"/>
                  <a:ext cx="0" cy="111209"/>
                </a:xfrm>
                <a:prstGeom prst="line">
                  <a:avLst/>
                </a:prstGeom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id="{D44BFA2C-1470-4B78-8118-93629BB402FC}"/>
                    </a:ext>
                  </a:extLst>
                </p:cNvPr>
                <p:cNvSpPr txBox="1"/>
                <p:nvPr/>
              </p:nvSpPr>
              <p:spPr>
                <a:xfrm>
                  <a:off x="3911791" y="1462275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tx2">
                            <a:alpha val="10000"/>
                          </a:schemeClr>
                        </a:solidFill>
                      </a:ln>
                      <a:solidFill>
                        <a:schemeClr val="tx2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01</a:t>
                  </a:r>
                  <a:endParaRPr lang="ko-KR" altLang="en-US" sz="2400" spc="-100" dirty="0">
                    <a:ln w="3175">
                      <a:solidFill>
                        <a:schemeClr val="tx2"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75" name="그룹 74">
                  <a:extLst>
                    <a:ext uri="{FF2B5EF4-FFF2-40B4-BE49-F238E27FC236}">
                      <a16:creationId xmlns="" xmlns:a16="http://schemas.microsoft.com/office/drawing/2014/main" id="{6A07EBEB-FE4A-4FE5-B2CE-4282CD6BBFBD}"/>
                    </a:ext>
                  </a:extLst>
                </p:cNvPr>
                <p:cNvGrpSpPr/>
                <p:nvPr/>
              </p:nvGrpSpPr>
              <p:grpSpPr>
                <a:xfrm>
                  <a:off x="3860588" y="1857085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5" name="직선 연결선 4">
                    <a:extLst>
                      <a:ext uri="{FF2B5EF4-FFF2-40B4-BE49-F238E27FC236}">
                        <a16:creationId xmlns="" xmlns:a16="http://schemas.microsoft.com/office/drawing/2014/main" id="{041751D9-7671-4AB3-8E89-C1A56A16C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직선 연결선 72">
                    <a:extLst>
                      <a:ext uri="{FF2B5EF4-FFF2-40B4-BE49-F238E27FC236}">
                        <a16:creationId xmlns="" xmlns:a16="http://schemas.microsoft.com/office/drawing/2014/main" id="{51793D04-1BF1-4CAA-9E1B-0003C8FB681C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3" name="직선 연결선 112">
                  <a:extLst>
                    <a:ext uri="{FF2B5EF4-FFF2-40B4-BE49-F238E27FC236}">
                      <a16:creationId xmlns="" xmlns:a16="http://schemas.microsoft.com/office/drawing/2014/main" id="{6F6D0C2B-3AF6-4023-A20C-2AFC18047A52}"/>
                    </a:ext>
                  </a:extLst>
                </p:cNvPr>
                <p:cNvCxnSpPr/>
                <p:nvPr/>
              </p:nvCxnSpPr>
              <p:spPr>
                <a:xfrm>
                  <a:off x="9285097" y="1942507"/>
                  <a:ext cx="172016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" name="그룹 21"/>
            <p:cNvGrpSpPr/>
            <p:nvPr/>
          </p:nvGrpSpPr>
          <p:grpSpPr>
            <a:xfrm>
              <a:off x="3769725" y="1583830"/>
              <a:ext cx="5583825" cy="512660"/>
              <a:chOff x="3852275" y="2034841"/>
              <a:chExt cx="5583825" cy="481279"/>
            </a:xfrm>
          </p:grpSpPr>
          <p:grpSp>
            <p:nvGrpSpPr>
              <p:cNvPr id="160" name="그룹 159">
                <a:extLst>
                  <a:ext uri="{FF2B5EF4-FFF2-40B4-BE49-F238E27FC236}">
                    <a16:creationId xmlns="" xmlns:a16="http://schemas.microsoft.com/office/drawing/2014/main" id="{B54E184E-127A-4EC5-B1A6-679409D7EFDF}"/>
                  </a:ext>
                </a:extLst>
              </p:cNvPr>
              <p:cNvGrpSpPr/>
              <p:nvPr/>
            </p:nvGrpSpPr>
            <p:grpSpPr>
              <a:xfrm>
                <a:off x="3852275" y="2429651"/>
                <a:ext cx="5435404" cy="86469"/>
                <a:chOff x="4195975" y="2047563"/>
                <a:chExt cx="5435404" cy="86469"/>
              </a:xfrm>
            </p:grpSpPr>
            <p:cxnSp>
              <p:nvCxnSpPr>
                <p:cNvPr id="167" name="직선 연결선 166">
                  <a:extLst>
                    <a:ext uri="{FF2B5EF4-FFF2-40B4-BE49-F238E27FC236}">
                      <a16:creationId xmlns="" xmlns:a16="http://schemas.microsoft.com/office/drawing/2014/main" id="{FA728BE2-1F68-41CF-A364-17E7EDC969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2445" y="2132985"/>
                  <a:ext cx="5348934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  <a:alpha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직선 연결선 167">
                  <a:extLst>
                    <a:ext uri="{FF2B5EF4-FFF2-40B4-BE49-F238E27FC236}">
                      <a16:creationId xmlns="" xmlns:a16="http://schemas.microsoft.com/office/drawing/2014/main" id="{66842735-169C-4063-ADD7-9266C8F1C041}"/>
                    </a:ext>
                  </a:extLst>
                </p:cNvPr>
                <p:cNvCxnSpPr/>
                <p:nvPr/>
              </p:nvCxnSpPr>
              <p:spPr>
                <a:xfrm>
                  <a:off x="4195975" y="2047563"/>
                  <a:ext cx="86469" cy="86469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  <a:alpha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그룹 17"/>
              <p:cNvGrpSpPr/>
              <p:nvPr/>
            </p:nvGrpSpPr>
            <p:grpSpPr>
              <a:xfrm>
                <a:off x="3890778" y="2034841"/>
                <a:ext cx="5545322" cy="480232"/>
                <a:chOff x="3903478" y="2034841"/>
                <a:chExt cx="5545322" cy="480232"/>
              </a:xfrm>
            </p:grpSpPr>
            <p:cxnSp>
              <p:nvCxnSpPr>
                <p:cNvPr id="162" name="직선 연결선 161">
                  <a:extLst>
                    <a:ext uri="{FF2B5EF4-FFF2-40B4-BE49-F238E27FC236}">
                      <a16:creationId xmlns="" xmlns:a16="http://schemas.microsoft.com/office/drawing/2014/main" id="{978FD21D-DC9B-42C8-BEA4-707FD18CFE24}"/>
                    </a:ext>
                  </a:extLst>
                </p:cNvPr>
                <p:cNvCxnSpPr/>
                <p:nvPr/>
              </p:nvCxnSpPr>
              <p:spPr>
                <a:xfrm>
                  <a:off x="4385796" y="2218381"/>
                  <a:ext cx="0" cy="111209"/>
                </a:xfrm>
                <a:prstGeom prst="line">
                  <a:avLst/>
                </a:prstGeom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TextBox 155">
                  <a:extLst>
                    <a:ext uri="{FF2B5EF4-FFF2-40B4-BE49-F238E27FC236}">
                      <a16:creationId xmlns="" xmlns:a16="http://schemas.microsoft.com/office/drawing/2014/main" id="{4933ED1D-CCF7-4599-9BBB-39BE412ECD6F}"/>
                    </a:ext>
                  </a:extLst>
                </p:cNvPr>
                <p:cNvSpPr txBox="1"/>
                <p:nvPr/>
              </p:nvSpPr>
              <p:spPr>
                <a:xfrm>
                  <a:off x="4381070" y="2096032"/>
                  <a:ext cx="5053073" cy="38890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altLang="ko-KR" sz="2000" b="1" spc="-200" dirty="0" smtClean="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Characteristics of respiratory virus  </a:t>
                  </a:r>
                  <a:endParaRPr lang="ko-KR" altLang="en-US" sz="2000" b="1" spc="-200" dirty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="" xmlns:a16="http://schemas.microsoft.com/office/drawing/2014/main" id="{5DC467DA-FCE1-42D9-AE3D-1EE08A56184D}"/>
                    </a:ext>
                  </a:extLst>
                </p:cNvPr>
                <p:cNvSpPr txBox="1"/>
                <p:nvPr/>
              </p:nvSpPr>
              <p:spPr>
                <a:xfrm>
                  <a:off x="3903478" y="2034841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accent1">
                            <a:alpha val="10000"/>
                          </a:schemeClr>
                        </a:solidFill>
                      </a:ln>
                      <a:solidFill>
                        <a:schemeClr val="accent1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02</a:t>
                  </a:r>
                  <a:endParaRPr lang="ko-KR" altLang="en-US" sz="2400" spc="-100" dirty="0">
                    <a:ln w="3175">
                      <a:solidFill>
                        <a:schemeClr val="accent1">
                          <a:alpha val="10000"/>
                        </a:schemeClr>
                      </a:solidFill>
                    </a:ln>
                    <a:solidFill>
                      <a:schemeClr val="accent1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cxnSp>
              <p:nvCxnSpPr>
                <p:cNvPr id="161" name="직선 연결선 160">
                  <a:extLst>
                    <a:ext uri="{FF2B5EF4-FFF2-40B4-BE49-F238E27FC236}">
                      <a16:creationId xmlns="" xmlns:a16="http://schemas.microsoft.com/office/drawing/2014/main" id="{B30B7EB6-8DDC-426F-A3E4-4C1B25BFBDC9}"/>
                    </a:ext>
                  </a:extLst>
                </p:cNvPr>
                <p:cNvCxnSpPr/>
                <p:nvPr/>
              </p:nvCxnSpPr>
              <p:spPr>
                <a:xfrm>
                  <a:off x="9276784" y="2515073"/>
                  <a:ext cx="172016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그룹 5"/>
            <p:cNvGrpSpPr/>
            <p:nvPr/>
          </p:nvGrpSpPr>
          <p:grpSpPr>
            <a:xfrm>
              <a:off x="3769725" y="2189979"/>
              <a:ext cx="6120338" cy="512661"/>
              <a:chOff x="3852275" y="4419941"/>
              <a:chExt cx="6120338" cy="481279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3852275" y="4419941"/>
                <a:ext cx="6120338" cy="481279"/>
                <a:chOff x="3852275" y="4419941"/>
                <a:chExt cx="6120338" cy="481279"/>
              </a:xfrm>
            </p:grpSpPr>
            <p:sp>
              <p:nvSpPr>
                <p:cNvPr id="174" name="TextBox 173">
                  <a:extLst>
                    <a:ext uri="{FF2B5EF4-FFF2-40B4-BE49-F238E27FC236}">
                      <a16:creationId xmlns="" xmlns:a16="http://schemas.microsoft.com/office/drawing/2014/main" id="{DB63239B-47B5-472B-BC97-2301C215AF33}"/>
                    </a:ext>
                  </a:extLst>
                </p:cNvPr>
                <p:cNvSpPr txBox="1"/>
                <p:nvPr/>
              </p:nvSpPr>
              <p:spPr>
                <a:xfrm>
                  <a:off x="4395726" y="4481636"/>
                  <a:ext cx="5576887" cy="38890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altLang="ko-KR" sz="2000" b="1" spc="-200" dirty="0" smtClean="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Diagnosis  </a:t>
                  </a:r>
                  <a:endParaRPr lang="ko-KR" altLang="en-US" sz="2000" b="1" spc="-200" dirty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="" xmlns:a16="http://schemas.microsoft.com/office/drawing/2014/main" id="{1392E961-1BE8-4932-9E76-0753B831C375}"/>
                    </a:ext>
                  </a:extLst>
                </p:cNvPr>
                <p:cNvSpPr txBox="1"/>
                <p:nvPr/>
              </p:nvSpPr>
              <p:spPr>
                <a:xfrm>
                  <a:off x="3903478" y="4419941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rgbClr val="00B050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03</a:t>
                  </a:r>
                  <a:endParaRPr lang="ko-KR" altLang="en-US" sz="2400" spc="-100" dirty="0">
                    <a:ln w="3175">
                      <a:solidFill>
                        <a:schemeClr val="accent3">
                          <a:alpha val="10000"/>
                        </a:schemeClr>
                      </a:solidFill>
                    </a:ln>
                    <a:solidFill>
                      <a:srgbClr val="00B050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178" name="그룹 177">
                  <a:extLst>
                    <a:ext uri="{FF2B5EF4-FFF2-40B4-BE49-F238E27FC236}">
                      <a16:creationId xmlns="" xmlns:a16="http://schemas.microsoft.com/office/drawing/2014/main" id="{D43E8732-7392-4B7E-B3BD-CFF2809E52D3}"/>
                    </a:ext>
                  </a:extLst>
                </p:cNvPr>
                <p:cNvGrpSpPr/>
                <p:nvPr/>
              </p:nvGrpSpPr>
              <p:grpSpPr>
                <a:xfrm>
                  <a:off x="3852275" y="4814751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185" name="직선 연결선 184">
                    <a:extLst>
                      <a:ext uri="{FF2B5EF4-FFF2-40B4-BE49-F238E27FC236}">
                        <a16:creationId xmlns="" xmlns:a16="http://schemas.microsoft.com/office/drawing/2014/main" id="{04BA1262-9763-466B-917B-E20541E59B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직선 연결선 185">
                    <a:extLst>
                      <a:ext uri="{FF2B5EF4-FFF2-40B4-BE49-F238E27FC236}">
                        <a16:creationId xmlns="" xmlns:a16="http://schemas.microsoft.com/office/drawing/2014/main" id="{754A28D0-90D3-422C-826F-60471CC1F6A2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9" name="직선 연결선 178">
                  <a:extLst>
                    <a:ext uri="{FF2B5EF4-FFF2-40B4-BE49-F238E27FC236}">
                      <a16:creationId xmlns="" xmlns:a16="http://schemas.microsoft.com/office/drawing/2014/main" id="{2CE9FE12-F52E-466B-A318-8A3B7ED004A5}"/>
                    </a:ext>
                  </a:extLst>
                </p:cNvPr>
                <p:cNvCxnSpPr/>
                <p:nvPr/>
              </p:nvCxnSpPr>
              <p:spPr>
                <a:xfrm>
                  <a:off x="9276784" y="4900173"/>
                  <a:ext cx="172016" cy="0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직선 연결선 179">
                <a:extLst>
                  <a:ext uri="{FF2B5EF4-FFF2-40B4-BE49-F238E27FC236}">
                    <a16:creationId xmlns="" xmlns:a16="http://schemas.microsoft.com/office/drawing/2014/main" id="{C0F74A7D-9357-4F64-A89C-E504574021B3}"/>
                  </a:ext>
                </a:extLst>
              </p:cNvPr>
              <p:cNvCxnSpPr/>
              <p:nvPr/>
            </p:nvCxnSpPr>
            <p:spPr>
              <a:xfrm>
                <a:off x="4379448" y="4617307"/>
                <a:ext cx="0" cy="111209"/>
              </a:xfrm>
              <a:prstGeom prst="line">
                <a:avLst/>
              </a:prstGeom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그룹 66"/>
            <p:cNvGrpSpPr/>
            <p:nvPr/>
          </p:nvGrpSpPr>
          <p:grpSpPr>
            <a:xfrm>
              <a:off x="3769725" y="2783990"/>
              <a:ext cx="6745178" cy="512660"/>
              <a:chOff x="3852275" y="4419941"/>
              <a:chExt cx="6745178" cy="481279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3852275" y="4419941"/>
                <a:ext cx="6745178" cy="481279"/>
                <a:chOff x="3852275" y="4419941"/>
                <a:chExt cx="6745178" cy="481279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="" xmlns:a16="http://schemas.microsoft.com/office/drawing/2014/main" id="{DB63239B-47B5-472B-BC97-2301C215AF33}"/>
                    </a:ext>
                  </a:extLst>
                </p:cNvPr>
                <p:cNvSpPr txBox="1"/>
                <p:nvPr/>
              </p:nvSpPr>
              <p:spPr>
                <a:xfrm>
                  <a:off x="4395726" y="4481640"/>
                  <a:ext cx="6201727" cy="38890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altLang="ko-KR" sz="2000" b="1" spc="-200" dirty="0" smtClean="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Treatment</a:t>
                  </a:r>
                  <a:endParaRPr lang="ko-KR" altLang="en-US" sz="2000" b="1" spc="-200" dirty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="" xmlns:a16="http://schemas.microsoft.com/office/drawing/2014/main" id="{1392E961-1BE8-4932-9E76-0753B831C375}"/>
                    </a:ext>
                  </a:extLst>
                </p:cNvPr>
                <p:cNvSpPr txBox="1"/>
                <p:nvPr/>
              </p:nvSpPr>
              <p:spPr>
                <a:xfrm>
                  <a:off x="3903478" y="4419941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chemeClr val="accent3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04</a:t>
                  </a:r>
                  <a:endParaRPr lang="ko-KR" altLang="en-US" sz="2400" spc="-100" dirty="0">
                    <a:ln w="3175">
                      <a:solidFill>
                        <a:schemeClr val="accent3">
                          <a:alpha val="10000"/>
                        </a:schemeClr>
                      </a:solidFill>
                    </a:ln>
                    <a:solidFill>
                      <a:schemeClr val="accent3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72" name="그룹 71">
                  <a:extLst>
                    <a:ext uri="{FF2B5EF4-FFF2-40B4-BE49-F238E27FC236}">
                      <a16:creationId xmlns="" xmlns:a16="http://schemas.microsoft.com/office/drawing/2014/main" id="{D43E8732-7392-4B7E-B3BD-CFF2809E52D3}"/>
                    </a:ext>
                  </a:extLst>
                </p:cNvPr>
                <p:cNvGrpSpPr/>
                <p:nvPr/>
              </p:nvGrpSpPr>
              <p:grpSpPr>
                <a:xfrm>
                  <a:off x="3852275" y="4814751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77" name="직선 연결선 76">
                    <a:extLst>
                      <a:ext uri="{FF2B5EF4-FFF2-40B4-BE49-F238E27FC236}">
                        <a16:creationId xmlns="" xmlns:a16="http://schemas.microsoft.com/office/drawing/2014/main" id="{04BA1262-9763-466B-917B-E20541E59B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직선 연결선 77">
                    <a:extLst>
                      <a:ext uri="{FF2B5EF4-FFF2-40B4-BE49-F238E27FC236}">
                        <a16:creationId xmlns="" xmlns:a16="http://schemas.microsoft.com/office/drawing/2014/main" id="{754A28D0-90D3-422C-826F-60471CC1F6A2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4" name="직선 연결선 73">
                  <a:extLst>
                    <a:ext uri="{FF2B5EF4-FFF2-40B4-BE49-F238E27FC236}">
                      <a16:creationId xmlns="" xmlns:a16="http://schemas.microsoft.com/office/drawing/2014/main" id="{2CE9FE12-F52E-466B-A318-8A3B7ED004A5}"/>
                    </a:ext>
                  </a:extLst>
                </p:cNvPr>
                <p:cNvCxnSpPr/>
                <p:nvPr/>
              </p:nvCxnSpPr>
              <p:spPr>
                <a:xfrm>
                  <a:off x="9276784" y="4900173"/>
                  <a:ext cx="172016" cy="0"/>
                </a:xfrm>
                <a:prstGeom prst="line">
                  <a:avLst/>
                </a:prstGeom>
                <a:ln w="190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직선 연결선 68">
                <a:extLst>
                  <a:ext uri="{FF2B5EF4-FFF2-40B4-BE49-F238E27FC236}">
                    <a16:creationId xmlns="" xmlns:a16="http://schemas.microsoft.com/office/drawing/2014/main" id="{C0F74A7D-9357-4F64-A89C-E504574021B3}"/>
                  </a:ext>
                </a:extLst>
              </p:cNvPr>
              <p:cNvCxnSpPr/>
              <p:nvPr/>
            </p:nvCxnSpPr>
            <p:spPr>
              <a:xfrm>
                <a:off x="4379448" y="4617307"/>
                <a:ext cx="0" cy="111209"/>
              </a:xfrm>
              <a:prstGeom prst="line">
                <a:avLst/>
              </a:prstGeom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그룹 78"/>
            <p:cNvGrpSpPr/>
            <p:nvPr/>
          </p:nvGrpSpPr>
          <p:grpSpPr>
            <a:xfrm>
              <a:off x="3769725" y="3380167"/>
              <a:ext cx="5972788" cy="512660"/>
              <a:chOff x="3852275" y="4419941"/>
              <a:chExt cx="5972788" cy="481279"/>
            </a:xfrm>
          </p:grpSpPr>
          <p:grpSp>
            <p:nvGrpSpPr>
              <p:cNvPr id="80" name="그룹 79"/>
              <p:cNvGrpSpPr/>
              <p:nvPr/>
            </p:nvGrpSpPr>
            <p:grpSpPr>
              <a:xfrm>
                <a:off x="3852275" y="4419941"/>
                <a:ext cx="5972788" cy="481279"/>
                <a:chOff x="3852275" y="4419941"/>
                <a:chExt cx="5972788" cy="481279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="" xmlns:a16="http://schemas.microsoft.com/office/drawing/2014/main" id="{DB63239B-47B5-472B-BC97-2301C215AF33}"/>
                    </a:ext>
                  </a:extLst>
                </p:cNvPr>
                <p:cNvSpPr txBox="1"/>
                <p:nvPr/>
              </p:nvSpPr>
              <p:spPr>
                <a:xfrm>
                  <a:off x="4395727" y="4481634"/>
                  <a:ext cx="5429336" cy="38890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altLang="ko-KR" sz="2000" b="1" spc="-200" dirty="0" smtClean="0">
                      <a:ln w="3175">
                        <a:solidFill>
                          <a:schemeClr val="tx1">
                            <a:lumMod val="75000"/>
                            <a:lumOff val="25000"/>
                            <a:alpha val="10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Prognosis </a:t>
                  </a:r>
                  <a:endParaRPr lang="ko-KR" altLang="en-US" sz="2000" b="1" spc="-200" dirty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id="{1392E961-1BE8-4932-9E76-0753B831C375}"/>
                    </a:ext>
                  </a:extLst>
                </p:cNvPr>
                <p:cNvSpPr txBox="1"/>
                <p:nvPr/>
              </p:nvSpPr>
              <p:spPr>
                <a:xfrm>
                  <a:off x="3903478" y="4419941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chemeClr val="accent4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05</a:t>
                  </a:r>
                  <a:endParaRPr lang="ko-KR" altLang="en-US" sz="2400" spc="-100" dirty="0">
                    <a:ln w="3175">
                      <a:solidFill>
                        <a:schemeClr val="accent3">
                          <a:alpha val="10000"/>
                        </a:schemeClr>
                      </a:solidFill>
                    </a:ln>
                    <a:solidFill>
                      <a:schemeClr val="accent4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84" name="그룹 83">
                  <a:extLst>
                    <a:ext uri="{FF2B5EF4-FFF2-40B4-BE49-F238E27FC236}">
                      <a16:creationId xmlns="" xmlns:a16="http://schemas.microsoft.com/office/drawing/2014/main" id="{D43E8732-7392-4B7E-B3BD-CFF2809E52D3}"/>
                    </a:ext>
                  </a:extLst>
                </p:cNvPr>
                <p:cNvGrpSpPr/>
                <p:nvPr/>
              </p:nvGrpSpPr>
              <p:grpSpPr>
                <a:xfrm>
                  <a:off x="3852275" y="4814751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86" name="직선 연결선 85">
                    <a:extLst>
                      <a:ext uri="{FF2B5EF4-FFF2-40B4-BE49-F238E27FC236}">
                        <a16:creationId xmlns="" xmlns:a16="http://schemas.microsoft.com/office/drawing/2014/main" id="{04BA1262-9763-466B-917B-E20541E59B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직선 연결선 86">
                    <a:extLst>
                      <a:ext uri="{FF2B5EF4-FFF2-40B4-BE49-F238E27FC236}">
                        <a16:creationId xmlns="" xmlns:a16="http://schemas.microsoft.com/office/drawing/2014/main" id="{754A28D0-90D3-422C-826F-60471CC1F6A2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5" name="직선 연결선 84">
                  <a:extLst>
                    <a:ext uri="{FF2B5EF4-FFF2-40B4-BE49-F238E27FC236}">
                      <a16:creationId xmlns="" xmlns:a16="http://schemas.microsoft.com/office/drawing/2014/main" id="{2CE9FE12-F52E-466B-A318-8A3B7ED004A5}"/>
                    </a:ext>
                  </a:extLst>
                </p:cNvPr>
                <p:cNvCxnSpPr/>
                <p:nvPr/>
              </p:nvCxnSpPr>
              <p:spPr>
                <a:xfrm>
                  <a:off x="9276784" y="4900173"/>
                  <a:ext cx="172016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직선 연결선 80">
                <a:extLst>
                  <a:ext uri="{FF2B5EF4-FFF2-40B4-BE49-F238E27FC236}">
                    <a16:creationId xmlns="" xmlns:a16="http://schemas.microsoft.com/office/drawing/2014/main" id="{C0F74A7D-9357-4F64-A89C-E504574021B3}"/>
                  </a:ext>
                </a:extLst>
              </p:cNvPr>
              <p:cNvCxnSpPr/>
              <p:nvPr/>
            </p:nvCxnSpPr>
            <p:spPr>
              <a:xfrm>
                <a:off x="4379448" y="4617307"/>
                <a:ext cx="0" cy="111209"/>
              </a:xfrm>
              <a:prstGeom prst="line">
                <a:avLst/>
              </a:prstGeom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그룹 87"/>
            <p:cNvGrpSpPr/>
            <p:nvPr/>
          </p:nvGrpSpPr>
          <p:grpSpPr>
            <a:xfrm>
              <a:off x="3769725" y="3974430"/>
              <a:ext cx="5703205" cy="512660"/>
              <a:chOff x="3852275" y="4419941"/>
              <a:chExt cx="5703205" cy="481279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3852275" y="4419941"/>
                <a:ext cx="5703205" cy="481279"/>
                <a:chOff x="3852275" y="4419941"/>
                <a:chExt cx="5703205" cy="481279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="" xmlns:a16="http://schemas.microsoft.com/office/drawing/2014/main" id="{DB63239B-47B5-472B-BC97-2301C215AF33}"/>
                    </a:ext>
                  </a:extLst>
                </p:cNvPr>
                <p:cNvSpPr txBox="1"/>
                <p:nvPr/>
              </p:nvSpPr>
              <p:spPr>
                <a:xfrm>
                  <a:off x="4422335" y="4465954"/>
                  <a:ext cx="5133145" cy="38890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endParaRPr lang="ko-KR" altLang="en-US" sz="2000" b="1" spc="-200" dirty="0">
                    <a:ln w="3175">
                      <a:solidFill>
                        <a:schemeClr val="tx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="" xmlns:a16="http://schemas.microsoft.com/office/drawing/2014/main" id="{1392E961-1BE8-4932-9E76-0753B831C375}"/>
                    </a:ext>
                  </a:extLst>
                </p:cNvPr>
                <p:cNvSpPr txBox="1"/>
                <p:nvPr/>
              </p:nvSpPr>
              <p:spPr>
                <a:xfrm>
                  <a:off x="3903478" y="4419941"/>
                  <a:ext cx="49885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accent3">
                            <a:alpha val="10000"/>
                          </a:schemeClr>
                        </a:solidFill>
                      </a:ln>
                      <a:solidFill>
                        <a:srgbClr val="C00000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06</a:t>
                  </a:r>
                  <a:endParaRPr lang="ko-KR" altLang="en-US" sz="2400" spc="-100" dirty="0">
                    <a:ln w="3175">
                      <a:solidFill>
                        <a:schemeClr val="accent3">
                          <a:alpha val="10000"/>
                        </a:schemeClr>
                      </a:solidFill>
                    </a:ln>
                    <a:solidFill>
                      <a:srgbClr val="C00000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93" name="그룹 92">
                  <a:extLst>
                    <a:ext uri="{FF2B5EF4-FFF2-40B4-BE49-F238E27FC236}">
                      <a16:creationId xmlns="" xmlns:a16="http://schemas.microsoft.com/office/drawing/2014/main" id="{D43E8732-7392-4B7E-B3BD-CFF2809E52D3}"/>
                    </a:ext>
                  </a:extLst>
                </p:cNvPr>
                <p:cNvGrpSpPr/>
                <p:nvPr/>
              </p:nvGrpSpPr>
              <p:grpSpPr>
                <a:xfrm>
                  <a:off x="3852275" y="4814751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95" name="직선 연결선 94">
                    <a:extLst>
                      <a:ext uri="{FF2B5EF4-FFF2-40B4-BE49-F238E27FC236}">
                        <a16:creationId xmlns="" xmlns:a16="http://schemas.microsoft.com/office/drawing/2014/main" id="{04BA1262-9763-466B-917B-E20541E59B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직선 연결선 95">
                    <a:extLst>
                      <a:ext uri="{FF2B5EF4-FFF2-40B4-BE49-F238E27FC236}">
                        <a16:creationId xmlns="" xmlns:a16="http://schemas.microsoft.com/office/drawing/2014/main" id="{754A28D0-90D3-422C-826F-60471CC1F6A2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4" name="직선 연결선 93">
                  <a:extLst>
                    <a:ext uri="{FF2B5EF4-FFF2-40B4-BE49-F238E27FC236}">
                      <a16:creationId xmlns="" xmlns:a16="http://schemas.microsoft.com/office/drawing/2014/main" id="{2CE9FE12-F52E-466B-A318-8A3B7ED004A5}"/>
                    </a:ext>
                  </a:extLst>
                </p:cNvPr>
                <p:cNvCxnSpPr/>
                <p:nvPr/>
              </p:nvCxnSpPr>
              <p:spPr>
                <a:xfrm>
                  <a:off x="9276784" y="4900173"/>
                  <a:ext cx="172016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직선 연결선 89">
                <a:extLst>
                  <a:ext uri="{FF2B5EF4-FFF2-40B4-BE49-F238E27FC236}">
                    <a16:creationId xmlns="" xmlns:a16="http://schemas.microsoft.com/office/drawing/2014/main" id="{C0F74A7D-9357-4F64-A89C-E504574021B3}"/>
                  </a:ext>
                </a:extLst>
              </p:cNvPr>
              <p:cNvCxnSpPr/>
              <p:nvPr/>
            </p:nvCxnSpPr>
            <p:spPr>
              <a:xfrm>
                <a:off x="4379448" y="4617307"/>
                <a:ext cx="0" cy="111209"/>
              </a:xfrm>
              <a:prstGeom prst="line">
                <a:avLst/>
              </a:prstGeom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그룹 153"/>
            <p:cNvGrpSpPr/>
            <p:nvPr/>
          </p:nvGrpSpPr>
          <p:grpSpPr>
            <a:xfrm>
              <a:off x="3764190" y="4558050"/>
              <a:ext cx="6493715" cy="505773"/>
              <a:chOff x="3860588" y="1468741"/>
              <a:chExt cx="6493715" cy="474813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="" xmlns:a16="http://schemas.microsoft.com/office/drawing/2014/main" id="{056E3813-D783-4E82-9B67-44F1855E3B37}"/>
                  </a:ext>
                </a:extLst>
              </p:cNvPr>
              <p:cNvSpPr txBox="1"/>
              <p:nvPr/>
            </p:nvSpPr>
            <p:spPr>
              <a:xfrm>
                <a:off x="4404039" y="1538927"/>
                <a:ext cx="5950264" cy="3589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b="1" spc="-2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57" name="그룹 156"/>
              <p:cNvGrpSpPr/>
              <p:nvPr/>
            </p:nvGrpSpPr>
            <p:grpSpPr>
              <a:xfrm>
                <a:off x="3860588" y="1468741"/>
                <a:ext cx="5596525" cy="474813"/>
                <a:chOff x="3860588" y="1468741"/>
                <a:chExt cx="5596525" cy="474813"/>
              </a:xfrm>
            </p:grpSpPr>
            <p:cxnSp>
              <p:nvCxnSpPr>
                <p:cNvPr id="158" name="직선 연결선 157">
                  <a:extLst>
                    <a:ext uri="{FF2B5EF4-FFF2-40B4-BE49-F238E27FC236}">
                      <a16:creationId xmlns="" xmlns:a16="http://schemas.microsoft.com/office/drawing/2014/main" id="{FF17875A-697D-4DF0-8842-AF7C4FC39D1E}"/>
                    </a:ext>
                  </a:extLst>
                </p:cNvPr>
                <p:cNvCxnSpPr/>
                <p:nvPr/>
              </p:nvCxnSpPr>
              <p:spPr>
                <a:xfrm>
                  <a:off x="4379448" y="1652711"/>
                  <a:ext cx="0" cy="111209"/>
                </a:xfrm>
                <a:prstGeom prst="line">
                  <a:avLst/>
                </a:prstGeom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>
                  <a:extLst>
                    <a:ext uri="{FF2B5EF4-FFF2-40B4-BE49-F238E27FC236}">
                      <a16:creationId xmlns="" xmlns:a16="http://schemas.microsoft.com/office/drawing/2014/main" id="{D44BFA2C-1470-4B78-8118-93629BB402FC}"/>
                    </a:ext>
                  </a:extLst>
                </p:cNvPr>
                <p:cNvSpPr txBox="1"/>
                <p:nvPr/>
              </p:nvSpPr>
              <p:spPr>
                <a:xfrm>
                  <a:off x="3911792" y="1468741"/>
                  <a:ext cx="498855" cy="44873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tx2">
                            <a:alpha val="10000"/>
                          </a:schemeClr>
                        </a:solidFill>
                      </a:ln>
                      <a:solidFill>
                        <a:schemeClr val="tx2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07</a:t>
                  </a:r>
                  <a:endParaRPr lang="ko-KR" altLang="en-US" sz="2400" spc="-100" dirty="0">
                    <a:ln w="3175">
                      <a:solidFill>
                        <a:schemeClr val="tx2"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164" name="그룹 163">
                  <a:extLst>
                    <a:ext uri="{FF2B5EF4-FFF2-40B4-BE49-F238E27FC236}">
                      <a16:creationId xmlns="" xmlns:a16="http://schemas.microsoft.com/office/drawing/2014/main" id="{6A07EBEB-FE4A-4FE5-B2CE-4282CD6BBFBD}"/>
                    </a:ext>
                  </a:extLst>
                </p:cNvPr>
                <p:cNvGrpSpPr/>
                <p:nvPr/>
              </p:nvGrpSpPr>
              <p:grpSpPr>
                <a:xfrm>
                  <a:off x="3860588" y="1857085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166" name="직선 연결선 165">
                    <a:extLst>
                      <a:ext uri="{FF2B5EF4-FFF2-40B4-BE49-F238E27FC236}">
                        <a16:creationId xmlns="" xmlns:a16="http://schemas.microsoft.com/office/drawing/2014/main" id="{041751D9-7671-4AB3-8E89-C1A56A16C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직선 연결선 168">
                    <a:extLst>
                      <a:ext uri="{FF2B5EF4-FFF2-40B4-BE49-F238E27FC236}">
                        <a16:creationId xmlns="" xmlns:a16="http://schemas.microsoft.com/office/drawing/2014/main" id="{51793D04-1BF1-4CAA-9E1B-0003C8FB681C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5" name="직선 연결선 164">
                  <a:extLst>
                    <a:ext uri="{FF2B5EF4-FFF2-40B4-BE49-F238E27FC236}">
                      <a16:creationId xmlns="" xmlns:a16="http://schemas.microsoft.com/office/drawing/2014/main" id="{6F6D0C2B-3AF6-4023-A20C-2AFC18047A52}"/>
                    </a:ext>
                  </a:extLst>
                </p:cNvPr>
                <p:cNvCxnSpPr/>
                <p:nvPr/>
              </p:nvCxnSpPr>
              <p:spPr>
                <a:xfrm>
                  <a:off x="9285097" y="1942507"/>
                  <a:ext cx="172016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7" name="그룹 96"/>
            <p:cNvGrpSpPr/>
            <p:nvPr/>
          </p:nvGrpSpPr>
          <p:grpSpPr>
            <a:xfrm>
              <a:off x="3758648" y="5117773"/>
              <a:ext cx="6493715" cy="505773"/>
              <a:chOff x="3860588" y="1468741"/>
              <a:chExt cx="6493715" cy="474813"/>
            </a:xfrm>
          </p:grpSpPr>
          <p:sp>
            <p:nvSpPr>
              <p:cNvPr id="98" name="TextBox 97">
                <a:extLst>
                  <a:ext uri="{FF2B5EF4-FFF2-40B4-BE49-F238E27FC236}">
                    <a16:creationId xmlns="" xmlns:a16="http://schemas.microsoft.com/office/drawing/2014/main" id="{056E3813-D783-4E82-9B67-44F1855E3B37}"/>
                  </a:ext>
                </a:extLst>
              </p:cNvPr>
              <p:cNvSpPr txBox="1"/>
              <p:nvPr/>
            </p:nvSpPr>
            <p:spPr>
              <a:xfrm>
                <a:off x="4404039" y="1538928"/>
                <a:ext cx="5950264" cy="3589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b="1" spc="-2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9" name="그룹 98"/>
              <p:cNvGrpSpPr/>
              <p:nvPr/>
            </p:nvGrpSpPr>
            <p:grpSpPr>
              <a:xfrm>
                <a:off x="3860588" y="1468741"/>
                <a:ext cx="5596525" cy="474813"/>
                <a:chOff x="3860588" y="1468741"/>
                <a:chExt cx="5596525" cy="474813"/>
              </a:xfrm>
            </p:grpSpPr>
            <p:cxnSp>
              <p:nvCxnSpPr>
                <p:cNvPr id="100" name="직선 연결선 99">
                  <a:extLst>
                    <a:ext uri="{FF2B5EF4-FFF2-40B4-BE49-F238E27FC236}">
                      <a16:creationId xmlns="" xmlns:a16="http://schemas.microsoft.com/office/drawing/2014/main" id="{FF17875A-697D-4DF0-8842-AF7C4FC39D1E}"/>
                    </a:ext>
                  </a:extLst>
                </p:cNvPr>
                <p:cNvCxnSpPr/>
                <p:nvPr/>
              </p:nvCxnSpPr>
              <p:spPr>
                <a:xfrm>
                  <a:off x="4379448" y="1652711"/>
                  <a:ext cx="0" cy="111209"/>
                </a:xfrm>
                <a:prstGeom prst="line">
                  <a:avLst/>
                </a:prstGeom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="" xmlns:a16="http://schemas.microsoft.com/office/drawing/2014/main" id="{D44BFA2C-1470-4B78-8118-93629BB402FC}"/>
                    </a:ext>
                  </a:extLst>
                </p:cNvPr>
                <p:cNvSpPr txBox="1"/>
                <p:nvPr/>
              </p:nvSpPr>
              <p:spPr>
                <a:xfrm>
                  <a:off x="3911792" y="1468741"/>
                  <a:ext cx="498855" cy="44873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tx2">
                            <a:alpha val="10000"/>
                          </a:schemeClr>
                        </a:solidFill>
                      </a:ln>
                      <a:solidFill>
                        <a:srgbClr val="7030A0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08</a:t>
                  </a:r>
                  <a:endParaRPr lang="ko-KR" altLang="en-US" sz="2400" spc="-100" dirty="0">
                    <a:ln w="3175">
                      <a:solidFill>
                        <a:schemeClr val="tx2">
                          <a:alpha val="10000"/>
                        </a:schemeClr>
                      </a:solidFill>
                    </a:ln>
                    <a:solidFill>
                      <a:srgbClr val="7030A0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102" name="그룹 101">
                  <a:extLst>
                    <a:ext uri="{FF2B5EF4-FFF2-40B4-BE49-F238E27FC236}">
                      <a16:creationId xmlns="" xmlns:a16="http://schemas.microsoft.com/office/drawing/2014/main" id="{6A07EBEB-FE4A-4FE5-B2CE-4282CD6BBFBD}"/>
                    </a:ext>
                  </a:extLst>
                </p:cNvPr>
                <p:cNvGrpSpPr/>
                <p:nvPr/>
              </p:nvGrpSpPr>
              <p:grpSpPr>
                <a:xfrm>
                  <a:off x="3860588" y="1857085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104" name="직선 연결선 103">
                    <a:extLst>
                      <a:ext uri="{FF2B5EF4-FFF2-40B4-BE49-F238E27FC236}">
                        <a16:creationId xmlns="" xmlns:a16="http://schemas.microsoft.com/office/drawing/2014/main" id="{041751D9-7671-4AB3-8E89-C1A56A16C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직선 연결선 104">
                    <a:extLst>
                      <a:ext uri="{FF2B5EF4-FFF2-40B4-BE49-F238E27FC236}">
                        <a16:creationId xmlns="" xmlns:a16="http://schemas.microsoft.com/office/drawing/2014/main" id="{51793D04-1BF1-4CAA-9E1B-0003C8FB681C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직선 연결선 102">
                  <a:extLst>
                    <a:ext uri="{FF2B5EF4-FFF2-40B4-BE49-F238E27FC236}">
                      <a16:creationId xmlns="" xmlns:a16="http://schemas.microsoft.com/office/drawing/2014/main" id="{6F6D0C2B-3AF6-4023-A20C-2AFC18047A52}"/>
                    </a:ext>
                  </a:extLst>
                </p:cNvPr>
                <p:cNvCxnSpPr/>
                <p:nvPr/>
              </p:nvCxnSpPr>
              <p:spPr>
                <a:xfrm>
                  <a:off x="9285097" y="1942507"/>
                  <a:ext cx="172016" cy="0"/>
                </a:xfrm>
                <a:prstGeom prst="line">
                  <a:avLst/>
                </a:prstGeom>
                <a:ln w="190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그룹 105"/>
            <p:cNvGrpSpPr/>
            <p:nvPr/>
          </p:nvGrpSpPr>
          <p:grpSpPr>
            <a:xfrm>
              <a:off x="3766960" y="5699665"/>
              <a:ext cx="6493715" cy="505773"/>
              <a:chOff x="3860588" y="1468741"/>
              <a:chExt cx="6493715" cy="474813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="" xmlns:a16="http://schemas.microsoft.com/office/drawing/2014/main" id="{056E3813-D783-4E82-9B67-44F1855E3B37}"/>
                  </a:ext>
                </a:extLst>
              </p:cNvPr>
              <p:cNvSpPr txBox="1"/>
              <p:nvPr/>
            </p:nvSpPr>
            <p:spPr>
              <a:xfrm>
                <a:off x="4404039" y="1538927"/>
                <a:ext cx="5950264" cy="3589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b="1" spc="-200" dirty="0">
                  <a:ln w="3175"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08" name="그룹 107"/>
              <p:cNvGrpSpPr/>
              <p:nvPr/>
            </p:nvGrpSpPr>
            <p:grpSpPr>
              <a:xfrm>
                <a:off x="3860588" y="1468741"/>
                <a:ext cx="5596525" cy="474813"/>
                <a:chOff x="3860588" y="1468741"/>
                <a:chExt cx="5596525" cy="474813"/>
              </a:xfrm>
            </p:grpSpPr>
            <p:cxnSp>
              <p:nvCxnSpPr>
                <p:cNvPr id="109" name="직선 연결선 108">
                  <a:extLst>
                    <a:ext uri="{FF2B5EF4-FFF2-40B4-BE49-F238E27FC236}">
                      <a16:creationId xmlns="" xmlns:a16="http://schemas.microsoft.com/office/drawing/2014/main" id="{FF17875A-697D-4DF0-8842-AF7C4FC39D1E}"/>
                    </a:ext>
                  </a:extLst>
                </p:cNvPr>
                <p:cNvCxnSpPr/>
                <p:nvPr/>
              </p:nvCxnSpPr>
              <p:spPr>
                <a:xfrm>
                  <a:off x="4379448" y="1652711"/>
                  <a:ext cx="0" cy="111209"/>
                </a:xfrm>
                <a:prstGeom prst="line">
                  <a:avLst/>
                </a:prstGeom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extBox 109">
                  <a:extLst>
                    <a:ext uri="{FF2B5EF4-FFF2-40B4-BE49-F238E27FC236}">
                      <a16:creationId xmlns="" xmlns:a16="http://schemas.microsoft.com/office/drawing/2014/main" id="{D44BFA2C-1470-4B78-8118-93629BB402FC}"/>
                    </a:ext>
                  </a:extLst>
                </p:cNvPr>
                <p:cNvSpPr txBox="1"/>
                <p:nvPr/>
              </p:nvSpPr>
              <p:spPr>
                <a:xfrm>
                  <a:off x="3911792" y="1468741"/>
                  <a:ext cx="498855" cy="44873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2400" spc="-100" dirty="0">
                      <a:ln w="3175">
                        <a:solidFill>
                          <a:schemeClr val="tx2">
                            <a:alpha val="10000"/>
                          </a:schemeClr>
                        </a:solidFill>
                      </a:ln>
                      <a:solidFill>
                        <a:srgbClr val="00B0F0"/>
                      </a:solidFill>
                      <a:latin typeface="맑은 고딕" panose="02030600000101010101" pitchFamily="18" charset="-127"/>
                      <a:ea typeface="맑은 고딕" panose="02030600000101010101" pitchFamily="18" charset="-127"/>
                    </a:rPr>
                    <a:t>09</a:t>
                  </a:r>
                  <a:endParaRPr lang="ko-KR" altLang="en-US" sz="2400" spc="-100" dirty="0">
                    <a:ln w="3175">
                      <a:solidFill>
                        <a:schemeClr val="tx2">
                          <a:alpha val="10000"/>
                        </a:schemeClr>
                      </a:solidFill>
                    </a:ln>
                    <a:solidFill>
                      <a:srgbClr val="00B0F0"/>
                    </a:solidFill>
                    <a:latin typeface="맑은 고딕" panose="02030600000101010101" pitchFamily="18" charset="-127"/>
                    <a:ea typeface="맑은 고딕" panose="02030600000101010101" pitchFamily="18" charset="-127"/>
                  </a:endParaRPr>
                </a:p>
              </p:txBody>
            </p:sp>
            <p:grpSp>
              <p:nvGrpSpPr>
                <p:cNvPr id="111" name="그룹 110">
                  <a:extLst>
                    <a:ext uri="{FF2B5EF4-FFF2-40B4-BE49-F238E27FC236}">
                      <a16:creationId xmlns="" xmlns:a16="http://schemas.microsoft.com/office/drawing/2014/main" id="{6A07EBEB-FE4A-4FE5-B2CE-4282CD6BBFBD}"/>
                    </a:ext>
                  </a:extLst>
                </p:cNvPr>
                <p:cNvGrpSpPr/>
                <p:nvPr/>
              </p:nvGrpSpPr>
              <p:grpSpPr>
                <a:xfrm>
                  <a:off x="3860588" y="1857085"/>
                  <a:ext cx="5435404" cy="86469"/>
                  <a:chOff x="4195975" y="2047563"/>
                  <a:chExt cx="5435404" cy="86469"/>
                </a:xfrm>
              </p:grpSpPr>
              <p:cxnSp>
                <p:nvCxnSpPr>
                  <p:cNvPr id="114" name="직선 연결선 113">
                    <a:extLst>
                      <a:ext uri="{FF2B5EF4-FFF2-40B4-BE49-F238E27FC236}">
                        <a16:creationId xmlns="" xmlns:a16="http://schemas.microsoft.com/office/drawing/2014/main" id="{041751D9-7671-4AB3-8E89-C1A56A16C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2445" y="2132985"/>
                    <a:ext cx="5348934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직선 연결선 115">
                    <a:extLst>
                      <a:ext uri="{FF2B5EF4-FFF2-40B4-BE49-F238E27FC236}">
                        <a16:creationId xmlns="" xmlns:a16="http://schemas.microsoft.com/office/drawing/2014/main" id="{51793D04-1BF1-4CAA-9E1B-0003C8FB681C}"/>
                      </a:ext>
                    </a:extLst>
                  </p:cNvPr>
                  <p:cNvCxnSpPr/>
                  <p:nvPr/>
                </p:nvCxnSpPr>
                <p:spPr>
                  <a:xfrm>
                    <a:off x="4195975" y="2047563"/>
                    <a:ext cx="86469" cy="86469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직선 연결선 111">
                  <a:extLst>
                    <a:ext uri="{FF2B5EF4-FFF2-40B4-BE49-F238E27FC236}">
                      <a16:creationId xmlns="" xmlns:a16="http://schemas.microsoft.com/office/drawing/2014/main" id="{6F6D0C2B-3AF6-4023-A20C-2AFC18047A52}"/>
                    </a:ext>
                  </a:extLst>
                </p:cNvPr>
                <p:cNvCxnSpPr/>
                <p:nvPr/>
              </p:nvCxnSpPr>
              <p:spPr>
                <a:xfrm>
                  <a:off x="9285097" y="1942507"/>
                  <a:ext cx="172016" cy="0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" name="직사각형 6"/>
          <p:cNvSpPr/>
          <p:nvPr/>
        </p:nvSpPr>
        <p:spPr>
          <a:xfrm>
            <a:off x="4995275" y="4160671"/>
            <a:ext cx="5692235" cy="2229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9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35" y="1583539"/>
            <a:ext cx="9098072" cy="477525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735" y="1076357"/>
            <a:ext cx="9007537" cy="39811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367735" y="1474476"/>
            <a:ext cx="5087386" cy="354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0375271" y="6563762"/>
            <a:ext cx="1816729" cy="29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AJRCCM2011</a:t>
            </a:r>
            <a:endParaRPr lang="ko-KR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58" y="858835"/>
            <a:ext cx="10581028" cy="300376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0492966" y="6002448"/>
            <a:ext cx="1699034" cy="479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PLOSone2014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05758" y="4155541"/>
            <a:ext cx="9478979" cy="2172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2010.3-2012.2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Prospective cohort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 Patients with 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HAP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admitted to ICU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patients (40.8%) with bronchoscopy with BAL </a:t>
            </a:r>
          </a:p>
          <a:p>
            <a:pPr algn="ctr"/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76" y="817242"/>
            <a:ext cx="11622312" cy="41266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25" y="1229909"/>
            <a:ext cx="11622312" cy="533715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25925" y="1229909"/>
            <a:ext cx="11622312" cy="318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1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17687" y="0"/>
            <a:ext cx="7170344" cy="1011002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b="1" dirty="0" smtClean="0"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Epidemiology</a:t>
            </a:r>
            <a:endParaRPr lang="ko-KR" altLang="en-US" sz="4000" b="1" dirty="0"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201375" y="878971"/>
          <a:ext cx="11970600" cy="5887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853"/>
                <a:gridCol w="1968719"/>
                <a:gridCol w="2272420"/>
                <a:gridCol w="1584356"/>
                <a:gridCol w="2000816"/>
                <a:gridCol w="2444436"/>
              </a:tblGrid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Author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Pneumonia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Study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</a:rPr>
                        <a:t> design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</a:rPr>
                        <a:t> of patients 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</a:rPr>
                        <a:t>number(%) of virus isolation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m/c virus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Choi, et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</a:t>
                      </a:r>
                      <a:endParaRPr lang="en-US" altLang="ko-KR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AJRCCM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2012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 cohort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(36.4%)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(23.6%)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76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Wiemken</a:t>
                      </a: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</a:p>
                    <a:p>
                      <a:pPr latinLnBrk="1"/>
                      <a:r>
                        <a:rPr lang="en-US" altLang="ko-KR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 </a:t>
                      </a:r>
                      <a:r>
                        <a:rPr lang="en-US" altLang="ko-KR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Microbiol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 Ds, 2013 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(23%)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Influenza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(41%)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Hong, et al</a:t>
                      </a:r>
                    </a:p>
                    <a:p>
                      <a:pPr latinLnBrk="1"/>
                      <a:r>
                        <a:rPr lang="en-US" altLang="ko-KR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PLOSone</a:t>
                      </a:r>
                      <a:r>
                        <a:rPr lang="en-US" altLang="ko-K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2014 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(22.5%)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PSV and PIV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Karhu, et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CID 2014 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(49%)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 (58%)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Voiriot</a:t>
                      </a:r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</a:p>
                    <a:p>
                      <a:pPr latinLnBrk="1"/>
                      <a:r>
                        <a:rPr lang="en-US" altLang="ko-KR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care 2016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Retrospective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(56.3%)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Influenza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et al</a:t>
                      </a:r>
                    </a:p>
                    <a:p>
                      <a:pPr latinLnBrk="1"/>
                      <a:r>
                        <a:rPr lang="en-US" altLang="ko-KR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PLOSone</a:t>
                      </a:r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CAP,HCAP ,HAP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Retrospective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(13.4%)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RSV (43.5%)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71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Shorr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et al 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chest 2018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 cohort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(21.7%)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Rhinovirus/enterovirus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" y="7746"/>
            <a:ext cx="1391183" cy="7799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323" y="-24148"/>
            <a:ext cx="2111840" cy="90311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647731" y="2435382"/>
            <a:ext cx="9008198" cy="29152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20-50% respiratory viral detection</a:t>
            </a:r>
          </a:p>
          <a:p>
            <a:pPr algn="ctr"/>
            <a:r>
              <a:rPr lang="en-US" altLang="ko-KR" sz="3200" b="1" dirty="0" smtClean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in severe pneumonia</a:t>
            </a:r>
          </a:p>
          <a:p>
            <a:pPr algn="ctr"/>
            <a:r>
              <a:rPr lang="en-US" altLang="ko-KR" sz="3200" b="1" dirty="0" err="1" smtClean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Rhinovrius</a:t>
            </a:r>
            <a:r>
              <a:rPr lang="en-US" altLang="ko-KR" sz="3200" b="1" dirty="0" smtClean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influenza  </a:t>
            </a:r>
            <a:endParaRPr lang="ko-KR" altLang="en-US" sz="3200" b="1" dirty="0">
              <a:solidFill>
                <a:srgbClr val="FFFF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67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6">
            <a:extLst>
              <a:ext uri="{FF2B5EF4-FFF2-40B4-BE49-F238E27FC236}">
                <a16:creationId xmlns="" xmlns:a16="http://schemas.microsoft.com/office/drawing/2014/main" id="{75A93FD7-506F-4806-906D-6EFFFA6BC35E}"/>
              </a:ext>
            </a:extLst>
          </p:cNvPr>
          <p:cNvSpPr txBox="1">
            <a:spLocks/>
          </p:cNvSpPr>
          <p:nvPr/>
        </p:nvSpPr>
        <p:spPr>
          <a:xfrm>
            <a:off x="8520034" y="298117"/>
            <a:ext cx="2279464" cy="3695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GYEONGSANG</a:t>
            </a:r>
          </a:p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National University Hospital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511B954-8AF9-4516-843F-590D78493D75}"/>
              </a:ext>
            </a:extLst>
          </p:cNvPr>
          <p:cNvGrpSpPr/>
          <p:nvPr/>
        </p:nvGrpSpPr>
        <p:grpSpPr>
          <a:xfrm>
            <a:off x="1324839" y="2886145"/>
            <a:ext cx="607872" cy="607872"/>
            <a:chOff x="181839" y="3959295"/>
            <a:chExt cx="607872" cy="607872"/>
          </a:xfrm>
        </p:grpSpPr>
        <p:cxnSp>
          <p:nvCxnSpPr>
            <p:cNvPr id="6" name="직선 연결선 5">
              <a:extLst>
                <a:ext uri="{FF2B5EF4-FFF2-40B4-BE49-F238E27FC236}">
                  <a16:creationId xmlns="" xmlns:a16="http://schemas.microsoft.com/office/drawing/2014/main" id="{03CB6FEF-9740-4725-9C63-92F11B5C2F70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="" xmlns:a16="http://schemas.microsoft.com/office/drawing/2014/main" id="{2C39EE8A-3233-49F2-942D-0CAA1C70553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8440C02-CBBA-40A2-BB0E-C495C3B2C067}"/>
              </a:ext>
            </a:extLst>
          </p:cNvPr>
          <p:cNvGrpSpPr/>
          <p:nvPr/>
        </p:nvGrpSpPr>
        <p:grpSpPr>
          <a:xfrm rot="10800000">
            <a:off x="10259289" y="5721420"/>
            <a:ext cx="607872" cy="607872"/>
            <a:chOff x="181839" y="3959295"/>
            <a:chExt cx="607872" cy="607872"/>
          </a:xfrm>
        </p:grpSpPr>
        <p:cxnSp>
          <p:nvCxnSpPr>
            <p:cNvPr id="11" name="직선 연결선 10">
              <a:extLst>
                <a:ext uri="{FF2B5EF4-FFF2-40B4-BE49-F238E27FC236}">
                  <a16:creationId xmlns="" xmlns:a16="http://schemas.microsoft.com/office/drawing/2014/main" id="{225E013D-E09F-4370-8004-B3F071E4BF33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="" xmlns:a16="http://schemas.microsoft.com/office/drawing/2014/main" id="{F7FB0D07-BCC4-40FE-A4AB-69457622CED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48C09CFA-CC71-4AD3-9006-A8AFE7E714C2}"/>
              </a:ext>
            </a:extLst>
          </p:cNvPr>
          <p:cNvCxnSpPr>
            <a:cxnSpLocks/>
          </p:cNvCxnSpPr>
          <p:nvPr/>
        </p:nvCxnSpPr>
        <p:spPr>
          <a:xfrm>
            <a:off x="2206306" y="4603041"/>
            <a:ext cx="777939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20000">
                  <a:schemeClr val="bg1">
                    <a:lumMod val="75000"/>
                    <a:alpha val="70000"/>
                  </a:schemeClr>
                </a:gs>
                <a:gs pos="80000">
                  <a:schemeClr val="bg1">
                    <a:lumMod val="75000"/>
                    <a:alpha val="7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="" xmlns:a16="http://schemas.microsoft.com/office/drawing/2014/main" id="{EC798D58-0A46-4B6D-B365-9231E1A36F43}"/>
              </a:ext>
            </a:extLst>
          </p:cNvPr>
          <p:cNvGrpSpPr/>
          <p:nvPr/>
        </p:nvGrpSpPr>
        <p:grpSpPr>
          <a:xfrm>
            <a:off x="2534971" y="3670249"/>
            <a:ext cx="8332192" cy="655794"/>
            <a:chOff x="2879298" y="3896605"/>
            <a:chExt cx="5773198" cy="655794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58DF363-3B5F-41A4-BFE7-23194199F7FF}"/>
                </a:ext>
              </a:extLst>
            </p:cNvPr>
            <p:cNvSpPr txBox="1"/>
            <p:nvPr/>
          </p:nvSpPr>
          <p:spPr>
            <a:xfrm>
              <a:off x="3629901" y="3906068"/>
              <a:ext cx="50225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36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Characteristics of respiratory virus  </a:t>
              </a:r>
              <a:endParaRPr lang="ko-KR" altLang="en-US" sz="3600" b="1" spc="-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05EE523-1007-4429-84FB-1E200EDE328E}"/>
                </a:ext>
              </a:extLst>
            </p:cNvPr>
            <p:cNvSpPr txBox="1"/>
            <p:nvPr/>
          </p:nvSpPr>
          <p:spPr>
            <a:xfrm>
              <a:off x="2879298" y="3896605"/>
              <a:ext cx="469633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3200" b="1" spc="-100" dirty="0" smtClean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02</a:t>
              </a:r>
              <a:endParaRPr lang="ko-KR" altLang="en-US" sz="3200" b="1" spc="-100" dirty="0">
                <a:ln w="3175">
                  <a:solidFill>
                    <a:schemeClr val="tx2">
                      <a:alpha val="10000"/>
                    </a:schemeClr>
                  </a:solidFill>
                </a:ln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="" xmlns:a16="http://schemas.microsoft.com/office/drawing/2014/main" id="{66A428B8-EA6E-4383-A3BC-E806308DC1A2}"/>
                </a:ext>
              </a:extLst>
            </p:cNvPr>
            <p:cNvCxnSpPr/>
            <p:nvPr/>
          </p:nvCxnSpPr>
          <p:spPr>
            <a:xfrm>
              <a:off x="3532778" y="4133815"/>
              <a:ext cx="0" cy="197013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>
            <a:extLst>
              <a:ext uri="{FF2B5EF4-FFF2-40B4-BE49-F238E27FC236}">
                <a16:creationId xmlns="" xmlns:a16="http://schemas.microsoft.com/office/drawing/2014/main" id="{3D7313F1-6ACB-4555-9E77-D6F11CCF4581}"/>
              </a:ext>
            </a:extLst>
          </p:cNvPr>
          <p:cNvCxnSpPr/>
          <p:nvPr/>
        </p:nvCxnSpPr>
        <p:spPr>
          <a:xfrm>
            <a:off x="5924251" y="4603041"/>
            <a:ext cx="343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7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38677" y="45272"/>
            <a:ext cx="7976103" cy="1104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Characteristics of respiratory virus  </a:t>
            </a:r>
            <a:endParaRPr lang="ko-KR" altLang="en-US" sz="4000" b="1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013566"/>
              </p:ext>
            </p:extLst>
          </p:nvPr>
        </p:nvGraphicFramePr>
        <p:xfrm>
          <a:off x="377732" y="1149795"/>
          <a:ext cx="11518524" cy="5643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754"/>
                <a:gridCol w="1188099"/>
                <a:gridCol w="1774479"/>
                <a:gridCol w="1493822"/>
                <a:gridCol w="3186820"/>
                <a:gridCol w="1955550"/>
              </a:tblGrid>
              <a:tr h="620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Virus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Genome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Family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Incubation</a:t>
                      </a:r>
                      <a:r>
                        <a:rPr lang="en-US" altLang="ko-KR" baseline="0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period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Transmission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Viral</a:t>
                      </a:r>
                      <a:r>
                        <a:rPr lang="en-US" altLang="ko-KR" baseline="0" dirty="0" smtClean="0"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shedding duration</a:t>
                      </a:r>
                      <a:endParaRPr lang="ko-KR" altLang="en-US" dirty="0"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5203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Influenza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Orthomyxoviridae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 days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particle droplet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weeks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RSV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Paramyxoviridae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3-7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days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Direct contact</a:t>
                      </a:r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Fomites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Large particle Droplets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weeks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Picornaviridae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days 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particle droplets, 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Direct contact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days to 3 weeks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81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Adenovirus</a:t>
                      </a:r>
                      <a:r>
                        <a:rPr lang="en-US" altLang="ko-K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 </a:t>
                      </a:r>
                      <a:endParaRPr lang="ko-KR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days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particle droplets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Fecal oral contamination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Fomites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 weeks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Parainfluenza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Paramyxoviridae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2-6 days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particle droplets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Direct contact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 weeks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Metapneumovirus</a:t>
                      </a:r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Paramyxoviridae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3-6 days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particle droplets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Fomites, </a:t>
                      </a:r>
                      <a:r>
                        <a:rPr lang="en-US" altLang="ko-KR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Direct contact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81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Coronavirus</a:t>
                      </a:r>
                      <a:r>
                        <a:rPr lang="en-US" altLang="ko-K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2-5 days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particle droplets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Direct contact</a:t>
                      </a:r>
                    </a:p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Fecal oral contamination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week to 1 months</a:t>
                      </a:r>
                    </a:p>
                  </a:txBody>
                  <a:tcPr/>
                </a:tc>
              </a:tr>
              <a:tr h="5203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Bocavirus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</a:t>
                      </a:r>
                      <a:endParaRPr lang="ko-KR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Parvoviridae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14981"/>
              </p:ext>
            </p:extLst>
          </p:nvPr>
        </p:nvGraphicFramePr>
        <p:xfrm>
          <a:off x="375210" y="2077685"/>
          <a:ext cx="11539149" cy="358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1207"/>
                <a:gridCol w="3577942"/>
              </a:tblGrid>
              <a:tr h="5964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Clinical scenario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601644">
                <a:tc>
                  <a:txBody>
                    <a:bodyPr/>
                    <a:lstStyle/>
                    <a:p>
                      <a:r>
                        <a:rPr lang="en-US" altLang="ko-K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Virus does not have a pathogenic effect.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Bystander</a:t>
                      </a:r>
                      <a:r>
                        <a:rPr lang="en-US" altLang="ko-KR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96471">
                <a:tc>
                  <a:txBody>
                    <a:bodyPr/>
                    <a:lstStyle/>
                    <a:p>
                      <a:r>
                        <a:rPr lang="en-US" altLang="ko-K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Virus is causing  pneumonia in isolation.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Pathogen or Assistant </a:t>
                      </a:r>
                      <a:endParaRPr lang="ko-KR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5353">
                <a:tc>
                  <a:txBody>
                    <a:bodyPr/>
                    <a:lstStyle/>
                    <a:p>
                      <a:r>
                        <a:rPr lang="en-US" altLang="ko-K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Virus is causing pneumonia along with a bacterial pathogen.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19845">
                <a:tc>
                  <a:txBody>
                    <a:bodyPr/>
                    <a:lstStyle/>
                    <a:p>
                      <a:r>
                        <a:rPr lang="en-US" altLang="ko-K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Virus caused a recent infection that prompted a secondary bacterial infection.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1584355" y="190123"/>
            <a:ext cx="8220548" cy="1222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Different scenarios for the effect of </a:t>
            </a:r>
            <a:r>
              <a:rPr lang="en-US" altLang="ko-KR" sz="2800" b="1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 identified </a:t>
            </a:r>
            <a:r>
              <a:rPr lang="en-US" altLang="ko-KR" sz="2800" b="1" dirty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viral pathogen in the setting </a:t>
            </a:r>
            <a:r>
              <a:rPr lang="en-US" altLang="ko-KR" sz="2800" b="1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of pneumonia</a:t>
            </a:r>
            <a:endParaRPr lang="ko-KR" altLang="en-US" sz="2800" b="1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22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321" y="0"/>
            <a:ext cx="6819947" cy="200413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4" y="2182746"/>
            <a:ext cx="10232396" cy="458823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861140" y="6228785"/>
            <a:ext cx="1638677" cy="389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Chest 2010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2589291" y="6228785"/>
            <a:ext cx="869133" cy="552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00808" y="6228785"/>
            <a:ext cx="1003944" cy="629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86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3" y="72429"/>
            <a:ext cx="9162207" cy="334885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3" y="3561646"/>
            <a:ext cx="10817572" cy="297877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320950" y="6599976"/>
            <a:ext cx="1871050" cy="25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JID 2016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08230" y="4508626"/>
            <a:ext cx="7324253" cy="307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8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41034" y="428357"/>
            <a:ext cx="7597247" cy="1563405"/>
          </a:xfrm>
        </p:spPr>
        <p:txBody>
          <a:bodyPr>
            <a:norm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Mechanism of co-infection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Nasopharyngeal colonization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mucosal/epithelial damage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bacterial adherence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Neutrophil response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Altered cytokine milieu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146" y="0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92747" y="365466"/>
            <a:ext cx="8740366" cy="1011002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Case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ko-KR" dirty="0" smtClean="0"/>
              <a:t>M/59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dirty="0" smtClean="0"/>
              <a:t>C.C: fever (1DA)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dirty="0" smtClean="0"/>
              <a:t>P.I: 3</a:t>
            </a:r>
            <a:r>
              <a:rPr lang="ko-KR" altLang="en-US" dirty="0" smtClean="0"/>
              <a:t>일전부터 </a:t>
            </a:r>
            <a:r>
              <a:rPr lang="en-US" altLang="ko-KR" dirty="0" smtClean="0"/>
              <a:t>cough, sputum 1</a:t>
            </a:r>
            <a:r>
              <a:rPr lang="ko-KR" altLang="en-US" dirty="0" smtClean="0"/>
              <a:t>일전부터 </a:t>
            </a:r>
            <a:r>
              <a:rPr lang="en-US" altLang="ko-KR" dirty="0" smtClean="0"/>
              <a:t>fever </a:t>
            </a:r>
            <a:r>
              <a:rPr lang="ko-KR" altLang="en-US" dirty="0" smtClean="0"/>
              <a:t>발생</a:t>
            </a:r>
            <a:r>
              <a:rPr lang="en-US" altLang="ko-KR" dirty="0"/>
              <a:t> </a:t>
            </a:r>
            <a:r>
              <a:rPr lang="ko-KR" altLang="en-US" dirty="0" err="1" smtClean="0"/>
              <a:t>내원</a:t>
            </a:r>
            <a:r>
              <a:rPr lang="ko-KR" altLang="en-US" dirty="0" smtClean="0"/>
              <a:t> 당일 </a:t>
            </a:r>
            <a:r>
              <a:rPr lang="en-US" altLang="ko-KR" dirty="0" smtClean="0"/>
              <a:t>primary clinic</a:t>
            </a:r>
            <a:r>
              <a:rPr lang="ko-KR" altLang="en-US" dirty="0" smtClean="0"/>
              <a:t>에서 독감 진단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발열 호전 없어 응급실 경유하여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일반병동 입원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과거력</a:t>
            </a:r>
            <a:r>
              <a:rPr lang="en-US" altLang="ko-KR" dirty="0" smtClean="0"/>
              <a:t>: DM (+)</a:t>
            </a:r>
          </a:p>
          <a:p>
            <a:pPr marL="0" indent="0">
              <a:buNone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직업력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사회력</a:t>
            </a:r>
            <a:r>
              <a:rPr lang="en-US" altLang="ko-KR" dirty="0" smtClean="0"/>
              <a:t>: </a:t>
            </a:r>
            <a:r>
              <a:rPr lang="ko-KR" altLang="en-US" dirty="0" smtClean="0"/>
              <a:t>특이 소견 없음 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5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825" y="7027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146" y="0"/>
            <a:ext cx="2380426" cy="101797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98" y="1179731"/>
            <a:ext cx="11317480" cy="511027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230416" y="6274052"/>
            <a:ext cx="2607398" cy="679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 2013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146" y="0"/>
            <a:ext cx="2380426" cy="101797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230416" y="6274052"/>
            <a:ext cx="2607398" cy="679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 2013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42" y="1178380"/>
            <a:ext cx="11437284" cy="50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146" y="0"/>
            <a:ext cx="2380426" cy="101797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230416" y="6274052"/>
            <a:ext cx="2607398" cy="679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 2013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22" y="1251959"/>
            <a:ext cx="11914450" cy="44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6">
            <a:extLst>
              <a:ext uri="{FF2B5EF4-FFF2-40B4-BE49-F238E27FC236}">
                <a16:creationId xmlns="" xmlns:a16="http://schemas.microsoft.com/office/drawing/2014/main" id="{75A93FD7-506F-4806-906D-6EFFFA6BC35E}"/>
              </a:ext>
            </a:extLst>
          </p:cNvPr>
          <p:cNvSpPr txBox="1">
            <a:spLocks/>
          </p:cNvSpPr>
          <p:nvPr/>
        </p:nvSpPr>
        <p:spPr>
          <a:xfrm>
            <a:off x="8520034" y="298117"/>
            <a:ext cx="2279464" cy="3695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GYEONGSANG</a:t>
            </a:r>
          </a:p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National University Hospital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511B954-8AF9-4516-843F-590D78493D75}"/>
              </a:ext>
            </a:extLst>
          </p:cNvPr>
          <p:cNvGrpSpPr/>
          <p:nvPr/>
        </p:nvGrpSpPr>
        <p:grpSpPr>
          <a:xfrm>
            <a:off x="1324839" y="2886145"/>
            <a:ext cx="607872" cy="607872"/>
            <a:chOff x="181839" y="3959295"/>
            <a:chExt cx="607872" cy="607872"/>
          </a:xfrm>
        </p:grpSpPr>
        <p:cxnSp>
          <p:nvCxnSpPr>
            <p:cNvPr id="6" name="직선 연결선 5">
              <a:extLst>
                <a:ext uri="{FF2B5EF4-FFF2-40B4-BE49-F238E27FC236}">
                  <a16:creationId xmlns="" xmlns:a16="http://schemas.microsoft.com/office/drawing/2014/main" id="{03CB6FEF-9740-4725-9C63-92F11B5C2F70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="" xmlns:a16="http://schemas.microsoft.com/office/drawing/2014/main" id="{2C39EE8A-3233-49F2-942D-0CAA1C70553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8440C02-CBBA-40A2-BB0E-C495C3B2C067}"/>
              </a:ext>
            </a:extLst>
          </p:cNvPr>
          <p:cNvGrpSpPr/>
          <p:nvPr/>
        </p:nvGrpSpPr>
        <p:grpSpPr>
          <a:xfrm rot="10800000">
            <a:off x="10259289" y="5721420"/>
            <a:ext cx="607872" cy="607872"/>
            <a:chOff x="181839" y="3959295"/>
            <a:chExt cx="607872" cy="607872"/>
          </a:xfrm>
        </p:grpSpPr>
        <p:cxnSp>
          <p:nvCxnSpPr>
            <p:cNvPr id="11" name="직선 연결선 10">
              <a:extLst>
                <a:ext uri="{FF2B5EF4-FFF2-40B4-BE49-F238E27FC236}">
                  <a16:creationId xmlns="" xmlns:a16="http://schemas.microsoft.com/office/drawing/2014/main" id="{225E013D-E09F-4370-8004-B3F071E4BF33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="" xmlns:a16="http://schemas.microsoft.com/office/drawing/2014/main" id="{F7FB0D07-BCC4-40FE-A4AB-69457622CED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48C09CFA-CC71-4AD3-9006-A8AFE7E714C2}"/>
              </a:ext>
            </a:extLst>
          </p:cNvPr>
          <p:cNvCxnSpPr>
            <a:cxnSpLocks/>
          </p:cNvCxnSpPr>
          <p:nvPr/>
        </p:nvCxnSpPr>
        <p:spPr>
          <a:xfrm>
            <a:off x="2206306" y="4603041"/>
            <a:ext cx="777939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20000">
                  <a:schemeClr val="bg1">
                    <a:lumMod val="75000"/>
                    <a:alpha val="70000"/>
                  </a:schemeClr>
                </a:gs>
                <a:gs pos="80000">
                  <a:schemeClr val="bg1">
                    <a:lumMod val="75000"/>
                    <a:alpha val="7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="" xmlns:a16="http://schemas.microsoft.com/office/drawing/2014/main" id="{EC798D58-0A46-4B6D-B365-9231E1A36F43}"/>
              </a:ext>
            </a:extLst>
          </p:cNvPr>
          <p:cNvGrpSpPr/>
          <p:nvPr/>
        </p:nvGrpSpPr>
        <p:grpSpPr>
          <a:xfrm>
            <a:off x="3356661" y="3608694"/>
            <a:ext cx="6553266" cy="748127"/>
            <a:chOff x="2940259" y="3835050"/>
            <a:chExt cx="4984199" cy="74812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58DF363-3B5F-41A4-BFE7-23194199F7FF}"/>
                </a:ext>
              </a:extLst>
            </p:cNvPr>
            <p:cNvSpPr txBox="1"/>
            <p:nvPr/>
          </p:nvSpPr>
          <p:spPr>
            <a:xfrm>
              <a:off x="3629901" y="3875291"/>
              <a:ext cx="429455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0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Diagnosis </a:t>
              </a:r>
              <a:r>
                <a:rPr lang="en-US" altLang="ko-KR" sz="36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ko-KR" altLang="en-US" sz="3600" b="1" spc="-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05EE523-1007-4429-84FB-1E200EDE328E}"/>
                </a:ext>
              </a:extLst>
            </p:cNvPr>
            <p:cNvSpPr txBox="1"/>
            <p:nvPr/>
          </p:nvSpPr>
          <p:spPr>
            <a:xfrm>
              <a:off x="2940259" y="3835050"/>
              <a:ext cx="347713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000" b="1" spc="-100" dirty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3</a:t>
              </a:r>
              <a:endParaRPr lang="ko-KR" altLang="en-US" sz="4000" b="1" spc="-100" dirty="0">
                <a:ln w="3175">
                  <a:solidFill>
                    <a:schemeClr val="tx2">
                      <a:alpha val="10000"/>
                    </a:schemeClr>
                  </a:solidFill>
                </a:ln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="" xmlns:a16="http://schemas.microsoft.com/office/drawing/2014/main" id="{66A428B8-EA6E-4383-A3BC-E806308DC1A2}"/>
                </a:ext>
              </a:extLst>
            </p:cNvPr>
            <p:cNvCxnSpPr/>
            <p:nvPr/>
          </p:nvCxnSpPr>
          <p:spPr>
            <a:xfrm>
              <a:off x="3532778" y="4133815"/>
              <a:ext cx="0" cy="197013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>
            <a:extLst>
              <a:ext uri="{FF2B5EF4-FFF2-40B4-BE49-F238E27FC236}">
                <a16:creationId xmlns="" xmlns:a16="http://schemas.microsoft.com/office/drawing/2014/main" id="{3D7313F1-6ACB-4555-9E77-D6F11CCF4581}"/>
              </a:ext>
            </a:extLst>
          </p:cNvPr>
          <p:cNvCxnSpPr/>
          <p:nvPr/>
        </p:nvCxnSpPr>
        <p:spPr>
          <a:xfrm>
            <a:off x="5924251" y="4603041"/>
            <a:ext cx="343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41034" y="371968"/>
            <a:ext cx="7828068" cy="1011002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Diagnosis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530036"/>
            <a:ext cx="10515600" cy="51785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Viral antigen detection 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mmunofluorescence,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immunochromatogrphic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assays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Fast (&lt;15 min), lack of sensitivity (70%)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Serology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cute and convalescent phase of illness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4-fold rise in antibody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culture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standard but slow labor intensive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RSV,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metapneumovirus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difficult to isolate in culture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to old patients: infection with low viral burden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00403" y="371968"/>
            <a:ext cx="7550591" cy="1011002"/>
          </a:xfrm>
        </p:spPr>
        <p:txBody>
          <a:bodyPr/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Diagnosis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Nucleic acid amplification using PCR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DNA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and specificity ( 100%)</a:t>
            </a:r>
          </a:p>
          <a:p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of colonization or previous infection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Reverse-transcriptase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 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use of RNA (rhinovirus, RSV,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metapneumovirus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00403" y="371968"/>
            <a:ext cx="7550591" cy="1011002"/>
          </a:xfrm>
        </p:spPr>
        <p:txBody>
          <a:bodyPr/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Diagnosis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 RT-PCR</a:t>
            </a:r>
          </a:p>
          <a:p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</a:t>
            </a:r>
          </a:p>
          <a:p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 or better sensitivity and specificity compared with  </a:t>
            </a:r>
          </a:p>
          <a:p>
            <a:pPr marL="0" indent="0">
              <a:buNone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viral culture </a:t>
            </a:r>
          </a:p>
          <a:p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Bronchoalveolar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lavage, nasopharyngeal aspiration&gt; nasal   </a:t>
            </a:r>
          </a:p>
          <a:p>
            <a:pPr marL="0" indent="0">
              <a:buNone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swab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4272" cy="617448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931651" y="6341952"/>
            <a:ext cx="2987644" cy="516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Chest 2018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969" y="1101747"/>
            <a:ext cx="5869822" cy="4402365"/>
          </a:xfrm>
        </p:spPr>
      </p:pic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4211" y="1061006"/>
            <a:ext cx="5543897" cy="4157922"/>
          </a:xfrm>
        </p:spPr>
      </p:pic>
    </p:spTree>
    <p:extLst>
      <p:ext uri="{BB962C8B-B14F-4D97-AF65-F5344CB8AC3E}">
        <p14:creationId xmlns:p14="http://schemas.microsoft.com/office/powerpoint/2010/main" val="34115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00403" y="371968"/>
            <a:ext cx="7550591" cy="1011002"/>
          </a:xfrm>
        </p:spPr>
        <p:txBody>
          <a:bodyPr/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Diagnosis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 RT-PCR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Reduction in antibiotic exposure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More rapid initiation or discontinuation of antiviral therapy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Avoidance of unnecessary diagnostic testing 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More effective use of respiratory isolation rooms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/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Case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4978" y="1825625"/>
            <a:ext cx="1155222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V/S: 110/70-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123-22-38.3℃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Lab finding </a:t>
            </a:r>
          </a:p>
          <a:p>
            <a:pPr marL="0" indent="0">
              <a:buNone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WBC: 2750</a:t>
            </a:r>
            <a:r>
              <a:rPr lang="en-US" altLang="ko-K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altLang="ko-K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neutrophil: 87%),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16.6g/dl,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Plt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197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X10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/mm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CRP: 10.1 mg/dl, PCT: 34.95 ng/ml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NTproBNP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319.3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/ml</a:t>
            </a:r>
          </a:p>
          <a:p>
            <a:pPr marL="0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ABGA (RA): 7.4-33mmHg-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53mmHg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87.9%, lactic acid: 3.6mmol/L</a:t>
            </a:r>
          </a:p>
          <a:p>
            <a:pPr marL="0" indent="0">
              <a:buNone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Influenza Ag test: </a:t>
            </a:r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nfluenza A (+)</a:t>
            </a:r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77" y="419666"/>
            <a:ext cx="11497901" cy="253125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34979" y="2950925"/>
            <a:ext cx="9370336" cy="3793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2015.1.15-2015.4.30, 2015.10.1-2016.4.30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Pragmatic parallel-group, open-label, RCT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 Patients with acute respiratory illness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Intervention(</a:t>
            </a:r>
            <a:r>
              <a:rPr lang="en-US" altLang="ko-K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FilmArray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n=362) vs control (usual care including lab PCR, n=294)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outcomes: the proportion of use of antibiotics </a:t>
            </a:r>
            <a:endParaRPr lang="ko-KR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216428" y="6083929"/>
            <a:ext cx="2906162" cy="660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lancet </a:t>
            </a:r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916" y="121152"/>
            <a:ext cx="5002577" cy="66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42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0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3" y="1148437"/>
            <a:ext cx="12035661" cy="556923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17695" y="2180532"/>
            <a:ext cx="11950574" cy="34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4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42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0"/>
            <a:ext cx="2380426" cy="10179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rcRect l="1476" r="1086" b="20907"/>
          <a:stretch/>
        </p:blipFill>
        <p:spPr>
          <a:xfrm>
            <a:off x="181069" y="1682592"/>
            <a:ext cx="11923414" cy="460051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841034" y="393008"/>
            <a:ext cx="7846174" cy="755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Antibiotics use </a:t>
            </a:r>
            <a:endParaRPr lang="ko-KR" altLang="en-US" sz="3600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3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42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0"/>
            <a:ext cx="2380426" cy="1017979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86156"/>
              </p:ext>
            </p:extLst>
          </p:nvPr>
        </p:nvGraphicFramePr>
        <p:xfrm>
          <a:off x="393318" y="1941883"/>
          <a:ext cx="11511988" cy="301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7997"/>
                <a:gridCol w="2877997"/>
                <a:gridCol w="2877997"/>
                <a:gridCol w="2877997"/>
              </a:tblGrid>
              <a:tr h="10034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POCT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 for virus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virus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P-value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34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Antibiotic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duration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 ± 4.8</a:t>
                      </a:r>
                      <a:endParaRPr lang="ko-KR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± 5.3</a:t>
                      </a:r>
                      <a:endParaRPr lang="ko-KR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0.0033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34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Hospitalization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duration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 ± 4.6</a:t>
                      </a:r>
                      <a:endParaRPr lang="ko-KR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 ± 7.2</a:t>
                      </a:r>
                      <a:endParaRPr lang="ko-KR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0.0085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4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0"/>
            <a:ext cx="2380426" cy="10179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21409"/>
          <a:stretch/>
        </p:blipFill>
        <p:spPr>
          <a:xfrm>
            <a:off x="731377" y="1180942"/>
            <a:ext cx="10825414" cy="53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6">
            <a:extLst>
              <a:ext uri="{FF2B5EF4-FFF2-40B4-BE49-F238E27FC236}">
                <a16:creationId xmlns="" xmlns:a16="http://schemas.microsoft.com/office/drawing/2014/main" id="{75A93FD7-506F-4806-906D-6EFFFA6BC35E}"/>
              </a:ext>
            </a:extLst>
          </p:cNvPr>
          <p:cNvSpPr txBox="1">
            <a:spLocks/>
          </p:cNvSpPr>
          <p:nvPr/>
        </p:nvSpPr>
        <p:spPr>
          <a:xfrm>
            <a:off x="8520034" y="298117"/>
            <a:ext cx="2279464" cy="3695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GYEONGSANG</a:t>
            </a:r>
          </a:p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National University Hospital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511B954-8AF9-4516-843F-590D78493D75}"/>
              </a:ext>
            </a:extLst>
          </p:cNvPr>
          <p:cNvGrpSpPr/>
          <p:nvPr/>
        </p:nvGrpSpPr>
        <p:grpSpPr>
          <a:xfrm>
            <a:off x="1324839" y="2886145"/>
            <a:ext cx="607872" cy="607872"/>
            <a:chOff x="181839" y="3959295"/>
            <a:chExt cx="607872" cy="607872"/>
          </a:xfrm>
        </p:grpSpPr>
        <p:cxnSp>
          <p:nvCxnSpPr>
            <p:cNvPr id="6" name="직선 연결선 5">
              <a:extLst>
                <a:ext uri="{FF2B5EF4-FFF2-40B4-BE49-F238E27FC236}">
                  <a16:creationId xmlns="" xmlns:a16="http://schemas.microsoft.com/office/drawing/2014/main" id="{03CB6FEF-9740-4725-9C63-92F11B5C2F70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="" xmlns:a16="http://schemas.microsoft.com/office/drawing/2014/main" id="{2C39EE8A-3233-49F2-942D-0CAA1C70553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8440C02-CBBA-40A2-BB0E-C495C3B2C067}"/>
              </a:ext>
            </a:extLst>
          </p:cNvPr>
          <p:cNvGrpSpPr/>
          <p:nvPr/>
        </p:nvGrpSpPr>
        <p:grpSpPr>
          <a:xfrm rot="10800000">
            <a:off x="10259289" y="5721420"/>
            <a:ext cx="607872" cy="607872"/>
            <a:chOff x="181839" y="3959295"/>
            <a:chExt cx="607872" cy="607872"/>
          </a:xfrm>
        </p:grpSpPr>
        <p:cxnSp>
          <p:nvCxnSpPr>
            <p:cNvPr id="11" name="직선 연결선 10">
              <a:extLst>
                <a:ext uri="{FF2B5EF4-FFF2-40B4-BE49-F238E27FC236}">
                  <a16:creationId xmlns="" xmlns:a16="http://schemas.microsoft.com/office/drawing/2014/main" id="{225E013D-E09F-4370-8004-B3F071E4BF33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="" xmlns:a16="http://schemas.microsoft.com/office/drawing/2014/main" id="{F7FB0D07-BCC4-40FE-A4AB-69457622CED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48C09CFA-CC71-4AD3-9006-A8AFE7E714C2}"/>
              </a:ext>
            </a:extLst>
          </p:cNvPr>
          <p:cNvCxnSpPr>
            <a:cxnSpLocks/>
          </p:cNvCxnSpPr>
          <p:nvPr/>
        </p:nvCxnSpPr>
        <p:spPr>
          <a:xfrm>
            <a:off x="2206306" y="4603041"/>
            <a:ext cx="777939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20000">
                  <a:schemeClr val="bg1">
                    <a:lumMod val="75000"/>
                    <a:alpha val="70000"/>
                  </a:schemeClr>
                </a:gs>
                <a:gs pos="80000">
                  <a:schemeClr val="bg1">
                    <a:lumMod val="75000"/>
                    <a:alpha val="7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="" xmlns:a16="http://schemas.microsoft.com/office/drawing/2014/main" id="{EC798D58-0A46-4B6D-B365-9231E1A36F43}"/>
              </a:ext>
            </a:extLst>
          </p:cNvPr>
          <p:cNvGrpSpPr/>
          <p:nvPr/>
        </p:nvGrpSpPr>
        <p:grpSpPr>
          <a:xfrm>
            <a:off x="3356661" y="3608694"/>
            <a:ext cx="6553266" cy="748127"/>
            <a:chOff x="2940259" y="3835050"/>
            <a:chExt cx="4984199" cy="74812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58DF363-3B5F-41A4-BFE7-23194199F7FF}"/>
                </a:ext>
              </a:extLst>
            </p:cNvPr>
            <p:cNvSpPr txBox="1"/>
            <p:nvPr/>
          </p:nvSpPr>
          <p:spPr>
            <a:xfrm>
              <a:off x="3629901" y="3875291"/>
              <a:ext cx="429455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0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Treatment </a:t>
              </a:r>
              <a:r>
                <a:rPr lang="en-US" altLang="ko-KR" sz="36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ko-KR" altLang="en-US" sz="3600" b="1" spc="-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05EE523-1007-4429-84FB-1E200EDE328E}"/>
                </a:ext>
              </a:extLst>
            </p:cNvPr>
            <p:cNvSpPr txBox="1"/>
            <p:nvPr/>
          </p:nvSpPr>
          <p:spPr>
            <a:xfrm>
              <a:off x="2940259" y="3835050"/>
              <a:ext cx="347713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000" b="1" spc="-100" dirty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4</a:t>
              </a:r>
              <a:endParaRPr lang="ko-KR" altLang="en-US" sz="4000" b="1" spc="-100" dirty="0">
                <a:ln w="3175">
                  <a:solidFill>
                    <a:schemeClr val="tx2">
                      <a:alpha val="10000"/>
                    </a:schemeClr>
                  </a:solidFill>
                </a:ln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="" xmlns:a16="http://schemas.microsoft.com/office/drawing/2014/main" id="{66A428B8-EA6E-4383-A3BC-E806308DC1A2}"/>
                </a:ext>
              </a:extLst>
            </p:cNvPr>
            <p:cNvCxnSpPr/>
            <p:nvPr/>
          </p:nvCxnSpPr>
          <p:spPr>
            <a:xfrm>
              <a:off x="3532778" y="4133815"/>
              <a:ext cx="0" cy="197013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>
            <a:extLst>
              <a:ext uri="{FF2B5EF4-FFF2-40B4-BE49-F238E27FC236}">
                <a16:creationId xmlns="" xmlns:a16="http://schemas.microsoft.com/office/drawing/2014/main" id="{3D7313F1-6ACB-4555-9E77-D6F11CCF4581}"/>
              </a:ext>
            </a:extLst>
          </p:cNvPr>
          <p:cNvCxnSpPr/>
          <p:nvPr/>
        </p:nvCxnSpPr>
        <p:spPr>
          <a:xfrm>
            <a:off x="5924251" y="4603041"/>
            <a:ext cx="343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31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2954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20" y="1240325"/>
            <a:ext cx="11828514" cy="482493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811574" y="6441540"/>
            <a:ext cx="2869949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Chest med 2017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6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31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2954"/>
            <a:ext cx="2380426" cy="10179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" y="2222425"/>
            <a:ext cx="11806095" cy="396182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811574" y="6441540"/>
            <a:ext cx="2869949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Chest med 2017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31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2954"/>
            <a:ext cx="2380426" cy="10179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" y="2222425"/>
            <a:ext cx="11806095" cy="396182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811574" y="6441540"/>
            <a:ext cx="2869949" cy="41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Chest med 2017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8762" y="66361"/>
            <a:ext cx="10515600" cy="1325563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Initial CXR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r="22917"/>
          <a:stretch/>
        </p:blipFill>
        <p:spPr>
          <a:xfrm>
            <a:off x="3512746" y="1391924"/>
            <a:ext cx="5494339" cy="5334801"/>
          </a:xfrm>
        </p:spPr>
      </p:pic>
    </p:spTree>
    <p:extLst>
      <p:ext uri="{BB962C8B-B14F-4D97-AF65-F5344CB8AC3E}">
        <p14:creationId xmlns:p14="http://schemas.microsoft.com/office/powerpoint/2010/main" val="25016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11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25164"/>
            <a:ext cx="2380426" cy="10179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420" y="715010"/>
            <a:ext cx="8647768" cy="397404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58432" y="4908653"/>
            <a:ext cx="9641941" cy="1854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Selective inhibitor of influenza cap-dependent endonuclease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 :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Baloxavir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marboxil</a:t>
            </a:r>
            <a:endParaRPr lang="en-US" altLang="ko-K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231: placebo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377: oseltamivir  </a:t>
            </a:r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5671" y="126533"/>
            <a:ext cx="718845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31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2954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112" y="1315958"/>
            <a:ext cx="7782669" cy="532928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971168" y="2344848"/>
            <a:ext cx="2915216" cy="1213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26.5 hours shorter </a:t>
            </a:r>
            <a:endParaRPr lang="ko-KR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5671" y="126533"/>
            <a:ext cx="718845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31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2954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2" y="1927383"/>
            <a:ext cx="5524628" cy="36340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242" y="1991699"/>
            <a:ext cx="5903101" cy="38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88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70871"/>
            <a:ext cx="2380426" cy="101797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811574" y="6355533"/>
            <a:ext cx="2987643" cy="502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53" y="1086427"/>
            <a:ext cx="11114612" cy="45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88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70871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10238" b="1666"/>
          <a:stretch/>
        </p:blipFill>
        <p:spPr>
          <a:xfrm>
            <a:off x="968722" y="1584355"/>
            <a:ext cx="10121774" cy="503012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22" y="919506"/>
            <a:ext cx="10240173" cy="6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88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70871"/>
            <a:ext cx="2380426" cy="10179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3" y="1250950"/>
            <a:ext cx="12236777" cy="43561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71604" y="2082297"/>
            <a:ext cx="11841933" cy="986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271604" y="3693814"/>
            <a:ext cx="11841933" cy="588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5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546"/>
            <a:ext cx="1634083" cy="9160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748" y="0"/>
            <a:ext cx="2012252" cy="86053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003" y="860531"/>
            <a:ext cx="9568251" cy="589335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294646" y="1776608"/>
            <a:ext cx="9261695" cy="794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294646" y="4010685"/>
            <a:ext cx="9261695" cy="742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1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88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70871"/>
            <a:ext cx="2380426" cy="10179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4" y="1500801"/>
            <a:ext cx="10547287" cy="377656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87240" y="3603279"/>
            <a:ext cx="10194202" cy="561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0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588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-70871"/>
            <a:ext cx="2380426" cy="10179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23443" b="17459"/>
          <a:stretch/>
        </p:blipFill>
        <p:spPr>
          <a:xfrm>
            <a:off x="3286409" y="919507"/>
            <a:ext cx="5808006" cy="57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24" y="1158845"/>
            <a:ext cx="10104346" cy="30444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438646" y="6437014"/>
            <a:ext cx="2450471" cy="48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 2019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53794" y="4508626"/>
            <a:ext cx="10047993" cy="2073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2010-2011 to 2017-2018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Greece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1330 Adults with influenza receiving MV admitted to ICU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oseltamivir (&lt;48hr)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oseltamivir (&gt;48hr) </a:t>
            </a:r>
          </a:p>
        </p:txBody>
      </p:sp>
    </p:spTree>
    <p:extLst>
      <p:ext uri="{BB962C8B-B14F-4D97-AF65-F5344CB8AC3E}">
        <p14:creationId xmlns:p14="http://schemas.microsoft.com/office/powerpoint/2010/main" val="32944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내용 개체 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r="23353"/>
          <a:stretch/>
        </p:blipFill>
        <p:spPr>
          <a:xfrm>
            <a:off x="202571" y="1753197"/>
            <a:ext cx="4436198" cy="4351338"/>
          </a:xfrm>
          <a:prstGeom prst="rect">
            <a:avLst/>
          </a:prstGeom>
        </p:spPr>
      </p:pic>
      <p:pic>
        <p:nvPicPr>
          <p:cNvPr id="3" name="내용 개체 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r="23135"/>
          <a:stretch/>
        </p:blipFill>
        <p:spPr>
          <a:xfrm>
            <a:off x="1618307" y="1753197"/>
            <a:ext cx="4490519" cy="4351338"/>
          </a:xfrm>
          <a:prstGeom prst="rect">
            <a:avLst/>
          </a:prstGeom>
        </p:spPr>
      </p:pic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r="22917"/>
          <a:stretch/>
        </p:blipFill>
        <p:spPr>
          <a:xfrm>
            <a:off x="3295460" y="1753197"/>
            <a:ext cx="4454305" cy="4351338"/>
          </a:xfrm>
          <a:prstGeom prst="rect">
            <a:avLst/>
          </a:prstGeom>
        </p:spPr>
      </p:pic>
      <p:pic>
        <p:nvPicPr>
          <p:cNvPr id="5" name="내용 개체 틀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r="23353"/>
          <a:stretch/>
        </p:blipFill>
        <p:spPr>
          <a:xfrm>
            <a:off x="5032597" y="1816571"/>
            <a:ext cx="4463358" cy="4351338"/>
          </a:xfrm>
          <a:prstGeom prst="rect">
            <a:avLst/>
          </a:prstGeom>
        </p:spPr>
      </p:pic>
      <p:pic>
        <p:nvPicPr>
          <p:cNvPr id="6" name="내용 개체 틀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r="23353"/>
          <a:stretch/>
        </p:blipFill>
        <p:spPr>
          <a:xfrm>
            <a:off x="7248432" y="1753197"/>
            <a:ext cx="4463358" cy="435133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86415" y="244444"/>
            <a:ext cx="10044822" cy="1213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 smtClean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Chest CT scan</a:t>
            </a:r>
            <a:endParaRPr lang="ko-KR" altLang="en-US" sz="4400" b="1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7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90" y="230439"/>
            <a:ext cx="6875935" cy="651771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86" y="1257300"/>
            <a:ext cx="9698027" cy="43434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525917" y="1539089"/>
            <a:ext cx="3096285" cy="751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A/H3N2 cases</a:t>
            </a:r>
            <a:endParaRPr lang="ko-KR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9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1091"/>
          <a:stretch/>
        </p:blipFill>
        <p:spPr>
          <a:xfrm>
            <a:off x="738755" y="1381053"/>
            <a:ext cx="9469950" cy="1710304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23043" y="3539905"/>
            <a:ext cx="8788532" cy="2829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2010.9-2014.3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cohort 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 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Critically ill patients with seasonal influenza infection 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715699" y="6369113"/>
            <a:ext cx="1868618" cy="48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JMV 2014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06" y="1110839"/>
            <a:ext cx="11041055" cy="574716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43620" y="5314385"/>
            <a:ext cx="11063334" cy="208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64906" y="5884752"/>
            <a:ext cx="11063334" cy="443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1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96" y="1711105"/>
            <a:ext cx="11857876" cy="4635374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21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17" y="1638677"/>
            <a:ext cx="11117014" cy="29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2118511" y="0"/>
            <a:ext cx="7188452" cy="12403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agents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991" y="1160907"/>
            <a:ext cx="5913549" cy="55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íë¯¸íë£¨ íê° ë´ì¤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27" y="830295"/>
            <a:ext cx="4941011" cy="276696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655" y="830295"/>
            <a:ext cx="4318654" cy="3234822"/>
          </a:xfrm>
          <a:prstGeom prst="rect">
            <a:avLst/>
          </a:prstGeom>
        </p:spPr>
      </p:pic>
      <p:pic>
        <p:nvPicPr>
          <p:cNvPr id="1032" name="Picture 8" descr="íë¼ë¯¸íë£¨ ë¶ìì© ë´ì¤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27" y="3805850"/>
            <a:ext cx="4493973" cy="23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75" y="190123"/>
            <a:ext cx="8826094" cy="340410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16" y="3888400"/>
            <a:ext cx="11633234" cy="288727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207374" y="5232903"/>
            <a:ext cx="2706986" cy="144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58766" y="366665"/>
            <a:ext cx="11633234" cy="352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study found that the short-term use of oseltamivir triggers the incidence of NPAEs. Early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of </a:t>
            </a:r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NPAEs may be required when prescribing oseltamivir with careful consideration of the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risk–benefit balance </a:t>
            </a:r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oseltamivir.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9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4892" y="104843"/>
            <a:ext cx="8800345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Anti-viral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Agents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Non-influenza viruses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3" y="8375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97866"/>
            <a:ext cx="2380426" cy="1017979"/>
          </a:xfrm>
          <a:prstGeom prst="rect">
            <a:avLst/>
          </a:prstGeom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07500"/>
              </p:ext>
            </p:extLst>
          </p:nvPr>
        </p:nvGraphicFramePr>
        <p:xfrm>
          <a:off x="1050390" y="1418942"/>
          <a:ext cx="10049348" cy="5121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674"/>
                <a:gridCol w="5024674"/>
              </a:tblGrid>
              <a:tr h="6483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RSV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Ribavirin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(Inhalation, IV), IVIG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PIV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Ribavirin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(Inhalation, IV), IVIG,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BCX 2798, BCX 2855</a:t>
                      </a:r>
                      <a:endParaRPr lang="en-US" altLang="ko-KR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 181 </a:t>
                      </a:r>
                      <a:endParaRPr lang="ko-KR" alt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83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Adenovirus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cidofovir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Intranasal interferon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83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Metapneumovirus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Ribavirin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(IV)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Coronavirus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Ribavirin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MERS-</a:t>
                      </a:r>
                      <a:r>
                        <a:rPr lang="en-US" altLang="ko-KR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8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7" y="400827"/>
            <a:ext cx="12087953" cy="602027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340159" y="6513968"/>
            <a:ext cx="3630439" cy="344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Infect Dis 2017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HD #1.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multiplex RT-PCR: </a:t>
            </a:r>
            <a:r>
              <a:rPr lang="en-US" altLang="ko-KR" dirty="0" smtClean="0">
                <a:solidFill>
                  <a:srgbClr val="FF0000"/>
                </a:solidFill>
              </a:rPr>
              <a:t>influenza A </a:t>
            </a:r>
            <a:r>
              <a:rPr lang="ko-KR" altLang="en-US" dirty="0" smtClean="0">
                <a:solidFill>
                  <a:srgbClr val="FF0000"/>
                </a:solidFill>
              </a:rPr>
              <a:t>양성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확인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ER</a:t>
            </a:r>
            <a:r>
              <a:rPr lang="ko-KR" altLang="en-US" dirty="0" smtClean="0"/>
              <a:t>에서 항생제 </a:t>
            </a:r>
            <a:r>
              <a:rPr lang="en-US" altLang="ko-KR" dirty="0" err="1" smtClean="0"/>
              <a:t>ceftriaxone+azithromycin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항바이러스제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peramivir</a:t>
            </a:r>
            <a:r>
              <a:rPr lang="en-US" altLang="ko-KR" dirty="0" smtClean="0"/>
              <a:t> 300mg iv 1</a:t>
            </a:r>
            <a:r>
              <a:rPr lang="ko-KR" altLang="en-US" dirty="0" smtClean="0"/>
              <a:t>회 투여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Blood </a:t>
            </a:r>
            <a:r>
              <a:rPr lang="en-US" altLang="ko-KR" dirty="0" err="1" smtClean="0"/>
              <a:t>Cx</a:t>
            </a:r>
            <a:r>
              <a:rPr lang="en-US" altLang="ko-KR" dirty="0" smtClean="0"/>
              <a:t>: </a:t>
            </a:r>
            <a:r>
              <a:rPr lang="en-US" altLang="ko-KR" dirty="0" smtClean="0">
                <a:solidFill>
                  <a:srgbClr val="FF0000"/>
                </a:solidFill>
              </a:rPr>
              <a:t>G (+) cocci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sputum </a:t>
            </a:r>
            <a:r>
              <a:rPr lang="en-US" altLang="ko-KR" dirty="0" err="1" smtClean="0"/>
              <a:t>Cx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응급실에서 취소 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67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34883" b="14911"/>
          <a:stretch/>
        </p:blipFill>
        <p:spPr>
          <a:xfrm>
            <a:off x="202836" y="733331"/>
            <a:ext cx="11390763" cy="175637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1108602" y="6341952"/>
            <a:ext cx="1219200" cy="516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2013 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49" y="2953661"/>
            <a:ext cx="7646924" cy="29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65" y="124375"/>
            <a:ext cx="10792248" cy="349701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86828" y="4173648"/>
            <a:ext cx="10492966" cy="2254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2012-2014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non-immunocompromised patients with severe adenoviral pneumonia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those requiring vasopressor and MV) 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patients were treated with iv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cidofovir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02" y="625763"/>
            <a:ext cx="11086153" cy="559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Corticosteroid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3200" dirty="0" smtClean="0"/>
              <a:t>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Mitigating exacerbated inflammatory response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Immune-suppressing effects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Nosocomial infection </a:t>
            </a:r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93" y="81482"/>
            <a:ext cx="10733054" cy="313201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71193" y="3213496"/>
            <a:ext cx="9017251" cy="3486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2004.6-2012.2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Multicenter, randomized, double-blinded placebo-controlled trial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Spain teaching hospitals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severe CAP and high inflammatory response (CRP&gt;150mg/L)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methyPD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0.5mg/kg per 12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5 days (n=61) vs placebo (n=59)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outcomes: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failure (Early: shock, need for IMV, death within 72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endParaRPr lang="en-US" altLang="ko-KR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Late: radiologic progression, severe ARF, shock, need for IMV, death within 72 </a:t>
            </a:r>
            <a:r>
              <a:rPr lang="en-US" altLang="ko-KR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678154" y="6120143"/>
            <a:ext cx="2372008" cy="57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JAMA 2015; 313: 677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35" y="76954"/>
            <a:ext cx="10246351" cy="678104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57235" y="1557196"/>
            <a:ext cx="6005292" cy="262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959668" y="3141552"/>
            <a:ext cx="5830432" cy="1801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4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39" y="215181"/>
            <a:ext cx="11014534" cy="287107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59666" y="3177765"/>
            <a:ext cx="9478979" cy="35127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2009.9-2010.2 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ICU of 28 hospitals in South Korea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Critically ill patients with pH1N1 infection 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cohort</a:t>
            </a:r>
          </a:p>
          <a:p>
            <a:pPr algn="ctr"/>
            <a:r>
              <a:rPr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(44%) with adjuvant steroid </a:t>
            </a:r>
          </a:p>
          <a:p>
            <a:pPr algn="ctr"/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26" y="1812277"/>
            <a:ext cx="10705189" cy="14612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50" y="3718910"/>
            <a:ext cx="10726406" cy="3909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26" y="4182278"/>
            <a:ext cx="10743630" cy="8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5" y="368927"/>
            <a:ext cx="9049333" cy="62083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108353" y="2218099"/>
            <a:ext cx="2209046" cy="697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No steroid </a:t>
            </a:r>
            <a:r>
              <a:rPr lang="en-US" altLang="ko-KR" dirty="0" err="1" smtClean="0"/>
              <a:t>Tx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7108353" y="3547450"/>
            <a:ext cx="2209046" cy="697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Steroid </a:t>
            </a:r>
            <a:r>
              <a:rPr lang="en-US" altLang="ko-KR" dirty="0" err="1" smtClean="0"/>
              <a:t>Tx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35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1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4003"/>
            <a:ext cx="2380426" cy="101797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884" y="966510"/>
            <a:ext cx="9079429" cy="335199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8388688" y="5984340"/>
            <a:ext cx="3666654" cy="70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ICM 2018; 44: 1470-1428</a:t>
            </a:r>
            <a:endParaRPr lang="ko-KR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6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/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HD#4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3978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HFNC FiO2 100%</a:t>
            </a:r>
            <a:r>
              <a:rPr lang="ko-KR" altLang="en-US" dirty="0" smtClean="0"/>
              <a:t>함에도 저산소증 지속되어 </a:t>
            </a:r>
            <a:r>
              <a:rPr lang="en-US" altLang="ko-KR" dirty="0" smtClean="0"/>
              <a:t>intubation</a:t>
            </a:r>
            <a:r>
              <a:rPr lang="ko-KR" altLang="en-US" dirty="0" smtClean="0"/>
              <a:t>후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MICU</a:t>
            </a:r>
            <a:r>
              <a:rPr lang="ko-KR" altLang="en-US" dirty="0" smtClean="0"/>
              <a:t>로 전동함 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pic>
        <p:nvPicPr>
          <p:cNvPr id="6" name="내용 개체 틀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17890"/>
          <a:stretch/>
        </p:blipFill>
        <p:spPr>
          <a:xfrm>
            <a:off x="920517" y="2692223"/>
            <a:ext cx="5127198" cy="4118181"/>
          </a:xfrm>
          <a:prstGeom prst="rect">
            <a:avLst/>
          </a:prstGeom>
        </p:spPr>
      </p:pic>
      <p:pic>
        <p:nvPicPr>
          <p:cNvPr id="7" name="내용 개체 틀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18212"/>
          <a:stretch/>
        </p:blipFill>
        <p:spPr>
          <a:xfrm>
            <a:off x="6447607" y="2693239"/>
            <a:ext cx="4988510" cy="41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73" y="0"/>
            <a:ext cx="7715873" cy="682392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7" y="2987505"/>
            <a:ext cx="11832451" cy="13128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991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14" y="295809"/>
            <a:ext cx="9585566" cy="63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9" y="105647"/>
            <a:ext cx="11446173" cy="363343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05758" y="3739082"/>
            <a:ext cx="9408609" cy="2978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2012.9-2015.10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Saudi Arabian centers 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 ICU patients with MERs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Corticosteroid (n=151) vs non-corticosteroid (n=158)</a:t>
            </a:r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279802" y="6056768"/>
            <a:ext cx="325019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AJRCCM 2018; 197: 757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03"/>
            <a:ext cx="11993688" cy="662046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4526732"/>
            <a:ext cx="11887200" cy="1032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1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3" y="1292674"/>
            <a:ext cx="11852504" cy="383158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89299" y="5450186"/>
            <a:ext cx="11470741" cy="11678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Corticosteroid: significant delay in MERS-</a:t>
            </a:r>
            <a:r>
              <a:rPr lang="en-US" altLang="ko-KR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RNA clearance 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6">
            <a:extLst>
              <a:ext uri="{FF2B5EF4-FFF2-40B4-BE49-F238E27FC236}">
                <a16:creationId xmlns="" xmlns:a16="http://schemas.microsoft.com/office/drawing/2014/main" id="{75A93FD7-506F-4806-906D-6EFFFA6BC35E}"/>
              </a:ext>
            </a:extLst>
          </p:cNvPr>
          <p:cNvSpPr txBox="1">
            <a:spLocks/>
          </p:cNvSpPr>
          <p:nvPr/>
        </p:nvSpPr>
        <p:spPr>
          <a:xfrm>
            <a:off x="8520034" y="298117"/>
            <a:ext cx="2279464" cy="3695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-300" baseline="0">
                <a:ln w="3175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GYEONGSANG</a:t>
            </a:r>
          </a:p>
          <a:p>
            <a:pPr algn="r">
              <a:lnSpc>
                <a:spcPct val="200000"/>
              </a:lnSpc>
            </a:pPr>
            <a:r>
              <a:rPr lang="en-US" altLang="ko-KR" sz="600" b="0" spc="100">
                <a:solidFill>
                  <a:schemeClr val="bg1">
                    <a:alpha val="80000"/>
                  </a:schemeClr>
                </a:solidFill>
                <a:effectLst/>
              </a:rPr>
              <a:t>National University Hospital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511B954-8AF9-4516-843F-590D78493D75}"/>
              </a:ext>
            </a:extLst>
          </p:cNvPr>
          <p:cNvGrpSpPr/>
          <p:nvPr/>
        </p:nvGrpSpPr>
        <p:grpSpPr>
          <a:xfrm>
            <a:off x="1324839" y="2886145"/>
            <a:ext cx="607872" cy="607872"/>
            <a:chOff x="181839" y="3959295"/>
            <a:chExt cx="607872" cy="607872"/>
          </a:xfrm>
        </p:grpSpPr>
        <p:cxnSp>
          <p:nvCxnSpPr>
            <p:cNvPr id="6" name="직선 연결선 5">
              <a:extLst>
                <a:ext uri="{FF2B5EF4-FFF2-40B4-BE49-F238E27FC236}">
                  <a16:creationId xmlns="" xmlns:a16="http://schemas.microsoft.com/office/drawing/2014/main" id="{03CB6FEF-9740-4725-9C63-92F11B5C2F70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="" xmlns:a16="http://schemas.microsoft.com/office/drawing/2014/main" id="{2C39EE8A-3233-49F2-942D-0CAA1C70553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28440C02-CBBA-40A2-BB0E-C495C3B2C067}"/>
              </a:ext>
            </a:extLst>
          </p:cNvPr>
          <p:cNvGrpSpPr/>
          <p:nvPr/>
        </p:nvGrpSpPr>
        <p:grpSpPr>
          <a:xfrm rot="10800000">
            <a:off x="10259289" y="5721420"/>
            <a:ext cx="607872" cy="607872"/>
            <a:chOff x="181839" y="3959295"/>
            <a:chExt cx="607872" cy="607872"/>
          </a:xfrm>
        </p:grpSpPr>
        <p:cxnSp>
          <p:nvCxnSpPr>
            <p:cNvPr id="11" name="직선 연결선 10">
              <a:extLst>
                <a:ext uri="{FF2B5EF4-FFF2-40B4-BE49-F238E27FC236}">
                  <a16:creationId xmlns="" xmlns:a16="http://schemas.microsoft.com/office/drawing/2014/main" id="{225E013D-E09F-4370-8004-B3F071E4BF33}"/>
                </a:ext>
              </a:extLst>
            </p:cNvPr>
            <p:cNvCxnSpPr/>
            <p:nvPr/>
          </p:nvCxnSpPr>
          <p:spPr>
            <a:xfrm flipH="1">
              <a:off x="181839" y="3959295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="" xmlns:a16="http://schemas.microsoft.com/office/drawing/2014/main" id="{F7FB0D07-BCC4-40FE-A4AB-69457622CED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122097" y="4263231"/>
              <a:ext cx="607872" cy="0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직선 연결선 15">
            <a:extLst>
              <a:ext uri="{FF2B5EF4-FFF2-40B4-BE49-F238E27FC236}">
                <a16:creationId xmlns="" xmlns:a16="http://schemas.microsoft.com/office/drawing/2014/main" id="{48C09CFA-CC71-4AD3-9006-A8AFE7E714C2}"/>
              </a:ext>
            </a:extLst>
          </p:cNvPr>
          <p:cNvCxnSpPr>
            <a:cxnSpLocks/>
          </p:cNvCxnSpPr>
          <p:nvPr/>
        </p:nvCxnSpPr>
        <p:spPr>
          <a:xfrm>
            <a:off x="2206306" y="4603041"/>
            <a:ext cx="777939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20000">
                  <a:schemeClr val="bg1">
                    <a:lumMod val="75000"/>
                    <a:alpha val="70000"/>
                  </a:schemeClr>
                </a:gs>
                <a:gs pos="80000">
                  <a:schemeClr val="bg1">
                    <a:lumMod val="75000"/>
                    <a:alpha val="7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="" xmlns:a16="http://schemas.microsoft.com/office/drawing/2014/main" id="{EC798D58-0A46-4B6D-B365-9231E1A36F43}"/>
              </a:ext>
            </a:extLst>
          </p:cNvPr>
          <p:cNvGrpSpPr/>
          <p:nvPr/>
        </p:nvGrpSpPr>
        <p:grpSpPr>
          <a:xfrm>
            <a:off x="3371887" y="3639474"/>
            <a:ext cx="6492775" cy="963567"/>
            <a:chOff x="2951839" y="3865827"/>
            <a:chExt cx="4938191" cy="646331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58DF363-3B5F-41A4-BFE7-23194199F7FF}"/>
                </a:ext>
              </a:extLst>
            </p:cNvPr>
            <p:cNvSpPr txBox="1"/>
            <p:nvPr/>
          </p:nvSpPr>
          <p:spPr>
            <a:xfrm>
              <a:off x="3595473" y="4047720"/>
              <a:ext cx="4294557" cy="3441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0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Prognosis </a:t>
              </a:r>
              <a:r>
                <a:rPr lang="en-US" altLang="ko-KR" sz="3600" b="1" spc="-400" dirty="0" smtClean="0">
                  <a:ln w="3175"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ko-KR" altLang="en-US" sz="3600" b="1" spc="-400" dirty="0">
                <a:ln w="3175"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05EE523-1007-4429-84FB-1E200EDE328E}"/>
                </a:ext>
              </a:extLst>
            </p:cNvPr>
            <p:cNvSpPr txBox="1"/>
            <p:nvPr/>
          </p:nvSpPr>
          <p:spPr>
            <a:xfrm>
              <a:off x="2951839" y="3865827"/>
              <a:ext cx="324549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3600" spc="-100" dirty="0" smtClean="0">
                  <a:ln w="3175">
                    <a:solidFill>
                      <a:schemeClr val="tx2">
                        <a:alpha val="10000"/>
                      </a:schemeClr>
                    </a:solidFill>
                  </a:ln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5</a:t>
              </a:r>
              <a:endParaRPr lang="ko-KR" altLang="en-US" sz="3600" spc="-100" dirty="0">
                <a:ln w="3175">
                  <a:solidFill>
                    <a:schemeClr val="tx2">
                      <a:alpha val="10000"/>
                    </a:schemeClr>
                  </a:solidFill>
                </a:ln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="" xmlns:a16="http://schemas.microsoft.com/office/drawing/2014/main" id="{66A428B8-EA6E-4383-A3BC-E806308DC1A2}"/>
                </a:ext>
              </a:extLst>
            </p:cNvPr>
            <p:cNvCxnSpPr/>
            <p:nvPr/>
          </p:nvCxnSpPr>
          <p:spPr>
            <a:xfrm>
              <a:off x="3532778" y="4133815"/>
              <a:ext cx="0" cy="197013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>
            <a:extLst>
              <a:ext uri="{FF2B5EF4-FFF2-40B4-BE49-F238E27FC236}">
                <a16:creationId xmlns="" xmlns:a16="http://schemas.microsoft.com/office/drawing/2014/main" id="{3D7313F1-6ACB-4555-9E77-D6F11CCF4581}"/>
              </a:ext>
            </a:extLst>
          </p:cNvPr>
          <p:cNvCxnSpPr/>
          <p:nvPr/>
        </p:nvCxnSpPr>
        <p:spPr>
          <a:xfrm>
            <a:off x="5924251" y="4603041"/>
            <a:ext cx="343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112574"/>
            <a:ext cx="8740366" cy="1011002"/>
          </a:xfrm>
        </p:spPr>
        <p:txBody>
          <a:bodyPr>
            <a:norm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74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51566"/>
            <a:ext cx="2380426" cy="1017979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2451"/>
              </p:ext>
            </p:extLst>
          </p:nvPr>
        </p:nvGraphicFramePr>
        <p:xfrm>
          <a:off x="457775" y="1804532"/>
          <a:ext cx="11276450" cy="39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112"/>
                <a:gridCol w="2819112"/>
                <a:gridCol w="3717814"/>
                <a:gridCol w="1920412"/>
              </a:tblGrid>
              <a:tr h="9804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Pneumonia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Mortality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P-value </a:t>
                      </a:r>
                      <a:endParaRPr lang="ko-KR" altLang="en-US" dirty="0"/>
                    </a:p>
                  </a:txBody>
                  <a:tcPr/>
                </a:tc>
              </a:tr>
              <a:tr h="1171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 et al </a:t>
                      </a:r>
                    </a:p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AJRCCM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 HCAP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(25.5%)</a:t>
                      </a:r>
                      <a:endParaRPr lang="en-US" altLang="ko-KR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Viral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(26.5%)</a:t>
                      </a:r>
                    </a:p>
                    <a:p>
                      <a:pPr algn="ctr"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 viral infection (33.3%)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9540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Hong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 </a:t>
                      </a:r>
                    </a:p>
                    <a:p>
                      <a:pPr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en-US" altLang="ko-KR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PLOSone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(29.5%)</a:t>
                      </a:r>
                    </a:p>
                    <a:p>
                      <a:pPr algn="ctr"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Viral infection (35.6%)</a:t>
                      </a:r>
                    </a:p>
                    <a:p>
                      <a:pPr algn="ctr"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 viral infection (19%)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0.321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46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Shorr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 </a:t>
                      </a:r>
                    </a:p>
                    <a:p>
                      <a:pPr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Chest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 HAP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 (37.2%)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</a:t>
                      </a:r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(36.5%)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1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47319" y="371968"/>
            <a:ext cx="8148119" cy="1011002"/>
          </a:xfrm>
        </p:spPr>
        <p:txBody>
          <a:bodyPr>
            <a:no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63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20" y="1544987"/>
            <a:ext cx="11028362" cy="28200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02" y="4662894"/>
            <a:ext cx="12037498" cy="1663221"/>
          </a:xfrm>
          <a:prstGeom prst="rect">
            <a:avLst/>
          </a:prstGeom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186031"/>
              </p:ext>
            </p:extLst>
          </p:nvPr>
        </p:nvGraphicFramePr>
        <p:xfrm>
          <a:off x="3112045" y="4716175"/>
          <a:ext cx="2709333" cy="160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</a:tblGrid>
              <a:tr h="497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245 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(21.6)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(32.6)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(39.6)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10230415" y="6403069"/>
            <a:ext cx="2435382" cy="454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AJRCCM 2011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08554" y="21093"/>
            <a:ext cx="8148119" cy="1011002"/>
          </a:xfrm>
        </p:spPr>
        <p:txBody>
          <a:bodyPr>
            <a:no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</a:t>
            </a:r>
            <a:endParaRPr lang="ko-KR" altLang="en-US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4116"/>
            <a:ext cx="2380426" cy="101797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1091"/>
          <a:stretch/>
        </p:blipFill>
        <p:spPr>
          <a:xfrm>
            <a:off x="738755" y="1127556"/>
            <a:ext cx="9469950" cy="171030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55" y="2933321"/>
            <a:ext cx="9773486" cy="382056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38755" y="5739897"/>
            <a:ext cx="4639003" cy="5341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9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rhinovirus 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443" y="1769116"/>
            <a:ext cx="8879606" cy="350643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8953877" y="5939073"/>
            <a:ext cx="2906163" cy="805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JCV 2015 </a:t>
            </a:r>
            <a:endParaRPr lang="ko-KR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HD #4. </a:t>
            </a:r>
          </a:p>
          <a:p>
            <a:pPr marL="0" indent="0">
              <a:buNone/>
            </a:pPr>
            <a:r>
              <a:rPr lang="en-US" altLang="ko-KR" dirty="0" smtClean="0"/>
              <a:t>  blood </a:t>
            </a:r>
            <a:r>
              <a:rPr lang="en-US" altLang="ko-KR" dirty="0" err="1" smtClean="0"/>
              <a:t>Cx</a:t>
            </a:r>
            <a:r>
              <a:rPr lang="en-US" altLang="ko-KR" dirty="0" smtClean="0"/>
              <a:t>: MRSA </a:t>
            </a:r>
            <a:r>
              <a:rPr lang="ko-KR" altLang="en-US" dirty="0" smtClean="0"/>
              <a:t>동정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89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rhinovirus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913545" y="6156356"/>
            <a:ext cx="2906163" cy="805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JCV 2015 </a:t>
            </a:r>
            <a:endParaRPr lang="ko-KR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5567"/>
            <a:ext cx="12164617" cy="3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371968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</a:t>
            </a:r>
            <a:r>
              <a:rPr lang="en-US" altLang="ko-KR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metapneumovirus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8953877" y="5939073"/>
            <a:ext cx="2906163" cy="805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JCV 2019 </a:t>
            </a:r>
            <a:endParaRPr lang="ko-KR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02" y="1789653"/>
            <a:ext cx="11310996" cy="30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100364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</a:t>
            </a:r>
            <a:r>
              <a:rPr lang="en-US" altLang="ko-KR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metapneumovirus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47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364991"/>
            <a:ext cx="2380426" cy="101797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7" y="1521563"/>
            <a:ext cx="11587814" cy="472253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0239469" y="6274051"/>
            <a:ext cx="2906163" cy="805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JCV 2019 </a:t>
            </a:r>
            <a:endParaRPr lang="ko-KR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4336" y="19941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RSV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5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77329"/>
            <a:ext cx="2380426" cy="101797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17" y="1124464"/>
            <a:ext cx="9616376" cy="282794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041149" y="4040432"/>
            <a:ext cx="9425034" cy="2749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retrospective cohort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2011.1.1-2015.6</a:t>
            </a: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Hospitalized adults≥ 60 </a:t>
            </a:r>
            <a:r>
              <a:rPr lang="en-US" altLang="ko-KR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endParaRPr lang="en-US" altLang="ko-KR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 RSV vs 1878 influenza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001787" y="6317292"/>
            <a:ext cx="1367073" cy="68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 2018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56121" y="207082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Influenza vs RSV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5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77329"/>
            <a:ext cx="2380426" cy="101797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001787" y="6317292"/>
            <a:ext cx="1367073" cy="68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 2018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1838" y="2723963"/>
            <a:ext cx="12050162" cy="21456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RSV vs Influenza </a:t>
            </a:r>
            <a:endParaRPr lang="en-US" altLang="ko-K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dirty="0" smtClean="0"/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ength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stay ≥7 days (odds ratio [OR] = 1.5; 95% confidence interval [CI], 1.2–1.8; </a:t>
            </a:r>
            <a:r>
              <a:rPr lang="en-US" altLang="ko-KR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.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001)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Pneumonia (OR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2.7; 95% CI, 2.2–3.2; </a:t>
            </a:r>
            <a:r>
              <a:rPr lang="en-US" altLang="ko-KR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.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001)</a:t>
            </a: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ntensive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 unit admission (OR = 1.3; 95% CI, 1.0–1.7; </a:t>
            </a:r>
            <a:r>
              <a:rPr lang="en-US" altLang="ko-KR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.023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xacerbation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COPD (OR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1.7; 95% CI, 1.3–2.4; </a:t>
            </a:r>
            <a:r>
              <a:rPr lang="en-US" altLang="ko-KR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.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001)</a:t>
            </a: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reater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mortality within 1 year of admission (OR = 1.3; 95% CI, 1.0–1.6; </a:t>
            </a:r>
            <a:r>
              <a:rPr lang="en-US" altLang="ko-KR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ko-K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.019).</a:t>
            </a:r>
            <a:endParaRPr lang="ko-KR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42" y="1225061"/>
            <a:ext cx="9646362" cy="54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25817" y="0"/>
            <a:ext cx="8740366" cy="10110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Virus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" y="0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21283"/>
            <a:ext cx="2380426" cy="1017979"/>
          </a:xfrm>
          <a:prstGeom prst="rect">
            <a:avLst/>
          </a:prstGeom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28238"/>
              </p:ext>
            </p:extLst>
          </p:nvPr>
        </p:nvGraphicFramePr>
        <p:xfrm>
          <a:off x="348057" y="1060545"/>
          <a:ext cx="11430502" cy="5642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84"/>
                <a:gridCol w="1664725"/>
                <a:gridCol w="2065717"/>
                <a:gridCol w="2225227"/>
                <a:gridCol w="2447551"/>
                <a:gridCol w="1122198"/>
              </a:tblGrid>
              <a:tr h="72441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Patients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Virus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Outcome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P-value </a:t>
                      </a:r>
                      <a:endParaRPr lang="ko-KR" altLang="en-US" dirty="0"/>
                    </a:p>
                  </a:txBody>
                  <a:tcPr/>
                </a:tc>
              </a:tr>
              <a:tr h="78520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Falsey</a:t>
                      </a:r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NEJM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≥65 </a:t>
                      </a:r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high risk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RSV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influenza A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Death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8% vs 7%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520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et al</a:t>
                      </a:r>
                    </a:p>
                    <a:p>
                      <a:pPr latinLnBrk="1"/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JCV 2015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Severe pneumonia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Rhinovirus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influenza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28-day mortality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60-day mortality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29.6% vs 35.3%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51.9%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47.1%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520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Russell,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</a:p>
                    <a:p>
                      <a:pPr latinLnBrk="1"/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CID 2018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Adults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PIV only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ICU admission</a:t>
                      </a:r>
                    </a:p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Death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23.4%</a:t>
                      </a:r>
                    </a:p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5.1%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092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Yoon,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</a:p>
                    <a:p>
                      <a:pPr latinLnBrk="1"/>
                      <a:r>
                        <a:rPr lang="en-US" altLang="ko-KR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Respirology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2016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Soldiers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Adenovirus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non-adenovirus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Respiratory</a:t>
                      </a:r>
                      <a:r>
                        <a:rPr lang="en-US" altLang="ko-K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failure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 vs 7% 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ko-KR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265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 et al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JCV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Severe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pneumonia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Metapneumovirus</a:t>
                      </a:r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influenza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30-day and 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60-day mortality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 vs 32.1%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 vs 38.5%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520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Ackerson et al</a:t>
                      </a:r>
                    </a:p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CID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Patients≥60 </a:t>
                      </a:r>
                      <a:r>
                        <a:rPr lang="en-US" altLang="ko-KR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RSV vs influenza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year survival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25.8%vs</a:t>
                      </a:r>
                      <a:r>
                        <a:rPr lang="en-US" altLang="ko-K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18.8% 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3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10693" y="7745"/>
            <a:ext cx="7903675" cy="1222217"/>
          </a:xfrm>
        </p:spPr>
        <p:txBody>
          <a:bodyPr>
            <a:no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 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co-infection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523414"/>
              </p:ext>
            </p:extLst>
          </p:nvPr>
        </p:nvGraphicFramePr>
        <p:xfrm>
          <a:off x="651852" y="1465353"/>
          <a:ext cx="10710247" cy="519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841"/>
                <a:gridCol w="1824295"/>
                <a:gridCol w="2384887"/>
                <a:gridCol w="1749137"/>
                <a:gridCol w="2726087"/>
              </a:tblGrid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Author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Pneumonia</a:t>
                      </a:r>
                      <a:r>
                        <a:rPr lang="en-US" altLang="ko-KR" sz="2000" baseline="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Study</a:t>
                      </a:r>
                      <a:r>
                        <a:rPr lang="en-US" altLang="ko-KR" sz="2000" baseline="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design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Number</a:t>
                      </a:r>
                      <a:r>
                        <a:rPr lang="en-US" altLang="ko-KR" sz="2000" baseline="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of patients 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aseline="0" dirty="0" smtClean="0">
                          <a:solidFill>
                            <a:schemeClr val="bg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Rate of viral-bacterial co infection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Choi, et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AJRCCM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HCAP</a:t>
                      </a: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(ICU)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 cohort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(9.1%)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436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Voiriot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et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 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Care 2016 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Retrospective cohort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(26%)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Hong, et al</a:t>
                      </a:r>
                    </a:p>
                    <a:p>
                      <a:pPr latinLnBrk="1"/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PLOSone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2014 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 (ICU)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(8%)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Karhu, et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CID 2014 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 (ICU)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Prospective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(39%) 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Loubet</a:t>
                      </a:r>
                      <a:endParaRPr lang="en-US" altLang="ko-KR" sz="18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JCV 2017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 (ICU)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Retrospective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cohort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(14%)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3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Lim, et al  </a:t>
                      </a:r>
                    </a:p>
                    <a:p>
                      <a:pPr marL="0" indent="0" algn="r">
                        <a:buNone/>
                      </a:pP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Microbiol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 Dis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Retrospective cohort 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(21.9%)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" y="7745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7745"/>
            <a:ext cx="2380426" cy="10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74" y="0"/>
            <a:ext cx="9587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20570" y="112573"/>
            <a:ext cx="8845613" cy="1426515"/>
          </a:xfrm>
        </p:spPr>
        <p:txBody>
          <a:bodyPr>
            <a:normAutofit/>
          </a:bodyPr>
          <a:lstStyle/>
          <a:p>
            <a:pPr algn="ctr"/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Prognosis</a:t>
            </a:r>
            <a:b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co-infection 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3200" dirty="0" smtClean="0"/>
          </a:p>
          <a:p>
            <a:pPr marL="0" indent="0">
              <a:buNone/>
            </a:pPr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73"/>
            <a:ext cx="1841034" cy="10320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74" y="126689"/>
            <a:ext cx="2380426" cy="1017979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133644"/>
              </p:ext>
            </p:extLst>
          </p:nvPr>
        </p:nvGraphicFramePr>
        <p:xfrm>
          <a:off x="457775" y="1950230"/>
          <a:ext cx="11276450" cy="451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532"/>
                <a:gridCol w="2779414"/>
                <a:gridCol w="4273092"/>
                <a:gridCol w="1920412"/>
              </a:tblGrid>
              <a:tr h="113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Author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Pneumonia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Mortality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P-value </a:t>
                      </a:r>
                      <a:endParaRPr lang="ko-KR" altLang="en-US" dirty="0"/>
                    </a:p>
                  </a:txBody>
                  <a:tcPr/>
                </a:tc>
              </a:tr>
              <a:tr h="130963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Choi et al </a:t>
                      </a:r>
                    </a:p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AJRCCM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 HCAP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(25.5%)</a:t>
                      </a:r>
                      <a:endParaRPr lang="en-US" altLang="ko-KR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Viral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(26.5%)</a:t>
                      </a:r>
                    </a:p>
                    <a:p>
                      <a:pPr algn="ctr" latinLnBrk="1"/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 viral infection (33.3%)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637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Hong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 </a:t>
                      </a:r>
                    </a:p>
                    <a:p>
                      <a:pPr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en-US" altLang="ko-KR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PLOSone</a:t>
                      </a:r>
                      <a:endParaRPr lang="en-US" altLang="ko-KR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atinLnBrk="1"/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infection (29.5%)</a:t>
                      </a:r>
                    </a:p>
                    <a:p>
                      <a:pPr algn="ctr" latinLnBrk="1"/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Viral infection (35.6%)</a:t>
                      </a:r>
                    </a:p>
                    <a:p>
                      <a:pPr algn="ctr" latinLnBrk="1"/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Bacterial viral infection (19%)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0.321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877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Shorr</a:t>
                      </a:r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 </a:t>
                      </a:r>
                    </a:p>
                    <a:p>
                      <a:pPr latinLnBrk="1"/>
                      <a:r>
                        <a:rPr lang="en-US" altLang="ko-KR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Chest 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CAP, HAP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 (37.2%)</a:t>
                      </a:r>
                      <a:r>
                        <a:rPr lang="en-US" altLang="ko-KR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</a:t>
                      </a:r>
                      <a:r>
                        <a:rPr lang="en-US" altLang="ko-KR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(36.5%)</a:t>
                      </a:r>
                      <a:endParaRPr lang="ko-KR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</a:t>
                      </a:r>
                      <a:endParaRPr lang="ko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8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44" y="0"/>
            <a:ext cx="9727892" cy="444103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023043" y="4441031"/>
            <a:ext cx="8356347" cy="2340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2011.10-2015.6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center, retrospective study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severe CAP admitted to ICU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 course: hospital death or utilization of mechanical ventilation </a:t>
            </a:r>
          </a:p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&gt; 7 days</a:t>
            </a:r>
            <a:endParaRPr lang="ko-KR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239470" y="6369112"/>
            <a:ext cx="2368990" cy="48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altLang="ko-K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2016</a:t>
            </a:r>
            <a:endParaRPr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경상대병원">
      <a:dk1>
        <a:sysClr val="windowText" lastClr="000000"/>
      </a:dk1>
      <a:lt1>
        <a:sysClr val="window" lastClr="FFFFFF"/>
      </a:lt1>
      <a:dk2>
        <a:srgbClr val="1C1F79"/>
      </a:dk2>
      <a:lt2>
        <a:srgbClr val="E7E6E6"/>
      </a:lt2>
      <a:accent1>
        <a:srgbClr val="1770BF"/>
      </a:accent1>
      <a:accent2>
        <a:srgbClr val="00A0E9"/>
      </a:accent2>
      <a:accent3>
        <a:srgbClr val="B9CC00"/>
      </a:accent3>
      <a:accent4>
        <a:srgbClr val="F7AF00"/>
      </a:accent4>
      <a:accent5>
        <a:srgbClr val="898989"/>
      </a:accent5>
      <a:accent6>
        <a:srgbClr val="898989"/>
      </a:accent6>
      <a:hlink>
        <a:srgbClr val="0563C1"/>
      </a:hlink>
      <a:folHlink>
        <a:srgbClr val="954F72"/>
      </a:folHlink>
    </a:clrScheme>
    <a:fontScheme name="글꼴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4305</TotalTime>
  <Words>2139</Words>
  <Application>Microsoft Office PowerPoint</Application>
  <PresentationFormat>사용자 지정</PresentationFormat>
  <Paragraphs>614</Paragraphs>
  <Slides>107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107</vt:i4>
      </vt:variant>
    </vt:vector>
  </HeadingPairs>
  <TitlesOfParts>
    <vt:vector size="109" baseType="lpstr">
      <vt:lpstr>Office 테마</vt:lpstr>
      <vt:lpstr>1_Office 테마</vt:lpstr>
      <vt:lpstr>PowerPoint 프레젠테이션</vt:lpstr>
      <vt:lpstr>PowerPoint 프레젠테이션</vt:lpstr>
      <vt:lpstr>Case </vt:lpstr>
      <vt:lpstr>Case </vt:lpstr>
      <vt:lpstr>Initial CXR </vt:lpstr>
      <vt:lpstr>PowerPoint 프레젠테이션</vt:lpstr>
      <vt:lpstr>PowerPoint 프레젠테이션</vt:lpstr>
      <vt:lpstr>HD#4</vt:lpstr>
      <vt:lpstr>PowerPoint 프레젠테이션</vt:lpstr>
      <vt:lpstr>MRSA 감수성 검사 </vt:lpstr>
      <vt:lpstr>HD#5</vt:lpstr>
      <vt:lpstr>HD#5</vt:lpstr>
      <vt:lpstr>HD#7 (2018.12.27)</vt:lpstr>
      <vt:lpstr>PowerPoint 프레젠테이션</vt:lpstr>
      <vt:lpstr>PowerPoint 프레젠테이션</vt:lpstr>
      <vt:lpstr>항생제 투여 병력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Epidemiology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Mechanism of co-infection </vt:lpstr>
      <vt:lpstr>PowerPoint 프레젠테이션</vt:lpstr>
      <vt:lpstr>PowerPoint 프레젠테이션</vt:lpstr>
      <vt:lpstr>PowerPoint 프레젠테이션</vt:lpstr>
      <vt:lpstr>PowerPoint 프레젠테이션</vt:lpstr>
      <vt:lpstr>Diagnosis </vt:lpstr>
      <vt:lpstr>Diagnosis</vt:lpstr>
      <vt:lpstr>Diagnosis</vt:lpstr>
      <vt:lpstr>PowerPoint 프레젠테이션</vt:lpstr>
      <vt:lpstr>PowerPoint 프레젠테이션</vt:lpstr>
      <vt:lpstr>Diagnosis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Anti-viral agents  Influenza virus  </vt:lpstr>
      <vt:lpstr>Anti-viral agents  Influenza virus  </vt:lpstr>
      <vt:lpstr>Anti-viral agents  Influenza virus  </vt:lpstr>
      <vt:lpstr>PowerPoint 프레젠테이션</vt:lpstr>
      <vt:lpstr>Anti-viral agents  Influenza virus  </vt:lpstr>
      <vt:lpstr>Anti-viral agents  Influenza virus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Anti-viral agents  Influenza virus  </vt:lpstr>
      <vt:lpstr>PowerPoint 프레젠테이션</vt:lpstr>
      <vt:lpstr>Anti-viral agents  Influenza virus  </vt:lpstr>
      <vt:lpstr>Anti-viral agents  Influenza virus  </vt:lpstr>
      <vt:lpstr>Anti-viral agents  Influenza virus  </vt:lpstr>
      <vt:lpstr>Anti-viral agents  Influenza virus  </vt:lpstr>
      <vt:lpstr>Anti-viral agents  Influenza virus  </vt:lpstr>
      <vt:lpstr>PowerPoint 프레젠테이션</vt:lpstr>
      <vt:lpstr>PowerPoint 프레젠테이션</vt:lpstr>
      <vt:lpstr>Anti-viral Agents Non-influenza viruses</vt:lpstr>
      <vt:lpstr>PowerPoint 프레젠테이션</vt:lpstr>
      <vt:lpstr>PowerPoint 프레젠테이션</vt:lpstr>
      <vt:lpstr>PowerPoint 프레젠테이션</vt:lpstr>
      <vt:lpstr>PowerPoint 프레젠테이션</vt:lpstr>
      <vt:lpstr>Corticosteroid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Prognosis</vt:lpstr>
      <vt:lpstr>Prognosis  Influenza </vt:lpstr>
      <vt:lpstr>Prognosis  Influenza </vt:lpstr>
      <vt:lpstr>Prognosis  influenza vs rhinovirus  </vt:lpstr>
      <vt:lpstr>Prognosis  influenza vs rhinovirus </vt:lpstr>
      <vt:lpstr>Prognosis  influenza vs metapneumovirus </vt:lpstr>
      <vt:lpstr>Prognosis  influenza vs metapneumovirus </vt:lpstr>
      <vt:lpstr>Prognosis Influenza vs RSV </vt:lpstr>
      <vt:lpstr>Prognosis Influenza vs RSV </vt:lpstr>
      <vt:lpstr>Prognosis Virus </vt:lpstr>
      <vt:lpstr>Prognosis  co-infection</vt:lpstr>
      <vt:lpstr>PowerPoint 프레젠테이션</vt:lpstr>
      <vt:lpstr>Prognosis co-infection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Summary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user123</dc:creator>
  <cp:lastModifiedBy>Jung Wan</cp:lastModifiedBy>
  <cp:revision>232</cp:revision>
  <dcterms:created xsi:type="dcterms:W3CDTF">2019-06-03T07:44:13Z</dcterms:created>
  <dcterms:modified xsi:type="dcterms:W3CDTF">2019-06-21T23:25:36Z</dcterms:modified>
</cp:coreProperties>
</file>