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06" r:id="rId5"/>
    <p:sldId id="290" r:id="rId6"/>
    <p:sldId id="280" r:id="rId7"/>
    <p:sldId id="291" r:id="rId8"/>
    <p:sldId id="292" r:id="rId9"/>
    <p:sldId id="293" r:id="rId10"/>
    <p:sldId id="294" r:id="rId11"/>
    <p:sldId id="284" r:id="rId12"/>
    <p:sldId id="295" r:id="rId13"/>
    <p:sldId id="296" r:id="rId14"/>
    <p:sldId id="297" r:id="rId15"/>
    <p:sldId id="298" r:id="rId16"/>
    <p:sldId id="299" r:id="rId17"/>
    <p:sldId id="271" r:id="rId18"/>
    <p:sldId id="272" r:id="rId19"/>
    <p:sldId id="273" r:id="rId20"/>
    <p:sldId id="301" r:id="rId21"/>
    <p:sldId id="274" r:id="rId22"/>
    <p:sldId id="275" r:id="rId23"/>
    <p:sldId id="276" r:id="rId24"/>
    <p:sldId id="277" r:id="rId25"/>
    <p:sldId id="278" r:id="rId26"/>
    <p:sldId id="286" r:id="rId27"/>
    <p:sldId id="279" r:id="rId28"/>
    <p:sldId id="302" r:id="rId29"/>
    <p:sldId id="303" r:id="rId30"/>
    <p:sldId id="304" r:id="rId31"/>
    <p:sldId id="305" r:id="rId32"/>
    <p:sldId id="282" r:id="rId33"/>
    <p:sldId id="281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17" autoAdjust="0"/>
  </p:normalViewPr>
  <p:slideViewPr>
    <p:cSldViewPr snapToGrid="0">
      <p:cViewPr varScale="1">
        <p:scale>
          <a:sx n="98" d="100"/>
          <a:sy n="98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C1450-0614-41C3-9468-E142CDE5B9A9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55BD9-197E-4841-9835-47A331229F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35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PL1: visceral pleura/ PL2: deeper visceral pleura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55BD9-197E-4841-9835-47A331229FA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01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IIIB</a:t>
            </a:r>
            <a:r>
              <a:rPr lang="ko-KR" altLang="en-US" dirty="0"/>
              <a:t>까지 포함하여 구분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55BD9-197E-4841-9835-47A331229FA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973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A800B-0186-446B-A2FB-866EFA265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7D51F2F-B4D4-4547-8667-514E56E3E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DEB1B6-032D-42F5-81FC-25042F87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52393D-84E2-44E3-9F90-26462198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ED9AA2-115E-4348-B835-586029C8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85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CADE3D-3E60-465B-B424-FEA8802E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6DF78D-A538-4B40-A52B-4188B3631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15075B-CDA7-45BA-B82C-0CAE740C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37C9D3-8CC4-482D-BE3B-E49E4F8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CD4F80-6574-4ECB-B479-4AFEBD1D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2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D8E707-21B4-4DE5-86E7-C1DF0FBB9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D0986F0-810A-41C3-BA7C-A1005E572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E860F0-752C-4954-80E1-8846FC85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F00D71-37BF-4865-BE66-5A6CD284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0C20B9-29C8-4D3F-81DF-DA039A86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97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A2AED7-4519-4020-B2D7-AB6A78A8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8BEE7C-7AE3-4828-BC0B-0FD66DEEB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0AA7B1-CEC5-4819-B688-3046A5CF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D2500C-C7BB-4E9F-8758-4094F377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EE0288-5D39-4FBF-81D8-20B9D91D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56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DC4BC5-A42D-427E-9981-D0AEE157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D5B03B-2740-4278-AB91-79935C203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ADC510-9E75-4B55-9BAC-C3FF2FE4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60A916-6A28-47CD-ADCD-4EB2F437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ABDD86-CB7B-412D-9AF8-20BC3FA1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5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D2C02B-A8A1-4FF5-9276-F8A7E09B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74DF57-4C24-4DD4-9661-1115F95AC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DD8C63-3A0E-4E97-A3AE-598291D16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402D6F-C2F9-4299-A57F-8E11BF1B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7FFC58-1CC6-4937-8AA8-F2D1B0F7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268190-18F5-44AB-9F7C-AD19A071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31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DB5AD8-12ED-4632-A95E-A26E64E2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BFCDD37-CB13-48C0-8E4D-C9699EA05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5F0754-807C-45F5-A8B5-3862D60F8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0393AB4-8C92-4EE5-9D02-12916541B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41DD5D9-D55C-4F21-9BDF-C12DCB3B1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DB2DCFD-E561-47CC-82C3-94432F89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E2B64FA-3ADB-4A2A-BE03-1F20493C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5CBF94A-6C28-42C0-BD69-E7C6B896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17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E7C758-D751-4620-8AA9-42AEF520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CC37E48-221C-4023-9B40-4B68A609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E736EB7-15B7-455C-85A8-FAA95404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9029106-7029-4139-9CDE-C49D8999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47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AFF122D-5A6A-43C2-B0CA-2FFEA1E5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4E10336-7B4A-47DB-935F-332D79DB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45D95C-A2AB-406C-8B52-29BD2F45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41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F703DF-D24B-4231-B6D2-E9E7CEE9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C608B64-31CF-4BD3-904A-3C51A7001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4241B21-64BD-441F-9AF4-69765D382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AAA4B50-3533-4FE0-9020-46D3A397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A3464E-44B6-4813-951D-9CBE45C0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21D0382-BD73-4696-8012-A81E1695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17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B98B2C-53D7-44DD-98F8-27CDEC3D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9333985-70D7-4200-BBED-6903F9A13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C43B5A9-9CB0-413A-8F42-56C08282B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1E2795-20D8-424C-ADAC-392FB7F4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BAE37E-B926-4E97-B9A9-8D80F5B7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073F83-189B-4B08-9990-9C2E02AD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588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07D7E3B-7E36-4063-B4CC-3014A1AD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40EBB0-3A8E-4FFE-8B87-3386BB47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014445-C55B-4313-BF55-709426A61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F4241-D7DE-452B-8433-C749B11A94F5}" type="datetimeFigureOut">
              <a:rPr lang="ko-KR" altLang="en-US" smtClean="0"/>
              <a:t>2024-09-26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FD03A0-1BD4-40AF-8680-E8F161D39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A1747A-DB23-4DFE-A34F-579CDB195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7AB23-B173-4EE0-BD5A-CEF2F0E5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940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7EAAAA-DDD8-44A8-BD8C-F5B920785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altLang="ko-KR" sz="5000" b="1" dirty="0"/>
              <a:t>TNM 9</a:t>
            </a:r>
            <a:r>
              <a:rPr lang="en-US" altLang="ko-KR" sz="5000" b="1" baseline="30000" dirty="0"/>
              <a:t>th</a:t>
            </a:r>
            <a:r>
              <a:rPr lang="en-US" altLang="ko-KR" sz="5000" b="1" dirty="0"/>
              <a:t> stage of lung cancer</a:t>
            </a:r>
            <a:endParaRPr lang="ko-KR" altLang="en-US" sz="5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3C97716-4D98-4349-A7B4-33712E84E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altLang="ko-KR" dirty="0"/>
          </a:p>
          <a:p>
            <a:pPr algn="r"/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부산대학교병원 호흡기내과</a:t>
            </a: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김수한</a:t>
            </a:r>
          </a:p>
        </p:txBody>
      </p:sp>
    </p:spTree>
    <p:extLst>
      <p:ext uri="{BB962C8B-B14F-4D97-AF65-F5344CB8AC3E}">
        <p14:creationId xmlns:p14="http://schemas.microsoft.com/office/powerpoint/2010/main" val="19613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CDCF32-C00D-4419-96F1-D115C4D83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17" y="188536"/>
            <a:ext cx="6022566" cy="607674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4C7A514-4F10-4A77-B75E-BDA8ADAA9ABC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7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602D7D-0BD3-748D-B907-30AE2311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81"/>
            <a:ext cx="10515600" cy="1030270"/>
          </a:xfrm>
        </p:spPr>
        <p:txBody>
          <a:bodyPr/>
          <a:lstStyle/>
          <a:p>
            <a:r>
              <a:rPr lang="en-US" altLang="ko-KR" b="1" dirty="0"/>
              <a:t>TNM 9th edition definition (N, M)</a:t>
            </a:r>
            <a:endParaRPr lang="ko-KR" altLang="en-US" b="1" dirty="0"/>
          </a:p>
        </p:txBody>
      </p:sp>
      <p:pic>
        <p:nvPicPr>
          <p:cNvPr id="7" name="그림 6" descr="텍스트, 스크린샷, 폰트, 화이트이(가) 표시된 사진&#10;&#10;자동 생성된 설명">
            <a:extLst>
              <a:ext uri="{FF2B5EF4-FFF2-40B4-BE49-F238E27FC236}">
                <a16:creationId xmlns:a16="http://schemas.microsoft.com/office/drawing/2014/main" id="{711A0E8D-25BE-439A-2618-7510C8E9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2" y="1616465"/>
            <a:ext cx="10872535" cy="2116849"/>
          </a:xfrm>
          <a:prstGeom prst="rect">
            <a:avLst/>
          </a:prstGeom>
        </p:spPr>
      </p:pic>
      <p:pic>
        <p:nvPicPr>
          <p:cNvPr id="9" name="그림 8" descr="텍스트, 스크린샷, 폰트, 대수학이(가) 표시된 사진&#10;&#10;자동 생성된 설명">
            <a:extLst>
              <a:ext uri="{FF2B5EF4-FFF2-40B4-BE49-F238E27FC236}">
                <a16:creationId xmlns:a16="http://schemas.microsoft.com/office/drawing/2014/main" id="{691C1E43-67C4-6576-B07E-6F990BA51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6" y="4254828"/>
            <a:ext cx="10869659" cy="20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85B407F-CDC4-4886-ACD1-F3AD20075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7" y="770872"/>
            <a:ext cx="7725365" cy="531625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1C1CC79-83EF-4A89-8EF8-3B9A426F5F1C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32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3B40995-7E96-42F9-B8E5-DFD3BC6B5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" y="1139011"/>
            <a:ext cx="5210902" cy="43725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3D8788A-66F1-4689-8444-FCA5576C0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18" y="1062800"/>
            <a:ext cx="5210902" cy="452500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C59E1B0-C048-47A3-AB6E-EC0A4F2E103B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37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5D626DD-E107-4853-8DCB-D1866CAC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29" y="413293"/>
            <a:ext cx="7185342" cy="576746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0A9F28D-0843-43E6-974E-5BF5754BC782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51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9B2B65C-BE1F-451D-9B18-64718101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7" y="733049"/>
            <a:ext cx="6420746" cy="539190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FA10BE0-6B06-4E61-ACCE-9273A6968957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5E0E99B-6D96-4CD0-A26C-D0FC691D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52" y="186179"/>
            <a:ext cx="3515596" cy="596716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F390687-0383-4032-91F7-8BF65F1E47F4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8F17320-3A68-4157-A404-C2CA27F08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54" y="203468"/>
            <a:ext cx="3738483" cy="59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97674B-BA5D-6D42-A85F-DA2EA826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978"/>
            <a:ext cx="10515600" cy="1325563"/>
          </a:xfrm>
        </p:spPr>
        <p:txBody>
          <a:bodyPr/>
          <a:lstStyle/>
          <a:p>
            <a:r>
              <a:rPr lang="en-US" altLang="ko-KR" b="1" dirty="0"/>
              <a:t>What’s New in the 9</a:t>
            </a:r>
            <a:r>
              <a:rPr lang="en-US" altLang="ko-KR" b="1" baseline="30000" dirty="0"/>
              <a:t>th</a:t>
            </a:r>
            <a:r>
              <a:rPr lang="en-US" altLang="ko-KR" b="1" dirty="0"/>
              <a:t> Edition TNM?</a:t>
            </a:r>
            <a:endParaRPr lang="ko-KR" altLang="en-US" b="1" dirty="0"/>
          </a:p>
        </p:txBody>
      </p:sp>
      <p:graphicFrame>
        <p:nvGraphicFramePr>
          <p:cNvPr id="5" name="내용 개체 틀 4">
            <a:extLst>
              <a:ext uri="{FF2B5EF4-FFF2-40B4-BE49-F238E27FC236}">
                <a16:creationId xmlns:a16="http://schemas.microsoft.com/office/drawing/2014/main" id="{0D6C2E48-FB47-85D2-0C6A-1535077B0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956034"/>
              </p:ext>
            </p:extLst>
          </p:nvPr>
        </p:nvGraphicFramePr>
        <p:xfrm>
          <a:off x="838200" y="1407541"/>
          <a:ext cx="10515600" cy="5085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757">
                  <a:extLst>
                    <a:ext uri="{9D8B030D-6E8A-4147-A177-3AD203B41FA5}">
                      <a16:colId xmlns:a16="http://schemas.microsoft.com/office/drawing/2014/main" val="865384998"/>
                    </a:ext>
                  </a:extLst>
                </a:gridCol>
                <a:gridCol w="7829843">
                  <a:extLst>
                    <a:ext uri="{9D8B030D-6E8A-4147-A177-3AD203B41FA5}">
                      <a16:colId xmlns:a16="http://schemas.microsoft.com/office/drawing/2014/main" val="3018581260"/>
                    </a:ext>
                  </a:extLst>
                </a:gridCol>
              </a:tblGrid>
              <a:tr h="89674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Lung Cancer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34843"/>
                  </a:ext>
                </a:extLst>
              </a:tr>
              <a:tr h="89674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T (Tumor)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064736"/>
                  </a:ext>
                </a:extLst>
              </a:tr>
              <a:tr h="89674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 (Node)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The N2 category is subdivided into </a:t>
                      </a:r>
                      <a:r>
                        <a:rPr lang="en-US" altLang="ko-KR"/>
                        <a:t>the </a:t>
                      </a:r>
                      <a:r>
                        <a:rPr lang="en-US" altLang="ko-KR">
                          <a:solidFill>
                            <a:srgbClr val="FF0000"/>
                          </a:solidFill>
                        </a:rPr>
                        <a:t>N2a </a:t>
                      </a:r>
                      <a:r>
                        <a:rPr lang="en-US" altLang="ko-KR"/>
                        <a:t>category</a:t>
                      </a:r>
                      <a:r>
                        <a:rPr lang="en-US" altLang="ko-KR" dirty="0"/>
                        <a:t>, which denotes metastasis limited to a single ipsilateral mediastinal or subcarinal station, and </a:t>
                      </a:r>
                      <a:r>
                        <a:rPr lang="en-US" altLang="ko-KR"/>
                        <a:t>the </a:t>
                      </a:r>
                      <a:r>
                        <a:rPr lang="en-US" altLang="ko-KR">
                          <a:solidFill>
                            <a:srgbClr val="FF0000"/>
                          </a:solidFill>
                        </a:rPr>
                        <a:t>N2b </a:t>
                      </a:r>
                      <a:r>
                        <a:rPr lang="en-US" altLang="ko-KR"/>
                        <a:t>category</a:t>
                      </a:r>
                      <a:r>
                        <a:rPr lang="en-US" altLang="ko-KR" dirty="0"/>
                        <a:t>, metastases in multiple mediastinal or subcarinal stations.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3400"/>
                  </a:ext>
                </a:extLst>
              </a:tr>
              <a:tr h="89674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 (Metastasis)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The M1c category is now divided into 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M1c1 </a:t>
                      </a:r>
                      <a:r>
                        <a:rPr lang="en-US" altLang="ko-KR" dirty="0"/>
                        <a:t>(multiple </a:t>
                      </a:r>
                      <a:r>
                        <a:rPr lang="en-US" altLang="ko-KR" dirty="0" err="1"/>
                        <a:t>extrathoracic</a:t>
                      </a:r>
                      <a:r>
                        <a:rPr lang="en-US" altLang="ko-KR" dirty="0"/>
                        <a:t> metastases in a single organ system) and 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M1c2 </a:t>
                      </a:r>
                      <a:r>
                        <a:rPr lang="en-US" altLang="ko-KR" dirty="0"/>
                        <a:t>(multiple </a:t>
                      </a:r>
                      <a:r>
                        <a:rPr lang="en-US" altLang="ko-KR" dirty="0" err="1"/>
                        <a:t>extrathoracic</a:t>
                      </a:r>
                      <a:r>
                        <a:rPr lang="en-US" altLang="ko-KR" dirty="0"/>
                        <a:t> metastases in several organ systems).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50188"/>
                  </a:ext>
                </a:extLst>
              </a:tr>
              <a:tr h="89674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Stage Groups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T1N2a 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is assigned 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to stage IIB. </a:t>
                      </a:r>
                    </a:p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T1N1 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is </a:t>
                      </a:r>
                      <a:r>
                        <a:rPr lang="en-US" altLang="ko-KR" dirty="0" err="1">
                          <a:solidFill>
                            <a:schemeClr val="tx1"/>
                          </a:solidFill>
                        </a:rPr>
                        <a:t>downstaged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from stage IIB to stage IIA. </a:t>
                      </a:r>
                    </a:p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T2N2b 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is assigned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 to stage IIIB. </a:t>
                      </a:r>
                    </a:p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T3N2a 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is assigned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 to stage IIIA.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14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396D8F-6536-235B-6456-BCF7606A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4"/>
            <a:ext cx="10515600" cy="785330"/>
          </a:xfrm>
        </p:spPr>
        <p:txBody>
          <a:bodyPr/>
          <a:lstStyle/>
          <a:p>
            <a:r>
              <a:rPr lang="en-US" altLang="ko-KR" b="1" dirty="0"/>
              <a:t>T3 analysis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22B501-A2C8-4952-9838-C10260C4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6578"/>
            <a:ext cx="10515600" cy="5535906"/>
          </a:xfrm>
        </p:spPr>
        <p:txBody>
          <a:bodyPr>
            <a:normAutofit lnSpcReduction="10000"/>
          </a:bodyPr>
          <a:lstStyle/>
          <a:p>
            <a:r>
              <a:rPr lang="en-US" altLang="ko-KR" sz="2000" dirty="0"/>
              <a:t>Chest Wall/PL3 (parietal pleura inv) was hypothesized to have worse survival than the other T3 descriptors.</a:t>
            </a:r>
          </a:p>
          <a:p>
            <a:r>
              <a:rPr lang="en-US" altLang="ko-KR" sz="2000" dirty="0"/>
              <a:t>Given inconsistent findings in clinical vs path, the consensus was that there was insufficient evidence to change the Chest Wall/PL3 classification as a T3 descriptor.</a:t>
            </a:r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pPr marL="0" indent="0">
              <a:buNone/>
            </a:pPr>
            <a:endParaRPr lang="en-US" altLang="ko-KR" sz="2000" dirty="0"/>
          </a:p>
          <a:p>
            <a:r>
              <a:rPr lang="en-US" altLang="ko-KR" sz="2000" dirty="0"/>
              <a:t>9thEd publication will not recommend any changes to the current 8thEd T criteria.</a:t>
            </a:r>
            <a:endParaRPr lang="ko-KR" altLang="en-US" sz="2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2B93678-B45C-4850-9B05-86D5A9B7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67" y="2194415"/>
            <a:ext cx="6667066" cy="359092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3030624-24E3-4282-A6CA-0D8CA5428339}"/>
              </a:ext>
            </a:extLst>
          </p:cNvPr>
          <p:cNvSpPr/>
          <p:nvPr/>
        </p:nvSpPr>
        <p:spPr>
          <a:xfrm>
            <a:off x="5195148" y="6362230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13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E0698-FE1C-657F-CA1C-F2DA4D2C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8146"/>
            <a:ext cx="10515600" cy="1325563"/>
          </a:xfrm>
        </p:spPr>
        <p:txBody>
          <a:bodyPr/>
          <a:lstStyle/>
          <a:p>
            <a:r>
              <a:rPr lang="en-US" altLang="ko-KR" b="1" dirty="0"/>
              <a:t> IASLC 8</a:t>
            </a:r>
            <a:r>
              <a:rPr lang="en-US" altLang="ko-KR" b="1" baseline="30000" dirty="0"/>
              <a:t>th</a:t>
            </a:r>
            <a:r>
              <a:rPr lang="en-US" altLang="ko-KR" b="1" dirty="0"/>
              <a:t>/9</a:t>
            </a:r>
            <a:r>
              <a:rPr lang="en-US" altLang="ko-KR" b="1" baseline="30000" dirty="0"/>
              <a:t>th</a:t>
            </a:r>
            <a:r>
              <a:rPr lang="en-US" altLang="ko-KR" b="1" dirty="0"/>
              <a:t> Edition T-category</a:t>
            </a:r>
            <a:endParaRPr lang="ko-KR" altLang="en-US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5617B56-4C4F-4171-9F3F-6F418A42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16" y="1413709"/>
            <a:ext cx="9431366" cy="469000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860E9CE-B4A8-44DB-BAE1-14C0276F449D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D613D7B-1A11-4BAC-83CB-7CA4F66F5BCF}"/>
              </a:ext>
            </a:extLst>
          </p:cNvPr>
          <p:cNvSpPr/>
          <p:nvPr/>
        </p:nvSpPr>
        <p:spPr>
          <a:xfrm>
            <a:off x="5093672" y="2488064"/>
            <a:ext cx="2053578" cy="124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3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AC2BEA-1444-49FD-8C15-7257DD95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Contents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129342A-60E8-4C71-9BB5-0B47AD2D3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/>
              <a:t>TNM history</a:t>
            </a:r>
          </a:p>
          <a:p>
            <a:endParaRPr lang="en-US" altLang="ko-KR" dirty="0"/>
          </a:p>
          <a:p>
            <a:r>
              <a:rPr lang="en-US" altLang="ko-KR" dirty="0"/>
              <a:t>TNM definition in 9</a:t>
            </a:r>
            <a:r>
              <a:rPr lang="en-US" altLang="ko-KR" baseline="30000" dirty="0"/>
              <a:t>th</a:t>
            </a:r>
            <a:r>
              <a:rPr lang="en-US" altLang="ko-KR" dirty="0"/>
              <a:t> edition</a:t>
            </a:r>
          </a:p>
          <a:p>
            <a:endParaRPr lang="en-US" altLang="ko-KR" dirty="0"/>
          </a:p>
          <a:p>
            <a:r>
              <a:rPr lang="en-US" altLang="ko-KR" dirty="0"/>
              <a:t>New changes in TNM 9</a:t>
            </a:r>
            <a:r>
              <a:rPr lang="en-US" altLang="ko-KR" baseline="30000" dirty="0"/>
              <a:t>th</a:t>
            </a:r>
            <a:r>
              <a:rPr lang="en-US" altLang="ko-KR" dirty="0"/>
              <a:t> edition</a:t>
            </a:r>
          </a:p>
          <a:p>
            <a:endParaRPr lang="en-US" altLang="ko-KR" dirty="0"/>
          </a:p>
          <a:p>
            <a:r>
              <a:rPr lang="en-US" altLang="ko-KR" dirty="0"/>
              <a:t>Other considerations</a:t>
            </a:r>
          </a:p>
          <a:p>
            <a:endParaRPr lang="en-US" altLang="ko-KR" dirty="0"/>
          </a:p>
          <a:p>
            <a:r>
              <a:rPr lang="en-US" altLang="ko-KR" dirty="0"/>
              <a:t>Summary</a:t>
            </a:r>
          </a:p>
          <a:p>
            <a:endParaRPr lang="en-US" altLang="ko-KR" dirty="0"/>
          </a:p>
          <a:p>
            <a:r>
              <a:rPr lang="en-US" altLang="ko-KR" dirty="0"/>
              <a:t>Limitations and future perspectives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004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860E9CE-B4A8-44DB-BAE1-14C0276F449D}"/>
              </a:ext>
            </a:extLst>
          </p:cNvPr>
          <p:cNvSpPr/>
          <p:nvPr/>
        </p:nvSpPr>
        <p:spPr>
          <a:xfrm>
            <a:off x="5195148" y="6322611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D249ED-B1C5-40E2-816C-AB5A30841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97" y="578590"/>
            <a:ext cx="7177002" cy="279032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3362D8A-A6E6-4F18-B736-D1B39D11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49" y="3489087"/>
            <a:ext cx="7130097" cy="279032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121F82-7134-4E5F-8B76-E5CC632F2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79" y="188536"/>
            <a:ext cx="8416941" cy="24916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072CD00-9A66-487F-8300-6CFE4FF50619}"/>
              </a:ext>
            </a:extLst>
          </p:cNvPr>
          <p:cNvSpPr/>
          <p:nvPr/>
        </p:nvSpPr>
        <p:spPr>
          <a:xfrm>
            <a:off x="2507496" y="2696548"/>
            <a:ext cx="7153549" cy="345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7C06A08-FE32-4478-B6FD-2814D000E9B0}"/>
              </a:ext>
            </a:extLst>
          </p:cNvPr>
          <p:cNvSpPr/>
          <p:nvPr/>
        </p:nvSpPr>
        <p:spPr>
          <a:xfrm>
            <a:off x="2519936" y="5592148"/>
            <a:ext cx="7153549" cy="345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9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CBC1DC-4B0F-E7B6-2468-4CA40F4A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138"/>
            <a:ext cx="10515600" cy="1325563"/>
          </a:xfrm>
        </p:spPr>
        <p:txBody>
          <a:bodyPr/>
          <a:lstStyle/>
          <a:p>
            <a:r>
              <a:rPr lang="en-US" altLang="ko-KR" b="1" dirty="0"/>
              <a:t>IASLC 9thEdition, N-category: </a:t>
            </a:r>
            <a:br>
              <a:rPr lang="en-US" altLang="ko-KR" b="1" dirty="0"/>
            </a:br>
            <a:r>
              <a:rPr lang="en-US" altLang="ko-KR" b="1" dirty="0"/>
              <a:t>Split N2 into N2a and N2b</a:t>
            </a:r>
            <a:endParaRPr lang="ko-KR" altLang="en-US" b="1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600359E8-5AD9-0285-713A-7EBA87250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738444"/>
              </p:ext>
            </p:extLst>
          </p:nvPr>
        </p:nvGraphicFramePr>
        <p:xfrm>
          <a:off x="838200" y="1825625"/>
          <a:ext cx="10515600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27">
                  <a:extLst>
                    <a:ext uri="{9D8B030D-6E8A-4147-A177-3AD203B41FA5}">
                      <a16:colId xmlns:a16="http://schemas.microsoft.com/office/drawing/2014/main" val="1091176157"/>
                    </a:ext>
                  </a:extLst>
                </a:gridCol>
                <a:gridCol w="722201">
                  <a:extLst>
                    <a:ext uri="{9D8B030D-6E8A-4147-A177-3AD203B41FA5}">
                      <a16:colId xmlns:a16="http://schemas.microsoft.com/office/drawing/2014/main" val="411650750"/>
                    </a:ext>
                  </a:extLst>
                </a:gridCol>
                <a:gridCol w="6552472">
                  <a:extLst>
                    <a:ext uri="{9D8B030D-6E8A-4147-A177-3AD203B41FA5}">
                      <a16:colId xmlns:a16="http://schemas.microsoft.com/office/drawing/2014/main" val="294019397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60508075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Proposed 9thEdition N-categories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</a:t>
                      </a:r>
                      <a:r>
                        <a:rPr lang="en-US" altLang="ko-KR" baseline="30000" dirty="0"/>
                        <a:t>th</a:t>
                      </a:r>
                      <a:r>
                        <a:rPr lang="en-US" altLang="ko-KR" dirty="0"/>
                        <a:t> edition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095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Regional lymph nodes cannot be assessed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7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regional lymph node metastasis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0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Metastasis in ipsilateral </a:t>
                      </a:r>
                      <a:r>
                        <a:rPr lang="en-US" altLang="ko-KR" dirty="0" err="1"/>
                        <a:t>peribronchialand</a:t>
                      </a:r>
                      <a:r>
                        <a:rPr lang="en-US" altLang="ko-KR" dirty="0"/>
                        <a:t>/or ipsilateral hilar lymph nodes and intrapulmonary </a:t>
                      </a:r>
                    </a:p>
                    <a:p>
                      <a:pPr latinLnBrk="1"/>
                      <a:r>
                        <a:rPr lang="en-US" altLang="ko-KR" dirty="0"/>
                        <a:t>nodes, including involvement by direct extension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040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Metastasis in ipsilateral mediastinal and/or subcarinal lymph node(s)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2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N2a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Single N2 station involvement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Subdivided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92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N2b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Multiple N2 station involvement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Subdivided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911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Metastasis in contralateral mediastinal, contralateral hilar, ipsilateral or contralateral scalene, </a:t>
                      </a:r>
                    </a:p>
                    <a:p>
                      <a:pPr latinLnBrk="1"/>
                      <a:r>
                        <a:rPr lang="en-US" altLang="ko-KR" dirty="0"/>
                        <a:t>or supraclavicular lymph node(s)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94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BFB32E-464E-67DF-3150-4B1D0B13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715"/>
            <a:ext cx="10515600" cy="1325563"/>
          </a:xfrm>
        </p:spPr>
        <p:txBody>
          <a:bodyPr/>
          <a:lstStyle/>
          <a:p>
            <a:r>
              <a:rPr lang="en-US" altLang="ko-KR" b="1" dirty="0"/>
              <a:t>IASLC 8</a:t>
            </a:r>
            <a:r>
              <a:rPr lang="en-US" altLang="ko-KR" b="1" baseline="30000" dirty="0"/>
              <a:t>th</a:t>
            </a:r>
            <a:r>
              <a:rPr lang="en-US" altLang="ko-KR" b="1" dirty="0"/>
              <a:t> vs 9</a:t>
            </a:r>
            <a:r>
              <a:rPr lang="en-US" altLang="ko-KR" b="1" baseline="30000" dirty="0"/>
              <a:t>th</a:t>
            </a:r>
            <a:r>
              <a:rPr lang="en-US" altLang="ko-KR" b="1" dirty="0"/>
              <a:t> Edition N-category -Pathologic</a:t>
            </a:r>
            <a:endParaRPr lang="ko-KR" altLang="en-US" b="1" dirty="0"/>
          </a:p>
        </p:txBody>
      </p:sp>
      <p:pic>
        <p:nvPicPr>
          <p:cNvPr id="5" name="내용 개체 틀 4" descr="텍스트, 라인, 스크린샷, 그래프이(가) 표시된 사진&#10;&#10;자동 생성된 설명">
            <a:extLst>
              <a:ext uri="{FF2B5EF4-FFF2-40B4-BE49-F238E27FC236}">
                <a16:creationId xmlns:a16="http://schemas.microsoft.com/office/drawing/2014/main" id="{D9AAB398-DA04-2F69-AB45-E0EEBF457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" y="1731000"/>
            <a:ext cx="11985340" cy="4049314"/>
          </a:xfrm>
        </p:spPr>
      </p:pic>
      <p:pic>
        <p:nvPicPr>
          <p:cNvPr id="7" name="그림 6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BABA6BD1-4112-B587-B169-71CDEEABB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00" y="2166488"/>
            <a:ext cx="9406999" cy="26524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2FD00BF-F66D-4559-870F-426D786F5CCB}"/>
              </a:ext>
            </a:extLst>
          </p:cNvPr>
          <p:cNvSpPr/>
          <p:nvPr/>
        </p:nvSpPr>
        <p:spPr>
          <a:xfrm>
            <a:off x="7862934" y="6215802"/>
            <a:ext cx="400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J </a:t>
            </a:r>
            <a:r>
              <a:rPr lang="en-US" altLang="ko-KR" dirty="0" err="1"/>
              <a:t>Thorac</a:t>
            </a:r>
            <a:r>
              <a:rPr lang="en-US" altLang="ko-KR" dirty="0"/>
              <a:t> Oncol. 2024; 19(5):766-785.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8B8009-5DA4-481E-A56A-B290734899AE}"/>
              </a:ext>
            </a:extLst>
          </p:cNvPr>
          <p:cNvSpPr/>
          <p:nvPr/>
        </p:nvSpPr>
        <p:spPr>
          <a:xfrm>
            <a:off x="1462468" y="3797559"/>
            <a:ext cx="9337031" cy="615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5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BDE4D7-0456-AF76-5ABC-9AABEA43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844"/>
            <a:ext cx="10515600" cy="1325563"/>
          </a:xfrm>
        </p:spPr>
        <p:txBody>
          <a:bodyPr/>
          <a:lstStyle/>
          <a:p>
            <a:r>
              <a:rPr lang="en-US" altLang="ko-KR" b="1" dirty="0"/>
              <a:t>IASLC 9thEdition, M-category: </a:t>
            </a:r>
            <a:br>
              <a:rPr lang="en-US" altLang="ko-KR" b="1" dirty="0"/>
            </a:br>
            <a:r>
              <a:rPr lang="en-US" altLang="ko-KR" b="1" dirty="0"/>
              <a:t>Split M1c into M1c1 and M1c2</a:t>
            </a:r>
            <a:endParaRPr lang="ko-KR" altLang="en-US" b="1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4E7EFB53-152B-7493-59A3-41C2845F8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172676"/>
              </p:ext>
            </p:extLst>
          </p:nvPr>
        </p:nvGraphicFramePr>
        <p:xfrm>
          <a:off x="213553" y="1831449"/>
          <a:ext cx="11764894" cy="450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080">
                  <a:extLst>
                    <a:ext uri="{9D8B030D-6E8A-4147-A177-3AD203B41FA5}">
                      <a16:colId xmlns:a16="http://schemas.microsoft.com/office/drawing/2014/main" val="3633631015"/>
                    </a:ext>
                  </a:extLst>
                </a:gridCol>
                <a:gridCol w="831080">
                  <a:extLst>
                    <a:ext uri="{9D8B030D-6E8A-4147-A177-3AD203B41FA5}">
                      <a16:colId xmlns:a16="http://schemas.microsoft.com/office/drawing/2014/main" val="2365533886"/>
                    </a:ext>
                  </a:extLst>
                </a:gridCol>
                <a:gridCol w="8332174">
                  <a:extLst>
                    <a:ext uri="{9D8B030D-6E8A-4147-A177-3AD203B41FA5}">
                      <a16:colId xmlns:a16="http://schemas.microsoft.com/office/drawing/2014/main" val="995891541"/>
                    </a:ext>
                  </a:extLst>
                </a:gridCol>
                <a:gridCol w="1770560">
                  <a:extLst>
                    <a:ext uri="{9D8B030D-6E8A-4147-A177-3AD203B41FA5}">
                      <a16:colId xmlns:a16="http://schemas.microsoft.com/office/drawing/2014/main" val="394341089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Proposed 9thEdition M-categories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9thEdition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96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distant metastasis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812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Distant metastasis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579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m1a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Separate tumor nodule(s) in a contralateral lobe; tumor with pleural nodules or malignant pleural or pericardial effusion. Most pleural (pericardial) effusions with lung cancer are due to tumor. In a few patients, however, multiple microscopic examinations of pleural (pericardial) fluid are negative for tumor, and the fluid is non-bloody and is not an exudate. Where these elements and clinical judgment dictate that the effusion is not related to the tumor, the effusion should be excluded as a staging descriptor.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94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m1b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Single </a:t>
                      </a:r>
                      <a:r>
                        <a:rPr lang="en-US" altLang="ko-KR" dirty="0" err="1"/>
                        <a:t>extrathoracic</a:t>
                      </a:r>
                      <a:r>
                        <a:rPr lang="en-US" altLang="ko-KR" dirty="0"/>
                        <a:t> metastasis in a single organ and involvement of a single distant (non-regional) node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 changes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37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m1c1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Multiple </a:t>
                      </a:r>
                      <a:r>
                        <a:rPr lang="en-US" altLang="ko-KR" dirty="0" err="1">
                          <a:solidFill>
                            <a:srgbClr val="FF0000"/>
                          </a:solidFill>
                        </a:rPr>
                        <a:t>extrathoracic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 metastases in a single organ system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Subdivided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155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m1c2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Multiple </a:t>
                      </a:r>
                      <a:r>
                        <a:rPr lang="en-US" altLang="ko-KR" dirty="0" err="1">
                          <a:solidFill>
                            <a:srgbClr val="FF0000"/>
                          </a:solidFill>
                        </a:rPr>
                        <a:t>extrathoracic</a:t>
                      </a:r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 metastases in multiple organ systems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Subdivided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641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855C-315F-EFD3-C49F-CF1F9D12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9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IASLC 8</a:t>
            </a:r>
            <a:r>
              <a:rPr lang="en-US" altLang="ko-KR" sz="3600" b="1" baseline="30000" dirty="0"/>
              <a:t>th</a:t>
            </a:r>
            <a:r>
              <a:rPr lang="en-US" altLang="ko-KR" sz="3600" b="1" dirty="0"/>
              <a:t> vs 9</a:t>
            </a:r>
            <a:r>
              <a:rPr lang="en-US" altLang="ko-KR" sz="3600" b="1" baseline="30000" dirty="0"/>
              <a:t>th</a:t>
            </a:r>
            <a:r>
              <a:rPr lang="en-US" altLang="ko-KR" sz="3600" b="1" dirty="0"/>
              <a:t> Edition M-category – Clinical: Divide M1c into two Subcategories</a:t>
            </a:r>
            <a:endParaRPr lang="ko-KR" altLang="en-US" sz="3600" b="1" dirty="0"/>
          </a:p>
        </p:txBody>
      </p:sp>
      <p:pic>
        <p:nvPicPr>
          <p:cNvPr id="5" name="내용 개체 틀 4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B5FA8EA5-A5E7-7F09-79E2-30253AEA5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91" y="1422773"/>
            <a:ext cx="4546817" cy="4995426"/>
          </a:xfr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77B0099-9455-AE38-6D5D-78E9B536C172}"/>
              </a:ext>
            </a:extLst>
          </p:cNvPr>
          <p:cNvGrpSpPr/>
          <p:nvPr/>
        </p:nvGrpSpPr>
        <p:grpSpPr>
          <a:xfrm>
            <a:off x="1340608" y="1829733"/>
            <a:ext cx="9510782" cy="4181506"/>
            <a:chOff x="1340608" y="1829733"/>
            <a:chExt cx="9510782" cy="4181506"/>
          </a:xfrm>
        </p:grpSpPr>
        <p:pic>
          <p:nvPicPr>
            <p:cNvPr id="7" name="그림 6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31F330FB-F039-14BB-60C4-673FBE7A2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608" y="1829733"/>
              <a:ext cx="9510782" cy="4181506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5D72005-2B20-F74A-F7C9-ABD21BDF152B}"/>
                </a:ext>
              </a:extLst>
            </p:cNvPr>
            <p:cNvSpPr/>
            <p:nvPr/>
          </p:nvSpPr>
          <p:spPr>
            <a:xfrm>
              <a:off x="1401691" y="2922104"/>
              <a:ext cx="9388616" cy="17430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17DD725-9387-468A-AC01-1D9ED07A53CB}"/>
              </a:ext>
            </a:extLst>
          </p:cNvPr>
          <p:cNvSpPr/>
          <p:nvPr/>
        </p:nvSpPr>
        <p:spPr>
          <a:xfrm>
            <a:off x="7862934" y="6333393"/>
            <a:ext cx="400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J </a:t>
            </a:r>
            <a:r>
              <a:rPr lang="en-US" altLang="ko-KR" dirty="0" err="1"/>
              <a:t>Thorac</a:t>
            </a:r>
            <a:r>
              <a:rPr lang="en-US" altLang="ko-KR" dirty="0"/>
              <a:t> Oncol. 2024; 19(5):786-802.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12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C5A01699-5935-9647-DC56-6EDE50D3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9" y="752455"/>
            <a:ext cx="4657759" cy="5353089"/>
          </a:xfrm>
          <a:prstGeom prst="rect">
            <a:avLst/>
          </a:prstGeom>
        </p:spPr>
      </p:pic>
      <p:pic>
        <p:nvPicPr>
          <p:cNvPr id="11" name="그림 10" descr="텍스트, 스크린샷, 번호, 다채로움이(가) 표시된 사진&#10;&#10;자동 생성된 설명">
            <a:extLst>
              <a:ext uri="{FF2B5EF4-FFF2-40B4-BE49-F238E27FC236}">
                <a16:creationId xmlns:a16="http://schemas.microsoft.com/office/drawing/2014/main" id="{965AC599-683C-05CB-233F-F4858CC4C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53" y="597673"/>
            <a:ext cx="6196058" cy="566265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DED80E0D-2558-D586-A6DB-EDC5E3842BA2}"/>
              </a:ext>
            </a:extLst>
          </p:cNvPr>
          <p:cNvSpPr/>
          <p:nvPr/>
        </p:nvSpPr>
        <p:spPr>
          <a:xfrm>
            <a:off x="9975890" y="1491965"/>
            <a:ext cx="466908" cy="8435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71F825A-0173-B626-26B6-AE43724E5014}"/>
              </a:ext>
            </a:extLst>
          </p:cNvPr>
          <p:cNvSpPr/>
          <p:nvPr/>
        </p:nvSpPr>
        <p:spPr>
          <a:xfrm>
            <a:off x="10442798" y="1491964"/>
            <a:ext cx="466908" cy="84354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0291F93-70EE-5F7C-C65D-8733B6FBA03B}"/>
              </a:ext>
            </a:extLst>
          </p:cNvPr>
          <p:cNvSpPr/>
          <p:nvPr/>
        </p:nvSpPr>
        <p:spPr>
          <a:xfrm>
            <a:off x="10930350" y="2335505"/>
            <a:ext cx="446264" cy="8435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9013B9-A871-6554-98B2-0036A8F18897}"/>
              </a:ext>
            </a:extLst>
          </p:cNvPr>
          <p:cNvSpPr/>
          <p:nvPr/>
        </p:nvSpPr>
        <p:spPr>
          <a:xfrm>
            <a:off x="10442798" y="3179046"/>
            <a:ext cx="446264" cy="84354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E1CF3FD-A1E6-4CC3-93AC-A409F7500E17}"/>
              </a:ext>
            </a:extLst>
          </p:cNvPr>
          <p:cNvSpPr/>
          <p:nvPr/>
        </p:nvSpPr>
        <p:spPr>
          <a:xfrm>
            <a:off x="7862934" y="6333393"/>
            <a:ext cx="42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J </a:t>
            </a:r>
            <a:r>
              <a:rPr lang="en-US" altLang="ko-KR" dirty="0" err="1"/>
              <a:t>Thorac</a:t>
            </a:r>
            <a:r>
              <a:rPr lang="en-US" altLang="ko-KR" dirty="0"/>
              <a:t> Oncol. 2024; 19(7):1007-1027.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87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A515E8A3-FA7F-EC3A-51EF-865DB102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572444"/>
            <a:ext cx="6198673" cy="571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7E7AF-024F-1127-14AB-9867FB7FDFBB}"/>
              </a:ext>
            </a:extLst>
          </p:cNvPr>
          <p:cNvSpPr txBox="1"/>
          <p:nvPr/>
        </p:nvSpPr>
        <p:spPr>
          <a:xfrm>
            <a:off x="7076408" y="2551836"/>
            <a:ext cx="475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M0 tumors are coalesced into groups that largely lie along diagonals.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Higher stage groups consist of tumors with progressively higher T or higher N categories.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FDA224-0160-4910-9E0A-BDD3DE788CD7}"/>
              </a:ext>
            </a:extLst>
          </p:cNvPr>
          <p:cNvSpPr/>
          <p:nvPr/>
        </p:nvSpPr>
        <p:spPr>
          <a:xfrm>
            <a:off x="7862934" y="6333393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Chest. 2024; S0012-3692(24)00706-2.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51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라인, 그래프, 폰트이(가) 표시된 사진&#10;&#10;자동 생성된 설명">
            <a:extLst>
              <a:ext uri="{FF2B5EF4-FFF2-40B4-BE49-F238E27FC236}">
                <a16:creationId xmlns:a16="http://schemas.microsoft.com/office/drawing/2014/main" id="{D04BF4BB-FE0F-15D5-D5B1-90B2C1402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174580"/>
            <a:ext cx="11902018" cy="3552910"/>
          </a:xfrm>
          <a:prstGeom prst="rect">
            <a:avLst/>
          </a:prstGeom>
        </p:spPr>
      </p:pic>
      <p:pic>
        <p:nvPicPr>
          <p:cNvPr id="7" name="그림 6" descr="텍스트, 폰트, 번호, 흑백이(가) 표시된 사진&#10;&#10;자동 생성된 설명">
            <a:extLst>
              <a:ext uri="{FF2B5EF4-FFF2-40B4-BE49-F238E27FC236}">
                <a16:creationId xmlns:a16="http://schemas.microsoft.com/office/drawing/2014/main" id="{9A61EEC2-B729-4DAA-5392-F5FFB46C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3" y="3884744"/>
            <a:ext cx="10178270" cy="24716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B47F73A-407D-DF37-463E-B71893556576}"/>
              </a:ext>
            </a:extLst>
          </p:cNvPr>
          <p:cNvSpPr/>
          <p:nvPr/>
        </p:nvSpPr>
        <p:spPr>
          <a:xfrm>
            <a:off x="1006863" y="4344856"/>
            <a:ext cx="4980419" cy="10075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02A8912-5CF1-944D-F85D-4B9C0010CA7F}"/>
              </a:ext>
            </a:extLst>
          </p:cNvPr>
          <p:cNvSpPr/>
          <p:nvPr/>
        </p:nvSpPr>
        <p:spPr>
          <a:xfrm>
            <a:off x="6204715" y="4357475"/>
            <a:ext cx="4925340" cy="10075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4CACC7B-DE96-416A-9D00-DC52F96FD5A6}"/>
              </a:ext>
            </a:extLst>
          </p:cNvPr>
          <p:cNvSpPr/>
          <p:nvPr/>
        </p:nvSpPr>
        <p:spPr>
          <a:xfrm>
            <a:off x="7862934" y="6333393"/>
            <a:ext cx="42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J </a:t>
            </a:r>
            <a:r>
              <a:rPr lang="en-US" altLang="ko-KR" dirty="0" err="1"/>
              <a:t>Thorac</a:t>
            </a:r>
            <a:r>
              <a:rPr lang="en-US" altLang="ko-KR" dirty="0"/>
              <a:t> Oncol. 2024; 19(7):1007-1027.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68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13803B6-865E-452A-BEA2-63F02A5A0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16" y="0"/>
            <a:ext cx="553335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07B348E-B34A-456D-AB0A-E0640E50B331}"/>
              </a:ext>
            </a:extLst>
          </p:cNvPr>
          <p:cNvSpPr/>
          <p:nvPr/>
        </p:nvSpPr>
        <p:spPr>
          <a:xfrm>
            <a:off x="7862934" y="6333393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Chest. 2024; S0012-3692(24)00706-2.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F9225C9-26FB-4C27-8768-86DCF65F93A4}"/>
              </a:ext>
            </a:extLst>
          </p:cNvPr>
          <p:cNvSpPr/>
          <p:nvPr/>
        </p:nvSpPr>
        <p:spPr>
          <a:xfrm>
            <a:off x="5529663" y="423562"/>
            <a:ext cx="1259064" cy="998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73F3356-BD6D-4A8A-ACD9-BDA7E4F8D9AA}"/>
              </a:ext>
            </a:extLst>
          </p:cNvPr>
          <p:cNvSpPr/>
          <p:nvPr/>
        </p:nvSpPr>
        <p:spPr>
          <a:xfrm>
            <a:off x="4010282" y="1675089"/>
            <a:ext cx="1259064" cy="1049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C86328-D751-4EFC-BC90-F90BF2CAF86E}"/>
              </a:ext>
            </a:extLst>
          </p:cNvPr>
          <p:cNvSpPr/>
          <p:nvPr/>
        </p:nvSpPr>
        <p:spPr>
          <a:xfrm>
            <a:off x="2829027" y="3427689"/>
            <a:ext cx="1181255" cy="590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DE4CCE-F23B-482D-AB4B-05E05BF274CB}"/>
              </a:ext>
            </a:extLst>
          </p:cNvPr>
          <p:cNvSpPr/>
          <p:nvPr/>
        </p:nvSpPr>
        <p:spPr>
          <a:xfrm>
            <a:off x="2655236" y="4552716"/>
            <a:ext cx="1181255" cy="3056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F2388BD-E8B6-4843-817F-6E75FCFC2C55}"/>
              </a:ext>
            </a:extLst>
          </p:cNvPr>
          <p:cNvSpPr/>
          <p:nvPr/>
        </p:nvSpPr>
        <p:spPr>
          <a:xfrm>
            <a:off x="4387272" y="5458692"/>
            <a:ext cx="2401455" cy="1399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2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E5CB15-56CD-4D57-AA25-33BA3F33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Other considerations for prognosis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BB078C-407B-4C97-833E-35DA5FD9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STAS (spread through air spaces)</a:t>
            </a:r>
          </a:p>
          <a:p>
            <a:r>
              <a:rPr lang="en-US" altLang="ko-KR" dirty="0"/>
              <a:t>Visceral pleural invasion, lymphatic invasion, vascular invasion</a:t>
            </a:r>
          </a:p>
          <a:p>
            <a:r>
              <a:rPr lang="en-US" altLang="ko-KR" dirty="0"/>
              <a:t>Lymphangitic carcinomatosis</a:t>
            </a:r>
          </a:p>
          <a:p>
            <a:r>
              <a:rPr lang="en-US" altLang="ko-KR" dirty="0"/>
              <a:t>Micro-metastasis</a:t>
            </a:r>
          </a:p>
          <a:p>
            <a:r>
              <a:rPr lang="en-US" altLang="ko-KR" dirty="0"/>
              <a:t>Circulating tumor cell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88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인간의 얼굴, 사람이(가) 표시된 사진&#10;&#10;자동 생성된 설명">
            <a:extLst>
              <a:ext uri="{FF2B5EF4-FFF2-40B4-BE49-F238E27FC236}">
                <a16:creationId xmlns:a16="http://schemas.microsoft.com/office/drawing/2014/main" id="{477FF84A-E7C6-D4E2-55A2-62BC24C3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" y="49506"/>
            <a:ext cx="12057103" cy="68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E21997-894C-452C-B6B5-2A88490F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b="1" dirty="0"/>
              <a:t>TNM stage in multiple pulmonary sites involvement</a:t>
            </a:r>
            <a:endParaRPr lang="ko-KR" altLang="en-US" sz="32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A29C0C-8028-4E9C-A3E1-48B4E6D9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04" y="1325563"/>
            <a:ext cx="8354591" cy="496321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B1FA227-8119-4B30-879C-CCB4F88A91B0}"/>
              </a:ext>
            </a:extLst>
          </p:cNvPr>
          <p:cNvSpPr/>
          <p:nvPr/>
        </p:nvSpPr>
        <p:spPr>
          <a:xfrm>
            <a:off x="5195148" y="6322611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82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15D11C4-A064-4A7A-BAA9-41024FA51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4" y="96716"/>
            <a:ext cx="6529833" cy="647113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C4088BFC-2B26-4952-85EA-F0314685C3D8}"/>
              </a:ext>
            </a:extLst>
          </p:cNvPr>
          <p:cNvSpPr/>
          <p:nvPr/>
        </p:nvSpPr>
        <p:spPr>
          <a:xfrm>
            <a:off x="5195148" y="6479903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D447C9F-8C8C-4F7C-95A3-D8EC8AFC1F7F}"/>
              </a:ext>
            </a:extLst>
          </p:cNvPr>
          <p:cNvCxnSpPr>
            <a:cxnSpLocks/>
          </p:cNvCxnSpPr>
          <p:nvPr/>
        </p:nvCxnSpPr>
        <p:spPr>
          <a:xfrm>
            <a:off x="1696617" y="3918857"/>
            <a:ext cx="10279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835878-033A-4B29-8D17-E001A3CE99F6}"/>
              </a:ext>
            </a:extLst>
          </p:cNvPr>
          <p:cNvCxnSpPr>
            <a:cxnSpLocks/>
          </p:cNvCxnSpPr>
          <p:nvPr/>
        </p:nvCxnSpPr>
        <p:spPr>
          <a:xfrm>
            <a:off x="1670180" y="4155233"/>
            <a:ext cx="9517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EB8B07E8-43AB-4552-B806-1616952F7AA6}"/>
              </a:ext>
            </a:extLst>
          </p:cNvPr>
          <p:cNvCxnSpPr>
            <a:cxnSpLocks/>
          </p:cNvCxnSpPr>
          <p:nvPr/>
        </p:nvCxnSpPr>
        <p:spPr>
          <a:xfrm>
            <a:off x="1696617" y="4354286"/>
            <a:ext cx="8599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6F00CB1-B068-4E25-9154-1BEA13D341E3}"/>
              </a:ext>
            </a:extLst>
          </p:cNvPr>
          <p:cNvCxnSpPr>
            <a:cxnSpLocks/>
          </p:cNvCxnSpPr>
          <p:nvPr/>
        </p:nvCxnSpPr>
        <p:spPr>
          <a:xfrm>
            <a:off x="2940699" y="4556448"/>
            <a:ext cx="8622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B4BE493F-898A-49E2-ADD6-C44D66F8F9CE}"/>
              </a:ext>
            </a:extLst>
          </p:cNvPr>
          <p:cNvCxnSpPr>
            <a:cxnSpLocks/>
          </p:cNvCxnSpPr>
          <p:nvPr/>
        </p:nvCxnSpPr>
        <p:spPr>
          <a:xfrm>
            <a:off x="3680927" y="4979436"/>
            <a:ext cx="4898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D83572B0-2ADE-4DF0-A68F-CE197870E62B}"/>
              </a:ext>
            </a:extLst>
          </p:cNvPr>
          <p:cNvCxnSpPr>
            <a:cxnSpLocks/>
          </p:cNvCxnSpPr>
          <p:nvPr/>
        </p:nvCxnSpPr>
        <p:spPr>
          <a:xfrm>
            <a:off x="2940699" y="5169158"/>
            <a:ext cx="614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82CDE860-3624-4207-85F3-86FE84A4E71D}"/>
              </a:ext>
            </a:extLst>
          </p:cNvPr>
          <p:cNvCxnSpPr>
            <a:cxnSpLocks/>
          </p:cNvCxnSpPr>
          <p:nvPr/>
        </p:nvCxnSpPr>
        <p:spPr>
          <a:xfrm>
            <a:off x="4332887" y="4774162"/>
            <a:ext cx="9669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AE0403A0-510F-413B-9608-082092955300}"/>
              </a:ext>
            </a:extLst>
          </p:cNvPr>
          <p:cNvCxnSpPr>
            <a:cxnSpLocks/>
          </p:cNvCxnSpPr>
          <p:nvPr/>
        </p:nvCxnSpPr>
        <p:spPr>
          <a:xfrm flipV="1">
            <a:off x="4298675" y="3956179"/>
            <a:ext cx="1094419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4682C33F-B505-40DE-898A-1288BD5F1D91}"/>
              </a:ext>
            </a:extLst>
          </p:cNvPr>
          <p:cNvCxnSpPr>
            <a:cxnSpLocks/>
          </p:cNvCxnSpPr>
          <p:nvPr/>
        </p:nvCxnSpPr>
        <p:spPr>
          <a:xfrm flipV="1">
            <a:off x="4269127" y="4146634"/>
            <a:ext cx="788065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1F13F7D-1928-4E3F-AC49-1D3CADE2A391}"/>
              </a:ext>
            </a:extLst>
          </p:cNvPr>
          <p:cNvCxnSpPr>
            <a:cxnSpLocks/>
          </p:cNvCxnSpPr>
          <p:nvPr/>
        </p:nvCxnSpPr>
        <p:spPr>
          <a:xfrm flipV="1">
            <a:off x="6018618" y="4976327"/>
            <a:ext cx="587455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108742B0-D48F-4EE4-A6CA-129937571DDD}"/>
              </a:ext>
            </a:extLst>
          </p:cNvPr>
          <p:cNvCxnSpPr>
            <a:cxnSpLocks/>
          </p:cNvCxnSpPr>
          <p:nvPr/>
        </p:nvCxnSpPr>
        <p:spPr>
          <a:xfrm flipV="1">
            <a:off x="5529569" y="5169158"/>
            <a:ext cx="489049" cy="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0483919-D006-4FD2-ADFD-BEEA6F0DA357}"/>
              </a:ext>
            </a:extLst>
          </p:cNvPr>
          <p:cNvSpPr/>
          <p:nvPr/>
        </p:nvSpPr>
        <p:spPr>
          <a:xfrm>
            <a:off x="1625654" y="5266923"/>
            <a:ext cx="5344313" cy="900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7FB3FF-1354-7718-A56A-129E164F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Summary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05C5F7-F37A-7151-330F-55FE41483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No change in T stagings</a:t>
            </a:r>
          </a:p>
          <a:p>
            <a:endParaRPr lang="en-US" altLang="ko-KR" dirty="0"/>
          </a:p>
          <a:p>
            <a:r>
              <a:rPr lang="en-US" altLang="ko-KR" dirty="0"/>
              <a:t>N2 divided into N2a, N2b</a:t>
            </a:r>
          </a:p>
          <a:p>
            <a:endParaRPr lang="en-US" altLang="ko-KR" dirty="0"/>
          </a:p>
          <a:p>
            <a:r>
              <a:rPr lang="en-US" altLang="ko-KR" dirty="0"/>
              <a:t>M1c divided into M1c1, M1c2</a:t>
            </a:r>
          </a:p>
          <a:p>
            <a:endParaRPr lang="en-US" altLang="ko-KR" dirty="0"/>
          </a:p>
          <a:p>
            <a:r>
              <a:rPr lang="en-US" altLang="ko-KR" dirty="0"/>
              <a:t>Staging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dirty="0"/>
              <a:t>T1N1 is down-staged from IIB (8</a:t>
            </a:r>
            <a:r>
              <a:rPr lang="en-US" altLang="ko-KR" baseline="30000" dirty="0"/>
              <a:t>th</a:t>
            </a:r>
            <a:r>
              <a:rPr lang="en-US" altLang="ko-KR" dirty="0"/>
              <a:t>) to IIA (9</a:t>
            </a:r>
            <a:r>
              <a:rPr lang="en-US" altLang="ko-KR" baseline="30000" dirty="0"/>
              <a:t>th</a:t>
            </a:r>
            <a:r>
              <a:rPr lang="en-US" altLang="ko-KR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dirty="0"/>
              <a:t>T1N2a is assigned to IIB (9</a:t>
            </a:r>
            <a:r>
              <a:rPr lang="en-US" altLang="ko-KR" baseline="30000" dirty="0"/>
              <a:t>th</a:t>
            </a:r>
            <a:r>
              <a:rPr lang="en-US" altLang="ko-KR" dirty="0"/>
              <a:t>), and T1N2b to IIIA (9</a:t>
            </a:r>
            <a:r>
              <a:rPr lang="en-US" altLang="ko-KR" baseline="30000" dirty="0"/>
              <a:t>th</a:t>
            </a:r>
            <a:r>
              <a:rPr lang="en-US" altLang="ko-KR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dirty="0"/>
              <a:t>T2N2b is assigned to IIIB (9</a:t>
            </a:r>
            <a:r>
              <a:rPr lang="en-US" altLang="ko-KR" baseline="30000" dirty="0"/>
              <a:t>th</a:t>
            </a:r>
            <a:r>
              <a:rPr lang="en-US" altLang="ko-KR" dirty="0"/>
              <a:t>), and T2N2a to IIIA (9</a:t>
            </a:r>
            <a:r>
              <a:rPr lang="en-US" altLang="ko-KR" baseline="30000" dirty="0"/>
              <a:t>th</a:t>
            </a:r>
            <a:r>
              <a:rPr lang="en-US" altLang="ko-KR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dirty="0"/>
              <a:t>T3N2a is assigned to IIIA (9</a:t>
            </a:r>
            <a:r>
              <a:rPr lang="en-US" altLang="ko-KR" baseline="30000" dirty="0"/>
              <a:t>th</a:t>
            </a:r>
            <a:r>
              <a:rPr lang="en-US" altLang="ko-KR" dirty="0"/>
              <a:t>), and T2N2b to IIIB (9</a:t>
            </a:r>
            <a:r>
              <a:rPr lang="en-US" altLang="ko-KR" baseline="30000" dirty="0"/>
              <a:t>th</a:t>
            </a:r>
            <a:r>
              <a:rPr lang="en-US" altLang="ko-KR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ko-KR" baseline="30000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39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DBA20C-4D03-935F-4A30-2F7B2B1C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Limitation of current TNM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9EFB55-465E-6CBD-32E5-B9E109053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Based on only anatomic extent of disease</a:t>
            </a:r>
          </a:p>
          <a:p>
            <a:r>
              <a:rPr lang="en-US" altLang="ko-KR" dirty="0"/>
              <a:t>Population based</a:t>
            </a:r>
          </a:p>
          <a:p>
            <a:r>
              <a:rPr lang="en-US" altLang="ko-KR" dirty="0"/>
              <a:t>World wide used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-&gt; Individual, molecular based biomarker incorporated to staging to guide precision therapy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EE53B93-96D7-40A5-A3E0-A050004294C6}"/>
              </a:ext>
            </a:extLst>
          </p:cNvPr>
          <p:cNvSpPr/>
          <p:nvPr/>
        </p:nvSpPr>
        <p:spPr>
          <a:xfrm>
            <a:off x="7862934" y="6333393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Chest. 2024; S0012-3692(24)00706-2.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52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A97E8A9-BD5F-4B3A-83BE-75FCAF2EF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42" y="166999"/>
            <a:ext cx="4507183" cy="632166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E3D1367-D681-487C-86A9-8DD81F5E8B4E}"/>
              </a:ext>
            </a:extLst>
          </p:cNvPr>
          <p:cNvSpPr/>
          <p:nvPr/>
        </p:nvSpPr>
        <p:spPr>
          <a:xfrm>
            <a:off x="5195148" y="6488668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77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9A029B1-2DBD-41DF-9487-9F26974B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48" y="183573"/>
            <a:ext cx="5403504" cy="617311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FB776DF-0AB2-49C6-9B78-DBFCA8739C65}"/>
              </a:ext>
            </a:extLst>
          </p:cNvPr>
          <p:cNvSpPr/>
          <p:nvPr/>
        </p:nvSpPr>
        <p:spPr>
          <a:xfrm>
            <a:off x="5195148" y="6488668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09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602D7D-0BD3-748D-B907-30AE2311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81"/>
            <a:ext cx="10515600" cy="1030270"/>
          </a:xfrm>
        </p:spPr>
        <p:txBody>
          <a:bodyPr/>
          <a:lstStyle/>
          <a:p>
            <a:r>
              <a:rPr lang="en-US" altLang="ko-KR" b="1" dirty="0"/>
              <a:t>TNM 9th edition definition (T)</a:t>
            </a:r>
            <a:endParaRPr lang="ko-KR" altLang="en-US" b="1" dirty="0"/>
          </a:p>
        </p:txBody>
      </p:sp>
      <p:pic>
        <p:nvPicPr>
          <p:cNvPr id="5" name="내용 개체 틀 4" descr="텍스트, 스크린샷, 폰트, 문서이(가) 표시된 사진&#10;&#10;자동 생성된 설명">
            <a:extLst>
              <a:ext uri="{FF2B5EF4-FFF2-40B4-BE49-F238E27FC236}">
                <a16:creationId xmlns:a16="http://schemas.microsoft.com/office/drawing/2014/main" id="{02638E83-4792-28BB-4F7F-D1BA22FD5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85" y="1174747"/>
            <a:ext cx="8219030" cy="5321853"/>
          </a:xfrm>
        </p:spPr>
      </p:pic>
    </p:spTree>
    <p:extLst>
      <p:ext uri="{BB962C8B-B14F-4D97-AF65-F5344CB8AC3E}">
        <p14:creationId xmlns:p14="http://schemas.microsoft.com/office/powerpoint/2010/main" val="30882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D168B7E-912D-47AA-B09F-A9D7BE492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33" y="841443"/>
            <a:ext cx="7908134" cy="496635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7D916E8-7CEE-461A-9F59-0ABD92C2768F}"/>
              </a:ext>
            </a:extLst>
          </p:cNvPr>
          <p:cNvSpPr/>
          <p:nvPr/>
        </p:nvSpPr>
        <p:spPr>
          <a:xfrm>
            <a:off x="5195148" y="627185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44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643AE5-31FE-4873-A673-D14A9932A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42" y="552845"/>
            <a:ext cx="6735115" cy="560148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D70873B-8C06-4896-8022-2E384AEA2AAD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88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D84145C-420D-4794-B354-64916D923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23" y="1074816"/>
            <a:ext cx="8166354" cy="488595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34B6AA2-69E4-4CF4-ABAA-72BF289A1C2E}"/>
              </a:ext>
            </a:extLst>
          </p:cNvPr>
          <p:cNvSpPr/>
          <p:nvPr/>
        </p:nvSpPr>
        <p:spPr>
          <a:xfrm>
            <a:off x="5195148" y="6300132"/>
            <a:ext cx="699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Staging Manual in Thoracic Oncology (3</a:t>
            </a:r>
            <a:r>
              <a:rPr lang="en-US" altLang="ko-KR" baseline="30000" dirty="0"/>
              <a:t>rd</a:t>
            </a:r>
            <a:r>
              <a:rPr lang="en-US" altLang="ko-KR" dirty="0"/>
              <a:t> edition). IASCLC, 2024.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0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950</Words>
  <Application>Microsoft Office PowerPoint</Application>
  <PresentationFormat>와이드스크린</PresentationFormat>
  <Paragraphs>149</Paragraphs>
  <Slides>33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7" baseType="lpstr">
      <vt:lpstr>맑은 고딕</vt:lpstr>
      <vt:lpstr>Arial</vt:lpstr>
      <vt:lpstr>Wingdings</vt:lpstr>
      <vt:lpstr>Office 테마</vt:lpstr>
      <vt:lpstr>TNM 9th stage of lung cancer</vt:lpstr>
      <vt:lpstr>Contents</vt:lpstr>
      <vt:lpstr>PowerPoint 프레젠테이션</vt:lpstr>
      <vt:lpstr>PowerPoint 프레젠테이션</vt:lpstr>
      <vt:lpstr>PowerPoint 프레젠테이션</vt:lpstr>
      <vt:lpstr>TNM 9th edition definition (T)</vt:lpstr>
      <vt:lpstr>PowerPoint 프레젠테이션</vt:lpstr>
      <vt:lpstr>PowerPoint 프레젠테이션</vt:lpstr>
      <vt:lpstr>PowerPoint 프레젠테이션</vt:lpstr>
      <vt:lpstr>PowerPoint 프레젠테이션</vt:lpstr>
      <vt:lpstr>TNM 9th edition definition (N, M)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New in the 9th Edition TNM?</vt:lpstr>
      <vt:lpstr>T3 analysis</vt:lpstr>
      <vt:lpstr> IASLC 8th/9th Edition T-category</vt:lpstr>
      <vt:lpstr>PowerPoint 프레젠테이션</vt:lpstr>
      <vt:lpstr>IASLC 9thEdition, N-category:  Split N2 into N2a and N2b</vt:lpstr>
      <vt:lpstr>IASLC 8th vs 9th Edition N-category -Pathologic</vt:lpstr>
      <vt:lpstr>IASLC 9thEdition, M-category:  Split M1c into M1c1 and M1c2</vt:lpstr>
      <vt:lpstr>IASLC 8th vs 9th Edition M-category – Clinical: Divide M1c into two Subcategories</vt:lpstr>
      <vt:lpstr>PowerPoint 프레젠테이션</vt:lpstr>
      <vt:lpstr>PowerPoint 프레젠테이션</vt:lpstr>
      <vt:lpstr>PowerPoint 프레젠테이션</vt:lpstr>
      <vt:lpstr>PowerPoint 프레젠테이션</vt:lpstr>
      <vt:lpstr>Other considerations for prognosis</vt:lpstr>
      <vt:lpstr>TNM stage in multiple pulmonary sites involvement</vt:lpstr>
      <vt:lpstr>PowerPoint 프레젠테이션</vt:lpstr>
      <vt:lpstr>Summary</vt:lpstr>
      <vt:lpstr>Limitation of current TNM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KOREA</dc:creator>
  <cp:lastModifiedBy>Windows User</cp:lastModifiedBy>
  <cp:revision>79</cp:revision>
  <dcterms:created xsi:type="dcterms:W3CDTF">2024-09-04T01:55:29Z</dcterms:created>
  <dcterms:modified xsi:type="dcterms:W3CDTF">2024-09-26T11:58:47Z</dcterms:modified>
</cp:coreProperties>
</file>