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08" r:id="rId3"/>
    <p:sldId id="291" r:id="rId4"/>
    <p:sldId id="338" r:id="rId5"/>
    <p:sldId id="339" r:id="rId6"/>
    <p:sldId id="341" r:id="rId7"/>
    <p:sldId id="319" r:id="rId8"/>
    <p:sldId id="320" r:id="rId9"/>
    <p:sldId id="321" r:id="rId10"/>
    <p:sldId id="322" r:id="rId11"/>
    <p:sldId id="323" r:id="rId12"/>
    <p:sldId id="316" r:id="rId13"/>
    <p:sldId id="340" r:id="rId14"/>
    <p:sldId id="307" r:id="rId15"/>
    <p:sldId id="325" r:id="rId16"/>
    <p:sldId id="326" r:id="rId17"/>
    <p:sldId id="342" r:id="rId18"/>
    <p:sldId id="343" r:id="rId19"/>
    <p:sldId id="348" r:id="rId20"/>
    <p:sldId id="344" r:id="rId21"/>
    <p:sldId id="349" r:id="rId22"/>
    <p:sldId id="350" r:id="rId23"/>
    <p:sldId id="351" r:id="rId24"/>
    <p:sldId id="352" r:id="rId25"/>
    <p:sldId id="315" r:id="rId26"/>
    <p:sldId id="337" r:id="rId27"/>
    <p:sldId id="314" r:id="rId28"/>
    <p:sldId id="369" r:id="rId29"/>
    <p:sldId id="334" r:id="rId30"/>
    <p:sldId id="292" r:id="rId31"/>
    <p:sldId id="293" r:id="rId32"/>
    <p:sldId id="294" r:id="rId33"/>
    <p:sldId id="295" r:id="rId34"/>
    <p:sldId id="297" r:id="rId35"/>
    <p:sldId id="298" r:id="rId36"/>
    <p:sldId id="299" r:id="rId37"/>
    <p:sldId id="300" r:id="rId38"/>
    <p:sldId id="296" r:id="rId39"/>
    <p:sldId id="317" r:id="rId40"/>
    <p:sldId id="318" r:id="rId41"/>
    <p:sldId id="353" r:id="rId42"/>
    <p:sldId id="354" r:id="rId43"/>
    <p:sldId id="355" r:id="rId44"/>
    <p:sldId id="357" r:id="rId45"/>
    <p:sldId id="358" r:id="rId46"/>
    <p:sldId id="356" r:id="rId47"/>
    <p:sldId id="360" r:id="rId48"/>
    <p:sldId id="359" r:id="rId49"/>
    <p:sldId id="362" r:id="rId50"/>
    <p:sldId id="366" r:id="rId51"/>
    <p:sldId id="365" r:id="rId52"/>
    <p:sldId id="36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보통 스타일 1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밝은 스타일 3 - 강조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보통 스타일 3 - 강조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482" autoAdjust="0"/>
  </p:normalViewPr>
  <p:slideViewPr>
    <p:cSldViewPr snapToGrid="0">
      <p:cViewPr varScale="1">
        <p:scale>
          <a:sx n="83" d="100"/>
          <a:sy n="83" d="100"/>
        </p:scale>
        <p:origin x="15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B3D26-A907-4F1D-A174-C2D51B0FD683}" type="datetimeFigureOut">
              <a:rPr lang="ko-KR" altLang="en-US" smtClean="0"/>
              <a:t>2019-04-26</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FDD20-E4DC-4F8D-8B63-13D21E8438FF}" type="slidenum">
              <a:rPr lang="ko-KR" altLang="en-US" smtClean="0"/>
              <a:t>‹#›</a:t>
            </a:fld>
            <a:endParaRPr lang="ko-KR" altLang="en-US"/>
          </a:p>
        </p:txBody>
      </p:sp>
    </p:spTree>
    <p:extLst>
      <p:ext uri="{BB962C8B-B14F-4D97-AF65-F5344CB8AC3E}">
        <p14:creationId xmlns:p14="http://schemas.microsoft.com/office/powerpoint/2010/main" val="400701329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3</a:t>
            </a:fld>
            <a:endParaRPr lang="ko-KR" altLang="en-US"/>
          </a:p>
        </p:txBody>
      </p:sp>
    </p:spTree>
    <p:extLst>
      <p:ext uri="{BB962C8B-B14F-4D97-AF65-F5344CB8AC3E}">
        <p14:creationId xmlns:p14="http://schemas.microsoft.com/office/powerpoint/2010/main" val="96572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Step 1 </a:t>
            </a:r>
            <a:r>
              <a:rPr lang="en-US" dirty="0" err="1"/>
              <a:t>Sx</a:t>
            </a:r>
            <a:r>
              <a:rPr lang="en-US" dirty="0"/>
              <a:t> </a:t>
            </a:r>
            <a:r>
              <a:rPr lang="ko-KR" altLang="en-US" dirty="0"/>
              <a:t>월 </a:t>
            </a:r>
            <a:r>
              <a:rPr lang="en-US" altLang="ko-KR" dirty="0"/>
              <a:t>1</a:t>
            </a:r>
            <a:r>
              <a:rPr lang="ko-KR" altLang="en-US" dirty="0"/>
              <a:t>회 이하 </a:t>
            </a:r>
            <a:r>
              <a:rPr lang="en-US" altLang="ko-KR" dirty="0"/>
              <a:t>+ no</a:t>
            </a:r>
            <a:r>
              <a:rPr lang="ko-KR" altLang="en-US" dirty="0"/>
              <a:t> </a:t>
            </a:r>
            <a:r>
              <a:rPr lang="en-US" altLang="ko-KR" dirty="0"/>
              <a:t>risk factor</a:t>
            </a:r>
          </a:p>
          <a:p>
            <a:r>
              <a:rPr lang="en-US" dirty="0"/>
              <a:t>-&gt; no controller + prn SABA</a:t>
            </a:r>
            <a:endParaRPr lang="en-AU" dirty="0"/>
          </a:p>
        </p:txBody>
      </p:sp>
      <p:sp>
        <p:nvSpPr>
          <p:cNvPr id="4" name="Slide Number Placeholder 3"/>
          <p:cNvSpPr>
            <a:spLocks noGrp="1"/>
          </p:cNvSpPr>
          <p:nvPr>
            <p:ph type="sldNum" sz="quarter" idx="10"/>
          </p:nvPr>
        </p:nvSpPr>
        <p:spPr/>
        <p:txBody>
          <a:bodyPr/>
          <a:lstStyle/>
          <a:p>
            <a:fld id="{F2DE7CD0-D342-4853-9B24-2629CAF6F161}" type="slidenum">
              <a:rPr lang="en-AU" smtClean="0"/>
              <a:t>16</a:t>
            </a:fld>
            <a:endParaRPr lang="en-AU"/>
          </a:p>
        </p:txBody>
      </p:sp>
    </p:spTree>
    <p:extLst>
      <p:ext uri="{BB962C8B-B14F-4D97-AF65-F5344CB8AC3E}">
        <p14:creationId xmlns:p14="http://schemas.microsoft.com/office/powerpoint/2010/main" val="39476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Comment that we have made the figure in landscape orientation, so that the arrowed circle will always be seen</a:t>
            </a:r>
          </a:p>
          <a:p>
            <a:endParaRPr lang="en-US" dirty="0"/>
          </a:p>
        </p:txBody>
      </p:sp>
      <p:sp>
        <p:nvSpPr>
          <p:cNvPr id="4" name="Slide Number Placeholder 3"/>
          <p:cNvSpPr>
            <a:spLocks noGrp="1"/>
          </p:cNvSpPr>
          <p:nvPr>
            <p:ph type="sldNum" sz="quarter" idx="10"/>
          </p:nvPr>
        </p:nvSpPr>
        <p:spPr/>
        <p:txBody>
          <a:bodyPr/>
          <a:lstStyle/>
          <a:p>
            <a:fld id="{2299D272-4B34-B44D-B065-A4707D1845E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915794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Comment that we have made the figure in landscape orientation, so that the arrowed circle will always be seen</a:t>
            </a:r>
          </a:p>
          <a:p>
            <a:endParaRPr lang="en-US" dirty="0"/>
          </a:p>
        </p:txBody>
      </p:sp>
      <p:sp>
        <p:nvSpPr>
          <p:cNvPr id="4" name="Slide Number Placeholder 3"/>
          <p:cNvSpPr>
            <a:spLocks noGrp="1"/>
          </p:cNvSpPr>
          <p:nvPr>
            <p:ph type="sldNum" sz="quarter" idx="10"/>
          </p:nvPr>
        </p:nvSpPr>
        <p:spPr/>
        <p:txBody>
          <a:bodyPr/>
          <a:lstStyle/>
          <a:p>
            <a:fld id="{2299D272-4B34-B44D-B065-A4707D1845E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0053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Data only with budesonide-formoterol</a:t>
            </a:r>
          </a:p>
          <a:p>
            <a:endParaRPr lang="en-US" dirty="0"/>
          </a:p>
        </p:txBody>
      </p:sp>
      <p:sp>
        <p:nvSpPr>
          <p:cNvPr id="4" name="Slide Number Placeholder 3"/>
          <p:cNvSpPr>
            <a:spLocks noGrp="1"/>
          </p:cNvSpPr>
          <p:nvPr>
            <p:ph type="sldNum" sz="quarter" idx="10"/>
          </p:nvPr>
        </p:nvSpPr>
        <p:spPr/>
        <p:txBody>
          <a:bodyPr/>
          <a:lstStyle/>
          <a:p>
            <a:fld id="{2299D272-4B34-B44D-B065-A4707D1845E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95948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Comment that we have made the figure in landscape orientation, so that the arrowed circle will always be seen</a:t>
            </a:r>
          </a:p>
          <a:p>
            <a:endParaRPr lang="en-US" dirty="0"/>
          </a:p>
        </p:txBody>
      </p:sp>
      <p:sp>
        <p:nvSpPr>
          <p:cNvPr id="4" name="Slide Number Placeholder 3"/>
          <p:cNvSpPr>
            <a:spLocks noGrp="1"/>
          </p:cNvSpPr>
          <p:nvPr>
            <p:ph type="sldNum" sz="quarter" idx="10"/>
          </p:nvPr>
        </p:nvSpPr>
        <p:spPr/>
        <p:txBody>
          <a:bodyPr/>
          <a:lstStyle/>
          <a:p>
            <a:fld id="{2299D272-4B34-B44D-B065-A4707D1845E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2393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o-KR" altLang="en-US" dirty="0" err="1"/>
              <a:t>비어있던</a:t>
            </a:r>
            <a:r>
              <a:rPr lang="ko-KR" altLang="en-US" dirty="0"/>
              <a:t> </a:t>
            </a:r>
            <a:r>
              <a:rPr lang="en-US" altLang="ko-KR" dirty="0"/>
              <a:t>controller </a:t>
            </a:r>
            <a:r>
              <a:rPr lang="ko-KR" altLang="en-US" dirty="0"/>
              <a:t>자리에 </a:t>
            </a:r>
            <a:r>
              <a:rPr lang="en-US" altLang="ko-KR" dirty="0"/>
              <a:t>prn low dose ICS-formoterol</a:t>
            </a:r>
            <a:endParaRPr lang="en-US" dirty="0"/>
          </a:p>
          <a:p>
            <a:endParaRPr lang="en-US" dirty="0"/>
          </a:p>
        </p:txBody>
      </p:sp>
      <p:sp>
        <p:nvSpPr>
          <p:cNvPr id="4" name="Slide Number Placeholder 3"/>
          <p:cNvSpPr>
            <a:spLocks noGrp="1"/>
          </p:cNvSpPr>
          <p:nvPr>
            <p:ph type="sldNum" sz="quarter" idx="10"/>
          </p:nvPr>
        </p:nvSpPr>
        <p:spPr/>
        <p:txBody>
          <a:bodyPr/>
          <a:lstStyle/>
          <a:p>
            <a:fld id="{2299D272-4B34-B44D-B065-A4707D1845E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97118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Comment that we have made the figure in landscape orientation, so that the arrowed circle will always be seen</a:t>
            </a:r>
          </a:p>
          <a:p>
            <a:endParaRPr lang="en-US" dirty="0"/>
          </a:p>
        </p:txBody>
      </p:sp>
      <p:sp>
        <p:nvSpPr>
          <p:cNvPr id="4" name="Slide Number Placeholder 3"/>
          <p:cNvSpPr>
            <a:spLocks noGrp="1"/>
          </p:cNvSpPr>
          <p:nvPr>
            <p:ph type="sldNum" sz="quarter" idx="10"/>
          </p:nvPr>
        </p:nvSpPr>
        <p:spPr/>
        <p:txBody>
          <a:bodyPr/>
          <a:lstStyle/>
          <a:p>
            <a:fld id="{2299D272-4B34-B44D-B065-A4707D1845E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82258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Comment that we have made the figure in landscape orientation, so that the arrowed circle will always be seen</a:t>
            </a:r>
          </a:p>
          <a:p>
            <a:endParaRPr lang="en-US" dirty="0"/>
          </a:p>
        </p:txBody>
      </p:sp>
      <p:sp>
        <p:nvSpPr>
          <p:cNvPr id="4" name="Slide Number Placeholder 3"/>
          <p:cNvSpPr>
            <a:spLocks noGrp="1"/>
          </p:cNvSpPr>
          <p:nvPr>
            <p:ph type="sldNum" sz="quarter" idx="10"/>
          </p:nvPr>
        </p:nvSpPr>
        <p:spPr/>
        <p:txBody>
          <a:bodyPr/>
          <a:lstStyle/>
          <a:p>
            <a:fld id="{2299D272-4B34-B44D-B065-A4707D1845E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17546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Comment that we have made the figure in landscape orientation, so that the arrowed circle will always be seen</a:t>
            </a:r>
          </a:p>
          <a:p>
            <a:endParaRPr lang="en-US" dirty="0"/>
          </a:p>
        </p:txBody>
      </p:sp>
      <p:sp>
        <p:nvSpPr>
          <p:cNvPr id="4" name="Slide Number Placeholder 3"/>
          <p:cNvSpPr>
            <a:spLocks noGrp="1"/>
          </p:cNvSpPr>
          <p:nvPr>
            <p:ph type="sldNum" sz="quarter" idx="10"/>
          </p:nvPr>
        </p:nvSpPr>
        <p:spPr/>
        <p:txBody>
          <a:bodyPr/>
          <a:lstStyle/>
          <a:p>
            <a:fld id="{2299D272-4B34-B44D-B065-A4707D1845E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3746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Comment that we have made the figure in landscape orientation, so that the arrowed circle will always be seen</a:t>
            </a:r>
          </a:p>
          <a:p>
            <a:endParaRPr lang="en-US" dirty="0"/>
          </a:p>
        </p:txBody>
      </p:sp>
      <p:sp>
        <p:nvSpPr>
          <p:cNvPr id="4" name="Slide Number Placeholder 3"/>
          <p:cNvSpPr>
            <a:spLocks noGrp="1"/>
          </p:cNvSpPr>
          <p:nvPr>
            <p:ph type="sldNum" sz="quarter" idx="10"/>
          </p:nvPr>
        </p:nvSpPr>
        <p:spPr/>
        <p:txBody>
          <a:bodyPr/>
          <a:lstStyle/>
          <a:p>
            <a:fld id="{2299D272-4B34-B44D-B065-A4707D1845E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3633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2017</a:t>
            </a:r>
            <a:r>
              <a:rPr lang="ko-KR" altLang="en-US" dirty="0"/>
              <a:t>년 </a:t>
            </a:r>
            <a:r>
              <a:rPr lang="en-US" altLang="ko-KR" dirty="0"/>
              <a:t>10</a:t>
            </a:r>
            <a:r>
              <a:rPr lang="ko-KR" altLang="en-US" dirty="0"/>
              <a:t>월 </a:t>
            </a:r>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4</a:t>
            </a:fld>
            <a:endParaRPr lang="ko-KR" altLang="en-US"/>
          </a:p>
        </p:txBody>
      </p:sp>
    </p:spTree>
    <p:extLst>
      <p:ext uri="{BB962C8B-B14F-4D97-AF65-F5344CB8AC3E}">
        <p14:creationId xmlns:p14="http://schemas.microsoft.com/office/powerpoint/2010/main" val="221257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경과 관찰 중 방문 시 약제 조절도 중요하지만 결국 환자의 </a:t>
            </a:r>
            <a:r>
              <a:rPr lang="en-US" altLang="ko-KR" dirty="0"/>
              <a:t>compliance</a:t>
            </a:r>
            <a:r>
              <a:rPr lang="ko-KR" altLang="en-US" dirty="0"/>
              <a:t>나 질병에 대한 이해도는 치료 초기</a:t>
            </a:r>
            <a:r>
              <a:rPr lang="en-US" altLang="ko-KR" dirty="0"/>
              <a:t>, </a:t>
            </a:r>
            <a:r>
              <a:rPr lang="ko-KR" altLang="en-US" dirty="0"/>
              <a:t>또는 면담 초기에 정해질 가능성이 높다</a:t>
            </a:r>
            <a:r>
              <a:rPr lang="en-US" altLang="ko-KR" dirty="0"/>
              <a:t>.</a:t>
            </a:r>
          </a:p>
          <a:p>
            <a:r>
              <a:rPr lang="ko-KR" altLang="en-US" dirty="0"/>
              <a:t>따라서 처음 흡입기 치료를 어떻게 해서 조절해 주는 지가 향후 치료 경과에 영향을 줄 것으로 예상할 수 있다</a:t>
            </a:r>
            <a:r>
              <a:rPr lang="en-US" altLang="ko-KR" dirty="0"/>
              <a:t>.</a:t>
            </a:r>
          </a:p>
          <a:p>
            <a:r>
              <a:rPr lang="ko-KR" altLang="en-US" dirty="0"/>
              <a:t>그런 의미에서 첫 </a:t>
            </a:r>
            <a:r>
              <a:rPr lang="ko-KR" altLang="en-US" dirty="0" err="1"/>
              <a:t>조절제</a:t>
            </a:r>
            <a:r>
              <a:rPr lang="en-US" altLang="ko-KR" dirty="0"/>
              <a:t>, </a:t>
            </a:r>
            <a:r>
              <a:rPr lang="ko-KR" altLang="en-US" dirty="0"/>
              <a:t>첫 흡입기의 선택이 중요하다는 의미에서 시작이 반이라고 할 수 있지만</a:t>
            </a:r>
            <a:r>
              <a:rPr lang="en-US" altLang="ko-KR" dirty="0"/>
              <a:t>,</a:t>
            </a:r>
          </a:p>
          <a:p>
            <a:r>
              <a:rPr lang="ko-KR" altLang="en-US" dirty="0"/>
              <a:t>처음 치료 시 불필요하게 높은 단계의 약으로 시작하게 될 경우 환자는 빠른 호전을 경험하고 바로 약을 자가 중단</a:t>
            </a:r>
            <a:r>
              <a:rPr lang="en-US" altLang="ko-KR" dirty="0"/>
              <a:t>, </a:t>
            </a:r>
            <a:r>
              <a:rPr lang="ko-KR" altLang="en-US" dirty="0"/>
              <a:t>추후 악화 시 같은 강도의 약을 요구하는 상황이 반복될 수 있다</a:t>
            </a:r>
            <a:r>
              <a:rPr lang="en-US" altLang="ko-KR" dirty="0"/>
              <a:t>.</a:t>
            </a:r>
          </a:p>
          <a:p>
            <a:r>
              <a:rPr lang="ko-KR" altLang="en-US" dirty="0"/>
              <a:t>교육이 없다면</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29</a:t>
            </a:fld>
            <a:endParaRPr lang="ko-KR" altLang="en-US"/>
          </a:p>
        </p:txBody>
      </p:sp>
    </p:spTree>
    <p:extLst>
      <p:ext uri="{BB962C8B-B14F-4D97-AF65-F5344CB8AC3E}">
        <p14:creationId xmlns:p14="http://schemas.microsoft.com/office/powerpoint/2010/main" val="1858149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증상의 빈도 부분이 불필요하게 복잡하고 옵션이 많다</a:t>
            </a:r>
            <a:r>
              <a:rPr lang="en-US" altLang="ko-KR" dirty="0"/>
              <a:t>.</a:t>
            </a:r>
          </a:p>
          <a:p>
            <a:r>
              <a:rPr lang="en-US" altLang="ko-KR" dirty="0"/>
              <a:t>Mild</a:t>
            </a:r>
            <a:r>
              <a:rPr lang="ko-KR" altLang="en-US" dirty="0"/>
              <a:t> </a:t>
            </a:r>
            <a:r>
              <a:rPr lang="en-US" altLang="ko-KR" dirty="0"/>
              <a:t>asthma</a:t>
            </a:r>
            <a:r>
              <a:rPr lang="ko-KR" altLang="en-US" dirty="0"/>
              <a:t> 의 치료 약제를 결정하는 데는 특히 </a:t>
            </a:r>
            <a:r>
              <a:rPr lang="en-US" altLang="ko-KR" dirty="0"/>
              <a:t>risk factor</a:t>
            </a:r>
            <a:r>
              <a:rPr lang="ko-KR" altLang="en-US" dirty="0"/>
              <a:t>의 유무가 중요</a:t>
            </a:r>
            <a:r>
              <a:rPr lang="en-US" altLang="ko-KR" dirty="0"/>
              <a:t>.</a:t>
            </a:r>
          </a:p>
          <a:p>
            <a:r>
              <a:rPr lang="ko-KR" altLang="en-US" dirty="0"/>
              <a:t>있으면 </a:t>
            </a:r>
            <a:r>
              <a:rPr lang="en-US" altLang="ko-KR" dirty="0"/>
              <a:t>ICS </a:t>
            </a:r>
          </a:p>
          <a:p>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30</a:t>
            </a:fld>
            <a:endParaRPr lang="ko-KR" altLang="en-US"/>
          </a:p>
        </p:txBody>
      </p:sp>
    </p:spTree>
    <p:extLst>
      <p:ext uri="{BB962C8B-B14F-4D97-AF65-F5344CB8AC3E}">
        <p14:creationId xmlns:p14="http://schemas.microsoft.com/office/powerpoint/2010/main" val="3333267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Initial treatment </a:t>
            </a:r>
            <a:r>
              <a:rPr lang="ko-KR" altLang="en-US" dirty="0"/>
              <a:t>에 </a:t>
            </a:r>
            <a:r>
              <a:rPr lang="en-US" altLang="ko-KR" dirty="0"/>
              <a:t>PRN inhaler treatment </a:t>
            </a:r>
            <a:r>
              <a:rPr lang="ko-KR" altLang="en-US" dirty="0"/>
              <a:t>로 환자에게 자율성을 부과하는 것은 </a:t>
            </a:r>
            <a:r>
              <a:rPr lang="en-US" altLang="ko-KR" dirty="0"/>
              <a:t>step1 </a:t>
            </a:r>
            <a:r>
              <a:rPr lang="ko-KR" altLang="en-US" dirty="0"/>
              <a:t>에서 </a:t>
            </a:r>
            <a:r>
              <a:rPr lang="en-US" altLang="ko-KR" dirty="0"/>
              <a:t>prn SABA</a:t>
            </a:r>
            <a:r>
              <a:rPr lang="ko-KR" altLang="en-US" dirty="0"/>
              <a:t> 와 같이 환자에게 </a:t>
            </a:r>
            <a:r>
              <a:rPr lang="en-US" altLang="ko-KR" dirty="0"/>
              <a:t>control</a:t>
            </a:r>
            <a:r>
              <a:rPr lang="ko-KR" altLang="en-US" dirty="0"/>
              <a:t>에 대한 잘못된 인식을 줄 수 있으므로 </a:t>
            </a:r>
            <a:endParaRPr lang="en-US" altLang="ko-KR" dirty="0"/>
          </a:p>
          <a:p>
            <a:r>
              <a:rPr lang="en-US" altLang="ko-KR" dirty="0"/>
              <a:t>Initial </a:t>
            </a:r>
            <a:r>
              <a:rPr lang="en-US" altLang="ko-KR" dirty="0" err="1"/>
              <a:t>treatmen</a:t>
            </a:r>
            <a:r>
              <a:rPr lang="ko-KR" altLang="en-US" dirty="0"/>
              <a:t>는 </a:t>
            </a:r>
            <a:r>
              <a:rPr lang="en-US" altLang="ko-KR" dirty="0"/>
              <a:t>regular ICS </a:t>
            </a:r>
            <a:r>
              <a:rPr lang="ko-KR" altLang="en-US" dirty="0"/>
              <a:t>가 맞다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34</a:t>
            </a:fld>
            <a:endParaRPr lang="ko-KR" altLang="en-US"/>
          </a:p>
        </p:txBody>
      </p:sp>
    </p:spTree>
    <p:extLst>
      <p:ext uri="{BB962C8B-B14F-4D97-AF65-F5344CB8AC3E}">
        <p14:creationId xmlns:p14="http://schemas.microsoft.com/office/powerpoint/2010/main" val="3131092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35</a:t>
            </a:fld>
            <a:endParaRPr lang="ko-KR" altLang="en-US"/>
          </a:p>
        </p:txBody>
      </p:sp>
    </p:spTree>
    <p:extLst>
      <p:ext uri="{BB962C8B-B14F-4D97-AF65-F5344CB8AC3E}">
        <p14:creationId xmlns:p14="http://schemas.microsoft.com/office/powerpoint/2010/main" val="2724761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LABA overuse</a:t>
            </a:r>
            <a:r>
              <a:rPr lang="ko-KR" altLang="en-US" dirty="0"/>
              <a:t>에 대한 부담</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37</a:t>
            </a:fld>
            <a:endParaRPr lang="ko-KR" altLang="en-US"/>
          </a:p>
        </p:txBody>
      </p:sp>
    </p:spTree>
    <p:extLst>
      <p:ext uri="{BB962C8B-B14F-4D97-AF65-F5344CB8AC3E}">
        <p14:creationId xmlns:p14="http://schemas.microsoft.com/office/powerpoint/2010/main" val="1124883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49</a:t>
            </a:fld>
            <a:endParaRPr lang="ko-KR" altLang="en-US"/>
          </a:p>
        </p:txBody>
      </p:sp>
    </p:spTree>
    <p:extLst>
      <p:ext uri="{BB962C8B-B14F-4D97-AF65-F5344CB8AC3E}">
        <p14:creationId xmlns:p14="http://schemas.microsoft.com/office/powerpoint/2010/main" val="3985765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50</a:t>
            </a:fld>
            <a:endParaRPr lang="ko-KR" altLang="en-US"/>
          </a:p>
        </p:txBody>
      </p:sp>
    </p:spTree>
    <p:extLst>
      <p:ext uri="{BB962C8B-B14F-4D97-AF65-F5344CB8AC3E}">
        <p14:creationId xmlns:p14="http://schemas.microsoft.com/office/powerpoint/2010/main" val="311397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28600" indent="-228600">
              <a:buAutoNum type="arabicPeriod"/>
            </a:pPr>
            <a:r>
              <a:rPr lang="en-US" altLang="ko-KR" dirty="0"/>
              <a:t>Airway</a:t>
            </a:r>
            <a:r>
              <a:rPr lang="ko-KR" altLang="en-US" dirty="0"/>
              <a:t> </a:t>
            </a:r>
            <a:r>
              <a:rPr lang="en-US" altLang="ko-KR" dirty="0"/>
              <a:t>inflammation </a:t>
            </a:r>
            <a:r>
              <a:rPr lang="ko-KR" altLang="en-US" dirty="0"/>
              <a:t>치료해야 하는데 </a:t>
            </a:r>
            <a:r>
              <a:rPr lang="en-US" altLang="ko-KR" dirty="0"/>
              <a:t>step1</a:t>
            </a:r>
            <a:r>
              <a:rPr lang="ko-KR" altLang="en-US" dirty="0"/>
              <a:t>은 </a:t>
            </a:r>
            <a:r>
              <a:rPr lang="en-US" altLang="ko-KR" dirty="0"/>
              <a:t>SABA?</a:t>
            </a:r>
          </a:p>
          <a:p>
            <a:pPr marL="228600" indent="-228600">
              <a:buAutoNum type="arabicPeriod"/>
            </a:pPr>
            <a:r>
              <a:rPr lang="en-US" altLang="ko-KR" dirty="0"/>
              <a:t>Step1 </a:t>
            </a:r>
            <a:r>
              <a:rPr lang="ko-KR" altLang="en-US" dirty="0"/>
              <a:t>에서는 </a:t>
            </a:r>
            <a:r>
              <a:rPr lang="en-US" altLang="ko-KR" dirty="0"/>
              <a:t>SABA </a:t>
            </a:r>
            <a:r>
              <a:rPr lang="ko-KR" altLang="en-US" dirty="0"/>
              <a:t>환자 판단으로 </a:t>
            </a:r>
            <a:r>
              <a:rPr lang="en-US" altLang="ko-KR" dirty="0"/>
              <a:t>PRN </a:t>
            </a:r>
            <a:r>
              <a:rPr lang="ko-KR" altLang="en-US" dirty="0"/>
              <a:t>사용</a:t>
            </a:r>
            <a:r>
              <a:rPr lang="en-US" altLang="ko-KR" dirty="0"/>
              <a:t>, ICS</a:t>
            </a:r>
            <a:r>
              <a:rPr lang="ko-KR" altLang="en-US" dirty="0"/>
              <a:t>도 판단으로 중단</a:t>
            </a:r>
            <a:r>
              <a:rPr lang="en-US" altLang="ko-KR" dirty="0"/>
              <a:t>.</a:t>
            </a:r>
          </a:p>
          <a:p>
            <a:pPr marL="228600" indent="-228600">
              <a:buAutoNum type="arabicPeriod"/>
            </a:pPr>
            <a:r>
              <a:rPr lang="ko-KR" altLang="en-US" dirty="0"/>
              <a:t>가장 효과적인 약물은 </a:t>
            </a:r>
            <a:r>
              <a:rPr lang="en-US" altLang="ko-KR" dirty="0"/>
              <a:t>SABA? (ICS</a:t>
            </a:r>
            <a:r>
              <a:rPr lang="ko-KR" altLang="en-US" dirty="0"/>
              <a:t>는 바로 나타나는 효과 없음</a:t>
            </a:r>
            <a:r>
              <a:rPr lang="en-US" altLang="ko-KR" dirty="0"/>
              <a:t>)</a:t>
            </a:r>
          </a:p>
          <a:p>
            <a:pPr marL="228600" indent="-228600">
              <a:buAutoNum type="arabicPeriod"/>
            </a:pPr>
            <a:r>
              <a:rPr lang="en-US" altLang="ko-KR" dirty="0"/>
              <a:t>LABA</a:t>
            </a:r>
            <a:r>
              <a:rPr lang="ko-KR" altLang="en-US" dirty="0"/>
              <a:t> 단독은 안 되는데</a:t>
            </a:r>
            <a:r>
              <a:rPr lang="en-US" altLang="ko-KR" dirty="0"/>
              <a:t>, SABA </a:t>
            </a:r>
            <a:r>
              <a:rPr lang="ko-KR" altLang="en-US" dirty="0"/>
              <a:t>단독은 가능</a:t>
            </a:r>
            <a:r>
              <a:rPr lang="en-US" altLang="ko-KR" dirty="0"/>
              <a:t>, SABA</a:t>
            </a:r>
            <a:r>
              <a:rPr lang="ko-KR" altLang="en-US" dirty="0"/>
              <a:t>가 안전 </a:t>
            </a:r>
            <a:r>
              <a:rPr lang="en-US" altLang="ko-KR" dirty="0"/>
              <a:t>(</a:t>
            </a:r>
            <a:r>
              <a:rPr lang="ko-KR" altLang="en-US" dirty="0"/>
              <a:t>이런 정보를 환자가 진짜 이해</a:t>
            </a:r>
            <a:r>
              <a:rPr lang="en-US" altLang="ko-KR" dirty="0"/>
              <a:t>?)</a:t>
            </a:r>
          </a:p>
          <a:p>
            <a:pPr marL="228600" indent="-228600">
              <a:buAutoNum type="arabicPeriod"/>
            </a:pPr>
            <a:r>
              <a:rPr lang="en-US" altLang="ko-KR" dirty="0"/>
              <a:t>Control</a:t>
            </a:r>
            <a:r>
              <a:rPr lang="ko-KR" altLang="en-US" dirty="0"/>
              <a:t>에 대한 환자의 잘못된 인식</a:t>
            </a:r>
            <a:r>
              <a:rPr lang="en-US" altLang="ko-KR" dirty="0"/>
              <a:t>, </a:t>
            </a:r>
            <a:r>
              <a:rPr lang="ko-KR" altLang="en-US" dirty="0"/>
              <a:t>증상이 생기면 약을 써서 조절하는 것</a:t>
            </a:r>
            <a:r>
              <a:rPr lang="en-US" altLang="ko-KR" dirty="0"/>
              <a:t>.</a:t>
            </a:r>
          </a:p>
          <a:p>
            <a:pPr marL="228600" indent="-228600">
              <a:buAutoNum type="arabicPeriod"/>
            </a:pPr>
            <a:endParaRPr lang="en-US" altLang="ko-KR" dirty="0"/>
          </a:p>
          <a:p>
            <a:pPr marL="0" indent="0">
              <a:buNone/>
            </a:pPr>
            <a:r>
              <a:rPr lang="ko-KR" altLang="en-US" dirty="0"/>
              <a:t>알고는 있었지만 정리되어 표현되지 않았던 내용</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5</a:t>
            </a:fld>
            <a:endParaRPr lang="ko-KR" altLang="en-US"/>
          </a:p>
        </p:txBody>
      </p:sp>
    </p:spTree>
    <p:extLst>
      <p:ext uri="{BB962C8B-B14F-4D97-AF65-F5344CB8AC3E}">
        <p14:creationId xmlns:p14="http://schemas.microsoft.com/office/powerpoint/2010/main" val="387623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2017</a:t>
            </a:r>
            <a:r>
              <a:rPr lang="ko-KR" altLang="en-US" dirty="0"/>
              <a:t>년 </a:t>
            </a:r>
            <a:r>
              <a:rPr lang="en-US" altLang="ko-KR" dirty="0"/>
              <a:t>11</a:t>
            </a:r>
            <a:r>
              <a:rPr lang="ko-KR" altLang="en-US" dirty="0"/>
              <a:t>월 </a:t>
            </a:r>
            <a:r>
              <a:rPr lang="en-US" altLang="ko-KR" dirty="0"/>
              <a:t>3 </a:t>
            </a:r>
            <a:r>
              <a:rPr lang="en-US" altLang="ko-KR" sz="1200" b="1" i="0" u="none" strike="noStrike" kern="1200" baseline="0" dirty="0">
                <a:solidFill>
                  <a:schemeClr val="tx1"/>
                </a:solidFill>
                <a:latin typeface="+mn-lt"/>
                <a:ea typeface="+mn-ea"/>
                <a:cs typeface="+mn-cs"/>
              </a:rPr>
              <a:t>year inhaled Steroid Treatment As Regular Therapy (START) study</a:t>
            </a:r>
            <a:endParaRPr lang="en-US" altLang="ko-KR" dirty="0"/>
          </a:p>
          <a:p>
            <a:r>
              <a:rPr lang="en-US" altLang="ko-KR" dirty="0"/>
              <a:t>Post-hoc</a:t>
            </a:r>
            <a:r>
              <a:rPr lang="ko-KR" altLang="en-US" dirty="0"/>
              <a:t> </a:t>
            </a:r>
            <a:r>
              <a:rPr lang="en-US" altLang="ko-KR" dirty="0"/>
              <a:t>analysis,</a:t>
            </a:r>
            <a:r>
              <a:rPr lang="ko-KR" altLang="en-US" dirty="0"/>
              <a:t> </a:t>
            </a:r>
            <a:r>
              <a:rPr lang="en-US" altLang="ko-KR" dirty="0"/>
              <a:t>32</a:t>
            </a:r>
            <a:r>
              <a:rPr lang="ko-KR" altLang="en-US" dirty="0"/>
              <a:t> </a:t>
            </a:r>
            <a:r>
              <a:rPr lang="en-US" altLang="ko-KR" dirty="0"/>
              <a:t>countries</a:t>
            </a:r>
          </a:p>
          <a:p>
            <a:r>
              <a:rPr lang="en-US" altLang="ko-KR" sz="1200" b="1" i="0" u="none" strike="noStrike" kern="1200" baseline="0" dirty="0">
                <a:solidFill>
                  <a:schemeClr val="tx1"/>
                </a:solidFill>
                <a:latin typeface="+mn-lt"/>
                <a:ea typeface="+mn-ea"/>
                <a:cs typeface="+mn-cs"/>
              </a:rPr>
              <a:t>mild asthma diagnosed within the</a:t>
            </a:r>
          </a:p>
          <a:p>
            <a:r>
              <a:rPr lang="en-US" altLang="ko-KR" sz="1200" b="1" i="0" u="none" strike="noStrike" kern="1200" baseline="0" dirty="0">
                <a:solidFill>
                  <a:schemeClr val="tx1"/>
                </a:solidFill>
                <a:latin typeface="+mn-lt"/>
                <a:ea typeface="+mn-ea"/>
                <a:cs typeface="+mn-cs"/>
              </a:rPr>
              <a:t>previous 2 years and no previous regular corticosteroids were </a:t>
            </a:r>
            <a:r>
              <a:rPr lang="en-US" altLang="ko-KR" sz="1200" b="1" i="0" u="none" strike="noStrike" kern="1200" baseline="0" dirty="0" err="1">
                <a:solidFill>
                  <a:schemeClr val="tx1"/>
                </a:solidFill>
                <a:latin typeface="+mn-lt"/>
                <a:ea typeface="+mn-ea"/>
                <a:cs typeface="+mn-cs"/>
              </a:rPr>
              <a:t>randomised</a:t>
            </a:r>
            <a:r>
              <a:rPr lang="en-US" altLang="ko-KR" sz="1200" b="1" i="0" u="none" strike="noStrike" kern="1200" baseline="0" dirty="0">
                <a:solidFill>
                  <a:schemeClr val="tx1"/>
                </a:solidFill>
                <a:latin typeface="+mn-lt"/>
                <a:ea typeface="+mn-ea"/>
                <a:cs typeface="+mn-cs"/>
              </a:rPr>
              <a:t> to receive once daily, inhaled budesonide</a:t>
            </a:r>
          </a:p>
          <a:p>
            <a:r>
              <a:rPr lang="en-US" altLang="ko-KR" sz="1200" b="1" i="0" u="none" strike="noStrike" kern="1200" baseline="0" dirty="0">
                <a:solidFill>
                  <a:schemeClr val="tx1"/>
                </a:solidFill>
                <a:latin typeface="+mn-lt"/>
                <a:ea typeface="+mn-ea"/>
                <a:cs typeface="+mn-cs"/>
              </a:rPr>
              <a:t>400 </a:t>
            </a:r>
            <a:r>
              <a:rPr lang="en-US" altLang="ko-KR" sz="1200" b="1" i="0" u="none" strike="noStrike" kern="1200" baseline="0" dirty="0" err="1">
                <a:solidFill>
                  <a:schemeClr val="tx1"/>
                </a:solidFill>
                <a:latin typeface="+mn-lt"/>
                <a:ea typeface="+mn-ea"/>
                <a:cs typeface="+mn-cs"/>
              </a:rPr>
              <a:t>μg</a:t>
            </a:r>
            <a:r>
              <a:rPr lang="en-US" altLang="ko-KR" sz="1200" b="1" i="0" u="none" strike="noStrike" kern="1200" baseline="0" dirty="0">
                <a:solidFill>
                  <a:schemeClr val="tx1"/>
                </a:solidFill>
                <a:latin typeface="+mn-lt"/>
                <a:ea typeface="+mn-ea"/>
                <a:cs typeface="+mn-cs"/>
              </a:rPr>
              <a:t> (those aged &lt;11 years 200 </a:t>
            </a:r>
            <a:r>
              <a:rPr lang="en-US" altLang="ko-KR" sz="1200" b="1" i="0" u="none" strike="noStrike" kern="1200" baseline="0" dirty="0" err="1">
                <a:solidFill>
                  <a:schemeClr val="tx1"/>
                </a:solidFill>
                <a:latin typeface="+mn-lt"/>
                <a:ea typeface="+mn-ea"/>
                <a:cs typeface="+mn-cs"/>
              </a:rPr>
              <a:t>μg</a:t>
            </a:r>
            <a:r>
              <a:rPr lang="en-US" altLang="ko-KR" sz="1200" b="1" i="0" u="none" strike="noStrike" kern="1200" baseline="0" dirty="0">
                <a:solidFill>
                  <a:schemeClr val="tx1"/>
                </a:solidFill>
                <a:latin typeface="+mn-lt"/>
                <a:ea typeface="+mn-ea"/>
                <a:cs typeface="+mn-cs"/>
              </a:rPr>
              <a:t>) or placebo</a:t>
            </a:r>
          </a:p>
          <a:p>
            <a:r>
              <a:rPr lang="en-US" altLang="ko-KR" sz="1200" b="1" i="0" u="none" strike="noStrike" kern="1200" baseline="0" dirty="0">
                <a:solidFill>
                  <a:schemeClr val="tx1"/>
                </a:solidFill>
                <a:latin typeface="+mn-lt"/>
                <a:ea typeface="+mn-ea"/>
                <a:cs typeface="+mn-cs"/>
              </a:rPr>
              <a:t>SARE severe asthma related event</a:t>
            </a:r>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7</a:t>
            </a:fld>
            <a:endParaRPr lang="ko-KR" altLang="en-US"/>
          </a:p>
        </p:txBody>
      </p:sp>
    </p:spTree>
    <p:extLst>
      <p:ext uri="{BB962C8B-B14F-4D97-AF65-F5344CB8AC3E}">
        <p14:creationId xmlns:p14="http://schemas.microsoft.com/office/powerpoint/2010/main" val="83453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2018</a:t>
            </a:r>
            <a:r>
              <a:rPr lang="ko-KR" altLang="en-US" dirty="0"/>
              <a:t>년 </a:t>
            </a:r>
            <a:r>
              <a:rPr lang="en-US" altLang="ko-KR" dirty="0"/>
              <a:t>5</a:t>
            </a:r>
            <a:r>
              <a:rPr lang="ko-KR" altLang="en-US" dirty="0"/>
              <a:t>월</a:t>
            </a:r>
            <a:endParaRPr lang="en-US" altLang="ko-KR" dirty="0"/>
          </a:p>
          <a:p>
            <a:r>
              <a:rPr lang="en-US" altLang="ko-KR" dirty="0"/>
              <a:t>Step 2 </a:t>
            </a:r>
            <a:r>
              <a:rPr lang="ko-KR" altLang="en-US" dirty="0"/>
              <a:t>정도의 치료가 필요한 </a:t>
            </a:r>
            <a:r>
              <a:rPr lang="en-US" altLang="ko-KR" dirty="0"/>
              <a:t>mild asthma (3836, 4176) 52</a:t>
            </a:r>
            <a:r>
              <a:rPr lang="ko-KR" altLang="en-US" dirty="0"/>
              <a:t>주</a:t>
            </a:r>
            <a:endParaRPr lang="en-US" altLang="ko-KR" dirty="0"/>
          </a:p>
          <a:p>
            <a:r>
              <a:rPr lang="en-US" altLang="ko-KR" dirty="0"/>
              <a:t>Asthma</a:t>
            </a:r>
            <a:r>
              <a:rPr lang="ko-KR" altLang="en-US" dirty="0"/>
              <a:t> </a:t>
            </a:r>
            <a:r>
              <a:rPr lang="en-US" altLang="ko-KR" dirty="0"/>
              <a:t>control, severe exacerbation</a:t>
            </a:r>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9</a:t>
            </a:fld>
            <a:endParaRPr lang="ko-KR" altLang="en-US"/>
          </a:p>
        </p:txBody>
      </p:sp>
    </p:spTree>
    <p:extLst>
      <p:ext uri="{BB962C8B-B14F-4D97-AF65-F5344CB8AC3E}">
        <p14:creationId xmlns:p14="http://schemas.microsoft.com/office/powerpoint/2010/main" val="1788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10</a:t>
            </a:fld>
            <a:endParaRPr lang="ko-KR" altLang="en-US"/>
          </a:p>
        </p:txBody>
      </p:sp>
    </p:spTree>
    <p:extLst>
      <p:ext uri="{BB962C8B-B14F-4D97-AF65-F5344CB8AC3E}">
        <p14:creationId xmlns:p14="http://schemas.microsoft.com/office/powerpoint/2010/main" val="10448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ICS/LABA</a:t>
            </a:r>
            <a:r>
              <a:rPr lang="ko-KR" altLang="en-US" dirty="0"/>
              <a:t>를 유지해야 하는 상황에서는 문제가 되지 않으나 </a:t>
            </a:r>
            <a:r>
              <a:rPr lang="en-US" altLang="ko-KR" dirty="0"/>
              <a:t>step down </a:t>
            </a:r>
            <a:r>
              <a:rPr lang="ko-KR" altLang="en-US" dirty="0"/>
              <a:t>이 가능한 상황에서는 무엇을 선택할 것인가 하는 문제가 남게 된다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12</a:t>
            </a:fld>
            <a:endParaRPr lang="ko-KR" altLang="en-US"/>
          </a:p>
        </p:txBody>
      </p:sp>
    </p:spTree>
    <p:extLst>
      <p:ext uri="{BB962C8B-B14F-4D97-AF65-F5344CB8AC3E}">
        <p14:creationId xmlns:p14="http://schemas.microsoft.com/office/powerpoint/2010/main" val="225032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2018</a:t>
            </a:r>
            <a:r>
              <a:rPr lang="ko-KR" altLang="en-US" dirty="0"/>
              <a:t>년 </a:t>
            </a:r>
            <a:r>
              <a:rPr lang="en-US" altLang="ko-KR" dirty="0"/>
              <a:t>11</a:t>
            </a:r>
            <a:r>
              <a:rPr lang="ko-KR" altLang="en-US" dirty="0"/>
              <a:t>월</a:t>
            </a:r>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13</a:t>
            </a:fld>
            <a:endParaRPr lang="ko-KR" altLang="en-US"/>
          </a:p>
        </p:txBody>
      </p:sp>
    </p:spTree>
    <p:extLst>
      <p:ext uri="{BB962C8B-B14F-4D97-AF65-F5344CB8AC3E}">
        <p14:creationId xmlns:p14="http://schemas.microsoft.com/office/powerpoint/2010/main" val="70182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28600" indent="-228600">
              <a:buAutoNum type="arabicPeriod"/>
            </a:pPr>
            <a:r>
              <a:rPr lang="ko-KR" altLang="en-US" dirty="0"/>
              <a:t>위험성</a:t>
            </a:r>
            <a:r>
              <a:rPr lang="en-US" altLang="ko-KR" dirty="0"/>
              <a:t>: LABA </a:t>
            </a:r>
            <a:r>
              <a:rPr lang="ko-KR" altLang="en-US" dirty="0"/>
              <a:t>와 마찬가지로 </a:t>
            </a:r>
            <a:r>
              <a:rPr lang="en-US" altLang="ko-KR" dirty="0"/>
              <a:t>SABA </a:t>
            </a:r>
            <a:r>
              <a:rPr lang="ko-KR" altLang="en-US" dirty="0"/>
              <a:t>단독도 기도염증</a:t>
            </a:r>
            <a:r>
              <a:rPr lang="en-US" altLang="ko-KR" dirty="0"/>
              <a:t>, </a:t>
            </a:r>
            <a:r>
              <a:rPr lang="ko-KR" altLang="en-US" dirty="0"/>
              <a:t>과민성을 증가시켜 </a:t>
            </a:r>
            <a:r>
              <a:rPr lang="en-US" altLang="ko-KR" dirty="0"/>
              <a:t>mortality</a:t>
            </a:r>
            <a:r>
              <a:rPr lang="ko-KR" altLang="en-US" dirty="0"/>
              <a:t>를 증가시킬 수 있다는 근거가 있음에도 불구하고 지침 상 </a:t>
            </a:r>
            <a:r>
              <a:rPr lang="en-US" altLang="ko-KR" dirty="0"/>
              <a:t>SABA </a:t>
            </a:r>
            <a:r>
              <a:rPr lang="ko-KR" altLang="en-US" dirty="0"/>
              <a:t>고수</a:t>
            </a:r>
            <a:endParaRPr lang="en-US" altLang="ko-KR" dirty="0"/>
          </a:p>
          <a:p>
            <a:pPr marL="228600" indent="-228600">
              <a:buAutoNum type="arabicPeriod"/>
            </a:pPr>
            <a:r>
              <a:rPr lang="ko-KR" altLang="en-US" dirty="0"/>
              <a:t>효과</a:t>
            </a:r>
            <a:r>
              <a:rPr lang="en-US" altLang="ko-KR" dirty="0"/>
              <a:t>: regular</a:t>
            </a:r>
            <a:r>
              <a:rPr lang="ko-KR" altLang="en-US" dirty="0"/>
              <a:t> </a:t>
            </a:r>
            <a:r>
              <a:rPr lang="en-US" altLang="ko-KR" dirty="0"/>
              <a:t>ICS/prn</a:t>
            </a:r>
            <a:r>
              <a:rPr lang="ko-KR" altLang="en-US" dirty="0"/>
              <a:t> </a:t>
            </a:r>
            <a:r>
              <a:rPr lang="en-US" altLang="ko-KR" dirty="0"/>
              <a:t>ICS+</a:t>
            </a:r>
            <a:r>
              <a:rPr lang="ko-KR" altLang="en-US" dirty="0"/>
              <a:t> </a:t>
            </a:r>
            <a:r>
              <a:rPr lang="en-US" altLang="ko-KR" dirty="0"/>
              <a:t>SABA/prn</a:t>
            </a:r>
            <a:r>
              <a:rPr lang="ko-KR" altLang="en-US" dirty="0"/>
              <a:t> </a:t>
            </a:r>
            <a:r>
              <a:rPr lang="en-US" altLang="ko-KR" dirty="0" err="1"/>
              <a:t>ICS+formoterol</a:t>
            </a:r>
            <a:r>
              <a:rPr lang="en-US" altLang="ko-KR" dirty="0"/>
              <a:t> </a:t>
            </a:r>
            <a:r>
              <a:rPr lang="ko-KR" altLang="en-US" dirty="0"/>
              <a:t>이 </a:t>
            </a:r>
            <a:r>
              <a:rPr lang="en-US" altLang="ko-KR" dirty="0"/>
              <a:t>control</a:t>
            </a:r>
            <a:r>
              <a:rPr lang="ko-KR" altLang="en-US" dirty="0"/>
              <a:t>과 </a:t>
            </a:r>
            <a:r>
              <a:rPr lang="en-US" altLang="ko-KR" dirty="0"/>
              <a:t>exacerbation</a:t>
            </a:r>
            <a:r>
              <a:rPr lang="ko-KR" altLang="en-US" dirty="0"/>
              <a:t>에서 우월하다는 </a:t>
            </a:r>
            <a:r>
              <a:rPr lang="en-US" altLang="ko-KR" dirty="0"/>
              <a:t>data </a:t>
            </a:r>
            <a:r>
              <a:rPr lang="ko-KR" altLang="en-US" dirty="0"/>
              <a:t>가 있음에도 </a:t>
            </a:r>
            <a:r>
              <a:rPr lang="en-US" altLang="ko-KR" dirty="0"/>
              <a:t>PRN SABA </a:t>
            </a:r>
            <a:r>
              <a:rPr lang="ko-KR" altLang="en-US" dirty="0"/>
              <a:t>고수</a:t>
            </a:r>
            <a:endParaRPr lang="en-US" altLang="ko-KR" dirty="0"/>
          </a:p>
          <a:p>
            <a:pPr marL="228600" indent="-228600">
              <a:buAutoNum type="arabicPeriod"/>
            </a:pPr>
            <a:r>
              <a:rPr lang="en-US" altLang="ko-KR" dirty="0"/>
              <a:t>Prn SABA </a:t>
            </a:r>
            <a:r>
              <a:rPr lang="ko-KR" altLang="en-US" dirty="0"/>
              <a:t>가 </a:t>
            </a:r>
            <a:r>
              <a:rPr lang="en-US" altLang="ko-KR" dirty="0"/>
              <a:t>1</a:t>
            </a:r>
            <a:r>
              <a:rPr lang="en-US" altLang="ko-KR" baseline="30000" dirty="0"/>
              <a:t>st</a:t>
            </a:r>
            <a:r>
              <a:rPr lang="ko-KR" altLang="en-US" dirty="0"/>
              <a:t> </a:t>
            </a:r>
            <a:r>
              <a:rPr lang="en-US" altLang="ko-KR" dirty="0"/>
              <a:t>step</a:t>
            </a:r>
            <a:r>
              <a:rPr lang="ko-KR" altLang="en-US" dirty="0"/>
              <a:t> </a:t>
            </a:r>
            <a:r>
              <a:rPr lang="en-US" altLang="ko-KR" dirty="0"/>
              <a:t>-&gt;</a:t>
            </a:r>
            <a:r>
              <a:rPr lang="ko-KR" altLang="en-US" dirty="0"/>
              <a:t> </a:t>
            </a:r>
            <a:r>
              <a:rPr lang="en-US" altLang="ko-KR" dirty="0"/>
              <a:t>ICS </a:t>
            </a:r>
            <a:r>
              <a:rPr lang="ko-KR" altLang="en-US" dirty="0"/>
              <a:t>의 시작이 늦어질 수 있다</a:t>
            </a:r>
            <a:r>
              <a:rPr lang="en-US" altLang="ko-KR" dirty="0"/>
              <a:t>.  -&gt; </a:t>
            </a:r>
            <a:r>
              <a:rPr lang="ko-KR" altLang="en-US" dirty="0"/>
              <a:t>문제 </a:t>
            </a:r>
            <a:r>
              <a:rPr lang="en-US" altLang="ko-KR" dirty="0"/>
              <a:t>-&gt; </a:t>
            </a:r>
            <a:r>
              <a:rPr lang="ko-KR" altLang="en-US" dirty="0"/>
              <a:t>나중에 다시 언급</a:t>
            </a:r>
            <a:endParaRPr lang="en-US" altLang="ko-KR" dirty="0"/>
          </a:p>
          <a:p>
            <a:pPr marL="228600" indent="-228600">
              <a:buAutoNum type="arabicPeriod" startAt="4"/>
            </a:pPr>
            <a:r>
              <a:rPr lang="en-US" altLang="ko-KR" dirty="0"/>
              <a:t>prn</a:t>
            </a:r>
            <a:r>
              <a:rPr lang="ko-KR" altLang="en-US" dirty="0"/>
              <a:t> </a:t>
            </a:r>
            <a:r>
              <a:rPr lang="en-US" altLang="ko-KR" dirty="0"/>
              <a:t>ICS/SABA</a:t>
            </a:r>
            <a:r>
              <a:rPr lang="ko-KR" altLang="en-US" dirty="0"/>
              <a:t> 가 </a:t>
            </a:r>
            <a:r>
              <a:rPr lang="en-US" altLang="ko-KR" dirty="0"/>
              <a:t>step 1</a:t>
            </a:r>
            <a:r>
              <a:rPr lang="ko-KR" altLang="en-US" dirty="0"/>
              <a:t>에서는 </a:t>
            </a:r>
            <a:r>
              <a:rPr lang="en-US" altLang="ko-KR" dirty="0"/>
              <a:t>prn SABA </a:t>
            </a:r>
            <a:r>
              <a:rPr lang="ko-KR" altLang="en-US" dirty="0"/>
              <a:t>보다 우월</a:t>
            </a:r>
            <a:r>
              <a:rPr lang="en-US" altLang="ko-KR" dirty="0"/>
              <a:t>, step 2</a:t>
            </a:r>
            <a:r>
              <a:rPr lang="ko-KR" altLang="en-US" dirty="0"/>
              <a:t>에서는 </a:t>
            </a:r>
            <a:r>
              <a:rPr lang="en-US" altLang="ko-KR" dirty="0"/>
              <a:t>ICS </a:t>
            </a:r>
            <a:r>
              <a:rPr lang="ko-KR" altLang="en-US" dirty="0"/>
              <a:t>와 동등</a:t>
            </a:r>
            <a:r>
              <a:rPr lang="en-US" altLang="ko-KR" dirty="0"/>
              <a:t>. </a:t>
            </a:r>
            <a:r>
              <a:rPr lang="ko-KR" altLang="en-US" dirty="0"/>
              <a:t>이전 연구</a:t>
            </a:r>
            <a:endParaRPr lang="en-US" altLang="ko-KR" dirty="0"/>
          </a:p>
          <a:p>
            <a:pPr marL="0" indent="0">
              <a:buNone/>
            </a:pPr>
            <a:r>
              <a:rPr lang="en-US" altLang="ko-KR" dirty="0"/>
              <a:t>     prn ICS/formoterol</a:t>
            </a:r>
            <a:r>
              <a:rPr lang="ko-KR" altLang="en-US" dirty="0"/>
              <a:t>이 </a:t>
            </a:r>
            <a:r>
              <a:rPr lang="en-US" altLang="ko-KR" dirty="0"/>
              <a:t>step 1</a:t>
            </a:r>
            <a:r>
              <a:rPr lang="ko-KR" altLang="en-US" dirty="0"/>
              <a:t>에서는 </a:t>
            </a:r>
            <a:r>
              <a:rPr lang="en-US" altLang="ko-KR" dirty="0"/>
              <a:t>prn SABA </a:t>
            </a:r>
            <a:r>
              <a:rPr lang="ko-KR" altLang="en-US" dirty="0"/>
              <a:t>보다 우월</a:t>
            </a:r>
            <a:r>
              <a:rPr lang="en-US" altLang="ko-KR" dirty="0"/>
              <a:t>, step 2</a:t>
            </a:r>
            <a:r>
              <a:rPr lang="ko-KR" altLang="en-US" dirty="0"/>
              <a:t>에서는 악화에 있어서는 </a:t>
            </a:r>
            <a:r>
              <a:rPr lang="en-US" altLang="ko-KR" dirty="0"/>
              <a:t>ICS </a:t>
            </a:r>
            <a:r>
              <a:rPr lang="ko-KR" altLang="en-US" dirty="0"/>
              <a:t>와 동등</a:t>
            </a:r>
            <a:r>
              <a:rPr lang="en-US" altLang="ko-KR" dirty="0"/>
              <a:t>. </a:t>
            </a:r>
            <a:r>
              <a:rPr lang="ko-KR" altLang="en-US" dirty="0"/>
              <a:t>최근 연구</a:t>
            </a:r>
            <a:endParaRPr lang="en-US" altLang="ko-KR" dirty="0"/>
          </a:p>
          <a:p>
            <a:pPr marL="0" indent="0">
              <a:buNone/>
            </a:pPr>
            <a:r>
              <a:rPr lang="en-US" altLang="ko-KR" dirty="0"/>
              <a:t>     -&gt; </a:t>
            </a:r>
            <a:r>
              <a:rPr lang="ko-KR" altLang="en-US" dirty="0"/>
              <a:t>진료 지침 변경되지 않음</a:t>
            </a:r>
            <a:r>
              <a:rPr lang="en-US" altLang="ko-KR" dirty="0"/>
              <a:t>.</a:t>
            </a:r>
          </a:p>
          <a:p>
            <a:pPr marL="228600" indent="-228600">
              <a:buAutoNum type="arabicPeriod" startAt="5"/>
            </a:pPr>
            <a:r>
              <a:rPr lang="en-US" altLang="ko-KR" dirty="0"/>
              <a:t>Step</a:t>
            </a:r>
            <a:r>
              <a:rPr lang="ko-KR" altLang="en-US" dirty="0"/>
              <a:t> </a:t>
            </a:r>
            <a:r>
              <a:rPr lang="en-US" altLang="ko-KR" dirty="0"/>
              <a:t>3,4</a:t>
            </a:r>
            <a:r>
              <a:rPr lang="ko-KR" altLang="en-US" dirty="0"/>
              <a:t>에서도 이미 </a:t>
            </a:r>
            <a:r>
              <a:rPr lang="en-US" altLang="ko-KR" dirty="0"/>
              <a:t>SMART </a:t>
            </a:r>
            <a:r>
              <a:rPr lang="ko-KR" altLang="en-US" dirty="0"/>
              <a:t>연구를 통해 </a:t>
            </a:r>
            <a:r>
              <a:rPr lang="en-US" altLang="ko-KR" dirty="0"/>
              <a:t>prn SABA </a:t>
            </a:r>
            <a:r>
              <a:rPr lang="ko-KR" altLang="en-US" dirty="0"/>
              <a:t>에 비해 </a:t>
            </a:r>
            <a:r>
              <a:rPr lang="en-US" altLang="ko-KR" dirty="0"/>
              <a:t>prn ICS/formoterol </a:t>
            </a:r>
            <a:r>
              <a:rPr lang="ko-KR" altLang="en-US" dirty="0"/>
              <a:t>이 우월한 </a:t>
            </a:r>
            <a:r>
              <a:rPr lang="en-US" altLang="ko-KR" dirty="0" err="1"/>
              <a:t>efficac</a:t>
            </a:r>
            <a:r>
              <a:rPr lang="ko-KR" altLang="en-US" dirty="0"/>
              <a:t>와</a:t>
            </a:r>
            <a:r>
              <a:rPr lang="en-US" altLang="ko-KR" dirty="0"/>
              <a:t>, </a:t>
            </a:r>
            <a:r>
              <a:rPr lang="en-US" altLang="ko-KR" dirty="0" err="1"/>
              <a:t>safet</a:t>
            </a:r>
            <a:r>
              <a:rPr lang="ko-KR" altLang="en-US" dirty="0"/>
              <a:t>를 가지고 있다는 것을 알고 있으면서도 지침 상 </a:t>
            </a:r>
            <a:r>
              <a:rPr lang="en-US" altLang="ko-KR" dirty="0"/>
              <a:t>prn SABA </a:t>
            </a:r>
            <a:r>
              <a:rPr lang="ko-KR" altLang="en-US" dirty="0"/>
              <a:t>고수</a:t>
            </a:r>
            <a:r>
              <a:rPr lang="en-US" altLang="ko-KR" dirty="0"/>
              <a:t>, </a:t>
            </a:r>
            <a:r>
              <a:rPr lang="ko-KR" altLang="en-US" dirty="0"/>
              <a:t>실제로 </a:t>
            </a:r>
            <a:r>
              <a:rPr lang="en-US" altLang="ko-KR" dirty="0"/>
              <a:t>SABA </a:t>
            </a:r>
            <a:r>
              <a:rPr lang="ko-KR" altLang="en-US" dirty="0"/>
              <a:t>처방</a:t>
            </a:r>
            <a:r>
              <a:rPr lang="en-US" altLang="ko-KR" dirty="0"/>
              <a:t>.</a:t>
            </a:r>
          </a:p>
          <a:p>
            <a:pPr marL="0" indent="0">
              <a:buNone/>
            </a:pPr>
            <a:r>
              <a:rPr lang="en-US" altLang="ko-KR" dirty="0"/>
              <a:t>==============================================================================================</a:t>
            </a:r>
          </a:p>
          <a:p>
            <a:pPr marL="0" indent="0">
              <a:buNone/>
            </a:pPr>
            <a:r>
              <a:rPr lang="en-US" altLang="ko-KR" dirty="0"/>
              <a:t>Exacerbation</a:t>
            </a:r>
            <a:r>
              <a:rPr lang="ko-KR" altLang="en-US" dirty="0"/>
              <a:t> </a:t>
            </a:r>
            <a:r>
              <a:rPr lang="en-US" altLang="ko-KR" dirty="0"/>
              <a:t>Tx</a:t>
            </a:r>
            <a:r>
              <a:rPr lang="ko-KR" altLang="en-US" dirty="0"/>
              <a:t>를 제외하고는 </a:t>
            </a:r>
            <a:r>
              <a:rPr lang="en-US" altLang="ko-KR" dirty="0"/>
              <a:t>SABA </a:t>
            </a:r>
            <a:r>
              <a:rPr lang="ko-KR" altLang="en-US" dirty="0"/>
              <a:t>퇴출</a:t>
            </a:r>
            <a:r>
              <a:rPr lang="en-US" altLang="ko-KR" dirty="0"/>
              <a:t>? </a:t>
            </a:r>
          </a:p>
          <a:p>
            <a:pPr marL="0" indent="0">
              <a:buNone/>
            </a:pPr>
            <a:r>
              <a:rPr lang="ko-KR" altLang="en-US" dirty="0"/>
              <a:t>또다른 문제점</a:t>
            </a:r>
            <a:r>
              <a:rPr lang="en-US" altLang="ko-KR" dirty="0"/>
              <a:t>: </a:t>
            </a:r>
            <a:r>
              <a:rPr lang="ko-KR" altLang="en-US" dirty="0"/>
              <a:t>특정 성분의 </a:t>
            </a:r>
            <a:r>
              <a:rPr lang="en-US" altLang="ko-KR" dirty="0"/>
              <a:t>ICS/LABA</a:t>
            </a:r>
            <a:r>
              <a:rPr lang="ko-KR" altLang="en-US" dirty="0"/>
              <a:t>의 데이터</a:t>
            </a:r>
            <a:r>
              <a:rPr lang="en-US" altLang="ko-KR" dirty="0"/>
              <a:t>. </a:t>
            </a:r>
            <a:r>
              <a:rPr lang="ko-KR" altLang="en-US" dirty="0"/>
              <a:t>모든 약제에 적용 가능한가</a:t>
            </a:r>
            <a:r>
              <a:rPr lang="en-US" altLang="ko-KR" dirty="0"/>
              <a:t>? PRN</a:t>
            </a:r>
            <a:r>
              <a:rPr lang="ko-KR" altLang="en-US" dirty="0"/>
              <a:t> </a:t>
            </a:r>
            <a:r>
              <a:rPr lang="en-US" altLang="ko-KR" dirty="0"/>
              <a:t>ICS/LABA</a:t>
            </a:r>
            <a:r>
              <a:rPr lang="ko-KR" altLang="en-US" dirty="0"/>
              <a:t> 의 적용에 있어 환자의 자율성을 어디까지 허용할 것인가 하는 문제가 남음</a:t>
            </a:r>
            <a:r>
              <a:rPr lang="en-US" altLang="ko-KR" dirty="0"/>
              <a:t>.</a:t>
            </a:r>
          </a:p>
          <a:p>
            <a:pPr marL="0" indent="0">
              <a:buNone/>
            </a:pPr>
            <a:r>
              <a:rPr lang="en-US" altLang="ko-KR" dirty="0"/>
              <a:t>ICS </a:t>
            </a:r>
            <a:r>
              <a:rPr lang="ko-KR" altLang="en-US" dirty="0"/>
              <a:t>용량의 문제는 </a:t>
            </a:r>
            <a:r>
              <a:rPr lang="en-US" altLang="ko-KR" dirty="0"/>
              <a:t>ICS</a:t>
            </a:r>
            <a:r>
              <a:rPr lang="ko-KR" altLang="en-US" dirty="0"/>
              <a:t> 용량의 문제가 </a:t>
            </a:r>
            <a:r>
              <a:rPr lang="en-US" altLang="ko-KR" dirty="0"/>
              <a:t>SABA </a:t>
            </a:r>
            <a:r>
              <a:rPr lang="ko-KR" altLang="en-US" dirty="0"/>
              <a:t>사용의 위험을 상회할 정도라면 </a:t>
            </a:r>
            <a:r>
              <a:rPr lang="en-US" altLang="ko-KR" dirty="0"/>
              <a:t>step-up</a:t>
            </a:r>
            <a:r>
              <a:rPr lang="ko-KR" altLang="en-US" dirty="0"/>
              <a:t>을 </a:t>
            </a:r>
            <a:r>
              <a:rPr lang="ko-KR" altLang="en-US" dirty="0" err="1"/>
              <a:t>해야하는</a:t>
            </a:r>
            <a:r>
              <a:rPr lang="ko-KR" altLang="en-US" dirty="0"/>
              <a:t> 상황이므로 사실 문제가 되지 않는다고 판단됨</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B43FDD20-E4DC-4F8D-8B63-13D21E8438FF}" type="slidenum">
              <a:rPr lang="ko-KR" altLang="en-US" smtClean="0"/>
              <a:t>14</a:t>
            </a:fld>
            <a:endParaRPr lang="ko-KR" altLang="en-US"/>
          </a:p>
        </p:txBody>
      </p:sp>
    </p:spTree>
    <p:extLst>
      <p:ext uri="{BB962C8B-B14F-4D97-AF65-F5344CB8AC3E}">
        <p14:creationId xmlns:p14="http://schemas.microsoft.com/office/powerpoint/2010/main" val="3786290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2E6A5F2D-EE01-4010-B3A1-99442134D0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그림 7">
            <a:extLst>
              <a:ext uri="{FF2B5EF4-FFF2-40B4-BE49-F238E27FC236}">
                <a16:creationId xmlns:a16="http://schemas.microsoft.com/office/drawing/2014/main" id="{5973254D-8BF8-478A-869E-6A44BF6C500B}"/>
              </a:ext>
            </a:extLst>
          </p:cNvPr>
          <p:cNvPicPr>
            <a:picLocks noChangeAspect="1"/>
          </p:cNvPicPr>
          <p:nvPr userDrawn="1"/>
        </p:nvPicPr>
        <p:blipFill>
          <a:blip r:embed="rId3"/>
          <a:stretch>
            <a:fillRect/>
          </a:stretch>
        </p:blipFill>
        <p:spPr>
          <a:xfrm>
            <a:off x="6228184" y="260648"/>
            <a:ext cx="2578530" cy="1404722"/>
          </a:xfrm>
          <a:prstGeom prst="rect">
            <a:avLst/>
          </a:prstGeom>
        </p:spPr>
      </p:pic>
      <p:sp>
        <p:nvSpPr>
          <p:cNvPr id="2" name="Title 1"/>
          <p:cNvSpPr>
            <a:spLocks noGrp="1"/>
          </p:cNvSpPr>
          <p:nvPr>
            <p:ph type="ctrTitle"/>
          </p:nvPr>
        </p:nvSpPr>
        <p:spPr>
          <a:xfrm>
            <a:off x="685800" y="1926018"/>
            <a:ext cx="7772400" cy="1655763"/>
          </a:xfrm>
        </p:spPr>
        <p:txBody>
          <a:bodyPr anchor="b">
            <a:normAutofit/>
          </a:bodyPr>
          <a:lstStyle>
            <a:lvl1pPr algn="ctr">
              <a:defRPr sz="4000" b="1" i="0" baseline="0">
                <a:latin typeface="Arial" panose="020B0604020202020204" pitchFamily="34" charset="0"/>
                <a:ea typeface="맑은 고딕" panose="020B0503020000020004" pitchFamily="50" charset="-127"/>
              </a:defRPr>
            </a:lvl1pPr>
          </a:lstStyle>
          <a:p>
            <a:r>
              <a:rPr lang="ko-KR" altLang="en-US" dirty="0"/>
              <a:t>마스터 제목 스타일 편집</a:t>
            </a:r>
            <a:endParaRPr lang="en-US" dirty="0"/>
          </a:p>
        </p:txBody>
      </p:sp>
      <p:sp>
        <p:nvSpPr>
          <p:cNvPr id="3" name="Subtitle 2"/>
          <p:cNvSpPr>
            <a:spLocks noGrp="1"/>
          </p:cNvSpPr>
          <p:nvPr>
            <p:ph type="subTitle" idx="1"/>
          </p:nvPr>
        </p:nvSpPr>
        <p:spPr>
          <a:xfrm>
            <a:off x="1600200" y="4371678"/>
            <a:ext cx="6858000" cy="1655762"/>
          </a:xfrm>
        </p:spPr>
        <p:txBody>
          <a:bodyPr/>
          <a:lstStyle>
            <a:lvl1pPr marL="0" indent="0" algn="r">
              <a:buNone/>
              <a:defRPr sz="2400" baseline="0">
                <a:latin typeface="Arial" panose="020B0604020202020204" pitchFamily="34" charset="0"/>
                <a:ea typeface="맑은 고딕" panose="020B0503020000020004" pitchFamily="50" charset="-12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301166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303672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122764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6573843"/>
            <a:ext cx="6096000" cy="276999"/>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6" y="100013"/>
            <a:ext cx="885666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179388" y="4217988"/>
            <a:ext cx="8813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2500">
                <a:solidFill>
                  <a:srgbClr val="134679"/>
                </a:solidFill>
                <a:cs typeface="Arial" pitchFamily="34" charset="0"/>
                <a:sym typeface="Arial" pitchFamily="34" charset="0"/>
              </a:rPr>
              <a:t>GINA Global Strategy for Asthma </a:t>
            </a:r>
            <a:br>
              <a:rPr lang="en-US" altLang="en-US" sz="2500">
                <a:solidFill>
                  <a:srgbClr val="134679"/>
                </a:solidFill>
                <a:cs typeface="Arial" pitchFamily="34" charset="0"/>
                <a:sym typeface="Arial" pitchFamily="34" charset="0"/>
              </a:rPr>
            </a:br>
            <a:r>
              <a:rPr lang="en-US" altLang="en-US" sz="2500">
                <a:solidFill>
                  <a:srgbClr val="134679"/>
                </a:solidFill>
                <a:cs typeface="Arial" pitchFamily="34" charset="0"/>
                <a:sym typeface="Arial" pitchFamily="34" charset="0"/>
              </a:rPr>
              <a:t>Management and Prevention</a:t>
            </a:r>
          </a:p>
        </p:txBody>
      </p:sp>
      <p:sp>
        <p:nvSpPr>
          <p:cNvPr id="2" name="Title 1"/>
          <p:cNvSpPr>
            <a:spLocks noGrp="1"/>
          </p:cNvSpPr>
          <p:nvPr>
            <p:ph type="ctrTitle"/>
          </p:nvPr>
        </p:nvSpPr>
        <p:spPr>
          <a:xfrm>
            <a:off x="685800" y="778728"/>
            <a:ext cx="7772400" cy="1470025"/>
          </a:xfrm>
          <a:prstGeom prst="rect">
            <a:avLst/>
          </a:prstGeom>
          <a:noFill/>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23930" y="2564909"/>
            <a:ext cx="113556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436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165103" y="6653219"/>
            <a:ext cx="8820151"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3" y="139706"/>
            <a:ext cx="8820151"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81" y="251383"/>
            <a:ext cx="7598533" cy="936000"/>
          </a:xfrm>
          <a:prstGeom prst="rect">
            <a:avLst/>
          </a:prstGeom>
          <a:noFill/>
        </p:spPr>
        <p:txBody>
          <a:bodyPr anchor="t">
            <a:normAutofit/>
          </a:bodyPr>
          <a:lstStyle>
            <a:lvl1pPr marL="185734" indent="0" algn="l">
              <a:tabLst/>
              <a:defRPr sz="24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7" name="Date Placeholder 3"/>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026B130-49EB-452D-BB73-CAD25FE53402}" type="datetime1">
              <a:rPr lang="en-AU" altLang="en-US"/>
              <a:pPr/>
              <a:t>26/04/2019</a:t>
            </a:fld>
            <a:endParaRPr lang="en-AU" altLang="en-US"/>
          </a:p>
        </p:txBody>
      </p:sp>
      <p:sp>
        <p:nvSpPr>
          <p:cNvPr id="8" name="Footer Placeholder 4"/>
          <p:cNvSpPr>
            <a:spLocks noGrp="1"/>
          </p:cNvSpPr>
          <p:nvPr>
            <p:ph type="ftr" sz="quarter" idx="11"/>
          </p:nvPr>
        </p:nvSpPr>
        <p:spPr>
          <a:xfrm>
            <a:off x="3124200" y="6356351"/>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9" name="Slide Number Placeholder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7E667D4-D90F-4601-A628-28D7B0590E1E}" type="slidenum">
              <a:rPr lang="en-AU" altLang="en-US"/>
              <a:pPr/>
              <a:t>‹#›</a:t>
            </a:fld>
            <a:endParaRPr lang="en-AU" altLang="en-US"/>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245535"/>
            <a:ext cx="685280"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userDrawn="1"/>
        </p:nvSpPr>
        <p:spPr bwMode="auto">
          <a:xfrm>
            <a:off x="6052741" y="66794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15615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67136"/>
          </a:xfrm>
        </p:spPr>
        <p:txBody>
          <a:bodyPr>
            <a:noAutofit/>
          </a:bodyPr>
          <a:lstStyle>
            <a:lvl1pPr>
              <a:defRPr sz="2800" b="1" i="0" baseline="0">
                <a:latin typeface="Times New Roman" panose="02020603050405020304" pitchFamily="18" charset="0"/>
                <a:ea typeface="함초롬바탕" panose="02030504000101010101" pitchFamily="18" charset="-127"/>
              </a:defRPr>
            </a:lvl1pPr>
          </a:lstStyle>
          <a:p>
            <a:r>
              <a:rPr lang="ko-KR" altLang="en-US" dirty="0"/>
              <a:t>마스터 제목 스타일 편집</a:t>
            </a:r>
            <a:endParaRPr lang="en-US" dirty="0"/>
          </a:p>
        </p:txBody>
      </p:sp>
      <p:sp>
        <p:nvSpPr>
          <p:cNvPr id="3" name="Content Placeholder 2"/>
          <p:cNvSpPr>
            <a:spLocks noGrp="1"/>
          </p:cNvSpPr>
          <p:nvPr>
            <p:ph idx="1"/>
          </p:nvPr>
        </p:nvSpPr>
        <p:spPr>
          <a:xfrm>
            <a:off x="628650" y="1446415"/>
            <a:ext cx="7886700" cy="4730548"/>
          </a:xfrm>
        </p:spPr>
        <p:txBody>
          <a:bodyPr/>
          <a:lstStyle>
            <a:lvl1pPr>
              <a:lnSpc>
                <a:spcPct val="120000"/>
              </a:lnSpc>
              <a:defRPr sz="2400" baseline="0">
                <a:latin typeface="Times New Roman" panose="02020603050405020304" pitchFamily="18" charset="0"/>
                <a:ea typeface="함초롬바탕" panose="02030504000101010101" pitchFamily="18" charset="-127"/>
              </a:defRPr>
            </a:lvl1pPr>
            <a:lvl2pPr>
              <a:lnSpc>
                <a:spcPct val="120000"/>
              </a:lnSpc>
              <a:defRPr sz="2000" baseline="0">
                <a:latin typeface="Times New Roman" panose="02020603050405020304" pitchFamily="18" charset="0"/>
                <a:ea typeface="함초롬바탕" panose="02030504000101010101" pitchFamily="18" charset="-127"/>
              </a:defRPr>
            </a:lvl2pPr>
            <a:lvl3pPr>
              <a:lnSpc>
                <a:spcPct val="120000"/>
              </a:lnSpc>
              <a:defRPr sz="2000" baseline="0">
                <a:latin typeface="Times New Roman" panose="02020603050405020304" pitchFamily="18" charset="0"/>
                <a:ea typeface="함초롬바탕" panose="02030504000101010101" pitchFamily="18" charset="-127"/>
              </a:defRPr>
            </a:lvl3pPr>
            <a:lvl4pPr>
              <a:lnSpc>
                <a:spcPct val="120000"/>
              </a:lnSpc>
              <a:defRPr sz="2000" baseline="0">
                <a:latin typeface="Times New Roman" panose="02020603050405020304" pitchFamily="18" charset="0"/>
                <a:ea typeface="함초롬바탕" panose="02030504000101010101" pitchFamily="18" charset="-127"/>
              </a:defRPr>
            </a:lvl4pPr>
            <a:lvl5pPr>
              <a:lnSpc>
                <a:spcPct val="120000"/>
              </a:lnSpc>
              <a:defRPr sz="2000" baseline="0">
                <a:latin typeface="Times New Roman" panose="02020603050405020304" pitchFamily="18" charset="0"/>
                <a:ea typeface="함초롬바탕" panose="02030504000101010101" pitchFamily="18" charset="-127"/>
              </a:defRPr>
            </a:lvl5p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DC1BF07-3CE4-4B5B-974A-26B094592007}" type="slidenum">
              <a:rPr lang="ko-KR" altLang="en-US" smtClean="0"/>
              <a:t>‹#›</a:t>
            </a:fld>
            <a:endParaRPr lang="ko-KR" altLang="en-US"/>
          </a:p>
        </p:txBody>
      </p:sp>
      <p:pic>
        <p:nvPicPr>
          <p:cNvPr id="7" name="그림 6">
            <a:extLst>
              <a:ext uri="{FF2B5EF4-FFF2-40B4-BE49-F238E27FC236}">
                <a16:creationId xmlns:a16="http://schemas.microsoft.com/office/drawing/2014/main" id="{5A9F87F9-3B39-4558-8D48-F54CC28872D9}"/>
              </a:ext>
            </a:extLst>
          </p:cNvPr>
          <p:cNvPicPr>
            <a:picLocks noChangeAspect="1"/>
          </p:cNvPicPr>
          <p:nvPr userDrawn="1"/>
        </p:nvPicPr>
        <p:blipFill>
          <a:blip r:embed="rId2"/>
          <a:stretch>
            <a:fillRect/>
          </a:stretch>
        </p:blipFill>
        <p:spPr>
          <a:xfrm>
            <a:off x="6908069" y="379512"/>
            <a:ext cx="1841613" cy="314268"/>
          </a:xfrm>
          <a:prstGeom prst="rect">
            <a:avLst/>
          </a:prstGeom>
        </p:spPr>
      </p:pic>
      <p:pic>
        <p:nvPicPr>
          <p:cNvPr id="8" name="그림 7">
            <a:extLst>
              <a:ext uri="{FF2B5EF4-FFF2-40B4-BE49-F238E27FC236}">
                <a16:creationId xmlns:a16="http://schemas.microsoft.com/office/drawing/2014/main" id="{77FC0A52-4EEC-4D05-B060-9F5037B62D7D}"/>
              </a:ext>
            </a:extLst>
          </p:cNvPr>
          <p:cNvPicPr>
            <a:picLocks noChangeAspect="1"/>
          </p:cNvPicPr>
          <p:nvPr userDrawn="1"/>
        </p:nvPicPr>
        <p:blipFill>
          <a:blip r:embed="rId3"/>
          <a:stretch>
            <a:fillRect/>
          </a:stretch>
        </p:blipFill>
        <p:spPr>
          <a:xfrm>
            <a:off x="293910" y="932262"/>
            <a:ext cx="8598570" cy="216549"/>
          </a:xfrm>
          <a:prstGeom prst="rect">
            <a:avLst/>
          </a:prstGeom>
        </p:spPr>
      </p:pic>
    </p:spTree>
    <p:extLst>
      <p:ext uri="{BB962C8B-B14F-4D97-AF65-F5344CB8AC3E}">
        <p14:creationId xmlns:p14="http://schemas.microsoft.com/office/powerpoint/2010/main" val="392740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251619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220019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245675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248801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137505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343713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C2789523-1F52-4E8D-B0DC-2850B23AD12C}" type="datetimeFigureOut">
              <a:rPr lang="ko-KR" altLang="en-US" smtClean="0"/>
              <a:t>2019-04-26</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358827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89523-1F52-4E8D-B0DC-2850B23AD12C}" type="datetimeFigureOut">
              <a:rPr lang="ko-KR" altLang="en-US" smtClean="0"/>
              <a:t>2019-04-26</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1BF07-3CE4-4B5B-974A-26B094592007}" type="slidenum">
              <a:rPr lang="ko-KR" altLang="en-US" smtClean="0"/>
              <a:t>‹#›</a:t>
            </a:fld>
            <a:endParaRPr lang="ko-KR" altLang="en-US"/>
          </a:p>
        </p:txBody>
      </p:sp>
    </p:spTree>
    <p:extLst>
      <p:ext uri="{BB962C8B-B14F-4D97-AF65-F5344CB8AC3E}">
        <p14:creationId xmlns:p14="http://schemas.microsoft.com/office/powerpoint/2010/main" val="3697091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DDB0EC79-E0F0-4E31-A492-5424C3D16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그림 4">
            <a:extLst>
              <a:ext uri="{FF2B5EF4-FFF2-40B4-BE49-F238E27FC236}">
                <a16:creationId xmlns:a16="http://schemas.microsoft.com/office/drawing/2014/main" id="{C9640B0C-D65A-4028-B30B-3D4CC22AAFD0}"/>
              </a:ext>
            </a:extLst>
          </p:cNvPr>
          <p:cNvPicPr>
            <a:picLocks noChangeAspect="1"/>
          </p:cNvPicPr>
          <p:nvPr/>
        </p:nvPicPr>
        <p:blipFill>
          <a:blip r:embed="rId3"/>
          <a:stretch>
            <a:fillRect/>
          </a:stretch>
        </p:blipFill>
        <p:spPr>
          <a:xfrm>
            <a:off x="6228184" y="260648"/>
            <a:ext cx="2578530" cy="1404722"/>
          </a:xfrm>
          <a:prstGeom prst="rect">
            <a:avLst/>
          </a:prstGeom>
        </p:spPr>
      </p:pic>
      <p:sp>
        <p:nvSpPr>
          <p:cNvPr id="2" name="제목 1">
            <a:extLst>
              <a:ext uri="{FF2B5EF4-FFF2-40B4-BE49-F238E27FC236}">
                <a16:creationId xmlns:a16="http://schemas.microsoft.com/office/drawing/2014/main" id="{CF840989-4403-4046-950A-72403B39B8EA}"/>
              </a:ext>
            </a:extLst>
          </p:cNvPr>
          <p:cNvSpPr>
            <a:spLocks noGrp="1"/>
          </p:cNvSpPr>
          <p:nvPr>
            <p:ph type="ctrTitle"/>
          </p:nvPr>
        </p:nvSpPr>
        <p:spPr/>
        <p:txBody>
          <a:bodyPr>
            <a:normAutofit/>
          </a:bodyPr>
          <a:lstStyle/>
          <a:p>
            <a:pPr>
              <a:lnSpc>
                <a:spcPct val="150000"/>
              </a:lnSpc>
            </a:pPr>
            <a:r>
              <a:rPr lang="en-US" altLang="ko-KR" sz="3600" dirty="0">
                <a:latin typeface="Times New Roman" panose="02020603050405020304" pitchFamily="18" charset="0"/>
                <a:ea typeface="나눔고딕" panose="020D0604000000000000" pitchFamily="50" charset="-127"/>
                <a:cs typeface="Times New Roman" panose="02020603050405020304" pitchFamily="18" charset="0"/>
              </a:rPr>
              <a:t>Asthma</a:t>
            </a:r>
            <a:br>
              <a:rPr lang="en-US" altLang="ko-KR" sz="3600" dirty="0">
                <a:latin typeface="Times New Roman" panose="02020603050405020304" pitchFamily="18" charset="0"/>
                <a:ea typeface="나눔고딕" panose="020D0604000000000000" pitchFamily="50" charset="-127"/>
                <a:cs typeface="Times New Roman" panose="02020603050405020304" pitchFamily="18" charset="0"/>
              </a:rPr>
            </a:br>
            <a:r>
              <a:rPr lang="en-US" altLang="ko-KR" sz="3600" dirty="0">
                <a:latin typeface="Times New Roman" panose="02020603050405020304" pitchFamily="18" charset="0"/>
                <a:ea typeface="나눔고딕" panose="020D0604000000000000" pitchFamily="50" charset="-127"/>
                <a:cs typeface="Times New Roman" panose="02020603050405020304" pitchFamily="18" charset="0"/>
              </a:rPr>
              <a:t>: Guideline To Real Practice</a:t>
            </a:r>
            <a:endParaRPr lang="ko-KR" altLang="en-US" sz="3600" dirty="0">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3" name="부제목 2">
            <a:extLst>
              <a:ext uri="{FF2B5EF4-FFF2-40B4-BE49-F238E27FC236}">
                <a16:creationId xmlns:a16="http://schemas.microsoft.com/office/drawing/2014/main" id="{85B2270C-43F8-46E7-ACA8-93ED65D00265}"/>
              </a:ext>
            </a:extLst>
          </p:cNvPr>
          <p:cNvSpPr>
            <a:spLocks noGrp="1"/>
          </p:cNvSpPr>
          <p:nvPr>
            <p:ph type="subTitle" idx="1"/>
          </p:nvPr>
        </p:nvSpPr>
        <p:spPr/>
        <p:txBody>
          <a:bodyPr>
            <a:normAutofit/>
          </a:bodyPr>
          <a:lstStyle/>
          <a:p>
            <a:pPr>
              <a:lnSpc>
                <a:spcPct val="100000"/>
              </a:lnSpc>
            </a:pPr>
            <a:r>
              <a:rPr lang="ko-KR" altLang="en-US" sz="1800" dirty="0">
                <a:latin typeface="함초롬바탕" panose="02030504000101010101" pitchFamily="18" charset="-127"/>
                <a:ea typeface="함초롬바탕" panose="02030504000101010101" pitchFamily="18" charset="-127"/>
                <a:cs typeface="함초롬바탕" panose="02030504000101010101" pitchFamily="18" charset="-127"/>
              </a:rPr>
              <a:t>양산부산대학교병원 </a:t>
            </a:r>
            <a:r>
              <a:rPr lang="ko-KR" altLang="en-US" sz="1800" dirty="0" err="1">
                <a:latin typeface="함초롬바탕" panose="02030504000101010101" pitchFamily="18" charset="-127"/>
                <a:ea typeface="함초롬바탕" panose="02030504000101010101" pitchFamily="18" charset="-127"/>
                <a:cs typeface="함초롬바탕" panose="02030504000101010101" pitchFamily="18" charset="-127"/>
              </a:rPr>
              <a:t>호흡기알레르기내과</a:t>
            </a:r>
            <a:r>
              <a:rPr lang="ko-KR" altLang="en-US" sz="1800" dirty="0">
                <a:latin typeface="함초롬바탕" panose="02030504000101010101" pitchFamily="18" charset="-127"/>
                <a:ea typeface="함초롬바탕" panose="02030504000101010101" pitchFamily="18" charset="-127"/>
                <a:cs typeface="함초롬바탕" panose="02030504000101010101" pitchFamily="18" charset="-127"/>
              </a:rPr>
              <a:t> </a:t>
            </a:r>
            <a:endParaRPr lang="en-US" altLang="ko-KR" sz="1800" dirty="0">
              <a:latin typeface="함초롬바탕" panose="02030504000101010101" pitchFamily="18" charset="-127"/>
              <a:ea typeface="함초롬바탕" panose="02030504000101010101" pitchFamily="18" charset="-127"/>
              <a:cs typeface="함초롬바탕" panose="02030504000101010101" pitchFamily="18" charset="-127"/>
            </a:endParaRPr>
          </a:p>
          <a:p>
            <a:pPr>
              <a:lnSpc>
                <a:spcPct val="100000"/>
              </a:lnSpc>
            </a:pPr>
            <a:r>
              <a:rPr lang="ko-KR" altLang="en-US" sz="1800" dirty="0">
                <a:latin typeface="함초롬바탕" panose="02030504000101010101" pitchFamily="18" charset="-127"/>
                <a:ea typeface="함초롬바탕" panose="02030504000101010101" pitchFamily="18" charset="-127"/>
                <a:cs typeface="함초롬바탕" panose="02030504000101010101" pitchFamily="18" charset="-127"/>
              </a:rPr>
              <a:t>이승은</a:t>
            </a:r>
          </a:p>
        </p:txBody>
      </p:sp>
    </p:spTree>
    <p:extLst>
      <p:ext uri="{BB962C8B-B14F-4D97-AF65-F5344CB8AC3E}">
        <p14:creationId xmlns:p14="http://schemas.microsoft.com/office/powerpoint/2010/main" val="216297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B796E4B-3FF9-4DE5-BF50-07DB8A49E601}"/>
              </a:ext>
            </a:extLst>
          </p:cNvPr>
          <p:cNvSpPr>
            <a:spLocks noGrp="1"/>
          </p:cNvSpPr>
          <p:nvPr>
            <p:ph type="title"/>
          </p:nvPr>
        </p:nvSpPr>
        <p:spPr/>
        <p:txBody>
          <a:bodyPr/>
          <a:lstStyle/>
          <a:p>
            <a:r>
              <a:rPr lang="en-US" altLang="ko-KR" dirty="0"/>
              <a:t>ICS/formoterol as needed</a:t>
            </a:r>
            <a:endParaRPr lang="ko-KR" altLang="en-US" dirty="0"/>
          </a:p>
        </p:txBody>
      </p:sp>
      <p:pic>
        <p:nvPicPr>
          <p:cNvPr id="4" name="그림 3">
            <a:extLst>
              <a:ext uri="{FF2B5EF4-FFF2-40B4-BE49-F238E27FC236}">
                <a16:creationId xmlns:a16="http://schemas.microsoft.com/office/drawing/2014/main" id="{2C02664D-21D9-4CEF-B437-6C589BEECE50}"/>
              </a:ext>
            </a:extLst>
          </p:cNvPr>
          <p:cNvPicPr>
            <a:picLocks noChangeAspect="1"/>
          </p:cNvPicPr>
          <p:nvPr/>
        </p:nvPicPr>
        <p:blipFill>
          <a:blip r:embed="rId3"/>
          <a:stretch>
            <a:fillRect/>
          </a:stretch>
        </p:blipFill>
        <p:spPr>
          <a:xfrm>
            <a:off x="775503" y="1364276"/>
            <a:ext cx="7592993" cy="4937775"/>
          </a:xfrm>
          <a:prstGeom prst="rect">
            <a:avLst/>
          </a:prstGeom>
        </p:spPr>
      </p:pic>
      <p:sp>
        <p:nvSpPr>
          <p:cNvPr id="5" name="TextBox 4">
            <a:extLst>
              <a:ext uri="{FF2B5EF4-FFF2-40B4-BE49-F238E27FC236}">
                <a16:creationId xmlns:a16="http://schemas.microsoft.com/office/drawing/2014/main" id="{27F63102-9544-4884-8C4F-358A83636121}"/>
              </a:ext>
            </a:extLst>
          </p:cNvPr>
          <p:cNvSpPr txBox="1"/>
          <p:nvPr/>
        </p:nvSpPr>
        <p:spPr>
          <a:xfrm>
            <a:off x="451413" y="6433355"/>
            <a:ext cx="8565265" cy="338554"/>
          </a:xfrm>
          <a:prstGeom prst="rect">
            <a:avLst/>
          </a:prstGeom>
          <a:noFill/>
        </p:spPr>
        <p:txBody>
          <a:bodyPr wrap="square" rtlCol="0">
            <a:spAutoFit/>
          </a:bodyPr>
          <a:lstStyle/>
          <a:p>
            <a:pPr algn="r"/>
            <a:r>
              <a:rPr lang="en-US" altLang="ko-KR" sz="1600" i="1" dirty="0">
                <a:latin typeface="Times New Roman" panose="02020603050405020304" pitchFamily="18" charset="0"/>
                <a:cs typeface="Times New Roman" panose="02020603050405020304" pitchFamily="18" charset="0"/>
              </a:rPr>
              <a:t>Paul M. O’Byrne, Filip </a:t>
            </a:r>
            <a:r>
              <a:rPr lang="en-US" altLang="ko-KR" sz="1600" i="1" dirty="0" err="1">
                <a:latin typeface="Times New Roman" panose="02020603050405020304" pitchFamily="18" charset="0"/>
                <a:cs typeface="Times New Roman" panose="02020603050405020304" pitchFamily="18" charset="0"/>
              </a:rPr>
              <a:t>Mejza</a:t>
            </a:r>
            <a:r>
              <a:rPr lang="en-US" altLang="ko-KR" sz="1600" i="1" dirty="0">
                <a:latin typeface="Times New Roman" panose="02020603050405020304" pitchFamily="18" charset="0"/>
                <a:cs typeface="Times New Roman" panose="02020603050405020304" pitchFamily="18" charset="0"/>
              </a:rPr>
              <a:t> Pol Arch Intern Med. 2018; 128 (9)</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71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B796E4B-3FF9-4DE5-BF50-07DB8A49E601}"/>
              </a:ext>
            </a:extLst>
          </p:cNvPr>
          <p:cNvSpPr>
            <a:spLocks noGrp="1"/>
          </p:cNvSpPr>
          <p:nvPr>
            <p:ph type="title"/>
          </p:nvPr>
        </p:nvSpPr>
        <p:spPr/>
        <p:txBody>
          <a:bodyPr/>
          <a:lstStyle/>
          <a:p>
            <a:r>
              <a:rPr lang="en-US" altLang="ko-KR" dirty="0"/>
              <a:t>ICS/formoterol as needed</a:t>
            </a:r>
            <a:endParaRPr lang="ko-KR" altLang="en-US" dirty="0"/>
          </a:p>
        </p:txBody>
      </p:sp>
      <p:pic>
        <p:nvPicPr>
          <p:cNvPr id="3" name="그림 2">
            <a:extLst>
              <a:ext uri="{FF2B5EF4-FFF2-40B4-BE49-F238E27FC236}">
                <a16:creationId xmlns:a16="http://schemas.microsoft.com/office/drawing/2014/main" id="{B396F0F4-651B-4F85-B86D-D130F631FB49}"/>
              </a:ext>
            </a:extLst>
          </p:cNvPr>
          <p:cNvPicPr>
            <a:picLocks noChangeAspect="1"/>
          </p:cNvPicPr>
          <p:nvPr/>
        </p:nvPicPr>
        <p:blipFill>
          <a:blip r:embed="rId2"/>
          <a:stretch>
            <a:fillRect/>
          </a:stretch>
        </p:blipFill>
        <p:spPr>
          <a:xfrm>
            <a:off x="218467" y="1312920"/>
            <a:ext cx="8707065" cy="4648849"/>
          </a:xfrm>
          <a:prstGeom prst="rect">
            <a:avLst/>
          </a:prstGeom>
        </p:spPr>
      </p:pic>
      <p:sp>
        <p:nvSpPr>
          <p:cNvPr id="5" name="TextBox 4">
            <a:extLst>
              <a:ext uri="{FF2B5EF4-FFF2-40B4-BE49-F238E27FC236}">
                <a16:creationId xmlns:a16="http://schemas.microsoft.com/office/drawing/2014/main" id="{2DDD7AB0-18FB-4AE9-A8E7-0D1D7F52BF73}"/>
              </a:ext>
            </a:extLst>
          </p:cNvPr>
          <p:cNvSpPr txBox="1"/>
          <p:nvPr/>
        </p:nvSpPr>
        <p:spPr>
          <a:xfrm>
            <a:off x="2705260" y="6433355"/>
            <a:ext cx="6311418" cy="338554"/>
          </a:xfrm>
          <a:prstGeom prst="rect">
            <a:avLst/>
          </a:prstGeom>
          <a:noFill/>
        </p:spPr>
        <p:txBody>
          <a:bodyPr wrap="square" rtlCol="0">
            <a:spAutoFit/>
          </a:bodyPr>
          <a:lstStyle/>
          <a:p>
            <a:pPr algn="r"/>
            <a:r>
              <a:rPr lang="da-DK" altLang="ko-KR" sz="1600" i="1">
                <a:latin typeface="Times New Roman" panose="02020603050405020304" pitchFamily="18" charset="0"/>
                <a:cs typeface="Times New Roman" panose="02020603050405020304" pitchFamily="18" charset="0"/>
              </a:rPr>
              <a:t>Eric D. Bateman et al. N Engl J Med 2018;378:1877-87</a:t>
            </a:r>
            <a:endParaRPr lang="da-DK" altLang="ko-KR"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43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E8DFA9-22A7-4549-94A3-69FE2C5F4168}"/>
              </a:ext>
            </a:extLst>
          </p:cNvPr>
          <p:cNvSpPr>
            <a:spLocks noGrp="1"/>
          </p:cNvSpPr>
          <p:nvPr>
            <p:ph type="title"/>
          </p:nvPr>
        </p:nvSpPr>
        <p:spPr/>
        <p:txBody>
          <a:bodyPr/>
          <a:lstStyle/>
          <a:p>
            <a:r>
              <a:rPr lang="en-US" altLang="ko-KR" dirty="0"/>
              <a:t>Control-based asthma management</a:t>
            </a:r>
            <a:endParaRPr lang="ko-KR" altLang="en-US" dirty="0"/>
          </a:p>
        </p:txBody>
      </p:sp>
      <p:sp>
        <p:nvSpPr>
          <p:cNvPr id="3" name="내용 개체 틀 2">
            <a:extLst>
              <a:ext uri="{FF2B5EF4-FFF2-40B4-BE49-F238E27FC236}">
                <a16:creationId xmlns:a16="http://schemas.microsoft.com/office/drawing/2014/main" id="{C4EBCBF0-5515-4D53-A44B-321B05952C08}"/>
              </a:ext>
            </a:extLst>
          </p:cNvPr>
          <p:cNvSpPr>
            <a:spLocks noGrp="1"/>
          </p:cNvSpPr>
          <p:nvPr>
            <p:ph idx="1"/>
          </p:nvPr>
        </p:nvSpPr>
        <p:spPr>
          <a:xfrm>
            <a:off x="628649" y="1446415"/>
            <a:ext cx="8052363" cy="4730548"/>
          </a:xfrm>
        </p:spPr>
        <p:txBody>
          <a:bodyPr/>
          <a:lstStyle/>
          <a:p>
            <a:r>
              <a:rPr lang="en-US" altLang="ko-KR" dirty="0"/>
              <a:t>Symptom: regular ICS &gt; prn ICS/formoterol &gt;&gt; prn SABA</a:t>
            </a:r>
          </a:p>
          <a:p>
            <a:pPr marL="0" indent="0">
              <a:buNone/>
            </a:pPr>
            <a:endParaRPr lang="en-US" altLang="ko-KR" dirty="0"/>
          </a:p>
          <a:p>
            <a:r>
              <a:rPr lang="en-US" altLang="ko-KR" dirty="0"/>
              <a:t>Exacerbation: regular ICS = prn ICS/formoterol &gt;&gt; prn SABA</a:t>
            </a:r>
          </a:p>
          <a:p>
            <a:endParaRPr lang="en-US" altLang="ko-KR" dirty="0"/>
          </a:p>
          <a:p>
            <a:r>
              <a:rPr lang="en-US" altLang="ko-KR" dirty="0"/>
              <a:t>Consider adverse reaction of ICS</a:t>
            </a:r>
            <a:endParaRPr lang="ko-KR" altLang="en-US" dirty="0"/>
          </a:p>
        </p:txBody>
      </p:sp>
    </p:spTree>
    <p:extLst>
      <p:ext uri="{BB962C8B-B14F-4D97-AF65-F5344CB8AC3E}">
        <p14:creationId xmlns:p14="http://schemas.microsoft.com/office/powerpoint/2010/main" val="380328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a:extLst>
              <a:ext uri="{FF2B5EF4-FFF2-40B4-BE49-F238E27FC236}">
                <a16:creationId xmlns:a16="http://schemas.microsoft.com/office/drawing/2014/main" id="{0173B5F8-05E1-4C2C-BFE0-651A9293FA32}"/>
              </a:ext>
            </a:extLst>
          </p:cNvPr>
          <p:cNvSpPr>
            <a:spLocks noGrp="1"/>
          </p:cNvSpPr>
          <p:nvPr>
            <p:ph type="title"/>
          </p:nvPr>
        </p:nvSpPr>
        <p:spPr>
          <a:xfrm>
            <a:off x="628650" y="365127"/>
            <a:ext cx="8353304" cy="567136"/>
          </a:xfrm>
        </p:spPr>
        <p:txBody>
          <a:bodyPr/>
          <a:lstStyle/>
          <a:p>
            <a:r>
              <a:rPr lang="en-US" altLang="ko-KR" dirty="0"/>
              <a:t>Further paradoxes </a:t>
            </a:r>
            <a:br>
              <a:rPr lang="en-US" altLang="ko-KR" dirty="0"/>
            </a:br>
            <a:r>
              <a:rPr lang="en-US" altLang="ko-KR" dirty="0"/>
              <a:t>in the current asthma management</a:t>
            </a:r>
            <a:endParaRPr lang="ko-KR" altLang="en-US" dirty="0"/>
          </a:p>
        </p:txBody>
      </p:sp>
      <p:sp>
        <p:nvSpPr>
          <p:cNvPr id="3" name="내용 개체 틀 2">
            <a:extLst>
              <a:ext uri="{FF2B5EF4-FFF2-40B4-BE49-F238E27FC236}">
                <a16:creationId xmlns:a16="http://schemas.microsoft.com/office/drawing/2014/main" id="{96DDD357-4D23-41D3-9F9E-7330B875C0F5}"/>
              </a:ext>
            </a:extLst>
          </p:cNvPr>
          <p:cNvSpPr>
            <a:spLocks noGrp="1"/>
          </p:cNvSpPr>
          <p:nvPr>
            <p:ph idx="1"/>
          </p:nvPr>
        </p:nvSpPr>
        <p:spPr>
          <a:xfrm>
            <a:off x="628650" y="3576577"/>
            <a:ext cx="7886700" cy="2600386"/>
          </a:xfrm>
        </p:spPr>
        <p:txBody>
          <a:bodyPr/>
          <a:lstStyle/>
          <a:p>
            <a:pPr marL="0" indent="0">
              <a:buNone/>
            </a:pPr>
            <a:endParaRPr lang="en-US" altLang="ko-KR" dirty="0"/>
          </a:p>
          <a:p>
            <a:pPr marL="0" indent="0">
              <a:buNone/>
            </a:pPr>
            <a:r>
              <a:rPr lang="en-US" altLang="ko-KR" dirty="0"/>
              <a:t>Time for prn ICS/formoterol &gt;&gt; prn SABA</a:t>
            </a:r>
            <a:endParaRPr lang="ko-KR" altLang="en-US" dirty="0"/>
          </a:p>
        </p:txBody>
      </p:sp>
      <p:sp>
        <p:nvSpPr>
          <p:cNvPr id="5" name="TextBox 4">
            <a:extLst>
              <a:ext uri="{FF2B5EF4-FFF2-40B4-BE49-F238E27FC236}">
                <a16:creationId xmlns:a16="http://schemas.microsoft.com/office/drawing/2014/main" id="{D2276B80-6811-47EA-B968-DFF28C2C9FEF}"/>
              </a:ext>
            </a:extLst>
          </p:cNvPr>
          <p:cNvSpPr txBox="1"/>
          <p:nvPr/>
        </p:nvSpPr>
        <p:spPr>
          <a:xfrm>
            <a:off x="2577952" y="6323596"/>
            <a:ext cx="6311418" cy="338554"/>
          </a:xfrm>
          <a:prstGeom prst="rect">
            <a:avLst/>
          </a:prstGeom>
          <a:noFill/>
        </p:spPr>
        <p:txBody>
          <a:bodyPr wrap="square" rtlCol="0">
            <a:spAutoFit/>
          </a:bodyPr>
          <a:lstStyle/>
          <a:p>
            <a:pPr algn="r"/>
            <a:r>
              <a:rPr lang="en-US" altLang="ko-KR" sz="1600" i="1" dirty="0">
                <a:latin typeface="Times New Roman" panose="02020603050405020304" pitchFamily="18" charset="0"/>
                <a:cs typeface="Times New Roman" panose="02020603050405020304" pitchFamily="18" charset="0"/>
              </a:rPr>
              <a:t>Beasley R, Bird G, Harper J, et al. </a:t>
            </a:r>
            <a:r>
              <a:rPr lang="fr-FR" altLang="ko-KR" sz="1600" i="1" dirty="0">
                <a:latin typeface="Times New Roman" panose="02020603050405020304" pitchFamily="18" charset="0"/>
                <a:cs typeface="Times New Roman" panose="02020603050405020304" pitchFamily="18" charset="0"/>
              </a:rPr>
              <a:t>Eur Respir J 2018; 52</a:t>
            </a:r>
            <a:endParaRPr lang="ko-KR" altLang="en-US" sz="1600" i="1" dirty="0">
              <a:latin typeface="Times New Roman" panose="02020603050405020304" pitchFamily="18" charset="0"/>
              <a:cs typeface="Times New Roman" panose="02020603050405020304" pitchFamily="18" charset="0"/>
            </a:endParaRPr>
          </a:p>
        </p:txBody>
      </p:sp>
      <p:pic>
        <p:nvPicPr>
          <p:cNvPr id="6" name="그림 5">
            <a:extLst>
              <a:ext uri="{FF2B5EF4-FFF2-40B4-BE49-F238E27FC236}">
                <a16:creationId xmlns:a16="http://schemas.microsoft.com/office/drawing/2014/main" id="{AA3C4F6D-D591-48F6-A9F4-741DE3324F59}"/>
              </a:ext>
            </a:extLst>
          </p:cNvPr>
          <p:cNvPicPr>
            <a:picLocks noChangeAspect="1"/>
          </p:cNvPicPr>
          <p:nvPr/>
        </p:nvPicPr>
        <p:blipFill rotWithShape="1">
          <a:blip r:embed="rId3"/>
          <a:srcRect b="24085"/>
          <a:stretch/>
        </p:blipFill>
        <p:spPr>
          <a:xfrm>
            <a:off x="254630" y="1494076"/>
            <a:ext cx="8634740" cy="2258918"/>
          </a:xfrm>
          <a:prstGeom prst="rect">
            <a:avLst/>
          </a:prstGeom>
          <a:ln>
            <a:noFill/>
          </a:ln>
        </p:spPr>
      </p:pic>
    </p:spTree>
    <p:extLst>
      <p:ext uri="{BB962C8B-B14F-4D97-AF65-F5344CB8AC3E}">
        <p14:creationId xmlns:p14="http://schemas.microsoft.com/office/powerpoint/2010/main" val="230470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1A3880A-3FD6-4ED7-AEFF-785B1026DBD8}"/>
              </a:ext>
            </a:extLst>
          </p:cNvPr>
          <p:cNvSpPr>
            <a:spLocks noGrp="1"/>
          </p:cNvSpPr>
          <p:nvPr>
            <p:ph type="title"/>
          </p:nvPr>
        </p:nvSpPr>
        <p:spPr/>
        <p:txBody>
          <a:bodyPr/>
          <a:lstStyle/>
          <a:p>
            <a:r>
              <a:rPr lang="en-US" altLang="ko-KR" dirty="0"/>
              <a:t>prn ICS/formoterol &gt;&gt; prn SABA </a:t>
            </a:r>
            <a:br>
              <a:rPr lang="en-US" altLang="ko-KR" dirty="0"/>
            </a:br>
            <a:r>
              <a:rPr lang="en-US" altLang="ko-KR" dirty="0"/>
              <a:t>in step 1 and 2 for reliever therapy</a:t>
            </a:r>
            <a:endParaRPr lang="ko-KR" altLang="en-US" dirty="0"/>
          </a:p>
        </p:txBody>
      </p:sp>
      <p:sp>
        <p:nvSpPr>
          <p:cNvPr id="3" name="내용 개체 틀 2">
            <a:extLst>
              <a:ext uri="{FF2B5EF4-FFF2-40B4-BE49-F238E27FC236}">
                <a16:creationId xmlns:a16="http://schemas.microsoft.com/office/drawing/2014/main" id="{50F5E8EB-9E51-499E-8533-8D60FD55F278}"/>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EB638904-136A-4BA1-AE84-77FA64441AA3}"/>
              </a:ext>
            </a:extLst>
          </p:cNvPr>
          <p:cNvPicPr>
            <a:picLocks noChangeAspect="1"/>
          </p:cNvPicPr>
          <p:nvPr/>
        </p:nvPicPr>
        <p:blipFill>
          <a:blip r:embed="rId3"/>
          <a:stretch>
            <a:fillRect/>
          </a:stretch>
        </p:blipFill>
        <p:spPr>
          <a:xfrm>
            <a:off x="0" y="1358729"/>
            <a:ext cx="9144000" cy="3052522"/>
          </a:xfrm>
          <a:prstGeom prst="rect">
            <a:avLst/>
          </a:prstGeom>
        </p:spPr>
      </p:pic>
      <p:sp>
        <p:nvSpPr>
          <p:cNvPr id="5" name="TextBox 4">
            <a:extLst>
              <a:ext uri="{FF2B5EF4-FFF2-40B4-BE49-F238E27FC236}">
                <a16:creationId xmlns:a16="http://schemas.microsoft.com/office/drawing/2014/main" id="{A0405030-866B-49B2-90FD-A5A163507724}"/>
              </a:ext>
            </a:extLst>
          </p:cNvPr>
          <p:cNvSpPr txBox="1"/>
          <p:nvPr/>
        </p:nvSpPr>
        <p:spPr>
          <a:xfrm>
            <a:off x="2705260" y="6433355"/>
            <a:ext cx="6311418" cy="338554"/>
          </a:xfrm>
          <a:prstGeom prst="rect">
            <a:avLst/>
          </a:prstGeom>
          <a:noFill/>
        </p:spPr>
        <p:txBody>
          <a:bodyPr wrap="square" rtlCol="0">
            <a:spAutoFit/>
          </a:bodyPr>
          <a:lstStyle/>
          <a:p>
            <a:pPr algn="r"/>
            <a:r>
              <a:rPr lang="en-US" altLang="ko-KR" sz="1600" i="1" dirty="0">
                <a:latin typeface="Times New Roman" panose="02020603050405020304" pitchFamily="18" charset="0"/>
                <a:cs typeface="Times New Roman" panose="02020603050405020304" pitchFamily="18" charset="0"/>
              </a:rPr>
              <a:t>Beasley R, Bird G, Harper J, et al. </a:t>
            </a:r>
            <a:r>
              <a:rPr lang="fr-FR" altLang="ko-KR" sz="1600" i="1" dirty="0">
                <a:latin typeface="Times New Roman" panose="02020603050405020304" pitchFamily="18" charset="0"/>
                <a:cs typeface="Times New Roman" panose="02020603050405020304" pitchFamily="18" charset="0"/>
              </a:rPr>
              <a:t>Eur Respir J 2018; 52</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2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a:lnSpc>
                <a:spcPct val="150000"/>
              </a:lnSpc>
            </a:pPr>
            <a:r>
              <a:rPr lang="en-US" dirty="0"/>
              <a:t>Global Initiative for Asthma (GINA)</a:t>
            </a:r>
            <a:br>
              <a:rPr lang="en-US" dirty="0"/>
            </a:br>
            <a:r>
              <a:rPr lang="en-AU" dirty="0"/>
              <a:t>What’s new in GINA 2019?</a:t>
            </a:r>
          </a:p>
        </p:txBody>
      </p:sp>
      <p:sp>
        <p:nvSpPr>
          <p:cNvPr id="3" name="TextBox 2"/>
          <p:cNvSpPr txBox="1"/>
          <p:nvPr/>
        </p:nvSpPr>
        <p:spPr>
          <a:xfrm>
            <a:off x="901700" y="4934918"/>
            <a:ext cx="6768000" cy="738664"/>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a:solidFill>
                  <a:srgbClr val="134679"/>
                </a:solidFill>
              </a:rPr>
              <a:t>This slide set is restricted for academic and educational purposes only. No additions or changes may be made to slides. Use of the slide set or of individual slides for commercial or promotional purposes requires approval from GINA. </a:t>
            </a:r>
            <a:endParaRPr lang="en-AU" sz="1400"/>
          </a:p>
        </p:txBody>
      </p:sp>
    </p:spTree>
    <p:extLst>
      <p:ext uri="{BB962C8B-B14F-4D97-AF65-F5344CB8AC3E}">
        <p14:creationId xmlns:p14="http://schemas.microsoft.com/office/powerpoint/2010/main" val="136876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870"/>
          <a:stretch/>
        </p:blipFill>
        <p:spPr bwMode="auto">
          <a:xfrm>
            <a:off x="1841316" y="1187383"/>
            <a:ext cx="6920720" cy="54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a:t>GINA 2018 – main treatment figure</a:t>
            </a:r>
          </a:p>
        </p:txBody>
      </p:sp>
      <p:sp>
        <p:nvSpPr>
          <p:cNvPr id="4" name="Rectangle 8"/>
          <p:cNvSpPr>
            <a:spLocks/>
          </p:cNvSpPr>
          <p:nvPr/>
        </p:nvSpPr>
        <p:spPr bwMode="auto">
          <a:xfrm>
            <a:off x="233590" y="5844271"/>
            <a:ext cx="2798763"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051" i="1">
                <a:solidFill>
                  <a:srgbClr val="FFFFFF"/>
                </a:solidFill>
                <a:cs typeface="Arial" pitchFamily="34" charset="0"/>
                <a:sym typeface="Arial Italic" charset="0"/>
              </a:rPr>
              <a:t>GINA 2018, </a:t>
            </a:r>
            <a:r>
              <a:rPr lang="en-US" altLang="en-US" sz="1051" i="1" dirty="0">
                <a:solidFill>
                  <a:srgbClr val="FFFFFF"/>
                </a:solidFill>
                <a:cs typeface="Arial" pitchFamily="34" charset="0"/>
                <a:sym typeface="Arial Italic" charset="0"/>
              </a:rPr>
              <a:t>Box 3-5  (2/8) (upper part)</a:t>
            </a:r>
          </a:p>
        </p:txBody>
      </p:sp>
      <p:sp>
        <p:nvSpPr>
          <p:cNvPr id="6" name="Line Callout 2 5"/>
          <p:cNvSpPr/>
          <p:nvPr/>
        </p:nvSpPr>
        <p:spPr>
          <a:xfrm flipH="1">
            <a:off x="233589" y="3067291"/>
            <a:ext cx="2243392" cy="1651861"/>
          </a:xfrm>
          <a:prstGeom prst="borderCallout2">
            <a:avLst>
              <a:gd name="adj1" fmla="val 19859"/>
              <a:gd name="adj2" fmla="val -4940"/>
              <a:gd name="adj3" fmla="val 18750"/>
              <a:gd name="adj4" fmla="val -16667"/>
              <a:gd name="adj5" fmla="val 122739"/>
              <a:gd name="adj6" fmla="val -26181"/>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solidFill>
                  <a:srgbClr val="002060"/>
                </a:solidFill>
              </a:rPr>
              <a:t>Previously, </a:t>
            </a:r>
          </a:p>
          <a:p>
            <a:pPr algn="ctr"/>
            <a:r>
              <a:rPr lang="en-AU" dirty="0">
                <a:solidFill>
                  <a:srgbClr val="002060"/>
                </a:solidFill>
              </a:rPr>
              <a:t>no controller was recommended for </a:t>
            </a:r>
            <a:br>
              <a:rPr lang="en-AU" dirty="0">
                <a:solidFill>
                  <a:srgbClr val="002060"/>
                </a:solidFill>
              </a:rPr>
            </a:br>
            <a:r>
              <a:rPr lang="en-AU" dirty="0">
                <a:solidFill>
                  <a:srgbClr val="002060"/>
                </a:solidFill>
              </a:rPr>
              <a:t>Step 1, i.e. SABA-only treatment was ‘preferred’</a:t>
            </a:r>
          </a:p>
        </p:txBody>
      </p:sp>
      <p:sp>
        <p:nvSpPr>
          <p:cNvPr id="7" name="TextBox 6"/>
          <p:cNvSpPr txBox="1"/>
          <p:nvPr/>
        </p:nvSpPr>
        <p:spPr>
          <a:xfrm>
            <a:off x="233589" y="1187383"/>
            <a:ext cx="2243392" cy="1754326"/>
          </a:xfrm>
          <a:prstGeom prst="rect">
            <a:avLst/>
          </a:prstGeom>
          <a:solidFill>
            <a:schemeClr val="tx2">
              <a:lumMod val="75000"/>
            </a:schemeClr>
          </a:solidFill>
          <a:ln w="12700">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AU" dirty="0">
                <a:solidFill>
                  <a:schemeClr val="bg1"/>
                </a:solidFill>
              </a:rPr>
              <a:t>Step 1 treatment is for patients with symptoms &lt;twice/month and no risk factors for exacerbations</a:t>
            </a:r>
          </a:p>
        </p:txBody>
      </p:sp>
    </p:spTree>
    <p:extLst>
      <p:ext uri="{BB962C8B-B14F-4D97-AF65-F5344CB8AC3E}">
        <p14:creationId xmlns:p14="http://schemas.microsoft.com/office/powerpoint/2010/main" val="33496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10 Gina figure update_MARCH2019.v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57251"/>
            <a:ext cx="9135879" cy="5143500"/>
          </a:xfrm>
          <a:prstGeom prst="rect">
            <a:avLst/>
          </a:prstGeom>
        </p:spPr>
      </p:pic>
      <p:sp>
        <p:nvSpPr>
          <p:cNvPr id="40" name="Rectangle 23"/>
          <p:cNvSpPr>
            <a:spLocks/>
          </p:cNvSpPr>
          <p:nvPr/>
        </p:nvSpPr>
        <p:spPr bwMode="auto">
          <a:xfrm>
            <a:off x="4954754" y="6532166"/>
            <a:ext cx="3974934"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dirty="0">
                <a:solidFill>
                  <a:prstClr val="black"/>
                </a:solidFill>
                <a:cs typeface="Arial" pitchFamily="34" charset="0"/>
                <a:sym typeface="Arial" pitchFamily="34" charset="0"/>
              </a:rPr>
              <a:t>© Global Initiative for Asthma, www.ginasthma.org</a:t>
            </a:r>
          </a:p>
        </p:txBody>
      </p:sp>
      <p:grpSp>
        <p:nvGrpSpPr>
          <p:cNvPr id="5" name="그룹 4">
            <a:extLst>
              <a:ext uri="{FF2B5EF4-FFF2-40B4-BE49-F238E27FC236}">
                <a16:creationId xmlns:a16="http://schemas.microsoft.com/office/drawing/2014/main" id="{36C1DAC3-7237-43A6-9C76-FE52A3AF5F18}"/>
              </a:ext>
            </a:extLst>
          </p:cNvPr>
          <p:cNvGrpSpPr/>
          <p:nvPr/>
        </p:nvGrpSpPr>
        <p:grpSpPr>
          <a:xfrm>
            <a:off x="666332" y="856339"/>
            <a:ext cx="8263357" cy="5158754"/>
            <a:chOff x="666332" y="856339"/>
            <a:chExt cx="8263357" cy="5158754"/>
          </a:xfrm>
        </p:grpSpPr>
        <p:sp>
          <p:nvSpPr>
            <p:cNvPr id="7" name="Rectangle 6"/>
            <p:cNvSpPr/>
            <p:nvPr/>
          </p:nvSpPr>
          <p:spPr>
            <a:xfrm rot="18616622">
              <a:off x="4053527" y="1693119"/>
              <a:ext cx="1152460" cy="1137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REVIEW RESPONSE</a:t>
              </a:r>
            </a:p>
          </p:txBody>
        </p:sp>
        <p:sp>
          <p:nvSpPr>
            <p:cNvPr id="9" name="Rectangle 8"/>
            <p:cNvSpPr/>
            <p:nvPr/>
          </p:nvSpPr>
          <p:spPr>
            <a:xfrm rot="3781407">
              <a:off x="4126091" y="1679129"/>
              <a:ext cx="1074561" cy="11181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ASSESS</a:t>
              </a:r>
            </a:p>
          </p:txBody>
        </p:sp>
        <p:sp>
          <p:nvSpPr>
            <p:cNvPr id="10" name="Rectangle 9"/>
            <p:cNvSpPr/>
            <p:nvPr/>
          </p:nvSpPr>
          <p:spPr>
            <a:xfrm rot="21356104">
              <a:off x="4106001" y="2082903"/>
              <a:ext cx="1151999" cy="828000"/>
            </a:xfrm>
            <a:prstGeom prst="rect">
              <a:avLst/>
            </a:prstGeom>
            <a:noFill/>
          </p:spPr>
          <p:txBody>
            <a:bodyPr spcFirstLastPara="1" wrap="none" lIns="91440" tIns="45720" rIns="91440" bIns="45720" numCol="1">
              <a:prstTxWarp prst="textArchDown">
                <a:avLst>
                  <a:gd name="adj" fmla="val 16604063"/>
                </a:avLst>
              </a:prstTxWarp>
              <a:spAutoFit/>
            </a:bodyPr>
            <a:lstStyle/>
            <a:p>
              <a:pPr algn="ctr"/>
              <a:r>
                <a:rPr lang="en-AU" sz="900" b="1" dirty="0">
                  <a:ln w="12700">
                    <a:noFill/>
                    <a:prstDash val="solid"/>
                  </a:ln>
                  <a:solidFill>
                    <a:prstClr val="white"/>
                  </a:solidFill>
                  <a:latin typeface="Arial"/>
                  <a:cs typeface="Arial"/>
                </a:rPr>
                <a:t>ADJUST</a:t>
              </a:r>
              <a:endParaRPr lang="en-US" sz="900" b="1" dirty="0">
                <a:ln w="12700">
                  <a:noFill/>
                  <a:prstDash val="solid"/>
                </a:ln>
                <a:solidFill>
                  <a:prstClr val="white"/>
                </a:solidFill>
              </a:endParaRPr>
            </a:p>
          </p:txBody>
        </p:sp>
        <p:sp>
          <p:nvSpPr>
            <p:cNvPr id="8" name="object 2"/>
            <p:cNvSpPr txBox="1"/>
            <p:nvPr/>
          </p:nvSpPr>
          <p:spPr>
            <a:xfrm>
              <a:off x="1941843" y="5445224"/>
              <a:ext cx="3228872" cy="291106"/>
            </a:xfrm>
            <a:prstGeom prst="rect">
              <a:avLst/>
            </a:prstGeom>
          </p:spPr>
          <p:txBody>
            <a:bodyPr vert="horz" wrap="square" lIns="0" tIns="13971" rIns="0" bIns="0" rtlCol="0">
              <a:spAutoFit/>
            </a:bodyPr>
            <a:lstStyle/>
            <a:p>
              <a:pPr marL="12700">
                <a:spcBef>
                  <a:spcPts val="111"/>
                </a:spcBef>
              </a:pPr>
              <a:r>
                <a:rPr sz="900" dirty="0">
                  <a:solidFill>
                    <a:srgbClr val="231F20"/>
                  </a:solidFill>
                  <a:latin typeface="Arial"/>
                  <a:cs typeface="Arial"/>
                </a:rPr>
                <a:t>*  </a:t>
              </a:r>
              <a:r>
                <a:rPr sz="851" spc="11" dirty="0">
                  <a:solidFill>
                    <a:srgbClr val="231F20"/>
                  </a:solidFill>
                  <a:latin typeface="Arial"/>
                  <a:cs typeface="Arial"/>
                </a:rPr>
                <a:t>Off-label; data only with budesonide-formoterol</a:t>
              </a:r>
              <a:r>
                <a:rPr sz="851" spc="-85" dirty="0">
                  <a:solidFill>
                    <a:srgbClr val="231F20"/>
                  </a:solidFill>
                  <a:latin typeface="Arial"/>
                  <a:cs typeface="Arial"/>
                </a:rPr>
                <a:t> </a:t>
              </a:r>
              <a:r>
                <a:rPr sz="851" spc="11" dirty="0">
                  <a:solidFill>
                    <a:srgbClr val="231F20"/>
                  </a:solidFill>
                  <a:latin typeface="Arial"/>
                  <a:cs typeface="Arial"/>
                </a:rPr>
                <a:t>(bud-form</a:t>
              </a:r>
              <a:r>
                <a:rPr sz="800" spc="11" dirty="0">
                  <a:solidFill>
                    <a:srgbClr val="231F20"/>
                  </a:solidFill>
                  <a:latin typeface="Arial"/>
                  <a:cs typeface="Arial"/>
                </a:rPr>
                <a:t>)</a:t>
              </a:r>
              <a:endParaRPr sz="800">
                <a:solidFill>
                  <a:prstClr val="black"/>
                </a:solidFill>
                <a:latin typeface="Arial"/>
                <a:cs typeface="Arial"/>
              </a:endParaRPr>
            </a:p>
            <a:p>
              <a:pPr marL="12700">
                <a:spcBef>
                  <a:spcPts val="11"/>
                </a:spcBef>
              </a:pPr>
              <a:r>
                <a:rPr sz="900" spc="5" dirty="0">
                  <a:solidFill>
                    <a:srgbClr val="231F20"/>
                  </a:solidFill>
                  <a:latin typeface="Arial"/>
                  <a:cs typeface="Arial"/>
                </a:rPr>
                <a:t>† </a:t>
              </a:r>
              <a:r>
                <a:rPr sz="851" spc="11" dirty="0">
                  <a:solidFill>
                    <a:srgbClr val="231F20"/>
                  </a:solidFill>
                  <a:latin typeface="Arial"/>
                  <a:cs typeface="Arial"/>
                </a:rPr>
                <a:t>Off-label; </a:t>
              </a:r>
              <a:r>
                <a:rPr sz="851" spc="15" dirty="0">
                  <a:solidFill>
                    <a:srgbClr val="231F20"/>
                  </a:solidFill>
                  <a:latin typeface="Arial"/>
                  <a:cs typeface="Arial"/>
                </a:rPr>
                <a:t>separate </a:t>
              </a:r>
              <a:r>
                <a:rPr sz="851" spc="11" dirty="0">
                  <a:solidFill>
                    <a:srgbClr val="231F20"/>
                  </a:solidFill>
                  <a:latin typeface="Arial"/>
                  <a:cs typeface="Arial"/>
                </a:rPr>
                <a:t>or </a:t>
              </a:r>
              <a:r>
                <a:rPr sz="851" spc="15" dirty="0">
                  <a:solidFill>
                    <a:srgbClr val="231F20"/>
                  </a:solidFill>
                  <a:latin typeface="Arial"/>
                  <a:cs typeface="Arial"/>
                </a:rPr>
                <a:t>combination ICS </a:t>
              </a:r>
              <a:r>
                <a:rPr sz="851" spc="11" dirty="0">
                  <a:solidFill>
                    <a:srgbClr val="231F20"/>
                  </a:solidFill>
                  <a:latin typeface="Arial"/>
                  <a:cs typeface="Arial"/>
                </a:rPr>
                <a:t>and </a:t>
              </a:r>
              <a:r>
                <a:rPr sz="851" spc="20" dirty="0">
                  <a:solidFill>
                    <a:srgbClr val="231F20"/>
                  </a:solidFill>
                  <a:latin typeface="Arial"/>
                  <a:cs typeface="Arial"/>
                </a:rPr>
                <a:t>SABA</a:t>
              </a:r>
              <a:r>
                <a:rPr sz="851" spc="-65" dirty="0">
                  <a:solidFill>
                    <a:srgbClr val="231F20"/>
                  </a:solidFill>
                  <a:latin typeface="Arial"/>
                  <a:cs typeface="Arial"/>
                </a:rPr>
                <a:t> </a:t>
              </a:r>
              <a:r>
                <a:rPr sz="851" spc="5" dirty="0">
                  <a:solidFill>
                    <a:srgbClr val="231F20"/>
                  </a:solidFill>
                  <a:latin typeface="Arial"/>
                  <a:cs typeface="Arial"/>
                </a:rPr>
                <a:t>inhalers</a:t>
              </a:r>
              <a:endParaRPr sz="851">
                <a:solidFill>
                  <a:prstClr val="black"/>
                </a:solidFill>
                <a:latin typeface="Arial"/>
                <a:cs typeface="Arial"/>
              </a:endParaRPr>
            </a:p>
          </p:txBody>
        </p:sp>
        <p:sp>
          <p:nvSpPr>
            <p:cNvPr id="12" name="object 4"/>
            <p:cNvSpPr txBox="1"/>
            <p:nvPr/>
          </p:nvSpPr>
          <p:spPr>
            <a:xfrm>
              <a:off x="666332" y="3674230"/>
              <a:ext cx="1260000" cy="558423"/>
            </a:xfrm>
            <a:prstGeom prst="rect">
              <a:avLst/>
            </a:prstGeom>
          </p:spPr>
          <p:txBody>
            <a:bodyPr vert="horz" wrap="square" lIns="0" tIns="12065" rIns="0" bIns="0" rtlCol="0">
              <a:spAutoFit/>
            </a:bodyPr>
            <a:lstStyle/>
            <a:p>
              <a:pPr marL="12700" marR="334002">
                <a:lnSpc>
                  <a:spcPct val="103200"/>
                </a:lnSpc>
                <a:spcBef>
                  <a:spcPts val="95"/>
                </a:spcBef>
              </a:pPr>
              <a:r>
                <a:rPr sz="900" b="1" spc="11" dirty="0">
                  <a:solidFill>
                    <a:srgbClr val="F89A3A"/>
                  </a:solidFill>
                  <a:latin typeface="Arial Black"/>
                  <a:cs typeface="Arial Black"/>
                </a:rPr>
                <a:t>PREFERRED  </a:t>
              </a:r>
              <a:r>
                <a:rPr sz="900" b="1" spc="15" dirty="0">
                  <a:solidFill>
                    <a:srgbClr val="F89A3A"/>
                  </a:solidFill>
                  <a:latin typeface="Arial Black"/>
                  <a:cs typeface="Arial Black"/>
                </a:rPr>
                <a:t>CONT</a:t>
              </a:r>
              <a:r>
                <a:rPr sz="900" b="1" dirty="0">
                  <a:solidFill>
                    <a:srgbClr val="F89A3A"/>
                  </a:solidFill>
                  <a:latin typeface="Arial Black"/>
                  <a:cs typeface="Arial Black"/>
                </a:rPr>
                <a:t>R</a:t>
              </a:r>
              <a:r>
                <a:rPr sz="900" b="1" spc="15" dirty="0">
                  <a:solidFill>
                    <a:srgbClr val="F89A3A"/>
                  </a:solidFill>
                  <a:latin typeface="Arial Black"/>
                  <a:cs typeface="Arial Black"/>
                </a:rPr>
                <a:t>OLLER</a:t>
              </a:r>
              <a:endParaRPr sz="900">
                <a:solidFill>
                  <a:prstClr val="black"/>
                </a:solidFill>
                <a:latin typeface="Arial Black"/>
                <a:cs typeface="Arial Black"/>
              </a:endParaRPr>
            </a:p>
            <a:p>
              <a:pPr marL="12700" marR="5080">
                <a:lnSpc>
                  <a:spcPct val="103200"/>
                </a:lnSpc>
              </a:pPr>
              <a:r>
                <a:rPr sz="851" spc="11" dirty="0">
                  <a:solidFill>
                    <a:srgbClr val="231F20"/>
                  </a:solidFill>
                  <a:latin typeface="Arial"/>
                  <a:cs typeface="Arial"/>
                </a:rPr>
                <a:t>to </a:t>
              </a:r>
              <a:r>
                <a:rPr sz="851" spc="5" dirty="0">
                  <a:solidFill>
                    <a:srgbClr val="231F20"/>
                  </a:solidFill>
                  <a:latin typeface="Arial"/>
                  <a:cs typeface="Arial"/>
                </a:rPr>
                <a:t>prevent exacerbations  </a:t>
              </a:r>
              <a:r>
                <a:rPr sz="851" spc="11" dirty="0">
                  <a:solidFill>
                    <a:srgbClr val="231F20"/>
                  </a:solidFill>
                  <a:latin typeface="Arial"/>
                  <a:cs typeface="Arial"/>
                </a:rPr>
                <a:t>and control</a:t>
              </a:r>
              <a:r>
                <a:rPr sz="851" spc="-25" dirty="0">
                  <a:solidFill>
                    <a:srgbClr val="231F20"/>
                  </a:solidFill>
                  <a:latin typeface="Arial"/>
                  <a:cs typeface="Arial"/>
                </a:rPr>
                <a:t> </a:t>
              </a:r>
              <a:r>
                <a:rPr sz="851" spc="11" dirty="0">
                  <a:solidFill>
                    <a:srgbClr val="231F20"/>
                  </a:solidFill>
                  <a:latin typeface="Arial"/>
                  <a:cs typeface="Arial"/>
                </a:rPr>
                <a:t>symptoms</a:t>
              </a:r>
              <a:endParaRPr sz="851">
                <a:solidFill>
                  <a:prstClr val="black"/>
                </a:solidFill>
                <a:latin typeface="Arial"/>
                <a:cs typeface="Arial"/>
              </a:endParaRPr>
            </a:p>
          </p:txBody>
        </p:sp>
        <p:sp>
          <p:nvSpPr>
            <p:cNvPr id="13" name="object 5"/>
            <p:cNvSpPr txBox="1"/>
            <p:nvPr/>
          </p:nvSpPr>
          <p:spPr>
            <a:xfrm>
              <a:off x="1053624" y="4424679"/>
              <a:ext cx="864000" cy="254557"/>
            </a:xfrm>
            <a:prstGeom prst="rect">
              <a:avLst/>
            </a:prstGeom>
          </p:spPr>
          <p:txBody>
            <a:bodyPr vert="horz" wrap="square" lIns="0" tIns="23495" rIns="0" bIns="0" rtlCol="0">
              <a:spAutoFit/>
            </a:bodyPr>
            <a:lstStyle/>
            <a:p>
              <a:pPr marL="12700" marR="5080" indent="502271">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controller</a:t>
              </a:r>
              <a:r>
                <a:rPr sz="851" i="1" spc="-35" dirty="0">
                  <a:solidFill>
                    <a:srgbClr val="231F20"/>
                  </a:solidFill>
                  <a:latin typeface="Arial"/>
                  <a:cs typeface="Arial"/>
                </a:rPr>
                <a:t> </a:t>
              </a:r>
              <a:r>
                <a:rPr sz="851" i="1" spc="5" dirty="0">
                  <a:solidFill>
                    <a:srgbClr val="231F20"/>
                  </a:solidFill>
                  <a:latin typeface="Arial"/>
                  <a:cs typeface="Arial"/>
                </a:rPr>
                <a:t>options</a:t>
              </a:r>
              <a:endParaRPr sz="851">
                <a:solidFill>
                  <a:prstClr val="black"/>
                </a:solidFill>
                <a:latin typeface="Arial"/>
                <a:cs typeface="Arial"/>
              </a:endParaRPr>
            </a:p>
          </p:txBody>
        </p:sp>
        <p:sp>
          <p:nvSpPr>
            <p:cNvPr id="14" name="object 6"/>
            <p:cNvSpPr txBox="1"/>
            <p:nvPr/>
          </p:nvSpPr>
          <p:spPr>
            <a:xfrm>
              <a:off x="1197624" y="5219803"/>
              <a:ext cx="720000" cy="254557"/>
            </a:xfrm>
            <a:prstGeom prst="rect">
              <a:avLst/>
            </a:prstGeom>
          </p:spPr>
          <p:txBody>
            <a:bodyPr vert="horz" wrap="square" lIns="0" tIns="23495" rIns="0" bIns="0" rtlCol="0">
              <a:spAutoFit/>
            </a:bodyPr>
            <a:lstStyle/>
            <a:p>
              <a:pPr marL="12700" marR="5080" indent="371465">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reliever</a:t>
              </a:r>
              <a:r>
                <a:rPr sz="851" i="1" spc="-45" dirty="0">
                  <a:solidFill>
                    <a:srgbClr val="231F20"/>
                  </a:solidFill>
                  <a:latin typeface="Arial"/>
                  <a:cs typeface="Arial"/>
                </a:rPr>
                <a:t> </a:t>
              </a:r>
              <a:r>
                <a:rPr sz="851" i="1" spc="5" dirty="0">
                  <a:solidFill>
                    <a:srgbClr val="231F20"/>
                  </a:solidFill>
                  <a:latin typeface="Arial"/>
                  <a:cs typeface="Arial"/>
                </a:rPr>
                <a:t>option</a:t>
              </a:r>
              <a:endParaRPr sz="851">
                <a:solidFill>
                  <a:prstClr val="black"/>
                </a:solidFill>
                <a:latin typeface="Arial"/>
                <a:cs typeface="Arial"/>
              </a:endParaRPr>
            </a:p>
          </p:txBody>
        </p:sp>
        <p:sp>
          <p:nvSpPr>
            <p:cNvPr id="15" name="object 7"/>
            <p:cNvSpPr txBox="1"/>
            <p:nvPr/>
          </p:nvSpPr>
          <p:spPr>
            <a:xfrm>
              <a:off x="666332" y="4968706"/>
              <a:ext cx="828000" cy="292259"/>
            </a:xfrm>
            <a:prstGeom prst="rect">
              <a:avLst/>
            </a:prstGeom>
          </p:spPr>
          <p:txBody>
            <a:bodyPr vert="horz" wrap="square" lIns="0" tIns="12065" rIns="0" bIns="0" rtlCol="0">
              <a:spAutoFit/>
            </a:bodyPr>
            <a:lstStyle/>
            <a:p>
              <a:pPr marL="12700" marR="5080">
                <a:lnSpc>
                  <a:spcPct val="103200"/>
                </a:lnSpc>
                <a:spcBef>
                  <a:spcPts val="95"/>
                </a:spcBef>
              </a:pPr>
              <a:r>
                <a:rPr sz="900" b="1" spc="11" dirty="0">
                  <a:solidFill>
                    <a:srgbClr val="0078AC"/>
                  </a:solidFill>
                  <a:latin typeface="Arial Black"/>
                  <a:cs typeface="Arial Black"/>
                </a:rPr>
                <a:t>PREFERRED  </a:t>
              </a:r>
              <a:r>
                <a:rPr sz="900" b="1" spc="15" dirty="0">
                  <a:solidFill>
                    <a:srgbClr val="0078AC"/>
                  </a:solidFill>
                  <a:latin typeface="Arial Black"/>
                  <a:cs typeface="Arial Black"/>
                </a:rPr>
                <a:t>RELIEVER</a:t>
              </a:r>
              <a:endParaRPr sz="900">
                <a:solidFill>
                  <a:prstClr val="black"/>
                </a:solidFill>
                <a:latin typeface="Arial Black"/>
                <a:cs typeface="Arial Black"/>
              </a:endParaRPr>
            </a:p>
          </p:txBody>
        </p:sp>
        <p:sp>
          <p:nvSpPr>
            <p:cNvPr id="17" name="object 9"/>
            <p:cNvSpPr txBox="1"/>
            <p:nvPr/>
          </p:nvSpPr>
          <p:spPr>
            <a:xfrm>
              <a:off x="2955404" y="3527874"/>
              <a:ext cx="2448000" cy="60612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dirty="0">
                  <a:solidFill>
                    <a:srgbClr val="58595B"/>
                  </a:solidFill>
                  <a:latin typeface="Arial Black"/>
                  <a:cs typeface="Arial Black"/>
                </a:rPr>
                <a:t> </a:t>
              </a:r>
              <a:r>
                <a:rPr sz="900" b="1" spc="15" dirty="0">
                  <a:solidFill>
                    <a:srgbClr val="58595B"/>
                  </a:solidFill>
                  <a:latin typeface="Arial Black"/>
                  <a:cs typeface="Arial Black"/>
                </a:rPr>
                <a:t>2</a:t>
              </a:r>
              <a:endParaRPr sz="900" b="1" dirty="0">
                <a:solidFill>
                  <a:prstClr val="black"/>
                </a:solidFill>
                <a:latin typeface="Arial Black"/>
                <a:cs typeface="Arial Black"/>
              </a:endParaRPr>
            </a:p>
            <a:p>
              <a:pPr marL="12700" marR="5080">
                <a:lnSpc>
                  <a:spcPct val="114000"/>
                </a:lnSpc>
                <a:spcBef>
                  <a:spcPts val="944"/>
                </a:spcBef>
              </a:pPr>
              <a:r>
                <a:rPr sz="1000" dirty="0">
                  <a:solidFill>
                    <a:srgbClr val="231F20"/>
                  </a:solidFill>
                  <a:latin typeface="Arial"/>
                  <a:cs typeface="Arial"/>
                </a:rPr>
                <a:t>Daily low dose inhaled corticosteroid (ICS),  or as-needed low dose ICS-formoterol</a:t>
              </a:r>
              <a:r>
                <a:rPr sz="951" spc="-5" dirty="0">
                  <a:solidFill>
                    <a:srgbClr val="231F20"/>
                  </a:solidFill>
                  <a:latin typeface="Arial"/>
                  <a:cs typeface="Arial"/>
                </a:rPr>
                <a:t> </a:t>
              </a:r>
              <a:r>
                <a:rPr sz="1000" spc="11" dirty="0">
                  <a:solidFill>
                    <a:srgbClr val="231F20"/>
                  </a:solidFill>
                  <a:latin typeface="Arial"/>
                  <a:cs typeface="Arial"/>
                </a:rPr>
                <a:t>*</a:t>
              </a:r>
              <a:endParaRPr sz="1000" dirty="0">
                <a:solidFill>
                  <a:prstClr val="black"/>
                </a:solidFill>
                <a:latin typeface="Arial"/>
                <a:cs typeface="Arial"/>
              </a:endParaRPr>
            </a:p>
          </p:txBody>
        </p:sp>
        <p:sp>
          <p:nvSpPr>
            <p:cNvPr id="18" name="object 10"/>
            <p:cNvSpPr txBox="1"/>
            <p:nvPr/>
          </p:nvSpPr>
          <p:spPr>
            <a:xfrm>
              <a:off x="5915265" y="3370596"/>
              <a:ext cx="612000" cy="57111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15" dirty="0">
                  <a:solidFill>
                    <a:srgbClr val="58595B"/>
                  </a:solidFill>
                  <a:latin typeface="Arial Black"/>
                  <a:cs typeface="Arial Black"/>
                </a:rPr>
                <a:t> </a:t>
              </a:r>
              <a:r>
                <a:rPr sz="900" b="1" spc="15" dirty="0">
                  <a:solidFill>
                    <a:srgbClr val="58595B"/>
                  </a:solidFill>
                  <a:latin typeface="Arial Black"/>
                  <a:cs typeface="Arial Black"/>
                </a:rPr>
                <a:t>3</a:t>
              </a:r>
              <a:endParaRPr sz="900">
                <a:solidFill>
                  <a:prstClr val="black"/>
                </a:solidFill>
                <a:latin typeface="Arial Black"/>
                <a:cs typeface="Arial Black"/>
              </a:endParaRPr>
            </a:p>
            <a:p>
              <a:pPr marL="12700" marR="5080">
                <a:lnSpc>
                  <a:spcPct val="101200"/>
                </a:lnSpc>
                <a:spcBef>
                  <a:spcPts val="944"/>
                </a:spcBef>
              </a:pPr>
              <a:r>
                <a:rPr sz="1000" dirty="0">
                  <a:solidFill>
                    <a:srgbClr val="231F20"/>
                  </a:solidFill>
                  <a:latin typeface="Arial"/>
                  <a:cs typeface="Arial"/>
                </a:rPr>
                <a:t>Low dose  </a:t>
              </a:r>
              <a:r>
                <a:rPr sz="1000" spc="5" dirty="0">
                  <a:solidFill>
                    <a:srgbClr val="231F20"/>
                  </a:solidFill>
                  <a:latin typeface="Arial"/>
                  <a:cs typeface="Arial"/>
                </a:rPr>
                <a:t>ICS-LABA</a:t>
              </a:r>
              <a:endParaRPr sz="900">
                <a:solidFill>
                  <a:prstClr val="black"/>
                </a:solidFill>
                <a:latin typeface="Arial"/>
                <a:cs typeface="Arial"/>
              </a:endParaRPr>
            </a:p>
          </p:txBody>
        </p:sp>
        <p:sp>
          <p:nvSpPr>
            <p:cNvPr id="19" name="object 11"/>
            <p:cNvSpPr txBox="1"/>
            <p:nvPr/>
          </p:nvSpPr>
          <p:spPr>
            <a:xfrm>
              <a:off x="6889507" y="3129001"/>
              <a:ext cx="720000" cy="541046"/>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4</a:t>
              </a:r>
              <a:endParaRPr sz="900">
                <a:solidFill>
                  <a:prstClr val="black"/>
                </a:solidFill>
                <a:latin typeface="Arial Black"/>
                <a:cs typeface="Arial Black"/>
              </a:endParaRPr>
            </a:p>
            <a:p>
              <a:pPr marL="12700" marR="5080">
                <a:lnSpc>
                  <a:spcPct val="101200"/>
                </a:lnSpc>
                <a:spcBef>
                  <a:spcPts val="944"/>
                </a:spcBef>
              </a:pPr>
              <a:r>
                <a:rPr sz="900" spc="5" dirty="0">
                  <a:solidFill>
                    <a:srgbClr val="231F20"/>
                  </a:solidFill>
                  <a:latin typeface="Arial"/>
                  <a:cs typeface="Arial"/>
                </a:rPr>
                <a:t>Medium</a:t>
              </a:r>
              <a:r>
                <a:rPr sz="900" spc="-85" dirty="0">
                  <a:solidFill>
                    <a:srgbClr val="231F20"/>
                  </a:solidFill>
                  <a:latin typeface="Arial"/>
                  <a:cs typeface="Arial"/>
                </a:rPr>
                <a:t> </a:t>
              </a:r>
              <a:r>
                <a:rPr sz="900" dirty="0">
                  <a:solidFill>
                    <a:srgbClr val="231F20"/>
                  </a:solidFill>
                  <a:latin typeface="Arial"/>
                  <a:cs typeface="Arial"/>
                </a:rPr>
                <a:t>dose  </a:t>
              </a:r>
              <a:r>
                <a:rPr sz="900" spc="5" dirty="0">
                  <a:solidFill>
                    <a:srgbClr val="231F20"/>
                  </a:solidFill>
                  <a:latin typeface="Arial"/>
                  <a:cs typeface="Arial"/>
                </a:rPr>
                <a:t>ICS-LABA</a:t>
              </a:r>
              <a:endParaRPr sz="900">
                <a:solidFill>
                  <a:prstClr val="black"/>
                </a:solidFill>
                <a:latin typeface="Arial"/>
                <a:cs typeface="Arial"/>
              </a:endParaRPr>
            </a:p>
          </p:txBody>
        </p:sp>
        <p:sp>
          <p:nvSpPr>
            <p:cNvPr id="21" name="object 13"/>
            <p:cNvSpPr txBox="1"/>
            <p:nvPr/>
          </p:nvSpPr>
          <p:spPr>
            <a:xfrm>
              <a:off x="2955404" y="4411645"/>
              <a:ext cx="2340000" cy="288092"/>
            </a:xfrm>
            <a:prstGeom prst="rect">
              <a:avLst/>
            </a:prstGeom>
          </p:spPr>
          <p:txBody>
            <a:bodyPr vert="horz" wrap="square" lIns="0" tIns="12065" rIns="0" bIns="0" rtlCol="0">
              <a:spAutoFit/>
            </a:bodyPr>
            <a:lstStyle/>
            <a:p>
              <a:pPr marL="12700" marR="5080">
                <a:lnSpc>
                  <a:spcPct val="103200"/>
                </a:lnSpc>
                <a:spcBef>
                  <a:spcPts val="95"/>
                </a:spcBef>
              </a:pPr>
              <a:r>
                <a:rPr sz="900" i="1" spc="5" dirty="0">
                  <a:solidFill>
                    <a:srgbClr val="231F20"/>
                  </a:solidFill>
                  <a:latin typeface="Arial"/>
                  <a:cs typeface="Arial"/>
                </a:rPr>
                <a:t>Leukotriene </a:t>
              </a:r>
              <a:r>
                <a:rPr sz="900" i="1" spc="11" dirty="0">
                  <a:solidFill>
                    <a:srgbClr val="231F20"/>
                  </a:solidFill>
                  <a:latin typeface="Arial"/>
                  <a:cs typeface="Arial"/>
                </a:rPr>
                <a:t>receptor </a:t>
              </a:r>
              <a:r>
                <a:rPr sz="900" i="1" spc="5" dirty="0">
                  <a:solidFill>
                    <a:srgbClr val="231F20"/>
                  </a:solidFill>
                  <a:latin typeface="Arial"/>
                  <a:cs typeface="Arial"/>
                </a:rPr>
                <a:t>antagonist </a:t>
              </a:r>
              <a:r>
                <a:rPr sz="900" i="1" dirty="0">
                  <a:solidFill>
                    <a:srgbClr val="231F20"/>
                  </a:solidFill>
                  <a:latin typeface="Arial"/>
                  <a:cs typeface="Arial"/>
                </a:rPr>
                <a:t>(LTRA), </a:t>
              </a:r>
              <a:r>
                <a:rPr sz="900" i="1" spc="5" dirty="0">
                  <a:solidFill>
                    <a:srgbClr val="231F20"/>
                  </a:solidFill>
                  <a:latin typeface="Arial"/>
                  <a:cs typeface="Arial"/>
                </a:rPr>
                <a:t>or  low dose </a:t>
              </a:r>
              <a:r>
                <a:rPr sz="900" i="1" spc="11" dirty="0">
                  <a:solidFill>
                    <a:srgbClr val="231F20"/>
                  </a:solidFill>
                  <a:latin typeface="Arial"/>
                  <a:cs typeface="Arial"/>
                </a:rPr>
                <a:t>ICS taken </a:t>
              </a:r>
              <a:r>
                <a:rPr sz="900" i="1" spc="5" dirty="0">
                  <a:solidFill>
                    <a:srgbClr val="231F20"/>
                  </a:solidFill>
                  <a:latin typeface="Arial"/>
                  <a:cs typeface="Arial"/>
                </a:rPr>
                <a:t>whenever </a:t>
              </a:r>
              <a:r>
                <a:rPr sz="900" i="1" spc="15" dirty="0">
                  <a:solidFill>
                    <a:srgbClr val="231F20"/>
                  </a:solidFill>
                  <a:latin typeface="Arial"/>
                  <a:cs typeface="Arial"/>
                </a:rPr>
                <a:t>SABA </a:t>
              </a:r>
              <a:r>
                <a:rPr sz="900" i="1" spc="11" dirty="0">
                  <a:solidFill>
                    <a:srgbClr val="231F20"/>
                  </a:solidFill>
                  <a:latin typeface="Arial"/>
                  <a:cs typeface="Arial"/>
                </a:rPr>
                <a:t>taken</a:t>
              </a:r>
              <a:r>
                <a:rPr sz="900" i="1" spc="-5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2" name="object 14"/>
            <p:cNvSpPr txBox="1"/>
            <p:nvPr/>
          </p:nvSpPr>
          <p:spPr>
            <a:xfrm>
              <a:off x="2695459" y="4988078"/>
              <a:ext cx="1944000" cy="155172"/>
            </a:xfrm>
            <a:prstGeom prst="rect">
              <a:avLst/>
            </a:prstGeom>
          </p:spPr>
          <p:txBody>
            <a:bodyPr vert="horz" wrap="square" lIns="0" tIns="16511" rIns="0" bIns="0" rtlCol="0">
              <a:spAutoFit/>
            </a:bodyPr>
            <a:lstStyle/>
            <a:p>
              <a:pPr marL="12700">
                <a:spcBef>
                  <a:spcPts val="13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4" name="object 16"/>
            <p:cNvSpPr txBox="1"/>
            <p:nvPr/>
          </p:nvSpPr>
          <p:spPr>
            <a:xfrm>
              <a:off x="4718213" y="5265675"/>
              <a:ext cx="2196000" cy="146963"/>
            </a:xfrm>
            <a:prstGeom prst="rect">
              <a:avLst/>
            </a:prstGeom>
          </p:spPr>
          <p:txBody>
            <a:bodyPr vert="horz" wrap="square" lIns="0" tIns="15875" rIns="0" bIns="0" rtlCol="0">
              <a:spAutoFit/>
            </a:bodyPr>
            <a:lstStyle/>
            <a:p>
              <a:pPr marL="12700">
                <a:spcBef>
                  <a:spcPts val="125"/>
                </a:spcBef>
              </a:pPr>
              <a:r>
                <a:rPr sz="851" i="1" spc="11" dirty="0">
                  <a:solidFill>
                    <a:srgbClr val="231F20"/>
                  </a:solidFill>
                  <a:latin typeface="Arial"/>
                  <a:cs typeface="Arial"/>
                </a:rPr>
                <a:t>As-needed short-acting β</a:t>
              </a:r>
              <a:r>
                <a:rPr lang="en-AU" sz="851" i="1" spc="11" baseline="-25000" dirty="0">
                  <a:solidFill>
                    <a:srgbClr val="231F20"/>
                  </a:solidFill>
                  <a:latin typeface="Arial"/>
                  <a:cs typeface="Arial"/>
                </a:rPr>
                <a:t>2</a:t>
              </a:r>
              <a:r>
                <a:rPr sz="851" i="1" spc="11" dirty="0">
                  <a:solidFill>
                    <a:srgbClr val="231F20"/>
                  </a:solidFill>
                  <a:latin typeface="Arial"/>
                  <a:cs typeface="Arial"/>
                </a:rPr>
                <a:t> -agonist</a:t>
              </a:r>
              <a:r>
                <a:rPr sz="851" i="1" spc="-35" dirty="0">
                  <a:solidFill>
                    <a:srgbClr val="231F20"/>
                  </a:solidFill>
                  <a:latin typeface="Arial"/>
                  <a:cs typeface="Arial"/>
                </a:rPr>
                <a:t> </a:t>
              </a:r>
              <a:r>
                <a:rPr sz="851" i="1" spc="11" dirty="0">
                  <a:solidFill>
                    <a:srgbClr val="231F20"/>
                  </a:solidFill>
                  <a:latin typeface="Arial"/>
                  <a:cs typeface="Arial"/>
                </a:rPr>
                <a:t>(SABA)</a:t>
              </a:r>
              <a:endParaRPr sz="851" dirty="0">
                <a:solidFill>
                  <a:prstClr val="black"/>
                </a:solidFill>
                <a:latin typeface="Arial"/>
                <a:cs typeface="Arial"/>
              </a:endParaRPr>
            </a:p>
          </p:txBody>
        </p:sp>
        <p:sp>
          <p:nvSpPr>
            <p:cNvPr id="25" name="object 17"/>
            <p:cNvSpPr txBox="1"/>
            <p:nvPr/>
          </p:nvSpPr>
          <p:spPr>
            <a:xfrm>
              <a:off x="58934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Medium </a:t>
              </a:r>
              <a:r>
                <a:rPr sz="900" i="1" spc="5" dirty="0">
                  <a:solidFill>
                    <a:srgbClr val="231F20"/>
                  </a:solidFill>
                  <a:latin typeface="Arial"/>
                  <a:cs typeface="Arial"/>
                </a:rPr>
                <a:t>dose  </a:t>
              </a:r>
              <a:r>
                <a:rPr sz="900" i="1" spc="11" dirty="0">
                  <a:solidFill>
                    <a:srgbClr val="231F20"/>
                  </a:solidFill>
                  <a:latin typeface="Arial"/>
                  <a:cs typeface="Arial"/>
                </a:rPr>
                <a:t>ICS, </a:t>
              </a:r>
              <a:r>
                <a:rPr sz="900" i="1" spc="5" dirty="0">
                  <a:solidFill>
                    <a:srgbClr val="231F20"/>
                  </a:solidFill>
                  <a:latin typeface="Arial"/>
                  <a:cs typeface="Arial"/>
                </a:rPr>
                <a:t>or low</a:t>
              </a:r>
              <a:r>
                <a:rPr sz="900" i="1" spc="-60" dirty="0">
                  <a:solidFill>
                    <a:srgbClr val="231F20"/>
                  </a:solidFill>
                  <a:latin typeface="Arial"/>
                  <a:cs typeface="Arial"/>
                </a:rPr>
                <a:t> </a:t>
              </a:r>
              <a:r>
                <a:rPr sz="900" i="1" spc="5" dirty="0">
                  <a:solidFill>
                    <a:srgbClr val="231F20"/>
                  </a:solidFill>
                  <a:latin typeface="Arial"/>
                  <a:cs typeface="Arial"/>
                </a:rPr>
                <a:t>dose  ICS+LTRA</a:t>
              </a:r>
              <a:r>
                <a:rPr lang="en-AU" sz="900" i="1" spc="5" dirty="0">
                  <a:solidFill>
                    <a:srgbClr val="231F20"/>
                  </a:solidFill>
                  <a:latin typeface="Arial"/>
                  <a:cs typeface="Arial"/>
                </a:rPr>
                <a:t> #</a:t>
              </a:r>
              <a:endParaRPr sz="900" dirty="0">
                <a:solidFill>
                  <a:prstClr val="black"/>
                </a:solidFill>
                <a:latin typeface="Arial"/>
                <a:cs typeface="Arial"/>
              </a:endParaRPr>
            </a:p>
          </p:txBody>
        </p:sp>
        <p:sp>
          <p:nvSpPr>
            <p:cNvPr id="26" name="object 18"/>
            <p:cNvSpPr txBox="1"/>
            <p:nvPr/>
          </p:nvSpPr>
          <p:spPr>
            <a:xfrm>
              <a:off x="6878659" y="4411648"/>
              <a:ext cx="756000" cy="542777"/>
            </a:xfrm>
            <a:prstGeom prst="rect">
              <a:avLst/>
            </a:prstGeom>
          </p:spPr>
          <p:txBody>
            <a:bodyPr vert="horz" wrap="square" lIns="0" tIns="12065" rIns="0" bIns="0" rtlCol="0">
              <a:spAutoFit/>
            </a:bodyPr>
            <a:lstStyle/>
            <a:p>
              <a:pPr marL="12700" marR="5080">
                <a:lnSpc>
                  <a:spcPct val="103200"/>
                </a:lnSpc>
                <a:spcBef>
                  <a:spcPts val="95"/>
                </a:spcBef>
              </a:pPr>
              <a:r>
                <a:rPr sz="851" i="1" spc="5" dirty="0">
                  <a:solidFill>
                    <a:srgbClr val="231F20"/>
                  </a:solidFill>
                  <a:latin typeface="Arial"/>
                  <a:cs typeface="Arial"/>
                </a:rPr>
                <a:t>High dose  </a:t>
              </a:r>
              <a:r>
                <a:rPr sz="851" i="1" spc="11" dirty="0">
                  <a:solidFill>
                    <a:srgbClr val="231F20"/>
                  </a:solidFill>
                  <a:latin typeface="Arial"/>
                  <a:cs typeface="Arial"/>
                </a:rPr>
                <a:t>ICS, </a:t>
              </a:r>
              <a:r>
                <a:rPr sz="851" i="1" spc="5" dirty="0">
                  <a:solidFill>
                    <a:srgbClr val="231F20"/>
                  </a:solidFill>
                  <a:latin typeface="Arial"/>
                  <a:cs typeface="Arial"/>
                </a:rPr>
                <a:t>add-on  </a:t>
              </a:r>
              <a:r>
                <a:rPr sz="851" i="1" spc="11" dirty="0">
                  <a:solidFill>
                    <a:srgbClr val="231F20"/>
                  </a:solidFill>
                  <a:latin typeface="Arial"/>
                  <a:cs typeface="Arial"/>
                </a:rPr>
                <a:t>tiotropium,</a:t>
              </a:r>
              <a:r>
                <a:rPr sz="851" i="1" spc="-75" dirty="0">
                  <a:solidFill>
                    <a:srgbClr val="231F20"/>
                  </a:solidFill>
                  <a:latin typeface="Arial"/>
                  <a:cs typeface="Arial"/>
                </a:rPr>
                <a:t> </a:t>
              </a:r>
              <a:r>
                <a:rPr sz="851" i="1" spc="5" dirty="0">
                  <a:solidFill>
                    <a:srgbClr val="231F20"/>
                  </a:solidFill>
                  <a:latin typeface="Arial"/>
                  <a:cs typeface="Arial"/>
                </a:rPr>
                <a:t>or  add-on</a:t>
              </a:r>
              <a:r>
                <a:rPr sz="851" i="1" spc="-65" dirty="0">
                  <a:solidFill>
                    <a:srgbClr val="231F20"/>
                  </a:solidFill>
                  <a:latin typeface="Arial"/>
                  <a:cs typeface="Arial"/>
                </a:rPr>
                <a:t> </a:t>
              </a:r>
              <a:r>
                <a:rPr sz="851" i="1" dirty="0">
                  <a:solidFill>
                    <a:srgbClr val="231F20"/>
                  </a:solidFill>
                  <a:latin typeface="Arial"/>
                  <a:cs typeface="Arial"/>
                </a:rPr>
                <a:t>LTRA</a:t>
              </a:r>
              <a:r>
                <a:rPr lang="en-AU" sz="851" i="1" dirty="0">
                  <a:solidFill>
                    <a:srgbClr val="231F20"/>
                  </a:solidFill>
                  <a:latin typeface="Arial"/>
                  <a:cs typeface="Arial"/>
                </a:rPr>
                <a:t> #</a:t>
              </a:r>
              <a:endParaRPr sz="851" dirty="0">
                <a:solidFill>
                  <a:prstClr val="black"/>
                </a:solidFill>
                <a:latin typeface="Arial"/>
                <a:cs typeface="Arial"/>
              </a:endParaRPr>
            </a:p>
          </p:txBody>
        </p:sp>
        <p:sp>
          <p:nvSpPr>
            <p:cNvPr id="27" name="object 19"/>
            <p:cNvSpPr txBox="1"/>
            <p:nvPr/>
          </p:nvSpPr>
          <p:spPr>
            <a:xfrm>
              <a:off x="7686815" y="4411643"/>
              <a:ext cx="684000" cy="515782"/>
            </a:xfrm>
            <a:prstGeom prst="rect">
              <a:avLst/>
            </a:prstGeom>
          </p:spPr>
          <p:txBody>
            <a:bodyPr vert="horz" wrap="square" lIns="0" tIns="12065" rIns="0" bIns="0" rtlCol="0">
              <a:spAutoFit/>
            </a:bodyPr>
            <a:lstStyle/>
            <a:p>
              <a:pPr marL="12700" marR="5080">
                <a:lnSpc>
                  <a:spcPct val="103200"/>
                </a:lnSpc>
                <a:spcBef>
                  <a:spcPts val="95"/>
                </a:spcBef>
              </a:pPr>
              <a:r>
                <a:rPr sz="800" i="1" spc="11" dirty="0">
                  <a:solidFill>
                    <a:srgbClr val="231F20"/>
                  </a:solidFill>
                  <a:latin typeface="Arial"/>
                  <a:cs typeface="Arial"/>
                </a:rPr>
                <a:t>Add </a:t>
              </a:r>
              <a:r>
                <a:rPr sz="800" i="1" spc="5" dirty="0">
                  <a:solidFill>
                    <a:srgbClr val="231F20"/>
                  </a:solidFill>
                  <a:latin typeface="Arial"/>
                  <a:cs typeface="Arial"/>
                </a:rPr>
                <a:t>low</a:t>
              </a:r>
              <a:r>
                <a:rPr sz="800" i="1" spc="-60" dirty="0">
                  <a:solidFill>
                    <a:srgbClr val="231F20"/>
                  </a:solidFill>
                  <a:latin typeface="Arial"/>
                  <a:cs typeface="Arial"/>
                </a:rPr>
                <a:t> </a:t>
              </a:r>
              <a:r>
                <a:rPr sz="800" i="1" spc="5" dirty="0">
                  <a:solidFill>
                    <a:srgbClr val="231F20"/>
                  </a:solidFill>
                  <a:latin typeface="Arial"/>
                  <a:cs typeface="Arial"/>
                </a:rPr>
                <a:t>dose  </a:t>
              </a:r>
              <a:r>
                <a:rPr sz="800" i="1" spc="11" dirty="0">
                  <a:solidFill>
                    <a:srgbClr val="231F20"/>
                  </a:solidFill>
                  <a:latin typeface="Arial"/>
                  <a:cs typeface="Arial"/>
                </a:rPr>
                <a:t>OCS, </a:t>
              </a:r>
              <a:r>
                <a:rPr sz="800" i="1" spc="5" dirty="0">
                  <a:solidFill>
                    <a:srgbClr val="231F20"/>
                  </a:solidFill>
                  <a:latin typeface="Arial"/>
                  <a:cs typeface="Arial"/>
                </a:rPr>
                <a:t>but  </a:t>
              </a:r>
              <a:r>
                <a:rPr sz="800" i="1" spc="11" dirty="0">
                  <a:solidFill>
                    <a:srgbClr val="231F20"/>
                  </a:solidFill>
                  <a:latin typeface="Arial"/>
                  <a:cs typeface="Arial"/>
                </a:rPr>
                <a:t>consider</a:t>
              </a:r>
              <a:endParaRPr sz="800">
                <a:solidFill>
                  <a:prstClr val="black"/>
                </a:solidFill>
                <a:latin typeface="Arial"/>
                <a:cs typeface="Arial"/>
              </a:endParaRPr>
            </a:p>
            <a:p>
              <a:pPr marL="12700">
                <a:spcBef>
                  <a:spcPts val="31"/>
                </a:spcBef>
              </a:pPr>
              <a:r>
                <a:rPr sz="800" i="1" spc="11" dirty="0">
                  <a:solidFill>
                    <a:srgbClr val="231F20"/>
                  </a:solidFill>
                  <a:latin typeface="Arial"/>
                  <a:cs typeface="Arial"/>
                </a:rPr>
                <a:t>side-effects</a:t>
              </a:r>
              <a:endParaRPr sz="800">
                <a:solidFill>
                  <a:prstClr val="black"/>
                </a:solidFill>
                <a:latin typeface="Arial"/>
                <a:cs typeface="Arial"/>
              </a:endParaRPr>
            </a:p>
          </p:txBody>
        </p:sp>
        <p:sp>
          <p:nvSpPr>
            <p:cNvPr id="28" name="object 20"/>
            <p:cNvSpPr txBox="1"/>
            <p:nvPr/>
          </p:nvSpPr>
          <p:spPr>
            <a:xfrm>
              <a:off x="6223267" y="4988082"/>
              <a:ext cx="1980000" cy="152607"/>
            </a:xfrm>
            <a:prstGeom prst="rect">
              <a:avLst/>
            </a:prstGeom>
          </p:spPr>
          <p:txBody>
            <a:bodyPr vert="horz" wrap="square" lIns="0" tIns="13971" rIns="0" bIns="0" rtlCol="0">
              <a:spAutoFit/>
            </a:bodyPr>
            <a:lstStyle/>
            <a:p>
              <a:pPr marL="12700">
                <a:spcBef>
                  <a:spcPts val="11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5" dirty="0">
                  <a:solidFill>
                    <a:srgbClr val="231F20"/>
                  </a:solidFill>
                  <a:latin typeface="Arial"/>
                  <a:cs typeface="Arial"/>
                </a:rPr>
                <a:t>‡</a:t>
              </a:r>
              <a:endParaRPr sz="900">
                <a:solidFill>
                  <a:prstClr val="black"/>
                </a:solidFill>
                <a:latin typeface="Arial"/>
                <a:cs typeface="Arial"/>
              </a:endParaRPr>
            </a:p>
          </p:txBody>
        </p:sp>
        <p:sp>
          <p:nvSpPr>
            <p:cNvPr id="29" name="object 21"/>
            <p:cNvSpPr txBox="1"/>
            <p:nvPr/>
          </p:nvSpPr>
          <p:spPr>
            <a:xfrm>
              <a:off x="666333" y="1019659"/>
              <a:ext cx="2684780" cy="355226"/>
            </a:xfrm>
            <a:prstGeom prst="rect">
              <a:avLst/>
            </a:prstGeom>
          </p:spPr>
          <p:txBody>
            <a:bodyPr vert="horz" wrap="square" lIns="0" tIns="16511" rIns="0" bIns="0" rtlCol="0">
              <a:spAutoFit/>
            </a:bodyPr>
            <a:lstStyle/>
            <a:p>
              <a:pPr marL="12700">
                <a:spcBef>
                  <a:spcPts val="131"/>
                </a:spcBef>
              </a:pPr>
              <a:r>
                <a:rPr sz="1000" spc="15" dirty="0">
                  <a:solidFill>
                    <a:srgbClr val="231F20"/>
                  </a:solidFill>
                  <a:latin typeface="Arial"/>
                  <a:cs typeface="Arial"/>
                </a:rPr>
                <a:t>Box</a:t>
              </a:r>
              <a:r>
                <a:rPr sz="1000" dirty="0">
                  <a:solidFill>
                    <a:srgbClr val="231F20"/>
                  </a:solidFill>
                  <a:latin typeface="Arial"/>
                  <a:cs typeface="Arial"/>
                </a:rPr>
                <a:t> </a:t>
              </a:r>
              <a:r>
                <a:rPr sz="1000" spc="11" dirty="0">
                  <a:solidFill>
                    <a:srgbClr val="231F20"/>
                  </a:solidFill>
                  <a:latin typeface="Arial"/>
                  <a:cs typeface="Arial"/>
                </a:rPr>
                <a:t>3-5A</a:t>
              </a:r>
              <a:endParaRPr sz="1000">
                <a:solidFill>
                  <a:prstClr val="black"/>
                </a:solidFill>
                <a:latin typeface="Arial"/>
                <a:cs typeface="Arial"/>
              </a:endParaRPr>
            </a:p>
            <a:p>
              <a:pPr marL="12700">
                <a:spcBef>
                  <a:spcPts val="45"/>
                </a:spcBef>
              </a:pPr>
              <a:r>
                <a:rPr sz="1200" b="1" dirty="0">
                  <a:solidFill>
                    <a:srgbClr val="231F20"/>
                  </a:solidFill>
                  <a:latin typeface="Arial Black"/>
                  <a:cs typeface="Arial Black"/>
                </a:rPr>
                <a:t>Adults &amp; adolescents 12+</a:t>
              </a:r>
              <a:r>
                <a:rPr sz="1200" b="1" spc="-35" dirty="0">
                  <a:solidFill>
                    <a:srgbClr val="231F20"/>
                  </a:solidFill>
                  <a:latin typeface="Arial Black"/>
                  <a:cs typeface="Arial Black"/>
                </a:rPr>
                <a:t> </a:t>
              </a:r>
              <a:r>
                <a:rPr sz="1200" b="1" dirty="0">
                  <a:solidFill>
                    <a:srgbClr val="231F20"/>
                  </a:solidFill>
                  <a:latin typeface="Arial Black"/>
                  <a:cs typeface="Arial Black"/>
                </a:rPr>
                <a:t>years</a:t>
              </a:r>
              <a:endParaRPr sz="1200">
                <a:solidFill>
                  <a:prstClr val="black"/>
                </a:solidFill>
                <a:latin typeface="Arial Black"/>
                <a:cs typeface="Arial Black"/>
              </a:endParaRPr>
            </a:p>
          </p:txBody>
        </p:sp>
        <p:sp>
          <p:nvSpPr>
            <p:cNvPr id="30" name="object 22"/>
            <p:cNvSpPr txBox="1"/>
            <p:nvPr/>
          </p:nvSpPr>
          <p:spPr>
            <a:xfrm>
              <a:off x="666332" y="1718087"/>
              <a:ext cx="2232000" cy="291106"/>
            </a:xfrm>
            <a:prstGeom prst="rect">
              <a:avLst/>
            </a:prstGeom>
          </p:spPr>
          <p:txBody>
            <a:bodyPr vert="horz" wrap="square" lIns="0" tIns="13971" rIns="0" bIns="0" rtlCol="0">
              <a:spAutoFit/>
            </a:bodyPr>
            <a:lstStyle/>
            <a:p>
              <a:pPr marL="12700">
                <a:spcBef>
                  <a:spcPts val="111"/>
                </a:spcBef>
              </a:pPr>
              <a:r>
                <a:rPr sz="900" b="1" dirty="0">
                  <a:solidFill>
                    <a:srgbClr val="231F20"/>
                  </a:solidFill>
                  <a:latin typeface="Arial Black"/>
                  <a:cs typeface="Arial Black"/>
                </a:rPr>
                <a:t>Personalized </a:t>
              </a:r>
              <a:r>
                <a:rPr sz="900" b="1" spc="5" dirty="0">
                  <a:solidFill>
                    <a:srgbClr val="231F20"/>
                  </a:solidFill>
                  <a:latin typeface="Arial Black"/>
                  <a:cs typeface="Arial Black"/>
                </a:rPr>
                <a:t>asthma</a:t>
              </a:r>
              <a:r>
                <a:rPr sz="900" b="1" spc="-5" dirty="0">
                  <a:solidFill>
                    <a:srgbClr val="231F20"/>
                  </a:solidFill>
                  <a:latin typeface="Arial Black"/>
                  <a:cs typeface="Arial Black"/>
                </a:rPr>
                <a:t> </a:t>
              </a:r>
              <a:r>
                <a:rPr sz="900" b="1" spc="5" dirty="0">
                  <a:solidFill>
                    <a:srgbClr val="231F20"/>
                  </a:solidFill>
                  <a:latin typeface="Arial Black"/>
                  <a:cs typeface="Arial Black"/>
                </a:rPr>
                <a:t>management:</a:t>
              </a:r>
              <a:endParaRPr sz="900">
                <a:solidFill>
                  <a:prstClr val="black"/>
                </a:solidFill>
                <a:latin typeface="Arial Black"/>
                <a:cs typeface="Arial Black"/>
              </a:endParaRPr>
            </a:p>
            <a:p>
              <a:pPr marL="12700">
                <a:spcBef>
                  <a:spcPts val="11"/>
                </a:spcBef>
              </a:pPr>
              <a:r>
                <a:rPr sz="900" spc="5" dirty="0">
                  <a:solidFill>
                    <a:srgbClr val="231F20"/>
                  </a:solidFill>
                  <a:latin typeface="Arial"/>
                  <a:cs typeface="Arial"/>
                </a:rPr>
                <a:t>Assess, </a:t>
              </a:r>
              <a:r>
                <a:rPr sz="900" dirty="0">
                  <a:solidFill>
                    <a:srgbClr val="231F20"/>
                  </a:solidFill>
                  <a:latin typeface="Arial"/>
                  <a:cs typeface="Arial"/>
                </a:rPr>
                <a:t>Adjust, Review</a:t>
              </a:r>
              <a:r>
                <a:rPr sz="900" spc="-60" dirty="0">
                  <a:solidFill>
                    <a:srgbClr val="231F20"/>
                  </a:solidFill>
                  <a:latin typeface="Arial"/>
                  <a:cs typeface="Arial"/>
                </a:rPr>
                <a:t> </a:t>
              </a:r>
              <a:r>
                <a:rPr sz="900" spc="5" dirty="0">
                  <a:solidFill>
                    <a:srgbClr val="231F20"/>
                  </a:solidFill>
                  <a:latin typeface="Arial"/>
                  <a:cs typeface="Arial"/>
                </a:rPr>
                <a:t>response</a:t>
              </a:r>
              <a:endParaRPr sz="900">
                <a:solidFill>
                  <a:prstClr val="black"/>
                </a:solidFill>
                <a:latin typeface="Arial"/>
                <a:cs typeface="Arial"/>
              </a:endParaRPr>
            </a:p>
          </p:txBody>
        </p:sp>
        <p:sp>
          <p:nvSpPr>
            <p:cNvPr id="31" name="object 23"/>
            <p:cNvSpPr txBox="1"/>
            <p:nvPr/>
          </p:nvSpPr>
          <p:spPr>
            <a:xfrm>
              <a:off x="666332" y="3052701"/>
              <a:ext cx="1800000" cy="423193"/>
            </a:xfrm>
            <a:prstGeom prst="rect">
              <a:avLst/>
            </a:prstGeom>
          </p:spPr>
          <p:txBody>
            <a:bodyPr vert="horz" wrap="square" lIns="0" tIns="12065" rIns="0" bIns="0" rtlCol="0">
              <a:spAutoFit/>
            </a:bodyPr>
            <a:lstStyle/>
            <a:p>
              <a:pPr marL="12700" marR="5080">
                <a:lnSpc>
                  <a:spcPct val="101200"/>
                </a:lnSpc>
                <a:spcBef>
                  <a:spcPts val="95"/>
                </a:spcBef>
              </a:pPr>
              <a:r>
                <a:rPr sz="900" b="1" spc="5" dirty="0">
                  <a:solidFill>
                    <a:srgbClr val="231F20"/>
                  </a:solidFill>
                  <a:latin typeface="Arial Black"/>
                  <a:cs typeface="Arial Black"/>
                </a:rPr>
                <a:t>Asthma </a:t>
              </a:r>
              <a:r>
                <a:rPr sz="900" b="1" dirty="0">
                  <a:solidFill>
                    <a:srgbClr val="231F20"/>
                  </a:solidFill>
                  <a:latin typeface="Arial Black"/>
                  <a:cs typeface="Arial Black"/>
                </a:rPr>
                <a:t>medication</a:t>
              </a:r>
              <a:r>
                <a:rPr sz="900" b="1" spc="-45" dirty="0">
                  <a:solidFill>
                    <a:srgbClr val="231F20"/>
                  </a:solidFill>
                  <a:latin typeface="Arial Black"/>
                  <a:cs typeface="Arial Black"/>
                </a:rPr>
                <a:t> </a:t>
              </a:r>
              <a:r>
                <a:rPr sz="900" b="1" spc="5" dirty="0">
                  <a:solidFill>
                    <a:srgbClr val="231F20"/>
                  </a:solidFill>
                  <a:latin typeface="Arial Black"/>
                  <a:cs typeface="Arial Black"/>
                </a:rPr>
                <a:t>options:  </a:t>
              </a:r>
              <a:r>
                <a:rPr sz="900" dirty="0">
                  <a:solidFill>
                    <a:srgbClr val="231F20"/>
                  </a:solidFill>
                  <a:latin typeface="Arial"/>
                  <a:cs typeface="Arial"/>
                </a:rPr>
                <a:t>Adjust treatment up and down for  </a:t>
              </a:r>
              <a:r>
                <a:rPr sz="900" spc="-5" dirty="0">
                  <a:solidFill>
                    <a:srgbClr val="231F20"/>
                  </a:solidFill>
                  <a:latin typeface="Arial"/>
                  <a:cs typeface="Arial"/>
                </a:rPr>
                <a:t>individual </a:t>
              </a:r>
              <a:r>
                <a:rPr sz="900" dirty="0">
                  <a:solidFill>
                    <a:srgbClr val="231F20"/>
                  </a:solidFill>
                  <a:latin typeface="Arial"/>
                  <a:cs typeface="Arial"/>
                </a:rPr>
                <a:t>patient</a:t>
              </a:r>
              <a:r>
                <a:rPr sz="900" spc="-5" dirty="0">
                  <a:solidFill>
                    <a:srgbClr val="231F20"/>
                  </a:solidFill>
                  <a:latin typeface="Arial"/>
                  <a:cs typeface="Arial"/>
                </a:rPr>
                <a:t> </a:t>
              </a:r>
              <a:r>
                <a:rPr sz="900" dirty="0">
                  <a:solidFill>
                    <a:srgbClr val="231F20"/>
                  </a:solidFill>
                  <a:latin typeface="Arial"/>
                  <a:cs typeface="Arial"/>
                </a:rPr>
                <a:t>needs</a:t>
              </a:r>
              <a:endParaRPr sz="900">
                <a:solidFill>
                  <a:prstClr val="black"/>
                </a:solidFill>
                <a:latin typeface="Arial"/>
                <a:cs typeface="Arial"/>
              </a:endParaRPr>
            </a:p>
          </p:txBody>
        </p:sp>
        <p:sp>
          <p:nvSpPr>
            <p:cNvPr id="32" name="object 24"/>
            <p:cNvSpPr txBox="1"/>
            <p:nvPr/>
          </p:nvSpPr>
          <p:spPr>
            <a:xfrm>
              <a:off x="7686377" y="2691315"/>
              <a:ext cx="684000" cy="1701363"/>
            </a:xfrm>
            <a:prstGeom prst="rect">
              <a:avLst/>
            </a:prstGeom>
          </p:spPr>
          <p:txBody>
            <a:bodyPr vert="horz" wrap="square" lIns="0" tIns="15875" rIns="0" bIns="0" rtlCol="0">
              <a:spAutoFit/>
            </a:bodyPr>
            <a:lstStyle/>
            <a:p>
              <a:pPr marL="12700">
                <a:spcBef>
                  <a:spcPts val="125"/>
                </a:spcBef>
              </a:pPr>
              <a:r>
                <a:rPr sz="851" b="1" spc="11" dirty="0">
                  <a:solidFill>
                    <a:srgbClr val="58595B"/>
                  </a:solidFill>
                  <a:latin typeface="Arial Black"/>
                  <a:cs typeface="Arial Black"/>
                </a:rPr>
                <a:t>STEP</a:t>
              </a:r>
              <a:r>
                <a:rPr sz="851" b="1" spc="-5" dirty="0">
                  <a:solidFill>
                    <a:srgbClr val="58595B"/>
                  </a:solidFill>
                  <a:latin typeface="Arial Black"/>
                  <a:cs typeface="Arial Black"/>
                </a:rPr>
                <a:t> </a:t>
              </a:r>
              <a:r>
                <a:rPr sz="851" b="1" spc="15" dirty="0">
                  <a:solidFill>
                    <a:srgbClr val="58595B"/>
                  </a:solidFill>
                  <a:latin typeface="Arial Black"/>
                  <a:cs typeface="Arial Black"/>
                </a:rPr>
                <a:t>5</a:t>
              </a:r>
              <a:endParaRPr sz="851">
                <a:solidFill>
                  <a:prstClr val="black"/>
                </a:solidFill>
                <a:latin typeface="Arial Black"/>
                <a:cs typeface="Arial Black"/>
              </a:endParaRPr>
            </a:p>
            <a:p>
              <a:pPr marL="12700" marR="179066">
                <a:lnSpc>
                  <a:spcPct val="103200"/>
                </a:lnSpc>
                <a:spcBef>
                  <a:spcPts val="851"/>
                </a:spcBef>
              </a:pPr>
              <a:r>
                <a:rPr sz="800" spc="5" dirty="0">
                  <a:solidFill>
                    <a:srgbClr val="231F20"/>
                  </a:solidFill>
                  <a:latin typeface="Arial"/>
                  <a:cs typeface="Arial"/>
                </a:rPr>
                <a:t>High dose  </a:t>
              </a:r>
              <a:r>
                <a:rPr sz="800" spc="11" dirty="0">
                  <a:solidFill>
                    <a:srgbClr val="231F20"/>
                  </a:solidFill>
                  <a:latin typeface="Arial"/>
                  <a:cs typeface="Arial"/>
                </a:rPr>
                <a:t>ICS-LABA</a:t>
              </a:r>
              <a:endParaRPr sz="800">
                <a:solidFill>
                  <a:prstClr val="black"/>
                </a:solidFill>
                <a:latin typeface="Arial"/>
                <a:cs typeface="Arial"/>
              </a:endParaRPr>
            </a:p>
            <a:p>
              <a:pPr marL="12700" marR="102868">
                <a:lnSpc>
                  <a:spcPct val="103200"/>
                </a:lnSpc>
                <a:spcBef>
                  <a:spcPts val="255"/>
                </a:spcBef>
              </a:pPr>
              <a:r>
                <a:rPr sz="800" spc="5" dirty="0">
                  <a:solidFill>
                    <a:srgbClr val="231F20"/>
                  </a:solidFill>
                  <a:latin typeface="Arial"/>
                  <a:cs typeface="Arial"/>
                </a:rPr>
                <a:t>Refer for  phenotypic  assessment</a:t>
              </a:r>
              <a:endParaRPr sz="800">
                <a:solidFill>
                  <a:prstClr val="black"/>
                </a:solidFill>
                <a:latin typeface="Arial"/>
                <a:cs typeface="Arial"/>
              </a:endParaRPr>
            </a:p>
            <a:p>
              <a:pPr marL="12700" marR="5080">
                <a:lnSpc>
                  <a:spcPct val="103200"/>
                </a:lnSpc>
              </a:pPr>
              <a:r>
                <a:rPr sz="800" spc="11" dirty="0">
                  <a:solidFill>
                    <a:srgbClr val="231F20"/>
                  </a:solidFill>
                  <a:latin typeface="Arial"/>
                  <a:cs typeface="Arial"/>
                </a:rPr>
                <a:t>± </a:t>
              </a:r>
              <a:r>
                <a:rPr sz="800" spc="5" dirty="0">
                  <a:solidFill>
                    <a:srgbClr val="231F20"/>
                  </a:solidFill>
                  <a:latin typeface="Arial"/>
                  <a:cs typeface="Arial"/>
                </a:rPr>
                <a:t>add-on  </a:t>
              </a:r>
              <a:r>
                <a:rPr sz="800" dirty="0">
                  <a:solidFill>
                    <a:srgbClr val="231F20"/>
                  </a:solidFill>
                  <a:latin typeface="Arial"/>
                  <a:cs typeface="Arial"/>
                </a:rPr>
                <a:t>therapy,  e.g.tiotropium,  anti-IgE,</a:t>
              </a:r>
              <a:endParaRPr sz="800">
                <a:solidFill>
                  <a:prstClr val="black"/>
                </a:solidFill>
                <a:latin typeface="Arial"/>
                <a:cs typeface="Arial"/>
              </a:endParaRPr>
            </a:p>
            <a:p>
              <a:pPr marL="12700">
                <a:spcBef>
                  <a:spcPts val="31"/>
                </a:spcBef>
              </a:pPr>
              <a:r>
                <a:rPr sz="800" spc="5" dirty="0">
                  <a:solidFill>
                    <a:srgbClr val="231F20"/>
                  </a:solidFill>
                  <a:latin typeface="Arial"/>
                  <a:cs typeface="Arial"/>
                </a:rPr>
                <a:t>anti-IL5/5R,</a:t>
              </a:r>
              <a:endParaRPr sz="800">
                <a:solidFill>
                  <a:prstClr val="black"/>
                </a:solidFill>
                <a:latin typeface="Arial"/>
                <a:cs typeface="Arial"/>
              </a:endParaRPr>
            </a:p>
            <a:p>
              <a:pPr marL="12700">
                <a:spcBef>
                  <a:spcPts val="131"/>
                </a:spcBef>
              </a:pPr>
              <a:r>
                <a:rPr sz="800" spc="5" dirty="0">
                  <a:solidFill>
                    <a:srgbClr val="231F20"/>
                  </a:solidFill>
                  <a:latin typeface="Arial"/>
                  <a:cs typeface="Arial"/>
                </a:rPr>
                <a:t>anti-IL4R</a:t>
              </a:r>
              <a:endParaRPr sz="800">
                <a:solidFill>
                  <a:prstClr val="black"/>
                </a:solidFill>
                <a:latin typeface="Arial"/>
                <a:cs typeface="Arial"/>
              </a:endParaRPr>
            </a:p>
          </p:txBody>
        </p:sp>
        <p:sp>
          <p:nvSpPr>
            <p:cNvPr id="33" name="object 25"/>
            <p:cNvSpPr txBox="1"/>
            <p:nvPr/>
          </p:nvSpPr>
          <p:spPr>
            <a:xfrm>
              <a:off x="2886598" y="2013734"/>
              <a:ext cx="936823" cy="714426"/>
            </a:xfrm>
            <a:prstGeom prst="rect">
              <a:avLst/>
            </a:prstGeom>
          </p:spPr>
          <p:txBody>
            <a:bodyPr vert="horz" wrap="square" lIns="0" tIns="12065" rIns="0" bIns="0" rtlCol="0">
              <a:spAutoFit/>
            </a:bodyPr>
            <a:lstStyle/>
            <a:p>
              <a:pPr marL="12700" marR="207005">
                <a:lnSpc>
                  <a:spcPct val="114700"/>
                </a:lnSpc>
                <a:spcBef>
                  <a:spcPts val="95"/>
                </a:spcBef>
              </a:pPr>
              <a:r>
                <a:rPr sz="800" i="1" spc="11" dirty="0">
                  <a:solidFill>
                    <a:srgbClr val="231F20"/>
                  </a:solidFill>
                  <a:latin typeface="Arial"/>
                  <a:cs typeface="Arial"/>
                </a:rPr>
                <a:t>Symptoms  Exacerbations  Side-effects  </a:t>
              </a:r>
              <a:r>
                <a:rPr sz="800" i="1" spc="5" dirty="0">
                  <a:solidFill>
                    <a:srgbClr val="231F20"/>
                  </a:solidFill>
                  <a:latin typeface="Arial"/>
                  <a:cs typeface="Arial"/>
                </a:rPr>
                <a:t>Lung</a:t>
              </a:r>
              <a:r>
                <a:rPr sz="800" i="1" spc="-31" dirty="0">
                  <a:solidFill>
                    <a:srgbClr val="231F20"/>
                  </a:solidFill>
                  <a:latin typeface="Arial"/>
                  <a:cs typeface="Arial"/>
                </a:rPr>
                <a:t> </a:t>
              </a:r>
              <a:r>
                <a:rPr sz="800" i="1" spc="11" dirty="0">
                  <a:solidFill>
                    <a:srgbClr val="231F20"/>
                  </a:solidFill>
                  <a:latin typeface="Arial"/>
                  <a:cs typeface="Arial"/>
                </a:rPr>
                <a:t>function</a:t>
              </a:r>
              <a:endParaRPr sz="800" dirty="0">
                <a:solidFill>
                  <a:prstClr val="black"/>
                </a:solidFill>
                <a:latin typeface="Arial"/>
                <a:cs typeface="Arial"/>
              </a:endParaRPr>
            </a:p>
            <a:p>
              <a:pPr marL="12700">
                <a:spcBef>
                  <a:spcPts val="131"/>
                </a:spcBef>
              </a:pPr>
              <a:r>
                <a:rPr sz="800" i="1" spc="11" dirty="0">
                  <a:solidFill>
                    <a:srgbClr val="231F20"/>
                  </a:solidFill>
                  <a:latin typeface="Arial"/>
                  <a:cs typeface="Arial"/>
                </a:rPr>
                <a:t>Patient</a:t>
              </a:r>
              <a:r>
                <a:rPr sz="800" i="1" spc="-60" dirty="0">
                  <a:solidFill>
                    <a:srgbClr val="231F20"/>
                  </a:solidFill>
                  <a:latin typeface="Arial"/>
                  <a:cs typeface="Arial"/>
                </a:rPr>
                <a:t> </a:t>
              </a:r>
              <a:r>
                <a:rPr sz="800" i="1" spc="11" dirty="0">
                  <a:solidFill>
                    <a:srgbClr val="231F20"/>
                  </a:solidFill>
                  <a:latin typeface="Arial"/>
                  <a:cs typeface="Arial"/>
                </a:rPr>
                <a:t>satisfaction</a:t>
              </a:r>
              <a:endParaRPr sz="800" dirty="0">
                <a:solidFill>
                  <a:prstClr val="black"/>
                </a:solidFill>
                <a:latin typeface="Arial"/>
                <a:cs typeface="Arial"/>
              </a:endParaRPr>
            </a:p>
          </p:txBody>
        </p:sp>
        <p:sp>
          <p:nvSpPr>
            <p:cNvPr id="34" name="object 26"/>
            <p:cNvSpPr txBox="1"/>
            <p:nvPr/>
          </p:nvSpPr>
          <p:spPr>
            <a:xfrm>
              <a:off x="5363705" y="1032939"/>
              <a:ext cx="1783168" cy="817788"/>
            </a:xfrm>
            <a:prstGeom prst="rect">
              <a:avLst/>
            </a:prstGeom>
          </p:spPr>
          <p:txBody>
            <a:bodyPr vert="horz" wrap="square" lIns="0" tIns="12065" rIns="0" bIns="0" rtlCol="0">
              <a:spAutoFit/>
            </a:bodyPr>
            <a:lstStyle/>
            <a:p>
              <a:pPr marL="12700" marR="5080">
                <a:lnSpc>
                  <a:spcPct val="114700"/>
                </a:lnSpc>
                <a:spcBef>
                  <a:spcPts val="95"/>
                </a:spcBef>
              </a:pPr>
              <a:r>
                <a:rPr sz="800" i="1" spc="5" dirty="0">
                  <a:solidFill>
                    <a:srgbClr val="231F20"/>
                  </a:solidFill>
                  <a:latin typeface="Arial"/>
                  <a:cs typeface="Arial"/>
                </a:rPr>
                <a:t>Confirmation of diagnosis </a:t>
              </a:r>
              <a:r>
                <a:rPr sz="800" i="1" dirty="0">
                  <a:solidFill>
                    <a:srgbClr val="231F20"/>
                  </a:solidFill>
                  <a:latin typeface="Arial"/>
                  <a:cs typeface="Arial"/>
                </a:rPr>
                <a:t>if </a:t>
              </a:r>
              <a:r>
                <a:rPr sz="800" i="1" spc="5" dirty="0">
                  <a:solidFill>
                    <a:srgbClr val="231F20"/>
                  </a:solidFill>
                  <a:latin typeface="Arial"/>
                  <a:cs typeface="Arial"/>
                </a:rPr>
                <a:t>necessary  </a:t>
              </a:r>
              <a:r>
                <a:rPr sz="800" i="1" spc="11" dirty="0">
                  <a:solidFill>
                    <a:srgbClr val="231F20"/>
                  </a:solidFill>
                  <a:latin typeface="Arial"/>
                  <a:cs typeface="Arial"/>
                </a:rPr>
                <a:t>Symptom control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modifiable</a:t>
              </a:r>
              <a:endParaRPr sz="800">
                <a:solidFill>
                  <a:prstClr val="black"/>
                </a:solidFill>
                <a:latin typeface="Arial"/>
                <a:cs typeface="Arial"/>
              </a:endParaRPr>
            </a:p>
            <a:p>
              <a:pPr marL="12700">
                <a:lnSpc>
                  <a:spcPts val="860"/>
                </a:lnSpc>
              </a:pPr>
              <a:r>
                <a:rPr sz="800" i="1" spc="5" dirty="0">
                  <a:solidFill>
                    <a:srgbClr val="231F20"/>
                  </a:solidFill>
                  <a:latin typeface="Arial"/>
                  <a:cs typeface="Arial"/>
                </a:rPr>
                <a:t>risk </a:t>
              </a:r>
              <a:r>
                <a:rPr sz="800" i="1" spc="11" dirty="0">
                  <a:solidFill>
                    <a:srgbClr val="231F20"/>
                  </a:solidFill>
                  <a:latin typeface="Arial"/>
                  <a:cs typeface="Arial"/>
                </a:rPr>
                <a:t>factors (including </a:t>
              </a:r>
              <a:r>
                <a:rPr sz="800" i="1" spc="5" dirty="0">
                  <a:solidFill>
                    <a:srgbClr val="231F20"/>
                  </a:solidFill>
                  <a:latin typeface="Arial"/>
                  <a:cs typeface="Arial"/>
                </a:rPr>
                <a:t>lung</a:t>
              </a:r>
              <a:r>
                <a:rPr sz="800" i="1" spc="-35" dirty="0">
                  <a:solidFill>
                    <a:srgbClr val="231F20"/>
                  </a:solidFill>
                  <a:latin typeface="Arial"/>
                  <a:cs typeface="Arial"/>
                </a:rPr>
                <a:t> </a:t>
              </a:r>
              <a:r>
                <a:rPr sz="800" i="1" spc="11" dirty="0">
                  <a:solidFill>
                    <a:srgbClr val="231F20"/>
                  </a:solidFill>
                  <a:latin typeface="Arial"/>
                  <a:cs typeface="Arial"/>
                </a:rPr>
                <a:t>function)</a:t>
              </a:r>
              <a:endParaRPr sz="800">
                <a:solidFill>
                  <a:prstClr val="black"/>
                </a:solidFill>
                <a:latin typeface="Arial"/>
                <a:cs typeface="Arial"/>
              </a:endParaRPr>
            </a:p>
            <a:p>
              <a:pPr marL="12700">
                <a:spcBef>
                  <a:spcPts val="131"/>
                </a:spcBef>
              </a:pPr>
              <a:r>
                <a:rPr sz="800" i="1" spc="5" dirty="0">
                  <a:solidFill>
                    <a:srgbClr val="231F20"/>
                  </a:solidFill>
                  <a:latin typeface="Arial"/>
                  <a:cs typeface="Arial"/>
                </a:rPr>
                <a:t>Comorbidities</a:t>
              </a:r>
              <a:endParaRPr sz="800">
                <a:solidFill>
                  <a:prstClr val="black"/>
                </a:solidFill>
                <a:latin typeface="Arial"/>
                <a:cs typeface="Arial"/>
              </a:endParaRPr>
            </a:p>
            <a:p>
              <a:pPr marL="12700" marR="325747">
                <a:lnSpc>
                  <a:spcPct val="114700"/>
                </a:lnSpc>
              </a:pPr>
              <a:r>
                <a:rPr sz="800" i="1" spc="11" dirty="0">
                  <a:solidFill>
                    <a:srgbClr val="231F20"/>
                  </a:solidFill>
                  <a:latin typeface="Arial"/>
                  <a:cs typeface="Arial"/>
                </a:rPr>
                <a:t>Inhaler technique </a:t>
              </a:r>
              <a:r>
                <a:rPr sz="800" i="1" spc="15" dirty="0">
                  <a:solidFill>
                    <a:srgbClr val="231F20"/>
                  </a:solidFill>
                  <a:latin typeface="Arial"/>
                  <a:cs typeface="Arial"/>
                </a:rPr>
                <a:t>&amp;</a:t>
              </a:r>
              <a:r>
                <a:rPr sz="800" i="1" spc="-60" dirty="0">
                  <a:solidFill>
                    <a:srgbClr val="231F20"/>
                  </a:solidFill>
                  <a:latin typeface="Arial"/>
                  <a:cs typeface="Arial"/>
                </a:rPr>
                <a:t> </a:t>
              </a:r>
              <a:r>
                <a:rPr sz="800" i="1" spc="5" dirty="0">
                  <a:solidFill>
                    <a:srgbClr val="231F20"/>
                  </a:solidFill>
                  <a:latin typeface="Arial"/>
                  <a:cs typeface="Arial"/>
                </a:rPr>
                <a:t>adherence  </a:t>
              </a:r>
              <a:r>
                <a:rPr sz="800" i="1" spc="11" dirty="0">
                  <a:solidFill>
                    <a:srgbClr val="231F20"/>
                  </a:solidFill>
                  <a:latin typeface="Arial"/>
                  <a:cs typeface="Arial"/>
                </a:rPr>
                <a:t>Patient</a:t>
              </a:r>
              <a:r>
                <a:rPr sz="800" i="1" dirty="0">
                  <a:solidFill>
                    <a:srgbClr val="231F20"/>
                  </a:solidFill>
                  <a:latin typeface="Arial"/>
                  <a:cs typeface="Arial"/>
                </a:rPr>
                <a:t> </a:t>
              </a:r>
              <a:r>
                <a:rPr sz="800" i="1" spc="5" dirty="0">
                  <a:solidFill>
                    <a:srgbClr val="231F20"/>
                  </a:solidFill>
                  <a:latin typeface="Arial"/>
                  <a:cs typeface="Arial"/>
                </a:rPr>
                <a:t>goals</a:t>
              </a:r>
              <a:endParaRPr sz="800">
                <a:solidFill>
                  <a:prstClr val="black"/>
                </a:solidFill>
                <a:latin typeface="Arial"/>
                <a:cs typeface="Arial"/>
              </a:endParaRPr>
            </a:p>
          </p:txBody>
        </p:sp>
        <p:sp>
          <p:nvSpPr>
            <p:cNvPr id="35" name="object 27"/>
            <p:cNvSpPr txBox="1"/>
            <p:nvPr/>
          </p:nvSpPr>
          <p:spPr>
            <a:xfrm>
              <a:off x="5365890" y="2616632"/>
              <a:ext cx="1544220" cy="630557"/>
            </a:xfrm>
            <a:prstGeom prst="rect">
              <a:avLst/>
            </a:prstGeom>
          </p:spPr>
          <p:txBody>
            <a:bodyPr vert="horz" wrap="square" lIns="0" tIns="23495" rIns="0" bIns="0" rtlCol="0">
              <a:spAutoFit/>
            </a:bodyPr>
            <a:lstStyle/>
            <a:p>
              <a:pPr marL="12700" marR="180970">
                <a:lnSpc>
                  <a:spcPts val="860"/>
                </a:lnSpc>
                <a:spcBef>
                  <a:spcPts val="185"/>
                </a:spcBef>
              </a:pPr>
              <a:r>
                <a:rPr sz="800" i="1" spc="5" dirty="0">
                  <a:solidFill>
                    <a:srgbClr val="231F20"/>
                  </a:solidFill>
                  <a:latin typeface="Arial"/>
                  <a:cs typeface="Arial"/>
                </a:rPr>
                <a:t>Treatment of </a:t>
              </a:r>
              <a:r>
                <a:rPr sz="800" i="1" spc="11" dirty="0">
                  <a:solidFill>
                    <a:srgbClr val="231F20"/>
                  </a:solidFill>
                  <a:latin typeface="Arial"/>
                  <a:cs typeface="Arial"/>
                </a:rPr>
                <a:t>modifiable</a:t>
              </a:r>
              <a:r>
                <a:rPr sz="800" i="1" spc="-60" dirty="0">
                  <a:solidFill>
                    <a:srgbClr val="231F20"/>
                  </a:solidFill>
                  <a:latin typeface="Arial"/>
                  <a:cs typeface="Arial"/>
                </a:rPr>
                <a:t> </a:t>
              </a:r>
              <a:r>
                <a:rPr sz="800" i="1" spc="5" dirty="0">
                  <a:solidFill>
                    <a:srgbClr val="231F20"/>
                  </a:solidFill>
                  <a:latin typeface="Arial"/>
                  <a:cs typeface="Arial"/>
                </a:rPr>
                <a:t>risk  </a:t>
              </a:r>
              <a:r>
                <a:rPr sz="800" i="1" spc="11" dirty="0">
                  <a:solidFill>
                    <a:srgbClr val="231F20"/>
                  </a:solidFill>
                  <a:latin typeface="Arial"/>
                  <a:cs typeface="Arial"/>
                </a:rPr>
                <a:t>factors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comorbidities</a:t>
              </a:r>
              <a:endParaRPr sz="800">
                <a:solidFill>
                  <a:prstClr val="black"/>
                </a:solidFill>
                <a:latin typeface="Arial"/>
                <a:cs typeface="Arial"/>
              </a:endParaRPr>
            </a:p>
            <a:p>
              <a:pPr marL="12700" marR="5080">
                <a:lnSpc>
                  <a:spcPts val="1031"/>
                </a:lnSpc>
                <a:spcBef>
                  <a:spcPts val="35"/>
                </a:spcBef>
              </a:pPr>
              <a:r>
                <a:rPr sz="800" i="1" spc="5" dirty="0">
                  <a:solidFill>
                    <a:srgbClr val="231F20"/>
                  </a:solidFill>
                  <a:latin typeface="Arial"/>
                  <a:cs typeface="Arial"/>
                </a:rPr>
                <a:t>Non-pharmacological </a:t>
              </a:r>
              <a:r>
                <a:rPr sz="800" i="1" spc="11" dirty="0">
                  <a:solidFill>
                    <a:srgbClr val="231F20"/>
                  </a:solidFill>
                  <a:latin typeface="Arial"/>
                  <a:cs typeface="Arial"/>
                </a:rPr>
                <a:t>strategies  Education </a:t>
              </a:r>
              <a:r>
                <a:rPr sz="800" i="1" spc="15" dirty="0">
                  <a:solidFill>
                    <a:srgbClr val="231F20"/>
                  </a:solidFill>
                  <a:latin typeface="Arial"/>
                  <a:cs typeface="Arial"/>
                </a:rPr>
                <a:t>&amp; </a:t>
              </a:r>
              <a:r>
                <a:rPr sz="800" i="1" spc="5" dirty="0">
                  <a:solidFill>
                    <a:srgbClr val="231F20"/>
                  </a:solidFill>
                  <a:latin typeface="Arial"/>
                  <a:cs typeface="Arial"/>
                </a:rPr>
                <a:t>skills training  </a:t>
              </a:r>
              <a:r>
                <a:rPr sz="800" i="1" spc="11" dirty="0">
                  <a:solidFill>
                    <a:srgbClr val="231F20"/>
                  </a:solidFill>
                  <a:latin typeface="Arial"/>
                  <a:cs typeface="Arial"/>
                </a:rPr>
                <a:t>Asthma</a:t>
              </a:r>
              <a:r>
                <a:rPr sz="800" i="1" dirty="0">
                  <a:solidFill>
                    <a:srgbClr val="231F20"/>
                  </a:solidFill>
                  <a:latin typeface="Arial"/>
                  <a:cs typeface="Arial"/>
                </a:rPr>
                <a:t> </a:t>
              </a:r>
              <a:r>
                <a:rPr sz="800" i="1" spc="11" dirty="0">
                  <a:solidFill>
                    <a:srgbClr val="231F20"/>
                  </a:solidFill>
                  <a:latin typeface="Arial"/>
                  <a:cs typeface="Arial"/>
                </a:rPr>
                <a:t>medications</a:t>
              </a:r>
              <a:endParaRPr sz="800">
                <a:solidFill>
                  <a:prstClr val="black"/>
                </a:solidFill>
                <a:latin typeface="Arial"/>
                <a:cs typeface="Arial"/>
              </a:endParaRPr>
            </a:p>
          </p:txBody>
        </p:sp>
        <p:sp>
          <p:nvSpPr>
            <p:cNvPr id="2" name="Rectangle 1"/>
            <p:cNvSpPr/>
            <p:nvPr/>
          </p:nvSpPr>
          <p:spPr>
            <a:xfrm>
              <a:off x="6799947" y="5845816"/>
              <a:ext cx="221856" cy="169277"/>
            </a:xfrm>
            <a:prstGeom prst="rect">
              <a:avLst/>
            </a:prstGeom>
          </p:spPr>
          <p:txBody>
            <a:bodyPr wrap="none">
              <a:spAutoFit/>
            </a:bodyPr>
            <a:lstStyle/>
            <a:p>
              <a:r>
                <a:rPr lang="en-US" sz="500" spc="15" dirty="0">
                  <a:solidFill>
                    <a:srgbClr val="231F20"/>
                  </a:solidFill>
                  <a:latin typeface="Arial"/>
                  <a:cs typeface="Arial"/>
                </a:rPr>
                <a:t>1</a:t>
              </a:r>
              <a:endParaRPr lang="en-US" sz="500" dirty="0">
                <a:solidFill>
                  <a:prstClr val="black"/>
                </a:solidFill>
              </a:endParaRPr>
            </a:p>
          </p:txBody>
        </p:sp>
        <p:pic>
          <p:nvPicPr>
            <p:cNvPr id="3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56339"/>
              <a:ext cx="685280" cy="7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8295" y="3959403"/>
              <a:ext cx="756000" cy="396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8" name="Rectangle 37"/>
            <p:cNvSpPr/>
            <p:nvPr/>
          </p:nvSpPr>
          <p:spPr>
            <a:xfrm>
              <a:off x="2019151" y="4478997"/>
              <a:ext cx="792000" cy="360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bject 8"/>
            <p:cNvSpPr txBox="1"/>
            <p:nvPr/>
          </p:nvSpPr>
          <p:spPr>
            <a:xfrm>
              <a:off x="2018296" y="3691703"/>
              <a:ext cx="900000" cy="706604"/>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1</a:t>
              </a:r>
              <a:endParaRPr sz="900" b="1">
                <a:solidFill>
                  <a:prstClr val="black"/>
                </a:solidFill>
                <a:latin typeface="Arial Black"/>
                <a:cs typeface="Arial Black"/>
              </a:endParaRPr>
            </a:p>
            <a:p>
              <a:pPr marL="12700" marR="267964">
                <a:lnSpc>
                  <a:spcPct val="101200"/>
                </a:lnSpc>
                <a:spcBef>
                  <a:spcPts val="944"/>
                </a:spcBef>
              </a:pPr>
              <a:r>
                <a:rPr sz="951" dirty="0">
                  <a:solidFill>
                    <a:srgbClr val="231F20"/>
                  </a:solidFill>
                  <a:latin typeface="Arial"/>
                  <a:cs typeface="Arial"/>
                </a:rPr>
                <a:t>As-needed  low</a:t>
              </a:r>
              <a:r>
                <a:rPr sz="951" spc="-25" dirty="0">
                  <a:solidFill>
                    <a:srgbClr val="231F20"/>
                  </a:solidFill>
                  <a:latin typeface="Arial"/>
                  <a:cs typeface="Arial"/>
                </a:rPr>
                <a:t> </a:t>
              </a:r>
              <a:r>
                <a:rPr sz="951" dirty="0">
                  <a:solidFill>
                    <a:srgbClr val="231F20"/>
                  </a:solidFill>
                  <a:latin typeface="Arial"/>
                  <a:cs typeface="Arial"/>
                </a:rPr>
                <a:t>dose</a:t>
              </a:r>
              <a:endParaRPr sz="951">
                <a:solidFill>
                  <a:prstClr val="black"/>
                </a:solidFill>
                <a:latin typeface="Arial"/>
                <a:cs typeface="Arial"/>
              </a:endParaRPr>
            </a:p>
            <a:p>
              <a:pPr marL="12700">
                <a:lnSpc>
                  <a:spcPts val="1060"/>
                </a:lnSpc>
              </a:pPr>
              <a:r>
                <a:rPr sz="951" dirty="0">
                  <a:solidFill>
                    <a:srgbClr val="231F20"/>
                  </a:solidFill>
                  <a:latin typeface="Arial"/>
                  <a:cs typeface="Arial"/>
                </a:rPr>
                <a:t>ICS-formoterol</a:t>
              </a:r>
              <a:r>
                <a:rPr sz="951" spc="-31" dirty="0">
                  <a:solidFill>
                    <a:srgbClr val="231F20"/>
                  </a:solidFill>
                  <a:latin typeface="Arial"/>
                  <a:cs typeface="Arial"/>
                </a:rPr>
                <a:t> </a:t>
              </a:r>
              <a:r>
                <a:rPr sz="1000" spc="11" dirty="0">
                  <a:solidFill>
                    <a:srgbClr val="231F20"/>
                  </a:solidFill>
                  <a:latin typeface="Arial"/>
                  <a:cs typeface="Arial"/>
                </a:rPr>
                <a:t>*</a:t>
              </a:r>
              <a:endParaRPr sz="1000">
                <a:solidFill>
                  <a:prstClr val="black"/>
                </a:solidFill>
                <a:latin typeface="Arial"/>
                <a:cs typeface="Arial"/>
              </a:endParaRPr>
            </a:p>
          </p:txBody>
        </p:sp>
        <p:sp>
          <p:nvSpPr>
            <p:cNvPr id="20" name="object 12"/>
            <p:cNvSpPr txBox="1"/>
            <p:nvPr/>
          </p:nvSpPr>
          <p:spPr>
            <a:xfrm>
              <a:off x="20182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Low </a:t>
              </a:r>
              <a:r>
                <a:rPr sz="900" i="1" spc="5" dirty="0">
                  <a:solidFill>
                    <a:srgbClr val="231F20"/>
                  </a:solidFill>
                  <a:latin typeface="Arial"/>
                  <a:cs typeface="Arial"/>
                </a:rPr>
                <a:t>dose </a:t>
              </a:r>
              <a:r>
                <a:rPr sz="900" i="1" spc="11">
                  <a:solidFill>
                    <a:srgbClr val="231F20"/>
                  </a:solidFill>
                  <a:latin typeface="Arial"/>
                  <a:cs typeface="Arial"/>
                </a:rPr>
                <a:t>ICS  taken</a:t>
              </a:r>
              <a:r>
                <a:rPr lang="en-AU" sz="900" i="1" spc="11">
                  <a:solidFill>
                    <a:srgbClr val="231F20"/>
                  </a:solidFill>
                  <a:latin typeface="Arial"/>
                  <a:cs typeface="Arial"/>
                </a:rPr>
                <a:t> </a:t>
              </a:r>
              <a:r>
                <a:rPr sz="900" i="1" spc="5">
                  <a:solidFill>
                    <a:srgbClr val="231F20"/>
                  </a:solidFill>
                  <a:latin typeface="Arial"/>
                  <a:cs typeface="Arial"/>
                </a:rPr>
                <a:t>whenever  </a:t>
              </a:r>
              <a:r>
                <a:rPr sz="900" i="1" spc="15" dirty="0">
                  <a:solidFill>
                    <a:srgbClr val="231F20"/>
                  </a:solidFill>
                  <a:latin typeface="Arial"/>
                  <a:cs typeface="Arial"/>
                </a:rPr>
                <a:t>SABA </a:t>
              </a:r>
              <a:r>
                <a:rPr sz="900" i="1" spc="5" dirty="0">
                  <a:solidFill>
                    <a:srgbClr val="231F20"/>
                  </a:solidFill>
                  <a:latin typeface="Arial"/>
                  <a:cs typeface="Arial"/>
                </a:rPr>
                <a:t>is </a:t>
              </a:r>
              <a:r>
                <a:rPr sz="900" i="1" spc="11" dirty="0">
                  <a:solidFill>
                    <a:srgbClr val="231F20"/>
                  </a:solidFill>
                  <a:latin typeface="Arial"/>
                  <a:cs typeface="Arial"/>
                </a:rPr>
                <a:t>taken</a:t>
              </a:r>
              <a:r>
                <a:rPr sz="851" i="1" spc="-115" dirty="0">
                  <a:solidFill>
                    <a:srgbClr val="231F20"/>
                  </a:solidFill>
                  <a:latin typeface="Arial"/>
                  <a:cs typeface="Arial"/>
                </a:rPr>
                <a:t> </a:t>
              </a:r>
              <a:r>
                <a:rPr sz="751" spc="11" dirty="0">
                  <a:solidFill>
                    <a:srgbClr val="231F20"/>
                  </a:solidFill>
                  <a:latin typeface="Arial"/>
                  <a:cs typeface="Arial"/>
                </a:rPr>
                <a:t>†</a:t>
              </a:r>
              <a:endParaRPr sz="751">
                <a:solidFill>
                  <a:prstClr val="black"/>
                </a:solidFill>
                <a:latin typeface="Arial"/>
                <a:cs typeface="Arial"/>
              </a:endParaRPr>
            </a:p>
          </p:txBody>
        </p:sp>
        <p:sp>
          <p:nvSpPr>
            <p:cNvPr id="59" name="object 24"/>
            <p:cNvSpPr txBox="1"/>
            <p:nvPr/>
          </p:nvSpPr>
          <p:spPr>
            <a:xfrm>
              <a:off x="5845365" y="5445227"/>
              <a:ext cx="3084324" cy="537841"/>
            </a:xfrm>
            <a:prstGeom prst="rect">
              <a:avLst/>
            </a:prstGeom>
          </p:spPr>
          <p:txBody>
            <a:bodyPr vert="horz" wrap="square" lIns="0" tIns="13971" rIns="0" bIns="0" rtlCol="0">
              <a:spAutoFit/>
            </a:bodyPr>
            <a:lstStyle/>
            <a:p>
              <a:pPr marL="110487" marR="5080" indent="-98423">
                <a:spcBef>
                  <a:spcPts val="111"/>
                </a:spcBef>
              </a:pPr>
              <a:r>
                <a:rPr sz="800" spc="5" dirty="0">
                  <a:solidFill>
                    <a:srgbClr val="231F20"/>
                  </a:solidFill>
                  <a:latin typeface="Arial"/>
                  <a:cs typeface="Arial"/>
                </a:rPr>
                <a:t>‡ </a:t>
              </a:r>
              <a:r>
                <a:rPr sz="851" spc="11" dirty="0">
                  <a:solidFill>
                    <a:srgbClr val="231F20"/>
                  </a:solidFill>
                  <a:latin typeface="Arial"/>
                  <a:cs typeface="Arial"/>
                </a:rPr>
                <a:t>Low-dose </a:t>
              </a:r>
              <a:r>
                <a:rPr sz="851" spc="15" dirty="0">
                  <a:solidFill>
                    <a:srgbClr val="231F20"/>
                  </a:solidFill>
                  <a:latin typeface="Arial"/>
                  <a:cs typeface="Arial"/>
                </a:rPr>
                <a:t>ICS-form </a:t>
              </a:r>
              <a:r>
                <a:rPr sz="851" spc="5" dirty="0">
                  <a:solidFill>
                    <a:srgbClr val="231F20"/>
                  </a:solidFill>
                  <a:latin typeface="Arial"/>
                  <a:cs typeface="Arial"/>
                </a:rPr>
                <a:t>is </a:t>
              </a:r>
              <a:r>
                <a:rPr sz="851" spc="11" dirty="0">
                  <a:solidFill>
                    <a:srgbClr val="231F20"/>
                  </a:solidFill>
                  <a:latin typeface="Arial"/>
                  <a:cs typeface="Arial"/>
                </a:rPr>
                <a:t>the reliever for </a:t>
              </a:r>
              <a:r>
                <a:rPr sz="851" spc="5" dirty="0">
                  <a:solidFill>
                    <a:srgbClr val="231F20"/>
                  </a:solidFill>
                  <a:latin typeface="Arial"/>
                  <a:cs typeface="Arial"/>
                </a:rPr>
                <a:t>patients prescribed  </a:t>
              </a:r>
              <a:r>
                <a:rPr sz="851" spc="11" dirty="0">
                  <a:solidFill>
                    <a:srgbClr val="231F20"/>
                  </a:solidFill>
                  <a:latin typeface="Arial"/>
                  <a:cs typeface="Arial"/>
                </a:rPr>
                <a:t>bud-form or </a:t>
              </a:r>
              <a:r>
                <a:rPr sz="851" spc="15" dirty="0">
                  <a:solidFill>
                    <a:srgbClr val="231F20"/>
                  </a:solidFill>
                  <a:latin typeface="Arial"/>
                  <a:cs typeface="Arial"/>
                </a:rPr>
                <a:t>BDP-form maintenance </a:t>
              </a:r>
              <a:r>
                <a:rPr sz="851" spc="11" dirty="0">
                  <a:solidFill>
                    <a:srgbClr val="231F20"/>
                  </a:solidFill>
                  <a:latin typeface="Arial"/>
                  <a:cs typeface="Arial"/>
                </a:rPr>
                <a:t>and reliever</a:t>
              </a:r>
              <a:r>
                <a:rPr sz="851" spc="-25" dirty="0">
                  <a:solidFill>
                    <a:srgbClr val="231F20"/>
                  </a:solidFill>
                  <a:latin typeface="Arial"/>
                  <a:cs typeface="Arial"/>
                </a:rPr>
                <a:t> </a:t>
              </a:r>
              <a:r>
                <a:rPr sz="851" spc="11" dirty="0">
                  <a:solidFill>
                    <a:srgbClr val="231F20"/>
                  </a:solidFill>
                  <a:latin typeface="Arial"/>
                  <a:cs typeface="Arial"/>
                </a:rPr>
                <a:t>therapy</a:t>
              </a:r>
              <a:endParaRPr sz="851" dirty="0">
                <a:solidFill>
                  <a:prstClr val="black"/>
                </a:solidFill>
                <a:latin typeface="Arial"/>
                <a:cs typeface="Arial"/>
              </a:endParaRPr>
            </a:p>
            <a:p>
              <a:pPr marL="87311" indent="-74611">
                <a:spcBef>
                  <a:spcPts val="35"/>
                </a:spcBef>
              </a:pPr>
              <a:r>
                <a:rPr sz="800" spc="15" dirty="0">
                  <a:solidFill>
                    <a:srgbClr val="231F20"/>
                  </a:solidFill>
                  <a:latin typeface="Arial"/>
                  <a:cs typeface="Arial"/>
                </a:rPr>
                <a:t># </a:t>
              </a:r>
              <a:r>
                <a:rPr sz="851" spc="11" dirty="0">
                  <a:solidFill>
                    <a:srgbClr val="231F20"/>
                  </a:solidFill>
                  <a:latin typeface="Arial"/>
                  <a:cs typeface="Arial"/>
                </a:rPr>
                <a:t>Consider adding </a:t>
              </a:r>
              <a:r>
                <a:rPr sz="851" spc="20" dirty="0">
                  <a:solidFill>
                    <a:srgbClr val="231F20"/>
                  </a:solidFill>
                  <a:latin typeface="Arial"/>
                  <a:cs typeface="Arial"/>
                </a:rPr>
                <a:t>HDM </a:t>
              </a:r>
              <a:r>
                <a:rPr sz="851" spc="15" dirty="0">
                  <a:solidFill>
                    <a:srgbClr val="231F20"/>
                  </a:solidFill>
                  <a:latin typeface="Arial"/>
                  <a:cs typeface="Arial"/>
                </a:rPr>
                <a:t>SLIT </a:t>
              </a:r>
              <a:r>
                <a:rPr sz="851" spc="11" dirty="0">
                  <a:solidFill>
                    <a:srgbClr val="231F20"/>
                  </a:solidFill>
                  <a:latin typeface="Arial"/>
                  <a:cs typeface="Arial"/>
                </a:rPr>
                <a:t>for sensitized </a:t>
              </a:r>
              <a:r>
                <a:rPr sz="851" spc="5">
                  <a:solidFill>
                    <a:srgbClr val="231F20"/>
                  </a:solidFill>
                  <a:latin typeface="Arial"/>
                  <a:cs typeface="Arial"/>
                </a:rPr>
                <a:t>patients</a:t>
              </a:r>
              <a:r>
                <a:rPr sz="851" spc="-51">
                  <a:solidFill>
                    <a:srgbClr val="231F20"/>
                  </a:solidFill>
                  <a:latin typeface="Arial"/>
                  <a:cs typeface="Arial"/>
                </a:rPr>
                <a:t> </a:t>
              </a:r>
              <a:r>
                <a:rPr sz="851" spc="5">
                  <a:solidFill>
                    <a:srgbClr val="231F20"/>
                  </a:solidFill>
                  <a:latin typeface="Arial"/>
                  <a:cs typeface="Arial"/>
                </a:rPr>
                <a:t>with</a:t>
              </a:r>
              <a:r>
                <a:rPr lang="en-AU" sz="851" spc="5">
                  <a:solidFill>
                    <a:srgbClr val="231F20"/>
                  </a:solidFill>
                  <a:latin typeface="Arial"/>
                  <a:cs typeface="Arial"/>
                </a:rPr>
                <a:t> </a:t>
              </a:r>
              <a:r>
                <a:rPr sz="851" spc="7">
                  <a:solidFill>
                    <a:srgbClr val="231F20"/>
                  </a:solidFill>
                  <a:latin typeface="Arial"/>
                  <a:cs typeface="Arial"/>
                </a:rPr>
                <a:t>allergic </a:t>
              </a:r>
              <a:r>
                <a:rPr sz="851" spc="15" dirty="0">
                  <a:solidFill>
                    <a:srgbClr val="231F20"/>
                  </a:solidFill>
                  <a:latin typeface="Arial"/>
                  <a:cs typeface="Arial"/>
                </a:rPr>
                <a:t>rhinitis and </a:t>
              </a:r>
              <a:r>
                <a:rPr sz="851" spc="23" dirty="0">
                  <a:solidFill>
                    <a:srgbClr val="231F20"/>
                  </a:solidFill>
                  <a:latin typeface="Arial"/>
                  <a:cs typeface="Arial"/>
                </a:rPr>
                <a:t>FEV</a:t>
              </a:r>
              <a:r>
                <a:rPr lang="en-AU" sz="851" spc="15" dirty="0">
                  <a:solidFill>
                    <a:srgbClr val="231F20"/>
                  </a:solidFill>
                  <a:latin typeface="Arial"/>
                  <a:cs typeface="Arial"/>
                </a:rPr>
                <a:t> </a:t>
              </a:r>
              <a:r>
                <a:rPr sz="851" spc="15" dirty="0">
                  <a:solidFill>
                    <a:srgbClr val="231F20"/>
                  </a:solidFill>
                  <a:latin typeface="Arial"/>
                  <a:cs typeface="Arial"/>
                </a:rPr>
                <a:t> </a:t>
              </a:r>
              <a:r>
                <a:rPr sz="851" spc="31" dirty="0">
                  <a:solidFill>
                    <a:srgbClr val="231F20"/>
                  </a:solidFill>
                  <a:latin typeface="Arial"/>
                  <a:cs typeface="Arial"/>
                </a:rPr>
                <a:t>&gt;70%</a:t>
              </a:r>
              <a:r>
                <a:rPr sz="851" spc="-135" dirty="0">
                  <a:solidFill>
                    <a:srgbClr val="231F20"/>
                  </a:solidFill>
                  <a:latin typeface="Arial"/>
                  <a:cs typeface="Arial"/>
                </a:rPr>
                <a:t> </a:t>
              </a:r>
              <a:r>
                <a:rPr sz="851" spc="7" dirty="0">
                  <a:solidFill>
                    <a:srgbClr val="231F20"/>
                  </a:solidFill>
                  <a:latin typeface="Arial"/>
                  <a:cs typeface="Arial"/>
                </a:rPr>
                <a:t>predicted</a:t>
              </a:r>
              <a:endParaRPr sz="851" dirty="0">
                <a:solidFill>
                  <a:prstClr val="black"/>
                </a:solidFill>
                <a:latin typeface="Arial"/>
                <a:cs typeface="Arial"/>
              </a:endParaRPr>
            </a:p>
          </p:txBody>
        </p:sp>
      </p:grpSp>
    </p:spTree>
    <p:extLst>
      <p:ext uri="{BB962C8B-B14F-4D97-AF65-F5344CB8AC3E}">
        <p14:creationId xmlns:p14="http://schemas.microsoft.com/office/powerpoint/2010/main" val="92623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10 Gina figure update_MARCH2019.v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57251"/>
            <a:ext cx="9135879" cy="5143500"/>
          </a:xfrm>
          <a:prstGeom prst="rect">
            <a:avLst/>
          </a:prstGeom>
        </p:spPr>
      </p:pic>
      <p:sp>
        <p:nvSpPr>
          <p:cNvPr id="40" name="Rectangle 23"/>
          <p:cNvSpPr>
            <a:spLocks/>
          </p:cNvSpPr>
          <p:nvPr/>
        </p:nvSpPr>
        <p:spPr bwMode="auto">
          <a:xfrm>
            <a:off x="4954754" y="6532166"/>
            <a:ext cx="3974934"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dirty="0">
                <a:solidFill>
                  <a:prstClr val="black"/>
                </a:solidFill>
                <a:cs typeface="Arial" pitchFamily="34" charset="0"/>
                <a:sym typeface="Arial" pitchFamily="34" charset="0"/>
              </a:rPr>
              <a:t>© Global Initiative for Asthma, www.ginasthma.org</a:t>
            </a:r>
          </a:p>
        </p:txBody>
      </p:sp>
      <p:grpSp>
        <p:nvGrpSpPr>
          <p:cNvPr id="5" name="그룹 4">
            <a:extLst>
              <a:ext uri="{FF2B5EF4-FFF2-40B4-BE49-F238E27FC236}">
                <a16:creationId xmlns:a16="http://schemas.microsoft.com/office/drawing/2014/main" id="{36C1DAC3-7237-43A6-9C76-FE52A3AF5F18}"/>
              </a:ext>
            </a:extLst>
          </p:cNvPr>
          <p:cNvGrpSpPr/>
          <p:nvPr/>
        </p:nvGrpSpPr>
        <p:grpSpPr>
          <a:xfrm>
            <a:off x="666332" y="856339"/>
            <a:ext cx="8263357" cy="5158754"/>
            <a:chOff x="666332" y="856339"/>
            <a:chExt cx="8263357" cy="5158754"/>
          </a:xfrm>
        </p:grpSpPr>
        <p:sp>
          <p:nvSpPr>
            <p:cNvPr id="7" name="Rectangle 6"/>
            <p:cNvSpPr/>
            <p:nvPr/>
          </p:nvSpPr>
          <p:spPr>
            <a:xfrm rot="18616622">
              <a:off x="4053527" y="1693119"/>
              <a:ext cx="1152460" cy="1137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REVIEW RESPONSE</a:t>
              </a:r>
            </a:p>
          </p:txBody>
        </p:sp>
        <p:sp>
          <p:nvSpPr>
            <p:cNvPr id="9" name="Rectangle 8"/>
            <p:cNvSpPr/>
            <p:nvPr/>
          </p:nvSpPr>
          <p:spPr>
            <a:xfrm rot="3781407">
              <a:off x="4126091" y="1679129"/>
              <a:ext cx="1074561" cy="11181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ASSESS</a:t>
              </a:r>
            </a:p>
          </p:txBody>
        </p:sp>
        <p:sp>
          <p:nvSpPr>
            <p:cNvPr id="10" name="Rectangle 9"/>
            <p:cNvSpPr/>
            <p:nvPr/>
          </p:nvSpPr>
          <p:spPr>
            <a:xfrm rot="21356104">
              <a:off x="4106001" y="2082903"/>
              <a:ext cx="1151999" cy="828000"/>
            </a:xfrm>
            <a:prstGeom prst="rect">
              <a:avLst/>
            </a:prstGeom>
            <a:noFill/>
          </p:spPr>
          <p:txBody>
            <a:bodyPr spcFirstLastPara="1" wrap="none" lIns="91440" tIns="45720" rIns="91440" bIns="45720" numCol="1">
              <a:prstTxWarp prst="textArchDown">
                <a:avLst>
                  <a:gd name="adj" fmla="val 16604063"/>
                </a:avLst>
              </a:prstTxWarp>
              <a:spAutoFit/>
            </a:bodyPr>
            <a:lstStyle/>
            <a:p>
              <a:pPr algn="ctr"/>
              <a:r>
                <a:rPr lang="en-AU" sz="900" b="1" dirty="0">
                  <a:ln w="12700">
                    <a:noFill/>
                    <a:prstDash val="solid"/>
                  </a:ln>
                  <a:solidFill>
                    <a:prstClr val="white"/>
                  </a:solidFill>
                  <a:latin typeface="Arial"/>
                  <a:cs typeface="Arial"/>
                </a:rPr>
                <a:t>ADJUST</a:t>
              </a:r>
              <a:endParaRPr lang="en-US" sz="900" b="1" dirty="0">
                <a:ln w="12700">
                  <a:noFill/>
                  <a:prstDash val="solid"/>
                </a:ln>
                <a:solidFill>
                  <a:prstClr val="white"/>
                </a:solidFill>
              </a:endParaRPr>
            </a:p>
          </p:txBody>
        </p:sp>
        <p:sp>
          <p:nvSpPr>
            <p:cNvPr id="8" name="object 2"/>
            <p:cNvSpPr txBox="1"/>
            <p:nvPr/>
          </p:nvSpPr>
          <p:spPr>
            <a:xfrm>
              <a:off x="1941843" y="5445224"/>
              <a:ext cx="3228872" cy="291106"/>
            </a:xfrm>
            <a:prstGeom prst="rect">
              <a:avLst/>
            </a:prstGeom>
          </p:spPr>
          <p:txBody>
            <a:bodyPr vert="horz" wrap="square" lIns="0" tIns="13971" rIns="0" bIns="0" rtlCol="0">
              <a:spAutoFit/>
            </a:bodyPr>
            <a:lstStyle/>
            <a:p>
              <a:pPr marL="12700">
                <a:spcBef>
                  <a:spcPts val="111"/>
                </a:spcBef>
              </a:pPr>
              <a:r>
                <a:rPr sz="900" dirty="0">
                  <a:solidFill>
                    <a:srgbClr val="231F20"/>
                  </a:solidFill>
                  <a:latin typeface="Arial"/>
                  <a:cs typeface="Arial"/>
                </a:rPr>
                <a:t>*  </a:t>
              </a:r>
              <a:r>
                <a:rPr sz="851" spc="11" dirty="0">
                  <a:solidFill>
                    <a:srgbClr val="231F20"/>
                  </a:solidFill>
                  <a:latin typeface="Arial"/>
                  <a:cs typeface="Arial"/>
                </a:rPr>
                <a:t>Off-label; data only with budesonide-formoterol</a:t>
              </a:r>
              <a:r>
                <a:rPr sz="851" spc="-85" dirty="0">
                  <a:solidFill>
                    <a:srgbClr val="231F20"/>
                  </a:solidFill>
                  <a:latin typeface="Arial"/>
                  <a:cs typeface="Arial"/>
                </a:rPr>
                <a:t> </a:t>
              </a:r>
              <a:r>
                <a:rPr sz="851" spc="11" dirty="0">
                  <a:solidFill>
                    <a:srgbClr val="231F20"/>
                  </a:solidFill>
                  <a:latin typeface="Arial"/>
                  <a:cs typeface="Arial"/>
                </a:rPr>
                <a:t>(bud-form</a:t>
              </a:r>
              <a:r>
                <a:rPr sz="800" spc="11" dirty="0">
                  <a:solidFill>
                    <a:srgbClr val="231F20"/>
                  </a:solidFill>
                  <a:latin typeface="Arial"/>
                  <a:cs typeface="Arial"/>
                </a:rPr>
                <a:t>)</a:t>
              </a:r>
              <a:endParaRPr sz="800">
                <a:solidFill>
                  <a:prstClr val="black"/>
                </a:solidFill>
                <a:latin typeface="Arial"/>
                <a:cs typeface="Arial"/>
              </a:endParaRPr>
            </a:p>
            <a:p>
              <a:pPr marL="12700">
                <a:spcBef>
                  <a:spcPts val="11"/>
                </a:spcBef>
              </a:pPr>
              <a:r>
                <a:rPr sz="900" spc="5" dirty="0">
                  <a:solidFill>
                    <a:srgbClr val="231F20"/>
                  </a:solidFill>
                  <a:latin typeface="Arial"/>
                  <a:cs typeface="Arial"/>
                </a:rPr>
                <a:t>† </a:t>
              </a:r>
              <a:r>
                <a:rPr sz="851" spc="11" dirty="0">
                  <a:solidFill>
                    <a:srgbClr val="231F20"/>
                  </a:solidFill>
                  <a:latin typeface="Arial"/>
                  <a:cs typeface="Arial"/>
                </a:rPr>
                <a:t>Off-label; </a:t>
              </a:r>
              <a:r>
                <a:rPr sz="851" spc="15" dirty="0">
                  <a:solidFill>
                    <a:srgbClr val="231F20"/>
                  </a:solidFill>
                  <a:latin typeface="Arial"/>
                  <a:cs typeface="Arial"/>
                </a:rPr>
                <a:t>separate </a:t>
              </a:r>
              <a:r>
                <a:rPr sz="851" spc="11" dirty="0">
                  <a:solidFill>
                    <a:srgbClr val="231F20"/>
                  </a:solidFill>
                  <a:latin typeface="Arial"/>
                  <a:cs typeface="Arial"/>
                </a:rPr>
                <a:t>or </a:t>
              </a:r>
              <a:r>
                <a:rPr sz="851" spc="15" dirty="0">
                  <a:solidFill>
                    <a:srgbClr val="231F20"/>
                  </a:solidFill>
                  <a:latin typeface="Arial"/>
                  <a:cs typeface="Arial"/>
                </a:rPr>
                <a:t>combination ICS </a:t>
              </a:r>
              <a:r>
                <a:rPr sz="851" spc="11" dirty="0">
                  <a:solidFill>
                    <a:srgbClr val="231F20"/>
                  </a:solidFill>
                  <a:latin typeface="Arial"/>
                  <a:cs typeface="Arial"/>
                </a:rPr>
                <a:t>and </a:t>
              </a:r>
              <a:r>
                <a:rPr sz="851" spc="20" dirty="0">
                  <a:solidFill>
                    <a:srgbClr val="231F20"/>
                  </a:solidFill>
                  <a:latin typeface="Arial"/>
                  <a:cs typeface="Arial"/>
                </a:rPr>
                <a:t>SABA</a:t>
              </a:r>
              <a:r>
                <a:rPr sz="851" spc="-65" dirty="0">
                  <a:solidFill>
                    <a:srgbClr val="231F20"/>
                  </a:solidFill>
                  <a:latin typeface="Arial"/>
                  <a:cs typeface="Arial"/>
                </a:rPr>
                <a:t> </a:t>
              </a:r>
              <a:r>
                <a:rPr sz="851" spc="5" dirty="0">
                  <a:solidFill>
                    <a:srgbClr val="231F20"/>
                  </a:solidFill>
                  <a:latin typeface="Arial"/>
                  <a:cs typeface="Arial"/>
                </a:rPr>
                <a:t>inhalers</a:t>
              </a:r>
              <a:endParaRPr sz="851">
                <a:solidFill>
                  <a:prstClr val="black"/>
                </a:solidFill>
                <a:latin typeface="Arial"/>
                <a:cs typeface="Arial"/>
              </a:endParaRPr>
            </a:p>
          </p:txBody>
        </p:sp>
        <p:sp>
          <p:nvSpPr>
            <p:cNvPr id="12" name="object 4"/>
            <p:cNvSpPr txBox="1"/>
            <p:nvPr/>
          </p:nvSpPr>
          <p:spPr>
            <a:xfrm>
              <a:off x="666332" y="3674230"/>
              <a:ext cx="1260000" cy="558423"/>
            </a:xfrm>
            <a:prstGeom prst="rect">
              <a:avLst/>
            </a:prstGeom>
          </p:spPr>
          <p:txBody>
            <a:bodyPr vert="horz" wrap="square" lIns="0" tIns="12065" rIns="0" bIns="0" rtlCol="0">
              <a:spAutoFit/>
            </a:bodyPr>
            <a:lstStyle/>
            <a:p>
              <a:pPr marL="12700" marR="334002">
                <a:lnSpc>
                  <a:spcPct val="103200"/>
                </a:lnSpc>
                <a:spcBef>
                  <a:spcPts val="95"/>
                </a:spcBef>
              </a:pPr>
              <a:r>
                <a:rPr sz="900" b="1" spc="11" dirty="0">
                  <a:solidFill>
                    <a:srgbClr val="F89A3A"/>
                  </a:solidFill>
                  <a:latin typeface="Arial Black"/>
                  <a:cs typeface="Arial Black"/>
                </a:rPr>
                <a:t>PREFERRED  </a:t>
              </a:r>
              <a:r>
                <a:rPr sz="900" b="1" spc="15" dirty="0">
                  <a:solidFill>
                    <a:srgbClr val="F89A3A"/>
                  </a:solidFill>
                  <a:latin typeface="Arial Black"/>
                  <a:cs typeface="Arial Black"/>
                </a:rPr>
                <a:t>CONT</a:t>
              </a:r>
              <a:r>
                <a:rPr sz="900" b="1" dirty="0">
                  <a:solidFill>
                    <a:srgbClr val="F89A3A"/>
                  </a:solidFill>
                  <a:latin typeface="Arial Black"/>
                  <a:cs typeface="Arial Black"/>
                </a:rPr>
                <a:t>R</a:t>
              </a:r>
              <a:r>
                <a:rPr sz="900" b="1" spc="15" dirty="0">
                  <a:solidFill>
                    <a:srgbClr val="F89A3A"/>
                  </a:solidFill>
                  <a:latin typeface="Arial Black"/>
                  <a:cs typeface="Arial Black"/>
                </a:rPr>
                <a:t>OLLER</a:t>
              </a:r>
              <a:endParaRPr sz="900">
                <a:solidFill>
                  <a:prstClr val="black"/>
                </a:solidFill>
                <a:latin typeface="Arial Black"/>
                <a:cs typeface="Arial Black"/>
              </a:endParaRPr>
            </a:p>
            <a:p>
              <a:pPr marL="12700" marR="5080">
                <a:lnSpc>
                  <a:spcPct val="103200"/>
                </a:lnSpc>
              </a:pPr>
              <a:r>
                <a:rPr sz="851" spc="11" dirty="0">
                  <a:solidFill>
                    <a:srgbClr val="231F20"/>
                  </a:solidFill>
                  <a:latin typeface="Arial"/>
                  <a:cs typeface="Arial"/>
                </a:rPr>
                <a:t>to </a:t>
              </a:r>
              <a:r>
                <a:rPr sz="851" spc="5" dirty="0">
                  <a:solidFill>
                    <a:srgbClr val="231F20"/>
                  </a:solidFill>
                  <a:latin typeface="Arial"/>
                  <a:cs typeface="Arial"/>
                </a:rPr>
                <a:t>prevent exacerbations  </a:t>
              </a:r>
              <a:r>
                <a:rPr sz="851" spc="11" dirty="0">
                  <a:solidFill>
                    <a:srgbClr val="231F20"/>
                  </a:solidFill>
                  <a:latin typeface="Arial"/>
                  <a:cs typeface="Arial"/>
                </a:rPr>
                <a:t>and control</a:t>
              </a:r>
              <a:r>
                <a:rPr sz="851" spc="-25" dirty="0">
                  <a:solidFill>
                    <a:srgbClr val="231F20"/>
                  </a:solidFill>
                  <a:latin typeface="Arial"/>
                  <a:cs typeface="Arial"/>
                </a:rPr>
                <a:t> </a:t>
              </a:r>
              <a:r>
                <a:rPr sz="851" spc="11" dirty="0">
                  <a:solidFill>
                    <a:srgbClr val="231F20"/>
                  </a:solidFill>
                  <a:latin typeface="Arial"/>
                  <a:cs typeface="Arial"/>
                </a:rPr>
                <a:t>symptoms</a:t>
              </a:r>
              <a:endParaRPr sz="851">
                <a:solidFill>
                  <a:prstClr val="black"/>
                </a:solidFill>
                <a:latin typeface="Arial"/>
                <a:cs typeface="Arial"/>
              </a:endParaRPr>
            </a:p>
          </p:txBody>
        </p:sp>
        <p:sp>
          <p:nvSpPr>
            <p:cNvPr id="13" name="object 5"/>
            <p:cNvSpPr txBox="1"/>
            <p:nvPr/>
          </p:nvSpPr>
          <p:spPr>
            <a:xfrm>
              <a:off x="1053624" y="4424679"/>
              <a:ext cx="864000" cy="254557"/>
            </a:xfrm>
            <a:prstGeom prst="rect">
              <a:avLst/>
            </a:prstGeom>
          </p:spPr>
          <p:txBody>
            <a:bodyPr vert="horz" wrap="square" lIns="0" tIns="23495" rIns="0" bIns="0" rtlCol="0">
              <a:spAutoFit/>
            </a:bodyPr>
            <a:lstStyle/>
            <a:p>
              <a:pPr marL="12700" marR="5080" indent="502271">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controller</a:t>
              </a:r>
              <a:r>
                <a:rPr sz="851" i="1" spc="-35" dirty="0">
                  <a:solidFill>
                    <a:srgbClr val="231F20"/>
                  </a:solidFill>
                  <a:latin typeface="Arial"/>
                  <a:cs typeface="Arial"/>
                </a:rPr>
                <a:t> </a:t>
              </a:r>
              <a:r>
                <a:rPr sz="851" i="1" spc="5" dirty="0">
                  <a:solidFill>
                    <a:srgbClr val="231F20"/>
                  </a:solidFill>
                  <a:latin typeface="Arial"/>
                  <a:cs typeface="Arial"/>
                </a:rPr>
                <a:t>options</a:t>
              </a:r>
              <a:endParaRPr sz="851">
                <a:solidFill>
                  <a:prstClr val="black"/>
                </a:solidFill>
                <a:latin typeface="Arial"/>
                <a:cs typeface="Arial"/>
              </a:endParaRPr>
            </a:p>
          </p:txBody>
        </p:sp>
        <p:sp>
          <p:nvSpPr>
            <p:cNvPr id="14" name="object 6"/>
            <p:cNvSpPr txBox="1"/>
            <p:nvPr/>
          </p:nvSpPr>
          <p:spPr>
            <a:xfrm>
              <a:off x="1197624" y="5219803"/>
              <a:ext cx="720000" cy="254557"/>
            </a:xfrm>
            <a:prstGeom prst="rect">
              <a:avLst/>
            </a:prstGeom>
          </p:spPr>
          <p:txBody>
            <a:bodyPr vert="horz" wrap="square" lIns="0" tIns="23495" rIns="0" bIns="0" rtlCol="0">
              <a:spAutoFit/>
            </a:bodyPr>
            <a:lstStyle/>
            <a:p>
              <a:pPr marL="12700" marR="5080" indent="371465">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reliever</a:t>
              </a:r>
              <a:r>
                <a:rPr sz="851" i="1" spc="-45" dirty="0">
                  <a:solidFill>
                    <a:srgbClr val="231F20"/>
                  </a:solidFill>
                  <a:latin typeface="Arial"/>
                  <a:cs typeface="Arial"/>
                </a:rPr>
                <a:t> </a:t>
              </a:r>
              <a:r>
                <a:rPr sz="851" i="1" spc="5" dirty="0">
                  <a:solidFill>
                    <a:srgbClr val="231F20"/>
                  </a:solidFill>
                  <a:latin typeface="Arial"/>
                  <a:cs typeface="Arial"/>
                </a:rPr>
                <a:t>option</a:t>
              </a:r>
              <a:endParaRPr sz="851">
                <a:solidFill>
                  <a:prstClr val="black"/>
                </a:solidFill>
                <a:latin typeface="Arial"/>
                <a:cs typeface="Arial"/>
              </a:endParaRPr>
            </a:p>
          </p:txBody>
        </p:sp>
        <p:sp>
          <p:nvSpPr>
            <p:cNvPr id="15" name="object 7"/>
            <p:cNvSpPr txBox="1"/>
            <p:nvPr/>
          </p:nvSpPr>
          <p:spPr>
            <a:xfrm>
              <a:off x="666332" y="4968706"/>
              <a:ext cx="828000" cy="292259"/>
            </a:xfrm>
            <a:prstGeom prst="rect">
              <a:avLst/>
            </a:prstGeom>
          </p:spPr>
          <p:txBody>
            <a:bodyPr vert="horz" wrap="square" lIns="0" tIns="12065" rIns="0" bIns="0" rtlCol="0">
              <a:spAutoFit/>
            </a:bodyPr>
            <a:lstStyle/>
            <a:p>
              <a:pPr marL="12700" marR="5080">
                <a:lnSpc>
                  <a:spcPct val="103200"/>
                </a:lnSpc>
                <a:spcBef>
                  <a:spcPts val="95"/>
                </a:spcBef>
              </a:pPr>
              <a:r>
                <a:rPr sz="900" b="1" spc="11" dirty="0">
                  <a:solidFill>
                    <a:srgbClr val="0078AC"/>
                  </a:solidFill>
                  <a:latin typeface="Arial Black"/>
                  <a:cs typeface="Arial Black"/>
                </a:rPr>
                <a:t>PREFERRED  </a:t>
              </a:r>
              <a:r>
                <a:rPr sz="900" b="1" spc="15" dirty="0">
                  <a:solidFill>
                    <a:srgbClr val="0078AC"/>
                  </a:solidFill>
                  <a:latin typeface="Arial Black"/>
                  <a:cs typeface="Arial Black"/>
                </a:rPr>
                <a:t>RELIEVER</a:t>
              </a:r>
              <a:endParaRPr sz="900">
                <a:solidFill>
                  <a:prstClr val="black"/>
                </a:solidFill>
                <a:latin typeface="Arial Black"/>
                <a:cs typeface="Arial Black"/>
              </a:endParaRPr>
            </a:p>
          </p:txBody>
        </p:sp>
        <p:sp>
          <p:nvSpPr>
            <p:cNvPr id="17" name="object 9"/>
            <p:cNvSpPr txBox="1"/>
            <p:nvPr/>
          </p:nvSpPr>
          <p:spPr>
            <a:xfrm>
              <a:off x="2955404" y="3527874"/>
              <a:ext cx="2448000" cy="60612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dirty="0">
                  <a:solidFill>
                    <a:srgbClr val="58595B"/>
                  </a:solidFill>
                  <a:latin typeface="Arial Black"/>
                  <a:cs typeface="Arial Black"/>
                </a:rPr>
                <a:t> </a:t>
              </a:r>
              <a:r>
                <a:rPr sz="900" b="1" spc="15" dirty="0">
                  <a:solidFill>
                    <a:srgbClr val="58595B"/>
                  </a:solidFill>
                  <a:latin typeface="Arial Black"/>
                  <a:cs typeface="Arial Black"/>
                </a:rPr>
                <a:t>2</a:t>
              </a:r>
              <a:endParaRPr sz="900" b="1" dirty="0">
                <a:solidFill>
                  <a:prstClr val="black"/>
                </a:solidFill>
                <a:latin typeface="Arial Black"/>
                <a:cs typeface="Arial Black"/>
              </a:endParaRPr>
            </a:p>
            <a:p>
              <a:pPr marL="12700" marR="5080">
                <a:lnSpc>
                  <a:spcPct val="114000"/>
                </a:lnSpc>
                <a:spcBef>
                  <a:spcPts val="944"/>
                </a:spcBef>
              </a:pPr>
              <a:r>
                <a:rPr sz="1000" dirty="0">
                  <a:solidFill>
                    <a:srgbClr val="231F20"/>
                  </a:solidFill>
                  <a:latin typeface="Arial"/>
                  <a:cs typeface="Arial"/>
                </a:rPr>
                <a:t>Daily low dose inhaled corticosteroid (ICS),  or as-needed low dose ICS-formoterol</a:t>
              </a:r>
              <a:r>
                <a:rPr sz="951" spc="-5" dirty="0">
                  <a:solidFill>
                    <a:srgbClr val="231F20"/>
                  </a:solidFill>
                  <a:latin typeface="Arial"/>
                  <a:cs typeface="Arial"/>
                </a:rPr>
                <a:t> </a:t>
              </a:r>
              <a:r>
                <a:rPr sz="1000" spc="11" dirty="0">
                  <a:solidFill>
                    <a:srgbClr val="231F20"/>
                  </a:solidFill>
                  <a:latin typeface="Arial"/>
                  <a:cs typeface="Arial"/>
                </a:rPr>
                <a:t>*</a:t>
              </a:r>
              <a:endParaRPr sz="1000" dirty="0">
                <a:solidFill>
                  <a:prstClr val="black"/>
                </a:solidFill>
                <a:latin typeface="Arial"/>
                <a:cs typeface="Arial"/>
              </a:endParaRPr>
            </a:p>
          </p:txBody>
        </p:sp>
        <p:sp>
          <p:nvSpPr>
            <p:cNvPr id="18" name="object 10"/>
            <p:cNvSpPr txBox="1"/>
            <p:nvPr/>
          </p:nvSpPr>
          <p:spPr>
            <a:xfrm>
              <a:off x="5915265" y="3370596"/>
              <a:ext cx="612000" cy="57111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15" dirty="0">
                  <a:solidFill>
                    <a:srgbClr val="58595B"/>
                  </a:solidFill>
                  <a:latin typeface="Arial Black"/>
                  <a:cs typeface="Arial Black"/>
                </a:rPr>
                <a:t> </a:t>
              </a:r>
              <a:r>
                <a:rPr sz="900" b="1" spc="15" dirty="0">
                  <a:solidFill>
                    <a:srgbClr val="58595B"/>
                  </a:solidFill>
                  <a:latin typeface="Arial Black"/>
                  <a:cs typeface="Arial Black"/>
                </a:rPr>
                <a:t>3</a:t>
              </a:r>
              <a:endParaRPr sz="900">
                <a:solidFill>
                  <a:prstClr val="black"/>
                </a:solidFill>
                <a:latin typeface="Arial Black"/>
                <a:cs typeface="Arial Black"/>
              </a:endParaRPr>
            </a:p>
            <a:p>
              <a:pPr marL="12700" marR="5080">
                <a:lnSpc>
                  <a:spcPct val="101200"/>
                </a:lnSpc>
                <a:spcBef>
                  <a:spcPts val="944"/>
                </a:spcBef>
              </a:pPr>
              <a:r>
                <a:rPr sz="1000" dirty="0">
                  <a:solidFill>
                    <a:srgbClr val="231F20"/>
                  </a:solidFill>
                  <a:latin typeface="Arial"/>
                  <a:cs typeface="Arial"/>
                </a:rPr>
                <a:t>Low dose  </a:t>
              </a:r>
              <a:r>
                <a:rPr sz="1000" spc="5" dirty="0">
                  <a:solidFill>
                    <a:srgbClr val="231F20"/>
                  </a:solidFill>
                  <a:latin typeface="Arial"/>
                  <a:cs typeface="Arial"/>
                </a:rPr>
                <a:t>ICS-LABA</a:t>
              </a:r>
              <a:endParaRPr sz="900">
                <a:solidFill>
                  <a:prstClr val="black"/>
                </a:solidFill>
                <a:latin typeface="Arial"/>
                <a:cs typeface="Arial"/>
              </a:endParaRPr>
            </a:p>
          </p:txBody>
        </p:sp>
        <p:sp>
          <p:nvSpPr>
            <p:cNvPr id="19" name="object 11"/>
            <p:cNvSpPr txBox="1"/>
            <p:nvPr/>
          </p:nvSpPr>
          <p:spPr>
            <a:xfrm>
              <a:off x="6889507" y="3129001"/>
              <a:ext cx="720000" cy="541046"/>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4</a:t>
              </a:r>
              <a:endParaRPr sz="900">
                <a:solidFill>
                  <a:prstClr val="black"/>
                </a:solidFill>
                <a:latin typeface="Arial Black"/>
                <a:cs typeface="Arial Black"/>
              </a:endParaRPr>
            </a:p>
            <a:p>
              <a:pPr marL="12700" marR="5080">
                <a:lnSpc>
                  <a:spcPct val="101200"/>
                </a:lnSpc>
                <a:spcBef>
                  <a:spcPts val="944"/>
                </a:spcBef>
              </a:pPr>
              <a:r>
                <a:rPr sz="900" spc="5" dirty="0">
                  <a:solidFill>
                    <a:srgbClr val="231F20"/>
                  </a:solidFill>
                  <a:latin typeface="Arial"/>
                  <a:cs typeface="Arial"/>
                </a:rPr>
                <a:t>Medium</a:t>
              </a:r>
              <a:r>
                <a:rPr sz="900" spc="-85" dirty="0">
                  <a:solidFill>
                    <a:srgbClr val="231F20"/>
                  </a:solidFill>
                  <a:latin typeface="Arial"/>
                  <a:cs typeface="Arial"/>
                </a:rPr>
                <a:t> </a:t>
              </a:r>
              <a:r>
                <a:rPr sz="900" dirty="0">
                  <a:solidFill>
                    <a:srgbClr val="231F20"/>
                  </a:solidFill>
                  <a:latin typeface="Arial"/>
                  <a:cs typeface="Arial"/>
                </a:rPr>
                <a:t>dose  </a:t>
              </a:r>
              <a:r>
                <a:rPr sz="900" spc="5" dirty="0">
                  <a:solidFill>
                    <a:srgbClr val="231F20"/>
                  </a:solidFill>
                  <a:latin typeface="Arial"/>
                  <a:cs typeface="Arial"/>
                </a:rPr>
                <a:t>ICS-LABA</a:t>
              </a:r>
              <a:endParaRPr sz="900">
                <a:solidFill>
                  <a:prstClr val="black"/>
                </a:solidFill>
                <a:latin typeface="Arial"/>
                <a:cs typeface="Arial"/>
              </a:endParaRPr>
            </a:p>
          </p:txBody>
        </p:sp>
        <p:sp>
          <p:nvSpPr>
            <p:cNvPr id="21" name="object 13"/>
            <p:cNvSpPr txBox="1"/>
            <p:nvPr/>
          </p:nvSpPr>
          <p:spPr>
            <a:xfrm>
              <a:off x="2955404" y="4411645"/>
              <a:ext cx="2340000" cy="288092"/>
            </a:xfrm>
            <a:prstGeom prst="rect">
              <a:avLst/>
            </a:prstGeom>
          </p:spPr>
          <p:txBody>
            <a:bodyPr vert="horz" wrap="square" lIns="0" tIns="12065" rIns="0" bIns="0" rtlCol="0">
              <a:spAutoFit/>
            </a:bodyPr>
            <a:lstStyle/>
            <a:p>
              <a:pPr marL="12700" marR="5080">
                <a:lnSpc>
                  <a:spcPct val="103200"/>
                </a:lnSpc>
                <a:spcBef>
                  <a:spcPts val="95"/>
                </a:spcBef>
              </a:pPr>
              <a:r>
                <a:rPr sz="900" i="1" spc="5" dirty="0">
                  <a:solidFill>
                    <a:srgbClr val="231F20"/>
                  </a:solidFill>
                  <a:latin typeface="Arial"/>
                  <a:cs typeface="Arial"/>
                </a:rPr>
                <a:t>Leukotriene </a:t>
              </a:r>
              <a:r>
                <a:rPr sz="900" i="1" spc="11" dirty="0">
                  <a:solidFill>
                    <a:srgbClr val="231F20"/>
                  </a:solidFill>
                  <a:latin typeface="Arial"/>
                  <a:cs typeface="Arial"/>
                </a:rPr>
                <a:t>receptor </a:t>
              </a:r>
              <a:r>
                <a:rPr sz="900" i="1" spc="5" dirty="0">
                  <a:solidFill>
                    <a:srgbClr val="231F20"/>
                  </a:solidFill>
                  <a:latin typeface="Arial"/>
                  <a:cs typeface="Arial"/>
                </a:rPr>
                <a:t>antagonist </a:t>
              </a:r>
              <a:r>
                <a:rPr sz="900" i="1" dirty="0">
                  <a:solidFill>
                    <a:srgbClr val="231F20"/>
                  </a:solidFill>
                  <a:latin typeface="Arial"/>
                  <a:cs typeface="Arial"/>
                </a:rPr>
                <a:t>(LTRA), </a:t>
              </a:r>
              <a:r>
                <a:rPr sz="900" i="1" spc="5" dirty="0">
                  <a:solidFill>
                    <a:srgbClr val="231F20"/>
                  </a:solidFill>
                  <a:latin typeface="Arial"/>
                  <a:cs typeface="Arial"/>
                </a:rPr>
                <a:t>or  low dose </a:t>
              </a:r>
              <a:r>
                <a:rPr sz="900" i="1" spc="11" dirty="0">
                  <a:solidFill>
                    <a:srgbClr val="231F20"/>
                  </a:solidFill>
                  <a:latin typeface="Arial"/>
                  <a:cs typeface="Arial"/>
                </a:rPr>
                <a:t>ICS taken </a:t>
              </a:r>
              <a:r>
                <a:rPr sz="900" i="1" spc="5" dirty="0">
                  <a:solidFill>
                    <a:srgbClr val="231F20"/>
                  </a:solidFill>
                  <a:latin typeface="Arial"/>
                  <a:cs typeface="Arial"/>
                </a:rPr>
                <a:t>whenever </a:t>
              </a:r>
              <a:r>
                <a:rPr sz="900" i="1" spc="15" dirty="0">
                  <a:solidFill>
                    <a:srgbClr val="231F20"/>
                  </a:solidFill>
                  <a:latin typeface="Arial"/>
                  <a:cs typeface="Arial"/>
                </a:rPr>
                <a:t>SABA </a:t>
              </a:r>
              <a:r>
                <a:rPr sz="900" i="1" spc="11" dirty="0">
                  <a:solidFill>
                    <a:srgbClr val="231F20"/>
                  </a:solidFill>
                  <a:latin typeface="Arial"/>
                  <a:cs typeface="Arial"/>
                </a:rPr>
                <a:t>taken</a:t>
              </a:r>
              <a:r>
                <a:rPr sz="900" i="1" spc="-5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2" name="object 14"/>
            <p:cNvSpPr txBox="1"/>
            <p:nvPr/>
          </p:nvSpPr>
          <p:spPr>
            <a:xfrm>
              <a:off x="2695459" y="4988078"/>
              <a:ext cx="1944000" cy="155172"/>
            </a:xfrm>
            <a:prstGeom prst="rect">
              <a:avLst/>
            </a:prstGeom>
          </p:spPr>
          <p:txBody>
            <a:bodyPr vert="horz" wrap="square" lIns="0" tIns="16511" rIns="0" bIns="0" rtlCol="0">
              <a:spAutoFit/>
            </a:bodyPr>
            <a:lstStyle/>
            <a:p>
              <a:pPr marL="12700">
                <a:spcBef>
                  <a:spcPts val="13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4" name="object 16"/>
            <p:cNvSpPr txBox="1"/>
            <p:nvPr/>
          </p:nvSpPr>
          <p:spPr>
            <a:xfrm>
              <a:off x="4718213" y="5265675"/>
              <a:ext cx="2196000" cy="146963"/>
            </a:xfrm>
            <a:prstGeom prst="rect">
              <a:avLst/>
            </a:prstGeom>
          </p:spPr>
          <p:txBody>
            <a:bodyPr vert="horz" wrap="square" lIns="0" tIns="15875" rIns="0" bIns="0" rtlCol="0">
              <a:spAutoFit/>
            </a:bodyPr>
            <a:lstStyle/>
            <a:p>
              <a:pPr marL="12700">
                <a:spcBef>
                  <a:spcPts val="125"/>
                </a:spcBef>
              </a:pPr>
              <a:r>
                <a:rPr sz="851" i="1" spc="11" dirty="0">
                  <a:solidFill>
                    <a:srgbClr val="231F20"/>
                  </a:solidFill>
                  <a:latin typeface="Arial"/>
                  <a:cs typeface="Arial"/>
                </a:rPr>
                <a:t>As-needed short-acting β</a:t>
              </a:r>
              <a:r>
                <a:rPr lang="en-AU" sz="851" i="1" spc="11" baseline="-25000" dirty="0">
                  <a:solidFill>
                    <a:srgbClr val="231F20"/>
                  </a:solidFill>
                  <a:latin typeface="Arial"/>
                  <a:cs typeface="Arial"/>
                </a:rPr>
                <a:t>2</a:t>
              </a:r>
              <a:r>
                <a:rPr sz="851" i="1" spc="11" dirty="0">
                  <a:solidFill>
                    <a:srgbClr val="231F20"/>
                  </a:solidFill>
                  <a:latin typeface="Arial"/>
                  <a:cs typeface="Arial"/>
                </a:rPr>
                <a:t> -agonist</a:t>
              </a:r>
              <a:r>
                <a:rPr sz="851" i="1" spc="-35" dirty="0">
                  <a:solidFill>
                    <a:srgbClr val="231F20"/>
                  </a:solidFill>
                  <a:latin typeface="Arial"/>
                  <a:cs typeface="Arial"/>
                </a:rPr>
                <a:t> </a:t>
              </a:r>
              <a:r>
                <a:rPr sz="851" i="1" spc="11" dirty="0">
                  <a:solidFill>
                    <a:srgbClr val="231F20"/>
                  </a:solidFill>
                  <a:latin typeface="Arial"/>
                  <a:cs typeface="Arial"/>
                </a:rPr>
                <a:t>(SABA)</a:t>
              </a:r>
              <a:endParaRPr sz="851" dirty="0">
                <a:solidFill>
                  <a:prstClr val="black"/>
                </a:solidFill>
                <a:latin typeface="Arial"/>
                <a:cs typeface="Arial"/>
              </a:endParaRPr>
            </a:p>
          </p:txBody>
        </p:sp>
        <p:sp>
          <p:nvSpPr>
            <p:cNvPr id="25" name="object 17"/>
            <p:cNvSpPr txBox="1"/>
            <p:nvPr/>
          </p:nvSpPr>
          <p:spPr>
            <a:xfrm>
              <a:off x="58934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Medium </a:t>
              </a:r>
              <a:r>
                <a:rPr sz="900" i="1" spc="5" dirty="0">
                  <a:solidFill>
                    <a:srgbClr val="231F20"/>
                  </a:solidFill>
                  <a:latin typeface="Arial"/>
                  <a:cs typeface="Arial"/>
                </a:rPr>
                <a:t>dose  </a:t>
              </a:r>
              <a:r>
                <a:rPr sz="900" i="1" spc="11" dirty="0">
                  <a:solidFill>
                    <a:srgbClr val="231F20"/>
                  </a:solidFill>
                  <a:latin typeface="Arial"/>
                  <a:cs typeface="Arial"/>
                </a:rPr>
                <a:t>ICS, </a:t>
              </a:r>
              <a:r>
                <a:rPr sz="900" i="1" spc="5" dirty="0">
                  <a:solidFill>
                    <a:srgbClr val="231F20"/>
                  </a:solidFill>
                  <a:latin typeface="Arial"/>
                  <a:cs typeface="Arial"/>
                </a:rPr>
                <a:t>or low</a:t>
              </a:r>
              <a:r>
                <a:rPr sz="900" i="1" spc="-60" dirty="0">
                  <a:solidFill>
                    <a:srgbClr val="231F20"/>
                  </a:solidFill>
                  <a:latin typeface="Arial"/>
                  <a:cs typeface="Arial"/>
                </a:rPr>
                <a:t> </a:t>
              </a:r>
              <a:r>
                <a:rPr sz="900" i="1" spc="5" dirty="0">
                  <a:solidFill>
                    <a:srgbClr val="231F20"/>
                  </a:solidFill>
                  <a:latin typeface="Arial"/>
                  <a:cs typeface="Arial"/>
                </a:rPr>
                <a:t>dose  ICS+LTRA</a:t>
              </a:r>
              <a:r>
                <a:rPr lang="en-AU" sz="900" i="1" spc="5" dirty="0">
                  <a:solidFill>
                    <a:srgbClr val="231F20"/>
                  </a:solidFill>
                  <a:latin typeface="Arial"/>
                  <a:cs typeface="Arial"/>
                </a:rPr>
                <a:t> #</a:t>
              </a:r>
              <a:endParaRPr sz="900" dirty="0">
                <a:solidFill>
                  <a:prstClr val="black"/>
                </a:solidFill>
                <a:latin typeface="Arial"/>
                <a:cs typeface="Arial"/>
              </a:endParaRPr>
            </a:p>
          </p:txBody>
        </p:sp>
        <p:sp>
          <p:nvSpPr>
            <p:cNvPr id="26" name="object 18"/>
            <p:cNvSpPr txBox="1"/>
            <p:nvPr/>
          </p:nvSpPr>
          <p:spPr>
            <a:xfrm>
              <a:off x="6878659" y="4411648"/>
              <a:ext cx="756000" cy="542777"/>
            </a:xfrm>
            <a:prstGeom prst="rect">
              <a:avLst/>
            </a:prstGeom>
          </p:spPr>
          <p:txBody>
            <a:bodyPr vert="horz" wrap="square" lIns="0" tIns="12065" rIns="0" bIns="0" rtlCol="0">
              <a:spAutoFit/>
            </a:bodyPr>
            <a:lstStyle/>
            <a:p>
              <a:pPr marL="12700" marR="5080">
                <a:lnSpc>
                  <a:spcPct val="103200"/>
                </a:lnSpc>
                <a:spcBef>
                  <a:spcPts val="95"/>
                </a:spcBef>
              </a:pPr>
              <a:r>
                <a:rPr sz="851" i="1" spc="5" dirty="0">
                  <a:solidFill>
                    <a:srgbClr val="231F20"/>
                  </a:solidFill>
                  <a:latin typeface="Arial"/>
                  <a:cs typeface="Arial"/>
                </a:rPr>
                <a:t>High dose  </a:t>
              </a:r>
              <a:r>
                <a:rPr sz="851" i="1" spc="11" dirty="0">
                  <a:solidFill>
                    <a:srgbClr val="231F20"/>
                  </a:solidFill>
                  <a:latin typeface="Arial"/>
                  <a:cs typeface="Arial"/>
                </a:rPr>
                <a:t>ICS, </a:t>
              </a:r>
              <a:r>
                <a:rPr sz="851" i="1" spc="5" dirty="0">
                  <a:solidFill>
                    <a:srgbClr val="231F20"/>
                  </a:solidFill>
                  <a:latin typeface="Arial"/>
                  <a:cs typeface="Arial"/>
                </a:rPr>
                <a:t>add-on  </a:t>
              </a:r>
              <a:r>
                <a:rPr sz="851" i="1" spc="11" dirty="0">
                  <a:solidFill>
                    <a:srgbClr val="231F20"/>
                  </a:solidFill>
                  <a:latin typeface="Arial"/>
                  <a:cs typeface="Arial"/>
                </a:rPr>
                <a:t>tiotropium,</a:t>
              </a:r>
              <a:r>
                <a:rPr sz="851" i="1" spc="-75" dirty="0">
                  <a:solidFill>
                    <a:srgbClr val="231F20"/>
                  </a:solidFill>
                  <a:latin typeface="Arial"/>
                  <a:cs typeface="Arial"/>
                </a:rPr>
                <a:t> </a:t>
              </a:r>
              <a:r>
                <a:rPr sz="851" i="1" spc="5" dirty="0">
                  <a:solidFill>
                    <a:srgbClr val="231F20"/>
                  </a:solidFill>
                  <a:latin typeface="Arial"/>
                  <a:cs typeface="Arial"/>
                </a:rPr>
                <a:t>or  add-on</a:t>
              </a:r>
              <a:r>
                <a:rPr sz="851" i="1" spc="-65" dirty="0">
                  <a:solidFill>
                    <a:srgbClr val="231F20"/>
                  </a:solidFill>
                  <a:latin typeface="Arial"/>
                  <a:cs typeface="Arial"/>
                </a:rPr>
                <a:t> </a:t>
              </a:r>
              <a:r>
                <a:rPr sz="851" i="1" dirty="0">
                  <a:solidFill>
                    <a:srgbClr val="231F20"/>
                  </a:solidFill>
                  <a:latin typeface="Arial"/>
                  <a:cs typeface="Arial"/>
                </a:rPr>
                <a:t>LTRA</a:t>
              </a:r>
              <a:r>
                <a:rPr lang="en-AU" sz="851" i="1" dirty="0">
                  <a:solidFill>
                    <a:srgbClr val="231F20"/>
                  </a:solidFill>
                  <a:latin typeface="Arial"/>
                  <a:cs typeface="Arial"/>
                </a:rPr>
                <a:t> #</a:t>
              </a:r>
              <a:endParaRPr sz="851" dirty="0">
                <a:solidFill>
                  <a:prstClr val="black"/>
                </a:solidFill>
                <a:latin typeface="Arial"/>
                <a:cs typeface="Arial"/>
              </a:endParaRPr>
            </a:p>
          </p:txBody>
        </p:sp>
        <p:sp>
          <p:nvSpPr>
            <p:cNvPr id="27" name="object 19"/>
            <p:cNvSpPr txBox="1"/>
            <p:nvPr/>
          </p:nvSpPr>
          <p:spPr>
            <a:xfrm>
              <a:off x="7686815" y="4411643"/>
              <a:ext cx="684000" cy="515782"/>
            </a:xfrm>
            <a:prstGeom prst="rect">
              <a:avLst/>
            </a:prstGeom>
          </p:spPr>
          <p:txBody>
            <a:bodyPr vert="horz" wrap="square" lIns="0" tIns="12065" rIns="0" bIns="0" rtlCol="0">
              <a:spAutoFit/>
            </a:bodyPr>
            <a:lstStyle/>
            <a:p>
              <a:pPr marL="12700" marR="5080">
                <a:lnSpc>
                  <a:spcPct val="103200"/>
                </a:lnSpc>
                <a:spcBef>
                  <a:spcPts val="95"/>
                </a:spcBef>
              </a:pPr>
              <a:r>
                <a:rPr sz="800" i="1" spc="11" dirty="0">
                  <a:solidFill>
                    <a:srgbClr val="231F20"/>
                  </a:solidFill>
                  <a:latin typeface="Arial"/>
                  <a:cs typeface="Arial"/>
                </a:rPr>
                <a:t>Add </a:t>
              </a:r>
              <a:r>
                <a:rPr sz="800" i="1" spc="5" dirty="0">
                  <a:solidFill>
                    <a:srgbClr val="231F20"/>
                  </a:solidFill>
                  <a:latin typeface="Arial"/>
                  <a:cs typeface="Arial"/>
                </a:rPr>
                <a:t>low</a:t>
              </a:r>
              <a:r>
                <a:rPr sz="800" i="1" spc="-60" dirty="0">
                  <a:solidFill>
                    <a:srgbClr val="231F20"/>
                  </a:solidFill>
                  <a:latin typeface="Arial"/>
                  <a:cs typeface="Arial"/>
                </a:rPr>
                <a:t> </a:t>
              </a:r>
              <a:r>
                <a:rPr sz="800" i="1" spc="5" dirty="0">
                  <a:solidFill>
                    <a:srgbClr val="231F20"/>
                  </a:solidFill>
                  <a:latin typeface="Arial"/>
                  <a:cs typeface="Arial"/>
                </a:rPr>
                <a:t>dose  </a:t>
              </a:r>
              <a:r>
                <a:rPr sz="800" i="1" spc="11" dirty="0">
                  <a:solidFill>
                    <a:srgbClr val="231F20"/>
                  </a:solidFill>
                  <a:latin typeface="Arial"/>
                  <a:cs typeface="Arial"/>
                </a:rPr>
                <a:t>OCS, </a:t>
              </a:r>
              <a:r>
                <a:rPr sz="800" i="1" spc="5" dirty="0">
                  <a:solidFill>
                    <a:srgbClr val="231F20"/>
                  </a:solidFill>
                  <a:latin typeface="Arial"/>
                  <a:cs typeface="Arial"/>
                </a:rPr>
                <a:t>but  </a:t>
              </a:r>
              <a:r>
                <a:rPr sz="800" i="1" spc="11" dirty="0">
                  <a:solidFill>
                    <a:srgbClr val="231F20"/>
                  </a:solidFill>
                  <a:latin typeface="Arial"/>
                  <a:cs typeface="Arial"/>
                </a:rPr>
                <a:t>consider</a:t>
              </a:r>
              <a:endParaRPr sz="800">
                <a:solidFill>
                  <a:prstClr val="black"/>
                </a:solidFill>
                <a:latin typeface="Arial"/>
                <a:cs typeface="Arial"/>
              </a:endParaRPr>
            </a:p>
            <a:p>
              <a:pPr marL="12700">
                <a:spcBef>
                  <a:spcPts val="31"/>
                </a:spcBef>
              </a:pPr>
              <a:r>
                <a:rPr sz="800" i="1" spc="11" dirty="0">
                  <a:solidFill>
                    <a:srgbClr val="231F20"/>
                  </a:solidFill>
                  <a:latin typeface="Arial"/>
                  <a:cs typeface="Arial"/>
                </a:rPr>
                <a:t>side-effects</a:t>
              </a:r>
              <a:endParaRPr sz="800">
                <a:solidFill>
                  <a:prstClr val="black"/>
                </a:solidFill>
                <a:latin typeface="Arial"/>
                <a:cs typeface="Arial"/>
              </a:endParaRPr>
            </a:p>
          </p:txBody>
        </p:sp>
        <p:sp>
          <p:nvSpPr>
            <p:cNvPr id="28" name="object 20"/>
            <p:cNvSpPr txBox="1"/>
            <p:nvPr/>
          </p:nvSpPr>
          <p:spPr>
            <a:xfrm>
              <a:off x="6223267" y="4988082"/>
              <a:ext cx="1980000" cy="152607"/>
            </a:xfrm>
            <a:prstGeom prst="rect">
              <a:avLst/>
            </a:prstGeom>
          </p:spPr>
          <p:txBody>
            <a:bodyPr vert="horz" wrap="square" lIns="0" tIns="13971" rIns="0" bIns="0" rtlCol="0">
              <a:spAutoFit/>
            </a:bodyPr>
            <a:lstStyle/>
            <a:p>
              <a:pPr marL="12700">
                <a:spcBef>
                  <a:spcPts val="11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5" dirty="0">
                  <a:solidFill>
                    <a:srgbClr val="231F20"/>
                  </a:solidFill>
                  <a:latin typeface="Arial"/>
                  <a:cs typeface="Arial"/>
                </a:rPr>
                <a:t>‡</a:t>
              </a:r>
              <a:endParaRPr sz="900">
                <a:solidFill>
                  <a:prstClr val="black"/>
                </a:solidFill>
                <a:latin typeface="Arial"/>
                <a:cs typeface="Arial"/>
              </a:endParaRPr>
            </a:p>
          </p:txBody>
        </p:sp>
        <p:sp>
          <p:nvSpPr>
            <p:cNvPr id="29" name="object 21"/>
            <p:cNvSpPr txBox="1"/>
            <p:nvPr/>
          </p:nvSpPr>
          <p:spPr>
            <a:xfrm>
              <a:off x="666333" y="1019659"/>
              <a:ext cx="2684780" cy="355226"/>
            </a:xfrm>
            <a:prstGeom prst="rect">
              <a:avLst/>
            </a:prstGeom>
          </p:spPr>
          <p:txBody>
            <a:bodyPr vert="horz" wrap="square" lIns="0" tIns="16511" rIns="0" bIns="0" rtlCol="0">
              <a:spAutoFit/>
            </a:bodyPr>
            <a:lstStyle/>
            <a:p>
              <a:pPr marL="12700">
                <a:spcBef>
                  <a:spcPts val="131"/>
                </a:spcBef>
              </a:pPr>
              <a:r>
                <a:rPr sz="1000" spc="15" dirty="0">
                  <a:solidFill>
                    <a:srgbClr val="231F20"/>
                  </a:solidFill>
                  <a:latin typeface="Arial"/>
                  <a:cs typeface="Arial"/>
                </a:rPr>
                <a:t>Box</a:t>
              </a:r>
              <a:r>
                <a:rPr sz="1000" dirty="0">
                  <a:solidFill>
                    <a:srgbClr val="231F20"/>
                  </a:solidFill>
                  <a:latin typeface="Arial"/>
                  <a:cs typeface="Arial"/>
                </a:rPr>
                <a:t> </a:t>
              </a:r>
              <a:r>
                <a:rPr sz="1000" spc="11" dirty="0">
                  <a:solidFill>
                    <a:srgbClr val="231F20"/>
                  </a:solidFill>
                  <a:latin typeface="Arial"/>
                  <a:cs typeface="Arial"/>
                </a:rPr>
                <a:t>3-5A</a:t>
              </a:r>
              <a:endParaRPr sz="1000">
                <a:solidFill>
                  <a:prstClr val="black"/>
                </a:solidFill>
                <a:latin typeface="Arial"/>
                <a:cs typeface="Arial"/>
              </a:endParaRPr>
            </a:p>
            <a:p>
              <a:pPr marL="12700">
                <a:spcBef>
                  <a:spcPts val="45"/>
                </a:spcBef>
              </a:pPr>
              <a:r>
                <a:rPr sz="1200" b="1" dirty="0">
                  <a:solidFill>
                    <a:srgbClr val="231F20"/>
                  </a:solidFill>
                  <a:latin typeface="Arial Black"/>
                  <a:cs typeface="Arial Black"/>
                </a:rPr>
                <a:t>Adults &amp; adolescents 12+</a:t>
              </a:r>
              <a:r>
                <a:rPr sz="1200" b="1" spc="-35" dirty="0">
                  <a:solidFill>
                    <a:srgbClr val="231F20"/>
                  </a:solidFill>
                  <a:latin typeface="Arial Black"/>
                  <a:cs typeface="Arial Black"/>
                </a:rPr>
                <a:t> </a:t>
              </a:r>
              <a:r>
                <a:rPr sz="1200" b="1" dirty="0">
                  <a:solidFill>
                    <a:srgbClr val="231F20"/>
                  </a:solidFill>
                  <a:latin typeface="Arial Black"/>
                  <a:cs typeface="Arial Black"/>
                </a:rPr>
                <a:t>years</a:t>
              </a:r>
              <a:endParaRPr sz="1200">
                <a:solidFill>
                  <a:prstClr val="black"/>
                </a:solidFill>
                <a:latin typeface="Arial Black"/>
                <a:cs typeface="Arial Black"/>
              </a:endParaRPr>
            </a:p>
          </p:txBody>
        </p:sp>
        <p:sp>
          <p:nvSpPr>
            <p:cNvPr id="30" name="object 22"/>
            <p:cNvSpPr txBox="1"/>
            <p:nvPr/>
          </p:nvSpPr>
          <p:spPr>
            <a:xfrm>
              <a:off x="666332" y="1718087"/>
              <a:ext cx="2232000" cy="291106"/>
            </a:xfrm>
            <a:prstGeom prst="rect">
              <a:avLst/>
            </a:prstGeom>
          </p:spPr>
          <p:txBody>
            <a:bodyPr vert="horz" wrap="square" lIns="0" tIns="13971" rIns="0" bIns="0" rtlCol="0">
              <a:spAutoFit/>
            </a:bodyPr>
            <a:lstStyle/>
            <a:p>
              <a:pPr marL="12700">
                <a:spcBef>
                  <a:spcPts val="111"/>
                </a:spcBef>
              </a:pPr>
              <a:r>
                <a:rPr sz="900" b="1" dirty="0">
                  <a:solidFill>
                    <a:srgbClr val="231F20"/>
                  </a:solidFill>
                  <a:latin typeface="Arial Black"/>
                  <a:cs typeface="Arial Black"/>
                </a:rPr>
                <a:t>Personalized </a:t>
              </a:r>
              <a:r>
                <a:rPr sz="900" b="1" spc="5" dirty="0">
                  <a:solidFill>
                    <a:srgbClr val="231F20"/>
                  </a:solidFill>
                  <a:latin typeface="Arial Black"/>
                  <a:cs typeface="Arial Black"/>
                </a:rPr>
                <a:t>asthma</a:t>
              </a:r>
              <a:r>
                <a:rPr sz="900" b="1" spc="-5" dirty="0">
                  <a:solidFill>
                    <a:srgbClr val="231F20"/>
                  </a:solidFill>
                  <a:latin typeface="Arial Black"/>
                  <a:cs typeface="Arial Black"/>
                </a:rPr>
                <a:t> </a:t>
              </a:r>
              <a:r>
                <a:rPr sz="900" b="1" spc="5" dirty="0">
                  <a:solidFill>
                    <a:srgbClr val="231F20"/>
                  </a:solidFill>
                  <a:latin typeface="Arial Black"/>
                  <a:cs typeface="Arial Black"/>
                </a:rPr>
                <a:t>management:</a:t>
              </a:r>
              <a:endParaRPr sz="900">
                <a:solidFill>
                  <a:prstClr val="black"/>
                </a:solidFill>
                <a:latin typeface="Arial Black"/>
                <a:cs typeface="Arial Black"/>
              </a:endParaRPr>
            </a:p>
            <a:p>
              <a:pPr marL="12700">
                <a:spcBef>
                  <a:spcPts val="11"/>
                </a:spcBef>
              </a:pPr>
              <a:r>
                <a:rPr sz="900" spc="5" dirty="0">
                  <a:solidFill>
                    <a:srgbClr val="231F20"/>
                  </a:solidFill>
                  <a:latin typeface="Arial"/>
                  <a:cs typeface="Arial"/>
                </a:rPr>
                <a:t>Assess, </a:t>
              </a:r>
              <a:r>
                <a:rPr sz="900" dirty="0">
                  <a:solidFill>
                    <a:srgbClr val="231F20"/>
                  </a:solidFill>
                  <a:latin typeface="Arial"/>
                  <a:cs typeface="Arial"/>
                </a:rPr>
                <a:t>Adjust, Review</a:t>
              </a:r>
              <a:r>
                <a:rPr sz="900" spc="-60" dirty="0">
                  <a:solidFill>
                    <a:srgbClr val="231F20"/>
                  </a:solidFill>
                  <a:latin typeface="Arial"/>
                  <a:cs typeface="Arial"/>
                </a:rPr>
                <a:t> </a:t>
              </a:r>
              <a:r>
                <a:rPr sz="900" spc="5" dirty="0">
                  <a:solidFill>
                    <a:srgbClr val="231F20"/>
                  </a:solidFill>
                  <a:latin typeface="Arial"/>
                  <a:cs typeface="Arial"/>
                </a:rPr>
                <a:t>response</a:t>
              </a:r>
              <a:endParaRPr sz="900">
                <a:solidFill>
                  <a:prstClr val="black"/>
                </a:solidFill>
                <a:latin typeface="Arial"/>
                <a:cs typeface="Arial"/>
              </a:endParaRPr>
            </a:p>
          </p:txBody>
        </p:sp>
        <p:sp>
          <p:nvSpPr>
            <p:cNvPr id="31" name="object 23"/>
            <p:cNvSpPr txBox="1"/>
            <p:nvPr/>
          </p:nvSpPr>
          <p:spPr>
            <a:xfrm>
              <a:off x="666332" y="3052701"/>
              <a:ext cx="1800000" cy="423193"/>
            </a:xfrm>
            <a:prstGeom prst="rect">
              <a:avLst/>
            </a:prstGeom>
          </p:spPr>
          <p:txBody>
            <a:bodyPr vert="horz" wrap="square" lIns="0" tIns="12065" rIns="0" bIns="0" rtlCol="0">
              <a:spAutoFit/>
            </a:bodyPr>
            <a:lstStyle/>
            <a:p>
              <a:pPr marL="12700" marR="5080">
                <a:lnSpc>
                  <a:spcPct val="101200"/>
                </a:lnSpc>
                <a:spcBef>
                  <a:spcPts val="95"/>
                </a:spcBef>
              </a:pPr>
              <a:r>
                <a:rPr sz="900" b="1" spc="5" dirty="0">
                  <a:solidFill>
                    <a:srgbClr val="231F20"/>
                  </a:solidFill>
                  <a:latin typeface="Arial Black"/>
                  <a:cs typeface="Arial Black"/>
                </a:rPr>
                <a:t>Asthma </a:t>
              </a:r>
              <a:r>
                <a:rPr sz="900" b="1" dirty="0">
                  <a:solidFill>
                    <a:srgbClr val="231F20"/>
                  </a:solidFill>
                  <a:latin typeface="Arial Black"/>
                  <a:cs typeface="Arial Black"/>
                </a:rPr>
                <a:t>medication</a:t>
              </a:r>
              <a:r>
                <a:rPr sz="900" b="1" spc="-45" dirty="0">
                  <a:solidFill>
                    <a:srgbClr val="231F20"/>
                  </a:solidFill>
                  <a:latin typeface="Arial Black"/>
                  <a:cs typeface="Arial Black"/>
                </a:rPr>
                <a:t> </a:t>
              </a:r>
              <a:r>
                <a:rPr sz="900" b="1" spc="5" dirty="0">
                  <a:solidFill>
                    <a:srgbClr val="231F20"/>
                  </a:solidFill>
                  <a:latin typeface="Arial Black"/>
                  <a:cs typeface="Arial Black"/>
                </a:rPr>
                <a:t>options:  </a:t>
              </a:r>
              <a:r>
                <a:rPr sz="900" dirty="0">
                  <a:solidFill>
                    <a:srgbClr val="231F20"/>
                  </a:solidFill>
                  <a:latin typeface="Arial"/>
                  <a:cs typeface="Arial"/>
                </a:rPr>
                <a:t>Adjust treatment up and down for  </a:t>
              </a:r>
              <a:r>
                <a:rPr sz="900" spc="-5" dirty="0">
                  <a:solidFill>
                    <a:srgbClr val="231F20"/>
                  </a:solidFill>
                  <a:latin typeface="Arial"/>
                  <a:cs typeface="Arial"/>
                </a:rPr>
                <a:t>individual </a:t>
              </a:r>
              <a:r>
                <a:rPr sz="900" dirty="0">
                  <a:solidFill>
                    <a:srgbClr val="231F20"/>
                  </a:solidFill>
                  <a:latin typeface="Arial"/>
                  <a:cs typeface="Arial"/>
                </a:rPr>
                <a:t>patient</a:t>
              </a:r>
              <a:r>
                <a:rPr sz="900" spc="-5" dirty="0">
                  <a:solidFill>
                    <a:srgbClr val="231F20"/>
                  </a:solidFill>
                  <a:latin typeface="Arial"/>
                  <a:cs typeface="Arial"/>
                </a:rPr>
                <a:t> </a:t>
              </a:r>
              <a:r>
                <a:rPr sz="900" dirty="0">
                  <a:solidFill>
                    <a:srgbClr val="231F20"/>
                  </a:solidFill>
                  <a:latin typeface="Arial"/>
                  <a:cs typeface="Arial"/>
                </a:rPr>
                <a:t>needs</a:t>
              </a:r>
              <a:endParaRPr sz="900">
                <a:solidFill>
                  <a:prstClr val="black"/>
                </a:solidFill>
                <a:latin typeface="Arial"/>
                <a:cs typeface="Arial"/>
              </a:endParaRPr>
            </a:p>
          </p:txBody>
        </p:sp>
        <p:sp>
          <p:nvSpPr>
            <p:cNvPr id="32" name="object 24"/>
            <p:cNvSpPr txBox="1"/>
            <p:nvPr/>
          </p:nvSpPr>
          <p:spPr>
            <a:xfrm>
              <a:off x="7686377" y="2691315"/>
              <a:ext cx="684000" cy="1701363"/>
            </a:xfrm>
            <a:prstGeom prst="rect">
              <a:avLst/>
            </a:prstGeom>
          </p:spPr>
          <p:txBody>
            <a:bodyPr vert="horz" wrap="square" lIns="0" tIns="15875" rIns="0" bIns="0" rtlCol="0">
              <a:spAutoFit/>
            </a:bodyPr>
            <a:lstStyle/>
            <a:p>
              <a:pPr marL="12700">
                <a:spcBef>
                  <a:spcPts val="125"/>
                </a:spcBef>
              </a:pPr>
              <a:r>
                <a:rPr sz="851" b="1" spc="11" dirty="0">
                  <a:solidFill>
                    <a:srgbClr val="58595B"/>
                  </a:solidFill>
                  <a:latin typeface="Arial Black"/>
                  <a:cs typeface="Arial Black"/>
                </a:rPr>
                <a:t>STEP</a:t>
              </a:r>
              <a:r>
                <a:rPr sz="851" b="1" spc="-5" dirty="0">
                  <a:solidFill>
                    <a:srgbClr val="58595B"/>
                  </a:solidFill>
                  <a:latin typeface="Arial Black"/>
                  <a:cs typeface="Arial Black"/>
                </a:rPr>
                <a:t> </a:t>
              </a:r>
              <a:r>
                <a:rPr sz="851" b="1" spc="15" dirty="0">
                  <a:solidFill>
                    <a:srgbClr val="58595B"/>
                  </a:solidFill>
                  <a:latin typeface="Arial Black"/>
                  <a:cs typeface="Arial Black"/>
                </a:rPr>
                <a:t>5</a:t>
              </a:r>
              <a:endParaRPr sz="851">
                <a:solidFill>
                  <a:prstClr val="black"/>
                </a:solidFill>
                <a:latin typeface="Arial Black"/>
                <a:cs typeface="Arial Black"/>
              </a:endParaRPr>
            </a:p>
            <a:p>
              <a:pPr marL="12700" marR="179066">
                <a:lnSpc>
                  <a:spcPct val="103200"/>
                </a:lnSpc>
                <a:spcBef>
                  <a:spcPts val="851"/>
                </a:spcBef>
              </a:pPr>
              <a:r>
                <a:rPr sz="800" spc="5" dirty="0">
                  <a:solidFill>
                    <a:srgbClr val="231F20"/>
                  </a:solidFill>
                  <a:latin typeface="Arial"/>
                  <a:cs typeface="Arial"/>
                </a:rPr>
                <a:t>High dose  </a:t>
              </a:r>
              <a:r>
                <a:rPr sz="800" spc="11" dirty="0">
                  <a:solidFill>
                    <a:srgbClr val="231F20"/>
                  </a:solidFill>
                  <a:latin typeface="Arial"/>
                  <a:cs typeface="Arial"/>
                </a:rPr>
                <a:t>ICS-LABA</a:t>
              </a:r>
              <a:endParaRPr sz="800">
                <a:solidFill>
                  <a:prstClr val="black"/>
                </a:solidFill>
                <a:latin typeface="Arial"/>
                <a:cs typeface="Arial"/>
              </a:endParaRPr>
            </a:p>
            <a:p>
              <a:pPr marL="12700" marR="102868">
                <a:lnSpc>
                  <a:spcPct val="103200"/>
                </a:lnSpc>
                <a:spcBef>
                  <a:spcPts val="255"/>
                </a:spcBef>
              </a:pPr>
              <a:r>
                <a:rPr sz="800" spc="5" dirty="0">
                  <a:solidFill>
                    <a:srgbClr val="231F20"/>
                  </a:solidFill>
                  <a:latin typeface="Arial"/>
                  <a:cs typeface="Arial"/>
                </a:rPr>
                <a:t>Refer for  phenotypic  assessment</a:t>
              </a:r>
              <a:endParaRPr sz="800">
                <a:solidFill>
                  <a:prstClr val="black"/>
                </a:solidFill>
                <a:latin typeface="Arial"/>
                <a:cs typeface="Arial"/>
              </a:endParaRPr>
            </a:p>
            <a:p>
              <a:pPr marL="12700" marR="5080">
                <a:lnSpc>
                  <a:spcPct val="103200"/>
                </a:lnSpc>
              </a:pPr>
              <a:r>
                <a:rPr sz="800" spc="11" dirty="0">
                  <a:solidFill>
                    <a:srgbClr val="231F20"/>
                  </a:solidFill>
                  <a:latin typeface="Arial"/>
                  <a:cs typeface="Arial"/>
                </a:rPr>
                <a:t>± </a:t>
              </a:r>
              <a:r>
                <a:rPr sz="800" spc="5" dirty="0">
                  <a:solidFill>
                    <a:srgbClr val="231F20"/>
                  </a:solidFill>
                  <a:latin typeface="Arial"/>
                  <a:cs typeface="Arial"/>
                </a:rPr>
                <a:t>add-on  </a:t>
              </a:r>
              <a:r>
                <a:rPr sz="800" dirty="0">
                  <a:solidFill>
                    <a:srgbClr val="231F20"/>
                  </a:solidFill>
                  <a:latin typeface="Arial"/>
                  <a:cs typeface="Arial"/>
                </a:rPr>
                <a:t>therapy,  e.g.tiotropium,  anti-IgE,</a:t>
              </a:r>
              <a:endParaRPr sz="800">
                <a:solidFill>
                  <a:prstClr val="black"/>
                </a:solidFill>
                <a:latin typeface="Arial"/>
                <a:cs typeface="Arial"/>
              </a:endParaRPr>
            </a:p>
            <a:p>
              <a:pPr marL="12700">
                <a:spcBef>
                  <a:spcPts val="31"/>
                </a:spcBef>
              </a:pPr>
              <a:r>
                <a:rPr sz="800" spc="5" dirty="0">
                  <a:solidFill>
                    <a:srgbClr val="231F20"/>
                  </a:solidFill>
                  <a:latin typeface="Arial"/>
                  <a:cs typeface="Arial"/>
                </a:rPr>
                <a:t>anti-IL5/5R,</a:t>
              </a:r>
              <a:endParaRPr sz="800">
                <a:solidFill>
                  <a:prstClr val="black"/>
                </a:solidFill>
                <a:latin typeface="Arial"/>
                <a:cs typeface="Arial"/>
              </a:endParaRPr>
            </a:p>
            <a:p>
              <a:pPr marL="12700">
                <a:spcBef>
                  <a:spcPts val="131"/>
                </a:spcBef>
              </a:pPr>
              <a:r>
                <a:rPr sz="800" spc="5" dirty="0">
                  <a:solidFill>
                    <a:srgbClr val="231F20"/>
                  </a:solidFill>
                  <a:latin typeface="Arial"/>
                  <a:cs typeface="Arial"/>
                </a:rPr>
                <a:t>anti-IL4R</a:t>
              </a:r>
              <a:endParaRPr sz="800">
                <a:solidFill>
                  <a:prstClr val="black"/>
                </a:solidFill>
                <a:latin typeface="Arial"/>
                <a:cs typeface="Arial"/>
              </a:endParaRPr>
            </a:p>
          </p:txBody>
        </p:sp>
        <p:sp>
          <p:nvSpPr>
            <p:cNvPr id="33" name="object 25"/>
            <p:cNvSpPr txBox="1"/>
            <p:nvPr/>
          </p:nvSpPr>
          <p:spPr>
            <a:xfrm>
              <a:off x="2886598" y="2013734"/>
              <a:ext cx="936823" cy="714426"/>
            </a:xfrm>
            <a:prstGeom prst="rect">
              <a:avLst/>
            </a:prstGeom>
          </p:spPr>
          <p:txBody>
            <a:bodyPr vert="horz" wrap="square" lIns="0" tIns="12065" rIns="0" bIns="0" rtlCol="0">
              <a:spAutoFit/>
            </a:bodyPr>
            <a:lstStyle/>
            <a:p>
              <a:pPr marL="12700" marR="207005">
                <a:lnSpc>
                  <a:spcPct val="114700"/>
                </a:lnSpc>
                <a:spcBef>
                  <a:spcPts val="95"/>
                </a:spcBef>
              </a:pPr>
              <a:r>
                <a:rPr sz="800" i="1" spc="11" dirty="0">
                  <a:solidFill>
                    <a:srgbClr val="231F20"/>
                  </a:solidFill>
                  <a:latin typeface="Arial"/>
                  <a:cs typeface="Arial"/>
                </a:rPr>
                <a:t>Symptoms  Exacerbations  Side-effects  </a:t>
              </a:r>
              <a:r>
                <a:rPr sz="800" i="1" spc="5" dirty="0">
                  <a:solidFill>
                    <a:srgbClr val="231F20"/>
                  </a:solidFill>
                  <a:latin typeface="Arial"/>
                  <a:cs typeface="Arial"/>
                </a:rPr>
                <a:t>Lung</a:t>
              </a:r>
              <a:r>
                <a:rPr sz="800" i="1" spc="-31" dirty="0">
                  <a:solidFill>
                    <a:srgbClr val="231F20"/>
                  </a:solidFill>
                  <a:latin typeface="Arial"/>
                  <a:cs typeface="Arial"/>
                </a:rPr>
                <a:t> </a:t>
              </a:r>
              <a:r>
                <a:rPr sz="800" i="1" spc="11" dirty="0">
                  <a:solidFill>
                    <a:srgbClr val="231F20"/>
                  </a:solidFill>
                  <a:latin typeface="Arial"/>
                  <a:cs typeface="Arial"/>
                </a:rPr>
                <a:t>function</a:t>
              </a:r>
              <a:endParaRPr sz="800" dirty="0">
                <a:solidFill>
                  <a:prstClr val="black"/>
                </a:solidFill>
                <a:latin typeface="Arial"/>
                <a:cs typeface="Arial"/>
              </a:endParaRPr>
            </a:p>
            <a:p>
              <a:pPr marL="12700">
                <a:spcBef>
                  <a:spcPts val="131"/>
                </a:spcBef>
              </a:pPr>
              <a:r>
                <a:rPr sz="800" i="1" spc="11" dirty="0">
                  <a:solidFill>
                    <a:srgbClr val="231F20"/>
                  </a:solidFill>
                  <a:latin typeface="Arial"/>
                  <a:cs typeface="Arial"/>
                </a:rPr>
                <a:t>Patient</a:t>
              </a:r>
              <a:r>
                <a:rPr sz="800" i="1" spc="-60" dirty="0">
                  <a:solidFill>
                    <a:srgbClr val="231F20"/>
                  </a:solidFill>
                  <a:latin typeface="Arial"/>
                  <a:cs typeface="Arial"/>
                </a:rPr>
                <a:t> </a:t>
              </a:r>
              <a:r>
                <a:rPr sz="800" i="1" spc="11" dirty="0">
                  <a:solidFill>
                    <a:srgbClr val="231F20"/>
                  </a:solidFill>
                  <a:latin typeface="Arial"/>
                  <a:cs typeface="Arial"/>
                </a:rPr>
                <a:t>satisfaction</a:t>
              </a:r>
              <a:endParaRPr sz="800" dirty="0">
                <a:solidFill>
                  <a:prstClr val="black"/>
                </a:solidFill>
                <a:latin typeface="Arial"/>
                <a:cs typeface="Arial"/>
              </a:endParaRPr>
            </a:p>
          </p:txBody>
        </p:sp>
        <p:sp>
          <p:nvSpPr>
            <p:cNvPr id="34" name="object 26"/>
            <p:cNvSpPr txBox="1"/>
            <p:nvPr/>
          </p:nvSpPr>
          <p:spPr>
            <a:xfrm>
              <a:off x="5363705" y="1032939"/>
              <a:ext cx="1783168" cy="817788"/>
            </a:xfrm>
            <a:prstGeom prst="rect">
              <a:avLst/>
            </a:prstGeom>
          </p:spPr>
          <p:txBody>
            <a:bodyPr vert="horz" wrap="square" lIns="0" tIns="12065" rIns="0" bIns="0" rtlCol="0">
              <a:spAutoFit/>
            </a:bodyPr>
            <a:lstStyle/>
            <a:p>
              <a:pPr marL="12700" marR="5080">
                <a:lnSpc>
                  <a:spcPct val="114700"/>
                </a:lnSpc>
                <a:spcBef>
                  <a:spcPts val="95"/>
                </a:spcBef>
              </a:pPr>
              <a:r>
                <a:rPr sz="800" i="1" spc="5" dirty="0">
                  <a:solidFill>
                    <a:srgbClr val="231F20"/>
                  </a:solidFill>
                  <a:latin typeface="Arial"/>
                  <a:cs typeface="Arial"/>
                </a:rPr>
                <a:t>Confirmation of diagnosis </a:t>
              </a:r>
              <a:r>
                <a:rPr sz="800" i="1" dirty="0">
                  <a:solidFill>
                    <a:srgbClr val="231F20"/>
                  </a:solidFill>
                  <a:latin typeface="Arial"/>
                  <a:cs typeface="Arial"/>
                </a:rPr>
                <a:t>if </a:t>
              </a:r>
              <a:r>
                <a:rPr sz="800" i="1" spc="5" dirty="0">
                  <a:solidFill>
                    <a:srgbClr val="231F20"/>
                  </a:solidFill>
                  <a:latin typeface="Arial"/>
                  <a:cs typeface="Arial"/>
                </a:rPr>
                <a:t>necessary  </a:t>
              </a:r>
              <a:r>
                <a:rPr sz="800" i="1" spc="11" dirty="0">
                  <a:solidFill>
                    <a:srgbClr val="231F20"/>
                  </a:solidFill>
                  <a:latin typeface="Arial"/>
                  <a:cs typeface="Arial"/>
                </a:rPr>
                <a:t>Symptom control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modifiable</a:t>
              </a:r>
              <a:endParaRPr sz="800">
                <a:solidFill>
                  <a:prstClr val="black"/>
                </a:solidFill>
                <a:latin typeface="Arial"/>
                <a:cs typeface="Arial"/>
              </a:endParaRPr>
            </a:p>
            <a:p>
              <a:pPr marL="12700">
                <a:lnSpc>
                  <a:spcPts val="860"/>
                </a:lnSpc>
              </a:pPr>
              <a:r>
                <a:rPr sz="800" i="1" spc="5" dirty="0">
                  <a:solidFill>
                    <a:srgbClr val="231F20"/>
                  </a:solidFill>
                  <a:latin typeface="Arial"/>
                  <a:cs typeface="Arial"/>
                </a:rPr>
                <a:t>risk </a:t>
              </a:r>
              <a:r>
                <a:rPr sz="800" i="1" spc="11" dirty="0">
                  <a:solidFill>
                    <a:srgbClr val="231F20"/>
                  </a:solidFill>
                  <a:latin typeface="Arial"/>
                  <a:cs typeface="Arial"/>
                </a:rPr>
                <a:t>factors (including </a:t>
              </a:r>
              <a:r>
                <a:rPr sz="800" i="1" spc="5" dirty="0">
                  <a:solidFill>
                    <a:srgbClr val="231F20"/>
                  </a:solidFill>
                  <a:latin typeface="Arial"/>
                  <a:cs typeface="Arial"/>
                </a:rPr>
                <a:t>lung</a:t>
              </a:r>
              <a:r>
                <a:rPr sz="800" i="1" spc="-35" dirty="0">
                  <a:solidFill>
                    <a:srgbClr val="231F20"/>
                  </a:solidFill>
                  <a:latin typeface="Arial"/>
                  <a:cs typeface="Arial"/>
                </a:rPr>
                <a:t> </a:t>
              </a:r>
              <a:r>
                <a:rPr sz="800" i="1" spc="11" dirty="0">
                  <a:solidFill>
                    <a:srgbClr val="231F20"/>
                  </a:solidFill>
                  <a:latin typeface="Arial"/>
                  <a:cs typeface="Arial"/>
                </a:rPr>
                <a:t>function)</a:t>
              </a:r>
              <a:endParaRPr sz="800">
                <a:solidFill>
                  <a:prstClr val="black"/>
                </a:solidFill>
                <a:latin typeface="Arial"/>
                <a:cs typeface="Arial"/>
              </a:endParaRPr>
            </a:p>
            <a:p>
              <a:pPr marL="12700">
                <a:spcBef>
                  <a:spcPts val="131"/>
                </a:spcBef>
              </a:pPr>
              <a:r>
                <a:rPr sz="800" i="1" spc="5" dirty="0">
                  <a:solidFill>
                    <a:srgbClr val="231F20"/>
                  </a:solidFill>
                  <a:latin typeface="Arial"/>
                  <a:cs typeface="Arial"/>
                </a:rPr>
                <a:t>Comorbidities</a:t>
              </a:r>
              <a:endParaRPr sz="800">
                <a:solidFill>
                  <a:prstClr val="black"/>
                </a:solidFill>
                <a:latin typeface="Arial"/>
                <a:cs typeface="Arial"/>
              </a:endParaRPr>
            </a:p>
            <a:p>
              <a:pPr marL="12700" marR="325747">
                <a:lnSpc>
                  <a:spcPct val="114700"/>
                </a:lnSpc>
              </a:pPr>
              <a:r>
                <a:rPr sz="800" i="1" spc="11" dirty="0">
                  <a:solidFill>
                    <a:srgbClr val="231F20"/>
                  </a:solidFill>
                  <a:latin typeface="Arial"/>
                  <a:cs typeface="Arial"/>
                </a:rPr>
                <a:t>Inhaler technique </a:t>
              </a:r>
              <a:r>
                <a:rPr sz="800" i="1" spc="15" dirty="0">
                  <a:solidFill>
                    <a:srgbClr val="231F20"/>
                  </a:solidFill>
                  <a:latin typeface="Arial"/>
                  <a:cs typeface="Arial"/>
                </a:rPr>
                <a:t>&amp;</a:t>
              </a:r>
              <a:r>
                <a:rPr sz="800" i="1" spc="-60" dirty="0">
                  <a:solidFill>
                    <a:srgbClr val="231F20"/>
                  </a:solidFill>
                  <a:latin typeface="Arial"/>
                  <a:cs typeface="Arial"/>
                </a:rPr>
                <a:t> </a:t>
              </a:r>
              <a:r>
                <a:rPr sz="800" i="1" spc="5" dirty="0">
                  <a:solidFill>
                    <a:srgbClr val="231F20"/>
                  </a:solidFill>
                  <a:latin typeface="Arial"/>
                  <a:cs typeface="Arial"/>
                </a:rPr>
                <a:t>adherence  </a:t>
              </a:r>
              <a:r>
                <a:rPr sz="800" i="1" spc="11" dirty="0">
                  <a:solidFill>
                    <a:srgbClr val="231F20"/>
                  </a:solidFill>
                  <a:latin typeface="Arial"/>
                  <a:cs typeface="Arial"/>
                </a:rPr>
                <a:t>Patient</a:t>
              </a:r>
              <a:r>
                <a:rPr sz="800" i="1" dirty="0">
                  <a:solidFill>
                    <a:srgbClr val="231F20"/>
                  </a:solidFill>
                  <a:latin typeface="Arial"/>
                  <a:cs typeface="Arial"/>
                </a:rPr>
                <a:t> </a:t>
              </a:r>
              <a:r>
                <a:rPr sz="800" i="1" spc="5" dirty="0">
                  <a:solidFill>
                    <a:srgbClr val="231F20"/>
                  </a:solidFill>
                  <a:latin typeface="Arial"/>
                  <a:cs typeface="Arial"/>
                </a:rPr>
                <a:t>goals</a:t>
              </a:r>
              <a:endParaRPr sz="800">
                <a:solidFill>
                  <a:prstClr val="black"/>
                </a:solidFill>
                <a:latin typeface="Arial"/>
                <a:cs typeface="Arial"/>
              </a:endParaRPr>
            </a:p>
          </p:txBody>
        </p:sp>
        <p:sp>
          <p:nvSpPr>
            <p:cNvPr id="35" name="object 27"/>
            <p:cNvSpPr txBox="1"/>
            <p:nvPr/>
          </p:nvSpPr>
          <p:spPr>
            <a:xfrm>
              <a:off x="5365890" y="2616632"/>
              <a:ext cx="1544220" cy="630557"/>
            </a:xfrm>
            <a:prstGeom prst="rect">
              <a:avLst/>
            </a:prstGeom>
          </p:spPr>
          <p:txBody>
            <a:bodyPr vert="horz" wrap="square" lIns="0" tIns="23495" rIns="0" bIns="0" rtlCol="0">
              <a:spAutoFit/>
            </a:bodyPr>
            <a:lstStyle/>
            <a:p>
              <a:pPr marL="12700" marR="180970">
                <a:lnSpc>
                  <a:spcPts val="860"/>
                </a:lnSpc>
                <a:spcBef>
                  <a:spcPts val="185"/>
                </a:spcBef>
              </a:pPr>
              <a:r>
                <a:rPr sz="800" i="1" spc="5" dirty="0">
                  <a:solidFill>
                    <a:srgbClr val="231F20"/>
                  </a:solidFill>
                  <a:latin typeface="Arial"/>
                  <a:cs typeface="Arial"/>
                </a:rPr>
                <a:t>Treatment of </a:t>
              </a:r>
              <a:r>
                <a:rPr sz="800" i="1" spc="11" dirty="0">
                  <a:solidFill>
                    <a:srgbClr val="231F20"/>
                  </a:solidFill>
                  <a:latin typeface="Arial"/>
                  <a:cs typeface="Arial"/>
                </a:rPr>
                <a:t>modifiable</a:t>
              </a:r>
              <a:r>
                <a:rPr sz="800" i="1" spc="-60" dirty="0">
                  <a:solidFill>
                    <a:srgbClr val="231F20"/>
                  </a:solidFill>
                  <a:latin typeface="Arial"/>
                  <a:cs typeface="Arial"/>
                </a:rPr>
                <a:t> </a:t>
              </a:r>
              <a:r>
                <a:rPr sz="800" i="1" spc="5" dirty="0">
                  <a:solidFill>
                    <a:srgbClr val="231F20"/>
                  </a:solidFill>
                  <a:latin typeface="Arial"/>
                  <a:cs typeface="Arial"/>
                </a:rPr>
                <a:t>risk  </a:t>
              </a:r>
              <a:r>
                <a:rPr sz="800" i="1" spc="11" dirty="0">
                  <a:solidFill>
                    <a:srgbClr val="231F20"/>
                  </a:solidFill>
                  <a:latin typeface="Arial"/>
                  <a:cs typeface="Arial"/>
                </a:rPr>
                <a:t>factors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comorbidities</a:t>
              </a:r>
              <a:endParaRPr sz="800">
                <a:solidFill>
                  <a:prstClr val="black"/>
                </a:solidFill>
                <a:latin typeface="Arial"/>
                <a:cs typeface="Arial"/>
              </a:endParaRPr>
            </a:p>
            <a:p>
              <a:pPr marL="12700" marR="5080">
                <a:lnSpc>
                  <a:spcPts val="1031"/>
                </a:lnSpc>
                <a:spcBef>
                  <a:spcPts val="35"/>
                </a:spcBef>
              </a:pPr>
              <a:r>
                <a:rPr sz="800" i="1" spc="5" dirty="0">
                  <a:solidFill>
                    <a:srgbClr val="231F20"/>
                  </a:solidFill>
                  <a:latin typeface="Arial"/>
                  <a:cs typeface="Arial"/>
                </a:rPr>
                <a:t>Non-pharmacological </a:t>
              </a:r>
              <a:r>
                <a:rPr sz="800" i="1" spc="11" dirty="0">
                  <a:solidFill>
                    <a:srgbClr val="231F20"/>
                  </a:solidFill>
                  <a:latin typeface="Arial"/>
                  <a:cs typeface="Arial"/>
                </a:rPr>
                <a:t>strategies  Education </a:t>
              </a:r>
              <a:r>
                <a:rPr sz="800" i="1" spc="15" dirty="0">
                  <a:solidFill>
                    <a:srgbClr val="231F20"/>
                  </a:solidFill>
                  <a:latin typeface="Arial"/>
                  <a:cs typeface="Arial"/>
                </a:rPr>
                <a:t>&amp; </a:t>
              </a:r>
              <a:r>
                <a:rPr sz="800" i="1" spc="5" dirty="0">
                  <a:solidFill>
                    <a:srgbClr val="231F20"/>
                  </a:solidFill>
                  <a:latin typeface="Arial"/>
                  <a:cs typeface="Arial"/>
                </a:rPr>
                <a:t>skills training  </a:t>
              </a:r>
              <a:r>
                <a:rPr sz="800" i="1" spc="11" dirty="0">
                  <a:solidFill>
                    <a:srgbClr val="231F20"/>
                  </a:solidFill>
                  <a:latin typeface="Arial"/>
                  <a:cs typeface="Arial"/>
                </a:rPr>
                <a:t>Asthma</a:t>
              </a:r>
              <a:r>
                <a:rPr sz="800" i="1" dirty="0">
                  <a:solidFill>
                    <a:srgbClr val="231F20"/>
                  </a:solidFill>
                  <a:latin typeface="Arial"/>
                  <a:cs typeface="Arial"/>
                </a:rPr>
                <a:t> </a:t>
              </a:r>
              <a:r>
                <a:rPr sz="800" i="1" spc="11" dirty="0">
                  <a:solidFill>
                    <a:srgbClr val="231F20"/>
                  </a:solidFill>
                  <a:latin typeface="Arial"/>
                  <a:cs typeface="Arial"/>
                </a:rPr>
                <a:t>medications</a:t>
              </a:r>
              <a:endParaRPr sz="800">
                <a:solidFill>
                  <a:prstClr val="black"/>
                </a:solidFill>
                <a:latin typeface="Arial"/>
                <a:cs typeface="Arial"/>
              </a:endParaRPr>
            </a:p>
          </p:txBody>
        </p:sp>
        <p:sp>
          <p:nvSpPr>
            <p:cNvPr id="2" name="Rectangle 1"/>
            <p:cNvSpPr/>
            <p:nvPr/>
          </p:nvSpPr>
          <p:spPr>
            <a:xfrm>
              <a:off x="6799947" y="5845816"/>
              <a:ext cx="221856" cy="169277"/>
            </a:xfrm>
            <a:prstGeom prst="rect">
              <a:avLst/>
            </a:prstGeom>
          </p:spPr>
          <p:txBody>
            <a:bodyPr wrap="none">
              <a:spAutoFit/>
            </a:bodyPr>
            <a:lstStyle/>
            <a:p>
              <a:r>
                <a:rPr lang="en-US" sz="500" spc="15" dirty="0">
                  <a:solidFill>
                    <a:srgbClr val="231F20"/>
                  </a:solidFill>
                  <a:latin typeface="Arial"/>
                  <a:cs typeface="Arial"/>
                </a:rPr>
                <a:t>1</a:t>
              </a:r>
              <a:endParaRPr lang="en-US" sz="500" dirty="0">
                <a:solidFill>
                  <a:prstClr val="black"/>
                </a:solidFill>
              </a:endParaRPr>
            </a:p>
          </p:txBody>
        </p:sp>
        <p:pic>
          <p:nvPicPr>
            <p:cNvPr id="3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56339"/>
              <a:ext cx="685280" cy="7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8295" y="3959403"/>
              <a:ext cx="756000" cy="396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8" name="Rectangle 37"/>
            <p:cNvSpPr/>
            <p:nvPr/>
          </p:nvSpPr>
          <p:spPr>
            <a:xfrm>
              <a:off x="2019151" y="4478997"/>
              <a:ext cx="792000" cy="360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bject 8"/>
            <p:cNvSpPr txBox="1"/>
            <p:nvPr/>
          </p:nvSpPr>
          <p:spPr>
            <a:xfrm>
              <a:off x="2018296" y="3691703"/>
              <a:ext cx="900000" cy="706604"/>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1</a:t>
              </a:r>
              <a:endParaRPr sz="900" b="1">
                <a:solidFill>
                  <a:prstClr val="black"/>
                </a:solidFill>
                <a:latin typeface="Arial Black"/>
                <a:cs typeface="Arial Black"/>
              </a:endParaRPr>
            </a:p>
            <a:p>
              <a:pPr marL="12700" marR="267964">
                <a:lnSpc>
                  <a:spcPct val="101200"/>
                </a:lnSpc>
                <a:spcBef>
                  <a:spcPts val="944"/>
                </a:spcBef>
              </a:pPr>
              <a:r>
                <a:rPr sz="951" dirty="0">
                  <a:solidFill>
                    <a:srgbClr val="231F20"/>
                  </a:solidFill>
                  <a:latin typeface="Arial"/>
                  <a:cs typeface="Arial"/>
                </a:rPr>
                <a:t>As-needed  low</a:t>
              </a:r>
              <a:r>
                <a:rPr sz="951" spc="-25" dirty="0">
                  <a:solidFill>
                    <a:srgbClr val="231F20"/>
                  </a:solidFill>
                  <a:latin typeface="Arial"/>
                  <a:cs typeface="Arial"/>
                </a:rPr>
                <a:t> </a:t>
              </a:r>
              <a:r>
                <a:rPr sz="951" dirty="0">
                  <a:solidFill>
                    <a:srgbClr val="231F20"/>
                  </a:solidFill>
                  <a:latin typeface="Arial"/>
                  <a:cs typeface="Arial"/>
                </a:rPr>
                <a:t>dose</a:t>
              </a:r>
              <a:endParaRPr sz="951">
                <a:solidFill>
                  <a:prstClr val="black"/>
                </a:solidFill>
                <a:latin typeface="Arial"/>
                <a:cs typeface="Arial"/>
              </a:endParaRPr>
            </a:p>
            <a:p>
              <a:pPr marL="12700">
                <a:lnSpc>
                  <a:spcPts val="1060"/>
                </a:lnSpc>
              </a:pPr>
              <a:r>
                <a:rPr sz="951" dirty="0">
                  <a:solidFill>
                    <a:srgbClr val="231F20"/>
                  </a:solidFill>
                  <a:latin typeface="Arial"/>
                  <a:cs typeface="Arial"/>
                </a:rPr>
                <a:t>ICS-formoterol</a:t>
              </a:r>
              <a:r>
                <a:rPr sz="951" spc="-31" dirty="0">
                  <a:solidFill>
                    <a:srgbClr val="231F20"/>
                  </a:solidFill>
                  <a:latin typeface="Arial"/>
                  <a:cs typeface="Arial"/>
                </a:rPr>
                <a:t> </a:t>
              </a:r>
              <a:r>
                <a:rPr sz="1000" spc="11" dirty="0">
                  <a:solidFill>
                    <a:srgbClr val="231F20"/>
                  </a:solidFill>
                  <a:latin typeface="Arial"/>
                  <a:cs typeface="Arial"/>
                </a:rPr>
                <a:t>*</a:t>
              </a:r>
              <a:endParaRPr sz="1000">
                <a:solidFill>
                  <a:prstClr val="black"/>
                </a:solidFill>
                <a:latin typeface="Arial"/>
                <a:cs typeface="Arial"/>
              </a:endParaRPr>
            </a:p>
          </p:txBody>
        </p:sp>
        <p:sp>
          <p:nvSpPr>
            <p:cNvPr id="20" name="object 12"/>
            <p:cNvSpPr txBox="1"/>
            <p:nvPr/>
          </p:nvSpPr>
          <p:spPr>
            <a:xfrm>
              <a:off x="20182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Low </a:t>
              </a:r>
              <a:r>
                <a:rPr sz="900" i="1" spc="5" dirty="0">
                  <a:solidFill>
                    <a:srgbClr val="231F20"/>
                  </a:solidFill>
                  <a:latin typeface="Arial"/>
                  <a:cs typeface="Arial"/>
                </a:rPr>
                <a:t>dose </a:t>
              </a:r>
              <a:r>
                <a:rPr sz="900" i="1" spc="11">
                  <a:solidFill>
                    <a:srgbClr val="231F20"/>
                  </a:solidFill>
                  <a:latin typeface="Arial"/>
                  <a:cs typeface="Arial"/>
                </a:rPr>
                <a:t>ICS  taken</a:t>
              </a:r>
              <a:r>
                <a:rPr lang="en-AU" sz="900" i="1" spc="11">
                  <a:solidFill>
                    <a:srgbClr val="231F20"/>
                  </a:solidFill>
                  <a:latin typeface="Arial"/>
                  <a:cs typeface="Arial"/>
                </a:rPr>
                <a:t> </a:t>
              </a:r>
              <a:r>
                <a:rPr sz="900" i="1" spc="5">
                  <a:solidFill>
                    <a:srgbClr val="231F20"/>
                  </a:solidFill>
                  <a:latin typeface="Arial"/>
                  <a:cs typeface="Arial"/>
                </a:rPr>
                <a:t>whenever  </a:t>
              </a:r>
              <a:r>
                <a:rPr sz="900" i="1" spc="15" dirty="0">
                  <a:solidFill>
                    <a:srgbClr val="231F20"/>
                  </a:solidFill>
                  <a:latin typeface="Arial"/>
                  <a:cs typeface="Arial"/>
                </a:rPr>
                <a:t>SABA </a:t>
              </a:r>
              <a:r>
                <a:rPr sz="900" i="1" spc="5" dirty="0">
                  <a:solidFill>
                    <a:srgbClr val="231F20"/>
                  </a:solidFill>
                  <a:latin typeface="Arial"/>
                  <a:cs typeface="Arial"/>
                </a:rPr>
                <a:t>is </a:t>
              </a:r>
              <a:r>
                <a:rPr sz="900" i="1" spc="11" dirty="0">
                  <a:solidFill>
                    <a:srgbClr val="231F20"/>
                  </a:solidFill>
                  <a:latin typeface="Arial"/>
                  <a:cs typeface="Arial"/>
                </a:rPr>
                <a:t>taken</a:t>
              </a:r>
              <a:r>
                <a:rPr sz="851" i="1" spc="-115" dirty="0">
                  <a:solidFill>
                    <a:srgbClr val="231F20"/>
                  </a:solidFill>
                  <a:latin typeface="Arial"/>
                  <a:cs typeface="Arial"/>
                </a:rPr>
                <a:t> </a:t>
              </a:r>
              <a:r>
                <a:rPr sz="751" spc="11" dirty="0">
                  <a:solidFill>
                    <a:srgbClr val="231F20"/>
                  </a:solidFill>
                  <a:latin typeface="Arial"/>
                  <a:cs typeface="Arial"/>
                </a:rPr>
                <a:t>†</a:t>
              </a:r>
              <a:endParaRPr sz="751">
                <a:solidFill>
                  <a:prstClr val="black"/>
                </a:solidFill>
                <a:latin typeface="Arial"/>
                <a:cs typeface="Arial"/>
              </a:endParaRPr>
            </a:p>
          </p:txBody>
        </p:sp>
        <p:sp>
          <p:nvSpPr>
            <p:cNvPr id="59" name="object 24"/>
            <p:cNvSpPr txBox="1"/>
            <p:nvPr/>
          </p:nvSpPr>
          <p:spPr>
            <a:xfrm>
              <a:off x="5845365" y="5445227"/>
              <a:ext cx="3084324" cy="537841"/>
            </a:xfrm>
            <a:prstGeom prst="rect">
              <a:avLst/>
            </a:prstGeom>
          </p:spPr>
          <p:txBody>
            <a:bodyPr vert="horz" wrap="square" lIns="0" tIns="13971" rIns="0" bIns="0" rtlCol="0">
              <a:spAutoFit/>
            </a:bodyPr>
            <a:lstStyle/>
            <a:p>
              <a:pPr marL="110487" marR="5080" indent="-98423">
                <a:spcBef>
                  <a:spcPts val="111"/>
                </a:spcBef>
              </a:pPr>
              <a:r>
                <a:rPr sz="800" spc="5" dirty="0">
                  <a:solidFill>
                    <a:srgbClr val="231F20"/>
                  </a:solidFill>
                  <a:latin typeface="Arial"/>
                  <a:cs typeface="Arial"/>
                </a:rPr>
                <a:t>‡ </a:t>
              </a:r>
              <a:r>
                <a:rPr sz="851" spc="11" dirty="0">
                  <a:solidFill>
                    <a:srgbClr val="231F20"/>
                  </a:solidFill>
                  <a:latin typeface="Arial"/>
                  <a:cs typeface="Arial"/>
                </a:rPr>
                <a:t>Low-dose </a:t>
              </a:r>
              <a:r>
                <a:rPr sz="851" spc="15" dirty="0">
                  <a:solidFill>
                    <a:srgbClr val="231F20"/>
                  </a:solidFill>
                  <a:latin typeface="Arial"/>
                  <a:cs typeface="Arial"/>
                </a:rPr>
                <a:t>ICS-form </a:t>
              </a:r>
              <a:r>
                <a:rPr sz="851" spc="5" dirty="0">
                  <a:solidFill>
                    <a:srgbClr val="231F20"/>
                  </a:solidFill>
                  <a:latin typeface="Arial"/>
                  <a:cs typeface="Arial"/>
                </a:rPr>
                <a:t>is </a:t>
              </a:r>
              <a:r>
                <a:rPr sz="851" spc="11" dirty="0">
                  <a:solidFill>
                    <a:srgbClr val="231F20"/>
                  </a:solidFill>
                  <a:latin typeface="Arial"/>
                  <a:cs typeface="Arial"/>
                </a:rPr>
                <a:t>the reliever for </a:t>
              </a:r>
              <a:r>
                <a:rPr sz="851" spc="5" dirty="0">
                  <a:solidFill>
                    <a:srgbClr val="231F20"/>
                  </a:solidFill>
                  <a:latin typeface="Arial"/>
                  <a:cs typeface="Arial"/>
                </a:rPr>
                <a:t>patients prescribed  </a:t>
              </a:r>
              <a:r>
                <a:rPr sz="851" spc="11" dirty="0">
                  <a:solidFill>
                    <a:srgbClr val="231F20"/>
                  </a:solidFill>
                  <a:latin typeface="Arial"/>
                  <a:cs typeface="Arial"/>
                </a:rPr>
                <a:t>bud-form or </a:t>
              </a:r>
              <a:r>
                <a:rPr sz="851" spc="15" dirty="0">
                  <a:solidFill>
                    <a:srgbClr val="231F20"/>
                  </a:solidFill>
                  <a:latin typeface="Arial"/>
                  <a:cs typeface="Arial"/>
                </a:rPr>
                <a:t>BDP-form maintenance </a:t>
              </a:r>
              <a:r>
                <a:rPr sz="851" spc="11" dirty="0">
                  <a:solidFill>
                    <a:srgbClr val="231F20"/>
                  </a:solidFill>
                  <a:latin typeface="Arial"/>
                  <a:cs typeface="Arial"/>
                </a:rPr>
                <a:t>and reliever</a:t>
              </a:r>
              <a:r>
                <a:rPr sz="851" spc="-25" dirty="0">
                  <a:solidFill>
                    <a:srgbClr val="231F20"/>
                  </a:solidFill>
                  <a:latin typeface="Arial"/>
                  <a:cs typeface="Arial"/>
                </a:rPr>
                <a:t> </a:t>
              </a:r>
              <a:r>
                <a:rPr sz="851" spc="11" dirty="0">
                  <a:solidFill>
                    <a:srgbClr val="231F20"/>
                  </a:solidFill>
                  <a:latin typeface="Arial"/>
                  <a:cs typeface="Arial"/>
                </a:rPr>
                <a:t>therapy</a:t>
              </a:r>
              <a:endParaRPr sz="851" dirty="0">
                <a:solidFill>
                  <a:prstClr val="black"/>
                </a:solidFill>
                <a:latin typeface="Arial"/>
                <a:cs typeface="Arial"/>
              </a:endParaRPr>
            </a:p>
            <a:p>
              <a:pPr marL="87311" indent="-74611">
                <a:spcBef>
                  <a:spcPts val="35"/>
                </a:spcBef>
              </a:pPr>
              <a:r>
                <a:rPr sz="800" spc="15" dirty="0">
                  <a:solidFill>
                    <a:srgbClr val="231F20"/>
                  </a:solidFill>
                  <a:latin typeface="Arial"/>
                  <a:cs typeface="Arial"/>
                </a:rPr>
                <a:t># </a:t>
              </a:r>
              <a:r>
                <a:rPr sz="851" spc="11" dirty="0">
                  <a:solidFill>
                    <a:srgbClr val="231F20"/>
                  </a:solidFill>
                  <a:latin typeface="Arial"/>
                  <a:cs typeface="Arial"/>
                </a:rPr>
                <a:t>Consider adding </a:t>
              </a:r>
              <a:r>
                <a:rPr sz="851" spc="20" dirty="0">
                  <a:solidFill>
                    <a:srgbClr val="231F20"/>
                  </a:solidFill>
                  <a:latin typeface="Arial"/>
                  <a:cs typeface="Arial"/>
                </a:rPr>
                <a:t>HDM </a:t>
              </a:r>
              <a:r>
                <a:rPr sz="851" spc="15" dirty="0">
                  <a:solidFill>
                    <a:srgbClr val="231F20"/>
                  </a:solidFill>
                  <a:latin typeface="Arial"/>
                  <a:cs typeface="Arial"/>
                </a:rPr>
                <a:t>SLIT </a:t>
              </a:r>
              <a:r>
                <a:rPr sz="851" spc="11" dirty="0">
                  <a:solidFill>
                    <a:srgbClr val="231F20"/>
                  </a:solidFill>
                  <a:latin typeface="Arial"/>
                  <a:cs typeface="Arial"/>
                </a:rPr>
                <a:t>for sensitized </a:t>
              </a:r>
              <a:r>
                <a:rPr sz="851" spc="5">
                  <a:solidFill>
                    <a:srgbClr val="231F20"/>
                  </a:solidFill>
                  <a:latin typeface="Arial"/>
                  <a:cs typeface="Arial"/>
                </a:rPr>
                <a:t>patients</a:t>
              </a:r>
              <a:r>
                <a:rPr sz="851" spc="-51">
                  <a:solidFill>
                    <a:srgbClr val="231F20"/>
                  </a:solidFill>
                  <a:latin typeface="Arial"/>
                  <a:cs typeface="Arial"/>
                </a:rPr>
                <a:t> </a:t>
              </a:r>
              <a:r>
                <a:rPr sz="851" spc="5">
                  <a:solidFill>
                    <a:srgbClr val="231F20"/>
                  </a:solidFill>
                  <a:latin typeface="Arial"/>
                  <a:cs typeface="Arial"/>
                </a:rPr>
                <a:t>with</a:t>
              </a:r>
              <a:r>
                <a:rPr lang="en-AU" sz="851" spc="5">
                  <a:solidFill>
                    <a:srgbClr val="231F20"/>
                  </a:solidFill>
                  <a:latin typeface="Arial"/>
                  <a:cs typeface="Arial"/>
                </a:rPr>
                <a:t> </a:t>
              </a:r>
              <a:r>
                <a:rPr sz="851" spc="7">
                  <a:solidFill>
                    <a:srgbClr val="231F20"/>
                  </a:solidFill>
                  <a:latin typeface="Arial"/>
                  <a:cs typeface="Arial"/>
                </a:rPr>
                <a:t>allergic </a:t>
              </a:r>
              <a:r>
                <a:rPr sz="851" spc="15" dirty="0">
                  <a:solidFill>
                    <a:srgbClr val="231F20"/>
                  </a:solidFill>
                  <a:latin typeface="Arial"/>
                  <a:cs typeface="Arial"/>
                </a:rPr>
                <a:t>rhinitis and </a:t>
              </a:r>
              <a:r>
                <a:rPr sz="851" spc="23" dirty="0">
                  <a:solidFill>
                    <a:srgbClr val="231F20"/>
                  </a:solidFill>
                  <a:latin typeface="Arial"/>
                  <a:cs typeface="Arial"/>
                </a:rPr>
                <a:t>FEV</a:t>
              </a:r>
              <a:r>
                <a:rPr lang="en-AU" sz="851" spc="15" dirty="0">
                  <a:solidFill>
                    <a:srgbClr val="231F20"/>
                  </a:solidFill>
                  <a:latin typeface="Arial"/>
                  <a:cs typeface="Arial"/>
                </a:rPr>
                <a:t> </a:t>
              </a:r>
              <a:r>
                <a:rPr sz="851" spc="15" dirty="0">
                  <a:solidFill>
                    <a:srgbClr val="231F20"/>
                  </a:solidFill>
                  <a:latin typeface="Arial"/>
                  <a:cs typeface="Arial"/>
                </a:rPr>
                <a:t> </a:t>
              </a:r>
              <a:r>
                <a:rPr sz="851" spc="31" dirty="0">
                  <a:solidFill>
                    <a:srgbClr val="231F20"/>
                  </a:solidFill>
                  <a:latin typeface="Arial"/>
                  <a:cs typeface="Arial"/>
                </a:rPr>
                <a:t>&gt;70%</a:t>
              </a:r>
              <a:r>
                <a:rPr sz="851" spc="-135" dirty="0">
                  <a:solidFill>
                    <a:srgbClr val="231F20"/>
                  </a:solidFill>
                  <a:latin typeface="Arial"/>
                  <a:cs typeface="Arial"/>
                </a:rPr>
                <a:t> </a:t>
              </a:r>
              <a:r>
                <a:rPr sz="851" spc="7" dirty="0">
                  <a:solidFill>
                    <a:srgbClr val="231F20"/>
                  </a:solidFill>
                  <a:latin typeface="Arial"/>
                  <a:cs typeface="Arial"/>
                </a:rPr>
                <a:t>predicted</a:t>
              </a:r>
              <a:endParaRPr sz="851" dirty="0">
                <a:solidFill>
                  <a:prstClr val="black"/>
                </a:solidFill>
                <a:latin typeface="Arial"/>
                <a:cs typeface="Arial"/>
              </a:endParaRPr>
            </a:p>
          </p:txBody>
        </p:sp>
      </p:grpSp>
      <p:sp>
        <p:nvSpPr>
          <p:cNvPr id="6" name="설명선: 굽은 선 5">
            <a:extLst>
              <a:ext uri="{FF2B5EF4-FFF2-40B4-BE49-F238E27FC236}">
                <a16:creationId xmlns:a16="http://schemas.microsoft.com/office/drawing/2014/main" id="{CEE0CD75-55FA-4BE7-AA41-BB97D0EE86EA}"/>
              </a:ext>
            </a:extLst>
          </p:cNvPr>
          <p:cNvSpPr/>
          <p:nvPr/>
        </p:nvSpPr>
        <p:spPr>
          <a:xfrm>
            <a:off x="3352100" y="1804405"/>
            <a:ext cx="3609522" cy="1800796"/>
          </a:xfrm>
          <a:prstGeom prst="borderCallout2">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ko-KR" sz="2400" b="1" dirty="0">
                <a:solidFill>
                  <a:srgbClr val="002060"/>
                </a:solidFill>
              </a:rPr>
              <a:t>‘Controller’ treatment means the treatment taken to prevent exacerbations</a:t>
            </a:r>
          </a:p>
        </p:txBody>
      </p:sp>
    </p:spTree>
    <p:extLst>
      <p:ext uri="{BB962C8B-B14F-4D97-AF65-F5344CB8AC3E}">
        <p14:creationId xmlns:p14="http://schemas.microsoft.com/office/powerpoint/2010/main" val="14578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10 Gina figure update_MARCH2019.v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57251"/>
            <a:ext cx="9135879" cy="5143500"/>
          </a:xfrm>
          <a:prstGeom prst="rect">
            <a:avLst/>
          </a:prstGeom>
        </p:spPr>
      </p:pic>
      <p:sp>
        <p:nvSpPr>
          <p:cNvPr id="40" name="Rectangle 23"/>
          <p:cNvSpPr>
            <a:spLocks/>
          </p:cNvSpPr>
          <p:nvPr/>
        </p:nvSpPr>
        <p:spPr bwMode="auto">
          <a:xfrm>
            <a:off x="4954754" y="6532166"/>
            <a:ext cx="3974934"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dirty="0">
                <a:solidFill>
                  <a:prstClr val="black"/>
                </a:solidFill>
                <a:cs typeface="Arial" pitchFamily="34" charset="0"/>
                <a:sym typeface="Arial" pitchFamily="34" charset="0"/>
              </a:rPr>
              <a:t>© Global Initiative for Asthma, www.ginasthma.org</a:t>
            </a:r>
          </a:p>
        </p:txBody>
      </p:sp>
      <p:grpSp>
        <p:nvGrpSpPr>
          <p:cNvPr id="5" name="그룹 4">
            <a:extLst>
              <a:ext uri="{FF2B5EF4-FFF2-40B4-BE49-F238E27FC236}">
                <a16:creationId xmlns:a16="http://schemas.microsoft.com/office/drawing/2014/main" id="{36C1DAC3-7237-43A6-9C76-FE52A3AF5F18}"/>
              </a:ext>
            </a:extLst>
          </p:cNvPr>
          <p:cNvGrpSpPr/>
          <p:nvPr/>
        </p:nvGrpSpPr>
        <p:grpSpPr>
          <a:xfrm>
            <a:off x="666332" y="856339"/>
            <a:ext cx="8263357" cy="5158754"/>
            <a:chOff x="666332" y="856339"/>
            <a:chExt cx="8263357" cy="5158754"/>
          </a:xfrm>
        </p:grpSpPr>
        <p:sp>
          <p:nvSpPr>
            <p:cNvPr id="7" name="Rectangle 6"/>
            <p:cNvSpPr/>
            <p:nvPr/>
          </p:nvSpPr>
          <p:spPr>
            <a:xfrm rot="18616622">
              <a:off x="4053527" y="1693119"/>
              <a:ext cx="1152460" cy="1137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REVIEW RESPONSE</a:t>
              </a:r>
            </a:p>
          </p:txBody>
        </p:sp>
        <p:sp>
          <p:nvSpPr>
            <p:cNvPr id="9" name="Rectangle 8"/>
            <p:cNvSpPr/>
            <p:nvPr/>
          </p:nvSpPr>
          <p:spPr>
            <a:xfrm rot="3781407">
              <a:off x="4126091" y="1679129"/>
              <a:ext cx="1074561" cy="11181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ASSESS</a:t>
              </a:r>
            </a:p>
          </p:txBody>
        </p:sp>
        <p:sp>
          <p:nvSpPr>
            <p:cNvPr id="10" name="Rectangle 9"/>
            <p:cNvSpPr/>
            <p:nvPr/>
          </p:nvSpPr>
          <p:spPr>
            <a:xfrm rot="21356104">
              <a:off x="4106001" y="2082903"/>
              <a:ext cx="1151999" cy="828000"/>
            </a:xfrm>
            <a:prstGeom prst="rect">
              <a:avLst/>
            </a:prstGeom>
            <a:noFill/>
          </p:spPr>
          <p:txBody>
            <a:bodyPr spcFirstLastPara="1" wrap="none" lIns="91440" tIns="45720" rIns="91440" bIns="45720" numCol="1">
              <a:prstTxWarp prst="textArchDown">
                <a:avLst>
                  <a:gd name="adj" fmla="val 16604063"/>
                </a:avLst>
              </a:prstTxWarp>
              <a:spAutoFit/>
            </a:bodyPr>
            <a:lstStyle/>
            <a:p>
              <a:pPr algn="ctr"/>
              <a:r>
                <a:rPr lang="en-AU" sz="900" b="1" dirty="0">
                  <a:ln w="12700">
                    <a:noFill/>
                    <a:prstDash val="solid"/>
                  </a:ln>
                  <a:solidFill>
                    <a:prstClr val="white"/>
                  </a:solidFill>
                  <a:latin typeface="Arial"/>
                  <a:cs typeface="Arial"/>
                </a:rPr>
                <a:t>ADJUST</a:t>
              </a:r>
              <a:endParaRPr lang="en-US" sz="900" b="1" dirty="0">
                <a:ln w="12700">
                  <a:noFill/>
                  <a:prstDash val="solid"/>
                </a:ln>
                <a:solidFill>
                  <a:prstClr val="white"/>
                </a:solidFill>
              </a:endParaRPr>
            </a:p>
          </p:txBody>
        </p:sp>
        <p:sp>
          <p:nvSpPr>
            <p:cNvPr id="8" name="object 2"/>
            <p:cNvSpPr txBox="1"/>
            <p:nvPr/>
          </p:nvSpPr>
          <p:spPr>
            <a:xfrm>
              <a:off x="1941843" y="5445224"/>
              <a:ext cx="3228872" cy="291106"/>
            </a:xfrm>
            <a:prstGeom prst="rect">
              <a:avLst/>
            </a:prstGeom>
          </p:spPr>
          <p:txBody>
            <a:bodyPr vert="horz" wrap="square" lIns="0" tIns="13971" rIns="0" bIns="0" rtlCol="0">
              <a:spAutoFit/>
            </a:bodyPr>
            <a:lstStyle/>
            <a:p>
              <a:pPr marL="12700">
                <a:spcBef>
                  <a:spcPts val="111"/>
                </a:spcBef>
              </a:pPr>
              <a:r>
                <a:rPr sz="900" dirty="0">
                  <a:solidFill>
                    <a:srgbClr val="231F20"/>
                  </a:solidFill>
                  <a:latin typeface="Arial"/>
                  <a:cs typeface="Arial"/>
                </a:rPr>
                <a:t>*  </a:t>
              </a:r>
              <a:r>
                <a:rPr sz="851" spc="11" dirty="0">
                  <a:solidFill>
                    <a:srgbClr val="231F20"/>
                  </a:solidFill>
                  <a:latin typeface="Arial"/>
                  <a:cs typeface="Arial"/>
                </a:rPr>
                <a:t>Off-label; data only with budesonide-formoterol</a:t>
              </a:r>
              <a:r>
                <a:rPr sz="851" spc="-85" dirty="0">
                  <a:solidFill>
                    <a:srgbClr val="231F20"/>
                  </a:solidFill>
                  <a:latin typeface="Arial"/>
                  <a:cs typeface="Arial"/>
                </a:rPr>
                <a:t> </a:t>
              </a:r>
              <a:r>
                <a:rPr sz="851" spc="11" dirty="0">
                  <a:solidFill>
                    <a:srgbClr val="231F20"/>
                  </a:solidFill>
                  <a:latin typeface="Arial"/>
                  <a:cs typeface="Arial"/>
                </a:rPr>
                <a:t>(bud-form</a:t>
              </a:r>
              <a:r>
                <a:rPr sz="800" spc="11" dirty="0">
                  <a:solidFill>
                    <a:srgbClr val="231F20"/>
                  </a:solidFill>
                  <a:latin typeface="Arial"/>
                  <a:cs typeface="Arial"/>
                </a:rPr>
                <a:t>)</a:t>
              </a:r>
              <a:endParaRPr sz="800">
                <a:solidFill>
                  <a:prstClr val="black"/>
                </a:solidFill>
                <a:latin typeface="Arial"/>
                <a:cs typeface="Arial"/>
              </a:endParaRPr>
            </a:p>
            <a:p>
              <a:pPr marL="12700">
                <a:spcBef>
                  <a:spcPts val="11"/>
                </a:spcBef>
              </a:pPr>
              <a:r>
                <a:rPr sz="900" spc="5" dirty="0">
                  <a:solidFill>
                    <a:srgbClr val="231F20"/>
                  </a:solidFill>
                  <a:latin typeface="Arial"/>
                  <a:cs typeface="Arial"/>
                </a:rPr>
                <a:t>† </a:t>
              </a:r>
              <a:r>
                <a:rPr sz="851" spc="11" dirty="0">
                  <a:solidFill>
                    <a:srgbClr val="231F20"/>
                  </a:solidFill>
                  <a:latin typeface="Arial"/>
                  <a:cs typeface="Arial"/>
                </a:rPr>
                <a:t>Off-label; </a:t>
              </a:r>
              <a:r>
                <a:rPr sz="851" spc="15" dirty="0">
                  <a:solidFill>
                    <a:srgbClr val="231F20"/>
                  </a:solidFill>
                  <a:latin typeface="Arial"/>
                  <a:cs typeface="Arial"/>
                </a:rPr>
                <a:t>separate </a:t>
              </a:r>
              <a:r>
                <a:rPr sz="851" spc="11" dirty="0">
                  <a:solidFill>
                    <a:srgbClr val="231F20"/>
                  </a:solidFill>
                  <a:latin typeface="Arial"/>
                  <a:cs typeface="Arial"/>
                </a:rPr>
                <a:t>or </a:t>
              </a:r>
              <a:r>
                <a:rPr sz="851" spc="15" dirty="0">
                  <a:solidFill>
                    <a:srgbClr val="231F20"/>
                  </a:solidFill>
                  <a:latin typeface="Arial"/>
                  <a:cs typeface="Arial"/>
                </a:rPr>
                <a:t>combination ICS </a:t>
              </a:r>
              <a:r>
                <a:rPr sz="851" spc="11" dirty="0">
                  <a:solidFill>
                    <a:srgbClr val="231F20"/>
                  </a:solidFill>
                  <a:latin typeface="Arial"/>
                  <a:cs typeface="Arial"/>
                </a:rPr>
                <a:t>and </a:t>
              </a:r>
              <a:r>
                <a:rPr sz="851" spc="20" dirty="0">
                  <a:solidFill>
                    <a:srgbClr val="231F20"/>
                  </a:solidFill>
                  <a:latin typeface="Arial"/>
                  <a:cs typeface="Arial"/>
                </a:rPr>
                <a:t>SABA</a:t>
              </a:r>
              <a:r>
                <a:rPr sz="851" spc="-65" dirty="0">
                  <a:solidFill>
                    <a:srgbClr val="231F20"/>
                  </a:solidFill>
                  <a:latin typeface="Arial"/>
                  <a:cs typeface="Arial"/>
                </a:rPr>
                <a:t> </a:t>
              </a:r>
              <a:r>
                <a:rPr sz="851" spc="5" dirty="0">
                  <a:solidFill>
                    <a:srgbClr val="231F20"/>
                  </a:solidFill>
                  <a:latin typeface="Arial"/>
                  <a:cs typeface="Arial"/>
                </a:rPr>
                <a:t>inhalers</a:t>
              </a:r>
              <a:endParaRPr sz="851">
                <a:solidFill>
                  <a:prstClr val="black"/>
                </a:solidFill>
                <a:latin typeface="Arial"/>
                <a:cs typeface="Arial"/>
              </a:endParaRPr>
            </a:p>
          </p:txBody>
        </p:sp>
        <p:sp>
          <p:nvSpPr>
            <p:cNvPr id="12" name="object 4"/>
            <p:cNvSpPr txBox="1"/>
            <p:nvPr/>
          </p:nvSpPr>
          <p:spPr>
            <a:xfrm>
              <a:off x="666332" y="3674230"/>
              <a:ext cx="1260000" cy="558423"/>
            </a:xfrm>
            <a:prstGeom prst="rect">
              <a:avLst/>
            </a:prstGeom>
          </p:spPr>
          <p:txBody>
            <a:bodyPr vert="horz" wrap="square" lIns="0" tIns="12065" rIns="0" bIns="0" rtlCol="0">
              <a:spAutoFit/>
            </a:bodyPr>
            <a:lstStyle/>
            <a:p>
              <a:pPr marL="12700" marR="334002">
                <a:lnSpc>
                  <a:spcPct val="103200"/>
                </a:lnSpc>
                <a:spcBef>
                  <a:spcPts val="95"/>
                </a:spcBef>
              </a:pPr>
              <a:r>
                <a:rPr sz="900" b="1" spc="11" dirty="0">
                  <a:solidFill>
                    <a:srgbClr val="F89A3A"/>
                  </a:solidFill>
                  <a:latin typeface="Arial Black"/>
                  <a:cs typeface="Arial Black"/>
                </a:rPr>
                <a:t>PREFERRED  </a:t>
              </a:r>
              <a:r>
                <a:rPr sz="900" b="1" spc="15" dirty="0">
                  <a:solidFill>
                    <a:srgbClr val="F89A3A"/>
                  </a:solidFill>
                  <a:latin typeface="Arial Black"/>
                  <a:cs typeface="Arial Black"/>
                </a:rPr>
                <a:t>CONT</a:t>
              </a:r>
              <a:r>
                <a:rPr sz="900" b="1" dirty="0">
                  <a:solidFill>
                    <a:srgbClr val="F89A3A"/>
                  </a:solidFill>
                  <a:latin typeface="Arial Black"/>
                  <a:cs typeface="Arial Black"/>
                </a:rPr>
                <a:t>R</a:t>
              </a:r>
              <a:r>
                <a:rPr sz="900" b="1" spc="15" dirty="0">
                  <a:solidFill>
                    <a:srgbClr val="F89A3A"/>
                  </a:solidFill>
                  <a:latin typeface="Arial Black"/>
                  <a:cs typeface="Arial Black"/>
                </a:rPr>
                <a:t>OLLER</a:t>
              </a:r>
              <a:endParaRPr sz="900">
                <a:solidFill>
                  <a:prstClr val="black"/>
                </a:solidFill>
                <a:latin typeface="Arial Black"/>
                <a:cs typeface="Arial Black"/>
              </a:endParaRPr>
            </a:p>
            <a:p>
              <a:pPr marL="12700" marR="5080">
                <a:lnSpc>
                  <a:spcPct val="103200"/>
                </a:lnSpc>
              </a:pPr>
              <a:r>
                <a:rPr sz="851" spc="11" dirty="0">
                  <a:solidFill>
                    <a:srgbClr val="231F20"/>
                  </a:solidFill>
                  <a:latin typeface="Arial"/>
                  <a:cs typeface="Arial"/>
                </a:rPr>
                <a:t>to </a:t>
              </a:r>
              <a:r>
                <a:rPr sz="851" spc="5" dirty="0">
                  <a:solidFill>
                    <a:srgbClr val="231F20"/>
                  </a:solidFill>
                  <a:latin typeface="Arial"/>
                  <a:cs typeface="Arial"/>
                </a:rPr>
                <a:t>prevent exacerbations  </a:t>
              </a:r>
              <a:r>
                <a:rPr sz="851" spc="11" dirty="0">
                  <a:solidFill>
                    <a:srgbClr val="231F20"/>
                  </a:solidFill>
                  <a:latin typeface="Arial"/>
                  <a:cs typeface="Arial"/>
                </a:rPr>
                <a:t>and control</a:t>
              </a:r>
              <a:r>
                <a:rPr sz="851" spc="-25" dirty="0">
                  <a:solidFill>
                    <a:srgbClr val="231F20"/>
                  </a:solidFill>
                  <a:latin typeface="Arial"/>
                  <a:cs typeface="Arial"/>
                </a:rPr>
                <a:t> </a:t>
              </a:r>
              <a:r>
                <a:rPr sz="851" spc="11" dirty="0">
                  <a:solidFill>
                    <a:srgbClr val="231F20"/>
                  </a:solidFill>
                  <a:latin typeface="Arial"/>
                  <a:cs typeface="Arial"/>
                </a:rPr>
                <a:t>symptoms</a:t>
              </a:r>
              <a:endParaRPr sz="851">
                <a:solidFill>
                  <a:prstClr val="black"/>
                </a:solidFill>
                <a:latin typeface="Arial"/>
                <a:cs typeface="Arial"/>
              </a:endParaRPr>
            </a:p>
          </p:txBody>
        </p:sp>
        <p:sp>
          <p:nvSpPr>
            <p:cNvPr id="13" name="object 5"/>
            <p:cNvSpPr txBox="1"/>
            <p:nvPr/>
          </p:nvSpPr>
          <p:spPr>
            <a:xfrm>
              <a:off x="1053624" y="4424679"/>
              <a:ext cx="864000" cy="254557"/>
            </a:xfrm>
            <a:prstGeom prst="rect">
              <a:avLst/>
            </a:prstGeom>
          </p:spPr>
          <p:txBody>
            <a:bodyPr vert="horz" wrap="square" lIns="0" tIns="23495" rIns="0" bIns="0" rtlCol="0">
              <a:spAutoFit/>
            </a:bodyPr>
            <a:lstStyle/>
            <a:p>
              <a:pPr marL="12700" marR="5080" indent="502271">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controller</a:t>
              </a:r>
              <a:r>
                <a:rPr sz="851" i="1" spc="-35" dirty="0">
                  <a:solidFill>
                    <a:srgbClr val="231F20"/>
                  </a:solidFill>
                  <a:latin typeface="Arial"/>
                  <a:cs typeface="Arial"/>
                </a:rPr>
                <a:t> </a:t>
              </a:r>
              <a:r>
                <a:rPr sz="851" i="1" spc="5" dirty="0">
                  <a:solidFill>
                    <a:srgbClr val="231F20"/>
                  </a:solidFill>
                  <a:latin typeface="Arial"/>
                  <a:cs typeface="Arial"/>
                </a:rPr>
                <a:t>options</a:t>
              </a:r>
              <a:endParaRPr sz="851">
                <a:solidFill>
                  <a:prstClr val="black"/>
                </a:solidFill>
                <a:latin typeface="Arial"/>
                <a:cs typeface="Arial"/>
              </a:endParaRPr>
            </a:p>
          </p:txBody>
        </p:sp>
        <p:sp>
          <p:nvSpPr>
            <p:cNvPr id="14" name="object 6"/>
            <p:cNvSpPr txBox="1"/>
            <p:nvPr/>
          </p:nvSpPr>
          <p:spPr>
            <a:xfrm>
              <a:off x="1197624" y="5219803"/>
              <a:ext cx="720000" cy="254557"/>
            </a:xfrm>
            <a:prstGeom prst="rect">
              <a:avLst/>
            </a:prstGeom>
          </p:spPr>
          <p:txBody>
            <a:bodyPr vert="horz" wrap="square" lIns="0" tIns="23495" rIns="0" bIns="0" rtlCol="0">
              <a:spAutoFit/>
            </a:bodyPr>
            <a:lstStyle/>
            <a:p>
              <a:pPr marL="12700" marR="5080" indent="371465">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reliever</a:t>
              </a:r>
              <a:r>
                <a:rPr sz="851" i="1" spc="-45" dirty="0">
                  <a:solidFill>
                    <a:srgbClr val="231F20"/>
                  </a:solidFill>
                  <a:latin typeface="Arial"/>
                  <a:cs typeface="Arial"/>
                </a:rPr>
                <a:t> </a:t>
              </a:r>
              <a:r>
                <a:rPr sz="851" i="1" spc="5" dirty="0">
                  <a:solidFill>
                    <a:srgbClr val="231F20"/>
                  </a:solidFill>
                  <a:latin typeface="Arial"/>
                  <a:cs typeface="Arial"/>
                </a:rPr>
                <a:t>option</a:t>
              </a:r>
              <a:endParaRPr sz="851">
                <a:solidFill>
                  <a:prstClr val="black"/>
                </a:solidFill>
                <a:latin typeface="Arial"/>
                <a:cs typeface="Arial"/>
              </a:endParaRPr>
            </a:p>
          </p:txBody>
        </p:sp>
        <p:sp>
          <p:nvSpPr>
            <p:cNvPr id="15" name="object 7"/>
            <p:cNvSpPr txBox="1"/>
            <p:nvPr/>
          </p:nvSpPr>
          <p:spPr>
            <a:xfrm>
              <a:off x="666332" y="4968706"/>
              <a:ext cx="828000" cy="292259"/>
            </a:xfrm>
            <a:prstGeom prst="rect">
              <a:avLst/>
            </a:prstGeom>
          </p:spPr>
          <p:txBody>
            <a:bodyPr vert="horz" wrap="square" lIns="0" tIns="12065" rIns="0" bIns="0" rtlCol="0">
              <a:spAutoFit/>
            </a:bodyPr>
            <a:lstStyle/>
            <a:p>
              <a:pPr marL="12700" marR="5080">
                <a:lnSpc>
                  <a:spcPct val="103200"/>
                </a:lnSpc>
                <a:spcBef>
                  <a:spcPts val="95"/>
                </a:spcBef>
              </a:pPr>
              <a:r>
                <a:rPr sz="900" b="1" spc="11" dirty="0">
                  <a:solidFill>
                    <a:srgbClr val="0078AC"/>
                  </a:solidFill>
                  <a:latin typeface="Arial Black"/>
                  <a:cs typeface="Arial Black"/>
                </a:rPr>
                <a:t>PREFERRED  </a:t>
              </a:r>
              <a:r>
                <a:rPr sz="900" b="1" spc="15" dirty="0">
                  <a:solidFill>
                    <a:srgbClr val="0078AC"/>
                  </a:solidFill>
                  <a:latin typeface="Arial Black"/>
                  <a:cs typeface="Arial Black"/>
                </a:rPr>
                <a:t>RELIEVER</a:t>
              </a:r>
              <a:endParaRPr sz="900">
                <a:solidFill>
                  <a:prstClr val="black"/>
                </a:solidFill>
                <a:latin typeface="Arial Black"/>
                <a:cs typeface="Arial Black"/>
              </a:endParaRPr>
            </a:p>
          </p:txBody>
        </p:sp>
        <p:sp>
          <p:nvSpPr>
            <p:cNvPr id="17" name="object 9"/>
            <p:cNvSpPr txBox="1"/>
            <p:nvPr/>
          </p:nvSpPr>
          <p:spPr>
            <a:xfrm>
              <a:off x="2955404" y="3527874"/>
              <a:ext cx="2448000" cy="60612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dirty="0">
                  <a:solidFill>
                    <a:srgbClr val="58595B"/>
                  </a:solidFill>
                  <a:latin typeface="Arial Black"/>
                  <a:cs typeface="Arial Black"/>
                </a:rPr>
                <a:t> </a:t>
              </a:r>
              <a:r>
                <a:rPr sz="900" b="1" spc="15" dirty="0">
                  <a:solidFill>
                    <a:srgbClr val="58595B"/>
                  </a:solidFill>
                  <a:latin typeface="Arial Black"/>
                  <a:cs typeface="Arial Black"/>
                </a:rPr>
                <a:t>2</a:t>
              </a:r>
              <a:endParaRPr sz="900" b="1" dirty="0">
                <a:solidFill>
                  <a:prstClr val="black"/>
                </a:solidFill>
                <a:latin typeface="Arial Black"/>
                <a:cs typeface="Arial Black"/>
              </a:endParaRPr>
            </a:p>
            <a:p>
              <a:pPr marL="12700" marR="5080">
                <a:lnSpc>
                  <a:spcPct val="114000"/>
                </a:lnSpc>
                <a:spcBef>
                  <a:spcPts val="944"/>
                </a:spcBef>
              </a:pPr>
              <a:r>
                <a:rPr sz="1000" dirty="0">
                  <a:solidFill>
                    <a:srgbClr val="231F20"/>
                  </a:solidFill>
                  <a:latin typeface="Arial"/>
                  <a:cs typeface="Arial"/>
                </a:rPr>
                <a:t>Daily low dose inhaled corticosteroid (ICS),  or as-needed low dose ICS-formoterol</a:t>
              </a:r>
              <a:r>
                <a:rPr sz="951" spc="-5" dirty="0">
                  <a:solidFill>
                    <a:srgbClr val="231F20"/>
                  </a:solidFill>
                  <a:latin typeface="Arial"/>
                  <a:cs typeface="Arial"/>
                </a:rPr>
                <a:t> </a:t>
              </a:r>
              <a:r>
                <a:rPr sz="1000" spc="11" dirty="0">
                  <a:solidFill>
                    <a:srgbClr val="231F20"/>
                  </a:solidFill>
                  <a:latin typeface="Arial"/>
                  <a:cs typeface="Arial"/>
                </a:rPr>
                <a:t>*</a:t>
              </a:r>
              <a:endParaRPr sz="1000" dirty="0">
                <a:solidFill>
                  <a:prstClr val="black"/>
                </a:solidFill>
                <a:latin typeface="Arial"/>
                <a:cs typeface="Arial"/>
              </a:endParaRPr>
            </a:p>
          </p:txBody>
        </p:sp>
        <p:sp>
          <p:nvSpPr>
            <p:cNvPr id="18" name="object 10"/>
            <p:cNvSpPr txBox="1"/>
            <p:nvPr/>
          </p:nvSpPr>
          <p:spPr>
            <a:xfrm>
              <a:off x="5915265" y="3370596"/>
              <a:ext cx="612000" cy="57111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15" dirty="0">
                  <a:solidFill>
                    <a:srgbClr val="58595B"/>
                  </a:solidFill>
                  <a:latin typeface="Arial Black"/>
                  <a:cs typeface="Arial Black"/>
                </a:rPr>
                <a:t> </a:t>
              </a:r>
              <a:r>
                <a:rPr sz="900" b="1" spc="15" dirty="0">
                  <a:solidFill>
                    <a:srgbClr val="58595B"/>
                  </a:solidFill>
                  <a:latin typeface="Arial Black"/>
                  <a:cs typeface="Arial Black"/>
                </a:rPr>
                <a:t>3</a:t>
              </a:r>
              <a:endParaRPr sz="900">
                <a:solidFill>
                  <a:prstClr val="black"/>
                </a:solidFill>
                <a:latin typeface="Arial Black"/>
                <a:cs typeface="Arial Black"/>
              </a:endParaRPr>
            </a:p>
            <a:p>
              <a:pPr marL="12700" marR="5080">
                <a:lnSpc>
                  <a:spcPct val="101200"/>
                </a:lnSpc>
                <a:spcBef>
                  <a:spcPts val="944"/>
                </a:spcBef>
              </a:pPr>
              <a:r>
                <a:rPr sz="1000" dirty="0">
                  <a:solidFill>
                    <a:srgbClr val="231F20"/>
                  </a:solidFill>
                  <a:latin typeface="Arial"/>
                  <a:cs typeface="Arial"/>
                </a:rPr>
                <a:t>Low dose  </a:t>
              </a:r>
              <a:r>
                <a:rPr sz="1000" spc="5" dirty="0">
                  <a:solidFill>
                    <a:srgbClr val="231F20"/>
                  </a:solidFill>
                  <a:latin typeface="Arial"/>
                  <a:cs typeface="Arial"/>
                </a:rPr>
                <a:t>ICS-LABA</a:t>
              </a:r>
              <a:endParaRPr sz="900">
                <a:solidFill>
                  <a:prstClr val="black"/>
                </a:solidFill>
                <a:latin typeface="Arial"/>
                <a:cs typeface="Arial"/>
              </a:endParaRPr>
            </a:p>
          </p:txBody>
        </p:sp>
        <p:sp>
          <p:nvSpPr>
            <p:cNvPr id="19" name="object 11"/>
            <p:cNvSpPr txBox="1"/>
            <p:nvPr/>
          </p:nvSpPr>
          <p:spPr>
            <a:xfrm>
              <a:off x="6889507" y="3129001"/>
              <a:ext cx="720000" cy="541046"/>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4</a:t>
              </a:r>
              <a:endParaRPr sz="900">
                <a:solidFill>
                  <a:prstClr val="black"/>
                </a:solidFill>
                <a:latin typeface="Arial Black"/>
                <a:cs typeface="Arial Black"/>
              </a:endParaRPr>
            </a:p>
            <a:p>
              <a:pPr marL="12700" marR="5080">
                <a:lnSpc>
                  <a:spcPct val="101200"/>
                </a:lnSpc>
                <a:spcBef>
                  <a:spcPts val="944"/>
                </a:spcBef>
              </a:pPr>
              <a:r>
                <a:rPr sz="900" spc="5" dirty="0">
                  <a:solidFill>
                    <a:srgbClr val="231F20"/>
                  </a:solidFill>
                  <a:latin typeface="Arial"/>
                  <a:cs typeface="Arial"/>
                </a:rPr>
                <a:t>Medium</a:t>
              </a:r>
              <a:r>
                <a:rPr sz="900" spc="-85" dirty="0">
                  <a:solidFill>
                    <a:srgbClr val="231F20"/>
                  </a:solidFill>
                  <a:latin typeface="Arial"/>
                  <a:cs typeface="Arial"/>
                </a:rPr>
                <a:t> </a:t>
              </a:r>
              <a:r>
                <a:rPr sz="900" dirty="0">
                  <a:solidFill>
                    <a:srgbClr val="231F20"/>
                  </a:solidFill>
                  <a:latin typeface="Arial"/>
                  <a:cs typeface="Arial"/>
                </a:rPr>
                <a:t>dose  </a:t>
              </a:r>
              <a:r>
                <a:rPr sz="900" spc="5" dirty="0">
                  <a:solidFill>
                    <a:srgbClr val="231F20"/>
                  </a:solidFill>
                  <a:latin typeface="Arial"/>
                  <a:cs typeface="Arial"/>
                </a:rPr>
                <a:t>ICS-LABA</a:t>
              </a:r>
              <a:endParaRPr sz="900">
                <a:solidFill>
                  <a:prstClr val="black"/>
                </a:solidFill>
                <a:latin typeface="Arial"/>
                <a:cs typeface="Arial"/>
              </a:endParaRPr>
            </a:p>
          </p:txBody>
        </p:sp>
        <p:sp>
          <p:nvSpPr>
            <p:cNvPr id="21" name="object 13"/>
            <p:cNvSpPr txBox="1"/>
            <p:nvPr/>
          </p:nvSpPr>
          <p:spPr>
            <a:xfrm>
              <a:off x="2955404" y="4411645"/>
              <a:ext cx="2340000" cy="288092"/>
            </a:xfrm>
            <a:prstGeom prst="rect">
              <a:avLst/>
            </a:prstGeom>
          </p:spPr>
          <p:txBody>
            <a:bodyPr vert="horz" wrap="square" lIns="0" tIns="12065" rIns="0" bIns="0" rtlCol="0">
              <a:spAutoFit/>
            </a:bodyPr>
            <a:lstStyle/>
            <a:p>
              <a:pPr marL="12700" marR="5080">
                <a:lnSpc>
                  <a:spcPct val="103200"/>
                </a:lnSpc>
                <a:spcBef>
                  <a:spcPts val="95"/>
                </a:spcBef>
              </a:pPr>
              <a:r>
                <a:rPr sz="900" i="1" spc="5" dirty="0">
                  <a:solidFill>
                    <a:srgbClr val="231F20"/>
                  </a:solidFill>
                  <a:latin typeface="Arial"/>
                  <a:cs typeface="Arial"/>
                </a:rPr>
                <a:t>Leukotriene </a:t>
              </a:r>
              <a:r>
                <a:rPr sz="900" i="1" spc="11" dirty="0">
                  <a:solidFill>
                    <a:srgbClr val="231F20"/>
                  </a:solidFill>
                  <a:latin typeface="Arial"/>
                  <a:cs typeface="Arial"/>
                </a:rPr>
                <a:t>receptor </a:t>
              </a:r>
              <a:r>
                <a:rPr sz="900" i="1" spc="5" dirty="0">
                  <a:solidFill>
                    <a:srgbClr val="231F20"/>
                  </a:solidFill>
                  <a:latin typeface="Arial"/>
                  <a:cs typeface="Arial"/>
                </a:rPr>
                <a:t>antagonist </a:t>
              </a:r>
              <a:r>
                <a:rPr sz="900" i="1" dirty="0">
                  <a:solidFill>
                    <a:srgbClr val="231F20"/>
                  </a:solidFill>
                  <a:latin typeface="Arial"/>
                  <a:cs typeface="Arial"/>
                </a:rPr>
                <a:t>(LTRA), </a:t>
              </a:r>
              <a:r>
                <a:rPr sz="900" i="1" spc="5" dirty="0">
                  <a:solidFill>
                    <a:srgbClr val="231F20"/>
                  </a:solidFill>
                  <a:latin typeface="Arial"/>
                  <a:cs typeface="Arial"/>
                </a:rPr>
                <a:t>or  low dose </a:t>
              </a:r>
              <a:r>
                <a:rPr sz="900" i="1" spc="11" dirty="0">
                  <a:solidFill>
                    <a:srgbClr val="231F20"/>
                  </a:solidFill>
                  <a:latin typeface="Arial"/>
                  <a:cs typeface="Arial"/>
                </a:rPr>
                <a:t>ICS taken </a:t>
              </a:r>
              <a:r>
                <a:rPr sz="900" i="1" spc="5" dirty="0">
                  <a:solidFill>
                    <a:srgbClr val="231F20"/>
                  </a:solidFill>
                  <a:latin typeface="Arial"/>
                  <a:cs typeface="Arial"/>
                </a:rPr>
                <a:t>whenever </a:t>
              </a:r>
              <a:r>
                <a:rPr sz="900" i="1" spc="15" dirty="0">
                  <a:solidFill>
                    <a:srgbClr val="231F20"/>
                  </a:solidFill>
                  <a:latin typeface="Arial"/>
                  <a:cs typeface="Arial"/>
                </a:rPr>
                <a:t>SABA </a:t>
              </a:r>
              <a:r>
                <a:rPr sz="900" i="1" spc="11" dirty="0">
                  <a:solidFill>
                    <a:srgbClr val="231F20"/>
                  </a:solidFill>
                  <a:latin typeface="Arial"/>
                  <a:cs typeface="Arial"/>
                </a:rPr>
                <a:t>taken</a:t>
              </a:r>
              <a:r>
                <a:rPr sz="900" i="1" spc="-55" dirty="0">
                  <a:solidFill>
                    <a:srgbClr val="231F20"/>
                  </a:solidFill>
                  <a:latin typeface="Arial"/>
                  <a:cs typeface="Arial"/>
                </a:rPr>
                <a:t> </a:t>
              </a:r>
              <a:r>
                <a:rPr sz="900" spc="11" dirty="0">
                  <a:solidFill>
                    <a:srgbClr val="231F20"/>
                  </a:solidFill>
                  <a:latin typeface="Arial"/>
                  <a:cs typeface="Arial"/>
                </a:rPr>
                <a:t>†</a:t>
              </a:r>
              <a:endParaRPr sz="900" dirty="0">
                <a:solidFill>
                  <a:prstClr val="black"/>
                </a:solidFill>
                <a:latin typeface="Arial"/>
                <a:cs typeface="Arial"/>
              </a:endParaRPr>
            </a:p>
          </p:txBody>
        </p:sp>
        <p:sp>
          <p:nvSpPr>
            <p:cNvPr id="22" name="object 14"/>
            <p:cNvSpPr txBox="1"/>
            <p:nvPr/>
          </p:nvSpPr>
          <p:spPr>
            <a:xfrm>
              <a:off x="2695459" y="4988078"/>
              <a:ext cx="1944000" cy="155172"/>
            </a:xfrm>
            <a:prstGeom prst="rect">
              <a:avLst/>
            </a:prstGeom>
          </p:spPr>
          <p:txBody>
            <a:bodyPr vert="horz" wrap="square" lIns="0" tIns="16511" rIns="0" bIns="0" rtlCol="0">
              <a:spAutoFit/>
            </a:bodyPr>
            <a:lstStyle/>
            <a:p>
              <a:pPr marL="12700">
                <a:spcBef>
                  <a:spcPts val="13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4" name="object 16"/>
            <p:cNvSpPr txBox="1"/>
            <p:nvPr/>
          </p:nvSpPr>
          <p:spPr>
            <a:xfrm>
              <a:off x="4718213" y="5265675"/>
              <a:ext cx="2196000" cy="146963"/>
            </a:xfrm>
            <a:prstGeom prst="rect">
              <a:avLst/>
            </a:prstGeom>
          </p:spPr>
          <p:txBody>
            <a:bodyPr vert="horz" wrap="square" lIns="0" tIns="15875" rIns="0" bIns="0" rtlCol="0">
              <a:spAutoFit/>
            </a:bodyPr>
            <a:lstStyle/>
            <a:p>
              <a:pPr marL="12700">
                <a:spcBef>
                  <a:spcPts val="125"/>
                </a:spcBef>
              </a:pPr>
              <a:r>
                <a:rPr sz="851" i="1" spc="11" dirty="0">
                  <a:solidFill>
                    <a:srgbClr val="231F20"/>
                  </a:solidFill>
                  <a:latin typeface="Arial"/>
                  <a:cs typeface="Arial"/>
                </a:rPr>
                <a:t>As-needed short-acting β</a:t>
              </a:r>
              <a:r>
                <a:rPr lang="en-AU" sz="851" i="1" spc="11" baseline="-25000" dirty="0">
                  <a:solidFill>
                    <a:srgbClr val="231F20"/>
                  </a:solidFill>
                  <a:latin typeface="Arial"/>
                  <a:cs typeface="Arial"/>
                </a:rPr>
                <a:t>2</a:t>
              </a:r>
              <a:r>
                <a:rPr sz="851" i="1" spc="11" dirty="0">
                  <a:solidFill>
                    <a:srgbClr val="231F20"/>
                  </a:solidFill>
                  <a:latin typeface="Arial"/>
                  <a:cs typeface="Arial"/>
                </a:rPr>
                <a:t> -agonist</a:t>
              </a:r>
              <a:r>
                <a:rPr sz="851" i="1" spc="-35" dirty="0">
                  <a:solidFill>
                    <a:srgbClr val="231F20"/>
                  </a:solidFill>
                  <a:latin typeface="Arial"/>
                  <a:cs typeface="Arial"/>
                </a:rPr>
                <a:t> </a:t>
              </a:r>
              <a:r>
                <a:rPr sz="851" i="1" spc="11" dirty="0">
                  <a:solidFill>
                    <a:srgbClr val="231F20"/>
                  </a:solidFill>
                  <a:latin typeface="Arial"/>
                  <a:cs typeface="Arial"/>
                </a:rPr>
                <a:t>(SABA)</a:t>
              </a:r>
              <a:endParaRPr sz="851" dirty="0">
                <a:solidFill>
                  <a:prstClr val="black"/>
                </a:solidFill>
                <a:latin typeface="Arial"/>
                <a:cs typeface="Arial"/>
              </a:endParaRPr>
            </a:p>
          </p:txBody>
        </p:sp>
        <p:sp>
          <p:nvSpPr>
            <p:cNvPr id="25" name="object 17"/>
            <p:cNvSpPr txBox="1"/>
            <p:nvPr/>
          </p:nvSpPr>
          <p:spPr>
            <a:xfrm>
              <a:off x="58934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Medium </a:t>
              </a:r>
              <a:r>
                <a:rPr sz="900" i="1" spc="5" dirty="0">
                  <a:solidFill>
                    <a:srgbClr val="231F20"/>
                  </a:solidFill>
                  <a:latin typeface="Arial"/>
                  <a:cs typeface="Arial"/>
                </a:rPr>
                <a:t>dose  </a:t>
              </a:r>
              <a:r>
                <a:rPr sz="900" i="1" spc="11" dirty="0">
                  <a:solidFill>
                    <a:srgbClr val="231F20"/>
                  </a:solidFill>
                  <a:latin typeface="Arial"/>
                  <a:cs typeface="Arial"/>
                </a:rPr>
                <a:t>ICS, </a:t>
              </a:r>
              <a:r>
                <a:rPr sz="900" i="1" spc="5" dirty="0">
                  <a:solidFill>
                    <a:srgbClr val="231F20"/>
                  </a:solidFill>
                  <a:latin typeface="Arial"/>
                  <a:cs typeface="Arial"/>
                </a:rPr>
                <a:t>or low</a:t>
              </a:r>
              <a:r>
                <a:rPr sz="900" i="1" spc="-60" dirty="0">
                  <a:solidFill>
                    <a:srgbClr val="231F20"/>
                  </a:solidFill>
                  <a:latin typeface="Arial"/>
                  <a:cs typeface="Arial"/>
                </a:rPr>
                <a:t> </a:t>
              </a:r>
              <a:r>
                <a:rPr sz="900" i="1" spc="5" dirty="0">
                  <a:solidFill>
                    <a:srgbClr val="231F20"/>
                  </a:solidFill>
                  <a:latin typeface="Arial"/>
                  <a:cs typeface="Arial"/>
                </a:rPr>
                <a:t>dose  ICS+LTRA</a:t>
              </a:r>
              <a:r>
                <a:rPr lang="en-AU" sz="900" i="1" spc="5" dirty="0">
                  <a:solidFill>
                    <a:srgbClr val="231F20"/>
                  </a:solidFill>
                  <a:latin typeface="Arial"/>
                  <a:cs typeface="Arial"/>
                </a:rPr>
                <a:t> #</a:t>
              </a:r>
              <a:endParaRPr sz="900" dirty="0">
                <a:solidFill>
                  <a:prstClr val="black"/>
                </a:solidFill>
                <a:latin typeface="Arial"/>
                <a:cs typeface="Arial"/>
              </a:endParaRPr>
            </a:p>
          </p:txBody>
        </p:sp>
        <p:sp>
          <p:nvSpPr>
            <p:cNvPr id="26" name="object 18"/>
            <p:cNvSpPr txBox="1"/>
            <p:nvPr/>
          </p:nvSpPr>
          <p:spPr>
            <a:xfrm>
              <a:off x="6878659" y="4411648"/>
              <a:ext cx="756000" cy="542777"/>
            </a:xfrm>
            <a:prstGeom prst="rect">
              <a:avLst/>
            </a:prstGeom>
          </p:spPr>
          <p:txBody>
            <a:bodyPr vert="horz" wrap="square" lIns="0" tIns="12065" rIns="0" bIns="0" rtlCol="0">
              <a:spAutoFit/>
            </a:bodyPr>
            <a:lstStyle/>
            <a:p>
              <a:pPr marL="12700" marR="5080">
                <a:lnSpc>
                  <a:spcPct val="103200"/>
                </a:lnSpc>
                <a:spcBef>
                  <a:spcPts val="95"/>
                </a:spcBef>
              </a:pPr>
              <a:r>
                <a:rPr sz="851" i="1" spc="5" dirty="0">
                  <a:solidFill>
                    <a:srgbClr val="231F20"/>
                  </a:solidFill>
                  <a:latin typeface="Arial"/>
                  <a:cs typeface="Arial"/>
                </a:rPr>
                <a:t>High dose  </a:t>
              </a:r>
              <a:r>
                <a:rPr sz="851" i="1" spc="11" dirty="0">
                  <a:solidFill>
                    <a:srgbClr val="231F20"/>
                  </a:solidFill>
                  <a:latin typeface="Arial"/>
                  <a:cs typeface="Arial"/>
                </a:rPr>
                <a:t>ICS, </a:t>
              </a:r>
              <a:r>
                <a:rPr sz="851" i="1" spc="5" dirty="0">
                  <a:solidFill>
                    <a:srgbClr val="231F20"/>
                  </a:solidFill>
                  <a:latin typeface="Arial"/>
                  <a:cs typeface="Arial"/>
                </a:rPr>
                <a:t>add-on  </a:t>
              </a:r>
              <a:r>
                <a:rPr sz="851" i="1" spc="11" dirty="0">
                  <a:solidFill>
                    <a:srgbClr val="231F20"/>
                  </a:solidFill>
                  <a:latin typeface="Arial"/>
                  <a:cs typeface="Arial"/>
                </a:rPr>
                <a:t>tiotropium,</a:t>
              </a:r>
              <a:r>
                <a:rPr sz="851" i="1" spc="-75" dirty="0">
                  <a:solidFill>
                    <a:srgbClr val="231F20"/>
                  </a:solidFill>
                  <a:latin typeface="Arial"/>
                  <a:cs typeface="Arial"/>
                </a:rPr>
                <a:t> </a:t>
              </a:r>
              <a:r>
                <a:rPr sz="851" i="1" spc="5" dirty="0">
                  <a:solidFill>
                    <a:srgbClr val="231F20"/>
                  </a:solidFill>
                  <a:latin typeface="Arial"/>
                  <a:cs typeface="Arial"/>
                </a:rPr>
                <a:t>or  add-on</a:t>
              </a:r>
              <a:r>
                <a:rPr sz="851" i="1" spc="-65" dirty="0">
                  <a:solidFill>
                    <a:srgbClr val="231F20"/>
                  </a:solidFill>
                  <a:latin typeface="Arial"/>
                  <a:cs typeface="Arial"/>
                </a:rPr>
                <a:t> </a:t>
              </a:r>
              <a:r>
                <a:rPr sz="851" i="1" dirty="0">
                  <a:solidFill>
                    <a:srgbClr val="231F20"/>
                  </a:solidFill>
                  <a:latin typeface="Arial"/>
                  <a:cs typeface="Arial"/>
                </a:rPr>
                <a:t>LTRA</a:t>
              </a:r>
              <a:r>
                <a:rPr lang="en-AU" sz="851" i="1" dirty="0">
                  <a:solidFill>
                    <a:srgbClr val="231F20"/>
                  </a:solidFill>
                  <a:latin typeface="Arial"/>
                  <a:cs typeface="Arial"/>
                </a:rPr>
                <a:t> #</a:t>
              </a:r>
              <a:endParaRPr sz="851" dirty="0">
                <a:solidFill>
                  <a:prstClr val="black"/>
                </a:solidFill>
                <a:latin typeface="Arial"/>
                <a:cs typeface="Arial"/>
              </a:endParaRPr>
            </a:p>
          </p:txBody>
        </p:sp>
        <p:sp>
          <p:nvSpPr>
            <p:cNvPr id="27" name="object 19"/>
            <p:cNvSpPr txBox="1"/>
            <p:nvPr/>
          </p:nvSpPr>
          <p:spPr>
            <a:xfrm>
              <a:off x="7686815" y="4411643"/>
              <a:ext cx="684000" cy="515782"/>
            </a:xfrm>
            <a:prstGeom prst="rect">
              <a:avLst/>
            </a:prstGeom>
          </p:spPr>
          <p:txBody>
            <a:bodyPr vert="horz" wrap="square" lIns="0" tIns="12065" rIns="0" bIns="0" rtlCol="0">
              <a:spAutoFit/>
            </a:bodyPr>
            <a:lstStyle/>
            <a:p>
              <a:pPr marL="12700" marR="5080">
                <a:lnSpc>
                  <a:spcPct val="103200"/>
                </a:lnSpc>
                <a:spcBef>
                  <a:spcPts val="95"/>
                </a:spcBef>
              </a:pPr>
              <a:r>
                <a:rPr sz="800" i="1" spc="11" dirty="0">
                  <a:solidFill>
                    <a:srgbClr val="231F20"/>
                  </a:solidFill>
                  <a:latin typeface="Arial"/>
                  <a:cs typeface="Arial"/>
                </a:rPr>
                <a:t>Add </a:t>
              </a:r>
              <a:r>
                <a:rPr sz="800" i="1" spc="5" dirty="0">
                  <a:solidFill>
                    <a:srgbClr val="231F20"/>
                  </a:solidFill>
                  <a:latin typeface="Arial"/>
                  <a:cs typeface="Arial"/>
                </a:rPr>
                <a:t>low</a:t>
              </a:r>
              <a:r>
                <a:rPr sz="800" i="1" spc="-60" dirty="0">
                  <a:solidFill>
                    <a:srgbClr val="231F20"/>
                  </a:solidFill>
                  <a:latin typeface="Arial"/>
                  <a:cs typeface="Arial"/>
                </a:rPr>
                <a:t> </a:t>
              </a:r>
              <a:r>
                <a:rPr sz="800" i="1" spc="5" dirty="0">
                  <a:solidFill>
                    <a:srgbClr val="231F20"/>
                  </a:solidFill>
                  <a:latin typeface="Arial"/>
                  <a:cs typeface="Arial"/>
                </a:rPr>
                <a:t>dose  </a:t>
              </a:r>
              <a:r>
                <a:rPr sz="800" i="1" spc="11" dirty="0">
                  <a:solidFill>
                    <a:srgbClr val="231F20"/>
                  </a:solidFill>
                  <a:latin typeface="Arial"/>
                  <a:cs typeface="Arial"/>
                </a:rPr>
                <a:t>OCS, </a:t>
              </a:r>
              <a:r>
                <a:rPr sz="800" i="1" spc="5" dirty="0">
                  <a:solidFill>
                    <a:srgbClr val="231F20"/>
                  </a:solidFill>
                  <a:latin typeface="Arial"/>
                  <a:cs typeface="Arial"/>
                </a:rPr>
                <a:t>but  </a:t>
              </a:r>
              <a:r>
                <a:rPr sz="800" i="1" spc="11" dirty="0">
                  <a:solidFill>
                    <a:srgbClr val="231F20"/>
                  </a:solidFill>
                  <a:latin typeface="Arial"/>
                  <a:cs typeface="Arial"/>
                </a:rPr>
                <a:t>consider</a:t>
              </a:r>
              <a:endParaRPr sz="800">
                <a:solidFill>
                  <a:prstClr val="black"/>
                </a:solidFill>
                <a:latin typeface="Arial"/>
                <a:cs typeface="Arial"/>
              </a:endParaRPr>
            </a:p>
            <a:p>
              <a:pPr marL="12700">
                <a:spcBef>
                  <a:spcPts val="31"/>
                </a:spcBef>
              </a:pPr>
              <a:r>
                <a:rPr sz="800" i="1" spc="11" dirty="0">
                  <a:solidFill>
                    <a:srgbClr val="231F20"/>
                  </a:solidFill>
                  <a:latin typeface="Arial"/>
                  <a:cs typeface="Arial"/>
                </a:rPr>
                <a:t>side-effects</a:t>
              </a:r>
              <a:endParaRPr sz="800">
                <a:solidFill>
                  <a:prstClr val="black"/>
                </a:solidFill>
                <a:latin typeface="Arial"/>
                <a:cs typeface="Arial"/>
              </a:endParaRPr>
            </a:p>
          </p:txBody>
        </p:sp>
        <p:sp>
          <p:nvSpPr>
            <p:cNvPr id="28" name="object 20"/>
            <p:cNvSpPr txBox="1"/>
            <p:nvPr/>
          </p:nvSpPr>
          <p:spPr>
            <a:xfrm>
              <a:off x="6223267" y="4988082"/>
              <a:ext cx="1980000" cy="152607"/>
            </a:xfrm>
            <a:prstGeom prst="rect">
              <a:avLst/>
            </a:prstGeom>
          </p:spPr>
          <p:txBody>
            <a:bodyPr vert="horz" wrap="square" lIns="0" tIns="13971" rIns="0" bIns="0" rtlCol="0">
              <a:spAutoFit/>
            </a:bodyPr>
            <a:lstStyle/>
            <a:p>
              <a:pPr marL="12700">
                <a:spcBef>
                  <a:spcPts val="11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5" dirty="0">
                  <a:solidFill>
                    <a:srgbClr val="231F20"/>
                  </a:solidFill>
                  <a:latin typeface="Arial"/>
                  <a:cs typeface="Arial"/>
                </a:rPr>
                <a:t>‡</a:t>
              </a:r>
              <a:endParaRPr sz="900">
                <a:solidFill>
                  <a:prstClr val="black"/>
                </a:solidFill>
                <a:latin typeface="Arial"/>
                <a:cs typeface="Arial"/>
              </a:endParaRPr>
            </a:p>
          </p:txBody>
        </p:sp>
        <p:sp>
          <p:nvSpPr>
            <p:cNvPr id="29" name="object 21"/>
            <p:cNvSpPr txBox="1"/>
            <p:nvPr/>
          </p:nvSpPr>
          <p:spPr>
            <a:xfrm>
              <a:off x="666333" y="1019659"/>
              <a:ext cx="2684780" cy="355226"/>
            </a:xfrm>
            <a:prstGeom prst="rect">
              <a:avLst/>
            </a:prstGeom>
          </p:spPr>
          <p:txBody>
            <a:bodyPr vert="horz" wrap="square" lIns="0" tIns="16511" rIns="0" bIns="0" rtlCol="0">
              <a:spAutoFit/>
            </a:bodyPr>
            <a:lstStyle/>
            <a:p>
              <a:pPr marL="12700">
                <a:spcBef>
                  <a:spcPts val="131"/>
                </a:spcBef>
              </a:pPr>
              <a:r>
                <a:rPr sz="1000" spc="15" dirty="0">
                  <a:solidFill>
                    <a:srgbClr val="231F20"/>
                  </a:solidFill>
                  <a:latin typeface="Arial"/>
                  <a:cs typeface="Arial"/>
                </a:rPr>
                <a:t>Box</a:t>
              </a:r>
              <a:r>
                <a:rPr sz="1000" dirty="0">
                  <a:solidFill>
                    <a:srgbClr val="231F20"/>
                  </a:solidFill>
                  <a:latin typeface="Arial"/>
                  <a:cs typeface="Arial"/>
                </a:rPr>
                <a:t> </a:t>
              </a:r>
              <a:r>
                <a:rPr sz="1000" spc="11" dirty="0">
                  <a:solidFill>
                    <a:srgbClr val="231F20"/>
                  </a:solidFill>
                  <a:latin typeface="Arial"/>
                  <a:cs typeface="Arial"/>
                </a:rPr>
                <a:t>3-5A</a:t>
              </a:r>
              <a:endParaRPr sz="1000">
                <a:solidFill>
                  <a:prstClr val="black"/>
                </a:solidFill>
                <a:latin typeface="Arial"/>
                <a:cs typeface="Arial"/>
              </a:endParaRPr>
            </a:p>
            <a:p>
              <a:pPr marL="12700">
                <a:spcBef>
                  <a:spcPts val="45"/>
                </a:spcBef>
              </a:pPr>
              <a:r>
                <a:rPr sz="1200" b="1" dirty="0">
                  <a:solidFill>
                    <a:srgbClr val="231F20"/>
                  </a:solidFill>
                  <a:latin typeface="Arial Black"/>
                  <a:cs typeface="Arial Black"/>
                </a:rPr>
                <a:t>Adults &amp; adolescents 12+</a:t>
              </a:r>
              <a:r>
                <a:rPr sz="1200" b="1" spc="-35" dirty="0">
                  <a:solidFill>
                    <a:srgbClr val="231F20"/>
                  </a:solidFill>
                  <a:latin typeface="Arial Black"/>
                  <a:cs typeface="Arial Black"/>
                </a:rPr>
                <a:t> </a:t>
              </a:r>
              <a:r>
                <a:rPr sz="1200" b="1" dirty="0">
                  <a:solidFill>
                    <a:srgbClr val="231F20"/>
                  </a:solidFill>
                  <a:latin typeface="Arial Black"/>
                  <a:cs typeface="Arial Black"/>
                </a:rPr>
                <a:t>years</a:t>
              </a:r>
              <a:endParaRPr sz="1200">
                <a:solidFill>
                  <a:prstClr val="black"/>
                </a:solidFill>
                <a:latin typeface="Arial Black"/>
                <a:cs typeface="Arial Black"/>
              </a:endParaRPr>
            </a:p>
          </p:txBody>
        </p:sp>
        <p:sp>
          <p:nvSpPr>
            <p:cNvPr id="30" name="object 22"/>
            <p:cNvSpPr txBox="1"/>
            <p:nvPr/>
          </p:nvSpPr>
          <p:spPr>
            <a:xfrm>
              <a:off x="666332" y="1718087"/>
              <a:ext cx="2232000" cy="291106"/>
            </a:xfrm>
            <a:prstGeom prst="rect">
              <a:avLst/>
            </a:prstGeom>
          </p:spPr>
          <p:txBody>
            <a:bodyPr vert="horz" wrap="square" lIns="0" tIns="13971" rIns="0" bIns="0" rtlCol="0">
              <a:spAutoFit/>
            </a:bodyPr>
            <a:lstStyle/>
            <a:p>
              <a:pPr marL="12700">
                <a:spcBef>
                  <a:spcPts val="111"/>
                </a:spcBef>
              </a:pPr>
              <a:r>
                <a:rPr sz="900" b="1" dirty="0">
                  <a:solidFill>
                    <a:srgbClr val="231F20"/>
                  </a:solidFill>
                  <a:latin typeface="Arial Black"/>
                  <a:cs typeface="Arial Black"/>
                </a:rPr>
                <a:t>Personalized </a:t>
              </a:r>
              <a:r>
                <a:rPr sz="900" b="1" spc="5" dirty="0">
                  <a:solidFill>
                    <a:srgbClr val="231F20"/>
                  </a:solidFill>
                  <a:latin typeface="Arial Black"/>
                  <a:cs typeface="Arial Black"/>
                </a:rPr>
                <a:t>asthma</a:t>
              </a:r>
              <a:r>
                <a:rPr sz="900" b="1" spc="-5" dirty="0">
                  <a:solidFill>
                    <a:srgbClr val="231F20"/>
                  </a:solidFill>
                  <a:latin typeface="Arial Black"/>
                  <a:cs typeface="Arial Black"/>
                </a:rPr>
                <a:t> </a:t>
              </a:r>
              <a:r>
                <a:rPr sz="900" b="1" spc="5" dirty="0">
                  <a:solidFill>
                    <a:srgbClr val="231F20"/>
                  </a:solidFill>
                  <a:latin typeface="Arial Black"/>
                  <a:cs typeface="Arial Black"/>
                </a:rPr>
                <a:t>management:</a:t>
              </a:r>
              <a:endParaRPr sz="900">
                <a:solidFill>
                  <a:prstClr val="black"/>
                </a:solidFill>
                <a:latin typeface="Arial Black"/>
                <a:cs typeface="Arial Black"/>
              </a:endParaRPr>
            </a:p>
            <a:p>
              <a:pPr marL="12700">
                <a:spcBef>
                  <a:spcPts val="11"/>
                </a:spcBef>
              </a:pPr>
              <a:r>
                <a:rPr sz="900" spc="5" dirty="0">
                  <a:solidFill>
                    <a:srgbClr val="231F20"/>
                  </a:solidFill>
                  <a:latin typeface="Arial"/>
                  <a:cs typeface="Arial"/>
                </a:rPr>
                <a:t>Assess, </a:t>
              </a:r>
              <a:r>
                <a:rPr sz="900" dirty="0">
                  <a:solidFill>
                    <a:srgbClr val="231F20"/>
                  </a:solidFill>
                  <a:latin typeface="Arial"/>
                  <a:cs typeface="Arial"/>
                </a:rPr>
                <a:t>Adjust, Review</a:t>
              </a:r>
              <a:r>
                <a:rPr sz="900" spc="-60" dirty="0">
                  <a:solidFill>
                    <a:srgbClr val="231F20"/>
                  </a:solidFill>
                  <a:latin typeface="Arial"/>
                  <a:cs typeface="Arial"/>
                </a:rPr>
                <a:t> </a:t>
              </a:r>
              <a:r>
                <a:rPr sz="900" spc="5" dirty="0">
                  <a:solidFill>
                    <a:srgbClr val="231F20"/>
                  </a:solidFill>
                  <a:latin typeface="Arial"/>
                  <a:cs typeface="Arial"/>
                </a:rPr>
                <a:t>response</a:t>
              </a:r>
              <a:endParaRPr sz="900">
                <a:solidFill>
                  <a:prstClr val="black"/>
                </a:solidFill>
                <a:latin typeface="Arial"/>
                <a:cs typeface="Arial"/>
              </a:endParaRPr>
            </a:p>
          </p:txBody>
        </p:sp>
        <p:sp>
          <p:nvSpPr>
            <p:cNvPr id="31" name="object 23"/>
            <p:cNvSpPr txBox="1"/>
            <p:nvPr/>
          </p:nvSpPr>
          <p:spPr>
            <a:xfrm>
              <a:off x="666332" y="3052701"/>
              <a:ext cx="1800000" cy="423193"/>
            </a:xfrm>
            <a:prstGeom prst="rect">
              <a:avLst/>
            </a:prstGeom>
          </p:spPr>
          <p:txBody>
            <a:bodyPr vert="horz" wrap="square" lIns="0" tIns="12065" rIns="0" bIns="0" rtlCol="0">
              <a:spAutoFit/>
            </a:bodyPr>
            <a:lstStyle/>
            <a:p>
              <a:pPr marL="12700" marR="5080">
                <a:lnSpc>
                  <a:spcPct val="101200"/>
                </a:lnSpc>
                <a:spcBef>
                  <a:spcPts val="95"/>
                </a:spcBef>
              </a:pPr>
              <a:r>
                <a:rPr sz="900" b="1" spc="5" dirty="0">
                  <a:solidFill>
                    <a:srgbClr val="231F20"/>
                  </a:solidFill>
                  <a:latin typeface="Arial Black"/>
                  <a:cs typeface="Arial Black"/>
                </a:rPr>
                <a:t>Asthma </a:t>
              </a:r>
              <a:r>
                <a:rPr sz="900" b="1" dirty="0">
                  <a:solidFill>
                    <a:srgbClr val="231F20"/>
                  </a:solidFill>
                  <a:latin typeface="Arial Black"/>
                  <a:cs typeface="Arial Black"/>
                </a:rPr>
                <a:t>medication</a:t>
              </a:r>
              <a:r>
                <a:rPr sz="900" b="1" spc="-45" dirty="0">
                  <a:solidFill>
                    <a:srgbClr val="231F20"/>
                  </a:solidFill>
                  <a:latin typeface="Arial Black"/>
                  <a:cs typeface="Arial Black"/>
                </a:rPr>
                <a:t> </a:t>
              </a:r>
              <a:r>
                <a:rPr sz="900" b="1" spc="5" dirty="0">
                  <a:solidFill>
                    <a:srgbClr val="231F20"/>
                  </a:solidFill>
                  <a:latin typeface="Arial Black"/>
                  <a:cs typeface="Arial Black"/>
                </a:rPr>
                <a:t>options:  </a:t>
              </a:r>
              <a:r>
                <a:rPr sz="900" dirty="0">
                  <a:solidFill>
                    <a:srgbClr val="231F20"/>
                  </a:solidFill>
                  <a:latin typeface="Arial"/>
                  <a:cs typeface="Arial"/>
                </a:rPr>
                <a:t>Adjust treatment up and down for  </a:t>
              </a:r>
              <a:r>
                <a:rPr sz="900" spc="-5" dirty="0">
                  <a:solidFill>
                    <a:srgbClr val="231F20"/>
                  </a:solidFill>
                  <a:latin typeface="Arial"/>
                  <a:cs typeface="Arial"/>
                </a:rPr>
                <a:t>individual </a:t>
              </a:r>
              <a:r>
                <a:rPr sz="900" dirty="0">
                  <a:solidFill>
                    <a:srgbClr val="231F20"/>
                  </a:solidFill>
                  <a:latin typeface="Arial"/>
                  <a:cs typeface="Arial"/>
                </a:rPr>
                <a:t>patient</a:t>
              </a:r>
              <a:r>
                <a:rPr sz="900" spc="-5" dirty="0">
                  <a:solidFill>
                    <a:srgbClr val="231F20"/>
                  </a:solidFill>
                  <a:latin typeface="Arial"/>
                  <a:cs typeface="Arial"/>
                </a:rPr>
                <a:t> </a:t>
              </a:r>
              <a:r>
                <a:rPr sz="900" dirty="0">
                  <a:solidFill>
                    <a:srgbClr val="231F20"/>
                  </a:solidFill>
                  <a:latin typeface="Arial"/>
                  <a:cs typeface="Arial"/>
                </a:rPr>
                <a:t>needs</a:t>
              </a:r>
              <a:endParaRPr sz="900">
                <a:solidFill>
                  <a:prstClr val="black"/>
                </a:solidFill>
                <a:latin typeface="Arial"/>
                <a:cs typeface="Arial"/>
              </a:endParaRPr>
            </a:p>
          </p:txBody>
        </p:sp>
        <p:sp>
          <p:nvSpPr>
            <p:cNvPr id="32" name="object 24"/>
            <p:cNvSpPr txBox="1"/>
            <p:nvPr/>
          </p:nvSpPr>
          <p:spPr>
            <a:xfrm>
              <a:off x="7686377" y="2691315"/>
              <a:ext cx="684000" cy="1701363"/>
            </a:xfrm>
            <a:prstGeom prst="rect">
              <a:avLst/>
            </a:prstGeom>
          </p:spPr>
          <p:txBody>
            <a:bodyPr vert="horz" wrap="square" lIns="0" tIns="15875" rIns="0" bIns="0" rtlCol="0">
              <a:spAutoFit/>
            </a:bodyPr>
            <a:lstStyle/>
            <a:p>
              <a:pPr marL="12700">
                <a:spcBef>
                  <a:spcPts val="125"/>
                </a:spcBef>
              </a:pPr>
              <a:r>
                <a:rPr sz="851" b="1" spc="11" dirty="0">
                  <a:solidFill>
                    <a:srgbClr val="58595B"/>
                  </a:solidFill>
                  <a:latin typeface="Arial Black"/>
                  <a:cs typeface="Arial Black"/>
                </a:rPr>
                <a:t>STEP</a:t>
              </a:r>
              <a:r>
                <a:rPr sz="851" b="1" spc="-5" dirty="0">
                  <a:solidFill>
                    <a:srgbClr val="58595B"/>
                  </a:solidFill>
                  <a:latin typeface="Arial Black"/>
                  <a:cs typeface="Arial Black"/>
                </a:rPr>
                <a:t> </a:t>
              </a:r>
              <a:r>
                <a:rPr sz="851" b="1" spc="15" dirty="0">
                  <a:solidFill>
                    <a:srgbClr val="58595B"/>
                  </a:solidFill>
                  <a:latin typeface="Arial Black"/>
                  <a:cs typeface="Arial Black"/>
                </a:rPr>
                <a:t>5</a:t>
              </a:r>
              <a:endParaRPr sz="851">
                <a:solidFill>
                  <a:prstClr val="black"/>
                </a:solidFill>
                <a:latin typeface="Arial Black"/>
                <a:cs typeface="Arial Black"/>
              </a:endParaRPr>
            </a:p>
            <a:p>
              <a:pPr marL="12700" marR="179066">
                <a:lnSpc>
                  <a:spcPct val="103200"/>
                </a:lnSpc>
                <a:spcBef>
                  <a:spcPts val="851"/>
                </a:spcBef>
              </a:pPr>
              <a:r>
                <a:rPr sz="800" spc="5" dirty="0">
                  <a:solidFill>
                    <a:srgbClr val="231F20"/>
                  </a:solidFill>
                  <a:latin typeface="Arial"/>
                  <a:cs typeface="Arial"/>
                </a:rPr>
                <a:t>High dose  </a:t>
              </a:r>
              <a:r>
                <a:rPr sz="800" spc="11" dirty="0">
                  <a:solidFill>
                    <a:srgbClr val="231F20"/>
                  </a:solidFill>
                  <a:latin typeface="Arial"/>
                  <a:cs typeface="Arial"/>
                </a:rPr>
                <a:t>ICS-LABA</a:t>
              </a:r>
              <a:endParaRPr sz="800">
                <a:solidFill>
                  <a:prstClr val="black"/>
                </a:solidFill>
                <a:latin typeface="Arial"/>
                <a:cs typeface="Arial"/>
              </a:endParaRPr>
            </a:p>
            <a:p>
              <a:pPr marL="12700" marR="102868">
                <a:lnSpc>
                  <a:spcPct val="103200"/>
                </a:lnSpc>
                <a:spcBef>
                  <a:spcPts val="255"/>
                </a:spcBef>
              </a:pPr>
              <a:r>
                <a:rPr sz="800" spc="5" dirty="0">
                  <a:solidFill>
                    <a:srgbClr val="231F20"/>
                  </a:solidFill>
                  <a:latin typeface="Arial"/>
                  <a:cs typeface="Arial"/>
                </a:rPr>
                <a:t>Refer for  phenotypic  assessment</a:t>
              </a:r>
              <a:endParaRPr sz="800">
                <a:solidFill>
                  <a:prstClr val="black"/>
                </a:solidFill>
                <a:latin typeface="Arial"/>
                <a:cs typeface="Arial"/>
              </a:endParaRPr>
            </a:p>
            <a:p>
              <a:pPr marL="12700" marR="5080">
                <a:lnSpc>
                  <a:spcPct val="103200"/>
                </a:lnSpc>
              </a:pPr>
              <a:r>
                <a:rPr sz="800" spc="11" dirty="0">
                  <a:solidFill>
                    <a:srgbClr val="231F20"/>
                  </a:solidFill>
                  <a:latin typeface="Arial"/>
                  <a:cs typeface="Arial"/>
                </a:rPr>
                <a:t>± </a:t>
              </a:r>
              <a:r>
                <a:rPr sz="800" spc="5" dirty="0">
                  <a:solidFill>
                    <a:srgbClr val="231F20"/>
                  </a:solidFill>
                  <a:latin typeface="Arial"/>
                  <a:cs typeface="Arial"/>
                </a:rPr>
                <a:t>add-on  </a:t>
              </a:r>
              <a:r>
                <a:rPr sz="800" dirty="0">
                  <a:solidFill>
                    <a:srgbClr val="231F20"/>
                  </a:solidFill>
                  <a:latin typeface="Arial"/>
                  <a:cs typeface="Arial"/>
                </a:rPr>
                <a:t>therapy,  e.g.tiotropium,  anti-IgE,</a:t>
              </a:r>
              <a:endParaRPr sz="800">
                <a:solidFill>
                  <a:prstClr val="black"/>
                </a:solidFill>
                <a:latin typeface="Arial"/>
                <a:cs typeface="Arial"/>
              </a:endParaRPr>
            </a:p>
            <a:p>
              <a:pPr marL="12700">
                <a:spcBef>
                  <a:spcPts val="31"/>
                </a:spcBef>
              </a:pPr>
              <a:r>
                <a:rPr sz="800" spc="5" dirty="0">
                  <a:solidFill>
                    <a:srgbClr val="231F20"/>
                  </a:solidFill>
                  <a:latin typeface="Arial"/>
                  <a:cs typeface="Arial"/>
                </a:rPr>
                <a:t>anti-IL5/5R,</a:t>
              </a:r>
              <a:endParaRPr sz="800">
                <a:solidFill>
                  <a:prstClr val="black"/>
                </a:solidFill>
                <a:latin typeface="Arial"/>
                <a:cs typeface="Arial"/>
              </a:endParaRPr>
            </a:p>
            <a:p>
              <a:pPr marL="12700">
                <a:spcBef>
                  <a:spcPts val="131"/>
                </a:spcBef>
              </a:pPr>
              <a:r>
                <a:rPr sz="800" spc="5" dirty="0">
                  <a:solidFill>
                    <a:srgbClr val="231F20"/>
                  </a:solidFill>
                  <a:latin typeface="Arial"/>
                  <a:cs typeface="Arial"/>
                </a:rPr>
                <a:t>anti-IL4R</a:t>
              </a:r>
              <a:endParaRPr sz="800">
                <a:solidFill>
                  <a:prstClr val="black"/>
                </a:solidFill>
                <a:latin typeface="Arial"/>
                <a:cs typeface="Arial"/>
              </a:endParaRPr>
            </a:p>
          </p:txBody>
        </p:sp>
        <p:sp>
          <p:nvSpPr>
            <p:cNvPr id="33" name="object 25"/>
            <p:cNvSpPr txBox="1"/>
            <p:nvPr/>
          </p:nvSpPr>
          <p:spPr>
            <a:xfrm>
              <a:off x="2886598" y="2013734"/>
              <a:ext cx="936823" cy="714426"/>
            </a:xfrm>
            <a:prstGeom prst="rect">
              <a:avLst/>
            </a:prstGeom>
          </p:spPr>
          <p:txBody>
            <a:bodyPr vert="horz" wrap="square" lIns="0" tIns="12065" rIns="0" bIns="0" rtlCol="0">
              <a:spAutoFit/>
            </a:bodyPr>
            <a:lstStyle/>
            <a:p>
              <a:pPr marL="12700" marR="207005">
                <a:lnSpc>
                  <a:spcPct val="114700"/>
                </a:lnSpc>
                <a:spcBef>
                  <a:spcPts val="95"/>
                </a:spcBef>
              </a:pPr>
              <a:r>
                <a:rPr sz="800" i="1" spc="11" dirty="0">
                  <a:solidFill>
                    <a:srgbClr val="231F20"/>
                  </a:solidFill>
                  <a:latin typeface="Arial"/>
                  <a:cs typeface="Arial"/>
                </a:rPr>
                <a:t>Symptoms  Exacerbations  Side-effects  </a:t>
              </a:r>
              <a:r>
                <a:rPr sz="800" i="1" spc="5" dirty="0">
                  <a:solidFill>
                    <a:srgbClr val="231F20"/>
                  </a:solidFill>
                  <a:latin typeface="Arial"/>
                  <a:cs typeface="Arial"/>
                </a:rPr>
                <a:t>Lung</a:t>
              </a:r>
              <a:r>
                <a:rPr sz="800" i="1" spc="-31" dirty="0">
                  <a:solidFill>
                    <a:srgbClr val="231F20"/>
                  </a:solidFill>
                  <a:latin typeface="Arial"/>
                  <a:cs typeface="Arial"/>
                </a:rPr>
                <a:t> </a:t>
              </a:r>
              <a:r>
                <a:rPr sz="800" i="1" spc="11" dirty="0">
                  <a:solidFill>
                    <a:srgbClr val="231F20"/>
                  </a:solidFill>
                  <a:latin typeface="Arial"/>
                  <a:cs typeface="Arial"/>
                </a:rPr>
                <a:t>function</a:t>
              </a:r>
              <a:endParaRPr sz="800" dirty="0">
                <a:solidFill>
                  <a:prstClr val="black"/>
                </a:solidFill>
                <a:latin typeface="Arial"/>
                <a:cs typeface="Arial"/>
              </a:endParaRPr>
            </a:p>
            <a:p>
              <a:pPr marL="12700">
                <a:spcBef>
                  <a:spcPts val="131"/>
                </a:spcBef>
              </a:pPr>
              <a:r>
                <a:rPr sz="800" i="1" spc="11" dirty="0">
                  <a:solidFill>
                    <a:srgbClr val="231F20"/>
                  </a:solidFill>
                  <a:latin typeface="Arial"/>
                  <a:cs typeface="Arial"/>
                </a:rPr>
                <a:t>Patient</a:t>
              </a:r>
              <a:r>
                <a:rPr sz="800" i="1" spc="-60" dirty="0">
                  <a:solidFill>
                    <a:srgbClr val="231F20"/>
                  </a:solidFill>
                  <a:latin typeface="Arial"/>
                  <a:cs typeface="Arial"/>
                </a:rPr>
                <a:t> </a:t>
              </a:r>
              <a:r>
                <a:rPr sz="800" i="1" spc="11" dirty="0">
                  <a:solidFill>
                    <a:srgbClr val="231F20"/>
                  </a:solidFill>
                  <a:latin typeface="Arial"/>
                  <a:cs typeface="Arial"/>
                </a:rPr>
                <a:t>satisfaction</a:t>
              </a:r>
              <a:endParaRPr sz="800" dirty="0">
                <a:solidFill>
                  <a:prstClr val="black"/>
                </a:solidFill>
                <a:latin typeface="Arial"/>
                <a:cs typeface="Arial"/>
              </a:endParaRPr>
            </a:p>
          </p:txBody>
        </p:sp>
        <p:sp>
          <p:nvSpPr>
            <p:cNvPr id="34" name="object 26"/>
            <p:cNvSpPr txBox="1"/>
            <p:nvPr/>
          </p:nvSpPr>
          <p:spPr>
            <a:xfrm>
              <a:off x="5363705" y="1032939"/>
              <a:ext cx="1783168" cy="817788"/>
            </a:xfrm>
            <a:prstGeom prst="rect">
              <a:avLst/>
            </a:prstGeom>
          </p:spPr>
          <p:txBody>
            <a:bodyPr vert="horz" wrap="square" lIns="0" tIns="12065" rIns="0" bIns="0" rtlCol="0">
              <a:spAutoFit/>
            </a:bodyPr>
            <a:lstStyle/>
            <a:p>
              <a:pPr marL="12700" marR="5080">
                <a:lnSpc>
                  <a:spcPct val="114700"/>
                </a:lnSpc>
                <a:spcBef>
                  <a:spcPts val="95"/>
                </a:spcBef>
              </a:pPr>
              <a:r>
                <a:rPr sz="800" i="1" spc="5" dirty="0">
                  <a:solidFill>
                    <a:srgbClr val="231F20"/>
                  </a:solidFill>
                  <a:latin typeface="Arial"/>
                  <a:cs typeface="Arial"/>
                </a:rPr>
                <a:t>Confirmation of diagnosis </a:t>
              </a:r>
              <a:r>
                <a:rPr sz="800" i="1" dirty="0">
                  <a:solidFill>
                    <a:srgbClr val="231F20"/>
                  </a:solidFill>
                  <a:latin typeface="Arial"/>
                  <a:cs typeface="Arial"/>
                </a:rPr>
                <a:t>if </a:t>
              </a:r>
              <a:r>
                <a:rPr sz="800" i="1" spc="5" dirty="0">
                  <a:solidFill>
                    <a:srgbClr val="231F20"/>
                  </a:solidFill>
                  <a:latin typeface="Arial"/>
                  <a:cs typeface="Arial"/>
                </a:rPr>
                <a:t>necessary  </a:t>
              </a:r>
              <a:r>
                <a:rPr sz="800" i="1" spc="11" dirty="0">
                  <a:solidFill>
                    <a:srgbClr val="231F20"/>
                  </a:solidFill>
                  <a:latin typeface="Arial"/>
                  <a:cs typeface="Arial"/>
                </a:rPr>
                <a:t>Symptom control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modifiable</a:t>
              </a:r>
              <a:endParaRPr sz="800">
                <a:solidFill>
                  <a:prstClr val="black"/>
                </a:solidFill>
                <a:latin typeface="Arial"/>
                <a:cs typeface="Arial"/>
              </a:endParaRPr>
            </a:p>
            <a:p>
              <a:pPr marL="12700">
                <a:lnSpc>
                  <a:spcPts val="860"/>
                </a:lnSpc>
              </a:pPr>
              <a:r>
                <a:rPr sz="800" i="1" spc="5" dirty="0">
                  <a:solidFill>
                    <a:srgbClr val="231F20"/>
                  </a:solidFill>
                  <a:latin typeface="Arial"/>
                  <a:cs typeface="Arial"/>
                </a:rPr>
                <a:t>risk </a:t>
              </a:r>
              <a:r>
                <a:rPr sz="800" i="1" spc="11" dirty="0">
                  <a:solidFill>
                    <a:srgbClr val="231F20"/>
                  </a:solidFill>
                  <a:latin typeface="Arial"/>
                  <a:cs typeface="Arial"/>
                </a:rPr>
                <a:t>factors (including </a:t>
              </a:r>
              <a:r>
                <a:rPr sz="800" i="1" spc="5" dirty="0">
                  <a:solidFill>
                    <a:srgbClr val="231F20"/>
                  </a:solidFill>
                  <a:latin typeface="Arial"/>
                  <a:cs typeface="Arial"/>
                </a:rPr>
                <a:t>lung</a:t>
              </a:r>
              <a:r>
                <a:rPr sz="800" i="1" spc="-35" dirty="0">
                  <a:solidFill>
                    <a:srgbClr val="231F20"/>
                  </a:solidFill>
                  <a:latin typeface="Arial"/>
                  <a:cs typeface="Arial"/>
                </a:rPr>
                <a:t> </a:t>
              </a:r>
              <a:r>
                <a:rPr sz="800" i="1" spc="11" dirty="0">
                  <a:solidFill>
                    <a:srgbClr val="231F20"/>
                  </a:solidFill>
                  <a:latin typeface="Arial"/>
                  <a:cs typeface="Arial"/>
                </a:rPr>
                <a:t>function)</a:t>
              </a:r>
              <a:endParaRPr sz="800">
                <a:solidFill>
                  <a:prstClr val="black"/>
                </a:solidFill>
                <a:latin typeface="Arial"/>
                <a:cs typeface="Arial"/>
              </a:endParaRPr>
            </a:p>
            <a:p>
              <a:pPr marL="12700">
                <a:spcBef>
                  <a:spcPts val="131"/>
                </a:spcBef>
              </a:pPr>
              <a:r>
                <a:rPr sz="800" i="1" spc="5" dirty="0">
                  <a:solidFill>
                    <a:srgbClr val="231F20"/>
                  </a:solidFill>
                  <a:latin typeface="Arial"/>
                  <a:cs typeface="Arial"/>
                </a:rPr>
                <a:t>Comorbidities</a:t>
              </a:r>
              <a:endParaRPr sz="800">
                <a:solidFill>
                  <a:prstClr val="black"/>
                </a:solidFill>
                <a:latin typeface="Arial"/>
                <a:cs typeface="Arial"/>
              </a:endParaRPr>
            </a:p>
            <a:p>
              <a:pPr marL="12700" marR="325747">
                <a:lnSpc>
                  <a:spcPct val="114700"/>
                </a:lnSpc>
              </a:pPr>
              <a:r>
                <a:rPr sz="800" i="1" spc="11" dirty="0">
                  <a:solidFill>
                    <a:srgbClr val="231F20"/>
                  </a:solidFill>
                  <a:latin typeface="Arial"/>
                  <a:cs typeface="Arial"/>
                </a:rPr>
                <a:t>Inhaler technique </a:t>
              </a:r>
              <a:r>
                <a:rPr sz="800" i="1" spc="15" dirty="0">
                  <a:solidFill>
                    <a:srgbClr val="231F20"/>
                  </a:solidFill>
                  <a:latin typeface="Arial"/>
                  <a:cs typeface="Arial"/>
                </a:rPr>
                <a:t>&amp;</a:t>
              </a:r>
              <a:r>
                <a:rPr sz="800" i="1" spc="-60" dirty="0">
                  <a:solidFill>
                    <a:srgbClr val="231F20"/>
                  </a:solidFill>
                  <a:latin typeface="Arial"/>
                  <a:cs typeface="Arial"/>
                </a:rPr>
                <a:t> </a:t>
              </a:r>
              <a:r>
                <a:rPr sz="800" i="1" spc="5" dirty="0">
                  <a:solidFill>
                    <a:srgbClr val="231F20"/>
                  </a:solidFill>
                  <a:latin typeface="Arial"/>
                  <a:cs typeface="Arial"/>
                </a:rPr>
                <a:t>adherence  </a:t>
              </a:r>
              <a:r>
                <a:rPr sz="800" i="1" spc="11" dirty="0">
                  <a:solidFill>
                    <a:srgbClr val="231F20"/>
                  </a:solidFill>
                  <a:latin typeface="Arial"/>
                  <a:cs typeface="Arial"/>
                </a:rPr>
                <a:t>Patient</a:t>
              </a:r>
              <a:r>
                <a:rPr sz="800" i="1" dirty="0">
                  <a:solidFill>
                    <a:srgbClr val="231F20"/>
                  </a:solidFill>
                  <a:latin typeface="Arial"/>
                  <a:cs typeface="Arial"/>
                </a:rPr>
                <a:t> </a:t>
              </a:r>
              <a:r>
                <a:rPr sz="800" i="1" spc="5" dirty="0">
                  <a:solidFill>
                    <a:srgbClr val="231F20"/>
                  </a:solidFill>
                  <a:latin typeface="Arial"/>
                  <a:cs typeface="Arial"/>
                </a:rPr>
                <a:t>goals</a:t>
              </a:r>
              <a:endParaRPr sz="800">
                <a:solidFill>
                  <a:prstClr val="black"/>
                </a:solidFill>
                <a:latin typeface="Arial"/>
                <a:cs typeface="Arial"/>
              </a:endParaRPr>
            </a:p>
          </p:txBody>
        </p:sp>
        <p:sp>
          <p:nvSpPr>
            <p:cNvPr id="35" name="object 27"/>
            <p:cNvSpPr txBox="1"/>
            <p:nvPr/>
          </p:nvSpPr>
          <p:spPr>
            <a:xfrm>
              <a:off x="5365890" y="2616632"/>
              <a:ext cx="1544220" cy="630557"/>
            </a:xfrm>
            <a:prstGeom prst="rect">
              <a:avLst/>
            </a:prstGeom>
          </p:spPr>
          <p:txBody>
            <a:bodyPr vert="horz" wrap="square" lIns="0" tIns="23495" rIns="0" bIns="0" rtlCol="0">
              <a:spAutoFit/>
            </a:bodyPr>
            <a:lstStyle/>
            <a:p>
              <a:pPr marL="12700" marR="180970">
                <a:lnSpc>
                  <a:spcPts val="860"/>
                </a:lnSpc>
                <a:spcBef>
                  <a:spcPts val="185"/>
                </a:spcBef>
              </a:pPr>
              <a:r>
                <a:rPr sz="800" i="1" spc="5" dirty="0">
                  <a:solidFill>
                    <a:srgbClr val="231F20"/>
                  </a:solidFill>
                  <a:latin typeface="Arial"/>
                  <a:cs typeface="Arial"/>
                </a:rPr>
                <a:t>Treatment of </a:t>
              </a:r>
              <a:r>
                <a:rPr sz="800" i="1" spc="11" dirty="0">
                  <a:solidFill>
                    <a:srgbClr val="231F20"/>
                  </a:solidFill>
                  <a:latin typeface="Arial"/>
                  <a:cs typeface="Arial"/>
                </a:rPr>
                <a:t>modifiable</a:t>
              </a:r>
              <a:r>
                <a:rPr sz="800" i="1" spc="-60" dirty="0">
                  <a:solidFill>
                    <a:srgbClr val="231F20"/>
                  </a:solidFill>
                  <a:latin typeface="Arial"/>
                  <a:cs typeface="Arial"/>
                </a:rPr>
                <a:t> </a:t>
              </a:r>
              <a:r>
                <a:rPr sz="800" i="1" spc="5" dirty="0">
                  <a:solidFill>
                    <a:srgbClr val="231F20"/>
                  </a:solidFill>
                  <a:latin typeface="Arial"/>
                  <a:cs typeface="Arial"/>
                </a:rPr>
                <a:t>risk  </a:t>
              </a:r>
              <a:r>
                <a:rPr sz="800" i="1" spc="11" dirty="0">
                  <a:solidFill>
                    <a:srgbClr val="231F20"/>
                  </a:solidFill>
                  <a:latin typeface="Arial"/>
                  <a:cs typeface="Arial"/>
                </a:rPr>
                <a:t>factors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comorbidities</a:t>
              </a:r>
              <a:endParaRPr sz="800">
                <a:solidFill>
                  <a:prstClr val="black"/>
                </a:solidFill>
                <a:latin typeface="Arial"/>
                <a:cs typeface="Arial"/>
              </a:endParaRPr>
            </a:p>
            <a:p>
              <a:pPr marL="12700" marR="5080">
                <a:lnSpc>
                  <a:spcPts val="1031"/>
                </a:lnSpc>
                <a:spcBef>
                  <a:spcPts val="35"/>
                </a:spcBef>
              </a:pPr>
              <a:r>
                <a:rPr sz="800" i="1" spc="5" dirty="0">
                  <a:solidFill>
                    <a:srgbClr val="231F20"/>
                  </a:solidFill>
                  <a:latin typeface="Arial"/>
                  <a:cs typeface="Arial"/>
                </a:rPr>
                <a:t>Non-pharmacological </a:t>
              </a:r>
              <a:r>
                <a:rPr sz="800" i="1" spc="11" dirty="0">
                  <a:solidFill>
                    <a:srgbClr val="231F20"/>
                  </a:solidFill>
                  <a:latin typeface="Arial"/>
                  <a:cs typeface="Arial"/>
                </a:rPr>
                <a:t>strategies  Education </a:t>
              </a:r>
              <a:r>
                <a:rPr sz="800" i="1" spc="15" dirty="0">
                  <a:solidFill>
                    <a:srgbClr val="231F20"/>
                  </a:solidFill>
                  <a:latin typeface="Arial"/>
                  <a:cs typeface="Arial"/>
                </a:rPr>
                <a:t>&amp; </a:t>
              </a:r>
              <a:r>
                <a:rPr sz="800" i="1" spc="5" dirty="0">
                  <a:solidFill>
                    <a:srgbClr val="231F20"/>
                  </a:solidFill>
                  <a:latin typeface="Arial"/>
                  <a:cs typeface="Arial"/>
                </a:rPr>
                <a:t>skills training  </a:t>
              </a:r>
              <a:r>
                <a:rPr sz="800" i="1" spc="11" dirty="0">
                  <a:solidFill>
                    <a:srgbClr val="231F20"/>
                  </a:solidFill>
                  <a:latin typeface="Arial"/>
                  <a:cs typeface="Arial"/>
                </a:rPr>
                <a:t>Asthma</a:t>
              </a:r>
              <a:r>
                <a:rPr sz="800" i="1" dirty="0">
                  <a:solidFill>
                    <a:srgbClr val="231F20"/>
                  </a:solidFill>
                  <a:latin typeface="Arial"/>
                  <a:cs typeface="Arial"/>
                </a:rPr>
                <a:t> </a:t>
              </a:r>
              <a:r>
                <a:rPr sz="800" i="1" spc="11" dirty="0">
                  <a:solidFill>
                    <a:srgbClr val="231F20"/>
                  </a:solidFill>
                  <a:latin typeface="Arial"/>
                  <a:cs typeface="Arial"/>
                </a:rPr>
                <a:t>medications</a:t>
              </a:r>
              <a:endParaRPr sz="800">
                <a:solidFill>
                  <a:prstClr val="black"/>
                </a:solidFill>
                <a:latin typeface="Arial"/>
                <a:cs typeface="Arial"/>
              </a:endParaRPr>
            </a:p>
          </p:txBody>
        </p:sp>
        <p:sp>
          <p:nvSpPr>
            <p:cNvPr id="2" name="Rectangle 1"/>
            <p:cNvSpPr/>
            <p:nvPr/>
          </p:nvSpPr>
          <p:spPr>
            <a:xfrm>
              <a:off x="6799947" y="5845816"/>
              <a:ext cx="221856" cy="169277"/>
            </a:xfrm>
            <a:prstGeom prst="rect">
              <a:avLst/>
            </a:prstGeom>
          </p:spPr>
          <p:txBody>
            <a:bodyPr wrap="none">
              <a:spAutoFit/>
            </a:bodyPr>
            <a:lstStyle/>
            <a:p>
              <a:r>
                <a:rPr lang="en-US" sz="500" spc="15" dirty="0">
                  <a:solidFill>
                    <a:srgbClr val="231F20"/>
                  </a:solidFill>
                  <a:latin typeface="Arial"/>
                  <a:cs typeface="Arial"/>
                </a:rPr>
                <a:t>1</a:t>
              </a:r>
              <a:endParaRPr lang="en-US" sz="500" dirty="0">
                <a:solidFill>
                  <a:prstClr val="black"/>
                </a:solidFill>
              </a:endParaRPr>
            </a:p>
          </p:txBody>
        </p:sp>
        <p:pic>
          <p:nvPicPr>
            <p:cNvPr id="3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56339"/>
              <a:ext cx="685280" cy="7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8295" y="3959403"/>
              <a:ext cx="756000" cy="396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8" name="Rectangle 37"/>
            <p:cNvSpPr/>
            <p:nvPr/>
          </p:nvSpPr>
          <p:spPr>
            <a:xfrm>
              <a:off x="2019151" y="4478997"/>
              <a:ext cx="792000" cy="360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bject 8"/>
            <p:cNvSpPr txBox="1"/>
            <p:nvPr/>
          </p:nvSpPr>
          <p:spPr>
            <a:xfrm>
              <a:off x="2018296" y="3691703"/>
              <a:ext cx="900000" cy="706604"/>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1</a:t>
              </a:r>
              <a:endParaRPr sz="900" b="1">
                <a:solidFill>
                  <a:prstClr val="black"/>
                </a:solidFill>
                <a:latin typeface="Arial Black"/>
                <a:cs typeface="Arial Black"/>
              </a:endParaRPr>
            </a:p>
            <a:p>
              <a:pPr marL="12700" marR="267964">
                <a:lnSpc>
                  <a:spcPct val="101200"/>
                </a:lnSpc>
                <a:spcBef>
                  <a:spcPts val="944"/>
                </a:spcBef>
              </a:pPr>
              <a:r>
                <a:rPr sz="951" dirty="0">
                  <a:solidFill>
                    <a:srgbClr val="231F20"/>
                  </a:solidFill>
                  <a:latin typeface="Arial"/>
                  <a:cs typeface="Arial"/>
                </a:rPr>
                <a:t>As-needed  low</a:t>
              </a:r>
              <a:r>
                <a:rPr sz="951" spc="-25" dirty="0">
                  <a:solidFill>
                    <a:srgbClr val="231F20"/>
                  </a:solidFill>
                  <a:latin typeface="Arial"/>
                  <a:cs typeface="Arial"/>
                </a:rPr>
                <a:t> </a:t>
              </a:r>
              <a:r>
                <a:rPr sz="951" dirty="0">
                  <a:solidFill>
                    <a:srgbClr val="231F20"/>
                  </a:solidFill>
                  <a:latin typeface="Arial"/>
                  <a:cs typeface="Arial"/>
                </a:rPr>
                <a:t>dose</a:t>
              </a:r>
              <a:endParaRPr sz="951">
                <a:solidFill>
                  <a:prstClr val="black"/>
                </a:solidFill>
                <a:latin typeface="Arial"/>
                <a:cs typeface="Arial"/>
              </a:endParaRPr>
            </a:p>
            <a:p>
              <a:pPr marL="12700">
                <a:lnSpc>
                  <a:spcPts val="1060"/>
                </a:lnSpc>
              </a:pPr>
              <a:r>
                <a:rPr sz="951" dirty="0">
                  <a:solidFill>
                    <a:srgbClr val="231F20"/>
                  </a:solidFill>
                  <a:latin typeface="Arial"/>
                  <a:cs typeface="Arial"/>
                </a:rPr>
                <a:t>ICS-formoterol</a:t>
              </a:r>
              <a:r>
                <a:rPr sz="951" spc="-31" dirty="0">
                  <a:solidFill>
                    <a:srgbClr val="231F20"/>
                  </a:solidFill>
                  <a:latin typeface="Arial"/>
                  <a:cs typeface="Arial"/>
                </a:rPr>
                <a:t> </a:t>
              </a:r>
              <a:r>
                <a:rPr sz="1000" spc="11" dirty="0">
                  <a:solidFill>
                    <a:srgbClr val="231F20"/>
                  </a:solidFill>
                  <a:latin typeface="Arial"/>
                  <a:cs typeface="Arial"/>
                </a:rPr>
                <a:t>*</a:t>
              </a:r>
              <a:endParaRPr sz="1000">
                <a:solidFill>
                  <a:prstClr val="black"/>
                </a:solidFill>
                <a:latin typeface="Arial"/>
                <a:cs typeface="Arial"/>
              </a:endParaRPr>
            </a:p>
          </p:txBody>
        </p:sp>
        <p:sp>
          <p:nvSpPr>
            <p:cNvPr id="20" name="object 12"/>
            <p:cNvSpPr txBox="1"/>
            <p:nvPr/>
          </p:nvSpPr>
          <p:spPr>
            <a:xfrm>
              <a:off x="20182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Low </a:t>
              </a:r>
              <a:r>
                <a:rPr sz="900" i="1" spc="5" dirty="0">
                  <a:solidFill>
                    <a:srgbClr val="231F20"/>
                  </a:solidFill>
                  <a:latin typeface="Arial"/>
                  <a:cs typeface="Arial"/>
                </a:rPr>
                <a:t>dose </a:t>
              </a:r>
              <a:r>
                <a:rPr sz="900" i="1" spc="11">
                  <a:solidFill>
                    <a:srgbClr val="231F20"/>
                  </a:solidFill>
                  <a:latin typeface="Arial"/>
                  <a:cs typeface="Arial"/>
                </a:rPr>
                <a:t>ICS  taken</a:t>
              </a:r>
              <a:r>
                <a:rPr lang="en-AU" sz="900" i="1" spc="11">
                  <a:solidFill>
                    <a:srgbClr val="231F20"/>
                  </a:solidFill>
                  <a:latin typeface="Arial"/>
                  <a:cs typeface="Arial"/>
                </a:rPr>
                <a:t> </a:t>
              </a:r>
              <a:r>
                <a:rPr sz="900" i="1" spc="5">
                  <a:solidFill>
                    <a:srgbClr val="231F20"/>
                  </a:solidFill>
                  <a:latin typeface="Arial"/>
                  <a:cs typeface="Arial"/>
                </a:rPr>
                <a:t>whenever  </a:t>
              </a:r>
              <a:r>
                <a:rPr sz="900" i="1" spc="15" dirty="0">
                  <a:solidFill>
                    <a:srgbClr val="231F20"/>
                  </a:solidFill>
                  <a:latin typeface="Arial"/>
                  <a:cs typeface="Arial"/>
                </a:rPr>
                <a:t>SABA </a:t>
              </a:r>
              <a:r>
                <a:rPr sz="900" i="1" spc="5" dirty="0">
                  <a:solidFill>
                    <a:srgbClr val="231F20"/>
                  </a:solidFill>
                  <a:latin typeface="Arial"/>
                  <a:cs typeface="Arial"/>
                </a:rPr>
                <a:t>is </a:t>
              </a:r>
              <a:r>
                <a:rPr sz="900" i="1" spc="11" dirty="0">
                  <a:solidFill>
                    <a:srgbClr val="231F20"/>
                  </a:solidFill>
                  <a:latin typeface="Arial"/>
                  <a:cs typeface="Arial"/>
                </a:rPr>
                <a:t>taken</a:t>
              </a:r>
              <a:r>
                <a:rPr sz="851" i="1" spc="-115" dirty="0">
                  <a:solidFill>
                    <a:srgbClr val="231F20"/>
                  </a:solidFill>
                  <a:latin typeface="Arial"/>
                  <a:cs typeface="Arial"/>
                </a:rPr>
                <a:t> </a:t>
              </a:r>
              <a:r>
                <a:rPr sz="751" spc="11" dirty="0">
                  <a:solidFill>
                    <a:srgbClr val="231F20"/>
                  </a:solidFill>
                  <a:latin typeface="Arial"/>
                  <a:cs typeface="Arial"/>
                </a:rPr>
                <a:t>†</a:t>
              </a:r>
              <a:endParaRPr sz="751">
                <a:solidFill>
                  <a:prstClr val="black"/>
                </a:solidFill>
                <a:latin typeface="Arial"/>
                <a:cs typeface="Arial"/>
              </a:endParaRPr>
            </a:p>
          </p:txBody>
        </p:sp>
        <p:sp>
          <p:nvSpPr>
            <p:cNvPr id="59" name="object 24"/>
            <p:cNvSpPr txBox="1"/>
            <p:nvPr/>
          </p:nvSpPr>
          <p:spPr>
            <a:xfrm>
              <a:off x="5845365" y="5445227"/>
              <a:ext cx="3084324" cy="537841"/>
            </a:xfrm>
            <a:prstGeom prst="rect">
              <a:avLst/>
            </a:prstGeom>
          </p:spPr>
          <p:txBody>
            <a:bodyPr vert="horz" wrap="square" lIns="0" tIns="13971" rIns="0" bIns="0" rtlCol="0">
              <a:spAutoFit/>
            </a:bodyPr>
            <a:lstStyle/>
            <a:p>
              <a:pPr marL="110487" marR="5080" indent="-98423">
                <a:spcBef>
                  <a:spcPts val="111"/>
                </a:spcBef>
              </a:pPr>
              <a:r>
                <a:rPr sz="800" spc="5" dirty="0">
                  <a:solidFill>
                    <a:srgbClr val="231F20"/>
                  </a:solidFill>
                  <a:latin typeface="Arial"/>
                  <a:cs typeface="Arial"/>
                </a:rPr>
                <a:t>‡ </a:t>
              </a:r>
              <a:r>
                <a:rPr sz="851" spc="11" dirty="0">
                  <a:solidFill>
                    <a:srgbClr val="231F20"/>
                  </a:solidFill>
                  <a:latin typeface="Arial"/>
                  <a:cs typeface="Arial"/>
                </a:rPr>
                <a:t>Low-dose </a:t>
              </a:r>
              <a:r>
                <a:rPr sz="851" spc="15" dirty="0">
                  <a:solidFill>
                    <a:srgbClr val="231F20"/>
                  </a:solidFill>
                  <a:latin typeface="Arial"/>
                  <a:cs typeface="Arial"/>
                </a:rPr>
                <a:t>ICS-form </a:t>
              </a:r>
              <a:r>
                <a:rPr sz="851" spc="5" dirty="0">
                  <a:solidFill>
                    <a:srgbClr val="231F20"/>
                  </a:solidFill>
                  <a:latin typeface="Arial"/>
                  <a:cs typeface="Arial"/>
                </a:rPr>
                <a:t>is </a:t>
              </a:r>
              <a:r>
                <a:rPr sz="851" spc="11" dirty="0">
                  <a:solidFill>
                    <a:srgbClr val="231F20"/>
                  </a:solidFill>
                  <a:latin typeface="Arial"/>
                  <a:cs typeface="Arial"/>
                </a:rPr>
                <a:t>the reliever for </a:t>
              </a:r>
              <a:r>
                <a:rPr sz="851" spc="5" dirty="0">
                  <a:solidFill>
                    <a:srgbClr val="231F20"/>
                  </a:solidFill>
                  <a:latin typeface="Arial"/>
                  <a:cs typeface="Arial"/>
                </a:rPr>
                <a:t>patients prescribed  </a:t>
              </a:r>
              <a:r>
                <a:rPr sz="851" spc="11" dirty="0">
                  <a:solidFill>
                    <a:srgbClr val="231F20"/>
                  </a:solidFill>
                  <a:latin typeface="Arial"/>
                  <a:cs typeface="Arial"/>
                </a:rPr>
                <a:t>bud-form or </a:t>
              </a:r>
              <a:r>
                <a:rPr sz="851" spc="15" dirty="0">
                  <a:solidFill>
                    <a:srgbClr val="231F20"/>
                  </a:solidFill>
                  <a:latin typeface="Arial"/>
                  <a:cs typeface="Arial"/>
                </a:rPr>
                <a:t>BDP-form maintenance </a:t>
              </a:r>
              <a:r>
                <a:rPr sz="851" spc="11" dirty="0">
                  <a:solidFill>
                    <a:srgbClr val="231F20"/>
                  </a:solidFill>
                  <a:latin typeface="Arial"/>
                  <a:cs typeface="Arial"/>
                </a:rPr>
                <a:t>and reliever</a:t>
              </a:r>
              <a:r>
                <a:rPr sz="851" spc="-25" dirty="0">
                  <a:solidFill>
                    <a:srgbClr val="231F20"/>
                  </a:solidFill>
                  <a:latin typeface="Arial"/>
                  <a:cs typeface="Arial"/>
                </a:rPr>
                <a:t> </a:t>
              </a:r>
              <a:r>
                <a:rPr sz="851" spc="11" dirty="0">
                  <a:solidFill>
                    <a:srgbClr val="231F20"/>
                  </a:solidFill>
                  <a:latin typeface="Arial"/>
                  <a:cs typeface="Arial"/>
                </a:rPr>
                <a:t>therapy</a:t>
              </a:r>
              <a:endParaRPr sz="851" dirty="0">
                <a:solidFill>
                  <a:prstClr val="black"/>
                </a:solidFill>
                <a:latin typeface="Arial"/>
                <a:cs typeface="Arial"/>
              </a:endParaRPr>
            </a:p>
            <a:p>
              <a:pPr marL="87311" indent="-74611">
                <a:spcBef>
                  <a:spcPts val="35"/>
                </a:spcBef>
              </a:pPr>
              <a:r>
                <a:rPr sz="800" spc="15" dirty="0">
                  <a:solidFill>
                    <a:srgbClr val="231F20"/>
                  </a:solidFill>
                  <a:latin typeface="Arial"/>
                  <a:cs typeface="Arial"/>
                </a:rPr>
                <a:t># </a:t>
              </a:r>
              <a:r>
                <a:rPr sz="851" spc="11" dirty="0">
                  <a:solidFill>
                    <a:srgbClr val="231F20"/>
                  </a:solidFill>
                  <a:latin typeface="Arial"/>
                  <a:cs typeface="Arial"/>
                </a:rPr>
                <a:t>Consider adding </a:t>
              </a:r>
              <a:r>
                <a:rPr sz="851" spc="20" dirty="0">
                  <a:solidFill>
                    <a:srgbClr val="231F20"/>
                  </a:solidFill>
                  <a:latin typeface="Arial"/>
                  <a:cs typeface="Arial"/>
                </a:rPr>
                <a:t>HDM </a:t>
              </a:r>
              <a:r>
                <a:rPr sz="851" spc="15" dirty="0">
                  <a:solidFill>
                    <a:srgbClr val="231F20"/>
                  </a:solidFill>
                  <a:latin typeface="Arial"/>
                  <a:cs typeface="Arial"/>
                </a:rPr>
                <a:t>SLIT </a:t>
              </a:r>
              <a:r>
                <a:rPr sz="851" spc="11" dirty="0">
                  <a:solidFill>
                    <a:srgbClr val="231F20"/>
                  </a:solidFill>
                  <a:latin typeface="Arial"/>
                  <a:cs typeface="Arial"/>
                </a:rPr>
                <a:t>for sensitized </a:t>
              </a:r>
              <a:r>
                <a:rPr sz="851" spc="5">
                  <a:solidFill>
                    <a:srgbClr val="231F20"/>
                  </a:solidFill>
                  <a:latin typeface="Arial"/>
                  <a:cs typeface="Arial"/>
                </a:rPr>
                <a:t>patients</a:t>
              </a:r>
              <a:r>
                <a:rPr sz="851" spc="-51">
                  <a:solidFill>
                    <a:srgbClr val="231F20"/>
                  </a:solidFill>
                  <a:latin typeface="Arial"/>
                  <a:cs typeface="Arial"/>
                </a:rPr>
                <a:t> </a:t>
              </a:r>
              <a:r>
                <a:rPr sz="851" spc="5">
                  <a:solidFill>
                    <a:srgbClr val="231F20"/>
                  </a:solidFill>
                  <a:latin typeface="Arial"/>
                  <a:cs typeface="Arial"/>
                </a:rPr>
                <a:t>with</a:t>
              </a:r>
              <a:r>
                <a:rPr lang="en-AU" sz="851" spc="5">
                  <a:solidFill>
                    <a:srgbClr val="231F20"/>
                  </a:solidFill>
                  <a:latin typeface="Arial"/>
                  <a:cs typeface="Arial"/>
                </a:rPr>
                <a:t> </a:t>
              </a:r>
              <a:r>
                <a:rPr sz="851" spc="7">
                  <a:solidFill>
                    <a:srgbClr val="231F20"/>
                  </a:solidFill>
                  <a:latin typeface="Arial"/>
                  <a:cs typeface="Arial"/>
                </a:rPr>
                <a:t>allergic </a:t>
              </a:r>
              <a:r>
                <a:rPr sz="851" spc="15" dirty="0">
                  <a:solidFill>
                    <a:srgbClr val="231F20"/>
                  </a:solidFill>
                  <a:latin typeface="Arial"/>
                  <a:cs typeface="Arial"/>
                </a:rPr>
                <a:t>rhinitis and </a:t>
              </a:r>
              <a:r>
                <a:rPr sz="851" spc="23" dirty="0">
                  <a:solidFill>
                    <a:srgbClr val="231F20"/>
                  </a:solidFill>
                  <a:latin typeface="Arial"/>
                  <a:cs typeface="Arial"/>
                </a:rPr>
                <a:t>FEV</a:t>
              </a:r>
              <a:r>
                <a:rPr lang="en-AU" sz="851" spc="15" dirty="0">
                  <a:solidFill>
                    <a:srgbClr val="231F20"/>
                  </a:solidFill>
                  <a:latin typeface="Arial"/>
                  <a:cs typeface="Arial"/>
                </a:rPr>
                <a:t> </a:t>
              </a:r>
              <a:r>
                <a:rPr sz="851" spc="15" dirty="0">
                  <a:solidFill>
                    <a:srgbClr val="231F20"/>
                  </a:solidFill>
                  <a:latin typeface="Arial"/>
                  <a:cs typeface="Arial"/>
                </a:rPr>
                <a:t> </a:t>
              </a:r>
              <a:r>
                <a:rPr sz="851" spc="31" dirty="0">
                  <a:solidFill>
                    <a:srgbClr val="231F20"/>
                  </a:solidFill>
                  <a:latin typeface="Arial"/>
                  <a:cs typeface="Arial"/>
                </a:rPr>
                <a:t>&gt;70%</a:t>
              </a:r>
              <a:r>
                <a:rPr sz="851" spc="-135" dirty="0">
                  <a:solidFill>
                    <a:srgbClr val="231F20"/>
                  </a:solidFill>
                  <a:latin typeface="Arial"/>
                  <a:cs typeface="Arial"/>
                </a:rPr>
                <a:t> </a:t>
              </a:r>
              <a:r>
                <a:rPr sz="851" spc="7" dirty="0">
                  <a:solidFill>
                    <a:srgbClr val="231F20"/>
                  </a:solidFill>
                  <a:latin typeface="Arial"/>
                  <a:cs typeface="Arial"/>
                </a:rPr>
                <a:t>predicted</a:t>
              </a:r>
              <a:endParaRPr sz="851" dirty="0">
                <a:solidFill>
                  <a:prstClr val="black"/>
                </a:solidFill>
                <a:latin typeface="Arial"/>
                <a:cs typeface="Arial"/>
              </a:endParaRPr>
            </a:p>
          </p:txBody>
        </p:sp>
      </p:grpSp>
      <p:sp>
        <p:nvSpPr>
          <p:cNvPr id="6" name="설명선: 굽은 이중선 5">
            <a:extLst>
              <a:ext uri="{FF2B5EF4-FFF2-40B4-BE49-F238E27FC236}">
                <a16:creationId xmlns:a16="http://schemas.microsoft.com/office/drawing/2014/main" id="{D46EFE95-4243-4C23-9B9F-84B45F6F2311}"/>
              </a:ext>
            </a:extLst>
          </p:cNvPr>
          <p:cNvSpPr/>
          <p:nvPr/>
        </p:nvSpPr>
        <p:spPr>
          <a:xfrm>
            <a:off x="3353950" y="1454512"/>
            <a:ext cx="5575738" cy="1859232"/>
          </a:xfrm>
          <a:prstGeom prst="borderCallout3">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spcBef>
                <a:spcPts val="125"/>
              </a:spcBef>
            </a:pPr>
            <a:r>
              <a:rPr lang="en-US" altLang="ko-KR" sz="2000" b="1" spc="11" dirty="0">
                <a:solidFill>
                  <a:srgbClr val="58595B"/>
                </a:solidFill>
                <a:latin typeface="Arial Black"/>
                <a:cs typeface="Arial Black"/>
              </a:rPr>
              <a:t>STEP</a:t>
            </a:r>
            <a:r>
              <a:rPr lang="en-US" altLang="ko-KR" sz="2000" b="1" dirty="0">
                <a:solidFill>
                  <a:srgbClr val="58595B"/>
                </a:solidFill>
                <a:latin typeface="Arial Black"/>
                <a:cs typeface="Arial Black"/>
              </a:rPr>
              <a:t> </a:t>
            </a:r>
            <a:r>
              <a:rPr lang="en-US" altLang="ko-KR" sz="2000" b="1" spc="15" dirty="0">
                <a:solidFill>
                  <a:srgbClr val="58595B"/>
                </a:solidFill>
                <a:latin typeface="Arial Black"/>
                <a:cs typeface="Arial Black"/>
              </a:rPr>
              <a:t>2 (PREFERRED CONTROLLER)</a:t>
            </a:r>
            <a:endParaRPr lang="en-US" altLang="ko-KR" sz="2000" b="1" dirty="0">
              <a:solidFill>
                <a:prstClr val="black"/>
              </a:solidFill>
              <a:latin typeface="Arial Black"/>
              <a:cs typeface="Arial Black"/>
            </a:endParaRPr>
          </a:p>
          <a:p>
            <a:pPr marL="12700" marR="5080">
              <a:lnSpc>
                <a:spcPct val="114000"/>
              </a:lnSpc>
              <a:spcBef>
                <a:spcPts val="944"/>
              </a:spcBef>
            </a:pPr>
            <a:r>
              <a:rPr lang="en-US" altLang="ko-KR" sz="2000" b="1" dirty="0">
                <a:solidFill>
                  <a:srgbClr val="231F20"/>
                </a:solidFill>
                <a:latin typeface="Arial"/>
                <a:cs typeface="Arial"/>
              </a:rPr>
              <a:t>Daily low dose inhaled corticosteroid (ICS),  </a:t>
            </a:r>
          </a:p>
          <a:p>
            <a:pPr marL="12700" marR="5080">
              <a:lnSpc>
                <a:spcPct val="114000"/>
              </a:lnSpc>
              <a:spcBef>
                <a:spcPts val="944"/>
              </a:spcBef>
            </a:pPr>
            <a:r>
              <a:rPr lang="en-US" altLang="ko-KR" sz="2000" b="1" dirty="0">
                <a:solidFill>
                  <a:srgbClr val="231F20"/>
                </a:solidFill>
                <a:latin typeface="Arial"/>
                <a:cs typeface="Arial"/>
              </a:rPr>
              <a:t>or as-needed low dose ICS-formoterol</a:t>
            </a:r>
            <a:r>
              <a:rPr lang="en-US" altLang="ko-KR" sz="2000" b="1" spc="-5" dirty="0">
                <a:solidFill>
                  <a:srgbClr val="231F20"/>
                </a:solidFill>
                <a:latin typeface="Arial"/>
                <a:cs typeface="Arial"/>
              </a:rPr>
              <a:t> </a:t>
            </a:r>
            <a:r>
              <a:rPr lang="en-US" altLang="ko-KR" sz="2000" b="1" spc="11" dirty="0">
                <a:solidFill>
                  <a:srgbClr val="231F20"/>
                </a:solidFill>
                <a:latin typeface="Arial"/>
                <a:cs typeface="Arial"/>
              </a:rPr>
              <a:t>*</a:t>
            </a:r>
            <a:endParaRPr lang="en-US" altLang="ko-KR" sz="2000" b="1" dirty="0">
              <a:solidFill>
                <a:prstClr val="black"/>
              </a:solidFill>
              <a:latin typeface="Arial"/>
              <a:cs typeface="Arial"/>
            </a:endParaRPr>
          </a:p>
        </p:txBody>
      </p:sp>
    </p:spTree>
    <p:extLst>
      <p:ext uri="{BB962C8B-B14F-4D97-AF65-F5344CB8AC3E}">
        <p14:creationId xmlns:p14="http://schemas.microsoft.com/office/powerpoint/2010/main" val="285473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2BC0972-31B9-4841-8896-4F3BD46DC4A5}"/>
              </a:ext>
            </a:extLst>
          </p:cNvPr>
          <p:cNvSpPr>
            <a:spLocks noGrp="1"/>
          </p:cNvSpPr>
          <p:nvPr>
            <p:ph type="title"/>
          </p:nvPr>
        </p:nvSpPr>
        <p:spPr/>
        <p:txBody>
          <a:bodyPr/>
          <a:lstStyle/>
          <a:p>
            <a:r>
              <a:rPr lang="ko-KR" altLang="en-US" dirty="0"/>
              <a:t>동상이몽 同床異夢</a:t>
            </a:r>
            <a:endParaRPr lang="en-US" altLang="ko-KR" dirty="0"/>
          </a:p>
        </p:txBody>
      </p:sp>
      <p:sp>
        <p:nvSpPr>
          <p:cNvPr id="3" name="내용 개체 틀 2">
            <a:extLst>
              <a:ext uri="{FF2B5EF4-FFF2-40B4-BE49-F238E27FC236}">
                <a16:creationId xmlns:a16="http://schemas.microsoft.com/office/drawing/2014/main" id="{82A15EC5-0359-8A43-BD39-9D853E73C410}"/>
              </a:ext>
            </a:extLst>
          </p:cNvPr>
          <p:cNvSpPr>
            <a:spLocks noGrp="1"/>
          </p:cNvSpPr>
          <p:nvPr>
            <p:ph idx="1"/>
          </p:nvPr>
        </p:nvSpPr>
        <p:spPr/>
        <p:txBody>
          <a:bodyPr>
            <a:normAutofit/>
          </a:bodyPr>
          <a:lstStyle/>
          <a:p>
            <a:pPr marL="0" indent="0">
              <a:buNone/>
            </a:pPr>
            <a:r>
              <a:rPr lang="ko-KR" altLang="en-US" dirty="0"/>
              <a:t>천식의 치료</a:t>
            </a:r>
            <a:endParaRPr lang="en-US" altLang="ko-KR" dirty="0"/>
          </a:p>
          <a:p>
            <a:r>
              <a:rPr lang="ko-KR" altLang="en-US" sz="2000" dirty="0"/>
              <a:t>환자  </a:t>
            </a:r>
            <a:r>
              <a:rPr lang="en-US" altLang="ko-KR" sz="2000" dirty="0"/>
              <a:t>“</a:t>
            </a:r>
            <a:r>
              <a:rPr lang="ko-KR" altLang="en-US" sz="2000" dirty="0"/>
              <a:t>얼마나 치료하면 다 나을까</a:t>
            </a:r>
            <a:r>
              <a:rPr lang="en-US" altLang="ko-KR" sz="2000" dirty="0"/>
              <a:t>?”</a:t>
            </a:r>
          </a:p>
          <a:p>
            <a:r>
              <a:rPr lang="ko-KR" altLang="en-US" sz="2000" dirty="0"/>
              <a:t>의사  </a:t>
            </a:r>
            <a:r>
              <a:rPr lang="en-US" altLang="ko-KR" sz="2000" dirty="0"/>
              <a:t>“</a:t>
            </a:r>
            <a:r>
              <a:rPr lang="ko-KR" altLang="en-US" sz="2000" dirty="0"/>
              <a:t>어떤 단계의 약으로 조절할 수 있을까</a:t>
            </a:r>
            <a:r>
              <a:rPr lang="en-US" altLang="ko-KR" sz="2000" dirty="0"/>
              <a:t>?”</a:t>
            </a:r>
          </a:p>
          <a:p>
            <a:pPr marL="0" indent="0">
              <a:buNone/>
            </a:pPr>
            <a:endParaRPr lang="en-US" altLang="ko-KR" dirty="0"/>
          </a:p>
          <a:p>
            <a:pPr marL="0" indent="0">
              <a:buNone/>
            </a:pPr>
            <a:r>
              <a:rPr lang="ko-KR" altLang="en-US" dirty="0"/>
              <a:t>천식의 조절</a:t>
            </a:r>
            <a:endParaRPr lang="en-US" altLang="ko-KR" dirty="0"/>
          </a:p>
          <a:p>
            <a:r>
              <a:rPr lang="ko-KR" altLang="en-US" sz="2000" dirty="0"/>
              <a:t>환자  </a:t>
            </a:r>
            <a:r>
              <a:rPr lang="en-US" altLang="ko-KR" sz="2000" dirty="0"/>
              <a:t>“</a:t>
            </a:r>
            <a:r>
              <a:rPr lang="ko-KR" altLang="en-US" sz="2000" dirty="0"/>
              <a:t>증상 있을 때 약 쓰면 좋아지니 조절된다</a:t>
            </a:r>
            <a:r>
              <a:rPr lang="en-US" altLang="ko-KR" sz="2000" dirty="0"/>
              <a:t>”</a:t>
            </a:r>
          </a:p>
          <a:p>
            <a:r>
              <a:rPr lang="ko-KR" altLang="en-US" sz="2000" dirty="0"/>
              <a:t>의사  </a:t>
            </a:r>
            <a:r>
              <a:rPr lang="en-US" altLang="ko-KR" sz="2000" dirty="0"/>
              <a:t>“</a:t>
            </a:r>
            <a:r>
              <a:rPr lang="ko-KR" altLang="en-US" sz="2000" dirty="0"/>
              <a:t>아직도 증상이 있으니 더 </a:t>
            </a:r>
            <a:r>
              <a:rPr lang="ko-KR" altLang="en-US" sz="2000" dirty="0" err="1"/>
              <a:t>조절해야겠네</a:t>
            </a:r>
            <a:r>
              <a:rPr lang="en-US" altLang="ko-KR" sz="2000" dirty="0"/>
              <a:t>”</a:t>
            </a:r>
          </a:p>
          <a:p>
            <a:pPr marL="0" indent="0">
              <a:buNone/>
            </a:pPr>
            <a:endParaRPr lang="en-US" altLang="ko-KR" sz="2000" dirty="0"/>
          </a:p>
          <a:p>
            <a:pPr marL="0" indent="0">
              <a:buNone/>
            </a:pPr>
            <a:endParaRPr lang="ko-KR" altLang="en-US" dirty="0"/>
          </a:p>
        </p:txBody>
      </p:sp>
    </p:spTree>
    <p:extLst>
      <p:ext uri="{BB962C8B-B14F-4D97-AF65-F5344CB8AC3E}">
        <p14:creationId xmlns:p14="http://schemas.microsoft.com/office/powerpoint/2010/main" val="21557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10 Gina figure update_MARCH2019.v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57251"/>
            <a:ext cx="9135879" cy="5143500"/>
          </a:xfrm>
          <a:prstGeom prst="rect">
            <a:avLst/>
          </a:prstGeom>
        </p:spPr>
      </p:pic>
      <p:sp>
        <p:nvSpPr>
          <p:cNvPr id="40" name="Rectangle 23"/>
          <p:cNvSpPr>
            <a:spLocks/>
          </p:cNvSpPr>
          <p:nvPr/>
        </p:nvSpPr>
        <p:spPr bwMode="auto">
          <a:xfrm>
            <a:off x="4954754" y="6532166"/>
            <a:ext cx="3974934"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dirty="0">
                <a:solidFill>
                  <a:prstClr val="black"/>
                </a:solidFill>
                <a:cs typeface="Arial" pitchFamily="34" charset="0"/>
                <a:sym typeface="Arial" pitchFamily="34" charset="0"/>
              </a:rPr>
              <a:t>© Global Initiative for Asthma, www.ginasthma.org</a:t>
            </a:r>
          </a:p>
        </p:txBody>
      </p:sp>
      <p:grpSp>
        <p:nvGrpSpPr>
          <p:cNvPr id="5" name="그룹 4">
            <a:extLst>
              <a:ext uri="{FF2B5EF4-FFF2-40B4-BE49-F238E27FC236}">
                <a16:creationId xmlns:a16="http://schemas.microsoft.com/office/drawing/2014/main" id="{36C1DAC3-7237-43A6-9C76-FE52A3AF5F18}"/>
              </a:ext>
            </a:extLst>
          </p:cNvPr>
          <p:cNvGrpSpPr/>
          <p:nvPr/>
        </p:nvGrpSpPr>
        <p:grpSpPr>
          <a:xfrm>
            <a:off x="666332" y="856339"/>
            <a:ext cx="8263357" cy="5158754"/>
            <a:chOff x="666332" y="856339"/>
            <a:chExt cx="8263357" cy="5158754"/>
          </a:xfrm>
        </p:grpSpPr>
        <p:sp>
          <p:nvSpPr>
            <p:cNvPr id="7" name="Rectangle 6"/>
            <p:cNvSpPr/>
            <p:nvPr/>
          </p:nvSpPr>
          <p:spPr>
            <a:xfrm rot="18616622">
              <a:off x="4053527" y="1693119"/>
              <a:ext cx="1152460" cy="1137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REVIEW RESPONSE</a:t>
              </a:r>
            </a:p>
          </p:txBody>
        </p:sp>
        <p:sp>
          <p:nvSpPr>
            <p:cNvPr id="9" name="Rectangle 8"/>
            <p:cNvSpPr/>
            <p:nvPr/>
          </p:nvSpPr>
          <p:spPr>
            <a:xfrm rot="3781407">
              <a:off x="4126091" y="1679129"/>
              <a:ext cx="1074561" cy="11181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ASSESS</a:t>
              </a:r>
            </a:p>
          </p:txBody>
        </p:sp>
        <p:sp>
          <p:nvSpPr>
            <p:cNvPr id="10" name="Rectangle 9"/>
            <p:cNvSpPr/>
            <p:nvPr/>
          </p:nvSpPr>
          <p:spPr>
            <a:xfrm rot="21356104">
              <a:off x="4106001" y="2082903"/>
              <a:ext cx="1151999" cy="828000"/>
            </a:xfrm>
            <a:prstGeom prst="rect">
              <a:avLst/>
            </a:prstGeom>
            <a:noFill/>
          </p:spPr>
          <p:txBody>
            <a:bodyPr spcFirstLastPara="1" wrap="none" lIns="91440" tIns="45720" rIns="91440" bIns="45720" numCol="1">
              <a:prstTxWarp prst="textArchDown">
                <a:avLst>
                  <a:gd name="adj" fmla="val 16604063"/>
                </a:avLst>
              </a:prstTxWarp>
              <a:spAutoFit/>
            </a:bodyPr>
            <a:lstStyle/>
            <a:p>
              <a:pPr algn="ctr"/>
              <a:r>
                <a:rPr lang="en-AU" sz="900" b="1" dirty="0">
                  <a:ln w="12700">
                    <a:noFill/>
                    <a:prstDash val="solid"/>
                  </a:ln>
                  <a:solidFill>
                    <a:prstClr val="white"/>
                  </a:solidFill>
                  <a:latin typeface="Arial"/>
                  <a:cs typeface="Arial"/>
                </a:rPr>
                <a:t>ADJUST</a:t>
              </a:r>
              <a:endParaRPr lang="en-US" sz="900" b="1" dirty="0">
                <a:ln w="12700">
                  <a:noFill/>
                  <a:prstDash val="solid"/>
                </a:ln>
                <a:solidFill>
                  <a:prstClr val="white"/>
                </a:solidFill>
              </a:endParaRPr>
            </a:p>
          </p:txBody>
        </p:sp>
        <p:sp>
          <p:nvSpPr>
            <p:cNvPr id="8" name="object 2"/>
            <p:cNvSpPr txBox="1"/>
            <p:nvPr/>
          </p:nvSpPr>
          <p:spPr>
            <a:xfrm>
              <a:off x="1941843" y="5445224"/>
              <a:ext cx="3228872" cy="291106"/>
            </a:xfrm>
            <a:prstGeom prst="rect">
              <a:avLst/>
            </a:prstGeom>
          </p:spPr>
          <p:txBody>
            <a:bodyPr vert="horz" wrap="square" lIns="0" tIns="13971" rIns="0" bIns="0" rtlCol="0">
              <a:spAutoFit/>
            </a:bodyPr>
            <a:lstStyle/>
            <a:p>
              <a:pPr marL="12700">
                <a:spcBef>
                  <a:spcPts val="111"/>
                </a:spcBef>
              </a:pPr>
              <a:r>
                <a:rPr sz="900" dirty="0">
                  <a:solidFill>
                    <a:srgbClr val="231F20"/>
                  </a:solidFill>
                  <a:latin typeface="Arial"/>
                  <a:cs typeface="Arial"/>
                </a:rPr>
                <a:t>*  </a:t>
              </a:r>
              <a:r>
                <a:rPr sz="851" spc="11" dirty="0">
                  <a:solidFill>
                    <a:srgbClr val="231F20"/>
                  </a:solidFill>
                  <a:latin typeface="Arial"/>
                  <a:cs typeface="Arial"/>
                </a:rPr>
                <a:t>Off-label; data only with budesonide-formoterol</a:t>
              </a:r>
              <a:r>
                <a:rPr sz="851" spc="-85" dirty="0">
                  <a:solidFill>
                    <a:srgbClr val="231F20"/>
                  </a:solidFill>
                  <a:latin typeface="Arial"/>
                  <a:cs typeface="Arial"/>
                </a:rPr>
                <a:t> </a:t>
              </a:r>
              <a:r>
                <a:rPr sz="851" spc="11" dirty="0">
                  <a:solidFill>
                    <a:srgbClr val="231F20"/>
                  </a:solidFill>
                  <a:latin typeface="Arial"/>
                  <a:cs typeface="Arial"/>
                </a:rPr>
                <a:t>(bud-form</a:t>
              </a:r>
              <a:r>
                <a:rPr sz="800" spc="11" dirty="0">
                  <a:solidFill>
                    <a:srgbClr val="231F20"/>
                  </a:solidFill>
                  <a:latin typeface="Arial"/>
                  <a:cs typeface="Arial"/>
                </a:rPr>
                <a:t>)</a:t>
              </a:r>
              <a:endParaRPr sz="800">
                <a:solidFill>
                  <a:prstClr val="black"/>
                </a:solidFill>
                <a:latin typeface="Arial"/>
                <a:cs typeface="Arial"/>
              </a:endParaRPr>
            </a:p>
            <a:p>
              <a:pPr marL="12700">
                <a:spcBef>
                  <a:spcPts val="11"/>
                </a:spcBef>
              </a:pPr>
              <a:r>
                <a:rPr sz="900" spc="5" dirty="0">
                  <a:solidFill>
                    <a:srgbClr val="231F20"/>
                  </a:solidFill>
                  <a:latin typeface="Arial"/>
                  <a:cs typeface="Arial"/>
                </a:rPr>
                <a:t>† </a:t>
              </a:r>
              <a:r>
                <a:rPr sz="851" spc="11" dirty="0">
                  <a:solidFill>
                    <a:srgbClr val="231F20"/>
                  </a:solidFill>
                  <a:latin typeface="Arial"/>
                  <a:cs typeface="Arial"/>
                </a:rPr>
                <a:t>Off-label; </a:t>
              </a:r>
              <a:r>
                <a:rPr sz="851" spc="15" dirty="0">
                  <a:solidFill>
                    <a:srgbClr val="231F20"/>
                  </a:solidFill>
                  <a:latin typeface="Arial"/>
                  <a:cs typeface="Arial"/>
                </a:rPr>
                <a:t>separate </a:t>
              </a:r>
              <a:r>
                <a:rPr sz="851" spc="11" dirty="0">
                  <a:solidFill>
                    <a:srgbClr val="231F20"/>
                  </a:solidFill>
                  <a:latin typeface="Arial"/>
                  <a:cs typeface="Arial"/>
                </a:rPr>
                <a:t>or </a:t>
              </a:r>
              <a:r>
                <a:rPr sz="851" spc="15" dirty="0">
                  <a:solidFill>
                    <a:srgbClr val="231F20"/>
                  </a:solidFill>
                  <a:latin typeface="Arial"/>
                  <a:cs typeface="Arial"/>
                </a:rPr>
                <a:t>combination ICS </a:t>
              </a:r>
              <a:r>
                <a:rPr sz="851" spc="11" dirty="0">
                  <a:solidFill>
                    <a:srgbClr val="231F20"/>
                  </a:solidFill>
                  <a:latin typeface="Arial"/>
                  <a:cs typeface="Arial"/>
                </a:rPr>
                <a:t>and </a:t>
              </a:r>
              <a:r>
                <a:rPr sz="851" spc="20" dirty="0">
                  <a:solidFill>
                    <a:srgbClr val="231F20"/>
                  </a:solidFill>
                  <a:latin typeface="Arial"/>
                  <a:cs typeface="Arial"/>
                </a:rPr>
                <a:t>SABA</a:t>
              </a:r>
              <a:r>
                <a:rPr sz="851" spc="-65" dirty="0">
                  <a:solidFill>
                    <a:srgbClr val="231F20"/>
                  </a:solidFill>
                  <a:latin typeface="Arial"/>
                  <a:cs typeface="Arial"/>
                </a:rPr>
                <a:t> </a:t>
              </a:r>
              <a:r>
                <a:rPr sz="851" spc="5" dirty="0">
                  <a:solidFill>
                    <a:srgbClr val="231F20"/>
                  </a:solidFill>
                  <a:latin typeface="Arial"/>
                  <a:cs typeface="Arial"/>
                </a:rPr>
                <a:t>inhalers</a:t>
              </a:r>
              <a:endParaRPr sz="851">
                <a:solidFill>
                  <a:prstClr val="black"/>
                </a:solidFill>
                <a:latin typeface="Arial"/>
                <a:cs typeface="Arial"/>
              </a:endParaRPr>
            </a:p>
          </p:txBody>
        </p:sp>
        <p:sp>
          <p:nvSpPr>
            <p:cNvPr id="12" name="object 4"/>
            <p:cNvSpPr txBox="1"/>
            <p:nvPr/>
          </p:nvSpPr>
          <p:spPr>
            <a:xfrm>
              <a:off x="666332" y="3674230"/>
              <a:ext cx="1260000" cy="558423"/>
            </a:xfrm>
            <a:prstGeom prst="rect">
              <a:avLst/>
            </a:prstGeom>
          </p:spPr>
          <p:txBody>
            <a:bodyPr vert="horz" wrap="square" lIns="0" tIns="12065" rIns="0" bIns="0" rtlCol="0">
              <a:spAutoFit/>
            </a:bodyPr>
            <a:lstStyle/>
            <a:p>
              <a:pPr marL="12700" marR="334002">
                <a:lnSpc>
                  <a:spcPct val="103200"/>
                </a:lnSpc>
                <a:spcBef>
                  <a:spcPts val="95"/>
                </a:spcBef>
              </a:pPr>
              <a:r>
                <a:rPr sz="900" b="1" spc="11" dirty="0">
                  <a:solidFill>
                    <a:srgbClr val="F89A3A"/>
                  </a:solidFill>
                  <a:latin typeface="Arial Black"/>
                  <a:cs typeface="Arial Black"/>
                </a:rPr>
                <a:t>PREFERRED  </a:t>
              </a:r>
              <a:r>
                <a:rPr sz="900" b="1" spc="15" dirty="0">
                  <a:solidFill>
                    <a:srgbClr val="F89A3A"/>
                  </a:solidFill>
                  <a:latin typeface="Arial Black"/>
                  <a:cs typeface="Arial Black"/>
                </a:rPr>
                <a:t>CONT</a:t>
              </a:r>
              <a:r>
                <a:rPr sz="900" b="1" dirty="0">
                  <a:solidFill>
                    <a:srgbClr val="F89A3A"/>
                  </a:solidFill>
                  <a:latin typeface="Arial Black"/>
                  <a:cs typeface="Arial Black"/>
                </a:rPr>
                <a:t>R</a:t>
              </a:r>
              <a:r>
                <a:rPr sz="900" b="1" spc="15" dirty="0">
                  <a:solidFill>
                    <a:srgbClr val="F89A3A"/>
                  </a:solidFill>
                  <a:latin typeface="Arial Black"/>
                  <a:cs typeface="Arial Black"/>
                </a:rPr>
                <a:t>OLLER</a:t>
              </a:r>
              <a:endParaRPr sz="900">
                <a:solidFill>
                  <a:prstClr val="black"/>
                </a:solidFill>
                <a:latin typeface="Arial Black"/>
                <a:cs typeface="Arial Black"/>
              </a:endParaRPr>
            </a:p>
            <a:p>
              <a:pPr marL="12700" marR="5080">
                <a:lnSpc>
                  <a:spcPct val="103200"/>
                </a:lnSpc>
              </a:pPr>
              <a:r>
                <a:rPr sz="851" spc="11" dirty="0">
                  <a:solidFill>
                    <a:srgbClr val="231F20"/>
                  </a:solidFill>
                  <a:latin typeface="Arial"/>
                  <a:cs typeface="Arial"/>
                </a:rPr>
                <a:t>to </a:t>
              </a:r>
              <a:r>
                <a:rPr sz="851" spc="5" dirty="0">
                  <a:solidFill>
                    <a:srgbClr val="231F20"/>
                  </a:solidFill>
                  <a:latin typeface="Arial"/>
                  <a:cs typeface="Arial"/>
                </a:rPr>
                <a:t>prevent exacerbations  </a:t>
              </a:r>
              <a:r>
                <a:rPr sz="851" spc="11" dirty="0">
                  <a:solidFill>
                    <a:srgbClr val="231F20"/>
                  </a:solidFill>
                  <a:latin typeface="Arial"/>
                  <a:cs typeface="Arial"/>
                </a:rPr>
                <a:t>and control</a:t>
              </a:r>
              <a:r>
                <a:rPr sz="851" spc="-25" dirty="0">
                  <a:solidFill>
                    <a:srgbClr val="231F20"/>
                  </a:solidFill>
                  <a:latin typeface="Arial"/>
                  <a:cs typeface="Arial"/>
                </a:rPr>
                <a:t> </a:t>
              </a:r>
              <a:r>
                <a:rPr sz="851" spc="11" dirty="0">
                  <a:solidFill>
                    <a:srgbClr val="231F20"/>
                  </a:solidFill>
                  <a:latin typeface="Arial"/>
                  <a:cs typeface="Arial"/>
                </a:rPr>
                <a:t>symptoms</a:t>
              </a:r>
              <a:endParaRPr sz="851">
                <a:solidFill>
                  <a:prstClr val="black"/>
                </a:solidFill>
                <a:latin typeface="Arial"/>
                <a:cs typeface="Arial"/>
              </a:endParaRPr>
            </a:p>
          </p:txBody>
        </p:sp>
        <p:sp>
          <p:nvSpPr>
            <p:cNvPr id="13" name="object 5"/>
            <p:cNvSpPr txBox="1"/>
            <p:nvPr/>
          </p:nvSpPr>
          <p:spPr>
            <a:xfrm>
              <a:off x="1053624" y="4424679"/>
              <a:ext cx="864000" cy="254557"/>
            </a:xfrm>
            <a:prstGeom prst="rect">
              <a:avLst/>
            </a:prstGeom>
          </p:spPr>
          <p:txBody>
            <a:bodyPr vert="horz" wrap="square" lIns="0" tIns="23495" rIns="0" bIns="0" rtlCol="0">
              <a:spAutoFit/>
            </a:bodyPr>
            <a:lstStyle/>
            <a:p>
              <a:pPr marL="12700" marR="5080" indent="502271">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controller</a:t>
              </a:r>
              <a:r>
                <a:rPr sz="851" i="1" spc="-35" dirty="0">
                  <a:solidFill>
                    <a:srgbClr val="231F20"/>
                  </a:solidFill>
                  <a:latin typeface="Arial"/>
                  <a:cs typeface="Arial"/>
                </a:rPr>
                <a:t> </a:t>
              </a:r>
              <a:r>
                <a:rPr sz="851" i="1" spc="5" dirty="0">
                  <a:solidFill>
                    <a:srgbClr val="231F20"/>
                  </a:solidFill>
                  <a:latin typeface="Arial"/>
                  <a:cs typeface="Arial"/>
                </a:rPr>
                <a:t>options</a:t>
              </a:r>
              <a:endParaRPr sz="851">
                <a:solidFill>
                  <a:prstClr val="black"/>
                </a:solidFill>
                <a:latin typeface="Arial"/>
                <a:cs typeface="Arial"/>
              </a:endParaRPr>
            </a:p>
          </p:txBody>
        </p:sp>
        <p:sp>
          <p:nvSpPr>
            <p:cNvPr id="14" name="object 6"/>
            <p:cNvSpPr txBox="1"/>
            <p:nvPr/>
          </p:nvSpPr>
          <p:spPr>
            <a:xfrm>
              <a:off x="1197624" y="5219803"/>
              <a:ext cx="720000" cy="254557"/>
            </a:xfrm>
            <a:prstGeom prst="rect">
              <a:avLst/>
            </a:prstGeom>
          </p:spPr>
          <p:txBody>
            <a:bodyPr vert="horz" wrap="square" lIns="0" tIns="23495" rIns="0" bIns="0" rtlCol="0">
              <a:spAutoFit/>
            </a:bodyPr>
            <a:lstStyle/>
            <a:p>
              <a:pPr marL="12700" marR="5080" indent="371465">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reliever</a:t>
              </a:r>
              <a:r>
                <a:rPr sz="851" i="1" spc="-45" dirty="0">
                  <a:solidFill>
                    <a:srgbClr val="231F20"/>
                  </a:solidFill>
                  <a:latin typeface="Arial"/>
                  <a:cs typeface="Arial"/>
                </a:rPr>
                <a:t> </a:t>
              </a:r>
              <a:r>
                <a:rPr sz="851" i="1" spc="5" dirty="0">
                  <a:solidFill>
                    <a:srgbClr val="231F20"/>
                  </a:solidFill>
                  <a:latin typeface="Arial"/>
                  <a:cs typeface="Arial"/>
                </a:rPr>
                <a:t>option</a:t>
              </a:r>
              <a:endParaRPr sz="851">
                <a:solidFill>
                  <a:prstClr val="black"/>
                </a:solidFill>
                <a:latin typeface="Arial"/>
                <a:cs typeface="Arial"/>
              </a:endParaRPr>
            </a:p>
          </p:txBody>
        </p:sp>
        <p:sp>
          <p:nvSpPr>
            <p:cNvPr id="15" name="object 7"/>
            <p:cNvSpPr txBox="1"/>
            <p:nvPr/>
          </p:nvSpPr>
          <p:spPr>
            <a:xfrm>
              <a:off x="666332" y="4968706"/>
              <a:ext cx="828000" cy="292259"/>
            </a:xfrm>
            <a:prstGeom prst="rect">
              <a:avLst/>
            </a:prstGeom>
          </p:spPr>
          <p:txBody>
            <a:bodyPr vert="horz" wrap="square" lIns="0" tIns="12065" rIns="0" bIns="0" rtlCol="0">
              <a:spAutoFit/>
            </a:bodyPr>
            <a:lstStyle/>
            <a:p>
              <a:pPr marL="12700" marR="5080">
                <a:lnSpc>
                  <a:spcPct val="103200"/>
                </a:lnSpc>
                <a:spcBef>
                  <a:spcPts val="95"/>
                </a:spcBef>
              </a:pPr>
              <a:r>
                <a:rPr sz="900" b="1" spc="11" dirty="0">
                  <a:solidFill>
                    <a:srgbClr val="0078AC"/>
                  </a:solidFill>
                  <a:latin typeface="Arial Black"/>
                  <a:cs typeface="Arial Black"/>
                </a:rPr>
                <a:t>PREFERRED  </a:t>
              </a:r>
              <a:r>
                <a:rPr sz="900" b="1" spc="15" dirty="0">
                  <a:solidFill>
                    <a:srgbClr val="0078AC"/>
                  </a:solidFill>
                  <a:latin typeface="Arial Black"/>
                  <a:cs typeface="Arial Black"/>
                </a:rPr>
                <a:t>RELIEVER</a:t>
              </a:r>
              <a:endParaRPr sz="900">
                <a:solidFill>
                  <a:prstClr val="black"/>
                </a:solidFill>
                <a:latin typeface="Arial Black"/>
                <a:cs typeface="Arial Black"/>
              </a:endParaRPr>
            </a:p>
          </p:txBody>
        </p:sp>
        <p:sp>
          <p:nvSpPr>
            <p:cNvPr id="17" name="object 9"/>
            <p:cNvSpPr txBox="1"/>
            <p:nvPr/>
          </p:nvSpPr>
          <p:spPr>
            <a:xfrm>
              <a:off x="2955404" y="3527874"/>
              <a:ext cx="2448000" cy="60612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dirty="0">
                  <a:solidFill>
                    <a:srgbClr val="58595B"/>
                  </a:solidFill>
                  <a:latin typeface="Arial Black"/>
                  <a:cs typeface="Arial Black"/>
                </a:rPr>
                <a:t> </a:t>
              </a:r>
              <a:r>
                <a:rPr sz="900" b="1" spc="15" dirty="0">
                  <a:solidFill>
                    <a:srgbClr val="58595B"/>
                  </a:solidFill>
                  <a:latin typeface="Arial Black"/>
                  <a:cs typeface="Arial Black"/>
                </a:rPr>
                <a:t>2</a:t>
              </a:r>
              <a:endParaRPr sz="900" b="1" dirty="0">
                <a:solidFill>
                  <a:prstClr val="black"/>
                </a:solidFill>
                <a:latin typeface="Arial Black"/>
                <a:cs typeface="Arial Black"/>
              </a:endParaRPr>
            </a:p>
            <a:p>
              <a:pPr marL="12700" marR="5080">
                <a:lnSpc>
                  <a:spcPct val="114000"/>
                </a:lnSpc>
                <a:spcBef>
                  <a:spcPts val="944"/>
                </a:spcBef>
              </a:pPr>
              <a:r>
                <a:rPr sz="1000" dirty="0">
                  <a:solidFill>
                    <a:srgbClr val="231F20"/>
                  </a:solidFill>
                  <a:latin typeface="Arial"/>
                  <a:cs typeface="Arial"/>
                </a:rPr>
                <a:t>Daily low dose inhaled corticosteroid (ICS),  or as-needed low dose ICS-formoterol</a:t>
              </a:r>
              <a:r>
                <a:rPr sz="951" spc="-5" dirty="0">
                  <a:solidFill>
                    <a:srgbClr val="231F20"/>
                  </a:solidFill>
                  <a:latin typeface="Arial"/>
                  <a:cs typeface="Arial"/>
                </a:rPr>
                <a:t> </a:t>
              </a:r>
              <a:r>
                <a:rPr sz="1000" spc="11" dirty="0">
                  <a:solidFill>
                    <a:srgbClr val="231F20"/>
                  </a:solidFill>
                  <a:latin typeface="Arial"/>
                  <a:cs typeface="Arial"/>
                </a:rPr>
                <a:t>*</a:t>
              </a:r>
              <a:endParaRPr sz="1000" dirty="0">
                <a:solidFill>
                  <a:prstClr val="black"/>
                </a:solidFill>
                <a:latin typeface="Arial"/>
                <a:cs typeface="Arial"/>
              </a:endParaRPr>
            </a:p>
          </p:txBody>
        </p:sp>
        <p:sp>
          <p:nvSpPr>
            <p:cNvPr id="18" name="object 10"/>
            <p:cNvSpPr txBox="1"/>
            <p:nvPr/>
          </p:nvSpPr>
          <p:spPr>
            <a:xfrm>
              <a:off x="5915265" y="3370596"/>
              <a:ext cx="612000" cy="57111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15" dirty="0">
                  <a:solidFill>
                    <a:srgbClr val="58595B"/>
                  </a:solidFill>
                  <a:latin typeface="Arial Black"/>
                  <a:cs typeface="Arial Black"/>
                </a:rPr>
                <a:t> </a:t>
              </a:r>
              <a:r>
                <a:rPr sz="900" b="1" spc="15" dirty="0">
                  <a:solidFill>
                    <a:srgbClr val="58595B"/>
                  </a:solidFill>
                  <a:latin typeface="Arial Black"/>
                  <a:cs typeface="Arial Black"/>
                </a:rPr>
                <a:t>3</a:t>
              </a:r>
              <a:endParaRPr sz="900">
                <a:solidFill>
                  <a:prstClr val="black"/>
                </a:solidFill>
                <a:latin typeface="Arial Black"/>
                <a:cs typeface="Arial Black"/>
              </a:endParaRPr>
            </a:p>
            <a:p>
              <a:pPr marL="12700" marR="5080">
                <a:lnSpc>
                  <a:spcPct val="101200"/>
                </a:lnSpc>
                <a:spcBef>
                  <a:spcPts val="944"/>
                </a:spcBef>
              </a:pPr>
              <a:r>
                <a:rPr sz="1000" dirty="0">
                  <a:solidFill>
                    <a:srgbClr val="231F20"/>
                  </a:solidFill>
                  <a:latin typeface="Arial"/>
                  <a:cs typeface="Arial"/>
                </a:rPr>
                <a:t>Low dose  </a:t>
              </a:r>
              <a:r>
                <a:rPr sz="1000" spc="5" dirty="0">
                  <a:solidFill>
                    <a:srgbClr val="231F20"/>
                  </a:solidFill>
                  <a:latin typeface="Arial"/>
                  <a:cs typeface="Arial"/>
                </a:rPr>
                <a:t>ICS-LABA</a:t>
              </a:r>
              <a:endParaRPr sz="900">
                <a:solidFill>
                  <a:prstClr val="black"/>
                </a:solidFill>
                <a:latin typeface="Arial"/>
                <a:cs typeface="Arial"/>
              </a:endParaRPr>
            </a:p>
          </p:txBody>
        </p:sp>
        <p:sp>
          <p:nvSpPr>
            <p:cNvPr id="19" name="object 11"/>
            <p:cNvSpPr txBox="1"/>
            <p:nvPr/>
          </p:nvSpPr>
          <p:spPr>
            <a:xfrm>
              <a:off x="6889507" y="3129001"/>
              <a:ext cx="720000" cy="541046"/>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4</a:t>
              </a:r>
              <a:endParaRPr sz="900">
                <a:solidFill>
                  <a:prstClr val="black"/>
                </a:solidFill>
                <a:latin typeface="Arial Black"/>
                <a:cs typeface="Arial Black"/>
              </a:endParaRPr>
            </a:p>
            <a:p>
              <a:pPr marL="12700" marR="5080">
                <a:lnSpc>
                  <a:spcPct val="101200"/>
                </a:lnSpc>
                <a:spcBef>
                  <a:spcPts val="944"/>
                </a:spcBef>
              </a:pPr>
              <a:r>
                <a:rPr sz="900" spc="5" dirty="0">
                  <a:solidFill>
                    <a:srgbClr val="231F20"/>
                  </a:solidFill>
                  <a:latin typeface="Arial"/>
                  <a:cs typeface="Arial"/>
                </a:rPr>
                <a:t>Medium</a:t>
              </a:r>
              <a:r>
                <a:rPr sz="900" spc="-85" dirty="0">
                  <a:solidFill>
                    <a:srgbClr val="231F20"/>
                  </a:solidFill>
                  <a:latin typeface="Arial"/>
                  <a:cs typeface="Arial"/>
                </a:rPr>
                <a:t> </a:t>
              </a:r>
              <a:r>
                <a:rPr sz="900" dirty="0">
                  <a:solidFill>
                    <a:srgbClr val="231F20"/>
                  </a:solidFill>
                  <a:latin typeface="Arial"/>
                  <a:cs typeface="Arial"/>
                </a:rPr>
                <a:t>dose  </a:t>
              </a:r>
              <a:r>
                <a:rPr sz="900" spc="5" dirty="0">
                  <a:solidFill>
                    <a:srgbClr val="231F20"/>
                  </a:solidFill>
                  <a:latin typeface="Arial"/>
                  <a:cs typeface="Arial"/>
                </a:rPr>
                <a:t>ICS-LABA</a:t>
              </a:r>
              <a:endParaRPr sz="900">
                <a:solidFill>
                  <a:prstClr val="black"/>
                </a:solidFill>
                <a:latin typeface="Arial"/>
                <a:cs typeface="Arial"/>
              </a:endParaRPr>
            </a:p>
          </p:txBody>
        </p:sp>
        <p:sp>
          <p:nvSpPr>
            <p:cNvPr id="21" name="object 13"/>
            <p:cNvSpPr txBox="1"/>
            <p:nvPr/>
          </p:nvSpPr>
          <p:spPr>
            <a:xfrm>
              <a:off x="2955404" y="4411645"/>
              <a:ext cx="2340000" cy="288092"/>
            </a:xfrm>
            <a:prstGeom prst="rect">
              <a:avLst/>
            </a:prstGeom>
          </p:spPr>
          <p:txBody>
            <a:bodyPr vert="horz" wrap="square" lIns="0" tIns="12065" rIns="0" bIns="0" rtlCol="0">
              <a:spAutoFit/>
            </a:bodyPr>
            <a:lstStyle/>
            <a:p>
              <a:pPr marL="12700" marR="5080">
                <a:lnSpc>
                  <a:spcPct val="103200"/>
                </a:lnSpc>
                <a:spcBef>
                  <a:spcPts val="95"/>
                </a:spcBef>
              </a:pPr>
              <a:r>
                <a:rPr sz="900" i="1" spc="5" dirty="0">
                  <a:solidFill>
                    <a:srgbClr val="231F20"/>
                  </a:solidFill>
                  <a:latin typeface="Arial"/>
                  <a:cs typeface="Arial"/>
                </a:rPr>
                <a:t>Leukotriene </a:t>
              </a:r>
              <a:r>
                <a:rPr sz="900" i="1" spc="11" dirty="0">
                  <a:solidFill>
                    <a:srgbClr val="231F20"/>
                  </a:solidFill>
                  <a:latin typeface="Arial"/>
                  <a:cs typeface="Arial"/>
                </a:rPr>
                <a:t>receptor </a:t>
              </a:r>
              <a:r>
                <a:rPr sz="900" i="1" spc="5" dirty="0">
                  <a:solidFill>
                    <a:srgbClr val="231F20"/>
                  </a:solidFill>
                  <a:latin typeface="Arial"/>
                  <a:cs typeface="Arial"/>
                </a:rPr>
                <a:t>antagonist </a:t>
              </a:r>
              <a:r>
                <a:rPr sz="900" i="1" dirty="0">
                  <a:solidFill>
                    <a:srgbClr val="231F20"/>
                  </a:solidFill>
                  <a:latin typeface="Arial"/>
                  <a:cs typeface="Arial"/>
                </a:rPr>
                <a:t>(LTRA), </a:t>
              </a:r>
              <a:r>
                <a:rPr sz="900" i="1" spc="5" dirty="0">
                  <a:solidFill>
                    <a:srgbClr val="231F20"/>
                  </a:solidFill>
                  <a:latin typeface="Arial"/>
                  <a:cs typeface="Arial"/>
                </a:rPr>
                <a:t>or  low dose </a:t>
              </a:r>
              <a:r>
                <a:rPr sz="900" i="1" spc="11" dirty="0">
                  <a:solidFill>
                    <a:srgbClr val="231F20"/>
                  </a:solidFill>
                  <a:latin typeface="Arial"/>
                  <a:cs typeface="Arial"/>
                </a:rPr>
                <a:t>ICS taken </a:t>
              </a:r>
              <a:r>
                <a:rPr sz="900" i="1" spc="5" dirty="0">
                  <a:solidFill>
                    <a:srgbClr val="231F20"/>
                  </a:solidFill>
                  <a:latin typeface="Arial"/>
                  <a:cs typeface="Arial"/>
                </a:rPr>
                <a:t>whenever </a:t>
              </a:r>
              <a:r>
                <a:rPr sz="900" i="1" spc="15" dirty="0">
                  <a:solidFill>
                    <a:srgbClr val="231F20"/>
                  </a:solidFill>
                  <a:latin typeface="Arial"/>
                  <a:cs typeface="Arial"/>
                </a:rPr>
                <a:t>SABA </a:t>
              </a:r>
              <a:r>
                <a:rPr sz="900" i="1" spc="11" dirty="0">
                  <a:solidFill>
                    <a:srgbClr val="231F20"/>
                  </a:solidFill>
                  <a:latin typeface="Arial"/>
                  <a:cs typeface="Arial"/>
                </a:rPr>
                <a:t>taken</a:t>
              </a:r>
              <a:r>
                <a:rPr sz="900" i="1" spc="-55" dirty="0">
                  <a:solidFill>
                    <a:srgbClr val="231F20"/>
                  </a:solidFill>
                  <a:latin typeface="Arial"/>
                  <a:cs typeface="Arial"/>
                </a:rPr>
                <a:t> </a:t>
              </a:r>
              <a:r>
                <a:rPr sz="900" spc="11" dirty="0">
                  <a:solidFill>
                    <a:srgbClr val="231F20"/>
                  </a:solidFill>
                  <a:latin typeface="Arial"/>
                  <a:cs typeface="Arial"/>
                </a:rPr>
                <a:t>†</a:t>
              </a:r>
              <a:endParaRPr sz="900" dirty="0">
                <a:solidFill>
                  <a:prstClr val="black"/>
                </a:solidFill>
                <a:latin typeface="Arial"/>
                <a:cs typeface="Arial"/>
              </a:endParaRPr>
            </a:p>
          </p:txBody>
        </p:sp>
        <p:sp>
          <p:nvSpPr>
            <p:cNvPr id="22" name="object 14"/>
            <p:cNvSpPr txBox="1"/>
            <p:nvPr/>
          </p:nvSpPr>
          <p:spPr>
            <a:xfrm>
              <a:off x="2695459" y="4988078"/>
              <a:ext cx="1944000" cy="155172"/>
            </a:xfrm>
            <a:prstGeom prst="rect">
              <a:avLst/>
            </a:prstGeom>
          </p:spPr>
          <p:txBody>
            <a:bodyPr vert="horz" wrap="square" lIns="0" tIns="16511" rIns="0" bIns="0" rtlCol="0">
              <a:spAutoFit/>
            </a:bodyPr>
            <a:lstStyle/>
            <a:p>
              <a:pPr marL="12700">
                <a:spcBef>
                  <a:spcPts val="13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4" name="object 16"/>
            <p:cNvSpPr txBox="1"/>
            <p:nvPr/>
          </p:nvSpPr>
          <p:spPr>
            <a:xfrm>
              <a:off x="4718213" y="5265675"/>
              <a:ext cx="2196000" cy="146963"/>
            </a:xfrm>
            <a:prstGeom prst="rect">
              <a:avLst/>
            </a:prstGeom>
          </p:spPr>
          <p:txBody>
            <a:bodyPr vert="horz" wrap="square" lIns="0" tIns="15875" rIns="0" bIns="0" rtlCol="0">
              <a:spAutoFit/>
            </a:bodyPr>
            <a:lstStyle/>
            <a:p>
              <a:pPr marL="12700">
                <a:spcBef>
                  <a:spcPts val="125"/>
                </a:spcBef>
              </a:pPr>
              <a:r>
                <a:rPr sz="851" i="1" spc="11" dirty="0">
                  <a:solidFill>
                    <a:srgbClr val="231F20"/>
                  </a:solidFill>
                  <a:latin typeface="Arial"/>
                  <a:cs typeface="Arial"/>
                </a:rPr>
                <a:t>As-needed short-acting β</a:t>
              </a:r>
              <a:r>
                <a:rPr lang="en-AU" sz="851" i="1" spc="11" baseline="-25000" dirty="0">
                  <a:solidFill>
                    <a:srgbClr val="231F20"/>
                  </a:solidFill>
                  <a:latin typeface="Arial"/>
                  <a:cs typeface="Arial"/>
                </a:rPr>
                <a:t>2</a:t>
              </a:r>
              <a:r>
                <a:rPr sz="851" i="1" spc="11" dirty="0">
                  <a:solidFill>
                    <a:srgbClr val="231F20"/>
                  </a:solidFill>
                  <a:latin typeface="Arial"/>
                  <a:cs typeface="Arial"/>
                </a:rPr>
                <a:t> -agonist</a:t>
              </a:r>
              <a:r>
                <a:rPr sz="851" i="1" spc="-35" dirty="0">
                  <a:solidFill>
                    <a:srgbClr val="231F20"/>
                  </a:solidFill>
                  <a:latin typeface="Arial"/>
                  <a:cs typeface="Arial"/>
                </a:rPr>
                <a:t> </a:t>
              </a:r>
              <a:r>
                <a:rPr sz="851" i="1" spc="11" dirty="0">
                  <a:solidFill>
                    <a:srgbClr val="231F20"/>
                  </a:solidFill>
                  <a:latin typeface="Arial"/>
                  <a:cs typeface="Arial"/>
                </a:rPr>
                <a:t>(SABA)</a:t>
              </a:r>
              <a:endParaRPr sz="851" dirty="0">
                <a:solidFill>
                  <a:prstClr val="black"/>
                </a:solidFill>
                <a:latin typeface="Arial"/>
                <a:cs typeface="Arial"/>
              </a:endParaRPr>
            </a:p>
          </p:txBody>
        </p:sp>
        <p:sp>
          <p:nvSpPr>
            <p:cNvPr id="25" name="object 17"/>
            <p:cNvSpPr txBox="1"/>
            <p:nvPr/>
          </p:nvSpPr>
          <p:spPr>
            <a:xfrm>
              <a:off x="58934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Medium </a:t>
              </a:r>
              <a:r>
                <a:rPr sz="900" i="1" spc="5" dirty="0">
                  <a:solidFill>
                    <a:srgbClr val="231F20"/>
                  </a:solidFill>
                  <a:latin typeface="Arial"/>
                  <a:cs typeface="Arial"/>
                </a:rPr>
                <a:t>dose  </a:t>
              </a:r>
              <a:r>
                <a:rPr sz="900" i="1" spc="11" dirty="0">
                  <a:solidFill>
                    <a:srgbClr val="231F20"/>
                  </a:solidFill>
                  <a:latin typeface="Arial"/>
                  <a:cs typeface="Arial"/>
                </a:rPr>
                <a:t>ICS, </a:t>
              </a:r>
              <a:r>
                <a:rPr sz="900" i="1" spc="5" dirty="0">
                  <a:solidFill>
                    <a:srgbClr val="231F20"/>
                  </a:solidFill>
                  <a:latin typeface="Arial"/>
                  <a:cs typeface="Arial"/>
                </a:rPr>
                <a:t>or low</a:t>
              </a:r>
              <a:r>
                <a:rPr sz="900" i="1" spc="-60" dirty="0">
                  <a:solidFill>
                    <a:srgbClr val="231F20"/>
                  </a:solidFill>
                  <a:latin typeface="Arial"/>
                  <a:cs typeface="Arial"/>
                </a:rPr>
                <a:t> </a:t>
              </a:r>
              <a:r>
                <a:rPr sz="900" i="1" spc="5" dirty="0">
                  <a:solidFill>
                    <a:srgbClr val="231F20"/>
                  </a:solidFill>
                  <a:latin typeface="Arial"/>
                  <a:cs typeface="Arial"/>
                </a:rPr>
                <a:t>dose  ICS+LTRA</a:t>
              </a:r>
              <a:r>
                <a:rPr lang="en-AU" sz="900" i="1" spc="5" dirty="0">
                  <a:solidFill>
                    <a:srgbClr val="231F20"/>
                  </a:solidFill>
                  <a:latin typeface="Arial"/>
                  <a:cs typeface="Arial"/>
                </a:rPr>
                <a:t> #</a:t>
              </a:r>
              <a:endParaRPr sz="900" dirty="0">
                <a:solidFill>
                  <a:prstClr val="black"/>
                </a:solidFill>
                <a:latin typeface="Arial"/>
                <a:cs typeface="Arial"/>
              </a:endParaRPr>
            </a:p>
          </p:txBody>
        </p:sp>
        <p:sp>
          <p:nvSpPr>
            <p:cNvPr id="26" name="object 18"/>
            <p:cNvSpPr txBox="1"/>
            <p:nvPr/>
          </p:nvSpPr>
          <p:spPr>
            <a:xfrm>
              <a:off x="6878659" y="4411648"/>
              <a:ext cx="756000" cy="542777"/>
            </a:xfrm>
            <a:prstGeom prst="rect">
              <a:avLst/>
            </a:prstGeom>
          </p:spPr>
          <p:txBody>
            <a:bodyPr vert="horz" wrap="square" lIns="0" tIns="12065" rIns="0" bIns="0" rtlCol="0">
              <a:spAutoFit/>
            </a:bodyPr>
            <a:lstStyle/>
            <a:p>
              <a:pPr marL="12700" marR="5080">
                <a:lnSpc>
                  <a:spcPct val="103200"/>
                </a:lnSpc>
                <a:spcBef>
                  <a:spcPts val="95"/>
                </a:spcBef>
              </a:pPr>
              <a:r>
                <a:rPr sz="851" i="1" spc="5" dirty="0">
                  <a:solidFill>
                    <a:srgbClr val="231F20"/>
                  </a:solidFill>
                  <a:latin typeface="Arial"/>
                  <a:cs typeface="Arial"/>
                </a:rPr>
                <a:t>High dose  </a:t>
              </a:r>
              <a:r>
                <a:rPr sz="851" i="1" spc="11" dirty="0">
                  <a:solidFill>
                    <a:srgbClr val="231F20"/>
                  </a:solidFill>
                  <a:latin typeface="Arial"/>
                  <a:cs typeface="Arial"/>
                </a:rPr>
                <a:t>ICS, </a:t>
              </a:r>
              <a:r>
                <a:rPr sz="851" i="1" spc="5" dirty="0">
                  <a:solidFill>
                    <a:srgbClr val="231F20"/>
                  </a:solidFill>
                  <a:latin typeface="Arial"/>
                  <a:cs typeface="Arial"/>
                </a:rPr>
                <a:t>add-on  </a:t>
              </a:r>
              <a:r>
                <a:rPr sz="851" i="1" spc="11" dirty="0">
                  <a:solidFill>
                    <a:srgbClr val="231F20"/>
                  </a:solidFill>
                  <a:latin typeface="Arial"/>
                  <a:cs typeface="Arial"/>
                </a:rPr>
                <a:t>tiotropium,</a:t>
              </a:r>
              <a:r>
                <a:rPr sz="851" i="1" spc="-75" dirty="0">
                  <a:solidFill>
                    <a:srgbClr val="231F20"/>
                  </a:solidFill>
                  <a:latin typeface="Arial"/>
                  <a:cs typeface="Arial"/>
                </a:rPr>
                <a:t> </a:t>
              </a:r>
              <a:r>
                <a:rPr sz="851" i="1" spc="5" dirty="0">
                  <a:solidFill>
                    <a:srgbClr val="231F20"/>
                  </a:solidFill>
                  <a:latin typeface="Arial"/>
                  <a:cs typeface="Arial"/>
                </a:rPr>
                <a:t>or  add-on</a:t>
              </a:r>
              <a:r>
                <a:rPr sz="851" i="1" spc="-65" dirty="0">
                  <a:solidFill>
                    <a:srgbClr val="231F20"/>
                  </a:solidFill>
                  <a:latin typeface="Arial"/>
                  <a:cs typeface="Arial"/>
                </a:rPr>
                <a:t> </a:t>
              </a:r>
              <a:r>
                <a:rPr sz="851" i="1" dirty="0">
                  <a:solidFill>
                    <a:srgbClr val="231F20"/>
                  </a:solidFill>
                  <a:latin typeface="Arial"/>
                  <a:cs typeface="Arial"/>
                </a:rPr>
                <a:t>LTRA</a:t>
              </a:r>
              <a:r>
                <a:rPr lang="en-AU" sz="851" i="1" dirty="0">
                  <a:solidFill>
                    <a:srgbClr val="231F20"/>
                  </a:solidFill>
                  <a:latin typeface="Arial"/>
                  <a:cs typeface="Arial"/>
                </a:rPr>
                <a:t> #</a:t>
              </a:r>
              <a:endParaRPr sz="851" dirty="0">
                <a:solidFill>
                  <a:prstClr val="black"/>
                </a:solidFill>
                <a:latin typeface="Arial"/>
                <a:cs typeface="Arial"/>
              </a:endParaRPr>
            </a:p>
          </p:txBody>
        </p:sp>
        <p:sp>
          <p:nvSpPr>
            <p:cNvPr id="27" name="object 19"/>
            <p:cNvSpPr txBox="1"/>
            <p:nvPr/>
          </p:nvSpPr>
          <p:spPr>
            <a:xfrm>
              <a:off x="7686815" y="4411643"/>
              <a:ext cx="684000" cy="515782"/>
            </a:xfrm>
            <a:prstGeom prst="rect">
              <a:avLst/>
            </a:prstGeom>
          </p:spPr>
          <p:txBody>
            <a:bodyPr vert="horz" wrap="square" lIns="0" tIns="12065" rIns="0" bIns="0" rtlCol="0">
              <a:spAutoFit/>
            </a:bodyPr>
            <a:lstStyle/>
            <a:p>
              <a:pPr marL="12700" marR="5080">
                <a:lnSpc>
                  <a:spcPct val="103200"/>
                </a:lnSpc>
                <a:spcBef>
                  <a:spcPts val="95"/>
                </a:spcBef>
              </a:pPr>
              <a:r>
                <a:rPr sz="800" i="1" spc="11" dirty="0">
                  <a:solidFill>
                    <a:srgbClr val="231F20"/>
                  </a:solidFill>
                  <a:latin typeface="Arial"/>
                  <a:cs typeface="Arial"/>
                </a:rPr>
                <a:t>Add </a:t>
              </a:r>
              <a:r>
                <a:rPr sz="800" i="1" spc="5" dirty="0">
                  <a:solidFill>
                    <a:srgbClr val="231F20"/>
                  </a:solidFill>
                  <a:latin typeface="Arial"/>
                  <a:cs typeface="Arial"/>
                </a:rPr>
                <a:t>low</a:t>
              </a:r>
              <a:r>
                <a:rPr sz="800" i="1" spc="-60" dirty="0">
                  <a:solidFill>
                    <a:srgbClr val="231F20"/>
                  </a:solidFill>
                  <a:latin typeface="Arial"/>
                  <a:cs typeface="Arial"/>
                </a:rPr>
                <a:t> </a:t>
              </a:r>
              <a:r>
                <a:rPr sz="800" i="1" spc="5" dirty="0">
                  <a:solidFill>
                    <a:srgbClr val="231F20"/>
                  </a:solidFill>
                  <a:latin typeface="Arial"/>
                  <a:cs typeface="Arial"/>
                </a:rPr>
                <a:t>dose  </a:t>
              </a:r>
              <a:r>
                <a:rPr sz="800" i="1" spc="11" dirty="0">
                  <a:solidFill>
                    <a:srgbClr val="231F20"/>
                  </a:solidFill>
                  <a:latin typeface="Arial"/>
                  <a:cs typeface="Arial"/>
                </a:rPr>
                <a:t>OCS, </a:t>
              </a:r>
              <a:r>
                <a:rPr sz="800" i="1" spc="5" dirty="0">
                  <a:solidFill>
                    <a:srgbClr val="231F20"/>
                  </a:solidFill>
                  <a:latin typeface="Arial"/>
                  <a:cs typeface="Arial"/>
                </a:rPr>
                <a:t>but  </a:t>
              </a:r>
              <a:r>
                <a:rPr sz="800" i="1" spc="11" dirty="0">
                  <a:solidFill>
                    <a:srgbClr val="231F20"/>
                  </a:solidFill>
                  <a:latin typeface="Arial"/>
                  <a:cs typeface="Arial"/>
                </a:rPr>
                <a:t>consider</a:t>
              </a:r>
              <a:endParaRPr sz="800">
                <a:solidFill>
                  <a:prstClr val="black"/>
                </a:solidFill>
                <a:latin typeface="Arial"/>
                <a:cs typeface="Arial"/>
              </a:endParaRPr>
            </a:p>
            <a:p>
              <a:pPr marL="12700">
                <a:spcBef>
                  <a:spcPts val="31"/>
                </a:spcBef>
              </a:pPr>
              <a:r>
                <a:rPr sz="800" i="1" spc="11" dirty="0">
                  <a:solidFill>
                    <a:srgbClr val="231F20"/>
                  </a:solidFill>
                  <a:latin typeface="Arial"/>
                  <a:cs typeface="Arial"/>
                </a:rPr>
                <a:t>side-effects</a:t>
              </a:r>
              <a:endParaRPr sz="800">
                <a:solidFill>
                  <a:prstClr val="black"/>
                </a:solidFill>
                <a:latin typeface="Arial"/>
                <a:cs typeface="Arial"/>
              </a:endParaRPr>
            </a:p>
          </p:txBody>
        </p:sp>
        <p:sp>
          <p:nvSpPr>
            <p:cNvPr id="28" name="object 20"/>
            <p:cNvSpPr txBox="1"/>
            <p:nvPr/>
          </p:nvSpPr>
          <p:spPr>
            <a:xfrm>
              <a:off x="6223267" y="4988082"/>
              <a:ext cx="1980000" cy="152607"/>
            </a:xfrm>
            <a:prstGeom prst="rect">
              <a:avLst/>
            </a:prstGeom>
          </p:spPr>
          <p:txBody>
            <a:bodyPr vert="horz" wrap="square" lIns="0" tIns="13971" rIns="0" bIns="0" rtlCol="0">
              <a:spAutoFit/>
            </a:bodyPr>
            <a:lstStyle/>
            <a:p>
              <a:pPr marL="12700">
                <a:spcBef>
                  <a:spcPts val="11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5" dirty="0">
                  <a:solidFill>
                    <a:srgbClr val="231F20"/>
                  </a:solidFill>
                  <a:latin typeface="Arial"/>
                  <a:cs typeface="Arial"/>
                </a:rPr>
                <a:t>‡</a:t>
              </a:r>
              <a:endParaRPr sz="900">
                <a:solidFill>
                  <a:prstClr val="black"/>
                </a:solidFill>
                <a:latin typeface="Arial"/>
                <a:cs typeface="Arial"/>
              </a:endParaRPr>
            </a:p>
          </p:txBody>
        </p:sp>
        <p:sp>
          <p:nvSpPr>
            <p:cNvPr id="29" name="object 21"/>
            <p:cNvSpPr txBox="1"/>
            <p:nvPr/>
          </p:nvSpPr>
          <p:spPr>
            <a:xfrm>
              <a:off x="666333" y="1019659"/>
              <a:ext cx="2684780" cy="355226"/>
            </a:xfrm>
            <a:prstGeom prst="rect">
              <a:avLst/>
            </a:prstGeom>
          </p:spPr>
          <p:txBody>
            <a:bodyPr vert="horz" wrap="square" lIns="0" tIns="16511" rIns="0" bIns="0" rtlCol="0">
              <a:spAutoFit/>
            </a:bodyPr>
            <a:lstStyle/>
            <a:p>
              <a:pPr marL="12700">
                <a:spcBef>
                  <a:spcPts val="131"/>
                </a:spcBef>
              </a:pPr>
              <a:r>
                <a:rPr sz="1000" spc="15" dirty="0">
                  <a:solidFill>
                    <a:srgbClr val="231F20"/>
                  </a:solidFill>
                  <a:latin typeface="Arial"/>
                  <a:cs typeface="Arial"/>
                </a:rPr>
                <a:t>Box</a:t>
              </a:r>
              <a:r>
                <a:rPr sz="1000" dirty="0">
                  <a:solidFill>
                    <a:srgbClr val="231F20"/>
                  </a:solidFill>
                  <a:latin typeface="Arial"/>
                  <a:cs typeface="Arial"/>
                </a:rPr>
                <a:t> </a:t>
              </a:r>
              <a:r>
                <a:rPr sz="1000" spc="11" dirty="0">
                  <a:solidFill>
                    <a:srgbClr val="231F20"/>
                  </a:solidFill>
                  <a:latin typeface="Arial"/>
                  <a:cs typeface="Arial"/>
                </a:rPr>
                <a:t>3-5A</a:t>
              </a:r>
              <a:endParaRPr sz="1000">
                <a:solidFill>
                  <a:prstClr val="black"/>
                </a:solidFill>
                <a:latin typeface="Arial"/>
                <a:cs typeface="Arial"/>
              </a:endParaRPr>
            </a:p>
            <a:p>
              <a:pPr marL="12700">
                <a:spcBef>
                  <a:spcPts val="45"/>
                </a:spcBef>
              </a:pPr>
              <a:r>
                <a:rPr sz="1200" b="1" dirty="0">
                  <a:solidFill>
                    <a:srgbClr val="231F20"/>
                  </a:solidFill>
                  <a:latin typeface="Arial Black"/>
                  <a:cs typeface="Arial Black"/>
                </a:rPr>
                <a:t>Adults &amp; adolescents 12+</a:t>
              </a:r>
              <a:r>
                <a:rPr sz="1200" b="1" spc="-35" dirty="0">
                  <a:solidFill>
                    <a:srgbClr val="231F20"/>
                  </a:solidFill>
                  <a:latin typeface="Arial Black"/>
                  <a:cs typeface="Arial Black"/>
                </a:rPr>
                <a:t> </a:t>
              </a:r>
              <a:r>
                <a:rPr sz="1200" b="1" dirty="0">
                  <a:solidFill>
                    <a:srgbClr val="231F20"/>
                  </a:solidFill>
                  <a:latin typeface="Arial Black"/>
                  <a:cs typeface="Arial Black"/>
                </a:rPr>
                <a:t>years</a:t>
              </a:r>
              <a:endParaRPr sz="1200">
                <a:solidFill>
                  <a:prstClr val="black"/>
                </a:solidFill>
                <a:latin typeface="Arial Black"/>
                <a:cs typeface="Arial Black"/>
              </a:endParaRPr>
            </a:p>
          </p:txBody>
        </p:sp>
        <p:sp>
          <p:nvSpPr>
            <p:cNvPr id="30" name="object 22"/>
            <p:cNvSpPr txBox="1"/>
            <p:nvPr/>
          </p:nvSpPr>
          <p:spPr>
            <a:xfrm>
              <a:off x="666332" y="1718087"/>
              <a:ext cx="2232000" cy="291106"/>
            </a:xfrm>
            <a:prstGeom prst="rect">
              <a:avLst/>
            </a:prstGeom>
          </p:spPr>
          <p:txBody>
            <a:bodyPr vert="horz" wrap="square" lIns="0" tIns="13971" rIns="0" bIns="0" rtlCol="0">
              <a:spAutoFit/>
            </a:bodyPr>
            <a:lstStyle/>
            <a:p>
              <a:pPr marL="12700">
                <a:spcBef>
                  <a:spcPts val="111"/>
                </a:spcBef>
              </a:pPr>
              <a:r>
                <a:rPr sz="900" b="1" dirty="0">
                  <a:solidFill>
                    <a:srgbClr val="231F20"/>
                  </a:solidFill>
                  <a:latin typeface="Arial Black"/>
                  <a:cs typeface="Arial Black"/>
                </a:rPr>
                <a:t>Personalized </a:t>
              </a:r>
              <a:r>
                <a:rPr sz="900" b="1" spc="5" dirty="0">
                  <a:solidFill>
                    <a:srgbClr val="231F20"/>
                  </a:solidFill>
                  <a:latin typeface="Arial Black"/>
                  <a:cs typeface="Arial Black"/>
                </a:rPr>
                <a:t>asthma</a:t>
              </a:r>
              <a:r>
                <a:rPr sz="900" b="1" spc="-5" dirty="0">
                  <a:solidFill>
                    <a:srgbClr val="231F20"/>
                  </a:solidFill>
                  <a:latin typeface="Arial Black"/>
                  <a:cs typeface="Arial Black"/>
                </a:rPr>
                <a:t> </a:t>
              </a:r>
              <a:r>
                <a:rPr sz="900" b="1" spc="5" dirty="0">
                  <a:solidFill>
                    <a:srgbClr val="231F20"/>
                  </a:solidFill>
                  <a:latin typeface="Arial Black"/>
                  <a:cs typeface="Arial Black"/>
                </a:rPr>
                <a:t>management:</a:t>
              </a:r>
              <a:endParaRPr sz="900">
                <a:solidFill>
                  <a:prstClr val="black"/>
                </a:solidFill>
                <a:latin typeface="Arial Black"/>
                <a:cs typeface="Arial Black"/>
              </a:endParaRPr>
            </a:p>
            <a:p>
              <a:pPr marL="12700">
                <a:spcBef>
                  <a:spcPts val="11"/>
                </a:spcBef>
              </a:pPr>
              <a:r>
                <a:rPr sz="900" spc="5" dirty="0">
                  <a:solidFill>
                    <a:srgbClr val="231F20"/>
                  </a:solidFill>
                  <a:latin typeface="Arial"/>
                  <a:cs typeface="Arial"/>
                </a:rPr>
                <a:t>Assess, </a:t>
              </a:r>
              <a:r>
                <a:rPr sz="900" dirty="0">
                  <a:solidFill>
                    <a:srgbClr val="231F20"/>
                  </a:solidFill>
                  <a:latin typeface="Arial"/>
                  <a:cs typeface="Arial"/>
                </a:rPr>
                <a:t>Adjust, Review</a:t>
              </a:r>
              <a:r>
                <a:rPr sz="900" spc="-60" dirty="0">
                  <a:solidFill>
                    <a:srgbClr val="231F20"/>
                  </a:solidFill>
                  <a:latin typeface="Arial"/>
                  <a:cs typeface="Arial"/>
                </a:rPr>
                <a:t> </a:t>
              </a:r>
              <a:r>
                <a:rPr sz="900" spc="5" dirty="0">
                  <a:solidFill>
                    <a:srgbClr val="231F20"/>
                  </a:solidFill>
                  <a:latin typeface="Arial"/>
                  <a:cs typeface="Arial"/>
                </a:rPr>
                <a:t>response</a:t>
              </a:r>
              <a:endParaRPr sz="900">
                <a:solidFill>
                  <a:prstClr val="black"/>
                </a:solidFill>
                <a:latin typeface="Arial"/>
                <a:cs typeface="Arial"/>
              </a:endParaRPr>
            </a:p>
          </p:txBody>
        </p:sp>
        <p:sp>
          <p:nvSpPr>
            <p:cNvPr id="31" name="object 23"/>
            <p:cNvSpPr txBox="1"/>
            <p:nvPr/>
          </p:nvSpPr>
          <p:spPr>
            <a:xfrm>
              <a:off x="666332" y="3052701"/>
              <a:ext cx="1800000" cy="423193"/>
            </a:xfrm>
            <a:prstGeom prst="rect">
              <a:avLst/>
            </a:prstGeom>
          </p:spPr>
          <p:txBody>
            <a:bodyPr vert="horz" wrap="square" lIns="0" tIns="12065" rIns="0" bIns="0" rtlCol="0">
              <a:spAutoFit/>
            </a:bodyPr>
            <a:lstStyle/>
            <a:p>
              <a:pPr marL="12700" marR="5080">
                <a:lnSpc>
                  <a:spcPct val="101200"/>
                </a:lnSpc>
                <a:spcBef>
                  <a:spcPts val="95"/>
                </a:spcBef>
              </a:pPr>
              <a:r>
                <a:rPr sz="900" b="1" spc="5" dirty="0">
                  <a:solidFill>
                    <a:srgbClr val="231F20"/>
                  </a:solidFill>
                  <a:latin typeface="Arial Black"/>
                  <a:cs typeface="Arial Black"/>
                </a:rPr>
                <a:t>Asthma </a:t>
              </a:r>
              <a:r>
                <a:rPr sz="900" b="1" dirty="0">
                  <a:solidFill>
                    <a:srgbClr val="231F20"/>
                  </a:solidFill>
                  <a:latin typeface="Arial Black"/>
                  <a:cs typeface="Arial Black"/>
                </a:rPr>
                <a:t>medication</a:t>
              </a:r>
              <a:r>
                <a:rPr sz="900" b="1" spc="-45" dirty="0">
                  <a:solidFill>
                    <a:srgbClr val="231F20"/>
                  </a:solidFill>
                  <a:latin typeface="Arial Black"/>
                  <a:cs typeface="Arial Black"/>
                </a:rPr>
                <a:t> </a:t>
              </a:r>
              <a:r>
                <a:rPr sz="900" b="1" spc="5" dirty="0">
                  <a:solidFill>
                    <a:srgbClr val="231F20"/>
                  </a:solidFill>
                  <a:latin typeface="Arial Black"/>
                  <a:cs typeface="Arial Black"/>
                </a:rPr>
                <a:t>options:  </a:t>
              </a:r>
              <a:r>
                <a:rPr sz="900" dirty="0">
                  <a:solidFill>
                    <a:srgbClr val="231F20"/>
                  </a:solidFill>
                  <a:latin typeface="Arial"/>
                  <a:cs typeface="Arial"/>
                </a:rPr>
                <a:t>Adjust treatment up and down for  </a:t>
              </a:r>
              <a:r>
                <a:rPr sz="900" spc="-5" dirty="0">
                  <a:solidFill>
                    <a:srgbClr val="231F20"/>
                  </a:solidFill>
                  <a:latin typeface="Arial"/>
                  <a:cs typeface="Arial"/>
                </a:rPr>
                <a:t>individual </a:t>
              </a:r>
              <a:r>
                <a:rPr sz="900" dirty="0">
                  <a:solidFill>
                    <a:srgbClr val="231F20"/>
                  </a:solidFill>
                  <a:latin typeface="Arial"/>
                  <a:cs typeface="Arial"/>
                </a:rPr>
                <a:t>patient</a:t>
              </a:r>
              <a:r>
                <a:rPr sz="900" spc="-5" dirty="0">
                  <a:solidFill>
                    <a:srgbClr val="231F20"/>
                  </a:solidFill>
                  <a:latin typeface="Arial"/>
                  <a:cs typeface="Arial"/>
                </a:rPr>
                <a:t> </a:t>
              </a:r>
              <a:r>
                <a:rPr sz="900" dirty="0">
                  <a:solidFill>
                    <a:srgbClr val="231F20"/>
                  </a:solidFill>
                  <a:latin typeface="Arial"/>
                  <a:cs typeface="Arial"/>
                </a:rPr>
                <a:t>needs</a:t>
              </a:r>
              <a:endParaRPr sz="900">
                <a:solidFill>
                  <a:prstClr val="black"/>
                </a:solidFill>
                <a:latin typeface="Arial"/>
                <a:cs typeface="Arial"/>
              </a:endParaRPr>
            </a:p>
          </p:txBody>
        </p:sp>
        <p:sp>
          <p:nvSpPr>
            <p:cNvPr id="32" name="object 24"/>
            <p:cNvSpPr txBox="1"/>
            <p:nvPr/>
          </p:nvSpPr>
          <p:spPr>
            <a:xfrm>
              <a:off x="7686377" y="2691315"/>
              <a:ext cx="684000" cy="1701363"/>
            </a:xfrm>
            <a:prstGeom prst="rect">
              <a:avLst/>
            </a:prstGeom>
          </p:spPr>
          <p:txBody>
            <a:bodyPr vert="horz" wrap="square" lIns="0" tIns="15875" rIns="0" bIns="0" rtlCol="0">
              <a:spAutoFit/>
            </a:bodyPr>
            <a:lstStyle/>
            <a:p>
              <a:pPr marL="12700">
                <a:spcBef>
                  <a:spcPts val="125"/>
                </a:spcBef>
              </a:pPr>
              <a:r>
                <a:rPr sz="851" b="1" spc="11" dirty="0">
                  <a:solidFill>
                    <a:srgbClr val="58595B"/>
                  </a:solidFill>
                  <a:latin typeface="Arial Black"/>
                  <a:cs typeface="Arial Black"/>
                </a:rPr>
                <a:t>STEP</a:t>
              </a:r>
              <a:r>
                <a:rPr sz="851" b="1" spc="-5" dirty="0">
                  <a:solidFill>
                    <a:srgbClr val="58595B"/>
                  </a:solidFill>
                  <a:latin typeface="Arial Black"/>
                  <a:cs typeface="Arial Black"/>
                </a:rPr>
                <a:t> </a:t>
              </a:r>
              <a:r>
                <a:rPr sz="851" b="1" spc="15" dirty="0">
                  <a:solidFill>
                    <a:srgbClr val="58595B"/>
                  </a:solidFill>
                  <a:latin typeface="Arial Black"/>
                  <a:cs typeface="Arial Black"/>
                </a:rPr>
                <a:t>5</a:t>
              </a:r>
              <a:endParaRPr sz="851">
                <a:solidFill>
                  <a:prstClr val="black"/>
                </a:solidFill>
                <a:latin typeface="Arial Black"/>
                <a:cs typeface="Arial Black"/>
              </a:endParaRPr>
            </a:p>
            <a:p>
              <a:pPr marL="12700" marR="179066">
                <a:lnSpc>
                  <a:spcPct val="103200"/>
                </a:lnSpc>
                <a:spcBef>
                  <a:spcPts val="851"/>
                </a:spcBef>
              </a:pPr>
              <a:r>
                <a:rPr sz="800" spc="5" dirty="0">
                  <a:solidFill>
                    <a:srgbClr val="231F20"/>
                  </a:solidFill>
                  <a:latin typeface="Arial"/>
                  <a:cs typeface="Arial"/>
                </a:rPr>
                <a:t>High dose  </a:t>
              </a:r>
              <a:r>
                <a:rPr sz="800" spc="11" dirty="0">
                  <a:solidFill>
                    <a:srgbClr val="231F20"/>
                  </a:solidFill>
                  <a:latin typeface="Arial"/>
                  <a:cs typeface="Arial"/>
                </a:rPr>
                <a:t>ICS-LABA</a:t>
              </a:r>
              <a:endParaRPr sz="800">
                <a:solidFill>
                  <a:prstClr val="black"/>
                </a:solidFill>
                <a:latin typeface="Arial"/>
                <a:cs typeface="Arial"/>
              </a:endParaRPr>
            </a:p>
            <a:p>
              <a:pPr marL="12700" marR="102868">
                <a:lnSpc>
                  <a:spcPct val="103200"/>
                </a:lnSpc>
                <a:spcBef>
                  <a:spcPts val="255"/>
                </a:spcBef>
              </a:pPr>
              <a:r>
                <a:rPr sz="800" spc="5" dirty="0">
                  <a:solidFill>
                    <a:srgbClr val="231F20"/>
                  </a:solidFill>
                  <a:latin typeface="Arial"/>
                  <a:cs typeface="Arial"/>
                </a:rPr>
                <a:t>Refer for  phenotypic  assessment</a:t>
              </a:r>
              <a:endParaRPr sz="800">
                <a:solidFill>
                  <a:prstClr val="black"/>
                </a:solidFill>
                <a:latin typeface="Arial"/>
                <a:cs typeface="Arial"/>
              </a:endParaRPr>
            </a:p>
            <a:p>
              <a:pPr marL="12700" marR="5080">
                <a:lnSpc>
                  <a:spcPct val="103200"/>
                </a:lnSpc>
              </a:pPr>
              <a:r>
                <a:rPr sz="800" spc="11" dirty="0">
                  <a:solidFill>
                    <a:srgbClr val="231F20"/>
                  </a:solidFill>
                  <a:latin typeface="Arial"/>
                  <a:cs typeface="Arial"/>
                </a:rPr>
                <a:t>± </a:t>
              </a:r>
              <a:r>
                <a:rPr sz="800" spc="5" dirty="0">
                  <a:solidFill>
                    <a:srgbClr val="231F20"/>
                  </a:solidFill>
                  <a:latin typeface="Arial"/>
                  <a:cs typeface="Arial"/>
                </a:rPr>
                <a:t>add-on  </a:t>
              </a:r>
              <a:r>
                <a:rPr sz="800" dirty="0">
                  <a:solidFill>
                    <a:srgbClr val="231F20"/>
                  </a:solidFill>
                  <a:latin typeface="Arial"/>
                  <a:cs typeface="Arial"/>
                </a:rPr>
                <a:t>therapy,  e.g.tiotropium,  anti-IgE,</a:t>
              </a:r>
              <a:endParaRPr sz="800">
                <a:solidFill>
                  <a:prstClr val="black"/>
                </a:solidFill>
                <a:latin typeface="Arial"/>
                <a:cs typeface="Arial"/>
              </a:endParaRPr>
            </a:p>
            <a:p>
              <a:pPr marL="12700">
                <a:spcBef>
                  <a:spcPts val="31"/>
                </a:spcBef>
              </a:pPr>
              <a:r>
                <a:rPr sz="800" spc="5" dirty="0">
                  <a:solidFill>
                    <a:srgbClr val="231F20"/>
                  </a:solidFill>
                  <a:latin typeface="Arial"/>
                  <a:cs typeface="Arial"/>
                </a:rPr>
                <a:t>anti-IL5/5R,</a:t>
              </a:r>
              <a:endParaRPr sz="800">
                <a:solidFill>
                  <a:prstClr val="black"/>
                </a:solidFill>
                <a:latin typeface="Arial"/>
                <a:cs typeface="Arial"/>
              </a:endParaRPr>
            </a:p>
            <a:p>
              <a:pPr marL="12700">
                <a:spcBef>
                  <a:spcPts val="131"/>
                </a:spcBef>
              </a:pPr>
              <a:r>
                <a:rPr sz="800" spc="5" dirty="0">
                  <a:solidFill>
                    <a:srgbClr val="231F20"/>
                  </a:solidFill>
                  <a:latin typeface="Arial"/>
                  <a:cs typeface="Arial"/>
                </a:rPr>
                <a:t>anti-IL4R</a:t>
              </a:r>
              <a:endParaRPr sz="800">
                <a:solidFill>
                  <a:prstClr val="black"/>
                </a:solidFill>
                <a:latin typeface="Arial"/>
                <a:cs typeface="Arial"/>
              </a:endParaRPr>
            </a:p>
          </p:txBody>
        </p:sp>
        <p:sp>
          <p:nvSpPr>
            <p:cNvPr id="33" name="object 25"/>
            <p:cNvSpPr txBox="1"/>
            <p:nvPr/>
          </p:nvSpPr>
          <p:spPr>
            <a:xfrm>
              <a:off x="2886598" y="2013734"/>
              <a:ext cx="936823" cy="714426"/>
            </a:xfrm>
            <a:prstGeom prst="rect">
              <a:avLst/>
            </a:prstGeom>
          </p:spPr>
          <p:txBody>
            <a:bodyPr vert="horz" wrap="square" lIns="0" tIns="12065" rIns="0" bIns="0" rtlCol="0">
              <a:spAutoFit/>
            </a:bodyPr>
            <a:lstStyle/>
            <a:p>
              <a:pPr marL="12700" marR="207005">
                <a:lnSpc>
                  <a:spcPct val="114700"/>
                </a:lnSpc>
                <a:spcBef>
                  <a:spcPts val="95"/>
                </a:spcBef>
              </a:pPr>
              <a:r>
                <a:rPr sz="800" i="1" spc="11" dirty="0">
                  <a:solidFill>
                    <a:srgbClr val="231F20"/>
                  </a:solidFill>
                  <a:latin typeface="Arial"/>
                  <a:cs typeface="Arial"/>
                </a:rPr>
                <a:t>Symptoms  Exacerbations  Side-effects  </a:t>
              </a:r>
              <a:r>
                <a:rPr sz="800" i="1" spc="5" dirty="0">
                  <a:solidFill>
                    <a:srgbClr val="231F20"/>
                  </a:solidFill>
                  <a:latin typeface="Arial"/>
                  <a:cs typeface="Arial"/>
                </a:rPr>
                <a:t>Lung</a:t>
              </a:r>
              <a:r>
                <a:rPr sz="800" i="1" spc="-31" dirty="0">
                  <a:solidFill>
                    <a:srgbClr val="231F20"/>
                  </a:solidFill>
                  <a:latin typeface="Arial"/>
                  <a:cs typeface="Arial"/>
                </a:rPr>
                <a:t> </a:t>
              </a:r>
              <a:r>
                <a:rPr sz="800" i="1" spc="11" dirty="0">
                  <a:solidFill>
                    <a:srgbClr val="231F20"/>
                  </a:solidFill>
                  <a:latin typeface="Arial"/>
                  <a:cs typeface="Arial"/>
                </a:rPr>
                <a:t>function</a:t>
              </a:r>
              <a:endParaRPr sz="800" dirty="0">
                <a:solidFill>
                  <a:prstClr val="black"/>
                </a:solidFill>
                <a:latin typeface="Arial"/>
                <a:cs typeface="Arial"/>
              </a:endParaRPr>
            </a:p>
            <a:p>
              <a:pPr marL="12700">
                <a:spcBef>
                  <a:spcPts val="131"/>
                </a:spcBef>
              </a:pPr>
              <a:r>
                <a:rPr sz="800" i="1" spc="11" dirty="0">
                  <a:solidFill>
                    <a:srgbClr val="231F20"/>
                  </a:solidFill>
                  <a:latin typeface="Arial"/>
                  <a:cs typeface="Arial"/>
                </a:rPr>
                <a:t>Patient</a:t>
              </a:r>
              <a:r>
                <a:rPr sz="800" i="1" spc="-60" dirty="0">
                  <a:solidFill>
                    <a:srgbClr val="231F20"/>
                  </a:solidFill>
                  <a:latin typeface="Arial"/>
                  <a:cs typeface="Arial"/>
                </a:rPr>
                <a:t> </a:t>
              </a:r>
              <a:r>
                <a:rPr sz="800" i="1" spc="11" dirty="0">
                  <a:solidFill>
                    <a:srgbClr val="231F20"/>
                  </a:solidFill>
                  <a:latin typeface="Arial"/>
                  <a:cs typeface="Arial"/>
                </a:rPr>
                <a:t>satisfaction</a:t>
              </a:r>
              <a:endParaRPr sz="800" dirty="0">
                <a:solidFill>
                  <a:prstClr val="black"/>
                </a:solidFill>
                <a:latin typeface="Arial"/>
                <a:cs typeface="Arial"/>
              </a:endParaRPr>
            </a:p>
          </p:txBody>
        </p:sp>
        <p:sp>
          <p:nvSpPr>
            <p:cNvPr id="34" name="object 26"/>
            <p:cNvSpPr txBox="1"/>
            <p:nvPr/>
          </p:nvSpPr>
          <p:spPr>
            <a:xfrm>
              <a:off x="5363705" y="1032939"/>
              <a:ext cx="1783168" cy="817788"/>
            </a:xfrm>
            <a:prstGeom prst="rect">
              <a:avLst/>
            </a:prstGeom>
          </p:spPr>
          <p:txBody>
            <a:bodyPr vert="horz" wrap="square" lIns="0" tIns="12065" rIns="0" bIns="0" rtlCol="0">
              <a:spAutoFit/>
            </a:bodyPr>
            <a:lstStyle/>
            <a:p>
              <a:pPr marL="12700" marR="5080">
                <a:lnSpc>
                  <a:spcPct val="114700"/>
                </a:lnSpc>
                <a:spcBef>
                  <a:spcPts val="95"/>
                </a:spcBef>
              </a:pPr>
              <a:r>
                <a:rPr sz="800" i="1" spc="5" dirty="0">
                  <a:solidFill>
                    <a:srgbClr val="231F20"/>
                  </a:solidFill>
                  <a:latin typeface="Arial"/>
                  <a:cs typeface="Arial"/>
                </a:rPr>
                <a:t>Confirmation of diagnosis </a:t>
              </a:r>
              <a:r>
                <a:rPr sz="800" i="1" dirty="0">
                  <a:solidFill>
                    <a:srgbClr val="231F20"/>
                  </a:solidFill>
                  <a:latin typeface="Arial"/>
                  <a:cs typeface="Arial"/>
                </a:rPr>
                <a:t>if </a:t>
              </a:r>
              <a:r>
                <a:rPr sz="800" i="1" spc="5" dirty="0">
                  <a:solidFill>
                    <a:srgbClr val="231F20"/>
                  </a:solidFill>
                  <a:latin typeface="Arial"/>
                  <a:cs typeface="Arial"/>
                </a:rPr>
                <a:t>necessary  </a:t>
              </a:r>
              <a:r>
                <a:rPr sz="800" i="1" spc="11" dirty="0">
                  <a:solidFill>
                    <a:srgbClr val="231F20"/>
                  </a:solidFill>
                  <a:latin typeface="Arial"/>
                  <a:cs typeface="Arial"/>
                </a:rPr>
                <a:t>Symptom control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modifiable</a:t>
              </a:r>
              <a:endParaRPr sz="800">
                <a:solidFill>
                  <a:prstClr val="black"/>
                </a:solidFill>
                <a:latin typeface="Arial"/>
                <a:cs typeface="Arial"/>
              </a:endParaRPr>
            </a:p>
            <a:p>
              <a:pPr marL="12700">
                <a:lnSpc>
                  <a:spcPts val="860"/>
                </a:lnSpc>
              </a:pPr>
              <a:r>
                <a:rPr sz="800" i="1" spc="5" dirty="0">
                  <a:solidFill>
                    <a:srgbClr val="231F20"/>
                  </a:solidFill>
                  <a:latin typeface="Arial"/>
                  <a:cs typeface="Arial"/>
                </a:rPr>
                <a:t>risk </a:t>
              </a:r>
              <a:r>
                <a:rPr sz="800" i="1" spc="11" dirty="0">
                  <a:solidFill>
                    <a:srgbClr val="231F20"/>
                  </a:solidFill>
                  <a:latin typeface="Arial"/>
                  <a:cs typeface="Arial"/>
                </a:rPr>
                <a:t>factors (including </a:t>
              </a:r>
              <a:r>
                <a:rPr sz="800" i="1" spc="5" dirty="0">
                  <a:solidFill>
                    <a:srgbClr val="231F20"/>
                  </a:solidFill>
                  <a:latin typeface="Arial"/>
                  <a:cs typeface="Arial"/>
                </a:rPr>
                <a:t>lung</a:t>
              </a:r>
              <a:r>
                <a:rPr sz="800" i="1" spc="-35" dirty="0">
                  <a:solidFill>
                    <a:srgbClr val="231F20"/>
                  </a:solidFill>
                  <a:latin typeface="Arial"/>
                  <a:cs typeface="Arial"/>
                </a:rPr>
                <a:t> </a:t>
              </a:r>
              <a:r>
                <a:rPr sz="800" i="1" spc="11" dirty="0">
                  <a:solidFill>
                    <a:srgbClr val="231F20"/>
                  </a:solidFill>
                  <a:latin typeface="Arial"/>
                  <a:cs typeface="Arial"/>
                </a:rPr>
                <a:t>function)</a:t>
              </a:r>
              <a:endParaRPr sz="800">
                <a:solidFill>
                  <a:prstClr val="black"/>
                </a:solidFill>
                <a:latin typeface="Arial"/>
                <a:cs typeface="Arial"/>
              </a:endParaRPr>
            </a:p>
            <a:p>
              <a:pPr marL="12700">
                <a:spcBef>
                  <a:spcPts val="131"/>
                </a:spcBef>
              </a:pPr>
              <a:r>
                <a:rPr sz="800" i="1" spc="5" dirty="0">
                  <a:solidFill>
                    <a:srgbClr val="231F20"/>
                  </a:solidFill>
                  <a:latin typeface="Arial"/>
                  <a:cs typeface="Arial"/>
                </a:rPr>
                <a:t>Comorbidities</a:t>
              </a:r>
              <a:endParaRPr sz="800">
                <a:solidFill>
                  <a:prstClr val="black"/>
                </a:solidFill>
                <a:latin typeface="Arial"/>
                <a:cs typeface="Arial"/>
              </a:endParaRPr>
            </a:p>
            <a:p>
              <a:pPr marL="12700" marR="325747">
                <a:lnSpc>
                  <a:spcPct val="114700"/>
                </a:lnSpc>
              </a:pPr>
              <a:r>
                <a:rPr sz="800" i="1" spc="11" dirty="0">
                  <a:solidFill>
                    <a:srgbClr val="231F20"/>
                  </a:solidFill>
                  <a:latin typeface="Arial"/>
                  <a:cs typeface="Arial"/>
                </a:rPr>
                <a:t>Inhaler technique </a:t>
              </a:r>
              <a:r>
                <a:rPr sz="800" i="1" spc="15" dirty="0">
                  <a:solidFill>
                    <a:srgbClr val="231F20"/>
                  </a:solidFill>
                  <a:latin typeface="Arial"/>
                  <a:cs typeface="Arial"/>
                </a:rPr>
                <a:t>&amp;</a:t>
              </a:r>
              <a:r>
                <a:rPr sz="800" i="1" spc="-60" dirty="0">
                  <a:solidFill>
                    <a:srgbClr val="231F20"/>
                  </a:solidFill>
                  <a:latin typeface="Arial"/>
                  <a:cs typeface="Arial"/>
                </a:rPr>
                <a:t> </a:t>
              </a:r>
              <a:r>
                <a:rPr sz="800" i="1" spc="5" dirty="0">
                  <a:solidFill>
                    <a:srgbClr val="231F20"/>
                  </a:solidFill>
                  <a:latin typeface="Arial"/>
                  <a:cs typeface="Arial"/>
                </a:rPr>
                <a:t>adherence  </a:t>
              </a:r>
              <a:r>
                <a:rPr sz="800" i="1" spc="11" dirty="0">
                  <a:solidFill>
                    <a:srgbClr val="231F20"/>
                  </a:solidFill>
                  <a:latin typeface="Arial"/>
                  <a:cs typeface="Arial"/>
                </a:rPr>
                <a:t>Patient</a:t>
              </a:r>
              <a:r>
                <a:rPr sz="800" i="1" dirty="0">
                  <a:solidFill>
                    <a:srgbClr val="231F20"/>
                  </a:solidFill>
                  <a:latin typeface="Arial"/>
                  <a:cs typeface="Arial"/>
                </a:rPr>
                <a:t> </a:t>
              </a:r>
              <a:r>
                <a:rPr sz="800" i="1" spc="5" dirty="0">
                  <a:solidFill>
                    <a:srgbClr val="231F20"/>
                  </a:solidFill>
                  <a:latin typeface="Arial"/>
                  <a:cs typeface="Arial"/>
                </a:rPr>
                <a:t>goals</a:t>
              </a:r>
              <a:endParaRPr sz="800">
                <a:solidFill>
                  <a:prstClr val="black"/>
                </a:solidFill>
                <a:latin typeface="Arial"/>
                <a:cs typeface="Arial"/>
              </a:endParaRPr>
            </a:p>
          </p:txBody>
        </p:sp>
        <p:sp>
          <p:nvSpPr>
            <p:cNvPr id="35" name="object 27"/>
            <p:cNvSpPr txBox="1"/>
            <p:nvPr/>
          </p:nvSpPr>
          <p:spPr>
            <a:xfrm>
              <a:off x="5365890" y="2616632"/>
              <a:ext cx="1544220" cy="630557"/>
            </a:xfrm>
            <a:prstGeom prst="rect">
              <a:avLst/>
            </a:prstGeom>
          </p:spPr>
          <p:txBody>
            <a:bodyPr vert="horz" wrap="square" lIns="0" tIns="23495" rIns="0" bIns="0" rtlCol="0">
              <a:spAutoFit/>
            </a:bodyPr>
            <a:lstStyle/>
            <a:p>
              <a:pPr marL="12700" marR="180970">
                <a:lnSpc>
                  <a:spcPts val="860"/>
                </a:lnSpc>
                <a:spcBef>
                  <a:spcPts val="185"/>
                </a:spcBef>
              </a:pPr>
              <a:r>
                <a:rPr sz="800" i="1" spc="5" dirty="0">
                  <a:solidFill>
                    <a:srgbClr val="231F20"/>
                  </a:solidFill>
                  <a:latin typeface="Arial"/>
                  <a:cs typeface="Arial"/>
                </a:rPr>
                <a:t>Treatment of </a:t>
              </a:r>
              <a:r>
                <a:rPr sz="800" i="1" spc="11" dirty="0">
                  <a:solidFill>
                    <a:srgbClr val="231F20"/>
                  </a:solidFill>
                  <a:latin typeface="Arial"/>
                  <a:cs typeface="Arial"/>
                </a:rPr>
                <a:t>modifiable</a:t>
              </a:r>
              <a:r>
                <a:rPr sz="800" i="1" spc="-60" dirty="0">
                  <a:solidFill>
                    <a:srgbClr val="231F20"/>
                  </a:solidFill>
                  <a:latin typeface="Arial"/>
                  <a:cs typeface="Arial"/>
                </a:rPr>
                <a:t> </a:t>
              </a:r>
              <a:r>
                <a:rPr sz="800" i="1" spc="5" dirty="0">
                  <a:solidFill>
                    <a:srgbClr val="231F20"/>
                  </a:solidFill>
                  <a:latin typeface="Arial"/>
                  <a:cs typeface="Arial"/>
                </a:rPr>
                <a:t>risk  </a:t>
              </a:r>
              <a:r>
                <a:rPr sz="800" i="1" spc="11" dirty="0">
                  <a:solidFill>
                    <a:srgbClr val="231F20"/>
                  </a:solidFill>
                  <a:latin typeface="Arial"/>
                  <a:cs typeface="Arial"/>
                </a:rPr>
                <a:t>factors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comorbidities</a:t>
              </a:r>
              <a:endParaRPr sz="800">
                <a:solidFill>
                  <a:prstClr val="black"/>
                </a:solidFill>
                <a:latin typeface="Arial"/>
                <a:cs typeface="Arial"/>
              </a:endParaRPr>
            </a:p>
            <a:p>
              <a:pPr marL="12700" marR="5080">
                <a:lnSpc>
                  <a:spcPts val="1031"/>
                </a:lnSpc>
                <a:spcBef>
                  <a:spcPts val="35"/>
                </a:spcBef>
              </a:pPr>
              <a:r>
                <a:rPr sz="800" i="1" spc="5" dirty="0">
                  <a:solidFill>
                    <a:srgbClr val="231F20"/>
                  </a:solidFill>
                  <a:latin typeface="Arial"/>
                  <a:cs typeface="Arial"/>
                </a:rPr>
                <a:t>Non-pharmacological </a:t>
              </a:r>
              <a:r>
                <a:rPr sz="800" i="1" spc="11" dirty="0">
                  <a:solidFill>
                    <a:srgbClr val="231F20"/>
                  </a:solidFill>
                  <a:latin typeface="Arial"/>
                  <a:cs typeface="Arial"/>
                </a:rPr>
                <a:t>strategies  Education </a:t>
              </a:r>
              <a:r>
                <a:rPr sz="800" i="1" spc="15" dirty="0">
                  <a:solidFill>
                    <a:srgbClr val="231F20"/>
                  </a:solidFill>
                  <a:latin typeface="Arial"/>
                  <a:cs typeface="Arial"/>
                </a:rPr>
                <a:t>&amp; </a:t>
              </a:r>
              <a:r>
                <a:rPr sz="800" i="1" spc="5" dirty="0">
                  <a:solidFill>
                    <a:srgbClr val="231F20"/>
                  </a:solidFill>
                  <a:latin typeface="Arial"/>
                  <a:cs typeface="Arial"/>
                </a:rPr>
                <a:t>skills training  </a:t>
              </a:r>
              <a:r>
                <a:rPr sz="800" i="1" spc="11" dirty="0">
                  <a:solidFill>
                    <a:srgbClr val="231F20"/>
                  </a:solidFill>
                  <a:latin typeface="Arial"/>
                  <a:cs typeface="Arial"/>
                </a:rPr>
                <a:t>Asthma</a:t>
              </a:r>
              <a:r>
                <a:rPr sz="800" i="1" dirty="0">
                  <a:solidFill>
                    <a:srgbClr val="231F20"/>
                  </a:solidFill>
                  <a:latin typeface="Arial"/>
                  <a:cs typeface="Arial"/>
                </a:rPr>
                <a:t> </a:t>
              </a:r>
              <a:r>
                <a:rPr sz="800" i="1" spc="11" dirty="0">
                  <a:solidFill>
                    <a:srgbClr val="231F20"/>
                  </a:solidFill>
                  <a:latin typeface="Arial"/>
                  <a:cs typeface="Arial"/>
                </a:rPr>
                <a:t>medications</a:t>
              </a:r>
              <a:endParaRPr sz="800">
                <a:solidFill>
                  <a:prstClr val="black"/>
                </a:solidFill>
                <a:latin typeface="Arial"/>
                <a:cs typeface="Arial"/>
              </a:endParaRPr>
            </a:p>
          </p:txBody>
        </p:sp>
        <p:sp>
          <p:nvSpPr>
            <p:cNvPr id="2" name="Rectangle 1"/>
            <p:cNvSpPr/>
            <p:nvPr/>
          </p:nvSpPr>
          <p:spPr>
            <a:xfrm>
              <a:off x="6799947" y="5845816"/>
              <a:ext cx="221856" cy="169277"/>
            </a:xfrm>
            <a:prstGeom prst="rect">
              <a:avLst/>
            </a:prstGeom>
          </p:spPr>
          <p:txBody>
            <a:bodyPr wrap="none">
              <a:spAutoFit/>
            </a:bodyPr>
            <a:lstStyle/>
            <a:p>
              <a:r>
                <a:rPr lang="en-US" sz="500" spc="15" dirty="0">
                  <a:solidFill>
                    <a:srgbClr val="231F20"/>
                  </a:solidFill>
                  <a:latin typeface="Arial"/>
                  <a:cs typeface="Arial"/>
                </a:rPr>
                <a:t>1</a:t>
              </a:r>
              <a:endParaRPr lang="en-US" sz="500" dirty="0">
                <a:solidFill>
                  <a:prstClr val="black"/>
                </a:solidFill>
              </a:endParaRPr>
            </a:p>
          </p:txBody>
        </p:sp>
        <p:pic>
          <p:nvPicPr>
            <p:cNvPr id="3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56339"/>
              <a:ext cx="685280" cy="7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8295" y="3959403"/>
              <a:ext cx="756000" cy="396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8" name="Rectangle 37"/>
            <p:cNvSpPr/>
            <p:nvPr/>
          </p:nvSpPr>
          <p:spPr>
            <a:xfrm>
              <a:off x="2019151" y="4478997"/>
              <a:ext cx="792000" cy="360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bject 8"/>
            <p:cNvSpPr txBox="1"/>
            <p:nvPr/>
          </p:nvSpPr>
          <p:spPr>
            <a:xfrm>
              <a:off x="2018296" y="3691703"/>
              <a:ext cx="900000" cy="706604"/>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1</a:t>
              </a:r>
              <a:endParaRPr sz="900" b="1">
                <a:solidFill>
                  <a:prstClr val="black"/>
                </a:solidFill>
                <a:latin typeface="Arial Black"/>
                <a:cs typeface="Arial Black"/>
              </a:endParaRPr>
            </a:p>
            <a:p>
              <a:pPr marL="12700" marR="267964">
                <a:lnSpc>
                  <a:spcPct val="101200"/>
                </a:lnSpc>
                <a:spcBef>
                  <a:spcPts val="944"/>
                </a:spcBef>
              </a:pPr>
              <a:r>
                <a:rPr sz="951" dirty="0">
                  <a:solidFill>
                    <a:srgbClr val="231F20"/>
                  </a:solidFill>
                  <a:latin typeface="Arial"/>
                  <a:cs typeface="Arial"/>
                </a:rPr>
                <a:t>As-needed  low</a:t>
              </a:r>
              <a:r>
                <a:rPr sz="951" spc="-25" dirty="0">
                  <a:solidFill>
                    <a:srgbClr val="231F20"/>
                  </a:solidFill>
                  <a:latin typeface="Arial"/>
                  <a:cs typeface="Arial"/>
                </a:rPr>
                <a:t> </a:t>
              </a:r>
              <a:r>
                <a:rPr sz="951" dirty="0">
                  <a:solidFill>
                    <a:srgbClr val="231F20"/>
                  </a:solidFill>
                  <a:latin typeface="Arial"/>
                  <a:cs typeface="Arial"/>
                </a:rPr>
                <a:t>dose</a:t>
              </a:r>
              <a:endParaRPr sz="951">
                <a:solidFill>
                  <a:prstClr val="black"/>
                </a:solidFill>
                <a:latin typeface="Arial"/>
                <a:cs typeface="Arial"/>
              </a:endParaRPr>
            </a:p>
            <a:p>
              <a:pPr marL="12700">
                <a:lnSpc>
                  <a:spcPts val="1060"/>
                </a:lnSpc>
              </a:pPr>
              <a:r>
                <a:rPr sz="951" dirty="0">
                  <a:solidFill>
                    <a:srgbClr val="231F20"/>
                  </a:solidFill>
                  <a:latin typeface="Arial"/>
                  <a:cs typeface="Arial"/>
                </a:rPr>
                <a:t>ICS-formoterol</a:t>
              </a:r>
              <a:r>
                <a:rPr sz="951" spc="-31" dirty="0">
                  <a:solidFill>
                    <a:srgbClr val="231F20"/>
                  </a:solidFill>
                  <a:latin typeface="Arial"/>
                  <a:cs typeface="Arial"/>
                </a:rPr>
                <a:t> </a:t>
              </a:r>
              <a:r>
                <a:rPr sz="1000" spc="11" dirty="0">
                  <a:solidFill>
                    <a:srgbClr val="231F20"/>
                  </a:solidFill>
                  <a:latin typeface="Arial"/>
                  <a:cs typeface="Arial"/>
                </a:rPr>
                <a:t>*</a:t>
              </a:r>
              <a:endParaRPr sz="1000">
                <a:solidFill>
                  <a:prstClr val="black"/>
                </a:solidFill>
                <a:latin typeface="Arial"/>
                <a:cs typeface="Arial"/>
              </a:endParaRPr>
            </a:p>
          </p:txBody>
        </p:sp>
        <p:sp>
          <p:nvSpPr>
            <p:cNvPr id="20" name="object 12"/>
            <p:cNvSpPr txBox="1"/>
            <p:nvPr/>
          </p:nvSpPr>
          <p:spPr>
            <a:xfrm>
              <a:off x="20182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Low </a:t>
              </a:r>
              <a:r>
                <a:rPr sz="900" i="1" spc="5" dirty="0">
                  <a:solidFill>
                    <a:srgbClr val="231F20"/>
                  </a:solidFill>
                  <a:latin typeface="Arial"/>
                  <a:cs typeface="Arial"/>
                </a:rPr>
                <a:t>dose </a:t>
              </a:r>
              <a:r>
                <a:rPr sz="900" i="1" spc="11">
                  <a:solidFill>
                    <a:srgbClr val="231F20"/>
                  </a:solidFill>
                  <a:latin typeface="Arial"/>
                  <a:cs typeface="Arial"/>
                </a:rPr>
                <a:t>ICS  taken</a:t>
              </a:r>
              <a:r>
                <a:rPr lang="en-AU" sz="900" i="1" spc="11">
                  <a:solidFill>
                    <a:srgbClr val="231F20"/>
                  </a:solidFill>
                  <a:latin typeface="Arial"/>
                  <a:cs typeface="Arial"/>
                </a:rPr>
                <a:t> </a:t>
              </a:r>
              <a:r>
                <a:rPr sz="900" i="1" spc="5">
                  <a:solidFill>
                    <a:srgbClr val="231F20"/>
                  </a:solidFill>
                  <a:latin typeface="Arial"/>
                  <a:cs typeface="Arial"/>
                </a:rPr>
                <a:t>whenever  </a:t>
              </a:r>
              <a:r>
                <a:rPr sz="900" i="1" spc="15" dirty="0">
                  <a:solidFill>
                    <a:srgbClr val="231F20"/>
                  </a:solidFill>
                  <a:latin typeface="Arial"/>
                  <a:cs typeface="Arial"/>
                </a:rPr>
                <a:t>SABA </a:t>
              </a:r>
              <a:r>
                <a:rPr sz="900" i="1" spc="5" dirty="0">
                  <a:solidFill>
                    <a:srgbClr val="231F20"/>
                  </a:solidFill>
                  <a:latin typeface="Arial"/>
                  <a:cs typeface="Arial"/>
                </a:rPr>
                <a:t>is </a:t>
              </a:r>
              <a:r>
                <a:rPr sz="900" i="1" spc="11" dirty="0">
                  <a:solidFill>
                    <a:srgbClr val="231F20"/>
                  </a:solidFill>
                  <a:latin typeface="Arial"/>
                  <a:cs typeface="Arial"/>
                </a:rPr>
                <a:t>taken</a:t>
              </a:r>
              <a:r>
                <a:rPr sz="851" i="1" spc="-115" dirty="0">
                  <a:solidFill>
                    <a:srgbClr val="231F20"/>
                  </a:solidFill>
                  <a:latin typeface="Arial"/>
                  <a:cs typeface="Arial"/>
                </a:rPr>
                <a:t> </a:t>
              </a:r>
              <a:r>
                <a:rPr sz="751" spc="11" dirty="0">
                  <a:solidFill>
                    <a:srgbClr val="231F20"/>
                  </a:solidFill>
                  <a:latin typeface="Arial"/>
                  <a:cs typeface="Arial"/>
                </a:rPr>
                <a:t>†</a:t>
              </a:r>
              <a:endParaRPr sz="751">
                <a:solidFill>
                  <a:prstClr val="black"/>
                </a:solidFill>
                <a:latin typeface="Arial"/>
                <a:cs typeface="Arial"/>
              </a:endParaRPr>
            </a:p>
          </p:txBody>
        </p:sp>
        <p:sp>
          <p:nvSpPr>
            <p:cNvPr id="59" name="object 24"/>
            <p:cNvSpPr txBox="1"/>
            <p:nvPr/>
          </p:nvSpPr>
          <p:spPr>
            <a:xfrm>
              <a:off x="5845365" y="5445227"/>
              <a:ext cx="3084324" cy="537841"/>
            </a:xfrm>
            <a:prstGeom prst="rect">
              <a:avLst/>
            </a:prstGeom>
          </p:spPr>
          <p:txBody>
            <a:bodyPr vert="horz" wrap="square" lIns="0" tIns="13971" rIns="0" bIns="0" rtlCol="0">
              <a:spAutoFit/>
            </a:bodyPr>
            <a:lstStyle/>
            <a:p>
              <a:pPr marL="110487" marR="5080" indent="-98423">
                <a:spcBef>
                  <a:spcPts val="111"/>
                </a:spcBef>
              </a:pPr>
              <a:r>
                <a:rPr sz="800" spc="5" dirty="0">
                  <a:solidFill>
                    <a:srgbClr val="231F20"/>
                  </a:solidFill>
                  <a:latin typeface="Arial"/>
                  <a:cs typeface="Arial"/>
                </a:rPr>
                <a:t>‡ </a:t>
              </a:r>
              <a:r>
                <a:rPr sz="851" spc="11" dirty="0">
                  <a:solidFill>
                    <a:srgbClr val="231F20"/>
                  </a:solidFill>
                  <a:latin typeface="Arial"/>
                  <a:cs typeface="Arial"/>
                </a:rPr>
                <a:t>Low-dose </a:t>
              </a:r>
              <a:r>
                <a:rPr sz="851" spc="15" dirty="0">
                  <a:solidFill>
                    <a:srgbClr val="231F20"/>
                  </a:solidFill>
                  <a:latin typeface="Arial"/>
                  <a:cs typeface="Arial"/>
                </a:rPr>
                <a:t>ICS-form </a:t>
              </a:r>
              <a:r>
                <a:rPr sz="851" spc="5" dirty="0">
                  <a:solidFill>
                    <a:srgbClr val="231F20"/>
                  </a:solidFill>
                  <a:latin typeface="Arial"/>
                  <a:cs typeface="Arial"/>
                </a:rPr>
                <a:t>is </a:t>
              </a:r>
              <a:r>
                <a:rPr sz="851" spc="11" dirty="0">
                  <a:solidFill>
                    <a:srgbClr val="231F20"/>
                  </a:solidFill>
                  <a:latin typeface="Arial"/>
                  <a:cs typeface="Arial"/>
                </a:rPr>
                <a:t>the reliever for </a:t>
              </a:r>
              <a:r>
                <a:rPr sz="851" spc="5" dirty="0">
                  <a:solidFill>
                    <a:srgbClr val="231F20"/>
                  </a:solidFill>
                  <a:latin typeface="Arial"/>
                  <a:cs typeface="Arial"/>
                </a:rPr>
                <a:t>patients prescribed  </a:t>
              </a:r>
              <a:r>
                <a:rPr sz="851" spc="11" dirty="0">
                  <a:solidFill>
                    <a:srgbClr val="231F20"/>
                  </a:solidFill>
                  <a:latin typeface="Arial"/>
                  <a:cs typeface="Arial"/>
                </a:rPr>
                <a:t>bud-form or </a:t>
              </a:r>
              <a:r>
                <a:rPr sz="851" spc="15" dirty="0">
                  <a:solidFill>
                    <a:srgbClr val="231F20"/>
                  </a:solidFill>
                  <a:latin typeface="Arial"/>
                  <a:cs typeface="Arial"/>
                </a:rPr>
                <a:t>BDP-form maintenance </a:t>
              </a:r>
              <a:r>
                <a:rPr sz="851" spc="11" dirty="0">
                  <a:solidFill>
                    <a:srgbClr val="231F20"/>
                  </a:solidFill>
                  <a:latin typeface="Arial"/>
                  <a:cs typeface="Arial"/>
                </a:rPr>
                <a:t>and reliever</a:t>
              </a:r>
              <a:r>
                <a:rPr sz="851" spc="-25" dirty="0">
                  <a:solidFill>
                    <a:srgbClr val="231F20"/>
                  </a:solidFill>
                  <a:latin typeface="Arial"/>
                  <a:cs typeface="Arial"/>
                </a:rPr>
                <a:t> </a:t>
              </a:r>
              <a:r>
                <a:rPr sz="851" spc="11" dirty="0">
                  <a:solidFill>
                    <a:srgbClr val="231F20"/>
                  </a:solidFill>
                  <a:latin typeface="Arial"/>
                  <a:cs typeface="Arial"/>
                </a:rPr>
                <a:t>therapy</a:t>
              </a:r>
              <a:endParaRPr sz="851" dirty="0">
                <a:solidFill>
                  <a:prstClr val="black"/>
                </a:solidFill>
                <a:latin typeface="Arial"/>
                <a:cs typeface="Arial"/>
              </a:endParaRPr>
            </a:p>
            <a:p>
              <a:pPr marL="87311" indent="-74611">
                <a:spcBef>
                  <a:spcPts val="35"/>
                </a:spcBef>
              </a:pPr>
              <a:r>
                <a:rPr sz="800" spc="15" dirty="0">
                  <a:solidFill>
                    <a:srgbClr val="231F20"/>
                  </a:solidFill>
                  <a:latin typeface="Arial"/>
                  <a:cs typeface="Arial"/>
                </a:rPr>
                <a:t># </a:t>
              </a:r>
              <a:r>
                <a:rPr sz="851" spc="11" dirty="0">
                  <a:solidFill>
                    <a:srgbClr val="231F20"/>
                  </a:solidFill>
                  <a:latin typeface="Arial"/>
                  <a:cs typeface="Arial"/>
                </a:rPr>
                <a:t>Consider adding </a:t>
              </a:r>
              <a:r>
                <a:rPr sz="851" spc="20" dirty="0">
                  <a:solidFill>
                    <a:srgbClr val="231F20"/>
                  </a:solidFill>
                  <a:latin typeface="Arial"/>
                  <a:cs typeface="Arial"/>
                </a:rPr>
                <a:t>HDM </a:t>
              </a:r>
              <a:r>
                <a:rPr sz="851" spc="15" dirty="0">
                  <a:solidFill>
                    <a:srgbClr val="231F20"/>
                  </a:solidFill>
                  <a:latin typeface="Arial"/>
                  <a:cs typeface="Arial"/>
                </a:rPr>
                <a:t>SLIT </a:t>
              </a:r>
              <a:r>
                <a:rPr sz="851" spc="11" dirty="0">
                  <a:solidFill>
                    <a:srgbClr val="231F20"/>
                  </a:solidFill>
                  <a:latin typeface="Arial"/>
                  <a:cs typeface="Arial"/>
                </a:rPr>
                <a:t>for sensitized </a:t>
              </a:r>
              <a:r>
                <a:rPr sz="851" spc="5">
                  <a:solidFill>
                    <a:srgbClr val="231F20"/>
                  </a:solidFill>
                  <a:latin typeface="Arial"/>
                  <a:cs typeface="Arial"/>
                </a:rPr>
                <a:t>patients</a:t>
              </a:r>
              <a:r>
                <a:rPr sz="851" spc="-51">
                  <a:solidFill>
                    <a:srgbClr val="231F20"/>
                  </a:solidFill>
                  <a:latin typeface="Arial"/>
                  <a:cs typeface="Arial"/>
                </a:rPr>
                <a:t> </a:t>
              </a:r>
              <a:r>
                <a:rPr sz="851" spc="5">
                  <a:solidFill>
                    <a:srgbClr val="231F20"/>
                  </a:solidFill>
                  <a:latin typeface="Arial"/>
                  <a:cs typeface="Arial"/>
                </a:rPr>
                <a:t>with</a:t>
              </a:r>
              <a:r>
                <a:rPr lang="en-AU" sz="851" spc="5">
                  <a:solidFill>
                    <a:srgbClr val="231F20"/>
                  </a:solidFill>
                  <a:latin typeface="Arial"/>
                  <a:cs typeface="Arial"/>
                </a:rPr>
                <a:t> </a:t>
              </a:r>
              <a:r>
                <a:rPr sz="851" spc="7">
                  <a:solidFill>
                    <a:srgbClr val="231F20"/>
                  </a:solidFill>
                  <a:latin typeface="Arial"/>
                  <a:cs typeface="Arial"/>
                </a:rPr>
                <a:t>allergic </a:t>
              </a:r>
              <a:r>
                <a:rPr sz="851" spc="15" dirty="0">
                  <a:solidFill>
                    <a:srgbClr val="231F20"/>
                  </a:solidFill>
                  <a:latin typeface="Arial"/>
                  <a:cs typeface="Arial"/>
                </a:rPr>
                <a:t>rhinitis and </a:t>
              </a:r>
              <a:r>
                <a:rPr sz="851" spc="23" dirty="0">
                  <a:solidFill>
                    <a:srgbClr val="231F20"/>
                  </a:solidFill>
                  <a:latin typeface="Arial"/>
                  <a:cs typeface="Arial"/>
                </a:rPr>
                <a:t>FEV</a:t>
              </a:r>
              <a:r>
                <a:rPr lang="en-AU" sz="851" spc="15" dirty="0">
                  <a:solidFill>
                    <a:srgbClr val="231F20"/>
                  </a:solidFill>
                  <a:latin typeface="Arial"/>
                  <a:cs typeface="Arial"/>
                </a:rPr>
                <a:t> </a:t>
              </a:r>
              <a:r>
                <a:rPr sz="851" spc="15" dirty="0">
                  <a:solidFill>
                    <a:srgbClr val="231F20"/>
                  </a:solidFill>
                  <a:latin typeface="Arial"/>
                  <a:cs typeface="Arial"/>
                </a:rPr>
                <a:t> </a:t>
              </a:r>
              <a:r>
                <a:rPr sz="851" spc="31" dirty="0">
                  <a:solidFill>
                    <a:srgbClr val="231F20"/>
                  </a:solidFill>
                  <a:latin typeface="Arial"/>
                  <a:cs typeface="Arial"/>
                </a:rPr>
                <a:t>&gt;70%</a:t>
              </a:r>
              <a:r>
                <a:rPr sz="851" spc="-135" dirty="0">
                  <a:solidFill>
                    <a:srgbClr val="231F20"/>
                  </a:solidFill>
                  <a:latin typeface="Arial"/>
                  <a:cs typeface="Arial"/>
                </a:rPr>
                <a:t> </a:t>
              </a:r>
              <a:r>
                <a:rPr sz="851" spc="7" dirty="0">
                  <a:solidFill>
                    <a:srgbClr val="231F20"/>
                  </a:solidFill>
                  <a:latin typeface="Arial"/>
                  <a:cs typeface="Arial"/>
                </a:rPr>
                <a:t>predicted</a:t>
              </a:r>
              <a:endParaRPr sz="851" dirty="0">
                <a:solidFill>
                  <a:prstClr val="black"/>
                </a:solidFill>
                <a:latin typeface="Arial"/>
                <a:cs typeface="Arial"/>
              </a:endParaRPr>
            </a:p>
          </p:txBody>
        </p:sp>
      </p:grpSp>
      <p:sp>
        <p:nvSpPr>
          <p:cNvPr id="6" name="설명선: 굽은 이중선 5">
            <a:extLst>
              <a:ext uri="{FF2B5EF4-FFF2-40B4-BE49-F238E27FC236}">
                <a16:creationId xmlns:a16="http://schemas.microsoft.com/office/drawing/2014/main" id="{D46EFE95-4243-4C23-9B9F-84B45F6F2311}"/>
              </a:ext>
            </a:extLst>
          </p:cNvPr>
          <p:cNvSpPr/>
          <p:nvPr/>
        </p:nvSpPr>
        <p:spPr>
          <a:xfrm>
            <a:off x="3353950" y="2691314"/>
            <a:ext cx="5575738" cy="1651969"/>
          </a:xfrm>
          <a:prstGeom prst="borderCallout3">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spcBef>
                <a:spcPts val="125"/>
              </a:spcBef>
            </a:pPr>
            <a:r>
              <a:rPr lang="en-US" altLang="ko-KR" sz="2000" b="1" spc="11" dirty="0">
                <a:solidFill>
                  <a:srgbClr val="58595B"/>
                </a:solidFill>
                <a:latin typeface="Arial Black"/>
                <a:cs typeface="Arial Black"/>
              </a:rPr>
              <a:t>STEP</a:t>
            </a:r>
            <a:r>
              <a:rPr lang="en-US" altLang="ko-KR" sz="2000" b="1" dirty="0">
                <a:solidFill>
                  <a:srgbClr val="58595B"/>
                </a:solidFill>
                <a:latin typeface="Arial Black"/>
                <a:cs typeface="Arial Black"/>
              </a:rPr>
              <a:t> </a:t>
            </a:r>
            <a:r>
              <a:rPr lang="en-US" altLang="ko-KR" sz="2000" b="1" spc="15" dirty="0">
                <a:solidFill>
                  <a:srgbClr val="58595B"/>
                </a:solidFill>
                <a:latin typeface="Arial Black"/>
                <a:cs typeface="Arial Black"/>
              </a:rPr>
              <a:t>2 (OPTIONS)</a:t>
            </a:r>
            <a:endParaRPr lang="en-US" altLang="ko-KR" sz="2000" b="1" dirty="0">
              <a:solidFill>
                <a:prstClr val="black"/>
              </a:solidFill>
              <a:latin typeface="Arial Black"/>
              <a:cs typeface="Arial Black"/>
            </a:endParaRPr>
          </a:p>
          <a:p>
            <a:pPr marL="12700" marR="5080">
              <a:lnSpc>
                <a:spcPct val="114000"/>
              </a:lnSpc>
              <a:spcBef>
                <a:spcPts val="944"/>
              </a:spcBef>
            </a:pPr>
            <a:r>
              <a:rPr lang="en-US" altLang="ko-KR" sz="2000" b="1" dirty="0">
                <a:solidFill>
                  <a:srgbClr val="231F20"/>
                </a:solidFill>
                <a:latin typeface="Arial"/>
                <a:cs typeface="Arial"/>
              </a:rPr>
              <a:t>Leukotriene receptor antagonist (LTRA), or  low dose ICS taken whenever SABA taken </a:t>
            </a:r>
            <a:endParaRPr lang="en-US" altLang="ko-KR" sz="2000" b="1" dirty="0">
              <a:solidFill>
                <a:prstClr val="black"/>
              </a:solidFill>
              <a:latin typeface="Arial"/>
              <a:cs typeface="Arial"/>
            </a:endParaRPr>
          </a:p>
        </p:txBody>
      </p:sp>
    </p:spTree>
    <p:extLst>
      <p:ext uri="{BB962C8B-B14F-4D97-AF65-F5344CB8AC3E}">
        <p14:creationId xmlns:p14="http://schemas.microsoft.com/office/powerpoint/2010/main" val="741253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10 Gina figure update_MARCH2019.v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57251"/>
            <a:ext cx="9135879" cy="5143500"/>
          </a:xfrm>
          <a:prstGeom prst="rect">
            <a:avLst/>
          </a:prstGeom>
        </p:spPr>
      </p:pic>
      <p:sp>
        <p:nvSpPr>
          <p:cNvPr id="40" name="Rectangle 23"/>
          <p:cNvSpPr>
            <a:spLocks/>
          </p:cNvSpPr>
          <p:nvPr/>
        </p:nvSpPr>
        <p:spPr bwMode="auto">
          <a:xfrm>
            <a:off x="4954754" y="6532166"/>
            <a:ext cx="3974934"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dirty="0">
                <a:solidFill>
                  <a:prstClr val="black"/>
                </a:solidFill>
                <a:cs typeface="Arial" pitchFamily="34" charset="0"/>
                <a:sym typeface="Arial" pitchFamily="34" charset="0"/>
              </a:rPr>
              <a:t>© Global Initiative for Asthma, www.ginasthma.org</a:t>
            </a:r>
          </a:p>
        </p:txBody>
      </p:sp>
      <p:grpSp>
        <p:nvGrpSpPr>
          <p:cNvPr id="5" name="그룹 4">
            <a:extLst>
              <a:ext uri="{FF2B5EF4-FFF2-40B4-BE49-F238E27FC236}">
                <a16:creationId xmlns:a16="http://schemas.microsoft.com/office/drawing/2014/main" id="{36C1DAC3-7237-43A6-9C76-FE52A3AF5F18}"/>
              </a:ext>
            </a:extLst>
          </p:cNvPr>
          <p:cNvGrpSpPr/>
          <p:nvPr/>
        </p:nvGrpSpPr>
        <p:grpSpPr>
          <a:xfrm>
            <a:off x="666332" y="856339"/>
            <a:ext cx="8263357" cy="5158754"/>
            <a:chOff x="666332" y="856339"/>
            <a:chExt cx="8263357" cy="5158754"/>
          </a:xfrm>
        </p:grpSpPr>
        <p:sp>
          <p:nvSpPr>
            <p:cNvPr id="7" name="Rectangle 6"/>
            <p:cNvSpPr/>
            <p:nvPr/>
          </p:nvSpPr>
          <p:spPr>
            <a:xfrm rot="18616622">
              <a:off x="4053527" y="1693119"/>
              <a:ext cx="1152460" cy="1137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REVIEW RESPONSE</a:t>
              </a:r>
            </a:p>
          </p:txBody>
        </p:sp>
        <p:sp>
          <p:nvSpPr>
            <p:cNvPr id="9" name="Rectangle 8"/>
            <p:cNvSpPr/>
            <p:nvPr/>
          </p:nvSpPr>
          <p:spPr>
            <a:xfrm rot="3781407">
              <a:off x="4126091" y="1679129"/>
              <a:ext cx="1074561" cy="11181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ASSESS</a:t>
              </a:r>
            </a:p>
          </p:txBody>
        </p:sp>
        <p:sp>
          <p:nvSpPr>
            <p:cNvPr id="10" name="Rectangle 9"/>
            <p:cNvSpPr/>
            <p:nvPr/>
          </p:nvSpPr>
          <p:spPr>
            <a:xfrm rot="21356104">
              <a:off x="4106001" y="2082903"/>
              <a:ext cx="1151999" cy="828000"/>
            </a:xfrm>
            <a:prstGeom prst="rect">
              <a:avLst/>
            </a:prstGeom>
            <a:noFill/>
          </p:spPr>
          <p:txBody>
            <a:bodyPr spcFirstLastPara="1" wrap="none" lIns="91440" tIns="45720" rIns="91440" bIns="45720" numCol="1">
              <a:prstTxWarp prst="textArchDown">
                <a:avLst>
                  <a:gd name="adj" fmla="val 16604063"/>
                </a:avLst>
              </a:prstTxWarp>
              <a:spAutoFit/>
            </a:bodyPr>
            <a:lstStyle/>
            <a:p>
              <a:pPr algn="ctr"/>
              <a:r>
                <a:rPr lang="en-AU" sz="900" b="1" dirty="0">
                  <a:ln w="12700">
                    <a:noFill/>
                    <a:prstDash val="solid"/>
                  </a:ln>
                  <a:solidFill>
                    <a:prstClr val="white"/>
                  </a:solidFill>
                  <a:latin typeface="Arial"/>
                  <a:cs typeface="Arial"/>
                </a:rPr>
                <a:t>ADJUST</a:t>
              </a:r>
              <a:endParaRPr lang="en-US" sz="900" b="1" dirty="0">
                <a:ln w="12700">
                  <a:noFill/>
                  <a:prstDash val="solid"/>
                </a:ln>
                <a:solidFill>
                  <a:prstClr val="white"/>
                </a:solidFill>
              </a:endParaRPr>
            </a:p>
          </p:txBody>
        </p:sp>
        <p:sp>
          <p:nvSpPr>
            <p:cNvPr id="8" name="object 2"/>
            <p:cNvSpPr txBox="1"/>
            <p:nvPr/>
          </p:nvSpPr>
          <p:spPr>
            <a:xfrm>
              <a:off x="1941843" y="5445224"/>
              <a:ext cx="3228872" cy="291106"/>
            </a:xfrm>
            <a:prstGeom prst="rect">
              <a:avLst/>
            </a:prstGeom>
          </p:spPr>
          <p:txBody>
            <a:bodyPr vert="horz" wrap="square" lIns="0" tIns="13971" rIns="0" bIns="0" rtlCol="0">
              <a:spAutoFit/>
            </a:bodyPr>
            <a:lstStyle/>
            <a:p>
              <a:pPr marL="12700">
                <a:spcBef>
                  <a:spcPts val="111"/>
                </a:spcBef>
              </a:pPr>
              <a:r>
                <a:rPr sz="900" dirty="0">
                  <a:solidFill>
                    <a:srgbClr val="231F20"/>
                  </a:solidFill>
                  <a:latin typeface="Arial"/>
                  <a:cs typeface="Arial"/>
                </a:rPr>
                <a:t>*  </a:t>
              </a:r>
              <a:r>
                <a:rPr sz="851" spc="11" dirty="0">
                  <a:solidFill>
                    <a:srgbClr val="231F20"/>
                  </a:solidFill>
                  <a:latin typeface="Arial"/>
                  <a:cs typeface="Arial"/>
                </a:rPr>
                <a:t>Off-label; data only with budesonide-formoterol</a:t>
              </a:r>
              <a:r>
                <a:rPr sz="851" spc="-85" dirty="0">
                  <a:solidFill>
                    <a:srgbClr val="231F20"/>
                  </a:solidFill>
                  <a:latin typeface="Arial"/>
                  <a:cs typeface="Arial"/>
                </a:rPr>
                <a:t> </a:t>
              </a:r>
              <a:r>
                <a:rPr sz="851" spc="11" dirty="0">
                  <a:solidFill>
                    <a:srgbClr val="231F20"/>
                  </a:solidFill>
                  <a:latin typeface="Arial"/>
                  <a:cs typeface="Arial"/>
                </a:rPr>
                <a:t>(bud-form</a:t>
              </a:r>
              <a:r>
                <a:rPr sz="800" spc="11" dirty="0">
                  <a:solidFill>
                    <a:srgbClr val="231F20"/>
                  </a:solidFill>
                  <a:latin typeface="Arial"/>
                  <a:cs typeface="Arial"/>
                </a:rPr>
                <a:t>)</a:t>
              </a:r>
              <a:endParaRPr sz="800">
                <a:solidFill>
                  <a:prstClr val="black"/>
                </a:solidFill>
                <a:latin typeface="Arial"/>
                <a:cs typeface="Arial"/>
              </a:endParaRPr>
            </a:p>
            <a:p>
              <a:pPr marL="12700">
                <a:spcBef>
                  <a:spcPts val="11"/>
                </a:spcBef>
              </a:pPr>
              <a:r>
                <a:rPr sz="900" spc="5" dirty="0">
                  <a:solidFill>
                    <a:srgbClr val="231F20"/>
                  </a:solidFill>
                  <a:latin typeface="Arial"/>
                  <a:cs typeface="Arial"/>
                </a:rPr>
                <a:t>† </a:t>
              </a:r>
              <a:r>
                <a:rPr sz="851" spc="11" dirty="0">
                  <a:solidFill>
                    <a:srgbClr val="231F20"/>
                  </a:solidFill>
                  <a:latin typeface="Arial"/>
                  <a:cs typeface="Arial"/>
                </a:rPr>
                <a:t>Off-label; </a:t>
              </a:r>
              <a:r>
                <a:rPr sz="851" spc="15" dirty="0">
                  <a:solidFill>
                    <a:srgbClr val="231F20"/>
                  </a:solidFill>
                  <a:latin typeface="Arial"/>
                  <a:cs typeface="Arial"/>
                </a:rPr>
                <a:t>separate </a:t>
              </a:r>
              <a:r>
                <a:rPr sz="851" spc="11" dirty="0">
                  <a:solidFill>
                    <a:srgbClr val="231F20"/>
                  </a:solidFill>
                  <a:latin typeface="Arial"/>
                  <a:cs typeface="Arial"/>
                </a:rPr>
                <a:t>or </a:t>
              </a:r>
              <a:r>
                <a:rPr sz="851" spc="15" dirty="0">
                  <a:solidFill>
                    <a:srgbClr val="231F20"/>
                  </a:solidFill>
                  <a:latin typeface="Arial"/>
                  <a:cs typeface="Arial"/>
                </a:rPr>
                <a:t>combination ICS </a:t>
              </a:r>
              <a:r>
                <a:rPr sz="851" spc="11" dirty="0">
                  <a:solidFill>
                    <a:srgbClr val="231F20"/>
                  </a:solidFill>
                  <a:latin typeface="Arial"/>
                  <a:cs typeface="Arial"/>
                </a:rPr>
                <a:t>and </a:t>
              </a:r>
              <a:r>
                <a:rPr sz="851" spc="20" dirty="0">
                  <a:solidFill>
                    <a:srgbClr val="231F20"/>
                  </a:solidFill>
                  <a:latin typeface="Arial"/>
                  <a:cs typeface="Arial"/>
                </a:rPr>
                <a:t>SABA</a:t>
              </a:r>
              <a:r>
                <a:rPr sz="851" spc="-65" dirty="0">
                  <a:solidFill>
                    <a:srgbClr val="231F20"/>
                  </a:solidFill>
                  <a:latin typeface="Arial"/>
                  <a:cs typeface="Arial"/>
                </a:rPr>
                <a:t> </a:t>
              </a:r>
              <a:r>
                <a:rPr sz="851" spc="5" dirty="0">
                  <a:solidFill>
                    <a:srgbClr val="231F20"/>
                  </a:solidFill>
                  <a:latin typeface="Arial"/>
                  <a:cs typeface="Arial"/>
                </a:rPr>
                <a:t>inhalers</a:t>
              </a:r>
              <a:endParaRPr sz="851">
                <a:solidFill>
                  <a:prstClr val="black"/>
                </a:solidFill>
                <a:latin typeface="Arial"/>
                <a:cs typeface="Arial"/>
              </a:endParaRPr>
            </a:p>
          </p:txBody>
        </p:sp>
        <p:sp>
          <p:nvSpPr>
            <p:cNvPr id="12" name="object 4"/>
            <p:cNvSpPr txBox="1"/>
            <p:nvPr/>
          </p:nvSpPr>
          <p:spPr>
            <a:xfrm>
              <a:off x="666332" y="3674230"/>
              <a:ext cx="1260000" cy="558423"/>
            </a:xfrm>
            <a:prstGeom prst="rect">
              <a:avLst/>
            </a:prstGeom>
          </p:spPr>
          <p:txBody>
            <a:bodyPr vert="horz" wrap="square" lIns="0" tIns="12065" rIns="0" bIns="0" rtlCol="0">
              <a:spAutoFit/>
            </a:bodyPr>
            <a:lstStyle/>
            <a:p>
              <a:pPr marL="12700" marR="334002">
                <a:lnSpc>
                  <a:spcPct val="103200"/>
                </a:lnSpc>
                <a:spcBef>
                  <a:spcPts val="95"/>
                </a:spcBef>
              </a:pPr>
              <a:r>
                <a:rPr sz="900" b="1" spc="11" dirty="0">
                  <a:solidFill>
                    <a:srgbClr val="F89A3A"/>
                  </a:solidFill>
                  <a:latin typeface="Arial Black"/>
                  <a:cs typeface="Arial Black"/>
                </a:rPr>
                <a:t>PREFERRED  </a:t>
              </a:r>
              <a:r>
                <a:rPr sz="900" b="1" spc="15" dirty="0">
                  <a:solidFill>
                    <a:srgbClr val="F89A3A"/>
                  </a:solidFill>
                  <a:latin typeface="Arial Black"/>
                  <a:cs typeface="Arial Black"/>
                </a:rPr>
                <a:t>CONT</a:t>
              </a:r>
              <a:r>
                <a:rPr sz="900" b="1" dirty="0">
                  <a:solidFill>
                    <a:srgbClr val="F89A3A"/>
                  </a:solidFill>
                  <a:latin typeface="Arial Black"/>
                  <a:cs typeface="Arial Black"/>
                </a:rPr>
                <a:t>R</a:t>
              </a:r>
              <a:r>
                <a:rPr sz="900" b="1" spc="15" dirty="0">
                  <a:solidFill>
                    <a:srgbClr val="F89A3A"/>
                  </a:solidFill>
                  <a:latin typeface="Arial Black"/>
                  <a:cs typeface="Arial Black"/>
                </a:rPr>
                <a:t>OLLER</a:t>
              </a:r>
              <a:endParaRPr sz="900">
                <a:solidFill>
                  <a:prstClr val="black"/>
                </a:solidFill>
                <a:latin typeface="Arial Black"/>
                <a:cs typeface="Arial Black"/>
              </a:endParaRPr>
            </a:p>
            <a:p>
              <a:pPr marL="12700" marR="5080">
                <a:lnSpc>
                  <a:spcPct val="103200"/>
                </a:lnSpc>
              </a:pPr>
              <a:r>
                <a:rPr sz="851" spc="11" dirty="0">
                  <a:solidFill>
                    <a:srgbClr val="231F20"/>
                  </a:solidFill>
                  <a:latin typeface="Arial"/>
                  <a:cs typeface="Arial"/>
                </a:rPr>
                <a:t>to </a:t>
              </a:r>
              <a:r>
                <a:rPr sz="851" spc="5" dirty="0">
                  <a:solidFill>
                    <a:srgbClr val="231F20"/>
                  </a:solidFill>
                  <a:latin typeface="Arial"/>
                  <a:cs typeface="Arial"/>
                </a:rPr>
                <a:t>prevent exacerbations  </a:t>
              </a:r>
              <a:r>
                <a:rPr sz="851" spc="11" dirty="0">
                  <a:solidFill>
                    <a:srgbClr val="231F20"/>
                  </a:solidFill>
                  <a:latin typeface="Arial"/>
                  <a:cs typeface="Arial"/>
                </a:rPr>
                <a:t>and control</a:t>
              </a:r>
              <a:r>
                <a:rPr sz="851" spc="-25" dirty="0">
                  <a:solidFill>
                    <a:srgbClr val="231F20"/>
                  </a:solidFill>
                  <a:latin typeface="Arial"/>
                  <a:cs typeface="Arial"/>
                </a:rPr>
                <a:t> </a:t>
              </a:r>
              <a:r>
                <a:rPr sz="851" spc="11" dirty="0">
                  <a:solidFill>
                    <a:srgbClr val="231F20"/>
                  </a:solidFill>
                  <a:latin typeface="Arial"/>
                  <a:cs typeface="Arial"/>
                </a:rPr>
                <a:t>symptoms</a:t>
              </a:r>
              <a:endParaRPr sz="851">
                <a:solidFill>
                  <a:prstClr val="black"/>
                </a:solidFill>
                <a:latin typeface="Arial"/>
                <a:cs typeface="Arial"/>
              </a:endParaRPr>
            </a:p>
          </p:txBody>
        </p:sp>
        <p:sp>
          <p:nvSpPr>
            <p:cNvPr id="13" name="object 5"/>
            <p:cNvSpPr txBox="1"/>
            <p:nvPr/>
          </p:nvSpPr>
          <p:spPr>
            <a:xfrm>
              <a:off x="1053624" y="4424679"/>
              <a:ext cx="864000" cy="254557"/>
            </a:xfrm>
            <a:prstGeom prst="rect">
              <a:avLst/>
            </a:prstGeom>
          </p:spPr>
          <p:txBody>
            <a:bodyPr vert="horz" wrap="square" lIns="0" tIns="23495" rIns="0" bIns="0" rtlCol="0">
              <a:spAutoFit/>
            </a:bodyPr>
            <a:lstStyle/>
            <a:p>
              <a:pPr marL="12700" marR="5080" indent="502271">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controller</a:t>
              </a:r>
              <a:r>
                <a:rPr sz="851" i="1" spc="-35" dirty="0">
                  <a:solidFill>
                    <a:srgbClr val="231F20"/>
                  </a:solidFill>
                  <a:latin typeface="Arial"/>
                  <a:cs typeface="Arial"/>
                </a:rPr>
                <a:t> </a:t>
              </a:r>
              <a:r>
                <a:rPr sz="851" i="1" spc="5" dirty="0">
                  <a:solidFill>
                    <a:srgbClr val="231F20"/>
                  </a:solidFill>
                  <a:latin typeface="Arial"/>
                  <a:cs typeface="Arial"/>
                </a:rPr>
                <a:t>options</a:t>
              </a:r>
              <a:endParaRPr sz="851">
                <a:solidFill>
                  <a:prstClr val="black"/>
                </a:solidFill>
                <a:latin typeface="Arial"/>
                <a:cs typeface="Arial"/>
              </a:endParaRPr>
            </a:p>
          </p:txBody>
        </p:sp>
        <p:sp>
          <p:nvSpPr>
            <p:cNvPr id="14" name="object 6"/>
            <p:cNvSpPr txBox="1"/>
            <p:nvPr/>
          </p:nvSpPr>
          <p:spPr>
            <a:xfrm>
              <a:off x="1197624" y="5219803"/>
              <a:ext cx="720000" cy="254557"/>
            </a:xfrm>
            <a:prstGeom prst="rect">
              <a:avLst/>
            </a:prstGeom>
          </p:spPr>
          <p:txBody>
            <a:bodyPr vert="horz" wrap="square" lIns="0" tIns="23495" rIns="0" bIns="0" rtlCol="0">
              <a:spAutoFit/>
            </a:bodyPr>
            <a:lstStyle/>
            <a:p>
              <a:pPr marL="12700" marR="5080" indent="371465">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reliever</a:t>
              </a:r>
              <a:r>
                <a:rPr sz="851" i="1" spc="-45" dirty="0">
                  <a:solidFill>
                    <a:srgbClr val="231F20"/>
                  </a:solidFill>
                  <a:latin typeface="Arial"/>
                  <a:cs typeface="Arial"/>
                </a:rPr>
                <a:t> </a:t>
              </a:r>
              <a:r>
                <a:rPr sz="851" i="1" spc="5" dirty="0">
                  <a:solidFill>
                    <a:srgbClr val="231F20"/>
                  </a:solidFill>
                  <a:latin typeface="Arial"/>
                  <a:cs typeface="Arial"/>
                </a:rPr>
                <a:t>option</a:t>
              </a:r>
              <a:endParaRPr sz="851">
                <a:solidFill>
                  <a:prstClr val="black"/>
                </a:solidFill>
                <a:latin typeface="Arial"/>
                <a:cs typeface="Arial"/>
              </a:endParaRPr>
            </a:p>
          </p:txBody>
        </p:sp>
        <p:sp>
          <p:nvSpPr>
            <p:cNvPr id="15" name="object 7"/>
            <p:cNvSpPr txBox="1"/>
            <p:nvPr/>
          </p:nvSpPr>
          <p:spPr>
            <a:xfrm>
              <a:off x="666332" y="4968706"/>
              <a:ext cx="828000" cy="292259"/>
            </a:xfrm>
            <a:prstGeom prst="rect">
              <a:avLst/>
            </a:prstGeom>
          </p:spPr>
          <p:txBody>
            <a:bodyPr vert="horz" wrap="square" lIns="0" tIns="12065" rIns="0" bIns="0" rtlCol="0">
              <a:spAutoFit/>
            </a:bodyPr>
            <a:lstStyle/>
            <a:p>
              <a:pPr marL="12700" marR="5080">
                <a:lnSpc>
                  <a:spcPct val="103200"/>
                </a:lnSpc>
                <a:spcBef>
                  <a:spcPts val="95"/>
                </a:spcBef>
              </a:pPr>
              <a:r>
                <a:rPr sz="900" b="1" spc="11" dirty="0">
                  <a:solidFill>
                    <a:srgbClr val="0078AC"/>
                  </a:solidFill>
                  <a:latin typeface="Arial Black"/>
                  <a:cs typeface="Arial Black"/>
                </a:rPr>
                <a:t>PREFERRED  </a:t>
              </a:r>
              <a:r>
                <a:rPr sz="900" b="1" spc="15" dirty="0">
                  <a:solidFill>
                    <a:srgbClr val="0078AC"/>
                  </a:solidFill>
                  <a:latin typeface="Arial Black"/>
                  <a:cs typeface="Arial Black"/>
                </a:rPr>
                <a:t>RELIEVER</a:t>
              </a:r>
              <a:endParaRPr sz="900">
                <a:solidFill>
                  <a:prstClr val="black"/>
                </a:solidFill>
                <a:latin typeface="Arial Black"/>
                <a:cs typeface="Arial Black"/>
              </a:endParaRPr>
            </a:p>
          </p:txBody>
        </p:sp>
        <p:sp>
          <p:nvSpPr>
            <p:cNvPr id="17" name="object 9"/>
            <p:cNvSpPr txBox="1"/>
            <p:nvPr/>
          </p:nvSpPr>
          <p:spPr>
            <a:xfrm>
              <a:off x="2955404" y="3527874"/>
              <a:ext cx="2448000" cy="60612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dirty="0">
                  <a:solidFill>
                    <a:srgbClr val="58595B"/>
                  </a:solidFill>
                  <a:latin typeface="Arial Black"/>
                  <a:cs typeface="Arial Black"/>
                </a:rPr>
                <a:t> </a:t>
              </a:r>
              <a:r>
                <a:rPr sz="900" b="1" spc="15" dirty="0">
                  <a:solidFill>
                    <a:srgbClr val="58595B"/>
                  </a:solidFill>
                  <a:latin typeface="Arial Black"/>
                  <a:cs typeface="Arial Black"/>
                </a:rPr>
                <a:t>2</a:t>
              </a:r>
              <a:endParaRPr sz="900" b="1" dirty="0">
                <a:solidFill>
                  <a:prstClr val="black"/>
                </a:solidFill>
                <a:latin typeface="Arial Black"/>
                <a:cs typeface="Arial Black"/>
              </a:endParaRPr>
            </a:p>
            <a:p>
              <a:pPr marL="12700" marR="5080">
                <a:lnSpc>
                  <a:spcPct val="114000"/>
                </a:lnSpc>
                <a:spcBef>
                  <a:spcPts val="944"/>
                </a:spcBef>
              </a:pPr>
              <a:r>
                <a:rPr sz="1000" dirty="0">
                  <a:solidFill>
                    <a:srgbClr val="231F20"/>
                  </a:solidFill>
                  <a:latin typeface="Arial"/>
                  <a:cs typeface="Arial"/>
                </a:rPr>
                <a:t>Daily low dose inhaled corticosteroid (ICS),  or as-needed low dose ICS-formoterol</a:t>
              </a:r>
              <a:r>
                <a:rPr sz="951" spc="-5" dirty="0">
                  <a:solidFill>
                    <a:srgbClr val="231F20"/>
                  </a:solidFill>
                  <a:latin typeface="Arial"/>
                  <a:cs typeface="Arial"/>
                </a:rPr>
                <a:t> </a:t>
              </a:r>
              <a:r>
                <a:rPr sz="1000" spc="11" dirty="0">
                  <a:solidFill>
                    <a:srgbClr val="231F20"/>
                  </a:solidFill>
                  <a:latin typeface="Arial"/>
                  <a:cs typeface="Arial"/>
                </a:rPr>
                <a:t>*</a:t>
              </a:r>
              <a:endParaRPr sz="1000" dirty="0">
                <a:solidFill>
                  <a:prstClr val="black"/>
                </a:solidFill>
                <a:latin typeface="Arial"/>
                <a:cs typeface="Arial"/>
              </a:endParaRPr>
            </a:p>
          </p:txBody>
        </p:sp>
        <p:sp>
          <p:nvSpPr>
            <p:cNvPr id="18" name="object 10"/>
            <p:cNvSpPr txBox="1"/>
            <p:nvPr/>
          </p:nvSpPr>
          <p:spPr>
            <a:xfrm>
              <a:off x="5915265" y="3370596"/>
              <a:ext cx="612000" cy="57111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15" dirty="0">
                  <a:solidFill>
                    <a:srgbClr val="58595B"/>
                  </a:solidFill>
                  <a:latin typeface="Arial Black"/>
                  <a:cs typeface="Arial Black"/>
                </a:rPr>
                <a:t> </a:t>
              </a:r>
              <a:r>
                <a:rPr sz="900" b="1" spc="15" dirty="0">
                  <a:solidFill>
                    <a:srgbClr val="58595B"/>
                  </a:solidFill>
                  <a:latin typeface="Arial Black"/>
                  <a:cs typeface="Arial Black"/>
                </a:rPr>
                <a:t>3</a:t>
              </a:r>
              <a:endParaRPr sz="900">
                <a:solidFill>
                  <a:prstClr val="black"/>
                </a:solidFill>
                <a:latin typeface="Arial Black"/>
                <a:cs typeface="Arial Black"/>
              </a:endParaRPr>
            </a:p>
            <a:p>
              <a:pPr marL="12700" marR="5080">
                <a:lnSpc>
                  <a:spcPct val="101200"/>
                </a:lnSpc>
                <a:spcBef>
                  <a:spcPts val="944"/>
                </a:spcBef>
              </a:pPr>
              <a:r>
                <a:rPr sz="1000" dirty="0">
                  <a:solidFill>
                    <a:srgbClr val="231F20"/>
                  </a:solidFill>
                  <a:latin typeface="Arial"/>
                  <a:cs typeface="Arial"/>
                </a:rPr>
                <a:t>Low dose  </a:t>
              </a:r>
              <a:r>
                <a:rPr sz="1000" spc="5" dirty="0">
                  <a:solidFill>
                    <a:srgbClr val="231F20"/>
                  </a:solidFill>
                  <a:latin typeface="Arial"/>
                  <a:cs typeface="Arial"/>
                </a:rPr>
                <a:t>ICS-LABA</a:t>
              </a:r>
              <a:endParaRPr sz="900">
                <a:solidFill>
                  <a:prstClr val="black"/>
                </a:solidFill>
                <a:latin typeface="Arial"/>
                <a:cs typeface="Arial"/>
              </a:endParaRPr>
            </a:p>
          </p:txBody>
        </p:sp>
        <p:sp>
          <p:nvSpPr>
            <p:cNvPr id="19" name="object 11"/>
            <p:cNvSpPr txBox="1"/>
            <p:nvPr/>
          </p:nvSpPr>
          <p:spPr>
            <a:xfrm>
              <a:off x="6889507" y="3129001"/>
              <a:ext cx="720000" cy="541046"/>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4</a:t>
              </a:r>
              <a:endParaRPr sz="900">
                <a:solidFill>
                  <a:prstClr val="black"/>
                </a:solidFill>
                <a:latin typeface="Arial Black"/>
                <a:cs typeface="Arial Black"/>
              </a:endParaRPr>
            </a:p>
            <a:p>
              <a:pPr marL="12700" marR="5080">
                <a:lnSpc>
                  <a:spcPct val="101200"/>
                </a:lnSpc>
                <a:spcBef>
                  <a:spcPts val="944"/>
                </a:spcBef>
              </a:pPr>
              <a:r>
                <a:rPr sz="900" spc="5" dirty="0">
                  <a:solidFill>
                    <a:srgbClr val="231F20"/>
                  </a:solidFill>
                  <a:latin typeface="Arial"/>
                  <a:cs typeface="Arial"/>
                </a:rPr>
                <a:t>Medium</a:t>
              </a:r>
              <a:r>
                <a:rPr sz="900" spc="-85" dirty="0">
                  <a:solidFill>
                    <a:srgbClr val="231F20"/>
                  </a:solidFill>
                  <a:latin typeface="Arial"/>
                  <a:cs typeface="Arial"/>
                </a:rPr>
                <a:t> </a:t>
              </a:r>
              <a:r>
                <a:rPr sz="900" dirty="0">
                  <a:solidFill>
                    <a:srgbClr val="231F20"/>
                  </a:solidFill>
                  <a:latin typeface="Arial"/>
                  <a:cs typeface="Arial"/>
                </a:rPr>
                <a:t>dose  </a:t>
              </a:r>
              <a:r>
                <a:rPr sz="900" spc="5" dirty="0">
                  <a:solidFill>
                    <a:srgbClr val="231F20"/>
                  </a:solidFill>
                  <a:latin typeface="Arial"/>
                  <a:cs typeface="Arial"/>
                </a:rPr>
                <a:t>ICS-LABA</a:t>
              </a:r>
              <a:endParaRPr sz="900">
                <a:solidFill>
                  <a:prstClr val="black"/>
                </a:solidFill>
                <a:latin typeface="Arial"/>
                <a:cs typeface="Arial"/>
              </a:endParaRPr>
            </a:p>
          </p:txBody>
        </p:sp>
        <p:sp>
          <p:nvSpPr>
            <p:cNvPr id="21" name="object 13"/>
            <p:cNvSpPr txBox="1"/>
            <p:nvPr/>
          </p:nvSpPr>
          <p:spPr>
            <a:xfrm>
              <a:off x="2955404" y="4411645"/>
              <a:ext cx="2340000" cy="288092"/>
            </a:xfrm>
            <a:prstGeom prst="rect">
              <a:avLst/>
            </a:prstGeom>
          </p:spPr>
          <p:txBody>
            <a:bodyPr vert="horz" wrap="square" lIns="0" tIns="12065" rIns="0" bIns="0" rtlCol="0">
              <a:spAutoFit/>
            </a:bodyPr>
            <a:lstStyle/>
            <a:p>
              <a:pPr marL="12700" marR="5080">
                <a:lnSpc>
                  <a:spcPct val="103200"/>
                </a:lnSpc>
                <a:spcBef>
                  <a:spcPts val="95"/>
                </a:spcBef>
              </a:pPr>
              <a:r>
                <a:rPr sz="900" i="1" spc="5" dirty="0">
                  <a:solidFill>
                    <a:srgbClr val="231F20"/>
                  </a:solidFill>
                  <a:latin typeface="Arial"/>
                  <a:cs typeface="Arial"/>
                </a:rPr>
                <a:t>Leukotriene </a:t>
              </a:r>
              <a:r>
                <a:rPr sz="900" i="1" spc="11" dirty="0">
                  <a:solidFill>
                    <a:srgbClr val="231F20"/>
                  </a:solidFill>
                  <a:latin typeface="Arial"/>
                  <a:cs typeface="Arial"/>
                </a:rPr>
                <a:t>receptor </a:t>
              </a:r>
              <a:r>
                <a:rPr sz="900" i="1" spc="5" dirty="0">
                  <a:solidFill>
                    <a:srgbClr val="231F20"/>
                  </a:solidFill>
                  <a:latin typeface="Arial"/>
                  <a:cs typeface="Arial"/>
                </a:rPr>
                <a:t>antagonist </a:t>
              </a:r>
              <a:r>
                <a:rPr sz="900" i="1" dirty="0">
                  <a:solidFill>
                    <a:srgbClr val="231F20"/>
                  </a:solidFill>
                  <a:latin typeface="Arial"/>
                  <a:cs typeface="Arial"/>
                </a:rPr>
                <a:t>(LTRA), </a:t>
              </a:r>
              <a:r>
                <a:rPr sz="900" i="1" spc="5" dirty="0">
                  <a:solidFill>
                    <a:srgbClr val="231F20"/>
                  </a:solidFill>
                  <a:latin typeface="Arial"/>
                  <a:cs typeface="Arial"/>
                </a:rPr>
                <a:t>or  low dose </a:t>
              </a:r>
              <a:r>
                <a:rPr sz="900" i="1" spc="11" dirty="0">
                  <a:solidFill>
                    <a:srgbClr val="231F20"/>
                  </a:solidFill>
                  <a:latin typeface="Arial"/>
                  <a:cs typeface="Arial"/>
                </a:rPr>
                <a:t>ICS taken </a:t>
              </a:r>
              <a:r>
                <a:rPr sz="900" i="1" spc="5" dirty="0">
                  <a:solidFill>
                    <a:srgbClr val="231F20"/>
                  </a:solidFill>
                  <a:latin typeface="Arial"/>
                  <a:cs typeface="Arial"/>
                </a:rPr>
                <a:t>whenever </a:t>
              </a:r>
              <a:r>
                <a:rPr sz="900" i="1" spc="15" dirty="0">
                  <a:solidFill>
                    <a:srgbClr val="231F20"/>
                  </a:solidFill>
                  <a:latin typeface="Arial"/>
                  <a:cs typeface="Arial"/>
                </a:rPr>
                <a:t>SABA </a:t>
              </a:r>
              <a:r>
                <a:rPr sz="900" i="1" spc="11" dirty="0">
                  <a:solidFill>
                    <a:srgbClr val="231F20"/>
                  </a:solidFill>
                  <a:latin typeface="Arial"/>
                  <a:cs typeface="Arial"/>
                </a:rPr>
                <a:t>taken</a:t>
              </a:r>
              <a:r>
                <a:rPr sz="900" i="1" spc="-55" dirty="0">
                  <a:solidFill>
                    <a:srgbClr val="231F20"/>
                  </a:solidFill>
                  <a:latin typeface="Arial"/>
                  <a:cs typeface="Arial"/>
                </a:rPr>
                <a:t> </a:t>
              </a:r>
              <a:r>
                <a:rPr sz="900" spc="11" dirty="0">
                  <a:solidFill>
                    <a:srgbClr val="231F20"/>
                  </a:solidFill>
                  <a:latin typeface="Arial"/>
                  <a:cs typeface="Arial"/>
                </a:rPr>
                <a:t>†</a:t>
              </a:r>
              <a:endParaRPr sz="900" dirty="0">
                <a:solidFill>
                  <a:prstClr val="black"/>
                </a:solidFill>
                <a:latin typeface="Arial"/>
                <a:cs typeface="Arial"/>
              </a:endParaRPr>
            </a:p>
          </p:txBody>
        </p:sp>
        <p:sp>
          <p:nvSpPr>
            <p:cNvPr id="22" name="object 14"/>
            <p:cNvSpPr txBox="1"/>
            <p:nvPr/>
          </p:nvSpPr>
          <p:spPr>
            <a:xfrm>
              <a:off x="2695459" y="4988078"/>
              <a:ext cx="1944000" cy="155172"/>
            </a:xfrm>
            <a:prstGeom prst="rect">
              <a:avLst/>
            </a:prstGeom>
          </p:spPr>
          <p:txBody>
            <a:bodyPr vert="horz" wrap="square" lIns="0" tIns="16511" rIns="0" bIns="0" rtlCol="0">
              <a:spAutoFit/>
            </a:bodyPr>
            <a:lstStyle/>
            <a:p>
              <a:pPr marL="12700">
                <a:spcBef>
                  <a:spcPts val="13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4" name="object 16"/>
            <p:cNvSpPr txBox="1"/>
            <p:nvPr/>
          </p:nvSpPr>
          <p:spPr>
            <a:xfrm>
              <a:off x="4718213" y="5265675"/>
              <a:ext cx="2196000" cy="146963"/>
            </a:xfrm>
            <a:prstGeom prst="rect">
              <a:avLst/>
            </a:prstGeom>
          </p:spPr>
          <p:txBody>
            <a:bodyPr vert="horz" wrap="square" lIns="0" tIns="15875" rIns="0" bIns="0" rtlCol="0">
              <a:spAutoFit/>
            </a:bodyPr>
            <a:lstStyle/>
            <a:p>
              <a:pPr marL="12700">
                <a:spcBef>
                  <a:spcPts val="125"/>
                </a:spcBef>
              </a:pPr>
              <a:r>
                <a:rPr sz="851" i="1" spc="11" dirty="0">
                  <a:solidFill>
                    <a:srgbClr val="231F20"/>
                  </a:solidFill>
                  <a:latin typeface="Arial"/>
                  <a:cs typeface="Arial"/>
                </a:rPr>
                <a:t>As-needed short-acting β</a:t>
              </a:r>
              <a:r>
                <a:rPr lang="en-AU" sz="851" i="1" spc="11" baseline="-25000" dirty="0">
                  <a:solidFill>
                    <a:srgbClr val="231F20"/>
                  </a:solidFill>
                  <a:latin typeface="Arial"/>
                  <a:cs typeface="Arial"/>
                </a:rPr>
                <a:t>2</a:t>
              </a:r>
              <a:r>
                <a:rPr sz="851" i="1" spc="11" dirty="0">
                  <a:solidFill>
                    <a:srgbClr val="231F20"/>
                  </a:solidFill>
                  <a:latin typeface="Arial"/>
                  <a:cs typeface="Arial"/>
                </a:rPr>
                <a:t> -agonist</a:t>
              </a:r>
              <a:r>
                <a:rPr sz="851" i="1" spc="-35" dirty="0">
                  <a:solidFill>
                    <a:srgbClr val="231F20"/>
                  </a:solidFill>
                  <a:latin typeface="Arial"/>
                  <a:cs typeface="Arial"/>
                </a:rPr>
                <a:t> </a:t>
              </a:r>
              <a:r>
                <a:rPr sz="851" i="1" spc="11" dirty="0">
                  <a:solidFill>
                    <a:srgbClr val="231F20"/>
                  </a:solidFill>
                  <a:latin typeface="Arial"/>
                  <a:cs typeface="Arial"/>
                </a:rPr>
                <a:t>(SABA)</a:t>
              </a:r>
              <a:endParaRPr sz="851" dirty="0">
                <a:solidFill>
                  <a:prstClr val="black"/>
                </a:solidFill>
                <a:latin typeface="Arial"/>
                <a:cs typeface="Arial"/>
              </a:endParaRPr>
            </a:p>
          </p:txBody>
        </p:sp>
        <p:sp>
          <p:nvSpPr>
            <p:cNvPr id="25" name="object 17"/>
            <p:cNvSpPr txBox="1"/>
            <p:nvPr/>
          </p:nvSpPr>
          <p:spPr>
            <a:xfrm>
              <a:off x="58934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Medium </a:t>
              </a:r>
              <a:r>
                <a:rPr sz="900" i="1" spc="5" dirty="0">
                  <a:solidFill>
                    <a:srgbClr val="231F20"/>
                  </a:solidFill>
                  <a:latin typeface="Arial"/>
                  <a:cs typeface="Arial"/>
                </a:rPr>
                <a:t>dose  </a:t>
              </a:r>
              <a:r>
                <a:rPr sz="900" i="1" spc="11" dirty="0">
                  <a:solidFill>
                    <a:srgbClr val="231F20"/>
                  </a:solidFill>
                  <a:latin typeface="Arial"/>
                  <a:cs typeface="Arial"/>
                </a:rPr>
                <a:t>ICS, </a:t>
              </a:r>
              <a:r>
                <a:rPr sz="900" i="1" spc="5" dirty="0">
                  <a:solidFill>
                    <a:srgbClr val="231F20"/>
                  </a:solidFill>
                  <a:latin typeface="Arial"/>
                  <a:cs typeface="Arial"/>
                </a:rPr>
                <a:t>or low</a:t>
              </a:r>
              <a:r>
                <a:rPr sz="900" i="1" spc="-60" dirty="0">
                  <a:solidFill>
                    <a:srgbClr val="231F20"/>
                  </a:solidFill>
                  <a:latin typeface="Arial"/>
                  <a:cs typeface="Arial"/>
                </a:rPr>
                <a:t> </a:t>
              </a:r>
              <a:r>
                <a:rPr sz="900" i="1" spc="5" dirty="0">
                  <a:solidFill>
                    <a:srgbClr val="231F20"/>
                  </a:solidFill>
                  <a:latin typeface="Arial"/>
                  <a:cs typeface="Arial"/>
                </a:rPr>
                <a:t>dose  ICS+LTRA</a:t>
              </a:r>
              <a:r>
                <a:rPr lang="en-AU" sz="900" i="1" spc="5" dirty="0">
                  <a:solidFill>
                    <a:srgbClr val="231F20"/>
                  </a:solidFill>
                  <a:latin typeface="Arial"/>
                  <a:cs typeface="Arial"/>
                </a:rPr>
                <a:t> #</a:t>
              </a:r>
              <a:endParaRPr sz="900" dirty="0">
                <a:solidFill>
                  <a:prstClr val="black"/>
                </a:solidFill>
                <a:latin typeface="Arial"/>
                <a:cs typeface="Arial"/>
              </a:endParaRPr>
            </a:p>
          </p:txBody>
        </p:sp>
        <p:sp>
          <p:nvSpPr>
            <p:cNvPr id="26" name="object 18"/>
            <p:cNvSpPr txBox="1"/>
            <p:nvPr/>
          </p:nvSpPr>
          <p:spPr>
            <a:xfrm>
              <a:off x="6878659" y="4411648"/>
              <a:ext cx="756000" cy="542777"/>
            </a:xfrm>
            <a:prstGeom prst="rect">
              <a:avLst/>
            </a:prstGeom>
          </p:spPr>
          <p:txBody>
            <a:bodyPr vert="horz" wrap="square" lIns="0" tIns="12065" rIns="0" bIns="0" rtlCol="0">
              <a:spAutoFit/>
            </a:bodyPr>
            <a:lstStyle/>
            <a:p>
              <a:pPr marL="12700" marR="5080">
                <a:lnSpc>
                  <a:spcPct val="103200"/>
                </a:lnSpc>
                <a:spcBef>
                  <a:spcPts val="95"/>
                </a:spcBef>
              </a:pPr>
              <a:r>
                <a:rPr sz="851" i="1" spc="5" dirty="0">
                  <a:solidFill>
                    <a:srgbClr val="231F20"/>
                  </a:solidFill>
                  <a:latin typeface="Arial"/>
                  <a:cs typeface="Arial"/>
                </a:rPr>
                <a:t>High dose  </a:t>
              </a:r>
              <a:r>
                <a:rPr sz="851" i="1" spc="11" dirty="0">
                  <a:solidFill>
                    <a:srgbClr val="231F20"/>
                  </a:solidFill>
                  <a:latin typeface="Arial"/>
                  <a:cs typeface="Arial"/>
                </a:rPr>
                <a:t>ICS, </a:t>
              </a:r>
              <a:r>
                <a:rPr sz="851" i="1" spc="5" dirty="0">
                  <a:solidFill>
                    <a:srgbClr val="231F20"/>
                  </a:solidFill>
                  <a:latin typeface="Arial"/>
                  <a:cs typeface="Arial"/>
                </a:rPr>
                <a:t>add-on  </a:t>
              </a:r>
              <a:r>
                <a:rPr sz="851" i="1" spc="11" dirty="0">
                  <a:solidFill>
                    <a:srgbClr val="231F20"/>
                  </a:solidFill>
                  <a:latin typeface="Arial"/>
                  <a:cs typeface="Arial"/>
                </a:rPr>
                <a:t>tiotropium,</a:t>
              </a:r>
              <a:r>
                <a:rPr sz="851" i="1" spc="-75" dirty="0">
                  <a:solidFill>
                    <a:srgbClr val="231F20"/>
                  </a:solidFill>
                  <a:latin typeface="Arial"/>
                  <a:cs typeface="Arial"/>
                </a:rPr>
                <a:t> </a:t>
              </a:r>
              <a:r>
                <a:rPr sz="851" i="1" spc="5" dirty="0">
                  <a:solidFill>
                    <a:srgbClr val="231F20"/>
                  </a:solidFill>
                  <a:latin typeface="Arial"/>
                  <a:cs typeface="Arial"/>
                </a:rPr>
                <a:t>or  add-on</a:t>
              </a:r>
              <a:r>
                <a:rPr sz="851" i="1" spc="-65" dirty="0">
                  <a:solidFill>
                    <a:srgbClr val="231F20"/>
                  </a:solidFill>
                  <a:latin typeface="Arial"/>
                  <a:cs typeface="Arial"/>
                </a:rPr>
                <a:t> </a:t>
              </a:r>
              <a:r>
                <a:rPr sz="851" i="1" dirty="0">
                  <a:solidFill>
                    <a:srgbClr val="231F20"/>
                  </a:solidFill>
                  <a:latin typeface="Arial"/>
                  <a:cs typeface="Arial"/>
                </a:rPr>
                <a:t>LTRA</a:t>
              </a:r>
              <a:r>
                <a:rPr lang="en-AU" sz="851" i="1" dirty="0">
                  <a:solidFill>
                    <a:srgbClr val="231F20"/>
                  </a:solidFill>
                  <a:latin typeface="Arial"/>
                  <a:cs typeface="Arial"/>
                </a:rPr>
                <a:t> #</a:t>
              </a:r>
              <a:endParaRPr sz="851" dirty="0">
                <a:solidFill>
                  <a:prstClr val="black"/>
                </a:solidFill>
                <a:latin typeface="Arial"/>
                <a:cs typeface="Arial"/>
              </a:endParaRPr>
            </a:p>
          </p:txBody>
        </p:sp>
        <p:sp>
          <p:nvSpPr>
            <p:cNvPr id="27" name="object 19"/>
            <p:cNvSpPr txBox="1"/>
            <p:nvPr/>
          </p:nvSpPr>
          <p:spPr>
            <a:xfrm>
              <a:off x="7686815" y="4411643"/>
              <a:ext cx="684000" cy="515782"/>
            </a:xfrm>
            <a:prstGeom prst="rect">
              <a:avLst/>
            </a:prstGeom>
          </p:spPr>
          <p:txBody>
            <a:bodyPr vert="horz" wrap="square" lIns="0" tIns="12065" rIns="0" bIns="0" rtlCol="0">
              <a:spAutoFit/>
            </a:bodyPr>
            <a:lstStyle/>
            <a:p>
              <a:pPr marL="12700" marR="5080">
                <a:lnSpc>
                  <a:spcPct val="103200"/>
                </a:lnSpc>
                <a:spcBef>
                  <a:spcPts val="95"/>
                </a:spcBef>
              </a:pPr>
              <a:r>
                <a:rPr sz="800" i="1" spc="11" dirty="0">
                  <a:solidFill>
                    <a:srgbClr val="231F20"/>
                  </a:solidFill>
                  <a:latin typeface="Arial"/>
                  <a:cs typeface="Arial"/>
                </a:rPr>
                <a:t>Add </a:t>
              </a:r>
              <a:r>
                <a:rPr sz="800" i="1" spc="5" dirty="0">
                  <a:solidFill>
                    <a:srgbClr val="231F20"/>
                  </a:solidFill>
                  <a:latin typeface="Arial"/>
                  <a:cs typeface="Arial"/>
                </a:rPr>
                <a:t>low</a:t>
              </a:r>
              <a:r>
                <a:rPr sz="800" i="1" spc="-60" dirty="0">
                  <a:solidFill>
                    <a:srgbClr val="231F20"/>
                  </a:solidFill>
                  <a:latin typeface="Arial"/>
                  <a:cs typeface="Arial"/>
                </a:rPr>
                <a:t> </a:t>
              </a:r>
              <a:r>
                <a:rPr sz="800" i="1" spc="5" dirty="0">
                  <a:solidFill>
                    <a:srgbClr val="231F20"/>
                  </a:solidFill>
                  <a:latin typeface="Arial"/>
                  <a:cs typeface="Arial"/>
                </a:rPr>
                <a:t>dose  </a:t>
              </a:r>
              <a:r>
                <a:rPr sz="800" i="1" spc="11" dirty="0">
                  <a:solidFill>
                    <a:srgbClr val="231F20"/>
                  </a:solidFill>
                  <a:latin typeface="Arial"/>
                  <a:cs typeface="Arial"/>
                </a:rPr>
                <a:t>OCS, </a:t>
              </a:r>
              <a:r>
                <a:rPr sz="800" i="1" spc="5" dirty="0">
                  <a:solidFill>
                    <a:srgbClr val="231F20"/>
                  </a:solidFill>
                  <a:latin typeface="Arial"/>
                  <a:cs typeface="Arial"/>
                </a:rPr>
                <a:t>but  </a:t>
              </a:r>
              <a:r>
                <a:rPr sz="800" i="1" spc="11" dirty="0">
                  <a:solidFill>
                    <a:srgbClr val="231F20"/>
                  </a:solidFill>
                  <a:latin typeface="Arial"/>
                  <a:cs typeface="Arial"/>
                </a:rPr>
                <a:t>consider</a:t>
              </a:r>
              <a:endParaRPr sz="800">
                <a:solidFill>
                  <a:prstClr val="black"/>
                </a:solidFill>
                <a:latin typeface="Arial"/>
                <a:cs typeface="Arial"/>
              </a:endParaRPr>
            </a:p>
            <a:p>
              <a:pPr marL="12700">
                <a:spcBef>
                  <a:spcPts val="31"/>
                </a:spcBef>
              </a:pPr>
              <a:r>
                <a:rPr sz="800" i="1" spc="11" dirty="0">
                  <a:solidFill>
                    <a:srgbClr val="231F20"/>
                  </a:solidFill>
                  <a:latin typeface="Arial"/>
                  <a:cs typeface="Arial"/>
                </a:rPr>
                <a:t>side-effects</a:t>
              </a:r>
              <a:endParaRPr sz="800">
                <a:solidFill>
                  <a:prstClr val="black"/>
                </a:solidFill>
                <a:latin typeface="Arial"/>
                <a:cs typeface="Arial"/>
              </a:endParaRPr>
            </a:p>
          </p:txBody>
        </p:sp>
        <p:sp>
          <p:nvSpPr>
            <p:cNvPr id="28" name="object 20"/>
            <p:cNvSpPr txBox="1"/>
            <p:nvPr/>
          </p:nvSpPr>
          <p:spPr>
            <a:xfrm>
              <a:off x="6223267" y="4988082"/>
              <a:ext cx="1980000" cy="152607"/>
            </a:xfrm>
            <a:prstGeom prst="rect">
              <a:avLst/>
            </a:prstGeom>
          </p:spPr>
          <p:txBody>
            <a:bodyPr vert="horz" wrap="square" lIns="0" tIns="13971" rIns="0" bIns="0" rtlCol="0">
              <a:spAutoFit/>
            </a:bodyPr>
            <a:lstStyle/>
            <a:p>
              <a:pPr marL="12700">
                <a:spcBef>
                  <a:spcPts val="11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5" dirty="0">
                  <a:solidFill>
                    <a:srgbClr val="231F20"/>
                  </a:solidFill>
                  <a:latin typeface="Arial"/>
                  <a:cs typeface="Arial"/>
                </a:rPr>
                <a:t>‡</a:t>
              </a:r>
              <a:endParaRPr sz="900">
                <a:solidFill>
                  <a:prstClr val="black"/>
                </a:solidFill>
                <a:latin typeface="Arial"/>
                <a:cs typeface="Arial"/>
              </a:endParaRPr>
            </a:p>
          </p:txBody>
        </p:sp>
        <p:sp>
          <p:nvSpPr>
            <p:cNvPr id="29" name="object 21"/>
            <p:cNvSpPr txBox="1"/>
            <p:nvPr/>
          </p:nvSpPr>
          <p:spPr>
            <a:xfrm>
              <a:off x="666333" y="1019659"/>
              <a:ext cx="2684780" cy="355226"/>
            </a:xfrm>
            <a:prstGeom prst="rect">
              <a:avLst/>
            </a:prstGeom>
          </p:spPr>
          <p:txBody>
            <a:bodyPr vert="horz" wrap="square" lIns="0" tIns="16511" rIns="0" bIns="0" rtlCol="0">
              <a:spAutoFit/>
            </a:bodyPr>
            <a:lstStyle/>
            <a:p>
              <a:pPr marL="12700">
                <a:spcBef>
                  <a:spcPts val="131"/>
                </a:spcBef>
              </a:pPr>
              <a:r>
                <a:rPr sz="1000" spc="15" dirty="0">
                  <a:solidFill>
                    <a:srgbClr val="231F20"/>
                  </a:solidFill>
                  <a:latin typeface="Arial"/>
                  <a:cs typeface="Arial"/>
                </a:rPr>
                <a:t>Box</a:t>
              </a:r>
              <a:r>
                <a:rPr sz="1000" dirty="0">
                  <a:solidFill>
                    <a:srgbClr val="231F20"/>
                  </a:solidFill>
                  <a:latin typeface="Arial"/>
                  <a:cs typeface="Arial"/>
                </a:rPr>
                <a:t> </a:t>
              </a:r>
              <a:r>
                <a:rPr sz="1000" spc="11" dirty="0">
                  <a:solidFill>
                    <a:srgbClr val="231F20"/>
                  </a:solidFill>
                  <a:latin typeface="Arial"/>
                  <a:cs typeface="Arial"/>
                </a:rPr>
                <a:t>3-5A</a:t>
              </a:r>
              <a:endParaRPr sz="1000">
                <a:solidFill>
                  <a:prstClr val="black"/>
                </a:solidFill>
                <a:latin typeface="Arial"/>
                <a:cs typeface="Arial"/>
              </a:endParaRPr>
            </a:p>
            <a:p>
              <a:pPr marL="12700">
                <a:spcBef>
                  <a:spcPts val="45"/>
                </a:spcBef>
              </a:pPr>
              <a:r>
                <a:rPr sz="1200" b="1" dirty="0">
                  <a:solidFill>
                    <a:srgbClr val="231F20"/>
                  </a:solidFill>
                  <a:latin typeface="Arial Black"/>
                  <a:cs typeface="Arial Black"/>
                </a:rPr>
                <a:t>Adults &amp; adolescents 12+</a:t>
              </a:r>
              <a:r>
                <a:rPr sz="1200" b="1" spc="-35" dirty="0">
                  <a:solidFill>
                    <a:srgbClr val="231F20"/>
                  </a:solidFill>
                  <a:latin typeface="Arial Black"/>
                  <a:cs typeface="Arial Black"/>
                </a:rPr>
                <a:t> </a:t>
              </a:r>
              <a:r>
                <a:rPr sz="1200" b="1" dirty="0">
                  <a:solidFill>
                    <a:srgbClr val="231F20"/>
                  </a:solidFill>
                  <a:latin typeface="Arial Black"/>
                  <a:cs typeface="Arial Black"/>
                </a:rPr>
                <a:t>years</a:t>
              </a:r>
              <a:endParaRPr sz="1200">
                <a:solidFill>
                  <a:prstClr val="black"/>
                </a:solidFill>
                <a:latin typeface="Arial Black"/>
                <a:cs typeface="Arial Black"/>
              </a:endParaRPr>
            </a:p>
          </p:txBody>
        </p:sp>
        <p:sp>
          <p:nvSpPr>
            <p:cNvPr id="30" name="object 22"/>
            <p:cNvSpPr txBox="1"/>
            <p:nvPr/>
          </p:nvSpPr>
          <p:spPr>
            <a:xfrm>
              <a:off x="666332" y="1718087"/>
              <a:ext cx="2232000" cy="291106"/>
            </a:xfrm>
            <a:prstGeom prst="rect">
              <a:avLst/>
            </a:prstGeom>
          </p:spPr>
          <p:txBody>
            <a:bodyPr vert="horz" wrap="square" lIns="0" tIns="13971" rIns="0" bIns="0" rtlCol="0">
              <a:spAutoFit/>
            </a:bodyPr>
            <a:lstStyle/>
            <a:p>
              <a:pPr marL="12700">
                <a:spcBef>
                  <a:spcPts val="111"/>
                </a:spcBef>
              </a:pPr>
              <a:r>
                <a:rPr sz="900" b="1" dirty="0">
                  <a:solidFill>
                    <a:srgbClr val="231F20"/>
                  </a:solidFill>
                  <a:latin typeface="Arial Black"/>
                  <a:cs typeface="Arial Black"/>
                </a:rPr>
                <a:t>Personalized </a:t>
              </a:r>
              <a:r>
                <a:rPr sz="900" b="1" spc="5" dirty="0">
                  <a:solidFill>
                    <a:srgbClr val="231F20"/>
                  </a:solidFill>
                  <a:latin typeface="Arial Black"/>
                  <a:cs typeface="Arial Black"/>
                </a:rPr>
                <a:t>asthma</a:t>
              </a:r>
              <a:r>
                <a:rPr sz="900" b="1" spc="-5" dirty="0">
                  <a:solidFill>
                    <a:srgbClr val="231F20"/>
                  </a:solidFill>
                  <a:latin typeface="Arial Black"/>
                  <a:cs typeface="Arial Black"/>
                </a:rPr>
                <a:t> </a:t>
              </a:r>
              <a:r>
                <a:rPr sz="900" b="1" spc="5" dirty="0">
                  <a:solidFill>
                    <a:srgbClr val="231F20"/>
                  </a:solidFill>
                  <a:latin typeface="Arial Black"/>
                  <a:cs typeface="Arial Black"/>
                </a:rPr>
                <a:t>management:</a:t>
              </a:r>
              <a:endParaRPr sz="900">
                <a:solidFill>
                  <a:prstClr val="black"/>
                </a:solidFill>
                <a:latin typeface="Arial Black"/>
                <a:cs typeface="Arial Black"/>
              </a:endParaRPr>
            </a:p>
            <a:p>
              <a:pPr marL="12700">
                <a:spcBef>
                  <a:spcPts val="11"/>
                </a:spcBef>
              </a:pPr>
              <a:r>
                <a:rPr sz="900" spc="5" dirty="0">
                  <a:solidFill>
                    <a:srgbClr val="231F20"/>
                  </a:solidFill>
                  <a:latin typeface="Arial"/>
                  <a:cs typeface="Arial"/>
                </a:rPr>
                <a:t>Assess, </a:t>
              </a:r>
              <a:r>
                <a:rPr sz="900" dirty="0">
                  <a:solidFill>
                    <a:srgbClr val="231F20"/>
                  </a:solidFill>
                  <a:latin typeface="Arial"/>
                  <a:cs typeface="Arial"/>
                </a:rPr>
                <a:t>Adjust, Review</a:t>
              </a:r>
              <a:r>
                <a:rPr sz="900" spc="-60" dirty="0">
                  <a:solidFill>
                    <a:srgbClr val="231F20"/>
                  </a:solidFill>
                  <a:latin typeface="Arial"/>
                  <a:cs typeface="Arial"/>
                </a:rPr>
                <a:t> </a:t>
              </a:r>
              <a:r>
                <a:rPr sz="900" spc="5" dirty="0">
                  <a:solidFill>
                    <a:srgbClr val="231F20"/>
                  </a:solidFill>
                  <a:latin typeface="Arial"/>
                  <a:cs typeface="Arial"/>
                </a:rPr>
                <a:t>response</a:t>
              </a:r>
              <a:endParaRPr sz="900">
                <a:solidFill>
                  <a:prstClr val="black"/>
                </a:solidFill>
                <a:latin typeface="Arial"/>
                <a:cs typeface="Arial"/>
              </a:endParaRPr>
            </a:p>
          </p:txBody>
        </p:sp>
        <p:sp>
          <p:nvSpPr>
            <p:cNvPr id="31" name="object 23"/>
            <p:cNvSpPr txBox="1"/>
            <p:nvPr/>
          </p:nvSpPr>
          <p:spPr>
            <a:xfrm>
              <a:off x="666332" y="3052701"/>
              <a:ext cx="1800000" cy="423193"/>
            </a:xfrm>
            <a:prstGeom prst="rect">
              <a:avLst/>
            </a:prstGeom>
          </p:spPr>
          <p:txBody>
            <a:bodyPr vert="horz" wrap="square" lIns="0" tIns="12065" rIns="0" bIns="0" rtlCol="0">
              <a:spAutoFit/>
            </a:bodyPr>
            <a:lstStyle/>
            <a:p>
              <a:pPr marL="12700" marR="5080">
                <a:lnSpc>
                  <a:spcPct val="101200"/>
                </a:lnSpc>
                <a:spcBef>
                  <a:spcPts val="95"/>
                </a:spcBef>
              </a:pPr>
              <a:r>
                <a:rPr sz="900" b="1" spc="5" dirty="0">
                  <a:solidFill>
                    <a:srgbClr val="231F20"/>
                  </a:solidFill>
                  <a:latin typeface="Arial Black"/>
                  <a:cs typeface="Arial Black"/>
                </a:rPr>
                <a:t>Asthma </a:t>
              </a:r>
              <a:r>
                <a:rPr sz="900" b="1" dirty="0">
                  <a:solidFill>
                    <a:srgbClr val="231F20"/>
                  </a:solidFill>
                  <a:latin typeface="Arial Black"/>
                  <a:cs typeface="Arial Black"/>
                </a:rPr>
                <a:t>medication</a:t>
              </a:r>
              <a:r>
                <a:rPr sz="900" b="1" spc="-45" dirty="0">
                  <a:solidFill>
                    <a:srgbClr val="231F20"/>
                  </a:solidFill>
                  <a:latin typeface="Arial Black"/>
                  <a:cs typeface="Arial Black"/>
                </a:rPr>
                <a:t> </a:t>
              </a:r>
              <a:r>
                <a:rPr sz="900" b="1" spc="5" dirty="0">
                  <a:solidFill>
                    <a:srgbClr val="231F20"/>
                  </a:solidFill>
                  <a:latin typeface="Arial Black"/>
                  <a:cs typeface="Arial Black"/>
                </a:rPr>
                <a:t>options:  </a:t>
              </a:r>
              <a:r>
                <a:rPr sz="900" dirty="0">
                  <a:solidFill>
                    <a:srgbClr val="231F20"/>
                  </a:solidFill>
                  <a:latin typeface="Arial"/>
                  <a:cs typeface="Arial"/>
                </a:rPr>
                <a:t>Adjust treatment up and down for  </a:t>
              </a:r>
              <a:r>
                <a:rPr sz="900" spc="-5" dirty="0">
                  <a:solidFill>
                    <a:srgbClr val="231F20"/>
                  </a:solidFill>
                  <a:latin typeface="Arial"/>
                  <a:cs typeface="Arial"/>
                </a:rPr>
                <a:t>individual </a:t>
              </a:r>
              <a:r>
                <a:rPr sz="900" dirty="0">
                  <a:solidFill>
                    <a:srgbClr val="231F20"/>
                  </a:solidFill>
                  <a:latin typeface="Arial"/>
                  <a:cs typeface="Arial"/>
                </a:rPr>
                <a:t>patient</a:t>
              </a:r>
              <a:r>
                <a:rPr sz="900" spc="-5" dirty="0">
                  <a:solidFill>
                    <a:srgbClr val="231F20"/>
                  </a:solidFill>
                  <a:latin typeface="Arial"/>
                  <a:cs typeface="Arial"/>
                </a:rPr>
                <a:t> </a:t>
              </a:r>
              <a:r>
                <a:rPr sz="900" dirty="0">
                  <a:solidFill>
                    <a:srgbClr val="231F20"/>
                  </a:solidFill>
                  <a:latin typeface="Arial"/>
                  <a:cs typeface="Arial"/>
                </a:rPr>
                <a:t>needs</a:t>
              </a:r>
              <a:endParaRPr sz="900">
                <a:solidFill>
                  <a:prstClr val="black"/>
                </a:solidFill>
                <a:latin typeface="Arial"/>
                <a:cs typeface="Arial"/>
              </a:endParaRPr>
            </a:p>
          </p:txBody>
        </p:sp>
        <p:sp>
          <p:nvSpPr>
            <p:cNvPr id="32" name="object 24"/>
            <p:cNvSpPr txBox="1"/>
            <p:nvPr/>
          </p:nvSpPr>
          <p:spPr>
            <a:xfrm>
              <a:off x="7686377" y="2691315"/>
              <a:ext cx="684000" cy="1701363"/>
            </a:xfrm>
            <a:prstGeom prst="rect">
              <a:avLst/>
            </a:prstGeom>
          </p:spPr>
          <p:txBody>
            <a:bodyPr vert="horz" wrap="square" lIns="0" tIns="15875" rIns="0" bIns="0" rtlCol="0">
              <a:spAutoFit/>
            </a:bodyPr>
            <a:lstStyle/>
            <a:p>
              <a:pPr marL="12700">
                <a:spcBef>
                  <a:spcPts val="125"/>
                </a:spcBef>
              </a:pPr>
              <a:r>
                <a:rPr sz="851" b="1" spc="11" dirty="0">
                  <a:solidFill>
                    <a:srgbClr val="58595B"/>
                  </a:solidFill>
                  <a:latin typeface="Arial Black"/>
                  <a:cs typeface="Arial Black"/>
                </a:rPr>
                <a:t>STEP</a:t>
              </a:r>
              <a:r>
                <a:rPr sz="851" b="1" spc="-5" dirty="0">
                  <a:solidFill>
                    <a:srgbClr val="58595B"/>
                  </a:solidFill>
                  <a:latin typeface="Arial Black"/>
                  <a:cs typeface="Arial Black"/>
                </a:rPr>
                <a:t> </a:t>
              </a:r>
              <a:r>
                <a:rPr sz="851" b="1" spc="15" dirty="0">
                  <a:solidFill>
                    <a:srgbClr val="58595B"/>
                  </a:solidFill>
                  <a:latin typeface="Arial Black"/>
                  <a:cs typeface="Arial Black"/>
                </a:rPr>
                <a:t>5</a:t>
              </a:r>
              <a:endParaRPr sz="851">
                <a:solidFill>
                  <a:prstClr val="black"/>
                </a:solidFill>
                <a:latin typeface="Arial Black"/>
                <a:cs typeface="Arial Black"/>
              </a:endParaRPr>
            </a:p>
            <a:p>
              <a:pPr marL="12700" marR="179066">
                <a:lnSpc>
                  <a:spcPct val="103200"/>
                </a:lnSpc>
                <a:spcBef>
                  <a:spcPts val="851"/>
                </a:spcBef>
              </a:pPr>
              <a:r>
                <a:rPr sz="800" spc="5" dirty="0">
                  <a:solidFill>
                    <a:srgbClr val="231F20"/>
                  </a:solidFill>
                  <a:latin typeface="Arial"/>
                  <a:cs typeface="Arial"/>
                </a:rPr>
                <a:t>High dose  </a:t>
              </a:r>
              <a:r>
                <a:rPr sz="800" spc="11" dirty="0">
                  <a:solidFill>
                    <a:srgbClr val="231F20"/>
                  </a:solidFill>
                  <a:latin typeface="Arial"/>
                  <a:cs typeface="Arial"/>
                </a:rPr>
                <a:t>ICS-LABA</a:t>
              </a:r>
              <a:endParaRPr sz="800">
                <a:solidFill>
                  <a:prstClr val="black"/>
                </a:solidFill>
                <a:latin typeface="Arial"/>
                <a:cs typeface="Arial"/>
              </a:endParaRPr>
            </a:p>
            <a:p>
              <a:pPr marL="12700" marR="102868">
                <a:lnSpc>
                  <a:spcPct val="103200"/>
                </a:lnSpc>
                <a:spcBef>
                  <a:spcPts val="255"/>
                </a:spcBef>
              </a:pPr>
              <a:r>
                <a:rPr sz="800" spc="5" dirty="0">
                  <a:solidFill>
                    <a:srgbClr val="231F20"/>
                  </a:solidFill>
                  <a:latin typeface="Arial"/>
                  <a:cs typeface="Arial"/>
                </a:rPr>
                <a:t>Refer for  phenotypic  assessment</a:t>
              </a:r>
              <a:endParaRPr sz="800">
                <a:solidFill>
                  <a:prstClr val="black"/>
                </a:solidFill>
                <a:latin typeface="Arial"/>
                <a:cs typeface="Arial"/>
              </a:endParaRPr>
            </a:p>
            <a:p>
              <a:pPr marL="12700" marR="5080">
                <a:lnSpc>
                  <a:spcPct val="103200"/>
                </a:lnSpc>
              </a:pPr>
              <a:r>
                <a:rPr sz="800" spc="11" dirty="0">
                  <a:solidFill>
                    <a:srgbClr val="231F20"/>
                  </a:solidFill>
                  <a:latin typeface="Arial"/>
                  <a:cs typeface="Arial"/>
                </a:rPr>
                <a:t>± </a:t>
              </a:r>
              <a:r>
                <a:rPr sz="800" spc="5" dirty="0">
                  <a:solidFill>
                    <a:srgbClr val="231F20"/>
                  </a:solidFill>
                  <a:latin typeface="Arial"/>
                  <a:cs typeface="Arial"/>
                </a:rPr>
                <a:t>add-on  </a:t>
              </a:r>
              <a:r>
                <a:rPr sz="800" dirty="0">
                  <a:solidFill>
                    <a:srgbClr val="231F20"/>
                  </a:solidFill>
                  <a:latin typeface="Arial"/>
                  <a:cs typeface="Arial"/>
                </a:rPr>
                <a:t>therapy,  e.g.tiotropium,  anti-IgE,</a:t>
              </a:r>
              <a:endParaRPr sz="800">
                <a:solidFill>
                  <a:prstClr val="black"/>
                </a:solidFill>
                <a:latin typeface="Arial"/>
                <a:cs typeface="Arial"/>
              </a:endParaRPr>
            </a:p>
            <a:p>
              <a:pPr marL="12700">
                <a:spcBef>
                  <a:spcPts val="31"/>
                </a:spcBef>
              </a:pPr>
              <a:r>
                <a:rPr sz="800" spc="5" dirty="0">
                  <a:solidFill>
                    <a:srgbClr val="231F20"/>
                  </a:solidFill>
                  <a:latin typeface="Arial"/>
                  <a:cs typeface="Arial"/>
                </a:rPr>
                <a:t>anti-IL5/5R,</a:t>
              </a:r>
              <a:endParaRPr sz="800">
                <a:solidFill>
                  <a:prstClr val="black"/>
                </a:solidFill>
                <a:latin typeface="Arial"/>
                <a:cs typeface="Arial"/>
              </a:endParaRPr>
            </a:p>
            <a:p>
              <a:pPr marL="12700">
                <a:spcBef>
                  <a:spcPts val="131"/>
                </a:spcBef>
              </a:pPr>
              <a:r>
                <a:rPr sz="800" spc="5" dirty="0">
                  <a:solidFill>
                    <a:srgbClr val="231F20"/>
                  </a:solidFill>
                  <a:latin typeface="Arial"/>
                  <a:cs typeface="Arial"/>
                </a:rPr>
                <a:t>anti-IL4R</a:t>
              </a:r>
              <a:endParaRPr sz="800">
                <a:solidFill>
                  <a:prstClr val="black"/>
                </a:solidFill>
                <a:latin typeface="Arial"/>
                <a:cs typeface="Arial"/>
              </a:endParaRPr>
            </a:p>
          </p:txBody>
        </p:sp>
        <p:sp>
          <p:nvSpPr>
            <p:cNvPr id="33" name="object 25"/>
            <p:cNvSpPr txBox="1"/>
            <p:nvPr/>
          </p:nvSpPr>
          <p:spPr>
            <a:xfrm>
              <a:off x="2886598" y="2013734"/>
              <a:ext cx="936823" cy="714426"/>
            </a:xfrm>
            <a:prstGeom prst="rect">
              <a:avLst/>
            </a:prstGeom>
          </p:spPr>
          <p:txBody>
            <a:bodyPr vert="horz" wrap="square" lIns="0" tIns="12065" rIns="0" bIns="0" rtlCol="0">
              <a:spAutoFit/>
            </a:bodyPr>
            <a:lstStyle/>
            <a:p>
              <a:pPr marL="12700" marR="207005">
                <a:lnSpc>
                  <a:spcPct val="114700"/>
                </a:lnSpc>
                <a:spcBef>
                  <a:spcPts val="95"/>
                </a:spcBef>
              </a:pPr>
              <a:r>
                <a:rPr sz="800" i="1" spc="11" dirty="0">
                  <a:solidFill>
                    <a:srgbClr val="231F20"/>
                  </a:solidFill>
                  <a:latin typeface="Arial"/>
                  <a:cs typeface="Arial"/>
                </a:rPr>
                <a:t>Symptoms  Exacerbations  Side-effects  </a:t>
              </a:r>
              <a:r>
                <a:rPr sz="800" i="1" spc="5" dirty="0">
                  <a:solidFill>
                    <a:srgbClr val="231F20"/>
                  </a:solidFill>
                  <a:latin typeface="Arial"/>
                  <a:cs typeface="Arial"/>
                </a:rPr>
                <a:t>Lung</a:t>
              </a:r>
              <a:r>
                <a:rPr sz="800" i="1" spc="-31" dirty="0">
                  <a:solidFill>
                    <a:srgbClr val="231F20"/>
                  </a:solidFill>
                  <a:latin typeface="Arial"/>
                  <a:cs typeface="Arial"/>
                </a:rPr>
                <a:t> </a:t>
              </a:r>
              <a:r>
                <a:rPr sz="800" i="1" spc="11" dirty="0">
                  <a:solidFill>
                    <a:srgbClr val="231F20"/>
                  </a:solidFill>
                  <a:latin typeface="Arial"/>
                  <a:cs typeface="Arial"/>
                </a:rPr>
                <a:t>function</a:t>
              </a:r>
              <a:endParaRPr sz="800" dirty="0">
                <a:solidFill>
                  <a:prstClr val="black"/>
                </a:solidFill>
                <a:latin typeface="Arial"/>
                <a:cs typeface="Arial"/>
              </a:endParaRPr>
            </a:p>
            <a:p>
              <a:pPr marL="12700">
                <a:spcBef>
                  <a:spcPts val="131"/>
                </a:spcBef>
              </a:pPr>
              <a:r>
                <a:rPr sz="800" i="1" spc="11" dirty="0">
                  <a:solidFill>
                    <a:srgbClr val="231F20"/>
                  </a:solidFill>
                  <a:latin typeface="Arial"/>
                  <a:cs typeface="Arial"/>
                </a:rPr>
                <a:t>Patient</a:t>
              </a:r>
              <a:r>
                <a:rPr sz="800" i="1" spc="-60" dirty="0">
                  <a:solidFill>
                    <a:srgbClr val="231F20"/>
                  </a:solidFill>
                  <a:latin typeface="Arial"/>
                  <a:cs typeface="Arial"/>
                </a:rPr>
                <a:t> </a:t>
              </a:r>
              <a:r>
                <a:rPr sz="800" i="1" spc="11" dirty="0">
                  <a:solidFill>
                    <a:srgbClr val="231F20"/>
                  </a:solidFill>
                  <a:latin typeface="Arial"/>
                  <a:cs typeface="Arial"/>
                </a:rPr>
                <a:t>satisfaction</a:t>
              </a:r>
              <a:endParaRPr sz="800" dirty="0">
                <a:solidFill>
                  <a:prstClr val="black"/>
                </a:solidFill>
                <a:latin typeface="Arial"/>
                <a:cs typeface="Arial"/>
              </a:endParaRPr>
            </a:p>
          </p:txBody>
        </p:sp>
        <p:sp>
          <p:nvSpPr>
            <p:cNvPr id="34" name="object 26"/>
            <p:cNvSpPr txBox="1"/>
            <p:nvPr/>
          </p:nvSpPr>
          <p:spPr>
            <a:xfrm>
              <a:off x="5363705" y="1032939"/>
              <a:ext cx="1783168" cy="817788"/>
            </a:xfrm>
            <a:prstGeom prst="rect">
              <a:avLst/>
            </a:prstGeom>
          </p:spPr>
          <p:txBody>
            <a:bodyPr vert="horz" wrap="square" lIns="0" tIns="12065" rIns="0" bIns="0" rtlCol="0">
              <a:spAutoFit/>
            </a:bodyPr>
            <a:lstStyle/>
            <a:p>
              <a:pPr marL="12700" marR="5080">
                <a:lnSpc>
                  <a:spcPct val="114700"/>
                </a:lnSpc>
                <a:spcBef>
                  <a:spcPts val="95"/>
                </a:spcBef>
              </a:pPr>
              <a:r>
                <a:rPr sz="800" i="1" spc="5" dirty="0">
                  <a:solidFill>
                    <a:srgbClr val="231F20"/>
                  </a:solidFill>
                  <a:latin typeface="Arial"/>
                  <a:cs typeface="Arial"/>
                </a:rPr>
                <a:t>Confirmation of diagnosis </a:t>
              </a:r>
              <a:r>
                <a:rPr sz="800" i="1" dirty="0">
                  <a:solidFill>
                    <a:srgbClr val="231F20"/>
                  </a:solidFill>
                  <a:latin typeface="Arial"/>
                  <a:cs typeface="Arial"/>
                </a:rPr>
                <a:t>if </a:t>
              </a:r>
              <a:r>
                <a:rPr sz="800" i="1" spc="5" dirty="0">
                  <a:solidFill>
                    <a:srgbClr val="231F20"/>
                  </a:solidFill>
                  <a:latin typeface="Arial"/>
                  <a:cs typeface="Arial"/>
                </a:rPr>
                <a:t>necessary  </a:t>
              </a:r>
              <a:r>
                <a:rPr sz="800" i="1" spc="11" dirty="0">
                  <a:solidFill>
                    <a:srgbClr val="231F20"/>
                  </a:solidFill>
                  <a:latin typeface="Arial"/>
                  <a:cs typeface="Arial"/>
                </a:rPr>
                <a:t>Symptom control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modifiable</a:t>
              </a:r>
              <a:endParaRPr sz="800">
                <a:solidFill>
                  <a:prstClr val="black"/>
                </a:solidFill>
                <a:latin typeface="Arial"/>
                <a:cs typeface="Arial"/>
              </a:endParaRPr>
            </a:p>
            <a:p>
              <a:pPr marL="12700">
                <a:lnSpc>
                  <a:spcPts val="860"/>
                </a:lnSpc>
              </a:pPr>
              <a:r>
                <a:rPr sz="800" i="1" spc="5" dirty="0">
                  <a:solidFill>
                    <a:srgbClr val="231F20"/>
                  </a:solidFill>
                  <a:latin typeface="Arial"/>
                  <a:cs typeface="Arial"/>
                </a:rPr>
                <a:t>risk </a:t>
              </a:r>
              <a:r>
                <a:rPr sz="800" i="1" spc="11" dirty="0">
                  <a:solidFill>
                    <a:srgbClr val="231F20"/>
                  </a:solidFill>
                  <a:latin typeface="Arial"/>
                  <a:cs typeface="Arial"/>
                </a:rPr>
                <a:t>factors (including </a:t>
              </a:r>
              <a:r>
                <a:rPr sz="800" i="1" spc="5" dirty="0">
                  <a:solidFill>
                    <a:srgbClr val="231F20"/>
                  </a:solidFill>
                  <a:latin typeface="Arial"/>
                  <a:cs typeface="Arial"/>
                </a:rPr>
                <a:t>lung</a:t>
              </a:r>
              <a:r>
                <a:rPr sz="800" i="1" spc="-35" dirty="0">
                  <a:solidFill>
                    <a:srgbClr val="231F20"/>
                  </a:solidFill>
                  <a:latin typeface="Arial"/>
                  <a:cs typeface="Arial"/>
                </a:rPr>
                <a:t> </a:t>
              </a:r>
              <a:r>
                <a:rPr sz="800" i="1" spc="11" dirty="0">
                  <a:solidFill>
                    <a:srgbClr val="231F20"/>
                  </a:solidFill>
                  <a:latin typeface="Arial"/>
                  <a:cs typeface="Arial"/>
                </a:rPr>
                <a:t>function)</a:t>
              </a:r>
              <a:endParaRPr sz="800">
                <a:solidFill>
                  <a:prstClr val="black"/>
                </a:solidFill>
                <a:latin typeface="Arial"/>
                <a:cs typeface="Arial"/>
              </a:endParaRPr>
            </a:p>
            <a:p>
              <a:pPr marL="12700">
                <a:spcBef>
                  <a:spcPts val="131"/>
                </a:spcBef>
              </a:pPr>
              <a:r>
                <a:rPr sz="800" i="1" spc="5" dirty="0">
                  <a:solidFill>
                    <a:srgbClr val="231F20"/>
                  </a:solidFill>
                  <a:latin typeface="Arial"/>
                  <a:cs typeface="Arial"/>
                </a:rPr>
                <a:t>Comorbidities</a:t>
              </a:r>
              <a:endParaRPr sz="800">
                <a:solidFill>
                  <a:prstClr val="black"/>
                </a:solidFill>
                <a:latin typeface="Arial"/>
                <a:cs typeface="Arial"/>
              </a:endParaRPr>
            </a:p>
            <a:p>
              <a:pPr marL="12700" marR="325747">
                <a:lnSpc>
                  <a:spcPct val="114700"/>
                </a:lnSpc>
              </a:pPr>
              <a:r>
                <a:rPr sz="800" i="1" spc="11" dirty="0">
                  <a:solidFill>
                    <a:srgbClr val="231F20"/>
                  </a:solidFill>
                  <a:latin typeface="Arial"/>
                  <a:cs typeface="Arial"/>
                </a:rPr>
                <a:t>Inhaler technique </a:t>
              </a:r>
              <a:r>
                <a:rPr sz="800" i="1" spc="15" dirty="0">
                  <a:solidFill>
                    <a:srgbClr val="231F20"/>
                  </a:solidFill>
                  <a:latin typeface="Arial"/>
                  <a:cs typeface="Arial"/>
                </a:rPr>
                <a:t>&amp;</a:t>
              </a:r>
              <a:r>
                <a:rPr sz="800" i="1" spc="-60" dirty="0">
                  <a:solidFill>
                    <a:srgbClr val="231F20"/>
                  </a:solidFill>
                  <a:latin typeface="Arial"/>
                  <a:cs typeface="Arial"/>
                </a:rPr>
                <a:t> </a:t>
              </a:r>
              <a:r>
                <a:rPr sz="800" i="1" spc="5" dirty="0">
                  <a:solidFill>
                    <a:srgbClr val="231F20"/>
                  </a:solidFill>
                  <a:latin typeface="Arial"/>
                  <a:cs typeface="Arial"/>
                </a:rPr>
                <a:t>adherence  </a:t>
              </a:r>
              <a:r>
                <a:rPr sz="800" i="1" spc="11" dirty="0">
                  <a:solidFill>
                    <a:srgbClr val="231F20"/>
                  </a:solidFill>
                  <a:latin typeface="Arial"/>
                  <a:cs typeface="Arial"/>
                </a:rPr>
                <a:t>Patient</a:t>
              </a:r>
              <a:r>
                <a:rPr sz="800" i="1" dirty="0">
                  <a:solidFill>
                    <a:srgbClr val="231F20"/>
                  </a:solidFill>
                  <a:latin typeface="Arial"/>
                  <a:cs typeface="Arial"/>
                </a:rPr>
                <a:t> </a:t>
              </a:r>
              <a:r>
                <a:rPr sz="800" i="1" spc="5" dirty="0">
                  <a:solidFill>
                    <a:srgbClr val="231F20"/>
                  </a:solidFill>
                  <a:latin typeface="Arial"/>
                  <a:cs typeface="Arial"/>
                </a:rPr>
                <a:t>goals</a:t>
              </a:r>
              <a:endParaRPr sz="800">
                <a:solidFill>
                  <a:prstClr val="black"/>
                </a:solidFill>
                <a:latin typeface="Arial"/>
                <a:cs typeface="Arial"/>
              </a:endParaRPr>
            </a:p>
          </p:txBody>
        </p:sp>
        <p:sp>
          <p:nvSpPr>
            <p:cNvPr id="35" name="object 27"/>
            <p:cNvSpPr txBox="1"/>
            <p:nvPr/>
          </p:nvSpPr>
          <p:spPr>
            <a:xfrm>
              <a:off x="5365890" y="2616632"/>
              <a:ext cx="1544220" cy="630557"/>
            </a:xfrm>
            <a:prstGeom prst="rect">
              <a:avLst/>
            </a:prstGeom>
          </p:spPr>
          <p:txBody>
            <a:bodyPr vert="horz" wrap="square" lIns="0" tIns="23495" rIns="0" bIns="0" rtlCol="0">
              <a:spAutoFit/>
            </a:bodyPr>
            <a:lstStyle/>
            <a:p>
              <a:pPr marL="12700" marR="180970">
                <a:lnSpc>
                  <a:spcPts val="860"/>
                </a:lnSpc>
                <a:spcBef>
                  <a:spcPts val="185"/>
                </a:spcBef>
              </a:pPr>
              <a:r>
                <a:rPr sz="800" i="1" spc="5" dirty="0">
                  <a:solidFill>
                    <a:srgbClr val="231F20"/>
                  </a:solidFill>
                  <a:latin typeface="Arial"/>
                  <a:cs typeface="Arial"/>
                </a:rPr>
                <a:t>Treatment of </a:t>
              </a:r>
              <a:r>
                <a:rPr sz="800" i="1" spc="11" dirty="0">
                  <a:solidFill>
                    <a:srgbClr val="231F20"/>
                  </a:solidFill>
                  <a:latin typeface="Arial"/>
                  <a:cs typeface="Arial"/>
                </a:rPr>
                <a:t>modifiable</a:t>
              </a:r>
              <a:r>
                <a:rPr sz="800" i="1" spc="-60" dirty="0">
                  <a:solidFill>
                    <a:srgbClr val="231F20"/>
                  </a:solidFill>
                  <a:latin typeface="Arial"/>
                  <a:cs typeface="Arial"/>
                </a:rPr>
                <a:t> </a:t>
              </a:r>
              <a:r>
                <a:rPr sz="800" i="1" spc="5" dirty="0">
                  <a:solidFill>
                    <a:srgbClr val="231F20"/>
                  </a:solidFill>
                  <a:latin typeface="Arial"/>
                  <a:cs typeface="Arial"/>
                </a:rPr>
                <a:t>risk  </a:t>
              </a:r>
              <a:r>
                <a:rPr sz="800" i="1" spc="11" dirty="0">
                  <a:solidFill>
                    <a:srgbClr val="231F20"/>
                  </a:solidFill>
                  <a:latin typeface="Arial"/>
                  <a:cs typeface="Arial"/>
                </a:rPr>
                <a:t>factors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comorbidities</a:t>
              </a:r>
              <a:endParaRPr sz="800">
                <a:solidFill>
                  <a:prstClr val="black"/>
                </a:solidFill>
                <a:latin typeface="Arial"/>
                <a:cs typeface="Arial"/>
              </a:endParaRPr>
            </a:p>
            <a:p>
              <a:pPr marL="12700" marR="5080">
                <a:lnSpc>
                  <a:spcPts val="1031"/>
                </a:lnSpc>
                <a:spcBef>
                  <a:spcPts val="35"/>
                </a:spcBef>
              </a:pPr>
              <a:r>
                <a:rPr sz="800" i="1" spc="5" dirty="0">
                  <a:solidFill>
                    <a:srgbClr val="231F20"/>
                  </a:solidFill>
                  <a:latin typeface="Arial"/>
                  <a:cs typeface="Arial"/>
                </a:rPr>
                <a:t>Non-pharmacological </a:t>
              </a:r>
              <a:r>
                <a:rPr sz="800" i="1" spc="11" dirty="0">
                  <a:solidFill>
                    <a:srgbClr val="231F20"/>
                  </a:solidFill>
                  <a:latin typeface="Arial"/>
                  <a:cs typeface="Arial"/>
                </a:rPr>
                <a:t>strategies  Education </a:t>
              </a:r>
              <a:r>
                <a:rPr sz="800" i="1" spc="15" dirty="0">
                  <a:solidFill>
                    <a:srgbClr val="231F20"/>
                  </a:solidFill>
                  <a:latin typeface="Arial"/>
                  <a:cs typeface="Arial"/>
                </a:rPr>
                <a:t>&amp; </a:t>
              </a:r>
              <a:r>
                <a:rPr sz="800" i="1" spc="5" dirty="0">
                  <a:solidFill>
                    <a:srgbClr val="231F20"/>
                  </a:solidFill>
                  <a:latin typeface="Arial"/>
                  <a:cs typeface="Arial"/>
                </a:rPr>
                <a:t>skills training  </a:t>
              </a:r>
              <a:r>
                <a:rPr sz="800" i="1" spc="11" dirty="0">
                  <a:solidFill>
                    <a:srgbClr val="231F20"/>
                  </a:solidFill>
                  <a:latin typeface="Arial"/>
                  <a:cs typeface="Arial"/>
                </a:rPr>
                <a:t>Asthma</a:t>
              </a:r>
              <a:r>
                <a:rPr sz="800" i="1" dirty="0">
                  <a:solidFill>
                    <a:srgbClr val="231F20"/>
                  </a:solidFill>
                  <a:latin typeface="Arial"/>
                  <a:cs typeface="Arial"/>
                </a:rPr>
                <a:t> </a:t>
              </a:r>
              <a:r>
                <a:rPr sz="800" i="1" spc="11" dirty="0">
                  <a:solidFill>
                    <a:srgbClr val="231F20"/>
                  </a:solidFill>
                  <a:latin typeface="Arial"/>
                  <a:cs typeface="Arial"/>
                </a:rPr>
                <a:t>medications</a:t>
              </a:r>
              <a:endParaRPr sz="800">
                <a:solidFill>
                  <a:prstClr val="black"/>
                </a:solidFill>
                <a:latin typeface="Arial"/>
                <a:cs typeface="Arial"/>
              </a:endParaRPr>
            </a:p>
          </p:txBody>
        </p:sp>
        <p:sp>
          <p:nvSpPr>
            <p:cNvPr id="2" name="Rectangle 1"/>
            <p:cNvSpPr/>
            <p:nvPr/>
          </p:nvSpPr>
          <p:spPr>
            <a:xfrm>
              <a:off x="6799947" y="5845816"/>
              <a:ext cx="221856" cy="169277"/>
            </a:xfrm>
            <a:prstGeom prst="rect">
              <a:avLst/>
            </a:prstGeom>
          </p:spPr>
          <p:txBody>
            <a:bodyPr wrap="none">
              <a:spAutoFit/>
            </a:bodyPr>
            <a:lstStyle/>
            <a:p>
              <a:r>
                <a:rPr lang="en-US" sz="500" spc="15" dirty="0">
                  <a:solidFill>
                    <a:srgbClr val="231F20"/>
                  </a:solidFill>
                  <a:latin typeface="Arial"/>
                  <a:cs typeface="Arial"/>
                </a:rPr>
                <a:t>1</a:t>
              </a:r>
              <a:endParaRPr lang="en-US" sz="500" dirty="0">
                <a:solidFill>
                  <a:prstClr val="black"/>
                </a:solidFill>
              </a:endParaRPr>
            </a:p>
          </p:txBody>
        </p:sp>
        <p:pic>
          <p:nvPicPr>
            <p:cNvPr id="3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56339"/>
              <a:ext cx="685280" cy="7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8295" y="3959403"/>
              <a:ext cx="756000" cy="396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8" name="Rectangle 37"/>
            <p:cNvSpPr/>
            <p:nvPr/>
          </p:nvSpPr>
          <p:spPr>
            <a:xfrm>
              <a:off x="2019151" y="4478997"/>
              <a:ext cx="792000" cy="360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bject 8"/>
            <p:cNvSpPr txBox="1"/>
            <p:nvPr/>
          </p:nvSpPr>
          <p:spPr>
            <a:xfrm>
              <a:off x="2018296" y="3691703"/>
              <a:ext cx="900000" cy="706604"/>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1</a:t>
              </a:r>
              <a:endParaRPr sz="900" b="1">
                <a:solidFill>
                  <a:prstClr val="black"/>
                </a:solidFill>
                <a:latin typeface="Arial Black"/>
                <a:cs typeface="Arial Black"/>
              </a:endParaRPr>
            </a:p>
            <a:p>
              <a:pPr marL="12700" marR="267964">
                <a:lnSpc>
                  <a:spcPct val="101200"/>
                </a:lnSpc>
                <a:spcBef>
                  <a:spcPts val="944"/>
                </a:spcBef>
              </a:pPr>
              <a:r>
                <a:rPr sz="951" dirty="0">
                  <a:solidFill>
                    <a:srgbClr val="231F20"/>
                  </a:solidFill>
                  <a:latin typeface="Arial"/>
                  <a:cs typeface="Arial"/>
                </a:rPr>
                <a:t>As-needed  low</a:t>
              </a:r>
              <a:r>
                <a:rPr sz="951" spc="-25" dirty="0">
                  <a:solidFill>
                    <a:srgbClr val="231F20"/>
                  </a:solidFill>
                  <a:latin typeface="Arial"/>
                  <a:cs typeface="Arial"/>
                </a:rPr>
                <a:t> </a:t>
              </a:r>
              <a:r>
                <a:rPr sz="951" dirty="0">
                  <a:solidFill>
                    <a:srgbClr val="231F20"/>
                  </a:solidFill>
                  <a:latin typeface="Arial"/>
                  <a:cs typeface="Arial"/>
                </a:rPr>
                <a:t>dose</a:t>
              </a:r>
              <a:endParaRPr sz="951">
                <a:solidFill>
                  <a:prstClr val="black"/>
                </a:solidFill>
                <a:latin typeface="Arial"/>
                <a:cs typeface="Arial"/>
              </a:endParaRPr>
            </a:p>
            <a:p>
              <a:pPr marL="12700">
                <a:lnSpc>
                  <a:spcPts val="1060"/>
                </a:lnSpc>
              </a:pPr>
              <a:r>
                <a:rPr sz="951" dirty="0">
                  <a:solidFill>
                    <a:srgbClr val="231F20"/>
                  </a:solidFill>
                  <a:latin typeface="Arial"/>
                  <a:cs typeface="Arial"/>
                </a:rPr>
                <a:t>ICS-formoterol</a:t>
              </a:r>
              <a:r>
                <a:rPr sz="951" spc="-31" dirty="0">
                  <a:solidFill>
                    <a:srgbClr val="231F20"/>
                  </a:solidFill>
                  <a:latin typeface="Arial"/>
                  <a:cs typeface="Arial"/>
                </a:rPr>
                <a:t> </a:t>
              </a:r>
              <a:r>
                <a:rPr sz="1000" spc="11" dirty="0">
                  <a:solidFill>
                    <a:srgbClr val="231F20"/>
                  </a:solidFill>
                  <a:latin typeface="Arial"/>
                  <a:cs typeface="Arial"/>
                </a:rPr>
                <a:t>*</a:t>
              </a:r>
              <a:endParaRPr sz="1000">
                <a:solidFill>
                  <a:prstClr val="black"/>
                </a:solidFill>
                <a:latin typeface="Arial"/>
                <a:cs typeface="Arial"/>
              </a:endParaRPr>
            </a:p>
          </p:txBody>
        </p:sp>
        <p:sp>
          <p:nvSpPr>
            <p:cNvPr id="20" name="object 12"/>
            <p:cNvSpPr txBox="1"/>
            <p:nvPr/>
          </p:nvSpPr>
          <p:spPr>
            <a:xfrm>
              <a:off x="20182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Low </a:t>
              </a:r>
              <a:r>
                <a:rPr sz="900" i="1" spc="5" dirty="0">
                  <a:solidFill>
                    <a:srgbClr val="231F20"/>
                  </a:solidFill>
                  <a:latin typeface="Arial"/>
                  <a:cs typeface="Arial"/>
                </a:rPr>
                <a:t>dose </a:t>
              </a:r>
              <a:r>
                <a:rPr sz="900" i="1" spc="11">
                  <a:solidFill>
                    <a:srgbClr val="231F20"/>
                  </a:solidFill>
                  <a:latin typeface="Arial"/>
                  <a:cs typeface="Arial"/>
                </a:rPr>
                <a:t>ICS  taken</a:t>
              </a:r>
              <a:r>
                <a:rPr lang="en-AU" sz="900" i="1" spc="11">
                  <a:solidFill>
                    <a:srgbClr val="231F20"/>
                  </a:solidFill>
                  <a:latin typeface="Arial"/>
                  <a:cs typeface="Arial"/>
                </a:rPr>
                <a:t> </a:t>
              </a:r>
              <a:r>
                <a:rPr sz="900" i="1" spc="5">
                  <a:solidFill>
                    <a:srgbClr val="231F20"/>
                  </a:solidFill>
                  <a:latin typeface="Arial"/>
                  <a:cs typeface="Arial"/>
                </a:rPr>
                <a:t>whenever  </a:t>
              </a:r>
              <a:r>
                <a:rPr sz="900" i="1" spc="15" dirty="0">
                  <a:solidFill>
                    <a:srgbClr val="231F20"/>
                  </a:solidFill>
                  <a:latin typeface="Arial"/>
                  <a:cs typeface="Arial"/>
                </a:rPr>
                <a:t>SABA </a:t>
              </a:r>
              <a:r>
                <a:rPr sz="900" i="1" spc="5" dirty="0">
                  <a:solidFill>
                    <a:srgbClr val="231F20"/>
                  </a:solidFill>
                  <a:latin typeface="Arial"/>
                  <a:cs typeface="Arial"/>
                </a:rPr>
                <a:t>is </a:t>
              </a:r>
              <a:r>
                <a:rPr sz="900" i="1" spc="11" dirty="0">
                  <a:solidFill>
                    <a:srgbClr val="231F20"/>
                  </a:solidFill>
                  <a:latin typeface="Arial"/>
                  <a:cs typeface="Arial"/>
                </a:rPr>
                <a:t>taken</a:t>
              </a:r>
              <a:r>
                <a:rPr sz="851" i="1" spc="-115" dirty="0">
                  <a:solidFill>
                    <a:srgbClr val="231F20"/>
                  </a:solidFill>
                  <a:latin typeface="Arial"/>
                  <a:cs typeface="Arial"/>
                </a:rPr>
                <a:t> </a:t>
              </a:r>
              <a:r>
                <a:rPr sz="751" spc="11" dirty="0">
                  <a:solidFill>
                    <a:srgbClr val="231F20"/>
                  </a:solidFill>
                  <a:latin typeface="Arial"/>
                  <a:cs typeface="Arial"/>
                </a:rPr>
                <a:t>†</a:t>
              </a:r>
              <a:endParaRPr sz="751">
                <a:solidFill>
                  <a:prstClr val="black"/>
                </a:solidFill>
                <a:latin typeface="Arial"/>
                <a:cs typeface="Arial"/>
              </a:endParaRPr>
            </a:p>
          </p:txBody>
        </p:sp>
        <p:sp>
          <p:nvSpPr>
            <p:cNvPr id="59" name="object 24"/>
            <p:cNvSpPr txBox="1"/>
            <p:nvPr/>
          </p:nvSpPr>
          <p:spPr>
            <a:xfrm>
              <a:off x="5845365" y="5445227"/>
              <a:ext cx="3084324" cy="537841"/>
            </a:xfrm>
            <a:prstGeom prst="rect">
              <a:avLst/>
            </a:prstGeom>
          </p:spPr>
          <p:txBody>
            <a:bodyPr vert="horz" wrap="square" lIns="0" tIns="13971" rIns="0" bIns="0" rtlCol="0">
              <a:spAutoFit/>
            </a:bodyPr>
            <a:lstStyle/>
            <a:p>
              <a:pPr marL="110487" marR="5080" indent="-98423">
                <a:spcBef>
                  <a:spcPts val="111"/>
                </a:spcBef>
              </a:pPr>
              <a:r>
                <a:rPr sz="800" spc="5" dirty="0">
                  <a:solidFill>
                    <a:srgbClr val="231F20"/>
                  </a:solidFill>
                  <a:latin typeface="Arial"/>
                  <a:cs typeface="Arial"/>
                </a:rPr>
                <a:t>‡ </a:t>
              </a:r>
              <a:r>
                <a:rPr sz="851" spc="11" dirty="0">
                  <a:solidFill>
                    <a:srgbClr val="231F20"/>
                  </a:solidFill>
                  <a:latin typeface="Arial"/>
                  <a:cs typeface="Arial"/>
                </a:rPr>
                <a:t>Low-dose </a:t>
              </a:r>
              <a:r>
                <a:rPr sz="851" spc="15" dirty="0">
                  <a:solidFill>
                    <a:srgbClr val="231F20"/>
                  </a:solidFill>
                  <a:latin typeface="Arial"/>
                  <a:cs typeface="Arial"/>
                </a:rPr>
                <a:t>ICS-form </a:t>
              </a:r>
              <a:r>
                <a:rPr sz="851" spc="5" dirty="0">
                  <a:solidFill>
                    <a:srgbClr val="231F20"/>
                  </a:solidFill>
                  <a:latin typeface="Arial"/>
                  <a:cs typeface="Arial"/>
                </a:rPr>
                <a:t>is </a:t>
              </a:r>
              <a:r>
                <a:rPr sz="851" spc="11" dirty="0">
                  <a:solidFill>
                    <a:srgbClr val="231F20"/>
                  </a:solidFill>
                  <a:latin typeface="Arial"/>
                  <a:cs typeface="Arial"/>
                </a:rPr>
                <a:t>the reliever for </a:t>
              </a:r>
              <a:r>
                <a:rPr sz="851" spc="5" dirty="0">
                  <a:solidFill>
                    <a:srgbClr val="231F20"/>
                  </a:solidFill>
                  <a:latin typeface="Arial"/>
                  <a:cs typeface="Arial"/>
                </a:rPr>
                <a:t>patients prescribed  </a:t>
              </a:r>
              <a:r>
                <a:rPr sz="851" spc="11" dirty="0">
                  <a:solidFill>
                    <a:srgbClr val="231F20"/>
                  </a:solidFill>
                  <a:latin typeface="Arial"/>
                  <a:cs typeface="Arial"/>
                </a:rPr>
                <a:t>bud-form or </a:t>
              </a:r>
              <a:r>
                <a:rPr sz="851" spc="15" dirty="0">
                  <a:solidFill>
                    <a:srgbClr val="231F20"/>
                  </a:solidFill>
                  <a:latin typeface="Arial"/>
                  <a:cs typeface="Arial"/>
                </a:rPr>
                <a:t>BDP-form maintenance </a:t>
              </a:r>
              <a:r>
                <a:rPr sz="851" spc="11" dirty="0">
                  <a:solidFill>
                    <a:srgbClr val="231F20"/>
                  </a:solidFill>
                  <a:latin typeface="Arial"/>
                  <a:cs typeface="Arial"/>
                </a:rPr>
                <a:t>and reliever</a:t>
              </a:r>
              <a:r>
                <a:rPr sz="851" spc="-25" dirty="0">
                  <a:solidFill>
                    <a:srgbClr val="231F20"/>
                  </a:solidFill>
                  <a:latin typeface="Arial"/>
                  <a:cs typeface="Arial"/>
                </a:rPr>
                <a:t> </a:t>
              </a:r>
              <a:r>
                <a:rPr sz="851" spc="11" dirty="0">
                  <a:solidFill>
                    <a:srgbClr val="231F20"/>
                  </a:solidFill>
                  <a:latin typeface="Arial"/>
                  <a:cs typeface="Arial"/>
                </a:rPr>
                <a:t>therapy</a:t>
              </a:r>
              <a:endParaRPr sz="851" dirty="0">
                <a:solidFill>
                  <a:prstClr val="black"/>
                </a:solidFill>
                <a:latin typeface="Arial"/>
                <a:cs typeface="Arial"/>
              </a:endParaRPr>
            </a:p>
            <a:p>
              <a:pPr marL="87311" indent="-74611">
                <a:spcBef>
                  <a:spcPts val="35"/>
                </a:spcBef>
              </a:pPr>
              <a:r>
                <a:rPr sz="800" spc="15" dirty="0">
                  <a:solidFill>
                    <a:srgbClr val="231F20"/>
                  </a:solidFill>
                  <a:latin typeface="Arial"/>
                  <a:cs typeface="Arial"/>
                </a:rPr>
                <a:t># </a:t>
              </a:r>
              <a:r>
                <a:rPr sz="851" spc="11" dirty="0">
                  <a:solidFill>
                    <a:srgbClr val="231F20"/>
                  </a:solidFill>
                  <a:latin typeface="Arial"/>
                  <a:cs typeface="Arial"/>
                </a:rPr>
                <a:t>Consider adding </a:t>
              </a:r>
              <a:r>
                <a:rPr sz="851" spc="20" dirty="0">
                  <a:solidFill>
                    <a:srgbClr val="231F20"/>
                  </a:solidFill>
                  <a:latin typeface="Arial"/>
                  <a:cs typeface="Arial"/>
                </a:rPr>
                <a:t>HDM </a:t>
              </a:r>
              <a:r>
                <a:rPr sz="851" spc="15" dirty="0">
                  <a:solidFill>
                    <a:srgbClr val="231F20"/>
                  </a:solidFill>
                  <a:latin typeface="Arial"/>
                  <a:cs typeface="Arial"/>
                </a:rPr>
                <a:t>SLIT </a:t>
              </a:r>
              <a:r>
                <a:rPr sz="851" spc="11" dirty="0">
                  <a:solidFill>
                    <a:srgbClr val="231F20"/>
                  </a:solidFill>
                  <a:latin typeface="Arial"/>
                  <a:cs typeface="Arial"/>
                </a:rPr>
                <a:t>for sensitized </a:t>
              </a:r>
              <a:r>
                <a:rPr sz="851" spc="5">
                  <a:solidFill>
                    <a:srgbClr val="231F20"/>
                  </a:solidFill>
                  <a:latin typeface="Arial"/>
                  <a:cs typeface="Arial"/>
                </a:rPr>
                <a:t>patients</a:t>
              </a:r>
              <a:r>
                <a:rPr sz="851" spc="-51">
                  <a:solidFill>
                    <a:srgbClr val="231F20"/>
                  </a:solidFill>
                  <a:latin typeface="Arial"/>
                  <a:cs typeface="Arial"/>
                </a:rPr>
                <a:t> </a:t>
              </a:r>
              <a:r>
                <a:rPr sz="851" spc="5">
                  <a:solidFill>
                    <a:srgbClr val="231F20"/>
                  </a:solidFill>
                  <a:latin typeface="Arial"/>
                  <a:cs typeface="Arial"/>
                </a:rPr>
                <a:t>with</a:t>
              </a:r>
              <a:r>
                <a:rPr lang="en-AU" sz="851" spc="5">
                  <a:solidFill>
                    <a:srgbClr val="231F20"/>
                  </a:solidFill>
                  <a:latin typeface="Arial"/>
                  <a:cs typeface="Arial"/>
                </a:rPr>
                <a:t> </a:t>
              </a:r>
              <a:r>
                <a:rPr sz="851" spc="7">
                  <a:solidFill>
                    <a:srgbClr val="231F20"/>
                  </a:solidFill>
                  <a:latin typeface="Arial"/>
                  <a:cs typeface="Arial"/>
                </a:rPr>
                <a:t>allergic </a:t>
              </a:r>
              <a:r>
                <a:rPr sz="851" spc="15" dirty="0">
                  <a:solidFill>
                    <a:srgbClr val="231F20"/>
                  </a:solidFill>
                  <a:latin typeface="Arial"/>
                  <a:cs typeface="Arial"/>
                </a:rPr>
                <a:t>rhinitis and </a:t>
              </a:r>
              <a:r>
                <a:rPr sz="851" spc="23" dirty="0">
                  <a:solidFill>
                    <a:srgbClr val="231F20"/>
                  </a:solidFill>
                  <a:latin typeface="Arial"/>
                  <a:cs typeface="Arial"/>
                </a:rPr>
                <a:t>FEV</a:t>
              </a:r>
              <a:r>
                <a:rPr lang="en-AU" sz="851" spc="15" dirty="0">
                  <a:solidFill>
                    <a:srgbClr val="231F20"/>
                  </a:solidFill>
                  <a:latin typeface="Arial"/>
                  <a:cs typeface="Arial"/>
                </a:rPr>
                <a:t> </a:t>
              </a:r>
              <a:r>
                <a:rPr sz="851" spc="15" dirty="0">
                  <a:solidFill>
                    <a:srgbClr val="231F20"/>
                  </a:solidFill>
                  <a:latin typeface="Arial"/>
                  <a:cs typeface="Arial"/>
                </a:rPr>
                <a:t> </a:t>
              </a:r>
              <a:r>
                <a:rPr sz="851" spc="31" dirty="0">
                  <a:solidFill>
                    <a:srgbClr val="231F20"/>
                  </a:solidFill>
                  <a:latin typeface="Arial"/>
                  <a:cs typeface="Arial"/>
                </a:rPr>
                <a:t>&gt;70%</a:t>
              </a:r>
              <a:r>
                <a:rPr sz="851" spc="-135" dirty="0">
                  <a:solidFill>
                    <a:srgbClr val="231F20"/>
                  </a:solidFill>
                  <a:latin typeface="Arial"/>
                  <a:cs typeface="Arial"/>
                </a:rPr>
                <a:t> </a:t>
              </a:r>
              <a:r>
                <a:rPr sz="851" spc="7" dirty="0">
                  <a:solidFill>
                    <a:srgbClr val="231F20"/>
                  </a:solidFill>
                  <a:latin typeface="Arial"/>
                  <a:cs typeface="Arial"/>
                </a:rPr>
                <a:t>predicted</a:t>
              </a:r>
              <a:endParaRPr sz="851" dirty="0">
                <a:solidFill>
                  <a:prstClr val="black"/>
                </a:solidFill>
                <a:latin typeface="Arial"/>
                <a:cs typeface="Arial"/>
              </a:endParaRPr>
            </a:p>
          </p:txBody>
        </p:sp>
      </p:grpSp>
      <p:sp>
        <p:nvSpPr>
          <p:cNvPr id="6" name="설명선: 굽은 이중선 5">
            <a:extLst>
              <a:ext uri="{FF2B5EF4-FFF2-40B4-BE49-F238E27FC236}">
                <a16:creationId xmlns:a16="http://schemas.microsoft.com/office/drawing/2014/main" id="{D46EFE95-4243-4C23-9B9F-84B45F6F2311}"/>
              </a:ext>
            </a:extLst>
          </p:cNvPr>
          <p:cNvSpPr/>
          <p:nvPr/>
        </p:nvSpPr>
        <p:spPr>
          <a:xfrm>
            <a:off x="2415151" y="2426894"/>
            <a:ext cx="5432484" cy="1195364"/>
          </a:xfrm>
          <a:prstGeom prst="borderCallout3">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spcBef>
                <a:spcPts val="125"/>
              </a:spcBef>
            </a:pPr>
            <a:r>
              <a:rPr lang="en-US" altLang="ko-KR" sz="2000" b="1" spc="11" dirty="0">
                <a:solidFill>
                  <a:srgbClr val="58595B"/>
                </a:solidFill>
                <a:latin typeface="Arial Black"/>
                <a:cs typeface="Arial Black"/>
              </a:rPr>
              <a:t>STEP</a:t>
            </a:r>
            <a:r>
              <a:rPr lang="en-US" altLang="ko-KR" sz="2000" b="1" dirty="0">
                <a:solidFill>
                  <a:srgbClr val="58595B"/>
                </a:solidFill>
                <a:latin typeface="Arial Black"/>
                <a:cs typeface="Arial Black"/>
              </a:rPr>
              <a:t> </a:t>
            </a:r>
            <a:r>
              <a:rPr lang="en-US" altLang="ko-KR" sz="2000" b="1" spc="15" dirty="0">
                <a:solidFill>
                  <a:srgbClr val="58595B"/>
                </a:solidFill>
                <a:latin typeface="Arial Black"/>
                <a:cs typeface="Arial Black"/>
              </a:rPr>
              <a:t>1 (PREFERRED CONTROLLER)</a:t>
            </a:r>
            <a:endParaRPr lang="en-US" altLang="ko-KR" sz="2000" b="1" dirty="0">
              <a:solidFill>
                <a:prstClr val="black"/>
              </a:solidFill>
              <a:latin typeface="Arial Black"/>
              <a:cs typeface="Arial Black"/>
            </a:endParaRPr>
          </a:p>
          <a:p>
            <a:pPr marL="12700" marR="5080">
              <a:lnSpc>
                <a:spcPct val="114000"/>
              </a:lnSpc>
              <a:spcBef>
                <a:spcPts val="944"/>
              </a:spcBef>
            </a:pPr>
            <a:r>
              <a:rPr lang="en-US" altLang="ko-KR" sz="2000" b="1" dirty="0">
                <a:solidFill>
                  <a:srgbClr val="231F20"/>
                </a:solidFill>
                <a:latin typeface="Arial"/>
                <a:cs typeface="Arial"/>
              </a:rPr>
              <a:t>As-needed  low dose ICS-formoterol </a:t>
            </a:r>
            <a:endParaRPr lang="en-US" altLang="ko-KR" sz="2000" b="1" dirty="0">
              <a:solidFill>
                <a:prstClr val="black"/>
              </a:solidFill>
              <a:latin typeface="Arial"/>
              <a:cs typeface="Arial"/>
            </a:endParaRPr>
          </a:p>
        </p:txBody>
      </p:sp>
    </p:spTree>
    <p:extLst>
      <p:ext uri="{BB962C8B-B14F-4D97-AF65-F5344CB8AC3E}">
        <p14:creationId xmlns:p14="http://schemas.microsoft.com/office/powerpoint/2010/main" val="297284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10 Gina figure update_MARCH2019.v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57251"/>
            <a:ext cx="9135879" cy="5143500"/>
          </a:xfrm>
          <a:prstGeom prst="rect">
            <a:avLst/>
          </a:prstGeom>
        </p:spPr>
      </p:pic>
      <p:sp>
        <p:nvSpPr>
          <p:cNvPr id="40" name="Rectangle 23"/>
          <p:cNvSpPr>
            <a:spLocks/>
          </p:cNvSpPr>
          <p:nvPr/>
        </p:nvSpPr>
        <p:spPr bwMode="auto">
          <a:xfrm>
            <a:off x="4954754" y="6532166"/>
            <a:ext cx="3974934"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dirty="0">
                <a:solidFill>
                  <a:prstClr val="black"/>
                </a:solidFill>
                <a:cs typeface="Arial" pitchFamily="34" charset="0"/>
                <a:sym typeface="Arial" pitchFamily="34" charset="0"/>
              </a:rPr>
              <a:t>© Global Initiative for Asthma, www.ginasthma.org</a:t>
            </a:r>
          </a:p>
        </p:txBody>
      </p:sp>
      <p:grpSp>
        <p:nvGrpSpPr>
          <p:cNvPr id="5" name="그룹 4">
            <a:extLst>
              <a:ext uri="{FF2B5EF4-FFF2-40B4-BE49-F238E27FC236}">
                <a16:creationId xmlns:a16="http://schemas.microsoft.com/office/drawing/2014/main" id="{36C1DAC3-7237-43A6-9C76-FE52A3AF5F18}"/>
              </a:ext>
            </a:extLst>
          </p:cNvPr>
          <p:cNvGrpSpPr/>
          <p:nvPr/>
        </p:nvGrpSpPr>
        <p:grpSpPr>
          <a:xfrm>
            <a:off x="666332" y="856339"/>
            <a:ext cx="8263357" cy="5158754"/>
            <a:chOff x="666332" y="856339"/>
            <a:chExt cx="8263357" cy="5158754"/>
          </a:xfrm>
        </p:grpSpPr>
        <p:sp>
          <p:nvSpPr>
            <p:cNvPr id="7" name="Rectangle 6"/>
            <p:cNvSpPr/>
            <p:nvPr/>
          </p:nvSpPr>
          <p:spPr>
            <a:xfrm rot="18616622">
              <a:off x="4053527" y="1693119"/>
              <a:ext cx="1152460" cy="1137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REVIEW RESPONSE</a:t>
              </a:r>
            </a:p>
          </p:txBody>
        </p:sp>
        <p:sp>
          <p:nvSpPr>
            <p:cNvPr id="9" name="Rectangle 8"/>
            <p:cNvSpPr/>
            <p:nvPr/>
          </p:nvSpPr>
          <p:spPr>
            <a:xfrm rot="3781407">
              <a:off x="4126091" y="1679129"/>
              <a:ext cx="1074561" cy="11181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ASSESS</a:t>
              </a:r>
            </a:p>
          </p:txBody>
        </p:sp>
        <p:sp>
          <p:nvSpPr>
            <p:cNvPr id="10" name="Rectangle 9"/>
            <p:cNvSpPr/>
            <p:nvPr/>
          </p:nvSpPr>
          <p:spPr>
            <a:xfrm rot="21356104">
              <a:off x="4106001" y="2082903"/>
              <a:ext cx="1151999" cy="828000"/>
            </a:xfrm>
            <a:prstGeom prst="rect">
              <a:avLst/>
            </a:prstGeom>
            <a:noFill/>
          </p:spPr>
          <p:txBody>
            <a:bodyPr spcFirstLastPara="1" wrap="none" lIns="91440" tIns="45720" rIns="91440" bIns="45720" numCol="1">
              <a:prstTxWarp prst="textArchDown">
                <a:avLst>
                  <a:gd name="adj" fmla="val 16604063"/>
                </a:avLst>
              </a:prstTxWarp>
              <a:spAutoFit/>
            </a:bodyPr>
            <a:lstStyle/>
            <a:p>
              <a:pPr algn="ctr"/>
              <a:r>
                <a:rPr lang="en-AU" sz="900" b="1" dirty="0">
                  <a:ln w="12700">
                    <a:noFill/>
                    <a:prstDash val="solid"/>
                  </a:ln>
                  <a:solidFill>
                    <a:prstClr val="white"/>
                  </a:solidFill>
                  <a:latin typeface="Arial"/>
                  <a:cs typeface="Arial"/>
                </a:rPr>
                <a:t>ADJUST</a:t>
              </a:r>
              <a:endParaRPr lang="en-US" sz="900" b="1" dirty="0">
                <a:ln w="12700">
                  <a:noFill/>
                  <a:prstDash val="solid"/>
                </a:ln>
                <a:solidFill>
                  <a:prstClr val="white"/>
                </a:solidFill>
              </a:endParaRPr>
            </a:p>
          </p:txBody>
        </p:sp>
        <p:sp>
          <p:nvSpPr>
            <p:cNvPr id="8" name="object 2"/>
            <p:cNvSpPr txBox="1"/>
            <p:nvPr/>
          </p:nvSpPr>
          <p:spPr>
            <a:xfrm>
              <a:off x="1941843" y="5445224"/>
              <a:ext cx="3228872" cy="291106"/>
            </a:xfrm>
            <a:prstGeom prst="rect">
              <a:avLst/>
            </a:prstGeom>
          </p:spPr>
          <p:txBody>
            <a:bodyPr vert="horz" wrap="square" lIns="0" tIns="13971" rIns="0" bIns="0" rtlCol="0">
              <a:spAutoFit/>
            </a:bodyPr>
            <a:lstStyle/>
            <a:p>
              <a:pPr marL="12700">
                <a:spcBef>
                  <a:spcPts val="111"/>
                </a:spcBef>
              </a:pPr>
              <a:r>
                <a:rPr sz="900" dirty="0">
                  <a:solidFill>
                    <a:srgbClr val="231F20"/>
                  </a:solidFill>
                  <a:latin typeface="Arial"/>
                  <a:cs typeface="Arial"/>
                </a:rPr>
                <a:t>*  </a:t>
              </a:r>
              <a:r>
                <a:rPr sz="851" spc="11" dirty="0">
                  <a:solidFill>
                    <a:srgbClr val="231F20"/>
                  </a:solidFill>
                  <a:latin typeface="Arial"/>
                  <a:cs typeface="Arial"/>
                </a:rPr>
                <a:t>Off-label; data only with budesonide-formoterol</a:t>
              </a:r>
              <a:r>
                <a:rPr sz="851" spc="-85" dirty="0">
                  <a:solidFill>
                    <a:srgbClr val="231F20"/>
                  </a:solidFill>
                  <a:latin typeface="Arial"/>
                  <a:cs typeface="Arial"/>
                </a:rPr>
                <a:t> </a:t>
              </a:r>
              <a:r>
                <a:rPr sz="851" spc="11" dirty="0">
                  <a:solidFill>
                    <a:srgbClr val="231F20"/>
                  </a:solidFill>
                  <a:latin typeface="Arial"/>
                  <a:cs typeface="Arial"/>
                </a:rPr>
                <a:t>(bud-form</a:t>
              </a:r>
              <a:r>
                <a:rPr sz="800" spc="11" dirty="0">
                  <a:solidFill>
                    <a:srgbClr val="231F20"/>
                  </a:solidFill>
                  <a:latin typeface="Arial"/>
                  <a:cs typeface="Arial"/>
                </a:rPr>
                <a:t>)</a:t>
              </a:r>
              <a:endParaRPr sz="800">
                <a:solidFill>
                  <a:prstClr val="black"/>
                </a:solidFill>
                <a:latin typeface="Arial"/>
                <a:cs typeface="Arial"/>
              </a:endParaRPr>
            </a:p>
            <a:p>
              <a:pPr marL="12700">
                <a:spcBef>
                  <a:spcPts val="11"/>
                </a:spcBef>
              </a:pPr>
              <a:r>
                <a:rPr sz="900" spc="5" dirty="0">
                  <a:solidFill>
                    <a:srgbClr val="231F20"/>
                  </a:solidFill>
                  <a:latin typeface="Arial"/>
                  <a:cs typeface="Arial"/>
                </a:rPr>
                <a:t>† </a:t>
              </a:r>
              <a:r>
                <a:rPr sz="851" spc="11" dirty="0">
                  <a:solidFill>
                    <a:srgbClr val="231F20"/>
                  </a:solidFill>
                  <a:latin typeface="Arial"/>
                  <a:cs typeface="Arial"/>
                </a:rPr>
                <a:t>Off-label; </a:t>
              </a:r>
              <a:r>
                <a:rPr sz="851" spc="15" dirty="0">
                  <a:solidFill>
                    <a:srgbClr val="231F20"/>
                  </a:solidFill>
                  <a:latin typeface="Arial"/>
                  <a:cs typeface="Arial"/>
                </a:rPr>
                <a:t>separate </a:t>
              </a:r>
              <a:r>
                <a:rPr sz="851" spc="11" dirty="0">
                  <a:solidFill>
                    <a:srgbClr val="231F20"/>
                  </a:solidFill>
                  <a:latin typeface="Arial"/>
                  <a:cs typeface="Arial"/>
                </a:rPr>
                <a:t>or </a:t>
              </a:r>
              <a:r>
                <a:rPr sz="851" spc="15" dirty="0">
                  <a:solidFill>
                    <a:srgbClr val="231F20"/>
                  </a:solidFill>
                  <a:latin typeface="Arial"/>
                  <a:cs typeface="Arial"/>
                </a:rPr>
                <a:t>combination ICS </a:t>
              </a:r>
              <a:r>
                <a:rPr sz="851" spc="11" dirty="0">
                  <a:solidFill>
                    <a:srgbClr val="231F20"/>
                  </a:solidFill>
                  <a:latin typeface="Arial"/>
                  <a:cs typeface="Arial"/>
                </a:rPr>
                <a:t>and </a:t>
              </a:r>
              <a:r>
                <a:rPr sz="851" spc="20" dirty="0">
                  <a:solidFill>
                    <a:srgbClr val="231F20"/>
                  </a:solidFill>
                  <a:latin typeface="Arial"/>
                  <a:cs typeface="Arial"/>
                </a:rPr>
                <a:t>SABA</a:t>
              </a:r>
              <a:r>
                <a:rPr sz="851" spc="-65" dirty="0">
                  <a:solidFill>
                    <a:srgbClr val="231F20"/>
                  </a:solidFill>
                  <a:latin typeface="Arial"/>
                  <a:cs typeface="Arial"/>
                </a:rPr>
                <a:t> </a:t>
              </a:r>
              <a:r>
                <a:rPr sz="851" spc="5" dirty="0">
                  <a:solidFill>
                    <a:srgbClr val="231F20"/>
                  </a:solidFill>
                  <a:latin typeface="Arial"/>
                  <a:cs typeface="Arial"/>
                </a:rPr>
                <a:t>inhalers</a:t>
              </a:r>
              <a:endParaRPr sz="851">
                <a:solidFill>
                  <a:prstClr val="black"/>
                </a:solidFill>
                <a:latin typeface="Arial"/>
                <a:cs typeface="Arial"/>
              </a:endParaRPr>
            </a:p>
          </p:txBody>
        </p:sp>
        <p:sp>
          <p:nvSpPr>
            <p:cNvPr id="12" name="object 4"/>
            <p:cNvSpPr txBox="1"/>
            <p:nvPr/>
          </p:nvSpPr>
          <p:spPr>
            <a:xfrm>
              <a:off x="666332" y="3674230"/>
              <a:ext cx="1260000" cy="558423"/>
            </a:xfrm>
            <a:prstGeom prst="rect">
              <a:avLst/>
            </a:prstGeom>
          </p:spPr>
          <p:txBody>
            <a:bodyPr vert="horz" wrap="square" lIns="0" tIns="12065" rIns="0" bIns="0" rtlCol="0">
              <a:spAutoFit/>
            </a:bodyPr>
            <a:lstStyle/>
            <a:p>
              <a:pPr marL="12700" marR="334002">
                <a:lnSpc>
                  <a:spcPct val="103200"/>
                </a:lnSpc>
                <a:spcBef>
                  <a:spcPts val="95"/>
                </a:spcBef>
              </a:pPr>
              <a:r>
                <a:rPr sz="900" b="1" spc="11" dirty="0">
                  <a:solidFill>
                    <a:srgbClr val="F89A3A"/>
                  </a:solidFill>
                  <a:latin typeface="Arial Black"/>
                  <a:cs typeface="Arial Black"/>
                </a:rPr>
                <a:t>PREFERRED  </a:t>
              </a:r>
              <a:r>
                <a:rPr sz="900" b="1" spc="15" dirty="0">
                  <a:solidFill>
                    <a:srgbClr val="F89A3A"/>
                  </a:solidFill>
                  <a:latin typeface="Arial Black"/>
                  <a:cs typeface="Arial Black"/>
                </a:rPr>
                <a:t>CONT</a:t>
              </a:r>
              <a:r>
                <a:rPr sz="900" b="1" dirty="0">
                  <a:solidFill>
                    <a:srgbClr val="F89A3A"/>
                  </a:solidFill>
                  <a:latin typeface="Arial Black"/>
                  <a:cs typeface="Arial Black"/>
                </a:rPr>
                <a:t>R</a:t>
              </a:r>
              <a:r>
                <a:rPr sz="900" b="1" spc="15" dirty="0">
                  <a:solidFill>
                    <a:srgbClr val="F89A3A"/>
                  </a:solidFill>
                  <a:latin typeface="Arial Black"/>
                  <a:cs typeface="Arial Black"/>
                </a:rPr>
                <a:t>OLLER</a:t>
              </a:r>
              <a:endParaRPr sz="900">
                <a:solidFill>
                  <a:prstClr val="black"/>
                </a:solidFill>
                <a:latin typeface="Arial Black"/>
                <a:cs typeface="Arial Black"/>
              </a:endParaRPr>
            </a:p>
            <a:p>
              <a:pPr marL="12700" marR="5080">
                <a:lnSpc>
                  <a:spcPct val="103200"/>
                </a:lnSpc>
              </a:pPr>
              <a:r>
                <a:rPr sz="851" spc="11" dirty="0">
                  <a:solidFill>
                    <a:srgbClr val="231F20"/>
                  </a:solidFill>
                  <a:latin typeface="Arial"/>
                  <a:cs typeface="Arial"/>
                </a:rPr>
                <a:t>to </a:t>
              </a:r>
              <a:r>
                <a:rPr sz="851" spc="5" dirty="0">
                  <a:solidFill>
                    <a:srgbClr val="231F20"/>
                  </a:solidFill>
                  <a:latin typeface="Arial"/>
                  <a:cs typeface="Arial"/>
                </a:rPr>
                <a:t>prevent exacerbations  </a:t>
              </a:r>
              <a:r>
                <a:rPr sz="851" spc="11" dirty="0">
                  <a:solidFill>
                    <a:srgbClr val="231F20"/>
                  </a:solidFill>
                  <a:latin typeface="Arial"/>
                  <a:cs typeface="Arial"/>
                </a:rPr>
                <a:t>and control</a:t>
              </a:r>
              <a:r>
                <a:rPr sz="851" spc="-25" dirty="0">
                  <a:solidFill>
                    <a:srgbClr val="231F20"/>
                  </a:solidFill>
                  <a:latin typeface="Arial"/>
                  <a:cs typeface="Arial"/>
                </a:rPr>
                <a:t> </a:t>
              </a:r>
              <a:r>
                <a:rPr sz="851" spc="11" dirty="0">
                  <a:solidFill>
                    <a:srgbClr val="231F20"/>
                  </a:solidFill>
                  <a:latin typeface="Arial"/>
                  <a:cs typeface="Arial"/>
                </a:rPr>
                <a:t>symptoms</a:t>
              </a:r>
              <a:endParaRPr sz="851">
                <a:solidFill>
                  <a:prstClr val="black"/>
                </a:solidFill>
                <a:latin typeface="Arial"/>
                <a:cs typeface="Arial"/>
              </a:endParaRPr>
            </a:p>
          </p:txBody>
        </p:sp>
        <p:sp>
          <p:nvSpPr>
            <p:cNvPr id="13" name="object 5"/>
            <p:cNvSpPr txBox="1"/>
            <p:nvPr/>
          </p:nvSpPr>
          <p:spPr>
            <a:xfrm>
              <a:off x="1053624" y="4424679"/>
              <a:ext cx="864000" cy="254557"/>
            </a:xfrm>
            <a:prstGeom prst="rect">
              <a:avLst/>
            </a:prstGeom>
          </p:spPr>
          <p:txBody>
            <a:bodyPr vert="horz" wrap="square" lIns="0" tIns="23495" rIns="0" bIns="0" rtlCol="0">
              <a:spAutoFit/>
            </a:bodyPr>
            <a:lstStyle/>
            <a:p>
              <a:pPr marL="12700" marR="5080" indent="502271">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controller</a:t>
              </a:r>
              <a:r>
                <a:rPr sz="851" i="1" spc="-35" dirty="0">
                  <a:solidFill>
                    <a:srgbClr val="231F20"/>
                  </a:solidFill>
                  <a:latin typeface="Arial"/>
                  <a:cs typeface="Arial"/>
                </a:rPr>
                <a:t> </a:t>
              </a:r>
              <a:r>
                <a:rPr sz="851" i="1" spc="5" dirty="0">
                  <a:solidFill>
                    <a:srgbClr val="231F20"/>
                  </a:solidFill>
                  <a:latin typeface="Arial"/>
                  <a:cs typeface="Arial"/>
                </a:rPr>
                <a:t>options</a:t>
              </a:r>
              <a:endParaRPr sz="851">
                <a:solidFill>
                  <a:prstClr val="black"/>
                </a:solidFill>
                <a:latin typeface="Arial"/>
                <a:cs typeface="Arial"/>
              </a:endParaRPr>
            </a:p>
          </p:txBody>
        </p:sp>
        <p:sp>
          <p:nvSpPr>
            <p:cNvPr id="14" name="object 6"/>
            <p:cNvSpPr txBox="1"/>
            <p:nvPr/>
          </p:nvSpPr>
          <p:spPr>
            <a:xfrm>
              <a:off x="1197624" y="5219803"/>
              <a:ext cx="720000" cy="254557"/>
            </a:xfrm>
            <a:prstGeom prst="rect">
              <a:avLst/>
            </a:prstGeom>
          </p:spPr>
          <p:txBody>
            <a:bodyPr vert="horz" wrap="square" lIns="0" tIns="23495" rIns="0" bIns="0" rtlCol="0">
              <a:spAutoFit/>
            </a:bodyPr>
            <a:lstStyle/>
            <a:p>
              <a:pPr marL="12700" marR="5080" indent="371465">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reliever</a:t>
              </a:r>
              <a:r>
                <a:rPr sz="851" i="1" spc="-45" dirty="0">
                  <a:solidFill>
                    <a:srgbClr val="231F20"/>
                  </a:solidFill>
                  <a:latin typeface="Arial"/>
                  <a:cs typeface="Arial"/>
                </a:rPr>
                <a:t> </a:t>
              </a:r>
              <a:r>
                <a:rPr sz="851" i="1" spc="5" dirty="0">
                  <a:solidFill>
                    <a:srgbClr val="231F20"/>
                  </a:solidFill>
                  <a:latin typeface="Arial"/>
                  <a:cs typeface="Arial"/>
                </a:rPr>
                <a:t>option</a:t>
              </a:r>
              <a:endParaRPr sz="851">
                <a:solidFill>
                  <a:prstClr val="black"/>
                </a:solidFill>
                <a:latin typeface="Arial"/>
                <a:cs typeface="Arial"/>
              </a:endParaRPr>
            </a:p>
          </p:txBody>
        </p:sp>
        <p:sp>
          <p:nvSpPr>
            <p:cNvPr id="15" name="object 7"/>
            <p:cNvSpPr txBox="1"/>
            <p:nvPr/>
          </p:nvSpPr>
          <p:spPr>
            <a:xfrm>
              <a:off x="666332" y="4968706"/>
              <a:ext cx="828000" cy="292259"/>
            </a:xfrm>
            <a:prstGeom prst="rect">
              <a:avLst/>
            </a:prstGeom>
          </p:spPr>
          <p:txBody>
            <a:bodyPr vert="horz" wrap="square" lIns="0" tIns="12065" rIns="0" bIns="0" rtlCol="0">
              <a:spAutoFit/>
            </a:bodyPr>
            <a:lstStyle/>
            <a:p>
              <a:pPr marL="12700" marR="5080">
                <a:lnSpc>
                  <a:spcPct val="103200"/>
                </a:lnSpc>
                <a:spcBef>
                  <a:spcPts val="95"/>
                </a:spcBef>
              </a:pPr>
              <a:r>
                <a:rPr sz="900" b="1" spc="11" dirty="0">
                  <a:solidFill>
                    <a:srgbClr val="0078AC"/>
                  </a:solidFill>
                  <a:latin typeface="Arial Black"/>
                  <a:cs typeface="Arial Black"/>
                </a:rPr>
                <a:t>PREFERRED  </a:t>
              </a:r>
              <a:r>
                <a:rPr sz="900" b="1" spc="15" dirty="0">
                  <a:solidFill>
                    <a:srgbClr val="0078AC"/>
                  </a:solidFill>
                  <a:latin typeface="Arial Black"/>
                  <a:cs typeface="Arial Black"/>
                </a:rPr>
                <a:t>RELIEVER</a:t>
              </a:r>
              <a:endParaRPr sz="900">
                <a:solidFill>
                  <a:prstClr val="black"/>
                </a:solidFill>
                <a:latin typeface="Arial Black"/>
                <a:cs typeface="Arial Black"/>
              </a:endParaRPr>
            </a:p>
          </p:txBody>
        </p:sp>
        <p:sp>
          <p:nvSpPr>
            <p:cNvPr id="17" name="object 9"/>
            <p:cNvSpPr txBox="1"/>
            <p:nvPr/>
          </p:nvSpPr>
          <p:spPr>
            <a:xfrm>
              <a:off x="2955404" y="3527874"/>
              <a:ext cx="2448000" cy="60612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dirty="0">
                  <a:solidFill>
                    <a:srgbClr val="58595B"/>
                  </a:solidFill>
                  <a:latin typeface="Arial Black"/>
                  <a:cs typeface="Arial Black"/>
                </a:rPr>
                <a:t> </a:t>
              </a:r>
              <a:r>
                <a:rPr sz="900" b="1" spc="15" dirty="0">
                  <a:solidFill>
                    <a:srgbClr val="58595B"/>
                  </a:solidFill>
                  <a:latin typeface="Arial Black"/>
                  <a:cs typeface="Arial Black"/>
                </a:rPr>
                <a:t>2</a:t>
              </a:r>
              <a:endParaRPr sz="900" b="1" dirty="0">
                <a:solidFill>
                  <a:prstClr val="black"/>
                </a:solidFill>
                <a:latin typeface="Arial Black"/>
                <a:cs typeface="Arial Black"/>
              </a:endParaRPr>
            </a:p>
            <a:p>
              <a:pPr marL="12700" marR="5080">
                <a:lnSpc>
                  <a:spcPct val="114000"/>
                </a:lnSpc>
                <a:spcBef>
                  <a:spcPts val="944"/>
                </a:spcBef>
              </a:pPr>
              <a:r>
                <a:rPr sz="1000" dirty="0">
                  <a:solidFill>
                    <a:srgbClr val="231F20"/>
                  </a:solidFill>
                  <a:latin typeface="Arial"/>
                  <a:cs typeface="Arial"/>
                </a:rPr>
                <a:t>Daily low dose inhaled corticosteroid (ICS),  or as-needed low dose ICS-formoterol</a:t>
              </a:r>
              <a:r>
                <a:rPr sz="951" spc="-5" dirty="0">
                  <a:solidFill>
                    <a:srgbClr val="231F20"/>
                  </a:solidFill>
                  <a:latin typeface="Arial"/>
                  <a:cs typeface="Arial"/>
                </a:rPr>
                <a:t> </a:t>
              </a:r>
              <a:r>
                <a:rPr sz="1000" spc="11" dirty="0">
                  <a:solidFill>
                    <a:srgbClr val="231F20"/>
                  </a:solidFill>
                  <a:latin typeface="Arial"/>
                  <a:cs typeface="Arial"/>
                </a:rPr>
                <a:t>*</a:t>
              </a:r>
              <a:endParaRPr sz="1000" dirty="0">
                <a:solidFill>
                  <a:prstClr val="black"/>
                </a:solidFill>
                <a:latin typeface="Arial"/>
                <a:cs typeface="Arial"/>
              </a:endParaRPr>
            </a:p>
          </p:txBody>
        </p:sp>
        <p:sp>
          <p:nvSpPr>
            <p:cNvPr id="18" name="object 10"/>
            <p:cNvSpPr txBox="1"/>
            <p:nvPr/>
          </p:nvSpPr>
          <p:spPr>
            <a:xfrm>
              <a:off x="5915265" y="3370596"/>
              <a:ext cx="612000" cy="57111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15" dirty="0">
                  <a:solidFill>
                    <a:srgbClr val="58595B"/>
                  </a:solidFill>
                  <a:latin typeface="Arial Black"/>
                  <a:cs typeface="Arial Black"/>
                </a:rPr>
                <a:t> </a:t>
              </a:r>
              <a:r>
                <a:rPr sz="900" b="1" spc="15" dirty="0">
                  <a:solidFill>
                    <a:srgbClr val="58595B"/>
                  </a:solidFill>
                  <a:latin typeface="Arial Black"/>
                  <a:cs typeface="Arial Black"/>
                </a:rPr>
                <a:t>3</a:t>
              </a:r>
              <a:endParaRPr sz="900">
                <a:solidFill>
                  <a:prstClr val="black"/>
                </a:solidFill>
                <a:latin typeface="Arial Black"/>
                <a:cs typeface="Arial Black"/>
              </a:endParaRPr>
            </a:p>
            <a:p>
              <a:pPr marL="12700" marR="5080">
                <a:lnSpc>
                  <a:spcPct val="101200"/>
                </a:lnSpc>
                <a:spcBef>
                  <a:spcPts val="944"/>
                </a:spcBef>
              </a:pPr>
              <a:r>
                <a:rPr sz="1000" dirty="0">
                  <a:solidFill>
                    <a:srgbClr val="231F20"/>
                  </a:solidFill>
                  <a:latin typeface="Arial"/>
                  <a:cs typeface="Arial"/>
                </a:rPr>
                <a:t>Low dose  </a:t>
              </a:r>
              <a:r>
                <a:rPr sz="1000" spc="5" dirty="0">
                  <a:solidFill>
                    <a:srgbClr val="231F20"/>
                  </a:solidFill>
                  <a:latin typeface="Arial"/>
                  <a:cs typeface="Arial"/>
                </a:rPr>
                <a:t>ICS-LABA</a:t>
              </a:r>
              <a:endParaRPr sz="900">
                <a:solidFill>
                  <a:prstClr val="black"/>
                </a:solidFill>
                <a:latin typeface="Arial"/>
                <a:cs typeface="Arial"/>
              </a:endParaRPr>
            </a:p>
          </p:txBody>
        </p:sp>
        <p:sp>
          <p:nvSpPr>
            <p:cNvPr id="19" name="object 11"/>
            <p:cNvSpPr txBox="1"/>
            <p:nvPr/>
          </p:nvSpPr>
          <p:spPr>
            <a:xfrm>
              <a:off x="6889507" y="3129001"/>
              <a:ext cx="720000" cy="541046"/>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4</a:t>
              </a:r>
              <a:endParaRPr sz="900">
                <a:solidFill>
                  <a:prstClr val="black"/>
                </a:solidFill>
                <a:latin typeface="Arial Black"/>
                <a:cs typeface="Arial Black"/>
              </a:endParaRPr>
            </a:p>
            <a:p>
              <a:pPr marL="12700" marR="5080">
                <a:lnSpc>
                  <a:spcPct val="101200"/>
                </a:lnSpc>
                <a:spcBef>
                  <a:spcPts val="944"/>
                </a:spcBef>
              </a:pPr>
              <a:r>
                <a:rPr sz="900" spc="5" dirty="0">
                  <a:solidFill>
                    <a:srgbClr val="231F20"/>
                  </a:solidFill>
                  <a:latin typeface="Arial"/>
                  <a:cs typeface="Arial"/>
                </a:rPr>
                <a:t>Medium</a:t>
              </a:r>
              <a:r>
                <a:rPr sz="900" spc="-85" dirty="0">
                  <a:solidFill>
                    <a:srgbClr val="231F20"/>
                  </a:solidFill>
                  <a:latin typeface="Arial"/>
                  <a:cs typeface="Arial"/>
                </a:rPr>
                <a:t> </a:t>
              </a:r>
              <a:r>
                <a:rPr sz="900" dirty="0">
                  <a:solidFill>
                    <a:srgbClr val="231F20"/>
                  </a:solidFill>
                  <a:latin typeface="Arial"/>
                  <a:cs typeface="Arial"/>
                </a:rPr>
                <a:t>dose  </a:t>
              </a:r>
              <a:r>
                <a:rPr sz="900" spc="5" dirty="0">
                  <a:solidFill>
                    <a:srgbClr val="231F20"/>
                  </a:solidFill>
                  <a:latin typeface="Arial"/>
                  <a:cs typeface="Arial"/>
                </a:rPr>
                <a:t>ICS-LABA</a:t>
              </a:r>
              <a:endParaRPr sz="900">
                <a:solidFill>
                  <a:prstClr val="black"/>
                </a:solidFill>
                <a:latin typeface="Arial"/>
                <a:cs typeface="Arial"/>
              </a:endParaRPr>
            </a:p>
          </p:txBody>
        </p:sp>
        <p:sp>
          <p:nvSpPr>
            <p:cNvPr id="21" name="object 13"/>
            <p:cNvSpPr txBox="1"/>
            <p:nvPr/>
          </p:nvSpPr>
          <p:spPr>
            <a:xfrm>
              <a:off x="2955404" y="4411645"/>
              <a:ext cx="2340000" cy="288092"/>
            </a:xfrm>
            <a:prstGeom prst="rect">
              <a:avLst/>
            </a:prstGeom>
          </p:spPr>
          <p:txBody>
            <a:bodyPr vert="horz" wrap="square" lIns="0" tIns="12065" rIns="0" bIns="0" rtlCol="0">
              <a:spAutoFit/>
            </a:bodyPr>
            <a:lstStyle/>
            <a:p>
              <a:pPr marL="12700" marR="5080">
                <a:lnSpc>
                  <a:spcPct val="103200"/>
                </a:lnSpc>
                <a:spcBef>
                  <a:spcPts val="95"/>
                </a:spcBef>
              </a:pPr>
              <a:r>
                <a:rPr sz="900" i="1" spc="5" dirty="0">
                  <a:solidFill>
                    <a:srgbClr val="231F20"/>
                  </a:solidFill>
                  <a:latin typeface="Arial"/>
                  <a:cs typeface="Arial"/>
                </a:rPr>
                <a:t>Leukotriene </a:t>
              </a:r>
              <a:r>
                <a:rPr sz="900" i="1" spc="11" dirty="0">
                  <a:solidFill>
                    <a:srgbClr val="231F20"/>
                  </a:solidFill>
                  <a:latin typeface="Arial"/>
                  <a:cs typeface="Arial"/>
                </a:rPr>
                <a:t>receptor </a:t>
              </a:r>
              <a:r>
                <a:rPr sz="900" i="1" spc="5" dirty="0">
                  <a:solidFill>
                    <a:srgbClr val="231F20"/>
                  </a:solidFill>
                  <a:latin typeface="Arial"/>
                  <a:cs typeface="Arial"/>
                </a:rPr>
                <a:t>antagonist </a:t>
              </a:r>
              <a:r>
                <a:rPr sz="900" i="1" dirty="0">
                  <a:solidFill>
                    <a:srgbClr val="231F20"/>
                  </a:solidFill>
                  <a:latin typeface="Arial"/>
                  <a:cs typeface="Arial"/>
                </a:rPr>
                <a:t>(LTRA), </a:t>
              </a:r>
              <a:r>
                <a:rPr sz="900" i="1" spc="5" dirty="0">
                  <a:solidFill>
                    <a:srgbClr val="231F20"/>
                  </a:solidFill>
                  <a:latin typeface="Arial"/>
                  <a:cs typeface="Arial"/>
                </a:rPr>
                <a:t>or  low dose </a:t>
              </a:r>
              <a:r>
                <a:rPr sz="900" i="1" spc="11" dirty="0">
                  <a:solidFill>
                    <a:srgbClr val="231F20"/>
                  </a:solidFill>
                  <a:latin typeface="Arial"/>
                  <a:cs typeface="Arial"/>
                </a:rPr>
                <a:t>ICS taken </a:t>
              </a:r>
              <a:r>
                <a:rPr sz="900" i="1" spc="5" dirty="0">
                  <a:solidFill>
                    <a:srgbClr val="231F20"/>
                  </a:solidFill>
                  <a:latin typeface="Arial"/>
                  <a:cs typeface="Arial"/>
                </a:rPr>
                <a:t>whenever </a:t>
              </a:r>
              <a:r>
                <a:rPr sz="900" i="1" spc="15" dirty="0">
                  <a:solidFill>
                    <a:srgbClr val="231F20"/>
                  </a:solidFill>
                  <a:latin typeface="Arial"/>
                  <a:cs typeface="Arial"/>
                </a:rPr>
                <a:t>SABA </a:t>
              </a:r>
              <a:r>
                <a:rPr sz="900" i="1" spc="11" dirty="0">
                  <a:solidFill>
                    <a:srgbClr val="231F20"/>
                  </a:solidFill>
                  <a:latin typeface="Arial"/>
                  <a:cs typeface="Arial"/>
                </a:rPr>
                <a:t>taken</a:t>
              </a:r>
              <a:r>
                <a:rPr sz="900" i="1" spc="-55" dirty="0">
                  <a:solidFill>
                    <a:srgbClr val="231F20"/>
                  </a:solidFill>
                  <a:latin typeface="Arial"/>
                  <a:cs typeface="Arial"/>
                </a:rPr>
                <a:t> </a:t>
              </a:r>
              <a:r>
                <a:rPr sz="900" spc="11" dirty="0">
                  <a:solidFill>
                    <a:srgbClr val="231F20"/>
                  </a:solidFill>
                  <a:latin typeface="Arial"/>
                  <a:cs typeface="Arial"/>
                </a:rPr>
                <a:t>†</a:t>
              </a:r>
              <a:endParaRPr sz="900" dirty="0">
                <a:solidFill>
                  <a:prstClr val="black"/>
                </a:solidFill>
                <a:latin typeface="Arial"/>
                <a:cs typeface="Arial"/>
              </a:endParaRPr>
            </a:p>
          </p:txBody>
        </p:sp>
        <p:sp>
          <p:nvSpPr>
            <p:cNvPr id="22" name="object 14"/>
            <p:cNvSpPr txBox="1"/>
            <p:nvPr/>
          </p:nvSpPr>
          <p:spPr>
            <a:xfrm>
              <a:off x="2695459" y="4988078"/>
              <a:ext cx="1944000" cy="155172"/>
            </a:xfrm>
            <a:prstGeom prst="rect">
              <a:avLst/>
            </a:prstGeom>
          </p:spPr>
          <p:txBody>
            <a:bodyPr vert="horz" wrap="square" lIns="0" tIns="16511" rIns="0" bIns="0" rtlCol="0">
              <a:spAutoFit/>
            </a:bodyPr>
            <a:lstStyle/>
            <a:p>
              <a:pPr marL="12700">
                <a:spcBef>
                  <a:spcPts val="13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4" name="object 16"/>
            <p:cNvSpPr txBox="1"/>
            <p:nvPr/>
          </p:nvSpPr>
          <p:spPr>
            <a:xfrm>
              <a:off x="4718213" y="5265675"/>
              <a:ext cx="2196000" cy="146963"/>
            </a:xfrm>
            <a:prstGeom prst="rect">
              <a:avLst/>
            </a:prstGeom>
          </p:spPr>
          <p:txBody>
            <a:bodyPr vert="horz" wrap="square" lIns="0" tIns="15875" rIns="0" bIns="0" rtlCol="0">
              <a:spAutoFit/>
            </a:bodyPr>
            <a:lstStyle/>
            <a:p>
              <a:pPr marL="12700">
                <a:spcBef>
                  <a:spcPts val="125"/>
                </a:spcBef>
              </a:pPr>
              <a:r>
                <a:rPr sz="851" i="1" spc="11" dirty="0">
                  <a:solidFill>
                    <a:srgbClr val="231F20"/>
                  </a:solidFill>
                  <a:latin typeface="Arial"/>
                  <a:cs typeface="Arial"/>
                </a:rPr>
                <a:t>As-needed short-acting β</a:t>
              </a:r>
              <a:r>
                <a:rPr lang="en-AU" sz="851" i="1" spc="11" baseline="-25000" dirty="0">
                  <a:solidFill>
                    <a:srgbClr val="231F20"/>
                  </a:solidFill>
                  <a:latin typeface="Arial"/>
                  <a:cs typeface="Arial"/>
                </a:rPr>
                <a:t>2</a:t>
              </a:r>
              <a:r>
                <a:rPr sz="851" i="1" spc="11" dirty="0">
                  <a:solidFill>
                    <a:srgbClr val="231F20"/>
                  </a:solidFill>
                  <a:latin typeface="Arial"/>
                  <a:cs typeface="Arial"/>
                </a:rPr>
                <a:t> -agonist</a:t>
              </a:r>
              <a:r>
                <a:rPr sz="851" i="1" spc="-35" dirty="0">
                  <a:solidFill>
                    <a:srgbClr val="231F20"/>
                  </a:solidFill>
                  <a:latin typeface="Arial"/>
                  <a:cs typeface="Arial"/>
                </a:rPr>
                <a:t> </a:t>
              </a:r>
              <a:r>
                <a:rPr sz="851" i="1" spc="11" dirty="0">
                  <a:solidFill>
                    <a:srgbClr val="231F20"/>
                  </a:solidFill>
                  <a:latin typeface="Arial"/>
                  <a:cs typeface="Arial"/>
                </a:rPr>
                <a:t>(SABA)</a:t>
              </a:r>
              <a:endParaRPr sz="851" dirty="0">
                <a:solidFill>
                  <a:prstClr val="black"/>
                </a:solidFill>
                <a:latin typeface="Arial"/>
                <a:cs typeface="Arial"/>
              </a:endParaRPr>
            </a:p>
          </p:txBody>
        </p:sp>
        <p:sp>
          <p:nvSpPr>
            <p:cNvPr id="25" name="object 17"/>
            <p:cNvSpPr txBox="1"/>
            <p:nvPr/>
          </p:nvSpPr>
          <p:spPr>
            <a:xfrm>
              <a:off x="58934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Medium </a:t>
              </a:r>
              <a:r>
                <a:rPr sz="900" i="1" spc="5" dirty="0">
                  <a:solidFill>
                    <a:srgbClr val="231F20"/>
                  </a:solidFill>
                  <a:latin typeface="Arial"/>
                  <a:cs typeface="Arial"/>
                </a:rPr>
                <a:t>dose  </a:t>
              </a:r>
              <a:r>
                <a:rPr sz="900" i="1" spc="11" dirty="0">
                  <a:solidFill>
                    <a:srgbClr val="231F20"/>
                  </a:solidFill>
                  <a:latin typeface="Arial"/>
                  <a:cs typeface="Arial"/>
                </a:rPr>
                <a:t>ICS, </a:t>
              </a:r>
              <a:r>
                <a:rPr sz="900" i="1" spc="5" dirty="0">
                  <a:solidFill>
                    <a:srgbClr val="231F20"/>
                  </a:solidFill>
                  <a:latin typeface="Arial"/>
                  <a:cs typeface="Arial"/>
                </a:rPr>
                <a:t>or low</a:t>
              </a:r>
              <a:r>
                <a:rPr sz="900" i="1" spc="-60" dirty="0">
                  <a:solidFill>
                    <a:srgbClr val="231F20"/>
                  </a:solidFill>
                  <a:latin typeface="Arial"/>
                  <a:cs typeface="Arial"/>
                </a:rPr>
                <a:t> </a:t>
              </a:r>
              <a:r>
                <a:rPr sz="900" i="1" spc="5" dirty="0">
                  <a:solidFill>
                    <a:srgbClr val="231F20"/>
                  </a:solidFill>
                  <a:latin typeface="Arial"/>
                  <a:cs typeface="Arial"/>
                </a:rPr>
                <a:t>dose  ICS+LTRA</a:t>
              </a:r>
              <a:r>
                <a:rPr lang="en-AU" sz="900" i="1" spc="5" dirty="0">
                  <a:solidFill>
                    <a:srgbClr val="231F20"/>
                  </a:solidFill>
                  <a:latin typeface="Arial"/>
                  <a:cs typeface="Arial"/>
                </a:rPr>
                <a:t> #</a:t>
              </a:r>
              <a:endParaRPr sz="900" dirty="0">
                <a:solidFill>
                  <a:prstClr val="black"/>
                </a:solidFill>
                <a:latin typeface="Arial"/>
                <a:cs typeface="Arial"/>
              </a:endParaRPr>
            </a:p>
          </p:txBody>
        </p:sp>
        <p:sp>
          <p:nvSpPr>
            <p:cNvPr id="26" name="object 18"/>
            <p:cNvSpPr txBox="1"/>
            <p:nvPr/>
          </p:nvSpPr>
          <p:spPr>
            <a:xfrm>
              <a:off x="6878659" y="4411648"/>
              <a:ext cx="756000" cy="542777"/>
            </a:xfrm>
            <a:prstGeom prst="rect">
              <a:avLst/>
            </a:prstGeom>
          </p:spPr>
          <p:txBody>
            <a:bodyPr vert="horz" wrap="square" lIns="0" tIns="12065" rIns="0" bIns="0" rtlCol="0">
              <a:spAutoFit/>
            </a:bodyPr>
            <a:lstStyle/>
            <a:p>
              <a:pPr marL="12700" marR="5080">
                <a:lnSpc>
                  <a:spcPct val="103200"/>
                </a:lnSpc>
                <a:spcBef>
                  <a:spcPts val="95"/>
                </a:spcBef>
              </a:pPr>
              <a:r>
                <a:rPr sz="851" i="1" spc="5" dirty="0">
                  <a:solidFill>
                    <a:srgbClr val="231F20"/>
                  </a:solidFill>
                  <a:latin typeface="Arial"/>
                  <a:cs typeface="Arial"/>
                </a:rPr>
                <a:t>High dose  </a:t>
              </a:r>
              <a:r>
                <a:rPr sz="851" i="1" spc="11" dirty="0">
                  <a:solidFill>
                    <a:srgbClr val="231F20"/>
                  </a:solidFill>
                  <a:latin typeface="Arial"/>
                  <a:cs typeface="Arial"/>
                </a:rPr>
                <a:t>ICS, </a:t>
              </a:r>
              <a:r>
                <a:rPr sz="851" i="1" spc="5" dirty="0">
                  <a:solidFill>
                    <a:srgbClr val="231F20"/>
                  </a:solidFill>
                  <a:latin typeface="Arial"/>
                  <a:cs typeface="Arial"/>
                </a:rPr>
                <a:t>add-on  </a:t>
              </a:r>
              <a:r>
                <a:rPr sz="851" i="1" spc="11" dirty="0">
                  <a:solidFill>
                    <a:srgbClr val="231F20"/>
                  </a:solidFill>
                  <a:latin typeface="Arial"/>
                  <a:cs typeface="Arial"/>
                </a:rPr>
                <a:t>tiotropium,</a:t>
              </a:r>
              <a:r>
                <a:rPr sz="851" i="1" spc="-75" dirty="0">
                  <a:solidFill>
                    <a:srgbClr val="231F20"/>
                  </a:solidFill>
                  <a:latin typeface="Arial"/>
                  <a:cs typeface="Arial"/>
                </a:rPr>
                <a:t> </a:t>
              </a:r>
              <a:r>
                <a:rPr sz="851" i="1" spc="5" dirty="0">
                  <a:solidFill>
                    <a:srgbClr val="231F20"/>
                  </a:solidFill>
                  <a:latin typeface="Arial"/>
                  <a:cs typeface="Arial"/>
                </a:rPr>
                <a:t>or  add-on</a:t>
              </a:r>
              <a:r>
                <a:rPr sz="851" i="1" spc="-65" dirty="0">
                  <a:solidFill>
                    <a:srgbClr val="231F20"/>
                  </a:solidFill>
                  <a:latin typeface="Arial"/>
                  <a:cs typeface="Arial"/>
                </a:rPr>
                <a:t> </a:t>
              </a:r>
              <a:r>
                <a:rPr sz="851" i="1" dirty="0">
                  <a:solidFill>
                    <a:srgbClr val="231F20"/>
                  </a:solidFill>
                  <a:latin typeface="Arial"/>
                  <a:cs typeface="Arial"/>
                </a:rPr>
                <a:t>LTRA</a:t>
              </a:r>
              <a:r>
                <a:rPr lang="en-AU" sz="851" i="1" dirty="0">
                  <a:solidFill>
                    <a:srgbClr val="231F20"/>
                  </a:solidFill>
                  <a:latin typeface="Arial"/>
                  <a:cs typeface="Arial"/>
                </a:rPr>
                <a:t> #</a:t>
              </a:r>
              <a:endParaRPr sz="851" dirty="0">
                <a:solidFill>
                  <a:prstClr val="black"/>
                </a:solidFill>
                <a:latin typeface="Arial"/>
                <a:cs typeface="Arial"/>
              </a:endParaRPr>
            </a:p>
          </p:txBody>
        </p:sp>
        <p:sp>
          <p:nvSpPr>
            <p:cNvPr id="27" name="object 19"/>
            <p:cNvSpPr txBox="1"/>
            <p:nvPr/>
          </p:nvSpPr>
          <p:spPr>
            <a:xfrm>
              <a:off x="7686815" y="4411643"/>
              <a:ext cx="684000" cy="515782"/>
            </a:xfrm>
            <a:prstGeom prst="rect">
              <a:avLst/>
            </a:prstGeom>
          </p:spPr>
          <p:txBody>
            <a:bodyPr vert="horz" wrap="square" lIns="0" tIns="12065" rIns="0" bIns="0" rtlCol="0">
              <a:spAutoFit/>
            </a:bodyPr>
            <a:lstStyle/>
            <a:p>
              <a:pPr marL="12700" marR="5080">
                <a:lnSpc>
                  <a:spcPct val="103200"/>
                </a:lnSpc>
                <a:spcBef>
                  <a:spcPts val="95"/>
                </a:spcBef>
              </a:pPr>
              <a:r>
                <a:rPr sz="800" i="1" spc="11" dirty="0">
                  <a:solidFill>
                    <a:srgbClr val="231F20"/>
                  </a:solidFill>
                  <a:latin typeface="Arial"/>
                  <a:cs typeface="Arial"/>
                </a:rPr>
                <a:t>Add </a:t>
              </a:r>
              <a:r>
                <a:rPr sz="800" i="1" spc="5" dirty="0">
                  <a:solidFill>
                    <a:srgbClr val="231F20"/>
                  </a:solidFill>
                  <a:latin typeface="Arial"/>
                  <a:cs typeface="Arial"/>
                </a:rPr>
                <a:t>low</a:t>
              </a:r>
              <a:r>
                <a:rPr sz="800" i="1" spc="-60" dirty="0">
                  <a:solidFill>
                    <a:srgbClr val="231F20"/>
                  </a:solidFill>
                  <a:latin typeface="Arial"/>
                  <a:cs typeface="Arial"/>
                </a:rPr>
                <a:t> </a:t>
              </a:r>
              <a:r>
                <a:rPr sz="800" i="1" spc="5" dirty="0">
                  <a:solidFill>
                    <a:srgbClr val="231F20"/>
                  </a:solidFill>
                  <a:latin typeface="Arial"/>
                  <a:cs typeface="Arial"/>
                </a:rPr>
                <a:t>dose  </a:t>
              </a:r>
              <a:r>
                <a:rPr sz="800" i="1" spc="11" dirty="0">
                  <a:solidFill>
                    <a:srgbClr val="231F20"/>
                  </a:solidFill>
                  <a:latin typeface="Arial"/>
                  <a:cs typeface="Arial"/>
                </a:rPr>
                <a:t>OCS, </a:t>
              </a:r>
              <a:r>
                <a:rPr sz="800" i="1" spc="5" dirty="0">
                  <a:solidFill>
                    <a:srgbClr val="231F20"/>
                  </a:solidFill>
                  <a:latin typeface="Arial"/>
                  <a:cs typeface="Arial"/>
                </a:rPr>
                <a:t>but  </a:t>
              </a:r>
              <a:r>
                <a:rPr sz="800" i="1" spc="11" dirty="0">
                  <a:solidFill>
                    <a:srgbClr val="231F20"/>
                  </a:solidFill>
                  <a:latin typeface="Arial"/>
                  <a:cs typeface="Arial"/>
                </a:rPr>
                <a:t>consider</a:t>
              </a:r>
              <a:endParaRPr sz="800">
                <a:solidFill>
                  <a:prstClr val="black"/>
                </a:solidFill>
                <a:latin typeface="Arial"/>
                <a:cs typeface="Arial"/>
              </a:endParaRPr>
            </a:p>
            <a:p>
              <a:pPr marL="12700">
                <a:spcBef>
                  <a:spcPts val="31"/>
                </a:spcBef>
              </a:pPr>
              <a:r>
                <a:rPr sz="800" i="1" spc="11" dirty="0">
                  <a:solidFill>
                    <a:srgbClr val="231F20"/>
                  </a:solidFill>
                  <a:latin typeface="Arial"/>
                  <a:cs typeface="Arial"/>
                </a:rPr>
                <a:t>side-effects</a:t>
              </a:r>
              <a:endParaRPr sz="800">
                <a:solidFill>
                  <a:prstClr val="black"/>
                </a:solidFill>
                <a:latin typeface="Arial"/>
                <a:cs typeface="Arial"/>
              </a:endParaRPr>
            </a:p>
          </p:txBody>
        </p:sp>
        <p:sp>
          <p:nvSpPr>
            <p:cNvPr id="28" name="object 20"/>
            <p:cNvSpPr txBox="1"/>
            <p:nvPr/>
          </p:nvSpPr>
          <p:spPr>
            <a:xfrm>
              <a:off x="6223267" y="4988082"/>
              <a:ext cx="1980000" cy="152607"/>
            </a:xfrm>
            <a:prstGeom prst="rect">
              <a:avLst/>
            </a:prstGeom>
          </p:spPr>
          <p:txBody>
            <a:bodyPr vert="horz" wrap="square" lIns="0" tIns="13971" rIns="0" bIns="0" rtlCol="0">
              <a:spAutoFit/>
            </a:bodyPr>
            <a:lstStyle/>
            <a:p>
              <a:pPr marL="12700">
                <a:spcBef>
                  <a:spcPts val="11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5" dirty="0">
                  <a:solidFill>
                    <a:srgbClr val="231F20"/>
                  </a:solidFill>
                  <a:latin typeface="Arial"/>
                  <a:cs typeface="Arial"/>
                </a:rPr>
                <a:t>‡</a:t>
              </a:r>
              <a:endParaRPr sz="900">
                <a:solidFill>
                  <a:prstClr val="black"/>
                </a:solidFill>
                <a:latin typeface="Arial"/>
                <a:cs typeface="Arial"/>
              </a:endParaRPr>
            </a:p>
          </p:txBody>
        </p:sp>
        <p:sp>
          <p:nvSpPr>
            <p:cNvPr id="29" name="object 21"/>
            <p:cNvSpPr txBox="1"/>
            <p:nvPr/>
          </p:nvSpPr>
          <p:spPr>
            <a:xfrm>
              <a:off x="666333" y="1019659"/>
              <a:ext cx="2684780" cy="355226"/>
            </a:xfrm>
            <a:prstGeom prst="rect">
              <a:avLst/>
            </a:prstGeom>
          </p:spPr>
          <p:txBody>
            <a:bodyPr vert="horz" wrap="square" lIns="0" tIns="16511" rIns="0" bIns="0" rtlCol="0">
              <a:spAutoFit/>
            </a:bodyPr>
            <a:lstStyle/>
            <a:p>
              <a:pPr marL="12700">
                <a:spcBef>
                  <a:spcPts val="131"/>
                </a:spcBef>
              </a:pPr>
              <a:r>
                <a:rPr sz="1000" spc="15" dirty="0">
                  <a:solidFill>
                    <a:srgbClr val="231F20"/>
                  </a:solidFill>
                  <a:latin typeface="Arial"/>
                  <a:cs typeface="Arial"/>
                </a:rPr>
                <a:t>Box</a:t>
              </a:r>
              <a:r>
                <a:rPr sz="1000" dirty="0">
                  <a:solidFill>
                    <a:srgbClr val="231F20"/>
                  </a:solidFill>
                  <a:latin typeface="Arial"/>
                  <a:cs typeface="Arial"/>
                </a:rPr>
                <a:t> </a:t>
              </a:r>
              <a:r>
                <a:rPr sz="1000" spc="11" dirty="0">
                  <a:solidFill>
                    <a:srgbClr val="231F20"/>
                  </a:solidFill>
                  <a:latin typeface="Arial"/>
                  <a:cs typeface="Arial"/>
                </a:rPr>
                <a:t>3-5A</a:t>
              </a:r>
              <a:endParaRPr sz="1000">
                <a:solidFill>
                  <a:prstClr val="black"/>
                </a:solidFill>
                <a:latin typeface="Arial"/>
                <a:cs typeface="Arial"/>
              </a:endParaRPr>
            </a:p>
            <a:p>
              <a:pPr marL="12700">
                <a:spcBef>
                  <a:spcPts val="45"/>
                </a:spcBef>
              </a:pPr>
              <a:r>
                <a:rPr sz="1200" b="1" dirty="0">
                  <a:solidFill>
                    <a:srgbClr val="231F20"/>
                  </a:solidFill>
                  <a:latin typeface="Arial Black"/>
                  <a:cs typeface="Arial Black"/>
                </a:rPr>
                <a:t>Adults &amp; adolescents 12+</a:t>
              </a:r>
              <a:r>
                <a:rPr sz="1200" b="1" spc="-35" dirty="0">
                  <a:solidFill>
                    <a:srgbClr val="231F20"/>
                  </a:solidFill>
                  <a:latin typeface="Arial Black"/>
                  <a:cs typeface="Arial Black"/>
                </a:rPr>
                <a:t> </a:t>
              </a:r>
              <a:r>
                <a:rPr sz="1200" b="1" dirty="0">
                  <a:solidFill>
                    <a:srgbClr val="231F20"/>
                  </a:solidFill>
                  <a:latin typeface="Arial Black"/>
                  <a:cs typeface="Arial Black"/>
                </a:rPr>
                <a:t>years</a:t>
              </a:r>
              <a:endParaRPr sz="1200">
                <a:solidFill>
                  <a:prstClr val="black"/>
                </a:solidFill>
                <a:latin typeface="Arial Black"/>
                <a:cs typeface="Arial Black"/>
              </a:endParaRPr>
            </a:p>
          </p:txBody>
        </p:sp>
        <p:sp>
          <p:nvSpPr>
            <p:cNvPr id="30" name="object 22"/>
            <p:cNvSpPr txBox="1"/>
            <p:nvPr/>
          </p:nvSpPr>
          <p:spPr>
            <a:xfrm>
              <a:off x="666332" y="1718087"/>
              <a:ext cx="2232000" cy="291106"/>
            </a:xfrm>
            <a:prstGeom prst="rect">
              <a:avLst/>
            </a:prstGeom>
          </p:spPr>
          <p:txBody>
            <a:bodyPr vert="horz" wrap="square" lIns="0" tIns="13971" rIns="0" bIns="0" rtlCol="0">
              <a:spAutoFit/>
            </a:bodyPr>
            <a:lstStyle/>
            <a:p>
              <a:pPr marL="12700">
                <a:spcBef>
                  <a:spcPts val="111"/>
                </a:spcBef>
              </a:pPr>
              <a:r>
                <a:rPr sz="900" b="1" dirty="0">
                  <a:solidFill>
                    <a:srgbClr val="231F20"/>
                  </a:solidFill>
                  <a:latin typeface="Arial Black"/>
                  <a:cs typeface="Arial Black"/>
                </a:rPr>
                <a:t>Personalized </a:t>
              </a:r>
              <a:r>
                <a:rPr sz="900" b="1" spc="5" dirty="0">
                  <a:solidFill>
                    <a:srgbClr val="231F20"/>
                  </a:solidFill>
                  <a:latin typeface="Arial Black"/>
                  <a:cs typeface="Arial Black"/>
                </a:rPr>
                <a:t>asthma</a:t>
              </a:r>
              <a:r>
                <a:rPr sz="900" b="1" spc="-5" dirty="0">
                  <a:solidFill>
                    <a:srgbClr val="231F20"/>
                  </a:solidFill>
                  <a:latin typeface="Arial Black"/>
                  <a:cs typeface="Arial Black"/>
                </a:rPr>
                <a:t> </a:t>
              </a:r>
              <a:r>
                <a:rPr sz="900" b="1" spc="5" dirty="0">
                  <a:solidFill>
                    <a:srgbClr val="231F20"/>
                  </a:solidFill>
                  <a:latin typeface="Arial Black"/>
                  <a:cs typeface="Arial Black"/>
                </a:rPr>
                <a:t>management:</a:t>
              </a:r>
              <a:endParaRPr sz="900">
                <a:solidFill>
                  <a:prstClr val="black"/>
                </a:solidFill>
                <a:latin typeface="Arial Black"/>
                <a:cs typeface="Arial Black"/>
              </a:endParaRPr>
            </a:p>
            <a:p>
              <a:pPr marL="12700">
                <a:spcBef>
                  <a:spcPts val="11"/>
                </a:spcBef>
              </a:pPr>
              <a:r>
                <a:rPr sz="900" spc="5" dirty="0">
                  <a:solidFill>
                    <a:srgbClr val="231F20"/>
                  </a:solidFill>
                  <a:latin typeface="Arial"/>
                  <a:cs typeface="Arial"/>
                </a:rPr>
                <a:t>Assess, </a:t>
              </a:r>
              <a:r>
                <a:rPr sz="900" dirty="0">
                  <a:solidFill>
                    <a:srgbClr val="231F20"/>
                  </a:solidFill>
                  <a:latin typeface="Arial"/>
                  <a:cs typeface="Arial"/>
                </a:rPr>
                <a:t>Adjust, Review</a:t>
              </a:r>
              <a:r>
                <a:rPr sz="900" spc="-60" dirty="0">
                  <a:solidFill>
                    <a:srgbClr val="231F20"/>
                  </a:solidFill>
                  <a:latin typeface="Arial"/>
                  <a:cs typeface="Arial"/>
                </a:rPr>
                <a:t> </a:t>
              </a:r>
              <a:r>
                <a:rPr sz="900" spc="5" dirty="0">
                  <a:solidFill>
                    <a:srgbClr val="231F20"/>
                  </a:solidFill>
                  <a:latin typeface="Arial"/>
                  <a:cs typeface="Arial"/>
                </a:rPr>
                <a:t>response</a:t>
              </a:r>
              <a:endParaRPr sz="900">
                <a:solidFill>
                  <a:prstClr val="black"/>
                </a:solidFill>
                <a:latin typeface="Arial"/>
                <a:cs typeface="Arial"/>
              </a:endParaRPr>
            </a:p>
          </p:txBody>
        </p:sp>
        <p:sp>
          <p:nvSpPr>
            <p:cNvPr id="31" name="object 23"/>
            <p:cNvSpPr txBox="1"/>
            <p:nvPr/>
          </p:nvSpPr>
          <p:spPr>
            <a:xfrm>
              <a:off x="666332" y="3052701"/>
              <a:ext cx="1800000" cy="423193"/>
            </a:xfrm>
            <a:prstGeom prst="rect">
              <a:avLst/>
            </a:prstGeom>
          </p:spPr>
          <p:txBody>
            <a:bodyPr vert="horz" wrap="square" lIns="0" tIns="12065" rIns="0" bIns="0" rtlCol="0">
              <a:spAutoFit/>
            </a:bodyPr>
            <a:lstStyle/>
            <a:p>
              <a:pPr marL="12700" marR="5080">
                <a:lnSpc>
                  <a:spcPct val="101200"/>
                </a:lnSpc>
                <a:spcBef>
                  <a:spcPts val="95"/>
                </a:spcBef>
              </a:pPr>
              <a:r>
                <a:rPr sz="900" b="1" spc="5" dirty="0">
                  <a:solidFill>
                    <a:srgbClr val="231F20"/>
                  </a:solidFill>
                  <a:latin typeface="Arial Black"/>
                  <a:cs typeface="Arial Black"/>
                </a:rPr>
                <a:t>Asthma </a:t>
              </a:r>
              <a:r>
                <a:rPr sz="900" b="1" dirty="0">
                  <a:solidFill>
                    <a:srgbClr val="231F20"/>
                  </a:solidFill>
                  <a:latin typeface="Arial Black"/>
                  <a:cs typeface="Arial Black"/>
                </a:rPr>
                <a:t>medication</a:t>
              </a:r>
              <a:r>
                <a:rPr sz="900" b="1" spc="-45" dirty="0">
                  <a:solidFill>
                    <a:srgbClr val="231F20"/>
                  </a:solidFill>
                  <a:latin typeface="Arial Black"/>
                  <a:cs typeface="Arial Black"/>
                </a:rPr>
                <a:t> </a:t>
              </a:r>
              <a:r>
                <a:rPr sz="900" b="1" spc="5" dirty="0">
                  <a:solidFill>
                    <a:srgbClr val="231F20"/>
                  </a:solidFill>
                  <a:latin typeface="Arial Black"/>
                  <a:cs typeface="Arial Black"/>
                </a:rPr>
                <a:t>options:  </a:t>
              </a:r>
              <a:r>
                <a:rPr sz="900" dirty="0">
                  <a:solidFill>
                    <a:srgbClr val="231F20"/>
                  </a:solidFill>
                  <a:latin typeface="Arial"/>
                  <a:cs typeface="Arial"/>
                </a:rPr>
                <a:t>Adjust treatment up and down for  </a:t>
              </a:r>
              <a:r>
                <a:rPr sz="900" spc="-5" dirty="0">
                  <a:solidFill>
                    <a:srgbClr val="231F20"/>
                  </a:solidFill>
                  <a:latin typeface="Arial"/>
                  <a:cs typeface="Arial"/>
                </a:rPr>
                <a:t>individual </a:t>
              </a:r>
              <a:r>
                <a:rPr sz="900" dirty="0">
                  <a:solidFill>
                    <a:srgbClr val="231F20"/>
                  </a:solidFill>
                  <a:latin typeface="Arial"/>
                  <a:cs typeface="Arial"/>
                </a:rPr>
                <a:t>patient</a:t>
              </a:r>
              <a:r>
                <a:rPr sz="900" spc="-5" dirty="0">
                  <a:solidFill>
                    <a:srgbClr val="231F20"/>
                  </a:solidFill>
                  <a:latin typeface="Arial"/>
                  <a:cs typeface="Arial"/>
                </a:rPr>
                <a:t> </a:t>
              </a:r>
              <a:r>
                <a:rPr sz="900" dirty="0">
                  <a:solidFill>
                    <a:srgbClr val="231F20"/>
                  </a:solidFill>
                  <a:latin typeface="Arial"/>
                  <a:cs typeface="Arial"/>
                </a:rPr>
                <a:t>needs</a:t>
              </a:r>
              <a:endParaRPr sz="900">
                <a:solidFill>
                  <a:prstClr val="black"/>
                </a:solidFill>
                <a:latin typeface="Arial"/>
                <a:cs typeface="Arial"/>
              </a:endParaRPr>
            </a:p>
          </p:txBody>
        </p:sp>
        <p:sp>
          <p:nvSpPr>
            <p:cNvPr id="32" name="object 24"/>
            <p:cNvSpPr txBox="1"/>
            <p:nvPr/>
          </p:nvSpPr>
          <p:spPr>
            <a:xfrm>
              <a:off x="7686377" y="2691315"/>
              <a:ext cx="684000" cy="1701363"/>
            </a:xfrm>
            <a:prstGeom prst="rect">
              <a:avLst/>
            </a:prstGeom>
          </p:spPr>
          <p:txBody>
            <a:bodyPr vert="horz" wrap="square" lIns="0" tIns="15875" rIns="0" bIns="0" rtlCol="0">
              <a:spAutoFit/>
            </a:bodyPr>
            <a:lstStyle/>
            <a:p>
              <a:pPr marL="12700">
                <a:spcBef>
                  <a:spcPts val="125"/>
                </a:spcBef>
              </a:pPr>
              <a:r>
                <a:rPr sz="851" b="1" spc="11" dirty="0">
                  <a:solidFill>
                    <a:srgbClr val="58595B"/>
                  </a:solidFill>
                  <a:latin typeface="Arial Black"/>
                  <a:cs typeface="Arial Black"/>
                </a:rPr>
                <a:t>STEP</a:t>
              </a:r>
              <a:r>
                <a:rPr sz="851" b="1" spc="-5" dirty="0">
                  <a:solidFill>
                    <a:srgbClr val="58595B"/>
                  </a:solidFill>
                  <a:latin typeface="Arial Black"/>
                  <a:cs typeface="Arial Black"/>
                </a:rPr>
                <a:t> </a:t>
              </a:r>
              <a:r>
                <a:rPr sz="851" b="1" spc="15" dirty="0">
                  <a:solidFill>
                    <a:srgbClr val="58595B"/>
                  </a:solidFill>
                  <a:latin typeface="Arial Black"/>
                  <a:cs typeface="Arial Black"/>
                </a:rPr>
                <a:t>5</a:t>
              </a:r>
              <a:endParaRPr sz="851">
                <a:solidFill>
                  <a:prstClr val="black"/>
                </a:solidFill>
                <a:latin typeface="Arial Black"/>
                <a:cs typeface="Arial Black"/>
              </a:endParaRPr>
            </a:p>
            <a:p>
              <a:pPr marL="12700" marR="179066">
                <a:lnSpc>
                  <a:spcPct val="103200"/>
                </a:lnSpc>
                <a:spcBef>
                  <a:spcPts val="851"/>
                </a:spcBef>
              </a:pPr>
              <a:r>
                <a:rPr sz="800" spc="5" dirty="0">
                  <a:solidFill>
                    <a:srgbClr val="231F20"/>
                  </a:solidFill>
                  <a:latin typeface="Arial"/>
                  <a:cs typeface="Arial"/>
                </a:rPr>
                <a:t>High dose  </a:t>
              </a:r>
              <a:r>
                <a:rPr sz="800" spc="11" dirty="0">
                  <a:solidFill>
                    <a:srgbClr val="231F20"/>
                  </a:solidFill>
                  <a:latin typeface="Arial"/>
                  <a:cs typeface="Arial"/>
                </a:rPr>
                <a:t>ICS-LABA</a:t>
              </a:r>
              <a:endParaRPr sz="800">
                <a:solidFill>
                  <a:prstClr val="black"/>
                </a:solidFill>
                <a:latin typeface="Arial"/>
                <a:cs typeface="Arial"/>
              </a:endParaRPr>
            </a:p>
            <a:p>
              <a:pPr marL="12700" marR="102868">
                <a:lnSpc>
                  <a:spcPct val="103200"/>
                </a:lnSpc>
                <a:spcBef>
                  <a:spcPts val="255"/>
                </a:spcBef>
              </a:pPr>
              <a:r>
                <a:rPr sz="800" spc="5" dirty="0">
                  <a:solidFill>
                    <a:srgbClr val="231F20"/>
                  </a:solidFill>
                  <a:latin typeface="Arial"/>
                  <a:cs typeface="Arial"/>
                </a:rPr>
                <a:t>Refer for  phenotypic  assessment</a:t>
              </a:r>
              <a:endParaRPr sz="800">
                <a:solidFill>
                  <a:prstClr val="black"/>
                </a:solidFill>
                <a:latin typeface="Arial"/>
                <a:cs typeface="Arial"/>
              </a:endParaRPr>
            </a:p>
            <a:p>
              <a:pPr marL="12700" marR="5080">
                <a:lnSpc>
                  <a:spcPct val="103200"/>
                </a:lnSpc>
              </a:pPr>
              <a:r>
                <a:rPr sz="800" spc="11" dirty="0">
                  <a:solidFill>
                    <a:srgbClr val="231F20"/>
                  </a:solidFill>
                  <a:latin typeface="Arial"/>
                  <a:cs typeface="Arial"/>
                </a:rPr>
                <a:t>± </a:t>
              </a:r>
              <a:r>
                <a:rPr sz="800" spc="5" dirty="0">
                  <a:solidFill>
                    <a:srgbClr val="231F20"/>
                  </a:solidFill>
                  <a:latin typeface="Arial"/>
                  <a:cs typeface="Arial"/>
                </a:rPr>
                <a:t>add-on  </a:t>
              </a:r>
              <a:r>
                <a:rPr sz="800" dirty="0">
                  <a:solidFill>
                    <a:srgbClr val="231F20"/>
                  </a:solidFill>
                  <a:latin typeface="Arial"/>
                  <a:cs typeface="Arial"/>
                </a:rPr>
                <a:t>therapy,  e.g.tiotropium,  anti-IgE,</a:t>
              </a:r>
              <a:endParaRPr sz="800">
                <a:solidFill>
                  <a:prstClr val="black"/>
                </a:solidFill>
                <a:latin typeface="Arial"/>
                <a:cs typeface="Arial"/>
              </a:endParaRPr>
            </a:p>
            <a:p>
              <a:pPr marL="12700">
                <a:spcBef>
                  <a:spcPts val="31"/>
                </a:spcBef>
              </a:pPr>
              <a:r>
                <a:rPr sz="800" spc="5" dirty="0">
                  <a:solidFill>
                    <a:srgbClr val="231F20"/>
                  </a:solidFill>
                  <a:latin typeface="Arial"/>
                  <a:cs typeface="Arial"/>
                </a:rPr>
                <a:t>anti-IL5/5R,</a:t>
              </a:r>
              <a:endParaRPr sz="800">
                <a:solidFill>
                  <a:prstClr val="black"/>
                </a:solidFill>
                <a:latin typeface="Arial"/>
                <a:cs typeface="Arial"/>
              </a:endParaRPr>
            </a:p>
            <a:p>
              <a:pPr marL="12700">
                <a:spcBef>
                  <a:spcPts val="131"/>
                </a:spcBef>
              </a:pPr>
              <a:r>
                <a:rPr sz="800" spc="5" dirty="0">
                  <a:solidFill>
                    <a:srgbClr val="231F20"/>
                  </a:solidFill>
                  <a:latin typeface="Arial"/>
                  <a:cs typeface="Arial"/>
                </a:rPr>
                <a:t>anti-IL4R</a:t>
              </a:r>
              <a:endParaRPr sz="800">
                <a:solidFill>
                  <a:prstClr val="black"/>
                </a:solidFill>
                <a:latin typeface="Arial"/>
                <a:cs typeface="Arial"/>
              </a:endParaRPr>
            </a:p>
          </p:txBody>
        </p:sp>
        <p:sp>
          <p:nvSpPr>
            <p:cNvPr id="33" name="object 25"/>
            <p:cNvSpPr txBox="1"/>
            <p:nvPr/>
          </p:nvSpPr>
          <p:spPr>
            <a:xfrm>
              <a:off x="2886598" y="2013734"/>
              <a:ext cx="936823" cy="714426"/>
            </a:xfrm>
            <a:prstGeom prst="rect">
              <a:avLst/>
            </a:prstGeom>
          </p:spPr>
          <p:txBody>
            <a:bodyPr vert="horz" wrap="square" lIns="0" tIns="12065" rIns="0" bIns="0" rtlCol="0">
              <a:spAutoFit/>
            </a:bodyPr>
            <a:lstStyle/>
            <a:p>
              <a:pPr marL="12700" marR="207005">
                <a:lnSpc>
                  <a:spcPct val="114700"/>
                </a:lnSpc>
                <a:spcBef>
                  <a:spcPts val="95"/>
                </a:spcBef>
              </a:pPr>
              <a:r>
                <a:rPr sz="800" i="1" spc="11" dirty="0">
                  <a:solidFill>
                    <a:srgbClr val="231F20"/>
                  </a:solidFill>
                  <a:latin typeface="Arial"/>
                  <a:cs typeface="Arial"/>
                </a:rPr>
                <a:t>Symptoms  Exacerbations  Side-effects  </a:t>
              </a:r>
              <a:r>
                <a:rPr sz="800" i="1" spc="5" dirty="0">
                  <a:solidFill>
                    <a:srgbClr val="231F20"/>
                  </a:solidFill>
                  <a:latin typeface="Arial"/>
                  <a:cs typeface="Arial"/>
                </a:rPr>
                <a:t>Lung</a:t>
              </a:r>
              <a:r>
                <a:rPr sz="800" i="1" spc="-31" dirty="0">
                  <a:solidFill>
                    <a:srgbClr val="231F20"/>
                  </a:solidFill>
                  <a:latin typeface="Arial"/>
                  <a:cs typeface="Arial"/>
                </a:rPr>
                <a:t> </a:t>
              </a:r>
              <a:r>
                <a:rPr sz="800" i="1" spc="11" dirty="0">
                  <a:solidFill>
                    <a:srgbClr val="231F20"/>
                  </a:solidFill>
                  <a:latin typeface="Arial"/>
                  <a:cs typeface="Arial"/>
                </a:rPr>
                <a:t>function</a:t>
              </a:r>
              <a:endParaRPr sz="800" dirty="0">
                <a:solidFill>
                  <a:prstClr val="black"/>
                </a:solidFill>
                <a:latin typeface="Arial"/>
                <a:cs typeface="Arial"/>
              </a:endParaRPr>
            </a:p>
            <a:p>
              <a:pPr marL="12700">
                <a:spcBef>
                  <a:spcPts val="131"/>
                </a:spcBef>
              </a:pPr>
              <a:r>
                <a:rPr sz="800" i="1" spc="11" dirty="0">
                  <a:solidFill>
                    <a:srgbClr val="231F20"/>
                  </a:solidFill>
                  <a:latin typeface="Arial"/>
                  <a:cs typeface="Arial"/>
                </a:rPr>
                <a:t>Patient</a:t>
              </a:r>
              <a:r>
                <a:rPr sz="800" i="1" spc="-60" dirty="0">
                  <a:solidFill>
                    <a:srgbClr val="231F20"/>
                  </a:solidFill>
                  <a:latin typeface="Arial"/>
                  <a:cs typeface="Arial"/>
                </a:rPr>
                <a:t> </a:t>
              </a:r>
              <a:r>
                <a:rPr sz="800" i="1" spc="11" dirty="0">
                  <a:solidFill>
                    <a:srgbClr val="231F20"/>
                  </a:solidFill>
                  <a:latin typeface="Arial"/>
                  <a:cs typeface="Arial"/>
                </a:rPr>
                <a:t>satisfaction</a:t>
              </a:r>
              <a:endParaRPr sz="800" dirty="0">
                <a:solidFill>
                  <a:prstClr val="black"/>
                </a:solidFill>
                <a:latin typeface="Arial"/>
                <a:cs typeface="Arial"/>
              </a:endParaRPr>
            </a:p>
          </p:txBody>
        </p:sp>
        <p:sp>
          <p:nvSpPr>
            <p:cNvPr id="34" name="object 26"/>
            <p:cNvSpPr txBox="1"/>
            <p:nvPr/>
          </p:nvSpPr>
          <p:spPr>
            <a:xfrm>
              <a:off x="5363705" y="1032939"/>
              <a:ext cx="1783168" cy="817788"/>
            </a:xfrm>
            <a:prstGeom prst="rect">
              <a:avLst/>
            </a:prstGeom>
          </p:spPr>
          <p:txBody>
            <a:bodyPr vert="horz" wrap="square" lIns="0" tIns="12065" rIns="0" bIns="0" rtlCol="0">
              <a:spAutoFit/>
            </a:bodyPr>
            <a:lstStyle/>
            <a:p>
              <a:pPr marL="12700" marR="5080">
                <a:lnSpc>
                  <a:spcPct val="114700"/>
                </a:lnSpc>
                <a:spcBef>
                  <a:spcPts val="95"/>
                </a:spcBef>
              </a:pPr>
              <a:r>
                <a:rPr sz="800" i="1" spc="5" dirty="0">
                  <a:solidFill>
                    <a:srgbClr val="231F20"/>
                  </a:solidFill>
                  <a:latin typeface="Arial"/>
                  <a:cs typeface="Arial"/>
                </a:rPr>
                <a:t>Confirmation of diagnosis </a:t>
              </a:r>
              <a:r>
                <a:rPr sz="800" i="1" dirty="0">
                  <a:solidFill>
                    <a:srgbClr val="231F20"/>
                  </a:solidFill>
                  <a:latin typeface="Arial"/>
                  <a:cs typeface="Arial"/>
                </a:rPr>
                <a:t>if </a:t>
              </a:r>
              <a:r>
                <a:rPr sz="800" i="1" spc="5" dirty="0">
                  <a:solidFill>
                    <a:srgbClr val="231F20"/>
                  </a:solidFill>
                  <a:latin typeface="Arial"/>
                  <a:cs typeface="Arial"/>
                </a:rPr>
                <a:t>necessary  </a:t>
              </a:r>
              <a:r>
                <a:rPr sz="800" i="1" spc="11" dirty="0">
                  <a:solidFill>
                    <a:srgbClr val="231F20"/>
                  </a:solidFill>
                  <a:latin typeface="Arial"/>
                  <a:cs typeface="Arial"/>
                </a:rPr>
                <a:t>Symptom control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modifiable</a:t>
              </a:r>
              <a:endParaRPr sz="800">
                <a:solidFill>
                  <a:prstClr val="black"/>
                </a:solidFill>
                <a:latin typeface="Arial"/>
                <a:cs typeface="Arial"/>
              </a:endParaRPr>
            </a:p>
            <a:p>
              <a:pPr marL="12700">
                <a:lnSpc>
                  <a:spcPts val="860"/>
                </a:lnSpc>
              </a:pPr>
              <a:r>
                <a:rPr sz="800" i="1" spc="5" dirty="0">
                  <a:solidFill>
                    <a:srgbClr val="231F20"/>
                  </a:solidFill>
                  <a:latin typeface="Arial"/>
                  <a:cs typeface="Arial"/>
                </a:rPr>
                <a:t>risk </a:t>
              </a:r>
              <a:r>
                <a:rPr sz="800" i="1" spc="11" dirty="0">
                  <a:solidFill>
                    <a:srgbClr val="231F20"/>
                  </a:solidFill>
                  <a:latin typeface="Arial"/>
                  <a:cs typeface="Arial"/>
                </a:rPr>
                <a:t>factors (including </a:t>
              </a:r>
              <a:r>
                <a:rPr sz="800" i="1" spc="5" dirty="0">
                  <a:solidFill>
                    <a:srgbClr val="231F20"/>
                  </a:solidFill>
                  <a:latin typeface="Arial"/>
                  <a:cs typeface="Arial"/>
                </a:rPr>
                <a:t>lung</a:t>
              </a:r>
              <a:r>
                <a:rPr sz="800" i="1" spc="-35" dirty="0">
                  <a:solidFill>
                    <a:srgbClr val="231F20"/>
                  </a:solidFill>
                  <a:latin typeface="Arial"/>
                  <a:cs typeface="Arial"/>
                </a:rPr>
                <a:t> </a:t>
              </a:r>
              <a:r>
                <a:rPr sz="800" i="1" spc="11" dirty="0">
                  <a:solidFill>
                    <a:srgbClr val="231F20"/>
                  </a:solidFill>
                  <a:latin typeface="Arial"/>
                  <a:cs typeface="Arial"/>
                </a:rPr>
                <a:t>function)</a:t>
              </a:r>
              <a:endParaRPr sz="800">
                <a:solidFill>
                  <a:prstClr val="black"/>
                </a:solidFill>
                <a:latin typeface="Arial"/>
                <a:cs typeface="Arial"/>
              </a:endParaRPr>
            </a:p>
            <a:p>
              <a:pPr marL="12700">
                <a:spcBef>
                  <a:spcPts val="131"/>
                </a:spcBef>
              </a:pPr>
              <a:r>
                <a:rPr sz="800" i="1" spc="5" dirty="0">
                  <a:solidFill>
                    <a:srgbClr val="231F20"/>
                  </a:solidFill>
                  <a:latin typeface="Arial"/>
                  <a:cs typeface="Arial"/>
                </a:rPr>
                <a:t>Comorbidities</a:t>
              </a:r>
              <a:endParaRPr sz="800">
                <a:solidFill>
                  <a:prstClr val="black"/>
                </a:solidFill>
                <a:latin typeface="Arial"/>
                <a:cs typeface="Arial"/>
              </a:endParaRPr>
            </a:p>
            <a:p>
              <a:pPr marL="12700" marR="325747">
                <a:lnSpc>
                  <a:spcPct val="114700"/>
                </a:lnSpc>
              </a:pPr>
              <a:r>
                <a:rPr sz="800" i="1" spc="11" dirty="0">
                  <a:solidFill>
                    <a:srgbClr val="231F20"/>
                  </a:solidFill>
                  <a:latin typeface="Arial"/>
                  <a:cs typeface="Arial"/>
                </a:rPr>
                <a:t>Inhaler technique </a:t>
              </a:r>
              <a:r>
                <a:rPr sz="800" i="1" spc="15" dirty="0">
                  <a:solidFill>
                    <a:srgbClr val="231F20"/>
                  </a:solidFill>
                  <a:latin typeface="Arial"/>
                  <a:cs typeface="Arial"/>
                </a:rPr>
                <a:t>&amp;</a:t>
              </a:r>
              <a:r>
                <a:rPr sz="800" i="1" spc="-60" dirty="0">
                  <a:solidFill>
                    <a:srgbClr val="231F20"/>
                  </a:solidFill>
                  <a:latin typeface="Arial"/>
                  <a:cs typeface="Arial"/>
                </a:rPr>
                <a:t> </a:t>
              </a:r>
              <a:r>
                <a:rPr sz="800" i="1" spc="5" dirty="0">
                  <a:solidFill>
                    <a:srgbClr val="231F20"/>
                  </a:solidFill>
                  <a:latin typeface="Arial"/>
                  <a:cs typeface="Arial"/>
                </a:rPr>
                <a:t>adherence  </a:t>
              </a:r>
              <a:r>
                <a:rPr sz="800" i="1" spc="11" dirty="0">
                  <a:solidFill>
                    <a:srgbClr val="231F20"/>
                  </a:solidFill>
                  <a:latin typeface="Arial"/>
                  <a:cs typeface="Arial"/>
                </a:rPr>
                <a:t>Patient</a:t>
              </a:r>
              <a:r>
                <a:rPr sz="800" i="1" dirty="0">
                  <a:solidFill>
                    <a:srgbClr val="231F20"/>
                  </a:solidFill>
                  <a:latin typeface="Arial"/>
                  <a:cs typeface="Arial"/>
                </a:rPr>
                <a:t> </a:t>
              </a:r>
              <a:r>
                <a:rPr sz="800" i="1" spc="5" dirty="0">
                  <a:solidFill>
                    <a:srgbClr val="231F20"/>
                  </a:solidFill>
                  <a:latin typeface="Arial"/>
                  <a:cs typeface="Arial"/>
                </a:rPr>
                <a:t>goals</a:t>
              </a:r>
              <a:endParaRPr sz="800">
                <a:solidFill>
                  <a:prstClr val="black"/>
                </a:solidFill>
                <a:latin typeface="Arial"/>
                <a:cs typeface="Arial"/>
              </a:endParaRPr>
            </a:p>
          </p:txBody>
        </p:sp>
        <p:sp>
          <p:nvSpPr>
            <p:cNvPr id="35" name="object 27"/>
            <p:cNvSpPr txBox="1"/>
            <p:nvPr/>
          </p:nvSpPr>
          <p:spPr>
            <a:xfrm>
              <a:off x="5365890" y="2616632"/>
              <a:ext cx="1544220" cy="630557"/>
            </a:xfrm>
            <a:prstGeom prst="rect">
              <a:avLst/>
            </a:prstGeom>
          </p:spPr>
          <p:txBody>
            <a:bodyPr vert="horz" wrap="square" lIns="0" tIns="23495" rIns="0" bIns="0" rtlCol="0">
              <a:spAutoFit/>
            </a:bodyPr>
            <a:lstStyle/>
            <a:p>
              <a:pPr marL="12700" marR="180970">
                <a:lnSpc>
                  <a:spcPts val="860"/>
                </a:lnSpc>
                <a:spcBef>
                  <a:spcPts val="185"/>
                </a:spcBef>
              </a:pPr>
              <a:r>
                <a:rPr sz="800" i="1" spc="5" dirty="0">
                  <a:solidFill>
                    <a:srgbClr val="231F20"/>
                  </a:solidFill>
                  <a:latin typeface="Arial"/>
                  <a:cs typeface="Arial"/>
                </a:rPr>
                <a:t>Treatment of </a:t>
              </a:r>
              <a:r>
                <a:rPr sz="800" i="1" spc="11" dirty="0">
                  <a:solidFill>
                    <a:srgbClr val="231F20"/>
                  </a:solidFill>
                  <a:latin typeface="Arial"/>
                  <a:cs typeface="Arial"/>
                </a:rPr>
                <a:t>modifiable</a:t>
              </a:r>
              <a:r>
                <a:rPr sz="800" i="1" spc="-60" dirty="0">
                  <a:solidFill>
                    <a:srgbClr val="231F20"/>
                  </a:solidFill>
                  <a:latin typeface="Arial"/>
                  <a:cs typeface="Arial"/>
                </a:rPr>
                <a:t> </a:t>
              </a:r>
              <a:r>
                <a:rPr sz="800" i="1" spc="5" dirty="0">
                  <a:solidFill>
                    <a:srgbClr val="231F20"/>
                  </a:solidFill>
                  <a:latin typeface="Arial"/>
                  <a:cs typeface="Arial"/>
                </a:rPr>
                <a:t>risk  </a:t>
              </a:r>
              <a:r>
                <a:rPr sz="800" i="1" spc="11" dirty="0">
                  <a:solidFill>
                    <a:srgbClr val="231F20"/>
                  </a:solidFill>
                  <a:latin typeface="Arial"/>
                  <a:cs typeface="Arial"/>
                </a:rPr>
                <a:t>factors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comorbidities</a:t>
              </a:r>
              <a:endParaRPr sz="800">
                <a:solidFill>
                  <a:prstClr val="black"/>
                </a:solidFill>
                <a:latin typeface="Arial"/>
                <a:cs typeface="Arial"/>
              </a:endParaRPr>
            </a:p>
            <a:p>
              <a:pPr marL="12700" marR="5080">
                <a:lnSpc>
                  <a:spcPts val="1031"/>
                </a:lnSpc>
                <a:spcBef>
                  <a:spcPts val="35"/>
                </a:spcBef>
              </a:pPr>
              <a:r>
                <a:rPr sz="800" i="1" spc="5" dirty="0">
                  <a:solidFill>
                    <a:srgbClr val="231F20"/>
                  </a:solidFill>
                  <a:latin typeface="Arial"/>
                  <a:cs typeface="Arial"/>
                </a:rPr>
                <a:t>Non-pharmacological </a:t>
              </a:r>
              <a:r>
                <a:rPr sz="800" i="1" spc="11" dirty="0">
                  <a:solidFill>
                    <a:srgbClr val="231F20"/>
                  </a:solidFill>
                  <a:latin typeface="Arial"/>
                  <a:cs typeface="Arial"/>
                </a:rPr>
                <a:t>strategies  Education </a:t>
              </a:r>
              <a:r>
                <a:rPr sz="800" i="1" spc="15" dirty="0">
                  <a:solidFill>
                    <a:srgbClr val="231F20"/>
                  </a:solidFill>
                  <a:latin typeface="Arial"/>
                  <a:cs typeface="Arial"/>
                </a:rPr>
                <a:t>&amp; </a:t>
              </a:r>
              <a:r>
                <a:rPr sz="800" i="1" spc="5" dirty="0">
                  <a:solidFill>
                    <a:srgbClr val="231F20"/>
                  </a:solidFill>
                  <a:latin typeface="Arial"/>
                  <a:cs typeface="Arial"/>
                </a:rPr>
                <a:t>skills training  </a:t>
              </a:r>
              <a:r>
                <a:rPr sz="800" i="1" spc="11" dirty="0">
                  <a:solidFill>
                    <a:srgbClr val="231F20"/>
                  </a:solidFill>
                  <a:latin typeface="Arial"/>
                  <a:cs typeface="Arial"/>
                </a:rPr>
                <a:t>Asthma</a:t>
              </a:r>
              <a:r>
                <a:rPr sz="800" i="1" dirty="0">
                  <a:solidFill>
                    <a:srgbClr val="231F20"/>
                  </a:solidFill>
                  <a:latin typeface="Arial"/>
                  <a:cs typeface="Arial"/>
                </a:rPr>
                <a:t> </a:t>
              </a:r>
              <a:r>
                <a:rPr sz="800" i="1" spc="11" dirty="0">
                  <a:solidFill>
                    <a:srgbClr val="231F20"/>
                  </a:solidFill>
                  <a:latin typeface="Arial"/>
                  <a:cs typeface="Arial"/>
                </a:rPr>
                <a:t>medications</a:t>
              </a:r>
              <a:endParaRPr sz="800">
                <a:solidFill>
                  <a:prstClr val="black"/>
                </a:solidFill>
                <a:latin typeface="Arial"/>
                <a:cs typeface="Arial"/>
              </a:endParaRPr>
            </a:p>
          </p:txBody>
        </p:sp>
        <p:sp>
          <p:nvSpPr>
            <p:cNvPr id="2" name="Rectangle 1"/>
            <p:cNvSpPr/>
            <p:nvPr/>
          </p:nvSpPr>
          <p:spPr>
            <a:xfrm>
              <a:off x="6799947" y="5845816"/>
              <a:ext cx="221856" cy="169277"/>
            </a:xfrm>
            <a:prstGeom prst="rect">
              <a:avLst/>
            </a:prstGeom>
          </p:spPr>
          <p:txBody>
            <a:bodyPr wrap="none">
              <a:spAutoFit/>
            </a:bodyPr>
            <a:lstStyle/>
            <a:p>
              <a:r>
                <a:rPr lang="en-US" sz="500" spc="15" dirty="0">
                  <a:solidFill>
                    <a:srgbClr val="231F20"/>
                  </a:solidFill>
                  <a:latin typeface="Arial"/>
                  <a:cs typeface="Arial"/>
                </a:rPr>
                <a:t>1</a:t>
              </a:r>
              <a:endParaRPr lang="en-US" sz="500" dirty="0">
                <a:solidFill>
                  <a:prstClr val="black"/>
                </a:solidFill>
              </a:endParaRPr>
            </a:p>
          </p:txBody>
        </p:sp>
        <p:pic>
          <p:nvPicPr>
            <p:cNvPr id="3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56339"/>
              <a:ext cx="685280" cy="7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8295" y="3959403"/>
              <a:ext cx="756000" cy="396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8" name="Rectangle 37"/>
            <p:cNvSpPr/>
            <p:nvPr/>
          </p:nvSpPr>
          <p:spPr>
            <a:xfrm>
              <a:off x="2019151" y="4478997"/>
              <a:ext cx="792000" cy="360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bject 8"/>
            <p:cNvSpPr txBox="1"/>
            <p:nvPr/>
          </p:nvSpPr>
          <p:spPr>
            <a:xfrm>
              <a:off x="2018296" y="3691703"/>
              <a:ext cx="900000" cy="706604"/>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1</a:t>
              </a:r>
              <a:endParaRPr sz="900" b="1">
                <a:solidFill>
                  <a:prstClr val="black"/>
                </a:solidFill>
                <a:latin typeface="Arial Black"/>
                <a:cs typeface="Arial Black"/>
              </a:endParaRPr>
            </a:p>
            <a:p>
              <a:pPr marL="12700" marR="267964">
                <a:lnSpc>
                  <a:spcPct val="101200"/>
                </a:lnSpc>
                <a:spcBef>
                  <a:spcPts val="944"/>
                </a:spcBef>
              </a:pPr>
              <a:r>
                <a:rPr sz="951" dirty="0">
                  <a:solidFill>
                    <a:srgbClr val="231F20"/>
                  </a:solidFill>
                  <a:latin typeface="Arial"/>
                  <a:cs typeface="Arial"/>
                </a:rPr>
                <a:t>As-needed  low</a:t>
              </a:r>
              <a:r>
                <a:rPr sz="951" spc="-25" dirty="0">
                  <a:solidFill>
                    <a:srgbClr val="231F20"/>
                  </a:solidFill>
                  <a:latin typeface="Arial"/>
                  <a:cs typeface="Arial"/>
                </a:rPr>
                <a:t> </a:t>
              </a:r>
              <a:r>
                <a:rPr sz="951" dirty="0">
                  <a:solidFill>
                    <a:srgbClr val="231F20"/>
                  </a:solidFill>
                  <a:latin typeface="Arial"/>
                  <a:cs typeface="Arial"/>
                </a:rPr>
                <a:t>dose</a:t>
              </a:r>
              <a:endParaRPr sz="951">
                <a:solidFill>
                  <a:prstClr val="black"/>
                </a:solidFill>
                <a:latin typeface="Arial"/>
                <a:cs typeface="Arial"/>
              </a:endParaRPr>
            </a:p>
            <a:p>
              <a:pPr marL="12700">
                <a:lnSpc>
                  <a:spcPts val="1060"/>
                </a:lnSpc>
              </a:pPr>
              <a:r>
                <a:rPr sz="951" dirty="0">
                  <a:solidFill>
                    <a:srgbClr val="231F20"/>
                  </a:solidFill>
                  <a:latin typeface="Arial"/>
                  <a:cs typeface="Arial"/>
                </a:rPr>
                <a:t>ICS-formoterol</a:t>
              </a:r>
              <a:r>
                <a:rPr sz="951" spc="-31" dirty="0">
                  <a:solidFill>
                    <a:srgbClr val="231F20"/>
                  </a:solidFill>
                  <a:latin typeface="Arial"/>
                  <a:cs typeface="Arial"/>
                </a:rPr>
                <a:t> </a:t>
              </a:r>
              <a:r>
                <a:rPr sz="1000" spc="11" dirty="0">
                  <a:solidFill>
                    <a:srgbClr val="231F20"/>
                  </a:solidFill>
                  <a:latin typeface="Arial"/>
                  <a:cs typeface="Arial"/>
                </a:rPr>
                <a:t>*</a:t>
              </a:r>
              <a:endParaRPr sz="1000">
                <a:solidFill>
                  <a:prstClr val="black"/>
                </a:solidFill>
                <a:latin typeface="Arial"/>
                <a:cs typeface="Arial"/>
              </a:endParaRPr>
            </a:p>
          </p:txBody>
        </p:sp>
        <p:sp>
          <p:nvSpPr>
            <p:cNvPr id="20" name="object 12"/>
            <p:cNvSpPr txBox="1"/>
            <p:nvPr/>
          </p:nvSpPr>
          <p:spPr>
            <a:xfrm>
              <a:off x="20182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Low </a:t>
              </a:r>
              <a:r>
                <a:rPr sz="900" i="1" spc="5" dirty="0">
                  <a:solidFill>
                    <a:srgbClr val="231F20"/>
                  </a:solidFill>
                  <a:latin typeface="Arial"/>
                  <a:cs typeface="Arial"/>
                </a:rPr>
                <a:t>dose </a:t>
              </a:r>
              <a:r>
                <a:rPr sz="900" i="1" spc="11">
                  <a:solidFill>
                    <a:srgbClr val="231F20"/>
                  </a:solidFill>
                  <a:latin typeface="Arial"/>
                  <a:cs typeface="Arial"/>
                </a:rPr>
                <a:t>ICS  taken</a:t>
              </a:r>
              <a:r>
                <a:rPr lang="en-AU" sz="900" i="1" spc="11">
                  <a:solidFill>
                    <a:srgbClr val="231F20"/>
                  </a:solidFill>
                  <a:latin typeface="Arial"/>
                  <a:cs typeface="Arial"/>
                </a:rPr>
                <a:t> </a:t>
              </a:r>
              <a:r>
                <a:rPr sz="900" i="1" spc="5">
                  <a:solidFill>
                    <a:srgbClr val="231F20"/>
                  </a:solidFill>
                  <a:latin typeface="Arial"/>
                  <a:cs typeface="Arial"/>
                </a:rPr>
                <a:t>whenever  </a:t>
              </a:r>
              <a:r>
                <a:rPr sz="900" i="1" spc="15" dirty="0">
                  <a:solidFill>
                    <a:srgbClr val="231F20"/>
                  </a:solidFill>
                  <a:latin typeface="Arial"/>
                  <a:cs typeface="Arial"/>
                </a:rPr>
                <a:t>SABA </a:t>
              </a:r>
              <a:r>
                <a:rPr sz="900" i="1" spc="5" dirty="0">
                  <a:solidFill>
                    <a:srgbClr val="231F20"/>
                  </a:solidFill>
                  <a:latin typeface="Arial"/>
                  <a:cs typeface="Arial"/>
                </a:rPr>
                <a:t>is </a:t>
              </a:r>
              <a:r>
                <a:rPr sz="900" i="1" spc="11" dirty="0">
                  <a:solidFill>
                    <a:srgbClr val="231F20"/>
                  </a:solidFill>
                  <a:latin typeface="Arial"/>
                  <a:cs typeface="Arial"/>
                </a:rPr>
                <a:t>taken</a:t>
              </a:r>
              <a:r>
                <a:rPr sz="851" i="1" spc="-115" dirty="0">
                  <a:solidFill>
                    <a:srgbClr val="231F20"/>
                  </a:solidFill>
                  <a:latin typeface="Arial"/>
                  <a:cs typeface="Arial"/>
                </a:rPr>
                <a:t> </a:t>
              </a:r>
              <a:r>
                <a:rPr sz="751" spc="11" dirty="0">
                  <a:solidFill>
                    <a:srgbClr val="231F20"/>
                  </a:solidFill>
                  <a:latin typeface="Arial"/>
                  <a:cs typeface="Arial"/>
                </a:rPr>
                <a:t>†</a:t>
              </a:r>
              <a:endParaRPr sz="751">
                <a:solidFill>
                  <a:prstClr val="black"/>
                </a:solidFill>
                <a:latin typeface="Arial"/>
                <a:cs typeface="Arial"/>
              </a:endParaRPr>
            </a:p>
          </p:txBody>
        </p:sp>
        <p:sp>
          <p:nvSpPr>
            <p:cNvPr id="59" name="object 24"/>
            <p:cNvSpPr txBox="1"/>
            <p:nvPr/>
          </p:nvSpPr>
          <p:spPr>
            <a:xfrm>
              <a:off x="5845365" y="5445227"/>
              <a:ext cx="3084324" cy="537841"/>
            </a:xfrm>
            <a:prstGeom prst="rect">
              <a:avLst/>
            </a:prstGeom>
          </p:spPr>
          <p:txBody>
            <a:bodyPr vert="horz" wrap="square" lIns="0" tIns="13971" rIns="0" bIns="0" rtlCol="0">
              <a:spAutoFit/>
            </a:bodyPr>
            <a:lstStyle/>
            <a:p>
              <a:pPr marL="110487" marR="5080" indent="-98423">
                <a:spcBef>
                  <a:spcPts val="111"/>
                </a:spcBef>
              </a:pPr>
              <a:r>
                <a:rPr sz="800" spc="5" dirty="0">
                  <a:solidFill>
                    <a:srgbClr val="231F20"/>
                  </a:solidFill>
                  <a:latin typeface="Arial"/>
                  <a:cs typeface="Arial"/>
                </a:rPr>
                <a:t>‡ </a:t>
              </a:r>
              <a:r>
                <a:rPr sz="851" spc="11" dirty="0">
                  <a:solidFill>
                    <a:srgbClr val="231F20"/>
                  </a:solidFill>
                  <a:latin typeface="Arial"/>
                  <a:cs typeface="Arial"/>
                </a:rPr>
                <a:t>Low-dose </a:t>
              </a:r>
              <a:r>
                <a:rPr sz="851" spc="15" dirty="0">
                  <a:solidFill>
                    <a:srgbClr val="231F20"/>
                  </a:solidFill>
                  <a:latin typeface="Arial"/>
                  <a:cs typeface="Arial"/>
                </a:rPr>
                <a:t>ICS-form </a:t>
              </a:r>
              <a:r>
                <a:rPr sz="851" spc="5" dirty="0">
                  <a:solidFill>
                    <a:srgbClr val="231F20"/>
                  </a:solidFill>
                  <a:latin typeface="Arial"/>
                  <a:cs typeface="Arial"/>
                </a:rPr>
                <a:t>is </a:t>
              </a:r>
              <a:r>
                <a:rPr sz="851" spc="11" dirty="0">
                  <a:solidFill>
                    <a:srgbClr val="231F20"/>
                  </a:solidFill>
                  <a:latin typeface="Arial"/>
                  <a:cs typeface="Arial"/>
                </a:rPr>
                <a:t>the reliever for </a:t>
              </a:r>
              <a:r>
                <a:rPr sz="851" spc="5" dirty="0">
                  <a:solidFill>
                    <a:srgbClr val="231F20"/>
                  </a:solidFill>
                  <a:latin typeface="Arial"/>
                  <a:cs typeface="Arial"/>
                </a:rPr>
                <a:t>patients prescribed  </a:t>
              </a:r>
              <a:r>
                <a:rPr sz="851" spc="11" dirty="0">
                  <a:solidFill>
                    <a:srgbClr val="231F20"/>
                  </a:solidFill>
                  <a:latin typeface="Arial"/>
                  <a:cs typeface="Arial"/>
                </a:rPr>
                <a:t>bud-form or </a:t>
              </a:r>
              <a:r>
                <a:rPr sz="851" spc="15" dirty="0">
                  <a:solidFill>
                    <a:srgbClr val="231F20"/>
                  </a:solidFill>
                  <a:latin typeface="Arial"/>
                  <a:cs typeface="Arial"/>
                </a:rPr>
                <a:t>BDP-form maintenance </a:t>
              </a:r>
              <a:r>
                <a:rPr sz="851" spc="11" dirty="0">
                  <a:solidFill>
                    <a:srgbClr val="231F20"/>
                  </a:solidFill>
                  <a:latin typeface="Arial"/>
                  <a:cs typeface="Arial"/>
                </a:rPr>
                <a:t>and reliever</a:t>
              </a:r>
              <a:r>
                <a:rPr sz="851" spc="-25" dirty="0">
                  <a:solidFill>
                    <a:srgbClr val="231F20"/>
                  </a:solidFill>
                  <a:latin typeface="Arial"/>
                  <a:cs typeface="Arial"/>
                </a:rPr>
                <a:t> </a:t>
              </a:r>
              <a:r>
                <a:rPr sz="851" spc="11" dirty="0">
                  <a:solidFill>
                    <a:srgbClr val="231F20"/>
                  </a:solidFill>
                  <a:latin typeface="Arial"/>
                  <a:cs typeface="Arial"/>
                </a:rPr>
                <a:t>therapy</a:t>
              </a:r>
              <a:endParaRPr sz="851" dirty="0">
                <a:solidFill>
                  <a:prstClr val="black"/>
                </a:solidFill>
                <a:latin typeface="Arial"/>
                <a:cs typeface="Arial"/>
              </a:endParaRPr>
            </a:p>
            <a:p>
              <a:pPr marL="87311" indent="-74611">
                <a:spcBef>
                  <a:spcPts val="35"/>
                </a:spcBef>
              </a:pPr>
              <a:r>
                <a:rPr sz="800" spc="15" dirty="0">
                  <a:solidFill>
                    <a:srgbClr val="231F20"/>
                  </a:solidFill>
                  <a:latin typeface="Arial"/>
                  <a:cs typeface="Arial"/>
                </a:rPr>
                <a:t># </a:t>
              </a:r>
              <a:r>
                <a:rPr sz="851" spc="11" dirty="0">
                  <a:solidFill>
                    <a:srgbClr val="231F20"/>
                  </a:solidFill>
                  <a:latin typeface="Arial"/>
                  <a:cs typeface="Arial"/>
                </a:rPr>
                <a:t>Consider adding </a:t>
              </a:r>
              <a:r>
                <a:rPr sz="851" spc="20" dirty="0">
                  <a:solidFill>
                    <a:srgbClr val="231F20"/>
                  </a:solidFill>
                  <a:latin typeface="Arial"/>
                  <a:cs typeface="Arial"/>
                </a:rPr>
                <a:t>HDM </a:t>
              </a:r>
              <a:r>
                <a:rPr sz="851" spc="15" dirty="0">
                  <a:solidFill>
                    <a:srgbClr val="231F20"/>
                  </a:solidFill>
                  <a:latin typeface="Arial"/>
                  <a:cs typeface="Arial"/>
                </a:rPr>
                <a:t>SLIT </a:t>
              </a:r>
              <a:r>
                <a:rPr sz="851" spc="11" dirty="0">
                  <a:solidFill>
                    <a:srgbClr val="231F20"/>
                  </a:solidFill>
                  <a:latin typeface="Arial"/>
                  <a:cs typeface="Arial"/>
                </a:rPr>
                <a:t>for sensitized </a:t>
              </a:r>
              <a:r>
                <a:rPr sz="851" spc="5">
                  <a:solidFill>
                    <a:srgbClr val="231F20"/>
                  </a:solidFill>
                  <a:latin typeface="Arial"/>
                  <a:cs typeface="Arial"/>
                </a:rPr>
                <a:t>patients</a:t>
              </a:r>
              <a:r>
                <a:rPr sz="851" spc="-51">
                  <a:solidFill>
                    <a:srgbClr val="231F20"/>
                  </a:solidFill>
                  <a:latin typeface="Arial"/>
                  <a:cs typeface="Arial"/>
                </a:rPr>
                <a:t> </a:t>
              </a:r>
              <a:r>
                <a:rPr sz="851" spc="5">
                  <a:solidFill>
                    <a:srgbClr val="231F20"/>
                  </a:solidFill>
                  <a:latin typeface="Arial"/>
                  <a:cs typeface="Arial"/>
                </a:rPr>
                <a:t>with</a:t>
              </a:r>
              <a:r>
                <a:rPr lang="en-AU" sz="851" spc="5">
                  <a:solidFill>
                    <a:srgbClr val="231F20"/>
                  </a:solidFill>
                  <a:latin typeface="Arial"/>
                  <a:cs typeface="Arial"/>
                </a:rPr>
                <a:t> </a:t>
              </a:r>
              <a:r>
                <a:rPr sz="851" spc="7">
                  <a:solidFill>
                    <a:srgbClr val="231F20"/>
                  </a:solidFill>
                  <a:latin typeface="Arial"/>
                  <a:cs typeface="Arial"/>
                </a:rPr>
                <a:t>allergic </a:t>
              </a:r>
              <a:r>
                <a:rPr sz="851" spc="15" dirty="0">
                  <a:solidFill>
                    <a:srgbClr val="231F20"/>
                  </a:solidFill>
                  <a:latin typeface="Arial"/>
                  <a:cs typeface="Arial"/>
                </a:rPr>
                <a:t>rhinitis and </a:t>
              </a:r>
              <a:r>
                <a:rPr sz="851" spc="23" dirty="0">
                  <a:solidFill>
                    <a:srgbClr val="231F20"/>
                  </a:solidFill>
                  <a:latin typeface="Arial"/>
                  <a:cs typeface="Arial"/>
                </a:rPr>
                <a:t>FEV</a:t>
              </a:r>
              <a:r>
                <a:rPr lang="en-AU" sz="851" spc="15" dirty="0">
                  <a:solidFill>
                    <a:srgbClr val="231F20"/>
                  </a:solidFill>
                  <a:latin typeface="Arial"/>
                  <a:cs typeface="Arial"/>
                </a:rPr>
                <a:t> </a:t>
              </a:r>
              <a:r>
                <a:rPr sz="851" spc="15" dirty="0">
                  <a:solidFill>
                    <a:srgbClr val="231F20"/>
                  </a:solidFill>
                  <a:latin typeface="Arial"/>
                  <a:cs typeface="Arial"/>
                </a:rPr>
                <a:t> </a:t>
              </a:r>
              <a:r>
                <a:rPr sz="851" spc="31" dirty="0">
                  <a:solidFill>
                    <a:srgbClr val="231F20"/>
                  </a:solidFill>
                  <a:latin typeface="Arial"/>
                  <a:cs typeface="Arial"/>
                </a:rPr>
                <a:t>&gt;70%</a:t>
              </a:r>
              <a:r>
                <a:rPr sz="851" spc="-135" dirty="0">
                  <a:solidFill>
                    <a:srgbClr val="231F20"/>
                  </a:solidFill>
                  <a:latin typeface="Arial"/>
                  <a:cs typeface="Arial"/>
                </a:rPr>
                <a:t> </a:t>
              </a:r>
              <a:r>
                <a:rPr sz="851" spc="7" dirty="0">
                  <a:solidFill>
                    <a:srgbClr val="231F20"/>
                  </a:solidFill>
                  <a:latin typeface="Arial"/>
                  <a:cs typeface="Arial"/>
                </a:rPr>
                <a:t>predicted</a:t>
              </a:r>
              <a:endParaRPr sz="851" dirty="0">
                <a:solidFill>
                  <a:prstClr val="black"/>
                </a:solidFill>
                <a:latin typeface="Arial"/>
                <a:cs typeface="Arial"/>
              </a:endParaRPr>
            </a:p>
          </p:txBody>
        </p:sp>
      </p:grpSp>
      <p:sp>
        <p:nvSpPr>
          <p:cNvPr id="6" name="설명선: 굽은 이중선 5">
            <a:extLst>
              <a:ext uri="{FF2B5EF4-FFF2-40B4-BE49-F238E27FC236}">
                <a16:creationId xmlns:a16="http://schemas.microsoft.com/office/drawing/2014/main" id="{D46EFE95-4243-4C23-9B9F-84B45F6F2311}"/>
              </a:ext>
            </a:extLst>
          </p:cNvPr>
          <p:cNvSpPr/>
          <p:nvPr/>
        </p:nvSpPr>
        <p:spPr>
          <a:xfrm>
            <a:off x="2472106" y="3179622"/>
            <a:ext cx="5933099" cy="1195364"/>
          </a:xfrm>
          <a:prstGeom prst="borderCallout3">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spcBef>
                <a:spcPts val="125"/>
              </a:spcBef>
            </a:pPr>
            <a:r>
              <a:rPr lang="en-US" altLang="ko-KR" sz="2000" b="1" spc="11" dirty="0">
                <a:solidFill>
                  <a:srgbClr val="58595B"/>
                </a:solidFill>
                <a:latin typeface="Arial Black"/>
                <a:cs typeface="Arial Black"/>
              </a:rPr>
              <a:t>STEP</a:t>
            </a:r>
            <a:r>
              <a:rPr lang="en-US" altLang="ko-KR" sz="2000" b="1" dirty="0">
                <a:solidFill>
                  <a:srgbClr val="58595B"/>
                </a:solidFill>
                <a:latin typeface="Arial Black"/>
                <a:cs typeface="Arial Black"/>
              </a:rPr>
              <a:t> </a:t>
            </a:r>
            <a:r>
              <a:rPr lang="en-US" altLang="ko-KR" sz="2000" b="1" spc="15" dirty="0">
                <a:solidFill>
                  <a:srgbClr val="58595B"/>
                </a:solidFill>
                <a:latin typeface="Arial Black"/>
                <a:cs typeface="Arial Black"/>
              </a:rPr>
              <a:t>1 (OPTIONS)</a:t>
            </a:r>
            <a:endParaRPr lang="en-US" altLang="ko-KR" sz="2000" b="1" dirty="0">
              <a:solidFill>
                <a:prstClr val="black"/>
              </a:solidFill>
              <a:latin typeface="Arial Black"/>
              <a:cs typeface="Arial Black"/>
            </a:endParaRPr>
          </a:p>
          <a:p>
            <a:pPr marL="12700" marR="5080">
              <a:lnSpc>
                <a:spcPct val="114000"/>
              </a:lnSpc>
              <a:spcBef>
                <a:spcPts val="944"/>
              </a:spcBef>
            </a:pPr>
            <a:r>
              <a:rPr lang="en-US" altLang="ko-KR" sz="2000" b="1" dirty="0">
                <a:solidFill>
                  <a:srgbClr val="231F20"/>
                </a:solidFill>
                <a:latin typeface="Arial"/>
                <a:cs typeface="Arial"/>
              </a:rPr>
              <a:t>Low dose ICS  taken whenever  SABA is taken </a:t>
            </a:r>
            <a:endParaRPr lang="en-US" altLang="ko-KR" sz="2000" b="1" dirty="0">
              <a:solidFill>
                <a:prstClr val="black"/>
              </a:solidFill>
              <a:latin typeface="Arial"/>
              <a:cs typeface="Arial"/>
            </a:endParaRPr>
          </a:p>
        </p:txBody>
      </p:sp>
    </p:spTree>
    <p:extLst>
      <p:ext uri="{BB962C8B-B14F-4D97-AF65-F5344CB8AC3E}">
        <p14:creationId xmlns:p14="http://schemas.microsoft.com/office/powerpoint/2010/main" val="370846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10 Gina figure update_MARCH2019.v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39568"/>
            <a:ext cx="9135879" cy="5143500"/>
          </a:xfrm>
          <a:prstGeom prst="rect">
            <a:avLst/>
          </a:prstGeom>
        </p:spPr>
      </p:pic>
      <p:sp>
        <p:nvSpPr>
          <p:cNvPr id="40" name="Rectangle 23"/>
          <p:cNvSpPr>
            <a:spLocks/>
          </p:cNvSpPr>
          <p:nvPr/>
        </p:nvSpPr>
        <p:spPr bwMode="auto">
          <a:xfrm>
            <a:off x="4954754" y="6532166"/>
            <a:ext cx="3974934"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dirty="0">
                <a:solidFill>
                  <a:prstClr val="black"/>
                </a:solidFill>
                <a:cs typeface="Arial" pitchFamily="34" charset="0"/>
                <a:sym typeface="Arial" pitchFamily="34" charset="0"/>
              </a:rPr>
              <a:t>© Global Initiative for Asthma, www.ginasthma.org</a:t>
            </a:r>
          </a:p>
        </p:txBody>
      </p:sp>
      <p:grpSp>
        <p:nvGrpSpPr>
          <p:cNvPr id="5" name="그룹 4">
            <a:extLst>
              <a:ext uri="{FF2B5EF4-FFF2-40B4-BE49-F238E27FC236}">
                <a16:creationId xmlns:a16="http://schemas.microsoft.com/office/drawing/2014/main" id="{36C1DAC3-7237-43A6-9C76-FE52A3AF5F18}"/>
              </a:ext>
            </a:extLst>
          </p:cNvPr>
          <p:cNvGrpSpPr/>
          <p:nvPr/>
        </p:nvGrpSpPr>
        <p:grpSpPr>
          <a:xfrm>
            <a:off x="666332" y="856339"/>
            <a:ext cx="8263357" cy="5158754"/>
            <a:chOff x="666332" y="856339"/>
            <a:chExt cx="8263357" cy="5158754"/>
          </a:xfrm>
        </p:grpSpPr>
        <p:sp>
          <p:nvSpPr>
            <p:cNvPr id="7" name="Rectangle 6"/>
            <p:cNvSpPr/>
            <p:nvPr/>
          </p:nvSpPr>
          <p:spPr>
            <a:xfrm rot="18616622">
              <a:off x="4053527" y="1693119"/>
              <a:ext cx="1152460" cy="1137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REVIEW RESPONSE</a:t>
              </a:r>
            </a:p>
          </p:txBody>
        </p:sp>
        <p:sp>
          <p:nvSpPr>
            <p:cNvPr id="9" name="Rectangle 8"/>
            <p:cNvSpPr/>
            <p:nvPr/>
          </p:nvSpPr>
          <p:spPr>
            <a:xfrm rot="3781407">
              <a:off x="4126091" y="1679129"/>
              <a:ext cx="1074561" cy="11181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ASSESS</a:t>
              </a:r>
            </a:p>
          </p:txBody>
        </p:sp>
        <p:sp>
          <p:nvSpPr>
            <p:cNvPr id="10" name="Rectangle 9"/>
            <p:cNvSpPr/>
            <p:nvPr/>
          </p:nvSpPr>
          <p:spPr>
            <a:xfrm rot="21356104">
              <a:off x="4106001" y="2082903"/>
              <a:ext cx="1151999" cy="828000"/>
            </a:xfrm>
            <a:prstGeom prst="rect">
              <a:avLst/>
            </a:prstGeom>
            <a:noFill/>
          </p:spPr>
          <p:txBody>
            <a:bodyPr spcFirstLastPara="1" wrap="none" lIns="91440" tIns="45720" rIns="91440" bIns="45720" numCol="1">
              <a:prstTxWarp prst="textArchDown">
                <a:avLst>
                  <a:gd name="adj" fmla="val 16604063"/>
                </a:avLst>
              </a:prstTxWarp>
              <a:spAutoFit/>
            </a:bodyPr>
            <a:lstStyle/>
            <a:p>
              <a:pPr algn="ctr"/>
              <a:r>
                <a:rPr lang="en-AU" sz="900" b="1" dirty="0">
                  <a:ln w="12700">
                    <a:noFill/>
                    <a:prstDash val="solid"/>
                  </a:ln>
                  <a:solidFill>
                    <a:prstClr val="white"/>
                  </a:solidFill>
                  <a:latin typeface="Arial"/>
                  <a:cs typeface="Arial"/>
                </a:rPr>
                <a:t>ADJUST</a:t>
              </a:r>
              <a:endParaRPr lang="en-US" sz="900" b="1" dirty="0">
                <a:ln w="12700">
                  <a:noFill/>
                  <a:prstDash val="solid"/>
                </a:ln>
                <a:solidFill>
                  <a:prstClr val="white"/>
                </a:solidFill>
              </a:endParaRPr>
            </a:p>
          </p:txBody>
        </p:sp>
        <p:sp>
          <p:nvSpPr>
            <p:cNvPr id="8" name="object 2"/>
            <p:cNvSpPr txBox="1"/>
            <p:nvPr/>
          </p:nvSpPr>
          <p:spPr>
            <a:xfrm>
              <a:off x="1941843" y="5445224"/>
              <a:ext cx="3228872" cy="291106"/>
            </a:xfrm>
            <a:prstGeom prst="rect">
              <a:avLst/>
            </a:prstGeom>
          </p:spPr>
          <p:txBody>
            <a:bodyPr vert="horz" wrap="square" lIns="0" tIns="13971" rIns="0" bIns="0" rtlCol="0">
              <a:spAutoFit/>
            </a:bodyPr>
            <a:lstStyle/>
            <a:p>
              <a:pPr marL="12700">
                <a:spcBef>
                  <a:spcPts val="111"/>
                </a:spcBef>
              </a:pPr>
              <a:r>
                <a:rPr sz="900" dirty="0">
                  <a:solidFill>
                    <a:srgbClr val="231F20"/>
                  </a:solidFill>
                  <a:latin typeface="Arial"/>
                  <a:cs typeface="Arial"/>
                </a:rPr>
                <a:t>*  </a:t>
              </a:r>
              <a:r>
                <a:rPr sz="851" spc="11" dirty="0">
                  <a:solidFill>
                    <a:srgbClr val="231F20"/>
                  </a:solidFill>
                  <a:latin typeface="Arial"/>
                  <a:cs typeface="Arial"/>
                </a:rPr>
                <a:t>Off-label; data only with budesonide-formoterol</a:t>
              </a:r>
              <a:r>
                <a:rPr sz="851" spc="-85" dirty="0">
                  <a:solidFill>
                    <a:srgbClr val="231F20"/>
                  </a:solidFill>
                  <a:latin typeface="Arial"/>
                  <a:cs typeface="Arial"/>
                </a:rPr>
                <a:t> </a:t>
              </a:r>
              <a:r>
                <a:rPr sz="851" spc="11" dirty="0">
                  <a:solidFill>
                    <a:srgbClr val="231F20"/>
                  </a:solidFill>
                  <a:latin typeface="Arial"/>
                  <a:cs typeface="Arial"/>
                </a:rPr>
                <a:t>(bud-form</a:t>
              </a:r>
              <a:r>
                <a:rPr sz="800" spc="11" dirty="0">
                  <a:solidFill>
                    <a:srgbClr val="231F20"/>
                  </a:solidFill>
                  <a:latin typeface="Arial"/>
                  <a:cs typeface="Arial"/>
                </a:rPr>
                <a:t>)</a:t>
              </a:r>
              <a:endParaRPr sz="800">
                <a:solidFill>
                  <a:prstClr val="black"/>
                </a:solidFill>
                <a:latin typeface="Arial"/>
                <a:cs typeface="Arial"/>
              </a:endParaRPr>
            </a:p>
            <a:p>
              <a:pPr marL="12700">
                <a:spcBef>
                  <a:spcPts val="11"/>
                </a:spcBef>
              </a:pPr>
              <a:r>
                <a:rPr sz="900" spc="5" dirty="0">
                  <a:solidFill>
                    <a:srgbClr val="231F20"/>
                  </a:solidFill>
                  <a:latin typeface="Arial"/>
                  <a:cs typeface="Arial"/>
                </a:rPr>
                <a:t>† </a:t>
              </a:r>
              <a:r>
                <a:rPr sz="851" spc="11" dirty="0">
                  <a:solidFill>
                    <a:srgbClr val="231F20"/>
                  </a:solidFill>
                  <a:latin typeface="Arial"/>
                  <a:cs typeface="Arial"/>
                </a:rPr>
                <a:t>Off-label; </a:t>
              </a:r>
              <a:r>
                <a:rPr sz="851" spc="15" dirty="0">
                  <a:solidFill>
                    <a:srgbClr val="231F20"/>
                  </a:solidFill>
                  <a:latin typeface="Arial"/>
                  <a:cs typeface="Arial"/>
                </a:rPr>
                <a:t>separate </a:t>
              </a:r>
              <a:r>
                <a:rPr sz="851" spc="11" dirty="0">
                  <a:solidFill>
                    <a:srgbClr val="231F20"/>
                  </a:solidFill>
                  <a:latin typeface="Arial"/>
                  <a:cs typeface="Arial"/>
                </a:rPr>
                <a:t>or </a:t>
              </a:r>
              <a:r>
                <a:rPr sz="851" spc="15" dirty="0">
                  <a:solidFill>
                    <a:srgbClr val="231F20"/>
                  </a:solidFill>
                  <a:latin typeface="Arial"/>
                  <a:cs typeface="Arial"/>
                </a:rPr>
                <a:t>combination ICS </a:t>
              </a:r>
              <a:r>
                <a:rPr sz="851" spc="11" dirty="0">
                  <a:solidFill>
                    <a:srgbClr val="231F20"/>
                  </a:solidFill>
                  <a:latin typeface="Arial"/>
                  <a:cs typeface="Arial"/>
                </a:rPr>
                <a:t>and </a:t>
              </a:r>
              <a:r>
                <a:rPr sz="851" spc="20" dirty="0">
                  <a:solidFill>
                    <a:srgbClr val="231F20"/>
                  </a:solidFill>
                  <a:latin typeface="Arial"/>
                  <a:cs typeface="Arial"/>
                </a:rPr>
                <a:t>SABA</a:t>
              </a:r>
              <a:r>
                <a:rPr sz="851" spc="-65" dirty="0">
                  <a:solidFill>
                    <a:srgbClr val="231F20"/>
                  </a:solidFill>
                  <a:latin typeface="Arial"/>
                  <a:cs typeface="Arial"/>
                </a:rPr>
                <a:t> </a:t>
              </a:r>
              <a:r>
                <a:rPr sz="851" spc="5" dirty="0">
                  <a:solidFill>
                    <a:srgbClr val="231F20"/>
                  </a:solidFill>
                  <a:latin typeface="Arial"/>
                  <a:cs typeface="Arial"/>
                </a:rPr>
                <a:t>inhalers</a:t>
              </a:r>
              <a:endParaRPr sz="851">
                <a:solidFill>
                  <a:prstClr val="black"/>
                </a:solidFill>
                <a:latin typeface="Arial"/>
                <a:cs typeface="Arial"/>
              </a:endParaRPr>
            </a:p>
          </p:txBody>
        </p:sp>
        <p:sp>
          <p:nvSpPr>
            <p:cNvPr id="12" name="object 4"/>
            <p:cNvSpPr txBox="1"/>
            <p:nvPr/>
          </p:nvSpPr>
          <p:spPr>
            <a:xfrm>
              <a:off x="666332" y="3674230"/>
              <a:ext cx="1260000" cy="558423"/>
            </a:xfrm>
            <a:prstGeom prst="rect">
              <a:avLst/>
            </a:prstGeom>
          </p:spPr>
          <p:txBody>
            <a:bodyPr vert="horz" wrap="square" lIns="0" tIns="12065" rIns="0" bIns="0" rtlCol="0">
              <a:spAutoFit/>
            </a:bodyPr>
            <a:lstStyle/>
            <a:p>
              <a:pPr marL="12700" marR="334002">
                <a:lnSpc>
                  <a:spcPct val="103200"/>
                </a:lnSpc>
                <a:spcBef>
                  <a:spcPts val="95"/>
                </a:spcBef>
              </a:pPr>
              <a:r>
                <a:rPr sz="900" b="1" spc="11" dirty="0">
                  <a:solidFill>
                    <a:srgbClr val="F89A3A"/>
                  </a:solidFill>
                  <a:latin typeface="Arial Black"/>
                  <a:cs typeface="Arial Black"/>
                </a:rPr>
                <a:t>PREFERRED  </a:t>
              </a:r>
              <a:r>
                <a:rPr sz="900" b="1" spc="15" dirty="0">
                  <a:solidFill>
                    <a:srgbClr val="F89A3A"/>
                  </a:solidFill>
                  <a:latin typeface="Arial Black"/>
                  <a:cs typeface="Arial Black"/>
                </a:rPr>
                <a:t>CONT</a:t>
              </a:r>
              <a:r>
                <a:rPr sz="900" b="1" dirty="0">
                  <a:solidFill>
                    <a:srgbClr val="F89A3A"/>
                  </a:solidFill>
                  <a:latin typeface="Arial Black"/>
                  <a:cs typeface="Arial Black"/>
                </a:rPr>
                <a:t>R</a:t>
              </a:r>
              <a:r>
                <a:rPr sz="900" b="1" spc="15" dirty="0">
                  <a:solidFill>
                    <a:srgbClr val="F89A3A"/>
                  </a:solidFill>
                  <a:latin typeface="Arial Black"/>
                  <a:cs typeface="Arial Black"/>
                </a:rPr>
                <a:t>OLLER</a:t>
              </a:r>
              <a:endParaRPr sz="900">
                <a:solidFill>
                  <a:prstClr val="black"/>
                </a:solidFill>
                <a:latin typeface="Arial Black"/>
                <a:cs typeface="Arial Black"/>
              </a:endParaRPr>
            </a:p>
            <a:p>
              <a:pPr marL="12700" marR="5080">
                <a:lnSpc>
                  <a:spcPct val="103200"/>
                </a:lnSpc>
              </a:pPr>
              <a:r>
                <a:rPr sz="851" spc="11" dirty="0">
                  <a:solidFill>
                    <a:srgbClr val="231F20"/>
                  </a:solidFill>
                  <a:latin typeface="Arial"/>
                  <a:cs typeface="Arial"/>
                </a:rPr>
                <a:t>to </a:t>
              </a:r>
              <a:r>
                <a:rPr sz="851" spc="5" dirty="0">
                  <a:solidFill>
                    <a:srgbClr val="231F20"/>
                  </a:solidFill>
                  <a:latin typeface="Arial"/>
                  <a:cs typeface="Arial"/>
                </a:rPr>
                <a:t>prevent exacerbations  </a:t>
              </a:r>
              <a:r>
                <a:rPr sz="851" spc="11" dirty="0">
                  <a:solidFill>
                    <a:srgbClr val="231F20"/>
                  </a:solidFill>
                  <a:latin typeface="Arial"/>
                  <a:cs typeface="Arial"/>
                </a:rPr>
                <a:t>and control</a:t>
              </a:r>
              <a:r>
                <a:rPr sz="851" spc="-25" dirty="0">
                  <a:solidFill>
                    <a:srgbClr val="231F20"/>
                  </a:solidFill>
                  <a:latin typeface="Arial"/>
                  <a:cs typeface="Arial"/>
                </a:rPr>
                <a:t> </a:t>
              </a:r>
              <a:r>
                <a:rPr sz="851" spc="11" dirty="0">
                  <a:solidFill>
                    <a:srgbClr val="231F20"/>
                  </a:solidFill>
                  <a:latin typeface="Arial"/>
                  <a:cs typeface="Arial"/>
                </a:rPr>
                <a:t>symptoms</a:t>
              </a:r>
              <a:endParaRPr sz="851">
                <a:solidFill>
                  <a:prstClr val="black"/>
                </a:solidFill>
                <a:latin typeface="Arial"/>
                <a:cs typeface="Arial"/>
              </a:endParaRPr>
            </a:p>
          </p:txBody>
        </p:sp>
        <p:sp>
          <p:nvSpPr>
            <p:cNvPr id="13" name="object 5"/>
            <p:cNvSpPr txBox="1"/>
            <p:nvPr/>
          </p:nvSpPr>
          <p:spPr>
            <a:xfrm>
              <a:off x="1053624" y="4424679"/>
              <a:ext cx="864000" cy="254557"/>
            </a:xfrm>
            <a:prstGeom prst="rect">
              <a:avLst/>
            </a:prstGeom>
          </p:spPr>
          <p:txBody>
            <a:bodyPr vert="horz" wrap="square" lIns="0" tIns="23495" rIns="0" bIns="0" rtlCol="0">
              <a:spAutoFit/>
            </a:bodyPr>
            <a:lstStyle/>
            <a:p>
              <a:pPr marL="12700" marR="5080" indent="502271">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controller</a:t>
              </a:r>
              <a:r>
                <a:rPr sz="851" i="1" spc="-35" dirty="0">
                  <a:solidFill>
                    <a:srgbClr val="231F20"/>
                  </a:solidFill>
                  <a:latin typeface="Arial"/>
                  <a:cs typeface="Arial"/>
                </a:rPr>
                <a:t> </a:t>
              </a:r>
              <a:r>
                <a:rPr sz="851" i="1" spc="5" dirty="0">
                  <a:solidFill>
                    <a:srgbClr val="231F20"/>
                  </a:solidFill>
                  <a:latin typeface="Arial"/>
                  <a:cs typeface="Arial"/>
                </a:rPr>
                <a:t>options</a:t>
              </a:r>
              <a:endParaRPr sz="851">
                <a:solidFill>
                  <a:prstClr val="black"/>
                </a:solidFill>
                <a:latin typeface="Arial"/>
                <a:cs typeface="Arial"/>
              </a:endParaRPr>
            </a:p>
          </p:txBody>
        </p:sp>
        <p:sp>
          <p:nvSpPr>
            <p:cNvPr id="14" name="object 6"/>
            <p:cNvSpPr txBox="1"/>
            <p:nvPr/>
          </p:nvSpPr>
          <p:spPr>
            <a:xfrm>
              <a:off x="1197624" y="5219803"/>
              <a:ext cx="720000" cy="254557"/>
            </a:xfrm>
            <a:prstGeom prst="rect">
              <a:avLst/>
            </a:prstGeom>
          </p:spPr>
          <p:txBody>
            <a:bodyPr vert="horz" wrap="square" lIns="0" tIns="23495" rIns="0" bIns="0" rtlCol="0">
              <a:spAutoFit/>
            </a:bodyPr>
            <a:lstStyle/>
            <a:p>
              <a:pPr marL="12700" marR="5080" indent="371465">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reliever</a:t>
              </a:r>
              <a:r>
                <a:rPr sz="851" i="1" spc="-45" dirty="0">
                  <a:solidFill>
                    <a:srgbClr val="231F20"/>
                  </a:solidFill>
                  <a:latin typeface="Arial"/>
                  <a:cs typeface="Arial"/>
                </a:rPr>
                <a:t> </a:t>
              </a:r>
              <a:r>
                <a:rPr sz="851" i="1" spc="5" dirty="0">
                  <a:solidFill>
                    <a:srgbClr val="231F20"/>
                  </a:solidFill>
                  <a:latin typeface="Arial"/>
                  <a:cs typeface="Arial"/>
                </a:rPr>
                <a:t>option</a:t>
              </a:r>
              <a:endParaRPr sz="851">
                <a:solidFill>
                  <a:prstClr val="black"/>
                </a:solidFill>
                <a:latin typeface="Arial"/>
                <a:cs typeface="Arial"/>
              </a:endParaRPr>
            </a:p>
          </p:txBody>
        </p:sp>
        <p:sp>
          <p:nvSpPr>
            <p:cNvPr id="15" name="object 7"/>
            <p:cNvSpPr txBox="1"/>
            <p:nvPr/>
          </p:nvSpPr>
          <p:spPr>
            <a:xfrm>
              <a:off x="666332" y="4968706"/>
              <a:ext cx="828000" cy="292259"/>
            </a:xfrm>
            <a:prstGeom prst="rect">
              <a:avLst/>
            </a:prstGeom>
          </p:spPr>
          <p:txBody>
            <a:bodyPr vert="horz" wrap="square" lIns="0" tIns="12065" rIns="0" bIns="0" rtlCol="0">
              <a:spAutoFit/>
            </a:bodyPr>
            <a:lstStyle/>
            <a:p>
              <a:pPr marL="12700" marR="5080">
                <a:lnSpc>
                  <a:spcPct val="103200"/>
                </a:lnSpc>
                <a:spcBef>
                  <a:spcPts val="95"/>
                </a:spcBef>
              </a:pPr>
              <a:r>
                <a:rPr sz="900" b="1" spc="11" dirty="0">
                  <a:solidFill>
                    <a:srgbClr val="0078AC"/>
                  </a:solidFill>
                  <a:latin typeface="Arial Black"/>
                  <a:cs typeface="Arial Black"/>
                </a:rPr>
                <a:t>PREFERRED  </a:t>
              </a:r>
              <a:r>
                <a:rPr sz="900" b="1" spc="15" dirty="0">
                  <a:solidFill>
                    <a:srgbClr val="0078AC"/>
                  </a:solidFill>
                  <a:latin typeface="Arial Black"/>
                  <a:cs typeface="Arial Black"/>
                </a:rPr>
                <a:t>RELIEVER</a:t>
              </a:r>
              <a:endParaRPr sz="900">
                <a:solidFill>
                  <a:prstClr val="black"/>
                </a:solidFill>
                <a:latin typeface="Arial Black"/>
                <a:cs typeface="Arial Black"/>
              </a:endParaRPr>
            </a:p>
          </p:txBody>
        </p:sp>
        <p:sp>
          <p:nvSpPr>
            <p:cNvPr id="17" name="object 9"/>
            <p:cNvSpPr txBox="1"/>
            <p:nvPr/>
          </p:nvSpPr>
          <p:spPr>
            <a:xfrm>
              <a:off x="2955404" y="3527874"/>
              <a:ext cx="2448000" cy="60612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dirty="0">
                  <a:solidFill>
                    <a:srgbClr val="58595B"/>
                  </a:solidFill>
                  <a:latin typeface="Arial Black"/>
                  <a:cs typeface="Arial Black"/>
                </a:rPr>
                <a:t> </a:t>
              </a:r>
              <a:r>
                <a:rPr sz="900" b="1" spc="15" dirty="0">
                  <a:solidFill>
                    <a:srgbClr val="58595B"/>
                  </a:solidFill>
                  <a:latin typeface="Arial Black"/>
                  <a:cs typeface="Arial Black"/>
                </a:rPr>
                <a:t>2</a:t>
              </a:r>
              <a:endParaRPr sz="900" b="1" dirty="0">
                <a:solidFill>
                  <a:prstClr val="black"/>
                </a:solidFill>
                <a:latin typeface="Arial Black"/>
                <a:cs typeface="Arial Black"/>
              </a:endParaRPr>
            </a:p>
            <a:p>
              <a:pPr marL="12700" marR="5080">
                <a:lnSpc>
                  <a:spcPct val="114000"/>
                </a:lnSpc>
                <a:spcBef>
                  <a:spcPts val="944"/>
                </a:spcBef>
              </a:pPr>
              <a:r>
                <a:rPr sz="1000" dirty="0">
                  <a:solidFill>
                    <a:srgbClr val="231F20"/>
                  </a:solidFill>
                  <a:latin typeface="Arial"/>
                  <a:cs typeface="Arial"/>
                </a:rPr>
                <a:t>Daily low dose inhaled corticosteroid (ICS),  or as-needed low dose ICS-formoterol</a:t>
              </a:r>
              <a:r>
                <a:rPr sz="951" spc="-5" dirty="0">
                  <a:solidFill>
                    <a:srgbClr val="231F20"/>
                  </a:solidFill>
                  <a:latin typeface="Arial"/>
                  <a:cs typeface="Arial"/>
                </a:rPr>
                <a:t> </a:t>
              </a:r>
              <a:r>
                <a:rPr sz="1000" spc="11" dirty="0">
                  <a:solidFill>
                    <a:srgbClr val="231F20"/>
                  </a:solidFill>
                  <a:latin typeface="Arial"/>
                  <a:cs typeface="Arial"/>
                </a:rPr>
                <a:t>*</a:t>
              </a:r>
              <a:endParaRPr sz="1000" dirty="0">
                <a:solidFill>
                  <a:prstClr val="black"/>
                </a:solidFill>
                <a:latin typeface="Arial"/>
                <a:cs typeface="Arial"/>
              </a:endParaRPr>
            </a:p>
          </p:txBody>
        </p:sp>
        <p:sp>
          <p:nvSpPr>
            <p:cNvPr id="18" name="object 10"/>
            <p:cNvSpPr txBox="1"/>
            <p:nvPr/>
          </p:nvSpPr>
          <p:spPr>
            <a:xfrm>
              <a:off x="5915265" y="3370596"/>
              <a:ext cx="612000" cy="57111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15" dirty="0">
                  <a:solidFill>
                    <a:srgbClr val="58595B"/>
                  </a:solidFill>
                  <a:latin typeface="Arial Black"/>
                  <a:cs typeface="Arial Black"/>
                </a:rPr>
                <a:t> </a:t>
              </a:r>
              <a:r>
                <a:rPr sz="900" b="1" spc="15" dirty="0">
                  <a:solidFill>
                    <a:srgbClr val="58595B"/>
                  </a:solidFill>
                  <a:latin typeface="Arial Black"/>
                  <a:cs typeface="Arial Black"/>
                </a:rPr>
                <a:t>3</a:t>
              </a:r>
              <a:endParaRPr sz="900">
                <a:solidFill>
                  <a:prstClr val="black"/>
                </a:solidFill>
                <a:latin typeface="Arial Black"/>
                <a:cs typeface="Arial Black"/>
              </a:endParaRPr>
            </a:p>
            <a:p>
              <a:pPr marL="12700" marR="5080">
                <a:lnSpc>
                  <a:spcPct val="101200"/>
                </a:lnSpc>
                <a:spcBef>
                  <a:spcPts val="944"/>
                </a:spcBef>
              </a:pPr>
              <a:r>
                <a:rPr sz="1000" dirty="0">
                  <a:solidFill>
                    <a:srgbClr val="231F20"/>
                  </a:solidFill>
                  <a:latin typeface="Arial"/>
                  <a:cs typeface="Arial"/>
                </a:rPr>
                <a:t>Low dose  </a:t>
              </a:r>
              <a:r>
                <a:rPr sz="1000" spc="5" dirty="0">
                  <a:solidFill>
                    <a:srgbClr val="231F20"/>
                  </a:solidFill>
                  <a:latin typeface="Arial"/>
                  <a:cs typeface="Arial"/>
                </a:rPr>
                <a:t>ICS-LABA</a:t>
              </a:r>
              <a:endParaRPr sz="900">
                <a:solidFill>
                  <a:prstClr val="black"/>
                </a:solidFill>
                <a:latin typeface="Arial"/>
                <a:cs typeface="Arial"/>
              </a:endParaRPr>
            </a:p>
          </p:txBody>
        </p:sp>
        <p:sp>
          <p:nvSpPr>
            <p:cNvPr id="19" name="object 11"/>
            <p:cNvSpPr txBox="1"/>
            <p:nvPr/>
          </p:nvSpPr>
          <p:spPr>
            <a:xfrm>
              <a:off x="6889507" y="3129001"/>
              <a:ext cx="720000" cy="541046"/>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4</a:t>
              </a:r>
              <a:endParaRPr sz="900">
                <a:solidFill>
                  <a:prstClr val="black"/>
                </a:solidFill>
                <a:latin typeface="Arial Black"/>
                <a:cs typeface="Arial Black"/>
              </a:endParaRPr>
            </a:p>
            <a:p>
              <a:pPr marL="12700" marR="5080">
                <a:lnSpc>
                  <a:spcPct val="101200"/>
                </a:lnSpc>
                <a:spcBef>
                  <a:spcPts val="944"/>
                </a:spcBef>
              </a:pPr>
              <a:r>
                <a:rPr sz="900" spc="5" dirty="0">
                  <a:solidFill>
                    <a:srgbClr val="231F20"/>
                  </a:solidFill>
                  <a:latin typeface="Arial"/>
                  <a:cs typeface="Arial"/>
                </a:rPr>
                <a:t>Medium</a:t>
              </a:r>
              <a:r>
                <a:rPr sz="900" spc="-85" dirty="0">
                  <a:solidFill>
                    <a:srgbClr val="231F20"/>
                  </a:solidFill>
                  <a:latin typeface="Arial"/>
                  <a:cs typeface="Arial"/>
                </a:rPr>
                <a:t> </a:t>
              </a:r>
              <a:r>
                <a:rPr sz="900" dirty="0">
                  <a:solidFill>
                    <a:srgbClr val="231F20"/>
                  </a:solidFill>
                  <a:latin typeface="Arial"/>
                  <a:cs typeface="Arial"/>
                </a:rPr>
                <a:t>dose  </a:t>
              </a:r>
              <a:r>
                <a:rPr sz="900" spc="5" dirty="0">
                  <a:solidFill>
                    <a:srgbClr val="231F20"/>
                  </a:solidFill>
                  <a:latin typeface="Arial"/>
                  <a:cs typeface="Arial"/>
                </a:rPr>
                <a:t>ICS-LABA</a:t>
              </a:r>
              <a:endParaRPr sz="900">
                <a:solidFill>
                  <a:prstClr val="black"/>
                </a:solidFill>
                <a:latin typeface="Arial"/>
                <a:cs typeface="Arial"/>
              </a:endParaRPr>
            </a:p>
          </p:txBody>
        </p:sp>
        <p:sp>
          <p:nvSpPr>
            <p:cNvPr id="21" name="object 13"/>
            <p:cNvSpPr txBox="1"/>
            <p:nvPr/>
          </p:nvSpPr>
          <p:spPr>
            <a:xfrm>
              <a:off x="2955404" y="4411645"/>
              <a:ext cx="2340000" cy="288092"/>
            </a:xfrm>
            <a:prstGeom prst="rect">
              <a:avLst/>
            </a:prstGeom>
          </p:spPr>
          <p:txBody>
            <a:bodyPr vert="horz" wrap="square" lIns="0" tIns="12065" rIns="0" bIns="0" rtlCol="0">
              <a:spAutoFit/>
            </a:bodyPr>
            <a:lstStyle/>
            <a:p>
              <a:pPr marL="12700" marR="5080">
                <a:lnSpc>
                  <a:spcPct val="103200"/>
                </a:lnSpc>
                <a:spcBef>
                  <a:spcPts val="95"/>
                </a:spcBef>
              </a:pPr>
              <a:r>
                <a:rPr sz="900" i="1" spc="5" dirty="0">
                  <a:solidFill>
                    <a:srgbClr val="231F20"/>
                  </a:solidFill>
                  <a:latin typeface="Arial"/>
                  <a:cs typeface="Arial"/>
                </a:rPr>
                <a:t>Leukotriene </a:t>
              </a:r>
              <a:r>
                <a:rPr sz="900" i="1" spc="11" dirty="0">
                  <a:solidFill>
                    <a:srgbClr val="231F20"/>
                  </a:solidFill>
                  <a:latin typeface="Arial"/>
                  <a:cs typeface="Arial"/>
                </a:rPr>
                <a:t>receptor </a:t>
              </a:r>
              <a:r>
                <a:rPr sz="900" i="1" spc="5" dirty="0">
                  <a:solidFill>
                    <a:srgbClr val="231F20"/>
                  </a:solidFill>
                  <a:latin typeface="Arial"/>
                  <a:cs typeface="Arial"/>
                </a:rPr>
                <a:t>antagonist </a:t>
              </a:r>
              <a:r>
                <a:rPr sz="900" i="1" dirty="0">
                  <a:solidFill>
                    <a:srgbClr val="231F20"/>
                  </a:solidFill>
                  <a:latin typeface="Arial"/>
                  <a:cs typeface="Arial"/>
                </a:rPr>
                <a:t>(LTRA), </a:t>
              </a:r>
              <a:r>
                <a:rPr sz="900" i="1" spc="5" dirty="0">
                  <a:solidFill>
                    <a:srgbClr val="231F20"/>
                  </a:solidFill>
                  <a:latin typeface="Arial"/>
                  <a:cs typeface="Arial"/>
                </a:rPr>
                <a:t>or  low dose </a:t>
              </a:r>
              <a:r>
                <a:rPr sz="900" i="1" spc="11" dirty="0">
                  <a:solidFill>
                    <a:srgbClr val="231F20"/>
                  </a:solidFill>
                  <a:latin typeface="Arial"/>
                  <a:cs typeface="Arial"/>
                </a:rPr>
                <a:t>ICS taken </a:t>
              </a:r>
              <a:r>
                <a:rPr sz="900" i="1" spc="5" dirty="0">
                  <a:solidFill>
                    <a:srgbClr val="231F20"/>
                  </a:solidFill>
                  <a:latin typeface="Arial"/>
                  <a:cs typeface="Arial"/>
                </a:rPr>
                <a:t>whenever </a:t>
              </a:r>
              <a:r>
                <a:rPr sz="900" i="1" spc="15" dirty="0">
                  <a:solidFill>
                    <a:srgbClr val="231F20"/>
                  </a:solidFill>
                  <a:latin typeface="Arial"/>
                  <a:cs typeface="Arial"/>
                </a:rPr>
                <a:t>SABA </a:t>
              </a:r>
              <a:r>
                <a:rPr sz="900" i="1" spc="11" dirty="0">
                  <a:solidFill>
                    <a:srgbClr val="231F20"/>
                  </a:solidFill>
                  <a:latin typeface="Arial"/>
                  <a:cs typeface="Arial"/>
                </a:rPr>
                <a:t>taken</a:t>
              </a:r>
              <a:r>
                <a:rPr sz="900" i="1" spc="-55" dirty="0">
                  <a:solidFill>
                    <a:srgbClr val="231F20"/>
                  </a:solidFill>
                  <a:latin typeface="Arial"/>
                  <a:cs typeface="Arial"/>
                </a:rPr>
                <a:t> </a:t>
              </a:r>
              <a:r>
                <a:rPr sz="900" spc="11" dirty="0">
                  <a:solidFill>
                    <a:srgbClr val="231F20"/>
                  </a:solidFill>
                  <a:latin typeface="Arial"/>
                  <a:cs typeface="Arial"/>
                </a:rPr>
                <a:t>†</a:t>
              </a:r>
              <a:endParaRPr sz="900" dirty="0">
                <a:solidFill>
                  <a:prstClr val="black"/>
                </a:solidFill>
                <a:latin typeface="Arial"/>
                <a:cs typeface="Arial"/>
              </a:endParaRPr>
            </a:p>
          </p:txBody>
        </p:sp>
        <p:sp>
          <p:nvSpPr>
            <p:cNvPr id="22" name="object 14"/>
            <p:cNvSpPr txBox="1"/>
            <p:nvPr/>
          </p:nvSpPr>
          <p:spPr>
            <a:xfrm>
              <a:off x="2695459" y="4988078"/>
              <a:ext cx="1944000" cy="155172"/>
            </a:xfrm>
            <a:prstGeom prst="rect">
              <a:avLst/>
            </a:prstGeom>
          </p:spPr>
          <p:txBody>
            <a:bodyPr vert="horz" wrap="square" lIns="0" tIns="16511" rIns="0" bIns="0" rtlCol="0">
              <a:spAutoFit/>
            </a:bodyPr>
            <a:lstStyle/>
            <a:p>
              <a:pPr marL="12700">
                <a:spcBef>
                  <a:spcPts val="13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4" name="object 16"/>
            <p:cNvSpPr txBox="1"/>
            <p:nvPr/>
          </p:nvSpPr>
          <p:spPr>
            <a:xfrm>
              <a:off x="4718213" y="5265675"/>
              <a:ext cx="2196000" cy="146963"/>
            </a:xfrm>
            <a:prstGeom prst="rect">
              <a:avLst/>
            </a:prstGeom>
          </p:spPr>
          <p:txBody>
            <a:bodyPr vert="horz" wrap="square" lIns="0" tIns="15875" rIns="0" bIns="0" rtlCol="0">
              <a:spAutoFit/>
            </a:bodyPr>
            <a:lstStyle/>
            <a:p>
              <a:pPr marL="12700">
                <a:spcBef>
                  <a:spcPts val="125"/>
                </a:spcBef>
              </a:pPr>
              <a:r>
                <a:rPr sz="851" i="1" spc="11" dirty="0">
                  <a:solidFill>
                    <a:srgbClr val="231F20"/>
                  </a:solidFill>
                  <a:latin typeface="Arial"/>
                  <a:cs typeface="Arial"/>
                </a:rPr>
                <a:t>As-needed short-acting β</a:t>
              </a:r>
              <a:r>
                <a:rPr lang="en-AU" sz="851" i="1" spc="11" baseline="-25000" dirty="0">
                  <a:solidFill>
                    <a:srgbClr val="231F20"/>
                  </a:solidFill>
                  <a:latin typeface="Arial"/>
                  <a:cs typeface="Arial"/>
                </a:rPr>
                <a:t>2</a:t>
              </a:r>
              <a:r>
                <a:rPr sz="851" i="1" spc="11" dirty="0">
                  <a:solidFill>
                    <a:srgbClr val="231F20"/>
                  </a:solidFill>
                  <a:latin typeface="Arial"/>
                  <a:cs typeface="Arial"/>
                </a:rPr>
                <a:t> -agonist</a:t>
              </a:r>
              <a:r>
                <a:rPr sz="851" i="1" spc="-35" dirty="0">
                  <a:solidFill>
                    <a:srgbClr val="231F20"/>
                  </a:solidFill>
                  <a:latin typeface="Arial"/>
                  <a:cs typeface="Arial"/>
                </a:rPr>
                <a:t> </a:t>
              </a:r>
              <a:r>
                <a:rPr sz="851" i="1" spc="11" dirty="0">
                  <a:solidFill>
                    <a:srgbClr val="231F20"/>
                  </a:solidFill>
                  <a:latin typeface="Arial"/>
                  <a:cs typeface="Arial"/>
                </a:rPr>
                <a:t>(SABA)</a:t>
              </a:r>
              <a:endParaRPr sz="851" dirty="0">
                <a:solidFill>
                  <a:prstClr val="black"/>
                </a:solidFill>
                <a:latin typeface="Arial"/>
                <a:cs typeface="Arial"/>
              </a:endParaRPr>
            </a:p>
          </p:txBody>
        </p:sp>
        <p:sp>
          <p:nvSpPr>
            <p:cNvPr id="25" name="object 17"/>
            <p:cNvSpPr txBox="1"/>
            <p:nvPr/>
          </p:nvSpPr>
          <p:spPr>
            <a:xfrm>
              <a:off x="58934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Medium </a:t>
              </a:r>
              <a:r>
                <a:rPr sz="900" i="1" spc="5" dirty="0">
                  <a:solidFill>
                    <a:srgbClr val="231F20"/>
                  </a:solidFill>
                  <a:latin typeface="Arial"/>
                  <a:cs typeface="Arial"/>
                </a:rPr>
                <a:t>dose  </a:t>
              </a:r>
              <a:r>
                <a:rPr sz="900" i="1" spc="11" dirty="0">
                  <a:solidFill>
                    <a:srgbClr val="231F20"/>
                  </a:solidFill>
                  <a:latin typeface="Arial"/>
                  <a:cs typeface="Arial"/>
                </a:rPr>
                <a:t>ICS, </a:t>
              </a:r>
              <a:r>
                <a:rPr sz="900" i="1" spc="5" dirty="0">
                  <a:solidFill>
                    <a:srgbClr val="231F20"/>
                  </a:solidFill>
                  <a:latin typeface="Arial"/>
                  <a:cs typeface="Arial"/>
                </a:rPr>
                <a:t>or low</a:t>
              </a:r>
              <a:r>
                <a:rPr sz="900" i="1" spc="-60" dirty="0">
                  <a:solidFill>
                    <a:srgbClr val="231F20"/>
                  </a:solidFill>
                  <a:latin typeface="Arial"/>
                  <a:cs typeface="Arial"/>
                </a:rPr>
                <a:t> </a:t>
              </a:r>
              <a:r>
                <a:rPr sz="900" i="1" spc="5" dirty="0">
                  <a:solidFill>
                    <a:srgbClr val="231F20"/>
                  </a:solidFill>
                  <a:latin typeface="Arial"/>
                  <a:cs typeface="Arial"/>
                </a:rPr>
                <a:t>dose  ICS+LTRA</a:t>
              </a:r>
              <a:r>
                <a:rPr lang="en-AU" sz="900" i="1" spc="5" dirty="0">
                  <a:solidFill>
                    <a:srgbClr val="231F20"/>
                  </a:solidFill>
                  <a:latin typeface="Arial"/>
                  <a:cs typeface="Arial"/>
                </a:rPr>
                <a:t> #</a:t>
              </a:r>
              <a:endParaRPr sz="900" dirty="0">
                <a:solidFill>
                  <a:prstClr val="black"/>
                </a:solidFill>
                <a:latin typeface="Arial"/>
                <a:cs typeface="Arial"/>
              </a:endParaRPr>
            </a:p>
          </p:txBody>
        </p:sp>
        <p:sp>
          <p:nvSpPr>
            <p:cNvPr id="26" name="object 18"/>
            <p:cNvSpPr txBox="1"/>
            <p:nvPr/>
          </p:nvSpPr>
          <p:spPr>
            <a:xfrm>
              <a:off x="6878659" y="4411648"/>
              <a:ext cx="756000" cy="542777"/>
            </a:xfrm>
            <a:prstGeom prst="rect">
              <a:avLst/>
            </a:prstGeom>
          </p:spPr>
          <p:txBody>
            <a:bodyPr vert="horz" wrap="square" lIns="0" tIns="12065" rIns="0" bIns="0" rtlCol="0">
              <a:spAutoFit/>
            </a:bodyPr>
            <a:lstStyle/>
            <a:p>
              <a:pPr marL="12700" marR="5080">
                <a:lnSpc>
                  <a:spcPct val="103200"/>
                </a:lnSpc>
                <a:spcBef>
                  <a:spcPts val="95"/>
                </a:spcBef>
              </a:pPr>
              <a:r>
                <a:rPr sz="851" i="1" spc="5" dirty="0">
                  <a:solidFill>
                    <a:srgbClr val="231F20"/>
                  </a:solidFill>
                  <a:latin typeface="Arial"/>
                  <a:cs typeface="Arial"/>
                </a:rPr>
                <a:t>High dose  </a:t>
              </a:r>
              <a:r>
                <a:rPr sz="851" i="1" spc="11" dirty="0">
                  <a:solidFill>
                    <a:srgbClr val="231F20"/>
                  </a:solidFill>
                  <a:latin typeface="Arial"/>
                  <a:cs typeface="Arial"/>
                </a:rPr>
                <a:t>ICS, </a:t>
              </a:r>
              <a:r>
                <a:rPr sz="851" i="1" spc="5" dirty="0">
                  <a:solidFill>
                    <a:srgbClr val="231F20"/>
                  </a:solidFill>
                  <a:latin typeface="Arial"/>
                  <a:cs typeface="Arial"/>
                </a:rPr>
                <a:t>add-on  </a:t>
              </a:r>
              <a:r>
                <a:rPr sz="851" i="1" spc="11" dirty="0">
                  <a:solidFill>
                    <a:srgbClr val="231F20"/>
                  </a:solidFill>
                  <a:latin typeface="Arial"/>
                  <a:cs typeface="Arial"/>
                </a:rPr>
                <a:t>tiotropium,</a:t>
              </a:r>
              <a:r>
                <a:rPr sz="851" i="1" spc="-75" dirty="0">
                  <a:solidFill>
                    <a:srgbClr val="231F20"/>
                  </a:solidFill>
                  <a:latin typeface="Arial"/>
                  <a:cs typeface="Arial"/>
                </a:rPr>
                <a:t> </a:t>
              </a:r>
              <a:r>
                <a:rPr sz="851" i="1" spc="5" dirty="0">
                  <a:solidFill>
                    <a:srgbClr val="231F20"/>
                  </a:solidFill>
                  <a:latin typeface="Arial"/>
                  <a:cs typeface="Arial"/>
                </a:rPr>
                <a:t>or  add-on</a:t>
              </a:r>
              <a:r>
                <a:rPr sz="851" i="1" spc="-65" dirty="0">
                  <a:solidFill>
                    <a:srgbClr val="231F20"/>
                  </a:solidFill>
                  <a:latin typeface="Arial"/>
                  <a:cs typeface="Arial"/>
                </a:rPr>
                <a:t> </a:t>
              </a:r>
              <a:r>
                <a:rPr sz="851" i="1" dirty="0">
                  <a:solidFill>
                    <a:srgbClr val="231F20"/>
                  </a:solidFill>
                  <a:latin typeface="Arial"/>
                  <a:cs typeface="Arial"/>
                </a:rPr>
                <a:t>LTRA</a:t>
              </a:r>
              <a:r>
                <a:rPr lang="en-AU" sz="851" i="1" dirty="0">
                  <a:solidFill>
                    <a:srgbClr val="231F20"/>
                  </a:solidFill>
                  <a:latin typeface="Arial"/>
                  <a:cs typeface="Arial"/>
                </a:rPr>
                <a:t> #</a:t>
              </a:r>
              <a:endParaRPr sz="851" dirty="0">
                <a:solidFill>
                  <a:prstClr val="black"/>
                </a:solidFill>
                <a:latin typeface="Arial"/>
                <a:cs typeface="Arial"/>
              </a:endParaRPr>
            </a:p>
          </p:txBody>
        </p:sp>
        <p:sp>
          <p:nvSpPr>
            <p:cNvPr id="27" name="object 19"/>
            <p:cNvSpPr txBox="1"/>
            <p:nvPr/>
          </p:nvSpPr>
          <p:spPr>
            <a:xfrm>
              <a:off x="7686815" y="4411643"/>
              <a:ext cx="684000" cy="515782"/>
            </a:xfrm>
            <a:prstGeom prst="rect">
              <a:avLst/>
            </a:prstGeom>
          </p:spPr>
          <p:txBody>
            <a:bodyPr vert="horz" wrap="square" lIns="0" tIns="12065" rIns="0" bIns="0" rtlCol="0">
              <a:spAutoFit/>
            </a:bodyPr>
            <a:lstStyle/>
            <a:p>
              <a:pPr marL="12700" marR="5080">
                <a:lnSpc>
                  <a:spcPct val="103200"/>
                </a:lnSpc>
                <a:spcBef>
                  <a:spcPts val="95"/>
                </a:spcBef>
              </a:pPr>
              <a:r>
                <a:rPr sz="800" i="1" spc="11" dirty="0">
                  <a:solidFill>
                    <a:srgbClr val="231F20"/>
                  </a:solidFill>
                  <a:latin typeface="Arial"/>
                  <a:cs typeface="Arial"/>
                </a:rPr>
                <a:t>Add </a:t>
              </a:r>
              <a:r>
                <a:rPr sz="800" i="1" spc="5" dirty="0">
                  <a:solidFill>
                    <a:srgbClr val="231F20"/>
                  </a:solidFill>
                  <a:latin typeface="Arial"/>
                  <a:cs typeface="Arial"/>
                </a:rPr>
                <a:t>low</a:t>
              </a:r>
              <a:r>
                <a:rPr sz="800" i="1" spc="-60" dirty="0">
                  <a:solidFill>
                    <a:srgbClr val="231F20"/>
                  </a:solidFill>
                  <a:latin typeface="Arial"/>
                  <a:cs typeface="Arial"/>
                </a:rPr>
                <a:t> </a:t>
              </a:r>
              <a:r>
                <a:rPr sz="800" i="1" spc="5" dirty="0">
                  <a:solidFill>
                    <a:srgbClr val="231F20"/>
                  </a:solidFill>
                  <a:latin typeface="Arial"/>
                  <a:cs typeface="Arial"/>
                </a:rPr>
                <a:t>dose  </a:t>
              </a:r>
              <a:r>
                <a:rPr sz="800" i="1" spc="11" dirty="0">
                  <a:solidFill>
                    <a:srgbClr val="231F20"/>
                  </a:solidFill>
                  <a:latin typeface="Arial"/>
                  <a:cs typeface="Arial"/>
                </a:rPr>
                <a:t>OCS, </a:t>
              </a:r>
              <a:r>
                <a:rPr sz="800" i="1" spc="5" dirty="0">
                  <a:solidFill>
                    <a:srgbClr val="231F20"/>
                  </a:solidFill>
                  <a:latin typeface="Arial"/>
                  <a:cs typeface="Arial"/>
                </a:rPr>
                <a:t>but  </a:t>
              </a:r>
              <a:r>
                <a:rPr sz="800" i="1" spc="11" dirty="0">
                  <a:solidFill>
                    <a:srgbClr val="231F20"/>
                  </a:solidFill>
                  <a:latin typeface="Arial"/>
                  <a:cs typeface="Arial"/>
                </a:rPr>
                <a:t>consider</a:t>
              </a:r>
              <a:endParaRPr sz="800">
                <a:solidFill>
                  <a:prstClr val="black"/>
                </a:solidFill>
                <a:latin typeface="Arial"/>
                <a:cs typeface="Arial"/>
              </a:endParaRPr>
            </a:p>
            <a:p>
              <a:pPr marL="12700">
                <a:spcBef>
                  <a:spcPts val="31"/>
                </a:spcBef>
              </a:pPr>
              <a:r>
                <a:rPr sz="800" i="1" spc="11" dirty="0">
                  <a:solidFill>
                    <a:srgbClr val="231F20"/>
                  </a:solidFill>
                  <a:latin typeface="Arial"/>
                  <a:cs typeface="Arial"/>
                </a:rPr>
                <a:t>side-effects</a:t>
              </a:r>
              <a:endParaRPr sz="800">
                <a:solidFill>
                  <a:prstClr val="black"/>
                </a:solidFill>
                <a:latin typeface="Arial"/>
                <a:cs typeface="Arial"/>
              </a:endParaRPr>
            </a:p>
          </p:txBody>
        </p:sp>
        <p:sp>
          <p:nvSpPr>
            <p:cNvPr id="28" name="object 20"/>
            <p:cNvSpPr txBox="1"/>
            <p:nvPr/>
          </p:nvSpPr>
          <p:spPr>
            <a:xfrm>
              <a:off x="6223267" y="4988082"/>
              <a:ext cx="1980000" cy="152607"/>
            </a:xfrm>
            <a:prstGeom prst="rect">
              <a:avLst/>
            </a:prstGeom>
          </p:spPr>
          <p:txBody>
            <a:bodyPr vert="horz" wrap="square" lIns="0" tIns="13971" rIns="0" bIns="0" rtlCol="0">
              <a:spAutoFit/>
            </a:bodyPr>
            <a:lstStyle/>
            <a:p>
              <a:pPr marL="12700">
                <a:spcBef>
                  <a:spcPts val="11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5" dirty="0">
                  <a:solidFill>
                    <a:srgbClr val="231F20"/>
                  </a:solidFill>
                  <a:latin typeface="Arial"/>
                  <a:cs typeface="Arial"/>
                </a:rPr>
                <a:t>‡</a:t>
              </a:r>
              <a:endParaRPr sz="900">
                <a:solidFill>
                  <a:prstClr val="black"/>
                </a:solidFill>
                <a:latin typeface="Arial"/>
                <a:cs typeface="Arial"/>
              </a:endParaRPr>
            </a:p>
          </p:txBody>
        </p:sp>
        <p:sp>
          <p:nvSpPr>
            <p:cNvPr id="29" name="object 21"/>
            <p:cNvSpPr txBox="1"/>
            <p:nvPr/>
          </p:nvSpPr>
          <p:spPr>
            <a:xfrm>
              <a:off x="666333" y="1019659"/>
              <a:ext cx="2684780" cy="355226"/>
            </a:xfrm>
            <a:prstGeom prst="rect">
              <a:avLst/>
            </a:prstGeom>
          </p:spPr>
          <p:txBody>
            <a:bodyPr vert="horz" wrap="square" lIns="0" tIns="16511" rIns="0" bIns="0" rtlCol="0">
              <a:spAutoFit/>
            </a:bodyPr>
            <a:lstStyle/>
            <a:p>
              <a:pPr marL="12700">
                <a:spcBef>
                  <a:spcPts val="131"/>
                </a:spcBef>
              </a:pPr>
              <a:r>
                <a:rPr sz="1000" spc="15" dirty="0">
                  <a:solidFill>
                    <a:srgbClr val="231F20"/>
                  </a:solidFill>
                  <a:latin typeface="Arial"/>
                  <a:cs typeface="Arial"/>
                </a:rPr>
                <a:t>Box</a:t>
              </a:r>
              <a:r>
                <a:rPr sz="1000" dirty="0">
                  <a:solidFill>
                    <a:srgbClr val="231F20"/>
                  </a:solidFill>
                  <a:latin typeface="Arial"/>
                  <a:cs typeface="Arial"/>
                </a:rPr>
                <a:t> </a:t>
              </a:r>
              <a:r>
                <a:rPr sz="1000" spc="11" dirty="0">
                  <a:solidFill>
                    <a:srgbClr val="231F20"/>
                  </a:solidFill>
                  <a:latin typeface="Arial"/>
                  <a:cs typeface="Arial"/>
                </a:rPr>
                <a:t>3-5A</a:t>
              </a:r>
              <a:endParaRPr sz="1000">
                <a:solidFill>
                  <a:prstClr val="black"/>
                </a:solidFill>
                <a:latin typeface="Arial"/>
                <a:cs typeface="Arial"/>
              </a:endParaRPr>
            </a:p>
            <a:p>
              <a:pPr marL="12700">
                <a:spcBef>
                  <a:spcPts val="45"/>
                </a:spcBef>
              </a:pPr>
              <a:r>
                <a:rPr sz="1200" b="1" dirty="0">
                  <a:solidFill>
                    <a:srgbClr val="231F20"/>
                  </a:solidFill>
                  <a:latin typeface="Arial Black"/>
                  <a:cs typeface="Arial Black"/>
                </a:rPr>
                <a:t>Adults &amp; adolescents 12+</a:t>
              </a:r>
              <a:r>
                <a:rPr sz="1200" b="1" spc="-35" dirty="0">
                  <a:solidFill>
                    <a:srgbClr val="231F20"/>
                  </a:solidFill>
                  <a:latin typeface="Arial Black"/>
                  <a:cs typeface="Arial Black"/>
                </a:rPr>
                <a:t> </a:t>
              </a:r>
              <a:r>
                <a:rPr sz="1200" b="1" dirty="0">
                  <a:solidFill>
                    <a:srgbClr val="231F20"/>
                  </a:solidFill>
                  <a:latin typeface="Arial Black"/>
                  <a:cs typeface="Arial Black"/>
                </a:rPr>
                <a:t>years</a:t>
              </a:r>
              <a:endParaRPr sz="1200">
                <a:solidFill>
                  <a:prstClr val="black"/>
                </a:solidFill>
                <a:latin typeface="Arial Black"/>
                <a:cs typeface="Arial Black"/>
              </a:endParaRPr>
            </a:p>
          </p:txBody>
        </p:sp>
        <p:sp>
          <p:nvSpPr>
            <p:cNvPr id="30" name="object 22"/>
            <p:cNvSpPr txBox="1"/>
            <p:nvPr/>
          </p:nvSpPr>
          <p:spPr>
            <a:xfrm>
              <a:off x="666332" y="1718087"/>
              <a:ext cx="2232000" cy="291106"/>
            </a:xfrm>
            <a:prstGeom prst="rect">
              <a:avLst/>
            </a:prstGeom>
          </p:spPr>
          <p:txBody>
            <a:bodyPr vert="horz" wrap="square" lIns="0" tIns="13971" rIns="0" bIns="0" rtlCol="0">
              <a:spAutoFit/>
            </a:bodyPr>
            <a:lstStyle/>
            <a:p>
              <a:pPr marL="12700">
                <a:spcBef>
                  <a:spcPts val="111"/>
                </a:spcBef>
              </a:pPr>
              <a:r>
                <a:rPr sz="900" b="1" dirty="0">
                  <a:solidFill>
                    <a:srgbClr val="231F20"/>
                  </a:solidFill>
                  <a:latin typeface="Arial Black"/>
                  <a:cs typeface="Arial Black"/>
                </a:rPr>
                <a:t>Personalized </a:t>
              </a:r>
              <a:r>
                <a:rPr sz="900" b="1" spc="5" dirty="0">
                  <a:solidFill>
                    <a:srgbClr val="231F20"/>
                  </a:solidFill>
                  <a:latin typeface="Arial Black"/>
                  <a:cs typeface="Arial Black"/>
                </a:rPr>
                <a:t>asthma</a:t>
              </a:r>
              <a:r>
                <a:rPr sz="900" b="1" spc="-5" dirty="0">
                  <a:solidFill>
                    <a:srgbClr val="231F20"/>
                  </a:solidFill>
                  <a:latin typeface="Arial Black"/>
                  <a:cs typeface="Arial Black"/>
                </a:rPr>
                <a:t> </a:t>
              </a:r>
              <a:r>
                <a:rPr sz="900" b="1" spc="5" dirty="0">
                  <a:solidFill>
                    <a:srgbClr val="231F20"/>
                  </a:solidFill>
                  <a:latin typeface="Arial Black"/>
                  <a:cs typeface="Arial Black"/>
                </a:rPr>
                <a:t>management:</a:t>
              </a:r>
              <a:endParaRPr sz="900">
                <a:solidFill>
                  <a:prstClr val="black"/>
                </a:solidFill>
                <a:latin typeface="Arial Black"/>
                <a:cs typeface="Arial Black"/>
              </a:endParaRPr>
            </a:p>
            <a:p>
              <a:pPr marL="12700">
                <a:spcBef>
                  <a:spcPts val="11"/>
                </a:spcBef>
              </a:pPr>
              <a:r>
                <a:rPr sz="900" spc="5" dirty="0">
                  <a:solidFill>
                    <a:srgbClr val="231F20"/>
                  </a:solidFill>
                  <a:latin typeface="Arial"/>
                  <a:cs typeface="Arial"/>
                </a:rPr>
                <a:t>Assess, </a:t>
              </a:r>
              <a:r>
                <a:rPr sz="900" dirty="0">
                  <a:solidFill>
                    <a:srgbClr val="231F20"/>
                  </a:solidFill>
                  <a:latin typeface="Arial"/>
                  <a:cs typeface="Arial"/>
                </a:rPr>
                <a:t>Adjust, Review</a:t>
              </a:r>
              <a:r>
                <a:rPr sz="900" spc="-60" dirty="0">
                  <a:solidFill>
                    <a:srgbClr val="231F20"/>
                  </a:solidFill>
                  <a:latin typeface="Arial"/>
                  <a:cs typeface="Arial"/>
                </a:rPr>
                <a:t> </a:t>
              </a:r>
              <a:r>
                <a:rPr sz="900" spc="5" dirty="0">
                  <a:solidFill>
                    <a:srgbClr val="231F20"/>
                  </a:solidFill>
                  <a:latin typeface="Arial"/>
                  <a:cs typeface="Arial"/>
                </a:rPr>
                <a:t>response</a:t>
              </a:r>
              <a:endParaRPr sz="900">
                <a:solidFill>
                  <a:prstClr val="black"/>
                </a:solidFill>
                <a:latin typeface="Arial"/>
                <a:cs typeface="Arial"/>
              </a:endParaRPr>
            </a:p>
          </p:txBody>
        </p:sp>
        <p:sp>
          <p:nvSpPr>
            <p:cNvPr id="31" name="object 23"/>
            <p:cNvSpPr txBox="1"/>
            <p:nvPr/>
          </p:nvSpPr>
          <p:spPr>
            <a:xfrm>
              <a:off x="666332" y="3052701"/>
              <a:ext cx="1800000" cy="423193"/>
            </a:xfrm>
            <a:prstGeom prst="rect">
              <a:avLst/>
            </a:prstGeom>
          </p:spPr>
          <p:txBody>
            <a:bodyPr vert="horz" wrap="square" lIns="0" tIns="12065" rIns="0" bIns="0" rtlCol="0">
              <a:spAutoFit/>
            </a:bodyPr>
            <a:lstStyle/>
            <a:p>
              <a:pPr marL="12700" marR="5080">
                <a:lnSpc>
                  <a:spcPct val="101200"/>
                </a:lnSpc>
                <a:spcBef>
                  <a:spcPts val="95"/>
                </a:spcBef>
              </a:pPr>
              <a:r>
                <a:rPr sz="900" b="1" spc="5" dirty="0">
                  <a:solidFill>
                    <a:srgbClr val="231F20"/>
                  </a:solidFill>
                  <a:latin typeface="Arial Black"/>
                  <a:cs typeface="Arial Black"/>
                </a:rPr>
                <a:t>Asthma </a:t>
              </a:r>
              <a:r>
                <a:rPr sz="900" b="1" dirty="0">
                  <a:solidFill>
                    <a:srgbClr val="231F20"/>
                  </a:solidFill>
                  <a:latin typeface="Arial Black"/>
                  <a:cs typeface="Arial Black"/>
                </a:rPr>
                <a:t>medication</a:t>
              </a:r>
              <a:r>
                <a:rPr sz="900" b="1" spc="-45" dirty="0">
                  <a:solidFill>
                    <a:srgbClr val="231F20"/>
                  </a:solidFill>
                  <a:latin typeface="Arial Black"/>
                  <a:cs typeface="Arial Black"/>
                </a:rPr>
                <a:t> </a:t>
              </a:r>
              <a:r>
                <a:rPr sz="900" b="1" spc="5" dirty="0">
                  <a:solidFill>
                    <a:srgbClr val="231F20"/>
                  </a:solidFill>
                  <a:latin typeface="Arial Black"/>
                  <a:cs typeface="Arial Black"/>
                </a:rPr>
                <a:t>options:  </a:t>
              </a:r>
              <a:r>
                <a:rPr sz="900" dirty="0">
                  <a:solidFill>
                    <a:srgbClr val="231F20"/>
                  </a:solidFill>
                  <a:latin typeface="Arial"/>
                  <a:cs typeface="Arial"/>
                </a:rPr>
                <a:t>Adjust treatment up and down for  </a:t>
              </a:r>
              <a:r>
                <a:rPr sz="900" spc="-5" dirty="0">
                  <a:solidFill>
                    <a:srgbClr val="231F20"/>
                  </a:solidFill>
                  <a:latin typeface="Arial"/>
                  <a:cs typeface="Arial"/>
                </a:rPr>
                <a:t>individual </a:t>
              </a:r>
              <a:r>
                <a:rPr sz="900" dirty="0">
                  <a:solidFill>
                    <a:srgbClr val="231F20"/>
                  </a:solidFill>
                  <a:latin typeface="Arial"/>
                  <a:cs typeface="Arial"/>
                </a:rPr>
                <a:t>patient</a:t>
              </a:r>
              <a:r>
                <a:rPr sz="900" spc="-5" dirty="0">
                  <a:solidFill>
                    <a:srgbClr val="231F20"/>
                  </a:solidFill>
                  <a:latin typeface="Arial"/>
                  <a:cs typeface="Arial"/>
                </a:rPr>
                <a:t> </a:t>
              </a:r>
              <a:r>
                <a:rPr sz="900" dirty="0">
                  <a:solidFill>
                    <a:srgbClr val="231F20"/>
                  </a:solidFill>
                  <a:latin typeface="Arial"/>
                  <a:cs typeface="Arial"/>
                </a:rPr>
                <a:t>needs</a:t>
              </a:r>
              <a:endParaRPr sz="900">
                <a:solidFill>
                  <a:prstClr val="black"/>
                </a:solidFill>
                <a:latin typeface="Arial"/>
                <a:cs typeface="Arial"/>
              </a:endParaRPr>
            </a:p>
          </p:txBody>
        </p:sp>
        <p:sp>
          <p:nvSpPr>
            <p:cNvPr id="32" name="object 24"/>
            <p:cNvSpPr txBox="1"/>
            <p:nvPr/>
          </p:nvSpPr>
          <p:spPr>
            <a:xfrm>
              <a:off x="7686377" y="2691315"/>
              <a:ext cx="684000" cy="1701363"/>
            </a:xfrm>
            <a:prstGeom prst="rect">
              <a:avLst/>
            </a:prstGeom>
          </p:spPr>
          <p:txBody>
            <a:bodyPr vert="horz" wrap="square" lIns="0" tIns="15875" rIns="0" bIns="0" rtlCol="0">
              <a:spAutoFit/>
            </a:bodyPr>
            <a:lstStyle/>
            <a:p>
              <a:pPr marL="12700">
                <a:spcBef>
                  <a:spcPts val="125"/>
                </a:spcBef>
              </a:pPr>
              <a:r>
                <a:rPr sz="851" b="1" spc="11" dirty="0">
                  <a:solidFill>
                    <a:srgbClr val="58595B"/>
                  </a:solidFill>
                  <a:latin typeface="Arial Black"/>
                  <a:cs typeface="Arial Black"/>
                </a:rPr>
                <a:t>STEP</a:t>
              </a:r>
              <a:r>
                <a:rPr sz="851" b="1" spc="-5" dirty="0">
                  <a:solidFill>
                    <a:srgbClr val="58595B"/>
                  </a:solidFill>
                  <a:latin typeface="Arial Black"/>
                  <a:cs typeface="Arial Black"/>
                </a:rPr>
                <a:t> </a:t>
              </a:r>
              <a:r>
                <a:rPr sz="851" b="1" spc="15" dirty="0">
                  <a:solidFill>
                    <a:srgbClr val="58595B"/>
                  </a:solidFill>
                  <a:latin typeface="Arial Black"/>
                  <a:cs typeface="Arial Black"/>
                </a:rPr>
                <a:t>5</a:t>
              </a:r>
              <a:endParaRPr sz="851">
                <a:solidFill>
                  <a:prstClr val="black"/>
                </a:solidFill>
                <a:latin typeface="Arial Black"/>
                <a:cs typeface="Arial Black"/>
              </a:endParaRPr>
            </a:p>
            <a:p>
              <a:pPr marL="12700" marR="179066">
                <a:lnSpc>
                  <a:spcPct val="103200"/>
                </a:lnSpc>
                <a:spcBef>
                  <a:spcPts val="851"/>
                </a:spcBef>
              </a:pPr>
              <a:r>
                <a:rPr sz="800" spc="5" dirty="0">
                  <a:solidFill>
                    <a:srgbClr val="231F20"/>
                  </a:solidFill>
                  <a:latin typeface="Arial"/>
                  <a:cs typeface="Arial"/>
                </a:rPr>
                <a:t>High dose  </a:t>
              </a:r>
              <a:r>
                <a:rPr sz="800" spc="11" dirty="0">
                  <a:solidFill>
                    <a:srgbClr val="231F20"/>
                  </a:solidFill>
                  <a:latin typeface="Arial"/>
                  <a:cs typeface="Arial"/>
                </a:rPr>
                <a:t>ICS-LABA</a:t>
              </a:r>
              <a:endParaRPr sz="800">
                <a:solidFill>
                  <a:prstClr val="black"/>
                </a:solidFill>
                <a:latin typeface="Arial"/>
                <a:cs typeface="Arial"/>
              </a:endParaRPr>
            </a:p>
            <a:p>
              <a:pPr marL="12700" marR="102868">
                <a:lnSpc>
                  <a:spcPct val="103200"/>
                </a:lnSpc>
                <a:spcBef>
                  <a:spcPts val="255"/>
                </a:spcBef>
              </a:pPr>
              <a:r>
                <a:rPr sz="800" spc="5" dirty="0">
                  <a:solidFill>
                    <a:srgbClr val="231F20"/>
                  </a:solidFill>
                  <a:latin typeface="Arial"/>
                  <a:cs typeface="Arial"/>
                </a:rPr>
                <a:t>Refer for  phenotypic  assessment</a:t>
              </a:r>
              <a:endParaRPr sz="800">
                <a:solidFill>
                  <a:prstClr val="black"/>
                </a:solidFill>
                <a:latin typeface="Arial"/>
                <a:cs typeface="Arial"/>
              </a:endParaRPr>
            </a:p>
            <a:p>
              <a:pPr marL="12700" marR="5080">
                <a:lnSpc>
                  <a:spcPct val="103200"/>
                </a:lnSpc>
              </a:pPr>
              <a:r>
                <a:rPr sz="800" spc="11" dirty="0">
                  <a:solidFill>
                    <a:srgbClr val="231F20"/>
                  </a:solidFill>
                  <a:latin typeface="Arial"/>
                  <a:cs typeface="Arial"/>
                </a:rPr>
                <a:t>± </a:t>
              </a:r>
              <a:r>
                <a:rPr sz="800" spc="5" dirty="0">
                  <a:solidFill>
                    <a:srgbClr val="231F20"/>
                  </a:solidFill>
                  <a:latin typeface="Arial"/>
                  <a:cs typeface="Arial"/>
                </a:rPr>
                <a:t>add-on  </a:t>
              </a:r>
              <a:r>
                <a:rPr sz="800" dirty="0">
                  <a:solidFill>
                    <a:srgbClr val="231F20"/>
                  </a:solidFill>
                  <a:latin typeface="Arial"/>
                  <a:cs typeface="Arial"/>
                </a:rPr>
                <a:t>therapy,  e.g.tiotropium,  anti-IgE,</a:t>
              </a:r>
              <a:endParaRPr sz="800">
                <a:solidFill>
                  <a:prstClr val="black"/>
                </a:solidFill>
                <a:latin typeface="Arial"/>
                <a:cs typeface="Arial"/>
              </a:endParaRPr>
            </a:p>
            <a:p>
              <a:pPr marL="12700">
                <a:spcBef>
                  <a:spcPts val="31"/>
                </a:spcBef>
              </a:pPr>
              <a:r>
                <a:rPr sz="800" spc="5" dirty="0">
                  <a:solidFill>
                    <a:srgbClr val="231F20"/>
                  </a:solidFill>
                  <a:latin typeface="Arial"/>
                  <a:cs typeface="Arial"/>
                </a:rPr>
                <a:t>anti-IL5/5R,</a:t>
              </a:r>
              <a:endParaRPr sz="800">
                <a:solidFill>
                  <a:prstClr val="black"/>
                </a:solidFill>
                <a:latin typeface="Arial"/>
                <a:cs typeface="Arial"/>
              </a:endParaRPr>
            </a:p>
            <a:p>
              <a:pPr marL="12700">
                <a:spcBef>
                  <a:spcPts val="131"/>
                </a:spcBef>
              </a:pPr>
              <a:r>
                <a:rPr sz="800" spc="5" dirty="0">
                  <a:solidFill>
                    <a:srgbClr val="231F20"/>
                  </a:solidFill>
                  <a:latin typeface="Arial"/>
                  <a:cs typeface="Arial"/>
                </a:rPr>
                <a:t>anti-IL4R</a:t>
              </a:r>
              <a:endParaRPr sz="800">
                <a:solidFill>
                  <a:prstClr val="black"/>
                </a:solidFill>
                <a:latin typeface="Arial"/>
                <a:cs typeface="Arial"/>
              </a:endParaRPr>
            </a:p>
          </p:txBody>
        </p:sp>
        <p:sp>
          <p:nvSpPr>
            <p:cNvPr id="33" name="object 25"/>
            <p:cNvSpPr txBox="1"/>
            <p:nvPr/>
          </p:nvSpPr>
          <p:spPr>
            <a:xfrm>
              <a:off x="2886598" y="2013734"/>
              <a:ext cx="936823" cy="714426"/>
            </a:xfrm>
            <a:prstGeom prst="rect">
              <a:avLst/>
            </a:prstGeom>
          </p:spPr>
          <p:txBody>
            <a:bodyPr vert="horz" wrap="square" lIns="0" tIns="12065" rIns="0" bIns="0" rtlCol="0">
              <a:spAutoFit/>
            </a:bodyPr>
            <a:lstStyle/>
            <a:p>
              <a:pPr marL="12700" marR="207005">
                <a:lnSpc>
                  <a:spcPct val="114700"/>
                </a:lnSpc>
                <a:spcBef>
                  <a:spcPts val="95"/>
                </a:spcBef>
              </a:pPr>
              <a:r>
                <a:rPr sz="800" i="1" spc="11" dirty="0">
                  <a:solidFill>
                    <a:srgbClr val="231F20"/>
                  </a:solidFill>
                  <a:latin typeface="Arial"/>
                  <a:cs typeface="Arial"/>
                </a:rPr>
                <a:t>Symptoms  Exacerbations  Side-effects  </a:t>
              </a:r>
              <a:r>
                <a:rPr sz="800" i="1" spc="5" dirty="0">
                  <a:solidFill>
                    <a:srgbClr val="231F20"/>
                  </a:solidFill>
                  <a:latin typeface="Arial"/>
                  <a:cs typeface="Arial"/>
                </a:rPr>
                <a:t>Lung</a:t>
              </a:r>
              <a:r>
                <a:rPr sz="800" i="1" spc="-31" dirty="0">
                  <a:solidFill>
                    <a:srgbClr val="231F20"/>
                  </a:solidFill>
                  <a:latin typeface="Arial"/>
                  <a:cs typeface="Arial"/>
                </a:rPr>
                <a:t> </a:t>
              </a:r>
              <a:r>
                <a:rPr sz="800" i="1" spc="11" dirty="0">
                  <a:solidFill>
                    <a:srgbClr val="231F20"/>
                  </a:solidFill>
                  <a:latin typeface="Arial"/>
                  <a:cs typeface="Arial"/>
                </a:rPr>
                <a:t>function</a:t>
              </a:r>
              <a:endParaRPr sz="800" dirty="0">
                <a:solidFill>
                  <a:prstClr val="black"/>
                </a:solidFill>
                <a:latin typeface="Arial"/>
                <a:cs typeface="Arial"/>
              </a:endParaRPr>
            </a:p>
            <a:p>
              <a:pPr marL="12700">
                <a:spcBef>
                  <a:spcPts val="131"/>
                </a:spcBef>
              </a:pPr>
              <a:r>
                <a:rPr sz="800" i="1" spc="11" dirty="0">
                  <a:solidFill>
                    <a:srgbClr val="231F20"/>
                  </a:solidFill>
                  <a:latin typeface="Arial"/>
                  <a:cs typeface="Arial"/>
                </a:rPr>
                <a:t>Patient</a:t>
              </a:r>
              <a:r>
                <a:rPr sz="800" i="1" spc="-60" dirty="0">
                  <a:solidFill>
                    <a:srgbClr val="231F20"/>
                  </a:solidFill>
                  <a:latin typeface="Arial"/>
                  <a:cs typeface="Arial"/>
                </a:rPr>
                <a:t> </a:t>
              </a:r>
              <a:r>
                <a:rPr sz="800" i="1" spc="11" dirty="0">
                  <a:solidFill>
                    <a:srgbClr val="231F20"/>
                  </a:solidFill>
                  <a:latin typeface="Arial"/>
                  <a:cs typeface="Arial"/>
                </a:rPr>
                <a:t>satisfaction</a:t>
              </a:r>
              <a:endParaRPr sz="800" dirty="0">
                <a:solidFill>
                  <a:prstClr val="black"/>
                </a:solidFill>
                <a:latin typeface="Arial"/>
                <a:cs typeface="Arial"/>
              </a:endParaRPr>
            </a:p>
          </p:txBody>
        </p:sp>
        <p:sp>
          <p:nvSpPr>
            <p:cNvPr id="34" name="object 26"/>
            <p:cNvSpPr txBox="1"/>
            <p:nvPr/>
          </p:nvSpPr>
          <p:spPr>
            <a:xfrm>
              <a:off x="5363705" y="1032939"/>
              <a:ext cx="1783168" cy="817788"/>
            </a:xfrm>
            <a:prstGeom prst="rect">
              <a:avLst/>
            </a:prstGeom>
          </p:spPr>
          <p:txBody>
            <a:bodyPr vert="horz" wrap="square" lIns="0" tIns="12065" rIns="0" bIns="0" rtlCol="0">
              <a:spAutoFit/>
            </a:bodyPr>
            <a:lstStyle/>
            <a:p>
              <a:pPr marL="12700" marR="5080">
                <a:lnSpc>
                  <a:spcPct val="114700"/>
                </a:lnSpc>
                <a:spcBef>
                  <a:spcPts val="95"/>
                </a:spcBef>
              </a:pPr>
              <a:r>
                <a:rPr sz="800" i="1" spc="5" dirty="0">
                  <a:solidFill>
                    <a:srgbClr val="231F20"/>
                  </a:solidFill>
                  <a:latin typeface="Arial"/>
                  <a:cs typeface="Arial"/>
                </a:rPr>
                <a:t>Confirmation of diagnosis </a:t>
              </a:r>
              <a:r>
                <a:rPr sz="800" i="1" dirty="0">
                  <a:solidFill>
                    <a:srgbClr val="231F20"/>
                  </a:solidFill>
                  <a:latin typeface="Arial"/>
                  <a:cs typeface="Arial"/>
                </a:rPr>
                <a:t>if </a:t>
              </a:r>
              <a:r>
                <a:rPr sz="800" i="1" spc="5" dirty="0">
                  <a:solidFill>
                    <a:srgbClr val="231F20"/>
                  </a:solidFill>
                  <a:latin typeface="Arial"/>
                  <a:cs typeface="Arial"/>
                </a:rPr>
                <a:t>necessary  </a:t>
              </a:r>
              <a:r>
                <a:rPr sz="800" i="1" spc="11" dirty="0">
                  <a:solidFill>
                    <a:srgbClr val="231F20"/>
                  </a:solidFill>
                  <a:latin typeface="Arial"/>
                  <a:cs typeface="Arial"/>
                </a:rPr>
                <a:t>Symptom control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modifiable</a:t>
              </a:r>
              <a:endParaRPr sz="800">
                <a:solidFill>
                  <a:prstClr val="black"/>
                </a:solidFill>
                <a:latin typeface="Arial"/>
                <a:cs typeface="Arial"/>
              </a:endParaRPr>
            </a:p>
            <a:p>
              <a:pPr marL="12700">
                <a:lnSpc>
                  <a:spcPts val="860"/>
                </a:lnSpc>
              </a:pPr>
              <a:r>
                <a:rPr sz="800" i="1" spc="5" dirty="0">
                  <a:solidFill>
                    <a:srgbClr val="231F20"/>
                  </a:solidFill>
                  <a:latin typeface="Arial"/>
                  <a:cs typeface="Arial"/>
                </a:rPr>
                <a:t>risk </a:t>
              </a:r>
              <a:r>
                <a:rPr sz="800" i="1" spc="11" dirty="0">
                  <a:solidFill>
                    <a:srgbClr val="231F20"/>
                  </a:solidFill>
                  <a:latin typeface="Arial"/>
                  <a:cs typeface="Arial"/>
                </a:rPr>
                <a:t>factors (including </a:t>
              </a:r>
              <a:r>
                <a:rPr sz="800" i="1" spc="5" dirty="0">
                  <a:solidFill>
                    <a:srgbClr val="231F20"/>
                  </a:solidFill>
                  <a:latin typeface="Arial"/>
                  <a:cs typeface="Arial"/>
                </a:rPr>
                <a:t>lung</a:t>
              </a:r>
              <a:r>
                <a:rPr sz="800" i="1" spc="-35" dirty="0">
                  <a:solidFill>
                    <a:srgbClr val="231F20"/>
                  </a:solidFill>
                  <a:latin typeface="Arial"/>
                  <a:cs typeface="Arial"/>
                </a:rPr>
                <a:t> </a:t>
              </a:r>
              <a:r>
                <a:rPr sz="800" i="1" spc="11" dirty="0">
                  <a:solidFill>
                    <a:srgbClr val="231F20"/>
                  </a:solidFill>
                  <a:latin typeface="Arial"/>
                  <a:cs typeface="Arial"/>
                </a:rPr>
                <a:t>function)</a:t>
              </a:r>
              <a:endParaRPr sz="800">
                <a:solidFill>
                  <a:prstClr val="black"/>
                </a:solidFill>
                <a:latin typeface="Arial"/>
                <a:cs typeface="Arial"/>
              </a:endParaRPr>
            </a:p>
            <a:p>
              <a:pPr marL="12700">
                <a:spcBef>
                  <a:spcPts val="131"/>
                </a:spcBef>
              </a:pPr>
              <a:r>
                <a:rPr sz="800" i="1" spc="5" dirty="0">
                  <a:solidFill>
                    <a:srgbClr val="231F20"/>
                  </a:solidFill>
                  <a:latin typeface="Arial"/>
                  <a:cs typeface="Arial"/>
                </a:rPr>
                <a:t>Comorbidities</a:t>
              </a:r>
              <a:endParaRPr sz="800">
                <a:solidFill>
                  <a:prstClr val="black"/>
                </a:solidFill>
                <a:latin typeface="Arial"/>
                <a:cs typeface="Arial"/>
              </a:endParaRPr>
            </a:p>
            <a:p>
              <a:pPr marL="12700" marR="325747">
                <a:lnSpc>
                  <a:spcPct val="114700"/>
                </a:lnSpc>
              </a:pPr>
              <a:r>
                <a:rPr sz="800" i="1" spc="11" dirty="0">
                  <a:solidFill>
                    <a:srgbClr val="231F20"/>
                  </a:solidFill>
                  <a:latin typeface="Arial"/>
                  <a:cs typeface="Arial"/>
                </a:rPr>
                <a:t>Inhaler technique </a:t>
              </a:r>
              <a:r>
                <a:rPr sz="800" i="1" spc="15" dirty="0">
                  <a:solidFill>
                    <a:srgbClr val="231F20"/>
                  </a:solidFill>
                  <a:latin typeface="Arial"/>
                  <a:cs typeface="Arial"/>
                </a:rPr>
                <a:t>&amp;</a:t>
              </a:r>
              <a:r>
                <a:rPr sz="800" i="1" spc="-60" dirty="0">
                  <a:solidFill>
                    <a:srgbClr val="231F20"/>
                  </a:solidFill>
                  <a:latin typeface="Arial"/>
                  <a:cs typeface="Arial"/>
                </a:rPr>
                <a:t> </a:t>
              </a:r>
              <a:r>
                <a:rPr sz="800" i="1" spc="5" dirty="0">
                  <a:solidFill>
                    <a:srgbClr val="231F20"/>
                  </a:solidFill>
                  <a:latin typeface="Arial"/>
                  <a:cs typeface="Arial"/>
                </a:rPr>
                <a:t>adherence  </a:t>
              </a:r>
              <a:r>
                <a:rPr sz="800" i="1" spc="11" dirty="0">
                  <a:solidFill>
                    <a:srgbClr val="231F20"/>
                  </a:solidFill>
                  <a:latin typeface="Arial"/>
                  <a:cs typeface="Arial"/>
                </a:rPr>
                <a:t>Patient</a:t>
              </a:r>
              <a:r>
                <a:rPr sz="800" i="1" dirty="0">
                  <a:solidFill>
                    <a:srgbClr val="231F20"/>
                  </a:solidFill>
                  <a:latin typeface="Arial"/>
                  <a:cs typeface="Arial"/>
                </a:rPr>
                <a:t> </a:t>
              </a:r>
              <a:r>
                <a:rPr sz="800" i="1" spc="5" dirty="0">
                  <a:solidFill>
                    <a:srgbClr val="231F20"/>
                  </a:solidFill>
                  <a:latin typeface="Arial"/>
                  <a:cs typeface="Arial"/>
                </a:rPr>
                <a:t>goals</a:t>
              </a:r>
              <a:endParaRPr sz="800">
                <a:solidFill>
                  <a:prstClr val="black"/>
                </a:solidFill>
                <a:latin typeface="Arial"/>
                <a:cs typeface="Arial"/>
              </a:endParaRPr>
            </a:p>
          </p:txBody>
        </p:sp>
        <p:sp>
          <p:nvSpPr>
            <p:cNvPr id="35" name="object 27"/>
            <p:cNvSpPr txBox="1"/>
            <p:nvPr/>
          </p:nvSpPr>
          <p:spPr>
            <a:xfrm>
              <a:off x="5365890" y="2616632"/>
              <a:ext cx="1544220" cy="630557"/>
            </a:xfrm>
            <a:prstGeom prst="rect">
              <a:avLst/>
            </a:prstGeom>
          </p:spPr>
          <p:txBody>
            <a:bodyPr vert="horz" wrap="square" lIns="0" tIns="23495" rIns="0" bIns="0" rtlCol="0">
              <a:spAutoFit/>
            </a:bodyPr>
            <a:lstStyle/>
            <a:p>
              <a:pPr marL="12700" marR="180970">
                <a:lnSpc>
                  <a:spcPts val="860"/>
                </a:lnSpc>
                <a:spcBef>
                  <a:spcPts val="185"/>
                </a:spcBef>
              </a:pPr>
              <a:r>
                <a:rPr sz="800" i="1" spc="5" dirty="0">
                  <a:solidFill>
                    <a:srgbClr val="231F20"/>
                  </a:solidFill>
                  <a:latin typeface="Arial"/>
                  <a:cs typeface="Arial"/>
                </a:rPr>
                <a:t>Treatment of </a:t>
              </a:r>
              <a:r>
                <a:rPr sz="800" i="1" spc="11" dirty="0">
                  <a:solidFill>
                    <a:srgbClr val="231F20"/>
                  </a:solidFill>
                  <a:latin typeface="Arial"/>
                  <a:cs typeface="Arial"/>
                </a:rPr>
                <a:t>modifiable</a:t>
              </a:r>
              <a:r>
                <a:rPr sz="800" i="1" spc="-60" dirty="0">
                  <a:solidFill>
                    <a:srgbClr val="231F20"/>
                  </a:solidFill>
                  <a:latin typeface="Arial"/>
                  <a:cs typeface="Arial"/>
                </a:rPr>
                <a:t> </a:t>
              </a:r>
              <a:r>
                <a:rPr sz="800" i="1" spc="5" dirty="0">
                  <a:solidFill>
                    <a:srgbClr val="231F20"/>
                  </a:solidFill>
                  <a:latin typeface="Arial"/>
                  <a:cs typeface="Arial"/>
                </a:rPr>
                <a:t>risk  </a:t>
              </a:r>
              <a:r>
                <a:rPr sz="800" i="1" spc="11" dirty="0">
                  <a:solidFill>
                    <a:srgbClr val="231F20"/>
                  </a:solidFill>
                  <a:latin typeface="Arial"/>
                  <a:cs typeface="Arial"/>
                </a:rPr>
                <a:t>factors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comorbidities</a:t>
              </a:r>
              <a:endParaRPr sz="800">
                <a:solidFill>
                  <a:prstClr val="black"/>
                </a:solidFill>
                <a:latin typeface="Arial"/>
                <a:cs typeface="Arial"/>
              </a:endParaRPr>
            </a:p>
            <a:p>
              <a:pPr marL="12700" marR="5080">
                <a:lnSpc>
                  <a:spcPts val="1031"/>
                </a:lnSpc>
                <a:spcBef>
                  <a:spcPts val="35"/>
                </a:spcBef>
              </a:pPr>
              <a:r>
                <a:rPr sz="800" i="1" spc="5" dirty="0">
                  <a:solidFill>
                    <a:srgbClr val="231F20"/>
                  </a:solidFill>
                  <a:latin typeface="Arial"/>
                  <a:cs typeface="Arial"/>
                </a:rPr>
                <a:t>Non-pharmacological </a:t>
              </a:r>
              <a:r>
                <a:rPr sz="800" i="1" spc="11" dirty="0">
                  <a:solidFill>
                    <a:srgbClr val="231F20"/>
                  </a:solidFill>
                  <a:latin typeface="Arial"/>
                  <a:cs typeface="Arial"/>
                </a:rPr>
                <a:t>strategies  Education </a:t>
              </a:r>
              <a:r>
                <a:rPr sz="800" i="1" spc="15" dirty="0">
                  <a:solidFill>
                    <a:srgbClr val="231F20"/>
                  </a:solidFill>
                  <a:latin typeface="Arial"/>
                  <a:cs typeface="Arial"/>
                </a:rPr>
                <a:t>&amp; </a:t>
              </a:r>
              <a:r>
                <a:rPr sz="800" i="1" spc="5" dirty="0">
                  <a:solidFill>
                    <a:srgbClr val="231F20"/>
                  </a:solidFill>
                  <a:latin typeface="Arial"/>
                  <a:cs typeface="Arial"/>
                </a:rPr>
                <a:t>skills training  </a:t>
              </a:r>
              <a:r>
                <a:rPr sz="800" i="1" spc="11" dirty="0">
                  <a:solidFill>
                    <a:srgbClr val="231F20"/>
                  </a:solidFill>
                  <a:latin typeface="Arial"/>
                  <a:cs typeface="Arial"/>
                </a:rPr>
                <a:t>Asthma</a:t>
              </a:r>
              <a:r>
                <a:rPr sz="800" i="1" dirty="0">
                  <a:solidFill>
                    <a:srgbClr val="231F20"/>
                  </a:solidFill>
                  <a:latin typeface="Arial"/>
                  <a:cs typeface="Arial"/>
                </a:rPr>
                <a:t> </a:t>
              </a:r>
              <a:r>
                <a:rPr sz="800" i="1" spc="11" dirty="0">
                  <a:solidFill>
                    <a:srgbClr val="231F20"/>
                  </a:solidFill>
                  <a:latin typeface="Arial"/>
                  <a:cs typeface="Arial"/>
                </a:rPr>
                <a:t>medications</a:t>
              </a:r>
              <a:endParaRPr sz="800">
                <a:solidFill>
                  <a:prstClr val="black"/>
                </a:solidFill>
                <a:latin typeface="Arial"/>
                <a:cs typeface="Arial"/>
              </a:endParaRPr>
            </a:p>
          </p:txBody>
        </p:sp>
        <p:sp>
          <p:nvSpPr>
            <p:cNvPr id="2" name="Rectangle 1"/>
            <p:cNvSpPr/>
            <p:nvPr/>
          </p:nvSpPr>
          <p:spPr>
            <a:xfrm>
              <a:off x="6799947" y="5845816"/>
              <a:ext cx="221856" cy="169277"/>
            </a:xfrm>
            <a:prstGeom prst="rect">
              <a:avLst/>
            </a:prstGeom>
          </p:spPr>
          <p:txBody>
            <a:bodyPr wrap="none">
              <a:spAutoFit/>
            </a:bodyPr>
            <a:lstStyle/>
            <a:p>
              <a:r>
                <a:rPr lang="en-US" sz="500" spc="15" dirty="0">
                  <a:solidFill>
                    <a:srgbClr val="231F20"/>
                  </a:solidFill>
                  <a:latin typeface="Arial"/>
                  <a:cs typeface="Arial"/>
                </a:rPr>
                <a:t>1</a:t>
              </a:r>
              <a:endParaRPr lang="en-US" sz="500" dirty="0">
                <a:solidFill>
                  <a:prstClr val="black"/>
                </a:solidFill>
              </a:endParaRPr>
            </a:p>
          </p:txBody>
        </p:sp>
        <p:pic>
          <p:nvPicPr>
            <p:cNvPr id="3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56339"/>
              <a:ext cx="685280" cy="7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8295" y="3959403"/>
              <a:ext cx="756000" cy="396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8" name="Rectangle 37"/>
            <p:cNvSpPr/>
            <p:nvPr/>
          </p:nvSpPr>
          <p:spPr>
            <a:xfrm>
              <a:off x="2019151" y="4478997"/>
              <a:ext cx="792000" cy="360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bject 8"/>
            <p:cNvSpPr txBox="1"/>
            <p:nvPr/>
          </p:nvSpPr>
          <p:spPr>
            <a:xfrm>
              <a:off x="2018296" y="3691703"/>
              <a:ext cx="900000" cy="706604"/>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1</a:t>
              </a:r>
              <a:endParaRPr sz="900" b="1">
                <a:solidFill>
                  <a:prstClr val="black"/>
                </a:solidFill>
                <a:latin typeface="Arial Black"/>
                <a:cs typeface="Arial Black"/>
              </a:endParaRPr>
            </a:p>
            <a:p>
              <a:pPr marL="12700" marR="267964">
                <a:lnSpc>
                  <a:spcPct val="101200"/>
                </a:lnSpc>
                <a:spcBef>
                  <a:spcPts val="944"/>
                </a:spcBef>
              </a:pPr>
              <a:r>
                <a:rPr sz="951" dirty="0">
                  <a:solidFill>
                    <a:srgbClr val="231F20"/>
                  </a:solidFill>
                  <a:latin typeface="Arial"/>
                  <a:cs typeface="Arial"/>
                </a:rPr>
                <a:t>As-needed  low</a:t>
              </a:r>
              <a:r>
                <a:rPr sz="951" spc="-25" dirty="0">
                  <a:solidFill>
                    <a:srgbClr val="231F20"/>
                  </a:solidFill>
                  <a:latin typeface="Arial"/>
                  <a:cs typeface="Arial"/>
                </a:rPr>
                <a:t> </a:t>
              </a:r>
              <a:r>
                <a:rPr sz="951" dirty="0">
                  <a:solidFill>
                    <a:srgbClr val="231F20"/>
                  </a:solidFill>
                  <a:latin typeface="Arial"/>
                  <a:cs typeface="Arial"/>
                </a:rPr>
                <a:t>dose</a:t>
              </a:r>
              <a:endParaRPr sz="951">
                <a:solidFill>
                  <a:prstClr val="black"/>
                </a:solidFill>
                <a:latin typeface="Arial"/>
                <a:cs typeface="Arial"/>
              </a:endParaRPr>
            </a:p>
            <a:p>
              <a:pPr marL="12700">
                <a:lnSpc>
                  <a:spcPts val="1060"/>
                </a:lnSpc>
              </a:pPr>
              <a:r>
                <a:rPr sz="951" dirty="0">
                  <a:solidFill>
                    <a:srgbClr val="231F20"/>
                  </a:solidFill>
                  <a:latin typeface="Arial"/>
                  <a:cs typeface="Arial"/>
                </a:rPr>
                <a:t>ICS-formoterol</a:t>
              </a:r>
              <a:r>
                <a:rPr sz="951" spc="-31" dirty="0">
                  <a:solidFill>
                    <a:srgbClr val="231F20"/>
                  </a:solidFill>
                  <a:latin typeface="Arial"/>
                  <a:cs typeface="Arial"/>
                </a:rPr>
                <a:t> </a:t>
              </a:r>
              <a:r>
                <a:rPr sz="1000" spc="11" dirty="0">
                  <a:solidFill>
                    <a:srgbClr val="231F20"/>
                  </a:solidFill>
                  <a:latin typeface="Arial"/>
                  <a:cs typeface="Arial"/>
                </a:rPr>
                <a:t>*</a:t>
              </a:r>
              <a:endParaRPr sz="1000">
                <a:solidFill>
                  <a:prstClr val="black"/>
                </a:solidFill>
                <a:latin typeface="Arial"/>
                <a:cs typeface="Arial"/>
              </a:endParaRPr>
            </a:p>
          </p:txBody>
        </p:sp>
        <p:sp>
          <p:nvSpPr>
            <p:cNvPr id="20" name="object 12"/>
            <p:cNvSpPr txBox="1"/>
            <p:nvPr/>
          </p:nvSpPr>
          <p:spPr>
            <a:xfrm>
              <a:off x="20182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Low </a:t>
              </a:r>
              <a:r>
                <a:rPr sz="900" i="1" spc="5" dirty="0">
                  <a:solidFill>
                    <a:srgbClr val="231F20"/>
                  </a:solidFill>
                  <a:latin typeface="Arial"/>
                  <a:cs typeface="Arial"/>
                </a:rPr>
                <a:t>dose </a:t>
              </a:r>
              <a:r>
                <a:rPr sz="900" i="1" spc="11">
                  <a:solidFill>
                    <a:srgbClr val="231F20"/>
                  </a:solidFill>
                  <a:latin typeface="Arial"/>
                  <a:cs typeface="Arial"/>
                </a:rPr>
                <a:t>ICS  taken</a:t>
              </a:r>
              <a:r>
                <a:rPr lang="en-AU" sz="900" i="1" spc="11">
                  <a:solidFill>
                    <a:srgbClr val="231F20"/>
                  </a:solidFill>
                  <a:latin typeface="Arial"/>
                  <a:cs typeface="Arial"/>
                </a:rPr>
                <a:t> </a:t>
              </a:r>
              <a:r>
                <a:rPr sz="900" i="1" spc="5">
                  <a:solidFill>
                    <a:srgbClr val="231F20"/>
                  </a:solidFill>
                  <a:latin typeface="Arial"/>
                  <a:cs typeface="Arial"/>
                </a:rPr>
                <a:t>whenever  </a:t>
              </a:r>
              <a:r>
                <a:rPr sz="900" i="1" spc="15" dirty="0">
                  <a:solidFill>
                    <a:srgbClr val="231F20"/>
                  </a:solidFill>
                  <a:latin typeface="Arial"/>
                  <a:cs typeface="Arial"/>
                </a:rPr>
                <a:t>SABA </a:t>
              </a:r>
              <a:r>
                <a:rPr sz="900" i="1" spc="5" dirty="0">
                  <a:solidFill>
                    <a:srgbClr val="231F20"/>
                  </a:solidFill>
                  <a:latin typeface="Arial"/>
                  <a:cs typeface="Arial"/>
                </a:rPr>
                <a:t>is </a:t>
              </a:r>
              <a:r>
                <a:rPr sz="900" i="1" spc="11" dirty="0">
                  <a:solidFill>
                    <a:srgbClr val="231F20"/>
                  </a:solidFill>
                  <a:latin typeface="Arial"/>
                  <a:cs typeface="Arial"/>
                </a:rPr>
                <a:t>taken</a:t>
              </a:r>
              <a:r>
                <a:rPr sz="851" i="1" spc="-115" dirty="0">
                  <a:solidFill>
                    <a:srgbClr val="231F20"/>
                  </a:solidFill>
                  <a:latin typeface="Arial"/>
                  <a:cs typeface="Arial"/>
                </a:rPr>
                <a:t> </a:t>
              </a:r>
              <a:r>
                <a:rPr sz="751" spc="11" dirty="0">
                  <a:solidFill>
                    <a:srgbClr val="231F20"/>
                  </a:solidFill>
                  <a:latin typeface="Arial"/>
                  <a:cs typeface="Arial"/>
                </a:rPr>
                <a:t>†</a:t>
              </a:r>
              <a:endParaRPr sz="751">
                <a:solidFill>
                  <a:prstClr val="black"/>
                </a:solidFill>
                <a:latin typeface="Arial"/>
                <a:cs typeface="Arial"/>
              </a:endParaRPr>
            </a:p>
          </p:txBody>
        </p:sp>
        <p:sp>
          <p:nvSpPr>
            <p:cNvPr id="59" name="object 24"/>
            <p:cNvSpPr txBox="1"/>
            <p:nvPr/>
          </p:nvSpPr>
          <p:spPr>
            <a:xfrm>
              <a:off x="5845365" y="5445227"/>
              <a:ext cx="3084324" cy="537841"/>
            </a:xfrm>
            <a:prstGeom prst="rect">
              <a:avLst/>
            </a:prstGeom>
          </p:spPr>
          <p:txBody>
            <a:bodyPr vert="horz" wrap="square" lIns="0" tIns="13971" rIns="0" bIns="0" rtlCol="0">
              <a:spAutoFit/>
            </a:bodyPr>
            <a:lstStyle/>
            <a:p>
              <a:pPr marL="110487" marR="5080" indent="-98423">
                <a:spcBef>
                  <a:spcPts val="111"/>
                </a:spcBef>
              </a:pPr>
              <a:r>
                <a:rPr sz="800" spc="5" dirty="0">
                  <a:solidFill>
                    <a:srgbClr val="231F20"/>
                  </a:solidFill>
                  <a:latin typeface="Arial"/>
                  <a:cs typeface="Arial"/>
                </a:rPr>
                <a:t>‡ </a:t>
              </a:r>
              <a:r>
                <a:rPr sz="851" spc="11" dirty="0">
                  <a:solidFill>
                    <a:srgbClr val="231F20"/>
                  </a:solidFill>
                  <a:latin typeface="Arial"/>
                  <a:cs typeface="Arial"/>
                </a:rPr>
                <a:t>Low-dose </a:t>
              </a:r>
              <a:r>
                <a:rPr sz="851" spc="15" dirty="0">
                  <a:solidFill>
                    <a:srgbClr val="231F20"/>
                  </a:solidFill>
                  <a:latin typeface="Arial"/>
                  <a:cs typeface="Arial"/>
                </a:rPr>
                <a:t>ICS-form </a:t>
              </a:r>
              <a:r>
                <a:rPr sz="851" spc="5" dirty="0">
                  <a:solidFill>
                    <a:srgbClr val="231F20"/>
                  </a:solidFill>
                  <a:latin typeface="Arial"/>
                  <a:cs typeface="Arial"/>
                </a:rPr>
                <a:t>is </a:t>
              </a:r>
              <a:r>
                <a:rPr sz="851" spc="11" dirty="0">
                  <a:solidFill>
                    <a:srgbClr val="231F20"/>
                  </a:solidFill>
                  <a:latin typeface="Arial"/>
                  <a:cs typeface="Arial"/>
                </a:rPr>
                <a:t>the reliever for </a:t>
              </a:r>
              <a:r>
                <a:rPr sz="851" spc="5" dirty="0">
                  <a:solidFill>
                    <a:srgbClr val="231F20"/>
                  </a:solidFill>
                  <a:latin typeface="Arial"/>
                  <a:cs typeface="Arial"/>
                </a:rPr>
                <a:t>patients prescribed  </a:t>
              </a:r>
              <a:r>
                <a:rPr sz="851" spc="11" dirty="0">
                  <a:solidFill>
                    <a:srgbClr val="231F20"/>
                  </a:solidFill>
                  <a:latin typeface="Arial"/>
                  <a:cs typeface="Arial"/>
                </a:rPr>
                <a:t>bud-form or </a:t>
              </a:r>
              <a:r>
                <a:rPr sz="851" spc="15" dirty="0">
                  <a:solidFill>
                    <a:srgbClr val="231F20"/>
                  </a:solidFill>
                  <a:latin typeface="Arial"/>
                  <a:cs typeface="Arial"/>
                </a:rPr>
                <a:t>BDP-form maintenance </a:t>
              </a:r>
              <a:r>
                <a:rPr sz="851" spc="11" dirty="0">
                  <a:solidFill>
                    <a:srgbClr val="231F20"/>
                  </a:solidFill>
                  <a:latin typeface="Arial"/>
                  <a:cs typeface="Arial"/>
                </a:rPr>
                <a:t>and reliever</a:t>
              </a:r>
              <a:r>
                <a:rPr sz="851" spc="-25" dirty="0">
                  <a:solidFill>
                    <a:srgbClr val="231F20"/>
                  </a:solidFill>
                  <a:latin typeface="Arial"/>
                  <a:cs typeface="Arial"/>
                </a:rPr>
                <a:t> </a:t>
              </a:r>
              <a:r>
                <a:rPr sz="851" spc="11" dirty="0">
                  <a:solidFill>
                    <a:srgbClr val="231F20"/>
                  </a:solidFill>
                  <a:latin typeface="Arial"/>
                  <a:cs typeface="Arial"/>
                </a:rPr>
                <a:t>therapy</a:t>
              </a:r>
              <a:endParaRPr sz="851" dirty="0">
                <a:solidFill>
                  <a:prstClr val="black"/>
                </a:solidFill>
                <a:latin typeface="Arial"/>
                <a:cs typeface="Arial"/>
              </a:endParaRPr>
            </a:p>
            <a:p>
              <a:pPr marL="87311" indent="-74611">
                <a:spcBef>
                  <a:spcPts val="35"/>
                </a:spcBef>
              </a:pPr>
              <a:r>
                <a:rPr sz="800" spc="15" dirty="0">
                  <a:solidFill>
                    <a:srgbClr val="231F20"/>
                  </a:solidFill>
                  <a:latin typeface="Arial"/>
                  <a:cs typeface="Arial"/>
                </a:rPr>
                <a:t># </a:t>
              </a:r>
              <a:r>
                <a:rPr sz="851" spc="11" dirty="0">
                  <a:solidFill>
                    <a:srgbClr val="231F20"/>
                  </a:solidFill>
                  <a:latin typeface="Arial"/>
                  <a:cs typeface="Arial"/>
                </a:rPr>
                <a:t>Consider adding </a:t>
              </a:r>
              <a:r>
                <a:rPr sz="851" spc="20" dirty="0">
                  <a:solidFill>
                    <a:srgbClr val="231F20"/>
                  </a:solidFill>
                  <a:latin typeface="Arial"/>
                  <a:cs typeface="Arial"/>
                </a:rPr>
                <a:t>HDM </a:t>
              </a:r>
              <a:r>
                <a:rPr sz="851" spc="15" dirty="0">
                  <a:solidFill>
                    <a:srgbClr val="231F20"/>
                  </a:solidFill>
                  <a:latin typeface="Arial"/>
                  <a:cs typeface="Arial"/>
                </a:rPr>
                <a:t>SLIT </a:t>
              </a:r>
              <a:r>
                <a:rPr sz="851" spc="11" dirty="0">
                  <a:solidFill>
                    <a:srgbClr val="231F20"/>
                  </a:solidFill>
                  <a:latin typeface="Arial"/>
                  <a:cs typeface="Arial"/>
                </a:rPr>
                <a:t>for sensitized </a:t>
              </a:r>
              <a:r>
                <a:rPr sz="851" spc="5">
                  <a:solidFill>
                    <a:srgbClr val="231F20"/>
                  </a:solidFill>
                  <a:latin typeface="Arial"/>
                  <a:cs typeface="Arial"/>
                </a:rPr>
                <a:t>patients</a:t>
              </a:r>
              <a:r>
                <a:rPr sz="851" spc="-51">
                  <a:solidFill>
                    <a:srgbClr val="231F20"/>
                  </a:solidFill>
                  <a:latin typeface="Arial"/>
                  <a:cs typeface="Arial"/>
                </a:rPr>
                <a:t> </a:t>
              </a:r>
              <a:r>
                <a:rPr sz="851" spc="5">
                  <a:solidFill>
                    <a:srgbClr val="231F20"/>
                  </a:solidFill>
                  <a:latin typeface="Arial"/>
                  <a:cs typeface="Arial"/>
                </a:rPr>
                <a:t>with</a:t>
              </a:r>
              <a:r>
                <a:rPr lang="en-AU" sz="851" spc="5">
                  <a:solidFill>
                    <a:srgbClr val="231F20"/>
                  </a:solidFill>
                  <a:latin typeface="Arial"/>
                  <a:cs typeface="Arial"/>
                </a:rPr>
                <a:t> </a:t>
              </a:r>
              <a:r>
                <a:rPr sz="851" spc="7">
                  <a:solidFill>
                    <a:srgbClr val="231F20"/>
                  </a:solidFill>
                  <a:latin typeface="Arial"/>
                  <a:cs typeface="Arial"/>
                </a:rPr>
                <a:t>allergic </a:t>
              </a:r>
              <a:r>
                <a:rPr sz="851" spc="15" dirty="0">
                  <a:solidFill>
                    <a:srgbClr val="231F20"/>
                  </a:solidFill>
                  <a:latin typeface="Arial"/>
                  <a:cs typeface="Arial"/>
                </a:rPr>
                <a:t>rhinitis and </a:t>
              </a:r>
              <a:r>
                <a:rPr sz="851" spc="23" dirty="0">
                  <a:solidFill>
                    <a:srgbClr val="231F20"/>
                  </a:solidFill>
                  <a:latin typeface="Arial"/>
                  <a:cs typeface="Arial"/>
                </a:rPr>
                <a:t>FEV</a:t>
              </a:r>
              <a:r>
                <a:rPr lang="en-AU" sz="851" spc="15" dirty="0">
                  <a:solidFill>
                    <a:srgbClr val="231F20"/>
                  </a:solidFill>
                  <a:latin typeface="Arial"/>
                  <a:cs typeface="Arial"/>
                </a:rPr>
                <a:t> </a:t>
              </a:r>
              <a:r>
                <a:rPr sz="851" spc="15" dirty="0">
                  <a:solidFill>
                    <a:srgbClr val="231F20"/>
                  </a:solidFill>
                  <a:latin typeface="Arial"/>
                  <a:cs typeface="Arial"/>
                </a:rPr>
                <a:t> </a:t>
              </a:r>
              <a:r>
                <a:rPr sz="851" spc="31" dirty="0">
                  <a:solidFill>
                    <a:srgbClr val="231F20"/>
                  </a:solidFill>
                  <a:latin typeface="Arial"/>
                  <a:cs typeface="Arial"/>
                </a:rPr>
                <a:t>&gt;70%</a:t>
              </a:r>
              <a:r>
                <a:rPr sz="851" spc="-135" dirty="0">
                  <a:solidFill>
                    <a:srgbClr val="231F20"/>
                  </a:solidFill>
                  <a:latin typeface="Arial"/>
                  <a:cs typeface="Arial"/>
                </a:rPr>
                <a:t> </a:t>
              </a:r>
              <a:r>
                <a:rPr sz="851" spc="7" dirty="0">
                  <a:solidFill>
                    <a:srgbClr val="231F20"/>
                  </a:solidFill>
                  <a:latin typeface="Arial"/>
                  <a:cs typeface="Arial"/>
                </a:rPr>
                <a:t>predicted</a:t>
              </a:r>
              <a:endParaRPr sz="851" dirty="0">
                <a:solidFill>
                  <a:prstClr val="black"/>
                </a:solidFill>
                <a:latin typeface="Arial"/>
                <a:cs typeface="Arial"/>
              </a:endParaRPr>
            </a:p>
          </p:txBody>
        </p:sp>
      </p:grpSp>
      <p:sp>
        <p:nvSpPr>
          <p:cNvPr id="11" name="사각형: 둥근 모서리 10">
            <a:extLst>
              <a:ext uri="{FF2B5EF4-FFF2-40B4-BE49-F238E27FC236}">
                <a16:creationId xmlns:a16="http://schemas.microsoft.com/office/drawing/2014/main" id="{32CCE80D-E688-48D3-875A-A190E4646EC0}"/>
              </a:ext>
            </a:extLst>
          </p:cNvPr>
          <p:cNvSpPr/>
          <p:nvPr/>
        </p:nvSpPr>
        <p:spPr>
          <a:xfrm>
            <a:off x="6799947" y="3068963"/>
            <a:ext cx="886430" cy="1323715"/>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설명선: 굽은 이중선 40">
            <a:extLst>
              <a:ext uri="{FF2B5EF4-FFF2-40B4-BE49-F238E27FC236}">
                <a16:creationId xmlns:a16="http://schemas.microsoft.com/office/drawing/2014/main" id="{790FDD2D-369D-4DFA-B21F-7F0CE5B3B28A}"/>
              </a:ext>
            </a:extLst>
          </p:cNvPr>
          <p:cNvSpPr/>
          <p:nvPr/>
        </p:nvSpPr>
        <p:spPr>
          <a:xfrm>
            <a:off x="2655178" y="1233804"/>
            <a:ext cx="5589230" cy="1520876"/>
          </a:xfrm>
          <a:prstGeom prst="borderCallout3">
            <a:avLst>
              <a:gd name="adj1" fmla="val 18156"/>
              <a:gd name="adj2" fmla="val -5242"/>
              <a:gd name="adj3" fmla="val 18750"/>
              <a:gd name="adj4" fmla="val -16667"/>
              <a:gd name="adj5" fmla="val 100000"/>
              <a:gd name="adj6" fmla="val -16667"/>
              <a:gd name="adj7" fmla="val 159899"/>
              <a:gd name="adj8" fmla="val 74251"/>
            </a:avLst>
          </a:pr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000" spc="11" dirty="0">
                <a:solidFill>
                  <a:srgbClr val="58595B"/>
                </a:solidFill>
                <a:latin typeface="Arial Black"/>
                <a:cs typeface="Arial Black"/>
              </a:rPr>
              <a:t>STEP</a:t>
            </a:r>
            <a:r>
              <a:rPr lang="en-US" altLang="ko-KR" sz="2000" dirty="0">
                <a:solidFill>
                  <a:srgbClr val="58595B"/>
                </a:solidFill>
                <a:latin typeface="Arial Black"/>
                <a:cs typeface="Arial Black"/>
              </a:rPr>
              <a:t> </a:t>
            </a:r>
            <a:r>
              <a:rPr lang="en-US" altLang="ko-KR" sz="2000" spc="15" dirty="0">
                <a:solidFill>
                  <a:srgbClr val="58595B"/>
                </a:solidFill>
                <a:latin typeface="Arial Black"/>
                <a:cs typeface="Arial Black"/>
              </a:rPr>
              <a:t>4 (PREFERRED CONTROLLER</a:t>
            </a:r>
            <a:r>
              <a:rPr lang="en-US" altLang="ko-KR" sz="2000" b="1" spc="15" dirty="0">
                <a:solidFill>
                  <a:srgbClr val="58595B"/>
                </a:solidFill>
                <a:latin typeface="Arial Black"/>
                <a:cs typeface="Arial Black"/>
              </a:rPr>
              <a:t>)</a:t>
            </a:r>
            <a:endParaRPr lang="en-US" altLang="ko-KR" sz="2000" b="1" dirty="0">
              <a:solidFill>
                <a:prstClr val="black"/>
              </a:solidFill>
              <a:latin typeface="Arial Black"/>
              <a:cs typeface="Arial Black"/>
            </a:endParaRPr>
          </a:p>
          <a:p>
            <a:r>
              <a:rPr lang="en-AU" altLang="ko-KR" sz="2000" b="1" dirty="0">
                <a:solidFill>
                  <a:srgbClr val="002060"/>
                </a:solidFill>
                <a:latin typeface="Arial" panose="020B0604020202020204" pitchFamily="34" charset="0"/>
                <a:cs typeface="Arial" panose="020B0604020202020204" pitchFamily="34" charset="0"/>
              </a:rPr>
              <a:t>Step 4 treatment is medium dose ICS-LABA; </a:t>
            </a:r>
          </a:p>
          <a:p>
            <a:r>
              <a:rPr lang="en-AU" altLang="ko-KR" sz="2000" b="1" dirty="0">
                <a:solidFill>
                  <a:srgbClr val="002060"/>
                </a:solidFill>
                <a:latin typeface="Arial" panose="020B0604020202020204" pitchFamily="34" charset="0"/>
                <a:cs typeface="Arial" panose="020B0604020202020204" pitchFamily="34" charset="0"/>
              </a:rPr>
              <a:t>high dose now in Step 5</a:t>
            </a:r>
          </a:p>
        </p:txBody>
      </p:sp>
    </p:spTree>
    <p:extLst>
      <p:ext uri="{BB962C8B-B14F-4D97-AF65-F5344CB8AC3E}">
        <p14:creationId xmlns:p14="http://schemas.microsoft.com/office/powerpoint/2010/main" val="3225517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10 Gina figure update_MARCH2019.v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39568"/>
            <a:ext cx="9135879" cy="5143500"/>
          </a:xfrm>
          <a:prstGeom prst="rect">
            <a:avLst/>
          </a:prstGeom>
        </p:spPr>
      </p:pic>
      <p:sp>
        <p:nvSpPr>
          <p:cNvPr id="40" name="Rectangle 23"/>
          <p:cNvSpPr>
            <a:spLocks/>
          </p:cNvSpPr>
          <p:nvPr/>
        </p:nvSpPr>
        <p:spPr bwMode="auto">
          <a:xfrm>
            <a:off x="4954754" y="6532166"/>
            <a:ext cx="3974934"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dirty="0">
                <a:solidFill>
                  <a:prstClr val="black"/>
                </a:solidFill>
                <a:cs typeface="Arial" pitchFamily="34" charset="0"/>
                <a:sym typeface="Arial" pitchFamily="34" charset="0"/>
              </a:rPr>
              <a:t>© Global Initiative for Asthma, www.ginasthma.org</a:t>
            </a:r>
          </a:p>
        </p:txBody>
      </p:sp>
      <p:grpSp>
        <p:nvGrpSpPr>
          <p:cNvPr id="5" name="그룹 4">
            <a:extLst>
              <a:ext uri="{FF2B5EF4-FFF2-40B4-BE49-F238E27FC236}">
                <a16:creationId xmlns:a16="http://schemas.microsoft.com/office/drawing/2014/main" id="{36C1DAC3-7237-43A6-9C76-FE52A3AF5F18}"/>
              </a:ext>
            </a:extLst>
          </p:cNvPr>
          <p:cNvGrpSpPr/>
          <p:nvPr/>
        </p:nvGrpSpPr>
        <p:grpSpPr>
          <a:xfrm>
            <a:off x="666332" y="856339"/>
            <a:ext cx="8263357" cy="5158754"/>
            <a:chOff x="666332" y="856339"/>
            <a:chExt cx="8263357" cy="5158754"/>
          </a:xfrm>
        </p:grpSpPr>
        <p:sp>
          <p:nvSpPr>
            <p:cNvPr id="7" name="Rectangle 6"/>
            <p:cNvSpPr/>
            <p:nvPr/>
          </p:nvSpPr>
          <p:spPr>
            <a:xfrm rot="18616622">
              <a:off x="4053527" y="1693119"/>
              <a:ext cx="1152460" cy="1137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REVIEW RESPONSE</a:t>
              </a:r>
            </a:p>
          </p:txBody>
        </p:sp>
        <p:sp>
          <p:nvSpPr>
            <p:cNvPr id="9" name="Rectangle 8"/>
            <p:cNvSpPr/>
            <p:nvPr/>
          </p:nvSpPr>
          <p:spPr>
            <a:xfrm rot="3781407">
              <a:off x="4126091" y="1679129"/>
              <a:ext cx="1074561" cy="11181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ASSESS</a:t>
              </a:r>
            </a:p>
          </p:txBody>
        </p:sp>
        <p:sp>
          <p:nvSpPr>
            <p:cNvPr id="10" name="Rectangle 9"/>
            <p:cNvSpPr/>
            <p:nvPr/>
          </p:nvSpPr>
          <p:spPr>
            <a:xfrm rot="21356104">
              <a:off x="4106001" y="2082903"/>
              <a:ext cx="1151999" cy="828000"/>
            </a:xfrm>
            <a:prstGeom prst="rect">
              <a:avLst/>
            </a:prstGeom>
            <a:noFill/>
          </p:spPr>
          <p:txBody>
            <a:bodyPr spcFirstLastPara="1" wrap="none" lIns="91440" tIns="45720" rIns="91440" bIns="45720" numCol="1">
              <a:prstTxWarp prst="textArchDown">
                <a:avLst>
                  <a:gd name="adj" fmla="val 16604063"/>
                </a:avLst>
              </a:prstTxWarp>
              <a:spAutoFit/>
            </a:bodyPr>
            <a:lstStyle/>
            <a:p>
              <a:pPr algn="ctr"/>
              <a:r>
                <a:rPr lang="en-AU" sz="900" b="1" dirty="0">
                  <a:ln w="12700">
                    <a:noFill/>
                    <a:prstDash val="solid"/>
                  </a:ln>
                  <a:solidFill>
                    <a:prstClr val="white"/>
                  </a:solidFill>
                  <a:latin typeface="Arial"/>
                  <a:cs typeface="Arial"/>
                </a:rPr>
                <a:t>ADJUST</a:t>
              </a:r>
              <a:endParaRPr lang="en-US" sz="900" b="1" dirty="0">
                <a:ln w="12700">
                  <a:noFill/>
                  <a:prstDash val="solid"/>
                </a:ln>
                <a:solidFill>
                  <a:prstClr val="white"/>
                </a:solidFill>
              </a:endParaRPr>
            </a:p>
          </p:txBody>
        </p:sp>
        <p:sp>
          <p:nvSpPr>
            <p:cNvPr id="8" name="object 2"/>
            <p:cNvSpPr txBox="1"/>
            <p:nvPr/>
          </p:nvSpPr>
          <p:spPr>
            <a:xfrm>
              <a:off x="1941843" y="5445224"/>
              <a:ext cx="3228872" cy="291106"/>
            </a:xfrm>
            <a:prstGeom prst="rect">
              <a:avLst/>
            </a:prstGeom>
          </p:spPr>
          <p:txBody>
            <a:bodyPr vert="horz" wrap="square" lIns="0" tIns="13971" rIns="0" bIns="0" rtlCol="0">
              <a:spAutoFit/>
            </a:bodyPr>
            <a:lstStyle/>
            <a:p>
              <a:pPr marL="12700">
                <a:spcBef>
                  <a:spcPts val="111"/>
                </a:spcBef>
              </a:pPr>
              <a:r>
                <a:rPr sz="900" dirty="0">
                  <a:solidFill>
                    <a:srgbClr val="231F20"/>
                  </a:solidFill>
                  <a:latin typeface="Arial"/>
                  <a:cs typeface="Arial"/>
                </a:rPr>
                <a:t>*  </a:t>
              </a:r>
              <a:r>
                <a:rPr sz="851" spc="11" dirty="0">
                  <a:solidFill>
                    <a:srgbClr val="231F20"/>
                  </a:solidFill>
                  <a:latin typeface="Arial"/>
                  <a:cs typeface="Arial"/>
                </a:rPr>
                <a:t>Off-label; data only with budesonide-formoterol</a:t>
              </a:r>
              <a:r>
                <a:rPr sz="851" spc="-85" dirty="0">
                  <a:solidFill>
                    <a:srgbClr val="231F20"/>
                  </a:solidFill>
                  <a:latin typeface="Arial"/>
                  <a:cs typeface="Arial"/>
                </a:rPr>
                <a:t> </a:t>
              </a:r>
              <a:r>
                <a:rPr sz="851" spc="11" dirty="0">
                  <a:solidFill>
                    <a:srgbClr val="231F20"/>
                  </a:solidFill>
                  <a:latin typeface="Arial"/>
                  <a:cs typeface="Arial"/>
                </a:rPr>
                <a:t>(bud-form</a:t>
              </a:r>
              <a:r>
                <a:rPr sz="800" spc="11" dirty="0">
                  <a:solidFill>
                    <a:srgbClr val="231F20"/>
                  </a:solidFill>
                  <a:latin typeface="Arial"/>
                  <a:cs typeface="Arial"/>
                </a:rPr>
                <a:t>)</a:t>
              </a:r>
              <a:endParaRPr sz="800">
                <a:solidFill>
                  <a:prstClr val="black"/>
                </a:solidFill>
                <a:latin typeface="Arial"/>
                <a:cs typeface="Arial"/>
              </a:endParaRPr>
            </a:p>
            <a:p>
              <a:pPr marL="12700">
                <a:spcBef>
                  <a:spcPts val="11"/>
                </a:spcBef>
              </a:pPr>
              <a:r>
                <a:rPr sz="900" spc="5" dirty="0">
                  <a:solidFill>
                    <a:srgbClr val="231F20"/>
                  </a:solidFill>
                  <a:latin typeface="Arial"/>
                  <a:cs typeface="Arial"/>
                </a:rPr>
                <a:t>† </a:t>
              </a:r>
              <a:r>
                <a:rPr sz="851" spc="11" dirty="0">
                  <a:solidFill>
                    <a:srgbClr val="231F20"/>
                  </a:solidFill>
                  <a:latin typeface="Arial"/>
                  <a:cs typeface="Arial"/>
                </a:rPr>
                <a:t>Off-label; </a:t>
              </a:r>
              <a:r>
                <a:rPr sz="851" spc="15" dirty="0">
                  <a:solidFill>
                    <a:srgbClr val="231F20"/>
                  </a:solidFill>
                  <a:latin typeface="Arial"/>
                  <a:cs typeface="Arial"/>
                </a:rPr>
                <a:t>separate </a:t>
              </a:r>
              <a:r>
                <a:rPr sz="851" spc="11" dirty="0">
                  <a:solidFill>
                    <a:srgbClr val="231F20"/>
                  </a:solidFill>
                  <a:latin typeface="Arial"/>
                  <a:cs typeface="Arial"/>
                </a:rPr>
                <a:t>or </a:t>
              </a:r>
              <a:r>
                <a:rPr sz="851" spc="15" dirty="0">
                  <a:solidFill>
                    <a:srgbClr val="231F20"/>
                  </a:solidFill>
                  <a:latin typeface="Arial"/>
                  <a:cs typeface="Arial"/>
                </a:rPr>
                <a:t>combination ICS </a:t>
              </a:r>
              <a:r>
                <a:rPr sz="851" spc="11" dirty="0">
                  <a:solidFill>
                    <a:srgbClr val="231F20"/>
                  </a:solidFill>
                  <a:latin typeface="Arial"/>
                  <a:cs typeface="Arial"/>
                </a:rPr>
                <a:t>and </a:t>
              </a:r>
              <a:r>
                <a:rPr sz="851" spc="20" dirty="0">
                  <a:solidFill>
                    <a:srgbClr val="231F20"/>
                  </a:solidFill>
                  <a:latin typeface="Arial"/>
                  <a:cs typeface="Arial"/>
                </a:rPr>
                <a:t>SABA</a:t>
              </a:r>
              <a:r>
                <a:rPr sz="851" spc="-65" dirty="0">
                  <a:solidFill>
                    <a:srgbClr val="231F20"/>
                  </a:solidFill>
                  <a:latin typeface="Arial"/>
                  <a:cs typeface="Arial"/>
                </a:rPr>
                <a:t> </a:t>
              </a:r>
              <a:r>
                <a:rPr sz="851" spc="5" dirty="0">
                  <a:solidFill>
                    <a:srgbClr val="231F20"/>
                  </a:solidFill>
                  <a:latin typeface="Arial"/>
                  <a:cs typeface="Arial"/>
                </a:rPr>
                <a:t>inhalers</a:t>
              </a:r>
              <a:endParaRPr sz="851">
                <a:solidFill>
                  <a:prstClr val="black"/>
                </a:solidFill>
                <a:latin typeface="Arial"/>
                <a:cs typeface="Arial"/>
              </a:endParaRPr>
            </a:p>
          </p:txBody>
        </p:sp>
        <p:sp>
          <p:nvSpPr>
            <p:cNvPr id="12" name="object 4"/>
            <p:cNvSpPr txBox="1"/>
            <p:nvPr/>
          </p:nvSpPr>
          <p:spPr>
            <a:xfrm>
              <a:off x="666332" y="3674230"/>
              <a:ext cx="1260000" cy="558423"/>
            </a:xfrm>
            <a:prstGeom prst="rect">
              <a:avLst/>
            </a:prstGeom>
          </p:spPr>
          <p:txBody>
            <a:bodyPr vert="horz" wrap="square" lIns="0" tIns="12065" rIns="0" bIns="0" rtlCol="0">
              <a:spAutoFit/>
            </a:bodyPr>
            <a:lstStyle/>
            <a:p>
              <a:pPr marL="12700" marR="334002">
                <a:lnSpc>
                  <a:spcPct val="103200"/>
                </a:lnSpc>
                <a:spcBef>
                  <a:spcPts val="95"/>
                </a:spcBef>
              </a:pPr>
              <a:r>
                <a:rPr sz="900" b="1" spc="11" dirty="0">
                  <a:solidFill>
                    <a:srgbClr val="F89A3A"/>
                  </a:solidFill>
                  <a:latin typeface="Arial Black"/>
                  <a:cs typeface="Arial Black"/>
                </a:rPr>
                <a:t>PREFERRED  </a:t>
              </a:r>
              <a:r>
                <a:rPr sz="900" b="1" spc="15" dirty="0">
                  <a:solidFill>
                    <a:srgbClr val="F89A3A"/>
                  </a:solidFill>
                  <a:latin typeface="Arial Black"/>
                  <a:cs typeface="Arial Black"/>
                </a:rPr>
                <a:t>CONT</a:t>
              </a:r>
              <a:r>
                <a:rPr sz="900" b="1" dirty="0">
                  <a:solidFill>
                    <a:srgbClr val="F89A3A"/>
                  </a:solidFill>
                  <a:latin typeface="Arial Black"/>
                  <a:cs typeface="Arial Black"/>
                </a:rPr>
                <a:t>R</a:t>
              </a:r>
              <a:r>
                <a:rPr sz="900" b="1" spc="15" dirty="0">
                  <a:solidFill>
                    <a:srgbClr val="F89A3A"/>
                  </a:solidFill>
                  <a:latin typeface="Arial Black"/>
                  <a:cs typeface="Arial Black"/>
                </a:rPr>
                <a:t>OLLER</a:t>
              </a:r>
              <a:endParaRPr sz="900">
                <a:solidFill>
                  <a:prstClr val="black"/>
                </a:solidFill>
                <a:latin typeface="Arial Black"/>
                <a:cs typeface="Arial Black"/>
              </a:endParaRPr>
            </a:p>
            <a:p>
              <a:pPr marL="12700" marR="5080">
                <a:lnSpc>
                  <a:spcPct val="103200"/>
                </a:lnSpc>
              </a:pPr>
              <a:r>
                <a:rPr sz="851" spc="11" dirty="0">
                  <a:solidFill>
                    <a:srgbClr val="231F20"/>
                  </a:solidFill>
                  <a:latin typeface="Arial"/>
                  <a:cs typeface="Arial"/>
                </a:rPr>
                <a:t>to </a:t>
              </a:r>
              <a:r>
                <a:rPr sz="851" spc="5" dirty="0">
                  <a:solidFill>
                    <a:srgbClr val="231F20"/>
                  </a:solidFill>
                  <a:latin typeface="Arial"/>
                  <a:cs typeface="Arial"/>
                </a:rPr>
                <a:t>prevent exacerbations  </a:t>
              </a:r>
              <a:r>
                <a:rPr sz="851" spc="11" dirty="0">
                  <a:solidFill>
                    <a:srgbClr val="231F20"/>
                  </a:solidFill>
                  <a:latin typeface="Arial"/>
                  <a:cs typeface="Arial"/>
                </a:rPr>
                <a:t>and control</a:t>
              </a:r>
              <a:r>
                <a:rPr sz="851" spc="-25" dirty="0">
                  <a:solidFill>
                    <a:srgbClr val="231F20"/>
                  </a:solidFill>
                  <a:latin typeface="Arial"/>
                  <a:cs typeface="Arial"/>
                </a:rPr>
                <a:t> </a:t>
              </a:r>
              <a:r>
                <a:rPr sz="851" spc="11" dirty="0">
                  <a:solidFill>
                    <a:srgbClr val="231F20"/>
                  </a:solidFill>
                  <a:latin typeface="Arial"/>
                  <a:cs typeface="Arial"/>
                </a:rPr>
                <a:t>symptoms</a:t>
              </a:r>
              <a:endParaRPr sz="851">
                <a:solidFill>
                  <a:prstClr val="black"/>
                </a:solidFill>
                <a:latin typeface="Arial"/>
                <a:cs typeface="Arial"/>
              </a:endParaRPr>
            </a:p>
          </p:txBody>
        </p:sp>
        <p:sp>
          <p:nvSpPr>
            <p:cNvPr id="13" name="object 5"/>
            <p:cNvSpPr txBox="1"/>
            <p:nvPr/>
          </p:nvSpPr>
          <p:spPr>
            <a:xfrm>
              <a:off x="1053624" y="4424679"/>
              <a:ext cx="864000" cy="254557"/>
            </a:xfrm>
            <a:prstGeom prst="rect">
              <a:avLst/>
            </a:prstGeom>
          </p:spPr>
          <p:txBody>
            <a:bodyPr vert="horz" wrap="square" lIns="0" tIns="23495" rIns="0" bIns="0" rtlCol="0">
              <a:spAutoFit/>
            </a:bodyPr>
            <a:lstStyle/>
            <a:p>
              <a:pPr marL="12700" marR="5080" indent="502271">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controller</a:t>
              </a:r>
              <a:r>
                <a:rPr sz="851" i="1" spc="-35" dirty="0">
                  <a:solidFill>
                    <a:srgbClr val="231F20"/>
                  </a:solidFill>
                  <a:latin typeface="Arial"/>
                  <a:cs typeface="Arial"/>
                </a:rPr>
                <a:t> </a:t>
              </a:r>
              <a:r>
                <a:rPr sz="851" i="1" spc="5" dirty="0">
                  <a:solidFill>
                    <a:srgbClr val="231F20"/>
                  </a:solidFill>
                  <a:latin typeface="Arial"/>
                  <a:cs typeface="Arial"/>
                </a:rPr>
                <a:t>options</a:t>
              </a:r>
              <a:endParaRPr sz="851">
                <a:solidFill>
                  <a:prstClr val="black"/>
                </a:solidFill>
                <a:latin typeface="Arial"/>
                <a:cs typeface="Arial"/>
              </a:endParaRPr>
            </a:p>
          </p:txBody>
        </p:sp>
        <p:sp>
          <p:nvSpPr>
            <p:cNvPr id="14" name="object 6"/>
            <p:cNvSpPr txBox="1"/>
            <p:nvPr/>
          </p:nvSpPr>
          <p:spPr>
            <a:xfrm>
              <a:off x="1197624" y="5219803"/>
              <a:ext cx="720000" cy="254557"/>
            </a:xfrm>
            <a:prstGeom prst="rect">
              <a:avLst/>
            </a:prstGeom>
          </p:spPr>
          <p:txBody>
            <a:bodyPr vert="horz" wrap="square" lIns="0" tIns="23495" rIns="0" bIns="0" rtlCol="0">
              <a:spAutoFit/>
            </a:bodyPr>
            <a:lstStyle/>
            <a:p>
              <a:pPr marL="12700" marR="5080" indent="371465">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reliever</a:t>
              </a:r>
              <a:r>
                <a:rPr sz="851" i="1" spc="-45" dirty="0">
                  <a:solidFill>
                    <a:srgbClr val="231F20"/>
                  </a:solidFill>
                  <a:latin typeface="Arial"/>
                  <a:cs typeface="Arial"/>
                </a:rPr>
                <a:t> </a:t>
              </a:r>
              <a:r>
                <a:rPr sz="851" i="1" spc="5" dirty="0">
                  <a:solidFill>
                    <a:srgbClr val="231F20"/>
                  </a:solidFill>
                  <a:latin typeface="Arial"/>
                  <a:cs typeface="Arial"/>
                </a:rPr>
                <a:t>option</a:t>
              </a:r>
              <a:endParaRPr sz="851">
                <a:solidFill>
                  <a:prstClr val="black"/>
                </a:solidFill>
                <a:latin typeface="Arial"/>
                <a:cs typeface="Arial"/>
              </a:endParaRPr>
            </a:p>
          </p:txBody>
        </p:sp>
        <p:sp>
          <p:nvSpPr>
            <p:cNvPr id="15" name="object 7"/>
            <p:cNvSpPr txBox="1"/>
            <p:nvPr/>
          </p:nvSpPr>
          <p:spPr>
            <a:xfrm>
              <a:off x="666332" y="4968706"/>
              <a:ext cx="828000" cy="292259"/>
            </a:xfrm>
            <a:prstGeom prst="rect">
              <a:avLst/>
            </a:prstGeom>
          </p:spPr>
          <p:txBody>
            <a:bodyPr vert="horz" wrap="square" lIns="0" tIns="12065" rIns="0" bIns="0" rtlCol="0">
              <a:spAutoFit/>
            </a:bodyPr>
            <a:lstStyle/>
            <a:p>
              <a:pPr marL="12700" marR="5080">
                <a:lnSpc>
                  <a:spcPct val="103200"/>
                </a:lnSpc>
                <a:spcBef>
                  <a:spcPts val="95"/>
                </a:spcBef>
              </a:pPr>
              <a:r>
                <a:rPr sz="900" b="1" spc="11" dirty="0">
                  <a:solidFill>
                    <a:srgbClr val="0078AC"/>
                  </a:solidFill>
                  <a:latin typeface="Arial Black"/>
                  <a:cs typeface="Arial Black"/>
                </a:rPr>
                <a:t>PREFERRED  </a:t>
              </a:r>
              <a:r>
                <a:rPr sz="900" b="1" spc="15" dirty="0">
                  <a:solidFill>
                    <a:srgbClr val="0078AC"/>
                  </a:solidFill>
                  <a:latin typeface="Arial Black"/>
                  <a:cs typeface="Arial Black"/>
                </a:rPr>
                <a:t>RELIEVER</a:t>
              </a:r>
              <a:endParaRPr sz="900">
                <a:solidFill>
                  <a:prstClr val="black"/>
                </a:solidFill>
                <a:latin typeface="Arial Black"/>
                <a:cs typeface="Arial Black"/>
              </a:endParaRPr>
            </a:p>
          </p:txBody>
        </p:sp>
        <p:sp>
          <p:nvSpPr>
            <p:cNvPr id="17" name="object 9"/>
            <p:cNvSpPr txBox="1"/>
            <p:nvPr/>
          </p:nvSpPr>
          <p:spPr>
            <a:xfrm>
              <a:off x="2955404" y="3527874"/>
              <a:ext cx="2448000" cy="60612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dirty="0">
                  <a:solidFill>
                    <a:srgbClr val="58595B"/>
                  </a:solidFill>
                  <a:latin typeface="Arial Black"/>
                  <a:cs typeface="Arial Black"/>
                </a:rPr>
                <a:t> </a:t>
              </a:r>
              <a:r>
                <a:rPr sz="900" b="1" spc="15" dirty="0">
                  <a:solidFill>
                    <a:srgbClr val="58595B"/>
                  </a:solidFill>
                  <a:latin typeface="Arial Black"/>
                  <a:cs typeface="Arial Black"/>
                </a:rPr>
                <a:t>2</a:t>
              </a:r>
              <a:endParaRPr sz="900" b="1" dirty="0">
                <a:solidFill>
                  <a:prstClr val="black"/>
                </a:solidFill>
                <a:latin typeface="Arial Black"/>
                <a:cs typeface="Arial Black"/>
              </a:endParaRPr>
            </a:p>
            <a:p>
              <a:pPr marL="12700" marR="5080">
                <a:lnSpc>
                  <a:spcPct val="114000"/>
                </a:lnSpc>
                <a:spcBef>
                  <a:spcPts val="944"/>
                </a:spcBef>
              </a:pPr>
              <a:r>
                <a:rPr sz="1000" dirty="0">
                  <a:solidFill>
                    <a:srgbClr val="231F20"/>
                  </a:solidFill>
                  <a:latin typeface="Arial"/>
                  <a:cs typeface="Arial"/>
                </a:rPr>
                <a:t>Daily low dose inhaled corticosteroid (ICS),  or as-needed low dose ICS-formoterol</a:t>
              </a:r>
              <a:r>
                <a:rPr sz="951" spc="-5" dirty="0">
                  <a:solidFill>
                    <a:srgbClr val="231F20"/>
                  </a:solidFill>
                  <a:latin typeface="Arial"/>
                  <a:cs typeface="Arial"/>
                </a:rPr>
                <a:t> </a:t>
              </a:r>
              <a:r>
                <a:rPr sz="1000" spc="11" dirty="0">
                  <a:solidFill>
                    <a:srgbClr val="231F20"/>
                  </a:solidFill>
                  <a:latin typeface="Arial"/>
                  <a:cs typeface="Arial"/>
                </a:rPr>
                <a:t>*</a:t>
              </a:r>
              <a:endParaRPr sz="1000" dirty="0">
                <a:solidFill>
                  <a:prstClr val="black"/>
                </a:solidFill>
                <a:latin typeface="Arial"/>
                <a:cs typeface="Arial"/>
              </a:endParaRPr>
            </a:p>
          </p:txBody>
        </p:sp>
        <p:sp>
          <p:nvSpPr>
            <p:cNvPr id="18" name="object 10"/>
            <p:cNvSpPr txBox="1"/>
            <p:nvPr/>
          </p:nvSpPr>
          <p:spPr>
            <a:xfrm>
              <a:off x="5915265" y="3370596"/>
              <a:ext cx="612000" cy="57111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15" dirty="0">
                  <a:solidFill>
                    <a:srgbClr val="58595B"/>
                  </a:solidFill>
                  <a:latin typeface="Arial Black"/>
                  <a:cs typeface="Arial Black"/>
                </a:rPr>
                <a:t> </a:t>
              </a:r>
              <a:r>
                <a:rPr sz="900" b="1" spc="15" dirty="0">
                  <a:solidFill>
                    <a:srgbClr val="58595B"/>
                  </a:solidFill>
                  <a:latin typeface="Arial Black"/>
                  <a:cs typeface="Arial Black"/>
                </a:rPr>
                <a:t>3</a:t>
              </a:r>
              <a:endParaRPr sz="900">
                <a:solidFill>
                  <a:prstClr val="black"/>
                </a:solidFill>
                <a:latin typeface="Arial Black"/>
                <a:cs typeface="Arial Black"/>
              </a:endParaRPr>
            </a:p>
            <a:p>
              <a:pPr marL="12700" marR="5080">
                <a:lnSpc>
                  <a:spcPct val="101200"/>
                </a:lnSpc>
                <a:spcBef>
                  <a:spcPts val="944"/>
                </a:spcBef>
              </a:pPr>
              <a:r>
                <a:rPr sz="1000" dirty="0">
                  <a:solidFill>
                    <a:srgbClr val="231F20"/>
                  </a:solidFill>
                  <a:latin typeface="Arial"/>
                  <a:cs typeface="Arial"/>
                </a:rPr>
                <a:t>Low dose  </a:t>
              </a:r>
              <a:r>
                <a:rPr sz="1000" spc="5" dirty="0">
                  <a:solidFill>
                    <a:srgbClr val="231F20"/>
                  </a:solidFill>
                  <a:latin typeface="Arial"/>
                  <a:cs typeface="Arial"/>
                </a:rPr>
                <a:t>ICS-LABA</a:t>
              </a:r>
              <a:endParaRPr sz="900">
                <a:solidFill>
                  <a:prstClr val="black"/>
                </a:solidFill>
                <a:latin typeface="Arial"/>
                <a:cs typeface="Arial"/>
              </a:endParaRPr>
            </a:p>
          </p:txBody>
        </p:sp>
        <p:sp>
          <p:nvSpPr>
            <p:cNvPr id="19" name="object 11"/>
            <p:cNvSpPr txBox="1"/>
            <p:nvPr/>
          </p:nvSpPr>
          <p:spPr>
            <a:xfrm>
              <a:off x="6889507" y="3129001"/>
              <a:ext cx="720000" cy="541046"/>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4</a:t>
              </a:r>
              <a:endParaRPr sz="900">
                <a:solidFill>
                  <a:prstClr val="black"/>
                </a:solidFill>
                <a:latin typeface="Arial Black"/>
                <a:cs typeface="Arial Black"/>
              </a:endParaRPr>
            </a:p>
            <a:p>
              <a:pPr marL="12700" marR="5080">
                <a:lnSpc>
                  <a:spcPct val="101200"/>
                </a:lnSpc>
                <a:spcBef>
                  <a:spcPts val="944"/>
                </a:spcBef>
              </a:pPr>
              <a:r>
                <a:rPr sz="900" spc="5" dirty="0">
                  <a:solidFill>
                    <a:srgbClr val="231F20"/>
                  </a:solidFill>
                  <a:latin typeface="Arial"/>
                  <a:cs typeface="Arial"/>
                </a:rPr>
                <a:t>Medium</a:t>
              </a:r>
              <a:r>
                <a:rPr sz="900" spc="-85" dirty="0">
                  <a:solidFill>
                    <a:srgbClr val="231F20"/>
                  </a:solidFill>
                  <a:latin typeface="Arial"/>
                  <a:cs typeface="Arial"/>
                </a:rPr>
                <a:t> </a:t>
              </a:r>
              <a:r>
                <a:rPr sz="900" dirty="0">
                  <a:solidFill>
                    <a:srgbClr val="231F20"/>
                  </a:solidFill>
                  <a:latin typeface="Arial"/>
                  <a:cs typeface="Arial"/>
                </a:rPr>
                <a:t>dose  </a:t>
              </a:r>
              <a:r>
                <a:rPr sz="900" spc="5" dirty="0">
                  <a:solidFill>
                    <a:srgbClr val="231F20"/>
                  </a:solidFill>
                  <a:latin typeface="Arial"/>
                  <a:cs typeface="Arial"/>
                </a:rPr>
                <a:t>ICS-LABA</a:t>
              </a:r>
              <a:endParaRPr sz="900">
                <a:solidFill>
                  <a:prstClr val="black"/>
                </a:solidFill>
                <a:latin typeface="Arial"/>
                <a:cs typeface="Arial"/>
              </a:endParaRPr>
            </a:p>
          </p:txBody>
        </p:sp>
        <p:sp>
          <p:nvSpPr>
            <p:cNvPr id="21" name="object 13"/>
            <p:cNvSpPr txBox="1"/>
            <p:nvPr/>
          </p:nvSpPr>
          <p:spPr>
            <a:xfrm>
              <a:off x="2955404" y="4411645"/>
              <a:ext cx="2340000" cy="288092"/>
            </a:xfrm>
            <a:prstGeom prst="rect">
              <a:avLst/>
            </a:prstGeom>
          </p:spPr>
          <p:txBody>
            <a:bodyPr vert="horz" wrap="square" lIns="0" tIns="12065" rIns="0" bIns="0" rtlCol="0">
              <a:spAutoFit/>
            </a:bodyPr>
            <a:lstStyle/>
            <a:p>
              <a:pPr marL="12700" marR="5080">
                <a:lnSpc>
                  <a:spcPct val="103200"/>
                </a:lnSpc>
                <a:spcBef>
                  <a:spcPts val="95"/>
                </a:spcBef>
              </a:pPr>
              <a:r>
                <a:rPr sz="900" i="1" spc="5" dirty="0">
                  <a:solidFill>
                    <a:srgbClr val="231F20"/>
                  </a:solidFill>
                  <a:latin typeface="Arial"/>
                  <a:cs typeface="Arial"/>
                </a:rPr>
                <a:t>Leukotriene </a:t>
              </a:r>
              <a:r>
                <a:rPr sz="900" i="1" spc="11" dirty="0">
                  <a:solidFill>
                    <a:srgbClr val="231F20"/>
                  </a:solidFill>
                  <a:latin typeface="Arial"/>
                  <a:cs typeface="Arial"/>
                </a:rPr>
                <a:t>receptor </a:t>
              </a:r>
              <a:r>
                <a:rPr sz="900" i="1" spc="5" dirty="0">
                  <a:solidFill>
                    <a:srgbClr val="231F20"/>
                  </a:solidFill>
                  <a:latin typeface="Arial"/>
                  <a:cs typeface="Arial"/>
                </a:rPr>
                <a:t>antagonist </a:t>
              </a:r>
              <a:r>
                <a:rPr sz="900" i="1" dirty="0">
                  <a:solidFill>
                    <a:srgbClr val="231F20"/>
                  </a:solidFill>
                  <a:latin typeface="Arial"/>
                  <a:cs typeface="Arial"/>
                </a:rPr>
                <a:t>(LTRA), </a:t>
              </a:r>
              <a:r>
                <a:rPr sz="900" i="1" spc="5" dirty="0">
                  <a:solidFill>
                    <a:srgbClr val="231F20"/>
                  </a:solidFill>
                  <a:latin typeface="Arial"/>
                  <a:cs typeface="Arial"/>
                </a:rPr>
                <a:t>or  low dose </a:t>
              </a:r>
              <a:r>
                <a:rPr sz="900" i="1" spc="11" dirty="0">
                  <a:solidFill>
                    <a:srgbClr val="231F20"/>
                  </a:solidFill>
                  <a:latin typeface="Arial"/>
                  <a:cs typeface="Arial"/>
                </a:rPr>
                <a:t>ICS taken </a:t>
              </a:r>
              <a:r>
                <a:rPr sz="900" i="1" spc="5" dirty="0">
                  <a:solidFill>
                    <a:srgbClr val="231F20"/>
                  </a:solidFill>
                  <a:latin typeface="Arial"/>
                  <a:cs typeface="Arial"/>
                </a:rPr>
                <a:t>whenever </a:t>
              </a:r>
              <a:r>
                <a:rPr sz="900" i="1" spc="15" dirty="0">
                  <a:solidFill>
                    <a:srgbClr val="231F20"/>
                  </a:solidFill>
                  <a:latin typeface="Arial"/>
                  <a:cs typeface="Arial"/>
                </a:rPr>
                <a:t>SABA </a:t>
              </a:r>
              <a:r>
                <a:rPr sz="900" i="1" spc="11" dirty="0">
                  <a:solidFill>
                    <a:srgbClr val="231F20"/>
                  </a:solidFill>
                  <a:latin typeface="Arial"/>
                  <a:cs typeface="Arial"/>
                </a:rPr>
                <a:t>taken</a:t>
              </a:r>
              <a:r>
                <a:rPr sz="900" i="1" spc="-55" dirty="0">
                  <a:solidFill>
                    <a:srgbClr val="231F20"/>
                  </a:solidFill>
                  <a:latin typeface="Arial"/>
                  <a:cs typeface="Arial"/>
                </a:rPr>
                <a:t> </a:t>
              </a:r>
              <a:r>
                <a:rPr sz="900" spc="11" dirty="0">
                  <a:solidFill>
                    <a:srgbClr val="231F20"/>
                  </a:solidFill>
                  <a:latin typeface="Arial"/>
                  <a:cs typeface="Arial"/>
                </a:rPr>
                <a:t>†</a:t>
              </a:r>
              <a:endParaRPr sz="900" dirty="0">
                <a:solidFill>
                  <a:prstClr val="black"/>
                </a:solidFill>
                <a:latin typeface="Arial"/>
                <a:cs typeface="Arial"/>
              </a:endParaRPr>
            </a:p>
          </p:txBody>
        </p:sp>
        <p:sp>
          <p:nvSpPr>
            <p:cNvPr id="22" name="object 14"/>
            <p:cNvSpPr txBox="1"/>
            <p:nvPr/>
          </p:nvSpPr>
          <p:spPr>
            <a:xfrm>
              <a:off x="2695459" y="4988078"/>
              <a:ext cx="1944000" cy="155172"/>
            </a:xfrm>
            <a:prstGeom prst="rect">
              <a:avLst/>
            </a:prstGeom>
          </p:spPr>
          <p:txBody>
            <a:bodyPr vert="horz" wrap="square" lIns="0" tIns="16511" rIns="0" bIns="0" rtlCol="0">
              <a:spAutoFit/>
            </a:bodyPr>
            <a:lstStyle/>
            <a:p>
              <a:pPr marL="12700">
                <a:spcBef>
                  <a:spcPts val="13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4" name="object 16"/>
            <p:cNvSpPr txBox="1"/>
            <p:nvPr/>
          </p:nvSpPr>
          <p:spPr>
            <a:xfrm>
              <a:off x="4718213" y="5265675"/>
              <a:ext cx="2196000" cy="146963"/>
            </a:xfrm>
            <a:prstGeom prst="rect">
              <a:avLst/>
            </a:prstGeom>
          </p:spPr>
          <p:txBody>
            <a:bodyPr vert="horz" wrap="square" lIns="0" tIns="15875" rIns="0" bIns="0" rtlCol="0">
              <a:spAutoFit/>
            </a:bodyPr>
            <a:lstStyle/>
            <a:p>
              <a:pPr marL="12700">
                <a:spcBef>
                  <a:spcPts val="125"/>
                </a:spcBef>
              </a:pPr>
              <a:r>
                <a:rPr sz="851" i="1" spc="11" dirty="0">
                  <a:solidFill>
                    <a:srgbClr val="231F20"/>
                  </a:solidFill>
                  <a:latin typeface="Arial"/>
                  <a:cs typeface="Arial"/>
                </a:rPr>
                <a:t>As-needed short-acting β</a:t>
              </a:r>
              <a:r>
                <a:rPr lang="en-AU" sz="851" i="1" spc="11" baseline="-25000" dirty="0">
                  <a:solidFill>
                    <a:srgbClr val="231F20"/>
                  </a:solidFill>
                  <a:latin typeface="Arial"/>
                  <a:cs typeface="Arial"/>
                </a:rPr>
                <a:t>2</a:t>
              </a:r>
              <a:r>
                <a:rPr sz="851" i="1" spc="11" dirty="0">
                  <a:solidFill>
                    <a:srgbClr val="231F20"/>
                  </a:solidFill>
                  <a:latin typeface="Arial"/>
                  <a:cs typeface="Arial"/>
                </a:rPr>
                <a:t> -agonist</a:t>
              </a:r>
              <a:r>
                <a:rPr sz="851" i="1" spc="-35" dirty="0">
                  <a:solidFill>
                    <a:srgbClr val="231F20"/>
                  </a:solidFill>
                  <a:latin typeface="Arial"/>
                  <a:cs typeface="Arial"/>
                </a:rPr>
                <a:t> </a:t>
              </a:r>
              <a:r>
                <a:rPr sz="851" i="1" spc="11" dirty="0">
                  <a:solidFill>
                    <a:srgbClr val="231F20"/>
                  </a:solidFill>
                  <a:latin typeface="Arial"/>
                  <a:cs typeface="Arial"/>
                </a:rPr>
                <a:t>(SABA)</a:t>
              </a:r>
              <a:endParaRPr sz="851" dirty="0">
                <a:solidFill>
                  <a:prstClr val="black"/>
                </a:solidFill>
                <a:latin typeface="Arial"/>
                <a:cs typeface="Arial"/>
              </a:endParaRPr>
            </a:p>
          </p:txBody>
        </p:sp>
        <p:sp>
          <p:nvSpPr>
            <p:cNvPr id="25" name="object 17"/>
            <p:cNvSpPr txBox="1"/>
            <p:nvPr/>
          </p:nvSpPr>
          <p:spPr>
            <a:xfrm>
              <a:off x="58934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Medium </a:t>
              </a:r>
              <a:r>
                <a:rPr sz="900" i="1" spc="5" dirty="0">
                  <a:solidFill>
                    <a:srgbClr val="231F20"/>
                  </a:solidFill>
                  <a:latin typeface="Arial"/>
                  <a:cs typeface="Arial"/>
                </a:rPr>
                <a:t>dose  </a:t>
              </a:r>
              <a:r>
                <a:rPr sz="900" i="1" spc="11" dirty="0">
                  <a:solidFill>
                    <a:srgbClr val="231F20"/>
                  </a:solidFill>
                  <a:latin typeface="Arial"/>
                  <a:cs typeface="Arial"/>
                </a:rPr>
                <a:t>ICS, </a:t>
              </a:r>
              <a:r>
                <a:rPr sz="900" i="1" spc="5" dirty="0">
                  <a:solidFill>
                    <a:srgbClr val="231F20"/>
                  </a:solidFill>
                  <a:latin typeface="Arial"/>
                  <a:cs typeface="Arial"/>
                </a:rPr>
                <a:t>or low</a:t>
              </a:r>
              <a:r>
                <a:rPr sz="900" i="1" spc="-60" dirty="0">
                  <a:solidFill>
                    <a:srgbClr val="231F20"/>
                  </a:solidFill>
                  <a:latin typeface="Arial"/>
                  <a:cs typeface="Arial"/>
                </a:rPr>
                <a:t> </a:t>
              </a:r>
              <a:r>
                <a:rPr sz="900" i="1" spc="5" dirty="0">
                  <a:solidFill>
                    <a:srgbClr val="231F20"/>
                  </a:solidFill>
                  <a:latin typeface="Arial"/>
                  <a:cs typeface="Arial"/>
                </a:rPr>
                <a:t>dose  ICS+LTRA</a:t>
              </a:r>
              <a:r>
                <a:rPr lang="en-AU" sz="900" i="1" spc="5" dirty="0">
                  <a:solidFill>
                    <a:srgbClr val="231F20"/>
                  </a:solidFill>
                  <a:latin typeface="Arial"/>
                  <a:cs typeface="Arial"/>
                </a:rPr>
                <a:t> #</a:t>
              </a:r>
              <a:endParaRPr sz="900" dirty="0">
                <a:solidFill>
                  <a:prstClr val="black"/>
                </a:solidFill>
                <a:latin typeface="Arial"/>
                <a:cs typeface="Arial"/>
              </a:endParaRPr>
            </a:p>
          </p:txBody>
        </p:sp>
        <p:sp>
          <p:nvSpPr>
            <p:cNvPr id="26" name="object 18"/>
            <p:cNvSpPr txBox="1"/>
            <p:nvPr/>
          </p:nvSpPr>
          <p:spPr>
            <a:xfrm>
              <a:off x="6878659" y="4411648"/>
              <a:ext cx="756000" cy="542777"/>
            </a:xfrm>
            <a:prstGeom prst="rect">
              <a:avLst/>
            </a:prstGeom>
          </p:spPr>
          <p:txBody>
            <a:bodyPr vert="horz" wrap="square" lIns="0" tIns="12065" rIns="0" bIns="0" rtlCol="0">
              <a:spAutoFit/>
            </a:bodyPr>
            <a:lstStyle/>
            <a:p>
              <a:pPr marL="12700" marR="5080">
                <a:lnSpc>
                  <a:spcPct val="103200"/>
                </a:lnSpc>
                <a:spcBef>
                  <a:spcPts val="95"/>
                </a:spcBef>
              </a:pPr>
              <a:r>
                <a:rPr sz="851" i="1" spc="5" dirty="0">
                  <a:solidFill>
                    <a:srgbClr val="231F20"/>
                  </a:solidFill>
                  <a:latin typeface="Arial"/>
                  <a:cs typeface="Arial"/>
                </a:rPr>
                <a:t>High dose  </a:t>
              </a:r>
              <a:r>
                <a:rPr sz="851" i="1" spc="11" dirty="0">
                  <a:solidFill>
                    <a:srgbClr val="231F20"/>
                  </a:solidFill>
                  <a:latin typeface="Arial"/>
                  <a:cs typeface="Arial"/>
                </a:rPr>
                <a:t>ICS, </a:t>
              </a:r>
              <a:r>
                <a:rPr sz="851" i="1" spc="5" dirty="0">
                  <a:solidFill>
                    <a:srgbClr val="231F20"/>
                  </a:solidFill>
                  <a:latin typeface="Arial"/>
                  <a:cs typeface="Arial"/>
                </a:rPr>
                <a:t>add-on  </a:t>
              </a:r>
              <a:r>
                <a:rPr sz="851" i="1" spc="11" dirty="0">
                  <a:solidFill>
                    <a:srgbClr val="231F20"/>
                  </a:solidFill>
                  <a:latin typeface="Arial"/>
                  <a:cs typeface="Arial"/>
                </a:rPr>
                <a:t>tiotropium,</a:t>
              </a:r>
              <a:r>
                <a:rPr sz="851" i="1" spc="-75" dirty="0">
                  <a:solidFill>
                    <a:srgbClr val="231F20"/>
                  </a:solidFill>
                  <a:latin typeface="Arial"/>
                  <a:cs typeface="Arial"/>
                </a:rPr>
                <a:t> </a:t>
              </a:r>
              <a:r>
                <a:rPr sz="851" i="1" spc="5" dirty="0">
                  <a:solidFill>
                    <a:srgbClr val="231F20"/>
                  </a:solidFill>
                  <a:latin typeface="Arial"/>
                  <a:cs typeface="Arial"/>
                </a:rPr>
                <a:t>or  add-on</a:t>
              </a:r>
              <a:r>
                <a:rPr sz="851" i="1" spc="-65" dirty="0">
                  <a:solidFill>
                    <a:srgbClr val="231F20"/>
                  </a:solidFill>
                  <a:latin typeface="Arial"/>
                  <a:cs typeface="Arial"/>
                </a:rPr>
                <a:t> </a:t>
              </a:r>
              <a:r>
                <a:rPr sz="851" i="1" dirty="0">
                  <a:solidFill>
                    <a:srgbClr val="231F20"/>
                  </a:solidFill>
                  <a:latin typeface="Arial"/>
                  <a:cs typeface="Arial"/>
                </a:rPr>
                <a:t>LTRA</a:t>
              </a:r>
              <a:r>
                <a:rPr lang="en-AU" sz="851" i="1" dirty="0">
                  <a:solidFill>
                    <a:srgbClr val="231F20"/>
                  </a:solidFill>
                  <a:latin typeface="Arial"/>
                  <a:cs typeface="Arial"/>
                </a:rPr>
                <a:t> #</a:t>
              </a:r>
              <a:endParaRPr sz="851" dirty="0">
                <a:solidFill>
                  <a:prstClr val="black"/>
                </a:solidFill>
                <a:latin typeface="Arial"/>
                <a:cs typeface="Arial"/>
              </a:endParaRPr>
            </a:p>
          </p:txBody>
        </p:sp>
        <p:sp>
          <p:nvSpPr>
            <p:cNvPr id="27" name="object 19"/>
            <p:cNvSpPr txBox="1"/>
            <p:nvPr/>
          </p:nvSpPr>
          <p:spPr>
            <a:xfrm>
              <a:off x="7686815" y="4411643"/>
              <a:ext cx="684000" cy="515782"/>
            </a:xfrm>
            <a:prstGeom prst="rect">
              <a:avLst/>
            </a:prstGeom>
          </p:spPr>
          <p:txBody>
            <a:bodyPr vert="horz" wrap="square" lIns="0" tIns="12065" rIns="0" bIns="0" rtlCol="0">
              <a:spAutoFit/>
            </a:bodyPr>
            <a:lstStyle/>
            <a:p>
              <a:pPr marL="12700" marR="5080">
                <a:lnSpc>
                  <a:spcPct val="103200"/>
                </a:lnSpc>
                <a:spcBef>
                  <a:spcPts val="95"/>
                </a:spcBef>
              </a:pPr>
              <a:r>
                <a:rPr sz="800" i="1" spc="11" dirty="0">
                  <a:solidFill>
                    <a:srgbClr val="231F20"/>
                  </a:solidFill>
                  <a:latin typeface="Arial"/>
                  <a:cs typeface="Arial"/>
                </a:rPr>
                <a:t>Add </a:t>
              </a:r>
              <a:r>
                <a:rPr sz="800" i="1" spc="5" dirty="0">
                  <a:solidFill>
                    <a:srgbClr val="231F20"/>
                  </a:solidFill>
                  <a:latin typeface="Arial"/>
                  <a:cs typeface="Arial"/>
                </a:rPr>
                <a:t>low</a:t>
              </a:r>
              <a:r>
                <a:rPr sz="800" i="1" spc="-60" dirty="0">
                  <a:solidFill>
                    <a:srgbClr val="231F20"/>
                  </a:solidFill>
                  <a:latin typeface="Arial"/>
                  <a:cs typeface="Arial"/>
                </a:rPr>
                <a:t> </a:t>
              </a:r>
              <a:r>
                <a:rPr sz="800" i="1" spc="5" dirty="0">
                  <a:solidFill>
                    <a:srgbClr val="231F20"/>
                  </a:solidFill>
                  <a:latin typeface="Arial"/>
                  <a:cs typeface="Arial"/>
                </a:rPr>
                <a:t>dose  </a:t>
              </a:r>
              <a:r>
                <a:rPr sz="800" i="1" spc="11" dirty="0">
                  <a:solidFill>
                    <a:srgbClr val="231F20"/>
                  </a:solidFill>
                  <a:latin typeface="Arial"/>
                  <a:cs typeface="Arial"/>
                </a:rPr>
                <a:t>OCS, </a:t>
              </a:r>
              <a:r>
                <a:rPr sz="800" i="1" spc="5" dirty="0">
                  <a:solidFill>
                    <a:srgbClr val="231F20"/>
                  </a:solidFill>
                  <a:latin typeface="Arial"/>
                  <a:cs typeface="Arial"/>
                </a:rPr>
                <a:t>but  </a:t>
              </a:r>
              <a:r>
                <a:rPr sz="800" i="1" spc="11" dirty="0">
                  <a:solidFill>
                    <a:srgbClr val="231F20"/>
                  </a:solidFill>
                  <a:latin typeface="Arial"/>
                  <a:cs typeface="Arial"/>
                </a:rPr>
                <a:t>consider</a:t>
              </a:r>
              <a:endParaRPr sz="800">
                <a:solidFill>
                  <a:prstClr val="black"/>
                </a:solidFill>
                <a:latin typeface="Arial"/>
                <a:cs typeface="Arial"/>
              </a:endParaRPr>
            </a:p>
            <a:p>
              <a:pPr marL="12700">
                <a:spcBef>
                  <a:spcPts val="31"/>
                </a:spcBef>
              </a:pPr>
              <a:r>
                <a:rPr sz="800" i="1" spc="11" dirty="0">
                  <a:solidFill>
                    <a:srgbClr val="231F20"/>
                  </a:solidFill>
                  <a:latin typeface="Arial"/>
                  <a:cs typeface="Arial"/>
                </a:rPr>
                <a:t>side-effects</a:t>
              </a:r>
              <a:endParaRPr sz="800">
                <a:solidFill>
                  <a:prstClr val="black"/>
                </a:solidFill>
                <a:latin typeface="Arial"/>
                <a:cs typeface="Arial"/>
              </a:endParaRPr>
            </a:p>
          </p:txBody>
        </p:sp>
        <p:sp>
          <p:nvSpPr>
            <p:cNvPr id="28" name="object 20"/>
            <p:cNvSpPr txBox="1"/>
            <p:nvPr/>
          </p:nvSpPr>
          <p:spPr>
            <a:xfrm>
              <a:off x="6223267" y="4988082"/>
              <a:ext cx="1980000" cy="152607"/>
            </a:xfrm>
            <a:prstGeom prst="rect">
              <a:avLst/>
            </a:prstGeom>
          </p:spPr>
          <p:txBody>
            <a:bodyPr vert="horz" wrap="square" lIns="0" tIns="13971" rIns="0" bIns="0" rtlCol="0">
              <a:spAutoFit/>
            </a:bodyPr>
            <a:lstStyle/>
            <a:p>
              <a:pPr marL="12700">
                <a:spcBef>
                  <a:spcPts val="11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5" dirty="0">
                  <a:solidFill>
                    <a:srgbClr val="231F20"/>
                  </a:solidFill>
                  <a:latin typeface="Arial"/>
                  <a:cs typeface="Arial"/>
                </a:rPr>
                <a:t>‡</a:t>
              </a:r>
              <a:endParaRPr sz="900">
                <a:solidFill>
                  <a:prstClr val="black"/>
                </a:solidFill>
                <a:latin typeface="Arial"/>
                <a:cs typeface="Arial"/>
              </a:endParaRPr>
            </a:p>
          </p:txBody>
        </p:sp>
        <p:sp>
          <p:nvSpPr>
            <p:cNvPr id="29" name="object 21"/>
            <p:cNvSpPr txBox="1"/>
            <p:nvPr/>
          </p:nvSpPr>
          <p:spPr>
            <a:xfrm>
              <a:off x="666333" y="1019659"/>
              <a:ext cx="2684780" cy="355226"/>
            </a:xfrm>
            <a:prstGeom prst="rect">
              <a:avLst/>
            </a:prstGeom>
          </p:spPr>
          <p:txBody>
            <a:bodyPr vert="horz" wrap="square" lIns="0" tIns="16511" rIns="0" bIns="0" rtlCol="0">
              <a:spAutoFit/>
            </a:bodyPr>
            <a:lstStyle/>
            <a:p>
              <a:pPr marL="12700">
                <a:spcBef>
                  <a:spcPts val="131"/>
                </a:spcBef>
              </a:pPr>
              <a:r>
                <a:rPr sz="1000" spc="15" dirty="0">
                  <a:solidFill>
                    <a:srgbClr val="231F20"/>
                  </a:solidFill>
                  <a:latin typeface="Arial"/>
                  <a:cs typeface="Arial"/>
                </a:rPr>
                <a:t>Box</a:t>
              </a:r>
              <a:r>
                <a:rPr sz="1000" dirty="0">
                  <a:solidFill>
                    <a:srgbClr val="231F20"/>
                  </a:solidFill>
                  <a:latin typeface="Arial"/>
                  <a:cs typeface="Arial"/>
                </a:rPr>
                <a:t> </a:t>
              </a:r>
              <a:r>
                <a:rPr sz="1000" spc="11" dirty="0">
                  <a:solidFill>
                    <a:srgbClr val="231F20"/>
                  </a:solidFill>
                  <a:latin typeface="Arial"/>
                  <a:cs typeface="Arial"/>
                </a:rPr>
                <a:t>3-5A</a:t>
              </a:r>
              <a:endParaRPr sz="1000">
                <a:solidFill>
                  <a:prstClr val="black"/>
                </a:solidFill>
                <a:latin typeface="Arial"/>
                <a:cs typeface="Arial"/>
              </a:endParaRPr>
            </a:p>
            <a:p>
              <a:pPr marL="12700">
                <a:spcBef>
                  <a:spcPts val="45"/>
                </a:spcBef>
              </a:pPr>
              <a:r>
                <a:rPr sz="1200" b="1" dirty="0">
                  <a:solidFill>
                    <a:srgbClr val="231F20"/>
                  </a:solidFill>
                  <a:latin typeface="Arial Black"/>
                  <a:cs typeface="Arial Black"/>
                </a:rPr>
                <a:t>Adults &amp; adolescents 12+</a:t>
              </a:r>
              <a:r>
                <a:rPr sz="1200" b="1" spc="-35" dirty="0">
                  <a:solidFill>
                    <a:srgbClr val="231F20"/>
                  </a:solidFill>
                  <a:latin typeface="Arial Black"/>
                  <a:cs typeface="Arial Black"/>
                </a:rPr>
                <a:t> </a:t>
              </a:r>
              <a:r>
                <a:rPr sz="1200" b="1" dirty="0">
                  <a:solidFill>
                    <a:srgbClr val="231F20"/>
                  </a:solidFill>
                  <a:latin typeface="Arial Black"/>
                  <a:cs typeface="Arial Black"/>
                </a:rPr>
                <a:t>years</a:t>
              </a:r>
              <a:endParaRPr sz="1200">
                <a:solidFill>
                  <a:prstClr val="black"/>
                </a:solidFill>
                <a:latin typeface="Arial Black"/>
                <a:cs typeface="Arial Black"/>
              </a:endParaRPr>
            </a:p>
          </p:txBody>
        </p:sp>
        <p:sp>
          <p:nvSpPr>
            <p:cNvPr id="30" name="object 22"/>
            <p:cNvSpPr txBox="1"/>
            <p:nvPr/>
          </p:nvSpPr>
          <p:spPr>
            <a:xfrm>
              <a:off x="666332" y="1718087"/>
              <a:ext cx="2232000" cy="291106"/>
            </a:xfrm>
            <a:prstGeom prst="rect">
              <a:avLst/>
            </a:prstGeom>
          </p:spPr>
          <p:txBody>
            <a:bodyPr vert="horz" wrap="square" lIns="0" tIns="13971" rIns="0" bIns="0" rtlCol="0">
              <a:spAutoFit/>
            </a:bodyPr>
            <a:lstStyle/>
            <a:p>
              <a:pPr marL="12700">
                <a:spcBef>
                  <a:spcPts val="111"/>
                </a:spcBef>
              </a:pPr>
              <a:r>
                <a:rPr sz="900" b="1" dirty="0">
                  <a:solidFill>
                    <a:srgbClr val="231F20"/>
                  </a:solidFill>
                  <a:latin typeface="Arial Black"/>
                  <a:cs typeface="Arial Black"/>
                </a:rPr>
                <a:t>Personalized </a:t>
              </a:r>
              <a:r>
                <a:rPr sz="900" b="1" spc="5" dirty="0">
                  <a:solidFill>
                    <a:srgbClr val="231F20"/>
                  </a:solidFill>
                  <a:latin typeface="Arial Black"/>
                  <a:cs typeface="Arial Black"/>
                </a:rPr>
                <a:t>asthma</a:t>
              </a:r>
              <a:r>
                <a:rPr sz="900" b="1" spc="-5" dirty="0">
                  <a:solidFill>
                    <a:srgbClr val="231F20"/>
                  </a:solidFill>
                  <a:latin typeface="Arial Black"/>
                  <a:cs typeface="Arial Black"/>
                </a:rPr>
                <a:t> </a:t>
              </a:r>
              <a:r>
                <a:rPr sz="900" b="1" spc="5" dirty="0">
                  <a:solidFill>
                    <a:srgbClr val="231F20"/>
                  </a:solidFill>
                  <a:latin typeface="Arial Black"/>
                  <a:cs typeface="Arial Black"/>
                </a:rPr>
                <a:t>management:</a:t>
              </a:r>
              <a:endParaRPr sz="900">
                <a:solidFill>
                  <a:prstClr val="black"/>
                </a:solidFill>
                <a:latin typeface="Arial Black"/>
                <a:cs typeface="Arial Black"/>
              </a:endParaRPr>
            </a:p>
            <a:p>
              <a:pPr marL="12700">
                <a:spcBef>
                  <a:spcPts val="11"/>
                </a:spcBef>
              </a:pPr>
              <a:r>
                <a:rPr sz="900" spc="5" dirty="0">
                  <a:solidFill>
                    <a:srgbClr val="231F20"/>
                  </a:solidFill>
                  <a:latin typeface="Arial"/>
                  <a:cs typeface="Arial"/>
                </a:rPr>
                <a:t>Assess, </a:t>
              </a:r>
              <a:r>
                <a:rPr sz="900" dirty="0">
                  <a:solidFill>
                    <a:srgbClr val="231F20"/>
                  </a:solidFill>
                  <a:latin typeface="Arial"/>
                  <a:cs typeface="Arial"/>
                </a:rPr>
                <a:t>Adjust, Review</a:t>
              </a:r>
              <a:r>
                <a:rPr sz="900" spc="-60" dirty="0">
                  <a:solidFill>
                    <a:srgbClr val="231F20"/>
                  </a:solidFill>
                  <a:latin typeface="Arial"/>
                  <a:cs typeface="Arial"/>
                </a:rPr>
                <a:t> </a:t>
              </a:r>
              <a:r>
                <a:rPr sz="900" spc="5" dirty="0">
                  <a:solidFill>
                    <a:srgbClr val="231F20"/>
                  </a:solidFill>
                  <a:latin typeface="Arial"/>
                  <a:cs typeface="Arial"/>
                </a:rPr>
                <a:t>response</a:t>
              </a:r>
              <a:endParaRPr sz="900">
                <a:solidFill>
                  <a:prstClr val="black"/>
                </a:solidFill>
                <a:latin typeface="Arial"/>
                <a:cs typeface="Arial"/>
              </a:endParaRPr>
            </a:p>
          </p:txBody>
        </p:sp>
        <p:sp>
          <p:nvSpPr>
            <p:cNvPr id="31" name="object 23"/>
            <p:cNvSpPr txBox="1"/>
            <p:nvPr/>
          </p:nvSpPr>
          <p:spPr>
            <a:xfrm>
              <a:off x="666332" y="3052701"/>
              <a:ext cx="1800000" cy="423193"/>
            </a:xfrm>
            <a:prstGeom prst="rect">
              <a:avLst/>
            </a:prstGeom>
          </p:spPr>
          <p:txBody>
            <a:bodyPr vert="horz" wrap="square" lIns="0" tIns="12065" rIns="0" bIns="0" rtlCol="0">
              <a:spAutoFit/>
            </a:bodyPr>
            <a:lstStyle/>
            <a:p>
              <a:pPr marL="12700" marR="5080">
                <a:lnSpc>
                  <a:spcPct val="101200"/>
                </a:lnSpc>
                <a:spcBef>
                  <a:spcPts val="95"/>
                </a:spcBef>
              </a:pPr>
              <a:r>
                <a:rPr sz="900" b="1" spc="5" dirty="0">
                  <a:solidFill>
                    <a:srgbClr val="231F20"/>
                  </a:solidFill>
                  <a:latin typeface="Arial Black"/>
                  <a:cs typeface="Arial Black"/>
                </a:rPr>
                <a:t>Asthma </a:t>
              </a:r>
              <a:r>
                <a:rPr sz="900" b="1" dirty="0">
                  <a:solidFill>
                    <a:srgbClr val="231F20"/>
                  </a:solidFill>
                  <a:latin typeface="Arial Black"/>
                  <a:cs typeface="Arial Black"/>
                </a:rPr>
                <a:t>medication</a:t>
              </a:r>
              <a:r>
                <a:rPr sz="900" b="1" spc="-45" dirty="0">
                  <a:solidFill>
                    <a:srgbClr val="231F20"/>
                  </a:solidFill>
                  <a:latin typeface="Arial Black"/>
                  <a:cs typeface="Arial Black"/>
                </a:rPr>
                <a:t> </a:t>
              </a:r>
              <a:r>
                <a:rPr sz="900" b="1" spc="5" dirty="0">
                  <a:solidFill>
                    <a:srgbClr val="231F20"/>
                  </a:solidFill>
                  <a:latin typeface="Arial Black"/>
                  <a:cs typeface="Arial Black"/>
                </a:rPr>
                <a:t>options:  </a:t>
              </a:r>
              <a:r>
                <a:rPr sz="900" dirty="0">
                  <a:solidFill>
                    <a:srgbClr val="231F20"/>
                  </a:solidFill>
                  <a:latin typeface="Arial"/>
                  <a:cs typeface="Arial"/>
                </a:rPr>
                <a:t>Adjust treatment up and down for  </a:t>
              </a:r>
              <a:r>
                <a:rPr sz="900" spc="-5" dirty="0">
                  <a:solidFill>
                    <a:srgbClr val="231F20"/>
                  </a:solidFill>
                  <a:latin typeface="Arial"/>
                  <a:cs typeface="Arial"/>
                </a:rPr>
                <a:t>individual </a:t>
              </a:r>
              <a:r>
                <a:rPr sz="900" dirty="0">
                  <a:solidFill>
                    <a:srgbClr val="231F20"/>
                  </a:solidFill>
                  <a:latin typeface="Arial"/>
                  <a:cs typeface="Arial"/>
                </a:rPr>
                <a:t>patient</a:t>
              </a:r>
              <a:r>
                <a:rPr sz="900" spc="-5" dirty="0">
                  <a:solidFill>
                    <a:srgbClr val="231F20"/>
                  </a:solidFill>
                  <a:latin typeface="Arial"/>
                  <a:cs typeface="Arial"/>
                </a:rPr>
                <a:t> </a:t>
              </a:r>
              <a:r>
                <a:rPr sz="900" dirty="0">
                  <a:solidFill>
                    <a:srgbClr val="231F20"/>
                  </a:solidFill>
                  <a:latin typeface="Arial"/>
                  <a:cs typeface="Arial"/>
                </a:rPr>
                <a:t>needs</a:t>
              </a:r>
              <a:endParaRPr sz="900">
                <a:solidFill>
                  <a:prstClr val="black"/>
                </a:solidFill>
                <a:latin typeface="Arial"/>
                <a:cs typeface="Arial"/>
              </a:endParaRPr>
            </a:p>
          </p:txBody>
        </p:sp>
        <p:sp>
          <p:nvSpPr>
            <p:cNvPr id="32" name="object 24"/>
            <p:cNvSpPr txBox="1"/>
            <p:nvPr/>
          </p:nvSpPr>
          <p:spPr>
            <a:xfrm>
              <a:off x="7686377" y="2691315"/>
              <a:ext cx="684000" cy="1701363"/>
            </a:xfrm>
            <a:prstGeom prst="rect">
              <a:avLst/>
            </a:prstGeom>
          </p:spPr>
          <p:txBody>
            <a:bodyPr vert="horz" wrap="square" lIns="0" tIns="15875" rIns="0" bIns="0" rtlCol="0">
              <a:spAutoFit/>
            </a:bodyPr>
            <a:lstStyle/>
            <a:p>
              <a:pPr marL="12700">
                <a:spcBef>
                  <a:spcPts val="125"/>
                </a:spcBef>
              </a:pPr>
              <a:r>
                <a:rPr sz="851" b="1" spc="11" dirty="0">
                  <a:solidFill>
                    <a:srgbClr val="58595B"/>
                  </a:solidFill>
                  <a:latin typeface="Arial Black"/>
                  <a:cs typeface="Arial Black"/>
                </a:rPr>
                <a:t>STEP</a:t>
              </a:r>
              <a:r>
                <a:rPr sz="851" b="1" spc="-5" dirty="0">
                  <a:solidFill>
                    <a:srgbClr val="58595B"/>
                  </a:solidFill>
                  <a:latin typeface="Arial Black"/>
                  <a:cs typeface="Arial Black"/>
                </a:rPr>
                <a:t> </a:t>
              </a:r>
              <a:r>
                <a:rPr sz="851" b="1" spc="15" dirty="0">
                  <a:solidFill>
                    <a:srgbClr val="58595B"/>
                  </a:solidFill>
                  <a:latin typeface="Arial Black"/>
                  <a:cs typeface="Arial Black"/>
                </a:rPr>
                <a:t>5</a:t>
              </a:r>
              <a:endParaRPr sz="851">
                <a:solidFill>
                  <a:prstClr val="black"/>
                </a:solidFill>
                <a:latin typeface="Arial Black"/>
                <a:cs typeface="Arial Black"/>
              </a:endParaRPr>
            </a:p>
            <a:p>
              <a:pPr marL="12700" marR="179066">
                <a:lnSpc>
                  <a:spcPct val="103200"/>
                </a:lnSpc>
                <a:spcBef>
                  <a:spcPts val="851"/>
                </a:spcBef>
              </a:pPr>
              <a:r>
                <a:rPr sz="800" spc="5" dirty="0">
                  <a:solidFill>
                    <a:srgbClr val="231F20"/>
                  </a:solidFill>
                  <a:latin typeface="Arial"/>
                  <a:cs typeface="Arial"/>
                </a:rPr>
                <a:t>High dose  </a:t>
              </a:r>
              <a:r>
                <a:rPr sz="800" spc="11" dirty="0">
                  <a:solidFill>
                    <a:srgbClr val="231F20"/>
                  </a:solidFill>
                  <a:latin typeface="Arial"/>
                  <a:cs typeface="Arial"/>
                </a:rPr>
                <a:t>ICS-LABA</a:t>
              </a:r>
              <a:endParaRPr sz="800">
                <a:solidFill>
                  <a:prstClr val="black"/>
                </a:solidFill>
                <a:latin typeface="Arial"/>
                <a:cs typeface="Arial"/>
              </a:endParaRPr>
            </a:p>
            <a:p>
              <a:pPr marL="12700" marR="102868">
                <a:lnSpc>
                  <a:spcPct val="103200"/>
                </a:lnSpc>
                <a:spcBef>
                  <a:spcPts val="255"/>
                </a:spcBef>
              </a:pPr>
              <a:r>
                <a:rPr sz="800" spc="5" dirty="0">
                  <a:solidFill>
                    <a:srgbClr val="231F20"/>
                  </a:solidFill>
                  <a:latin typeface="Arial"/>
                  <a:cs typeface="Arial"/>
                </a:rPr>
                <a:t>Refer for  phenotypic  assessment</a:t>
              </a:r>
              <a:endParaRPr sz="800">
                <a:solidFill>
                  <a:prstClr val="black"/>
                </a:solidFill>
                <a:latin typeface="Arial"/>
                <a:cs typeface="Arial"/>
              </a:endParaRPr>
            </a:p>
            <a:p>
              <a:pPr marL="12700" marR="5080">
                <a:lnSpc>
                  <a:spcPct val="103200"/>
                </a:lnSpc>
              </a:pPr>
              <a:r>
                <a:rPr sz="800" spc="11" dirty="0">
                  <a:solidFill>
                    <a:srgbClr val="231F20"/>
                  </a:solidFill>
                  <a:latin typeface="Arial"/>
                  <a:cs typeface="Arial"/>
                </a:rPr>
                <a:t>± </a:t>
              </a:r>
              <a:r>
                <a:rPr sz="800" spc="5" dirty="0">
                  <a:solidFill>
                    <a:srgbClr val="231F20"/>
                  </a:solidFill>
                  <a:latin typeface="Arial"/>
                  <a:cs typeface="Arial"/>
                </a:rPr>
                <a:t>add-on  </a:t>
              </a:r>
              <a:r>
                <a:rPr sz="800" dirty="0">
                  <a:solidFill>
                    <a:srgbClr val="231F20"/>
                  </a:solidFill>
                  <a:latin typeface="Arial"/>
                  <a:cs typeface="Arial"/>
                </a:rPr>
                <a:t>therapy,  e.g.tiotropium,  anti-IgE,</a:t>
              </a:r>
              <a:endParaRPr sz="800">
                <a:solidFill>
                  <a:prstClr val="black"/>
                </a:solidFill>
                <a:latin typeface="Arial"/>
                <a:cs typeface="Arial"/>
              </a:endParaRPr>
            </a:p>
            <a:p>
              <a:pPr marL="12700">
                <a:spcBef>
                  <a:spcPts val="31"/>
                </a:spcBef>
              </a:pPr>
              <a:r>
                <a:rPr sz="800" spc="5" dirty="0">
                  <a:solidFill>
                    <a:srgbClr val="231F20"/>
                  </a:solidFill>
                  <a:latin typeface="Arial"/>
                  <a:cs typeface="Arial"/>
                </a:rPr>
                <a:t>anti-IL5/5R,</a:t>
              </a:r>
              <a:endParaRPr sz="800">
                <a:solidFill>
                  <a:prstClr val="black"/>
                </a:solidFill>
                <a:latin typeface="Arial"/>
                <a:cs typeface="Arial"/>
              </a:endParaRPr>
            </a:p>
            <a:p>
              <a:pPr marL="12700">
                <a:spcBef>
                  <a:spcPts val="131"/>
                </a:spcBef>
              </a:pPr>
              <a:r>
                <a:rPr sz="800" spc="5" dirty="0">
                  <a:solidFill>
                    <a:srgbClr val="231F20"/>
                  </a:solidFill>
                  <a:latin typeface="Arial"/>
                  <a:cs typeface="Arial"/>
                </a:rPr>
                <a:t>anti-IL4R</a:t>
              </a:r>
              <a:endParaRPr sz="800">
                <a:solidFill>
                  <a:prstClr val="black"/>
                </a:solidFill>
                <a:latin typeface="Arial"/>
                <a:cs typeface="Arial"/>
              </a:endParaRPr>
            </a:p>
          </p:txBody>
        </p:sp>
        <p:sp>
          <p:nvSpPr>
            <p:cNvPr id="33" name="object 25"/>
            <p:cNvSpPr txBox="1"/>
            <p:nvPr/>
          </p:nvSpPr>
          <p:spPr>
            <a:xfrm>
              <a:off x="2886598" y="2013734"/>
              <a:ext cx="936823" cy="714426"/>
            </a:xfrm>
            <a:prstGeom prst="rect">
              <a:avLst/>
            </a:prstGeom>
          </p:spPr>
          <p:txBody>
            <a:bodyPr vert="horz" wrap="square" lIns="0" tIns="12065" rIns="0" bIns="0" rtlCol="0">
              <a:spAutoFit/>
            </a:bodyPr>
            <a:lstStyle/>
            <a:p>
              <a:pPr marL="12700" marR="207005">
                <a:lnSpc>
                  <a:spcPct val="114700"/>
                </a:lnSpc>
                <a:spcBef>
                  <a:spcPts val="95"/>
                </a:spcBef>
              </a:pPr>
              <a:r>
                <a:rPr sz="800" i="1" spc="11" dirty="0">
                  <a:solidFill>
                    <a:srgbClr val="231F20"/>
                  </a:solidFill>
                  <a:latin typeface="Arial"/>
                  <a:cs typeface="Arial"/>
                </a:rPr>
                <a:t>Symptoms  Exacerbations  Side-effects  </a:t>
              </a:r>
              <a:r>
                <a:rPr sz="800" i="1" spc="5" dirty="0">
                  <a:solidFill>
                    <a:srgbClr val="231F20"/>
                  </a:solidFill>
                  <a:latin typeface="Arial"/>
                  <a:cs typeface="Arial"/>
                </a:rPr>
                <a:t>Lung</a:t>
              </a:r>
              <a:r>
                <a:rPr sz="800" i="1" spc="-31" dirty="0">
                  <a:solidFill>
                    <a:srgbClr val="231F20"/>
                  </a:solidFill>
                  <a:latin typeface="Arial"/>
                  <a:cs typeface="Arial"/>
                </a:rPr>
                <a:t> </a:t>
              </a:r>
              <a:r>
                <a:rPr sz="800" i="1" spc="11" dirty="0">
                  <a:solidFill>
                    <a:srgbClr val="231F20"/>
                  </a:solidFill>
                  <a:latin typeface="Arial"/>
                  <a:cs typeface="Arial"/>
                </a:rPr>
                <a:t>function</a:t>
              </a:r>
              <a:endParaRPr sz="800" dirty="0">
                <a:solidFill>
                  <a:prstClr val="black"/>
                </a:solidFill>
                <a:latin typeface="Arial"/>
                <a:cs typeface="Arial"/>
              </a:endParaRPr>
            </a:p>
            <a:p>
              <a:pPr marL="12700">
                <a:spcBef>
                  <a:spcPts val="131"/>
                </a:spcBef>
              </a:pPr>
              <a:r>
                <a:rPr sz="800" i="1" spc="11" dirty="0">
                  <a:solidFill>
                    <a:srgbClr val="231F20"/>
                  </a:solidFill>
                  <a:latin typeface="Arial"/>
                  <a:cs typeface="Arial"/>
                </a:rPr>
                <a:t>Patient</a:t>
              </a:r>
              <a:r>
                <a:rPr sz="800" i="1" spc="-60" dirty="0">
                  <a:solidFill>
                    <a:srgbClr val="231F20"/>
                  </a:solidFill>
                  <a:latin typeface="Arial"/>
                  <a:cs typeface="Arial"/>
                </a:rPr>
                <a:t> </a:t>
              </a:r>
              <a:r>
                <a:rPr sz="800" i="1" spc="11" dirty="0">
                  <a:solidFill>
                    <a:srgbClr val="231F20"/>
                  </a:solidFill>
                  <a:latin typeface="Arial"/>
                  <a:cs typeface="Arial"/>
                </a:rPr>
                <a:t>satisfaction</a:t>
              </a:r>
              <a:endParaRPr sz="800" dirty="0">
                <a:solidFill>
                  <a:prstClr val="black"/>
                </a:solidFill>
                <a:latin typeface="Arial"/>
                <a:cs typeface="Arial"/>
              </a:endParaRPr>
            </a:p>
          </p:txBody>
        </p:sp>
        <p:sp>
          <p:nvSpPr>
            <p:cNvPr id="34" name="object 26"/>
            <p:cNvSpPr txBox="1"/>
            <p:nvPr/>
          </p:nvSpPr>
          <p:spPr>
            <a:xfrm>
              <a:off x="5363705" y="1032939"/>
              <a:ext cx="1783168" cy="817788"/>
            </a:xfrm>
            <a:prstGeom prst="rect">
              <a:avLst/>
            </a:prstGeom>
          </p:spPr>
          <p:txBody>
            <a:bodyPr vert="horz" wrap="square" lIns="0" tIns="12065" rIns="0" bIns="0" rtlCol="0">
              <a:spAutoFit/>
            </a:bodyPr>
            <a:lstStyle/>
            <a:p>
              <a:pPr marL="12700" marR="5080">
                <a:lnSpc>
                  <a:spcPct val="114700"/>
                </a:lnSpc>
                <a:spcBef>
                  <a:spcPts val="95"/>
                </a:spcBef>
              </a:pPr>
              <a:r>
                <a:rPr sz="800" i="1" spc="5" dirty="0">
                  <a:solidFill>
                    <a:srgbClr val="231F20"/>
                  </a:solidFill>
                  <a:latin typeface="Arial"/>
                  <a:cs typeface="Arial"/>
                </a:rPr>
                <a:t>Confirmation of diagnosis </a:t>
              </a:r>
              <a:r>
                <a:rPr sz="800" i="1" dirty="0">
                  <a:solidFill>
                    <a:srgbClr val="231F20"/>
                  </a:solidFill>
                  <a:latin typeface="Arial"/>
                  <a:cs typeface="Arial"/>
                </a:rPr>
                <a:t>if </a:t>
              </a:r>
              <a:r>
                <a:rPr sz="800" i="1" spc="5" dirty="0">
                  <a:solidFill>
                    <a:srgbClr val="231F20"/>
                  </a:solidFill>
                  <a:latin typeface="Arial"/>
                  <a:cs typeface="Arial"/>
                </a:rPr>
                <a:t>necessary  </a:t>
              </a:r>
              <a:r>
                <a:rPr sz="800" i="1" spc="11" dirty="0">
                  <a:solidFill>
                    <a:srgbClr val="231F20"/>
                  </a:solidFill>
                  <a:latin typeface="Arial"/>
                  <a:cs typeface="Arial"/>
                </a:rPr>
                <a:t>Symptom control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modifiable</a:t>
              </a:r>
              <a:endParaRPr sz="800">
                <a:solidFill>
                  <a:prstClr val="black"/>
                </a:solidFill>
                <a:latin typeface="Arial"/>
                <a:cs typeface="Arial"/>
              </a:endParaRPr>
            </a:p>
            <a:p>
              <a:pPr marL="12700">
                <a:lnSpc>
                  <a:spcPts val="860"/>
                </a:lnSpc>
              </a:pPr>
              <a:r>
                <a:rPr sz="800" i="1" spc="5" dirty="0">
                  <a:solidFill>
                    <a:srgbClr val="231F20"/>
                  </a:solidFill>
                  <a:latin typeface="Arial"/>
                  <a:cs typeface="Arial"/>
                </a:rPr>
                <a:t>risk </a:t>
              </a:r>
              <a:r>
                <a:rPr sz="800" i="1" spc="11" dirty="0">
                  <a:solidFill>
                    <a:srgbClr val="231F20"/>
                  </a:solidFill>
                  <a:latin typeface="Arial"/>
                  <a:cs typeface="Arial"/>
                </a:rPr>
                <a:t>factors (including </a:t>
              </a:r>
              <a:r>
                <a:rPr sz="800" i="1" spc="5" dirty="0">
                  <a:solidFill>
                    <a:srgbClr val="231F20"/>
                  </a:solidFill>
                  <a:latin typeface="Arial"/>
                  <a:cs typeface="Arial"/>
                </a:rPr>
                <a:t>lung</a:t>
              </a:r>
              <a:r>
                <a:rPr sz="800" i="1" spc="-35" dirty="0">
                  <a:solidFill>
                    <a:srgbClr val="231F20"/>
                  </a:solidFill>
                  <a:latin typeface="Arial"/>
                  <a:cs typeface="Arial"/>
                </a:rPr>
                <a:t> </a:t>
              </a:r>
              <a:r>
                <a:rPr sz="800" i="1" spc="11" dirty="0">
                  <a:solidFill>
                    <a:srgbClr val="231F20"/>
                  </a:solidFill>
                  <a:latin typeface="Arial"/>
                  <a:cs typeface="Arial"/>
                </a:rPr>
                <a:t>function)</a:t>
              </a:r>
              <a:endParaRPr sz="800">
                <a:solidFill>
                  <a:prstClr val="black"/>
                </a:solidFill>
                <a:latin typeface="Arial"/>
                <a:cs typeface="Arial"/>
              </a:endParaRPr>
            </a:p>
            <a:p>
              <a:pPr marL="12700">
                <a:spcBef>
                  <a:spcPts val="131"/>
                </a:spcBef>
              </a:pPr>
              <a:r>
                <a:rPr sz="800" i="1" spc="5" dirty="0">
                  <a:solidFill>
                    <a:srgbClr val="231F20"/>
                  </a:solidFill>
                  <a:latin typeface="Arial"/>
                  <a:cs typeface="Arial"/>
                </a:rPr>
                <a:t>Comorbidities</a:t>
              </a:r>
              <a:endParaRPr sz="800">
                <a:solidFill>
                  <a:prstClr val="black"/>
                </a:solidFill>
                <a:latin typeface="Arial"/>
                <a:cs typeface="Arial"/>
              </a:endParaRPr>
            </a:p>
            <a:p>
              <a:pPr marL="12700" marR="325747">
                <a:lnSpc>
                  <a:spcPct val="114700"/>
                </a:lnSpc>
              </a:pPr>
              <a:r>
                <a:rPr sz="800" i="1" spc="11" dirty="0">
                  <a:solidFill>
                    <a:srgbClr val="231F20"/>
                  </a:solidFill>
                  <a:latin typeface="Arial"/>
                  <a:cs typeface="Arial"/>
                </a:rPr>
                <a:t>Inhaler technique </a:t>
              </a:r>
              <a:r>
                <a:rPr sz="800" i="1" spc="15" dirty="0">
                  <a:solidFill>
                    <a:srgbClr val="231F20"/>
                  </a:solidFill>
                  <a:latin typeface="Arial"/>
                  <a:cs typeface="Arial"/>
                </a:rPr>
                <a:t>&amp;</a:t>
              </a:r>
              <a:r>
                <a:rPr sz="800" i="1" spc="-60" dirty="0">
                  <a:solidFill>
                    <a:srgbClr val="231F20"/>
                  </a:solidFill>
                  <a:latin typeface="Arial"/>
                  <a:cs typeface="Arial"/>
                </a:rPr>
                <a:t> </a:t>
              </a:r>
              <a:r>
                <a:rPr sz="800" i="1" spc="5" dirty="0">
                  <a:solidFill>
                    <a:srgbClr val="231F20"/>
                  </a:solidFill>
                  <a:latin typeface="Arial"/>
                  <a:cs typeface="Arial"/>
                </a:rPr>
                <a:t>adherence  </a:t>
              </a:r>
              <a:r>
                <a:rPr sz="800" i="1" spc="11" dirty="0">
                  <a:solidFill>
                    <a:srgbClr val="231F20"/>
                  </a:solidFill>
                  <a:latin typeface="Arial"/>
                  <a:cs typeface="Arial"/>
                </a:rPr>
                <a:t>Patient</a:t>
              </a:r>
              <a:r>
                <a:rPr sz="800" i="1" dirty="0">
                  <a:solidFill>
                    <a:srgbClr val="231F20"/>
                  </a:solidFill>
                  <a:latin typeface="Arial"/>
                  <a:cs typeface="Arial"/>
                </a:rPr>
                <a:t> </a:t>
              </a:r>
              <a:r>
                <a:rPr sz="800" i="1" spc="5" dirty="0">
                  <a:solidFill>
                    <a:srgbClr val="231F20"/>
                  </a:solidFill>
                  <a:latin typeface="Arial"/>
                  <a:cs typeface="Arial"/>
                </a:rPr>
                <a:t>goals</a:t>
              </a:r>
              <a:endParaRPr sz="800">
                <a:solidFill>
                  <a:prstClr val="black"/>
                </a:solidFill>
                <a:latin typeface="Arial"/>
                <a:cs typeface="Arial"/>
              </a:endParaRPr>
            </a:p>
          </p:txBody>
        </p:sp>
        <p:sp>
          <p:nvSpPr>
            <p:cNvPr id="35" name="object 27"/>
            <p:cNvSpPr txBox="1"/>
            <p:nvPr/>
          </p:nvSpPr>
          <p:spPr>
            <a:xfrm>
              <a:off x="5365890" y="2616632"/>
              <a:ext cx="1544220" cy="630557"/>
            </a:xfrm>
            <a:prstGeom prst="rect">
              <a:avLst/>
            </a:prstGeom>
          </p:spPr>
          <p:txBody>
            <a:bodyPr vert="horz" wrap="square" lIns="0" tIns="23495" rIns="0" bIns="0" rtlCol="0">
              <a:spAutoFit/>
            </a:bodyPr>
            <a:lstStyle/>
            <a:p>
              <a:pPr marL="12700" marR="180970">
                <a:lnSpc>
                  <a:spcPts val="860"/>
                </a:lnSpc>
                <a:spcBef>
                  <a:spcPts val="185"/>
                </a:spcBef>
              </a:pPr>
              <a:r>
                <a:rPr sz="800" i="1" spc="5" dirty="0">
                  <a:solidFill>
                    <a:srgbClr val="231F20"/>
                  </a:solidFill>
                  <a:latin typeface="Arial"/>
                  <a:cs typeface="Arial"/>
                </a:rPr>
                <a:t>Treatment of </a:t>
              </a:r>
              <a:r>
                <a:rPr sz="800" i="1" spc="11" dirty="0">
                  <a:solidFill>
                    <a:srgbClr val="231F20"/>
                  </a:solidFill>
                  <a:latin typeface="Arial"/>
                  <a:cs typeface="Arial"/>
                </a:rPr>
                <a:t>modifiable</a:t>
              </a:r>
              <a:r>
                <a:rPr sz="800" i="1" spc="-60" dirty="0">
                  <a:solidFill>
                    <a:srgbClr val="231F20"/>
                  </a:solidFill>
                  <a:latin typeface="Arial"/>
                  <a:cs typeface="Arial"/>
                </a:rPr>
                <a:t> </a:t>
              </a:r>
              <a:r>
                <a:rPr sz="800" i="1" spc="5" dirty="0">
                  <a:solidFill>
                    <a:srgbClr val="231F20"/>
                  </a:solidFill>
                  <a:latin typeface="Arial"/>
                  <a:cs typeface="Arial"/>
                </a:rPr>
                <a:t>risk  </a:t>
              </a:r>
              <a:r>
                <a:rPr sz="800" i="1" spc="11" dirty="0">
                  <a:solidFill>
                    <a:srgbClr val="231F20"/>
                  </a:solidFill>
                  <a:latin typeface="Arial"/>
                  <a:cs typeface="Arial"/>
                </a:rPr>
                <a:t>factors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comorbidities</a:t>
              </a:r>
              <a:endParaRPr sz="800">
                <a:solidFill>
                  <a:prstClr val="black"/>
                </a:solidFill>
                <a:latin typeface="Arial"/>
                <a:cs typeface="Arial"/>
              </a:endParaRPr>
            </a:p>
            <a:p>
              <a:pPr marL="12700" marR="5080">
                <a:lnSpc>
                  <a:spcPts val="1031"/>
                </a:lnSpc>
                <a:spcBef>
                  <a:spcPts val="35"/>
                </a:spcBef>
              </a:pPr>
              <a:r>
                <a:rPr sz="800" i="1" spc="5" dirty="0">
                  <a:solidFill>
                    <a:srgbClr val="231F20"/>
                  </a:solidFill>
                  <a:latin typeface="Arial"/>
                  <a:cs typeface="Arial"/>
                </a:rPr>
                <a:t>Non-pharmacological </a:t>
              </a:r>
              <a:r>
                <a:rPr sz="800" i="1" spc="11" dirty="0">
                  <a:solidFill>
                    <a:srgbClr val="231F20"/>
                  </a:solidFill>
                  <a:latin typeface="Arial"/>
                  <a:cs typeface="Arial"/>
                </a:rPr>
                <a:t>strategies  Education </a:t>
              </a:r>
              <a:r>
                <a:rPr sz="800" i="1" spc="15" dirty="0">
                  <a:solidFill>
                    <a:srgbClr val="231F20"/>
                  </a:solidFill>
                  <a:latin typeface="Arial"/>
                  <a:cs typeface="Arial"/>
                </a:rPr>
                <a:t>&amp; </a:t>
              </a:r>
              <a:r>
                <a:rPr sz="800" i="1" spc="5" dirty="0">
                  <a:solidFill>
                    <a:srgbClr val="231F20"/>
                  </a:solidFill>
                  <a:latin typeface="Arial"/>
                  <a:cs typeface="Arial"/>
                </a:rPr>
                <a:t>skills training  </a:t>
              </a:r>
              <a:r>
                <a:rPr sz="800" i="1" spc="11" dirty="0">
                  <a:solidFill>
                    <a:srgbClr val="231F20"/>
                  </a:solidFill>
                  <a:latin typeface="Arial"/>
                  <a:cs typeface="Arial"/>
                </a:rPr>
                <a:t>Asthma</a:t>
              </a:r>
              <a:r>
                <a:rPr sz="800" i="1" dirty="0">
                  <a:solidFill>
                    <a:srgbClr val="231F20"/>
                  </a:solidFill>
                  <a:latin typeface="Arial"/>
                  <a:cs typeface="Arial"/>
                </a:rPr>
                <a:t> </a:t>
              </a:r>
              <a:r>
                <a:rPr sz="800" i="1" spc="11" dirty="0">
                  <a:solidFill>
                    <a:srgbClr val="231F20"/>
                  </a:solidFill>
                  <a:latin typeface="Arial"/>
                  <a:cs typeface="Arial"/>
                </a:rPr>
                <a:t>medications</a:t>
              </a:r>
              <a:endParaRPr sz="800">
                <a:solidFill>
                  <a:prstClr val="black"/>
                </a:solidFill>
                <a:latin typeface="Arial"/>
                <a:cs typeface="Arial"/>
              </a:endParaRPr>
            </a:p>
          </p:txBody>
        </p:sp>
        <p:sp>
          <p:nvSpPr>
            <p:cNvPr id="2" name="Rectangle 1"/>
            <p:cNvSpPr/>
            <p:nvPr/>
          </p:nvSpPr>
          <p:spPr>
            <a:xfrm>
              <a:off x="6799947" y="5845816"/>
              <a:ext cx="221856" cy="169277"/>
            </a:xfrm>
            <a:prstGeom prst="rect">
              <a:avLst/>
            </a:prstGeom>
          </p:spPr>
          <p:txBody>
            <a:bodyPr wrap="none">
              <a:spAutoFit/>
            </a:bodyPr>
            <a:lstStyle/>
            <a:p>
              <a:r>
                <a:rPr lang="en-US" sz="500" spc="15" dirty="0">
                  <a:solidFill>
                    <a:srgbClr val="231F20"/>
                  </a:solidFill>
                  <a:latin typeface="Arial"/>
                  <a:cs typeface="Arial"/>
                </a:rPr>
                <a:t>1</a:t>
              </a:r>
              <a:endParaRPr lang="en-US" sz="500" dirty="0">
                <a:solidFill>
                  <a:prstClr val="black"/>
                </a:solidFill>
              </a:endParaRPr>
            </a:p>
          </p:txBody>
        </p:sp>
        <p:pic>
          <p:nvPicPr>
            <p:cNvPr id="3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56339"/>
              <a:ext cx="685280" cy="7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8295" y="3959403"/>
              <a:ext cx="756000" cy="396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8" name="Rectangle 37"/>
            <p:cNvSpPr/>
            <p:nvPr/>
          </p:nvSpPr>
          <p:spPr>
            <a:xfrm>
              <a:off x="2019151" y="4478997"/>
              <a:ext cx="792000" cy="360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bject 8"/>
            <p:cNvSpPr txBox="1"/>
            <p:nvPr/>
          </p:nvSpPr>
          <p:spPr>
            <a:xfrm>
              <a:off x="2018296" y="3691703"/>
              <a:ext cx="900000" cy="706604"/>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1</a:t>
              </a:r>
              <a:endParaRPr sz="900" b="1">
                <a:solidFill>
                  <a:prstClr val="black"/>
                </a:solidFill>
                <a:latin typeface="Arial Black"/>
                <a:cs typeface="Arial Black"/>
              </a:endParaRPr>
            </a:p>
            <a:p>
              <a:pPr marL="12700" marR="267964">
                <a:lnSpc>
                  <a:spcPct val="101200"/>
                </a:lnSpc>
                <a:spcBef>
                  <a:spcPts val="944"/>
                </a:spcBef>
              </a:pPr>
              <a:r>
                <a:rPr sz="951" dirty="0">
                  <a:solidFill>
                    <a:srgbClr val="231F20"/>
                  </a:solidFill>
                  <a:latin typeface="Arial"/>
                  <a:cs typeface="Arial"/>
                </a:rPr>
                <a:t>As-needed  low</a:t>
              </a:r>
              <a:r>
                <a:rPr sz="951" spc="-25" dirty="0">
                  <a:solidFill>
                    <a:srgbClr val="231F20"/>
                  </a:solidFill>
                  <a:latin typeface="Arial"/>
                  <a:cs typeface="Arial"/>
                </a:rPr>
                <a:t> </a:t>
              </a:r>
              <a:r>
                <a:rPr sz="951" dirty="0">
                  <a:solidFill>
                    <a:srgbClr val="231F20"/>
                  </a:solidFill>
                  <a:latin typeface="Arial"/>
                  <a:cs typeface="Arial"/>
                </a:rPr>
                <a:t>dose</a:t>
              </a:r>
              <a:endParaRPr sz="951">
                <a:solidFill>
                  <a:prstClr val="black"/>
                </a:solidFill>
                <a:latin typeface="Arial"/>
                <a:cs typeface="Arial"/>
              </a:endParaRPr>
            </a:p>
            <a:p>
              <a:pPr marL="12700">
                <a:lnSpc>
                  <a:spcPts val="1060"/>
                </a:lnSpc>
              </a:pPr>
              <a:r>
                <a:rPr sz="951" dirty="0">
                  <a:solidFill>
                    <a:srgbClr val="231F20"/>
                  </a:solidFill>
                  <a:latin typeface="Arial"/>
                  <a:cs typeface="Arial"/>
                </a:rPr>
                <a:t>ICS-formoterol</a:t>
              </a:r>
              <a:r>
                <a:rPr sz="951" spc="-31" dirty="0">
                  <a:solidFill>
                    <a:srgbClr val="231F20"/>
                  </a:solidFill>
                  <a:latin typeface="Arial"/>
                  <a:cs typeface="Arial"/>
                </a:rPr>
                <a:t> </a:t>
              </a:r>
              <a:r>
                <a:rPr sz="1000" spc="11" dirty="0">
                  <a:solidFill>
                    <a:srgbClr val="231F20"/>
                  </a:solidFill>
                  <a:latin typeface="Arial"/>
                  <a:cs typeface="Arial"/>
                </a:rPr>
                <a:t>*</a:t>
              </a:r>
              <a:endParaRPr sz="1000">
                <a:solidFill>
                  <a:prstClr val="black"/>
                </a:solidFill>
                <a:latin typeface="Arial"/>
                <a:cs typeface="Arial"/>
              </a:endParaRPr>
            </a:p>
          </p:txBody>
        </p:sp>
        <p:sp>
          <p:nvSpPr>
            <p:cNvPr id="20" name="object 12"/>
            <p:cNvSpPr txBox="1"/>
            <p:nvPr/>
          </p:nvSpPr>
          <p:spPr>
            <a:xfrm>
              <a:off x="20182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Low </a:t>
              </a:r>
              <a:r>
                <a:rPr sz="900" i="1" spc="5" dirty="0">
                  <a:solidFill>
                    <a:srgbClr val="231F20"/>
                  </a:solidFill>
                  <a:latin typeface="Arial"/>
                  <a:cs typeface="Arial"/>
                </a:rPr>
                <a:t>dose </a:t>
              </a:r>
              <a:r>
                <a:rPr sz="900" i="1" spc="11">
                  <a:solidFill>
                    <a:srgbClr val="231F20"/>
                  </a:solidFill>
                  <a:latin typeface="Arial"/>
                  <a:cs typeface="Arial"/>
                </a:rPr>
                <a:t>ICS  taken</a:t>
              </a:r>
              <a:r>
                <a:rPr lang="en-AU" sz="900" i="1" spc="11">
                  <a:solidFill>
                    <a:srgbClr val="231F20"/>
                  </a:solidFill>
                  <a:latin typeface="Arial"/>
                  <a:cs typeface="Arial"/>
                </a:rPr>
                <a:t> </a:t>
              </a:r>
              <a:r>
                <a:rPr sz="900" i="1" spc="5">
                  <a:solidFill>
                    <a:srgbClr val="231F20"/>
                  </a:solidFill>
                  <a:latin typeface="Arial"/>
                  <a:cs typeface="Arial"/>
                </a:rPr>
                <a:t>whenever  </a:t>
              </a:r>
              <a:r>
                <a:rPr sz="900" i="1" spc="15" dirty="0">
                  <a:solidFill>
                    <a:srgbClr val="231F20"/>
                  </a:solidFill>
                  <a:latin typeface="Arial"/>
                  <a:cs typeface="Arial"/>
                </a:rPr>
                <a:t>SABA </a:t>
              </a:r>
              <a:r>
                <a:rPr sz="900" i="1" spc="5" dirty="0">
                  <a:solidFill>
                    <a:srgbClr val="231F20"/>
                  </a:solidFill>
                  <a:latin typeface="Arial"/>
                  <a:cs typeface="Arial"/>
                </a:rPr>
                <a:t>is </a:t>
              </a:r>
              <a:r>
                <a:rPr sz="900" i="1" spc="11" dirty="0">
                  <a:solidFill>
                    <a:srgbClr val="231F20"/>
                  </a:solidFill>
                  <a:latin typeface="Arial"/>
                  <a:cs typeface="Arial"/>
                </a:rPr>
                <a:t>taken</a:t>
              </a:r>
              <a:r>
                <a:rPr sz="851" i="1" spc="-115" dirty="0">
                  <a:solidFill>
                    <a:srgbClr val="231F20"/>
                  </a:solidFill>
                  <a:latin typeface="Arial"/>
                  <a:cs typeface="Arial"/>
                </a:rPr>
                <a:t> </a:t>
              </a:r>
              <a:r>
                <a:rPr sz="751" spc="11" dirty="0">
                  <a:solidFill>
                    <a:srgbClr val="231F20"/>
                  </a:solidFill>
                  <a:latin typeface="Arial"/>
                  <a:cs typeface="Arial"/>
                </a:rPr>
                <a:t>†</a:t>
              </a:r>
              <a:endParaRPr sz="751">
                <a:solidFill>
                  <a:prstClr val="black"/>
                </a:solidFill>
                <a:latin typeface="Arial"/>
                <a:cs typeface="Arial"/>
              </a:endParaRPr>
            </a:p>
          </p:txBody>
        </p:sp>
        <p:sp>
          <p:nvSpPr>
            <p:cNvPr id="59" name="object 24"/>
            <p:cNvSpPr txBox="1"/>
            <p:nvPr/>
          </p:nvSpPr>
          <p:spPr>
            <a:xfrm>
              <a:off x="5845365" y="5445227"/>
              <a:ext cx="3084324" cy="537841"/>
            </a:xfrm>
            <a:prstGeom prst="rect">
              <a:avLst/>
            </a:prstGeom>
          </p:spPr>
          <p:txBody>
            <a:bodyPr vert="horz" wrap="square" lIns="0" tIns="13971" rIns="0" bIns="0" rtlCol="0">
              <a:spAutoFit/>
            </a:bodyPr>
            <a:lstStyle/>
            <a:p>
              <a:pPr marL="110487" marR="5080" indent="-98423">
                <a:spcBef>
                  <a:spcPts val="111"/>
                </a:spcBef>
              </a:pPr>
              <a:r>
                <a:rPr sz="800" spc="5" dirty="0">
                  <a:solidFill>
                    <a:srgbClr val="231F20"/>
                  </a:solidFill>
                  <a:latin typeface="Arial"/>
                  <a:cs typeface="Arial"/>
                </a:rPr>
                <a:t>‡ </a:t>
              </a:r>
              <a:r>
                <a:rPr sz="851" spc="11" dirty="0">
                  <a:solidFill>
                    <a:srgbClr val="231F20"/>
                  </a:solidFill>
                  <a:latin typeface="Arial"/>
                  <a:cs typeface="Arial"/>
                </a:rPr>
                <a:t>Low-dose </a:t>
              </a:r>
              <a:r>
                <a:rPr sz="851" spc="15" dirty="0">
                  <a:solidFill>
                    <a:srgbClr val="231F20"/>
                  </a:solidFill>
                  <a:latin typeface="Arial"/>
                  <a:cs typeface="Arial"/>
                </a:rPr>
                <a:t>ICS-form </a:t>
              </a:r>
              <a:r>
                <a:rPr sz="851" spc="5" dirty="0">
                  <a:solidFill>
                    <a:srgbClr val="231F20"/>
                  </a:solidFill>
                  <a:latin typeface="Arial"/>
                  <a:cs typeface="Arial"/>
                </a:rPr>
                <a:t>is </a:t>
              </a:r>
              <a:r>
                <a:rPr sz="851" spc="11" dirty="0">
                  <a:solidFill>
                    <a:srgbClr val="231F20"/>
                  </a:solidFill>
                  <a:latin typeface="Arial"/>
                  <a:cs typeface="Arial"/>
                </a:rPr>
                <a:t>the reliever for </a:t>
              </a:r>
              <a:r>
                <a:rPr sz="851" spc="5" dirty="0">
                  <a:solidFill>
                    <a:srgbClr val="231F20"/>
                  </a:solidFill>
                  <a:latin typeface="Arial"/>
                  <a:cs typeface="Arial"/>
                </a:rPr>
                <a:t>patients prescribed  </a:t>
              </a:r>
              <a:r>
                <a:rPr sz="851" spc="11" dirty="0">
                  <a:solidFill>
                    <a:srgbClr val="231F20"/>
                  </a:solidFill>
                  <a:latin typeface="Arial"/>
                  <a:cs typeface="Arial"/>
                </a:rPr>
                <a:t>bud-form or </a:t>
              </a:r>
              <a:r>
                <a:rPr sz="851" spc="15" dirty="0">
                  <a:solidFill>
                    <a:srgbClr val="231F20"/>
                  </a:solidFill>
                  <a:latin typeface="Arial"/>
                  <a:cs typeface="Arial"/>
                </a:rPr>
                <a:t>BDP-form maintenance </a:t>
              </a:r>
              <a:r>
                <a:rPr sz="851" spc="11" dirty="0">
                  <a:solidFill>
                    <a:srgbClr val="231F20"/>
                  </a:solidFill>
                  <a:latin typeface="Arial"/>
                  <a:cs typeface="Arial"/>
                </a:rPr>
                <a:t>and reliever</a:t>
              </a:r>
              <a:r>
                <a:rPr sz="851" spc="-25" dirty="0">
                  <a:solidFill>
                    <a:srgbClr val="231F20"/>
                  </a:solidFill>
                  <a:latin typeface="Arial"/>
                  <a:cs typeface="Arial"/>
                </a:rPr>
                <a:t> </a:t>
              </a:r>
              <a:r>
                <a:rPr sz="851" spc="11" dirty="0">
                  <a:solidFill>
                    <a:srgbClr val="231F20"/>
                  </a:solidFill>
                  <a:latin typeface="Arial"/>
                  <a:cs typeface="Arial"/>
                </a:rPr>
                <a:t>therapy</a:t>
              </a:r>
              <a:endParaRPr sz="851" dirty="0">
                <a:solidFill>
                  <a:prstClr val="black"/>
                </a:solidFill>
                <a:latin typeface="Arial"/>
                <a:cs typeface="Arial"/>
              </a:endParaRPr>
            </a:p>
            <a:p>
              <a:pPr marL="87311" indent="-74611">
                <a:spcBef>
                  <a:spcPts val="35"/>
                </a:spcBef>
              </a:pPr>
              <a:r>
                <a:rPr sz="800" spc="15" dirty="0">
                  <a:solidFill>
                    <a:srgbClr val="231F20"/>
                  </a:solidFill>
                  <a:latin typeface="Arial"/>
                  <a:cs typeface="Arial"/>
                </a:rPr>
                <a:t># </a:t>
              </a:r>
              <a:r>
                <a:rPr sz="851" spc="11" dirty="0">
                  <a:solidFill>
                    <a:srgbClr val="231F20"/>
                  </a:solidFill>
                  <a:latin typeface="Arial"/>
                  <a:cs typeface="Arial"/>
                </a:rPr>
                <a:t>Consider adding </a:t>
              </a:r>
              <a:r>
                <a:rPr sz="851" spc="20" dirty="0">
                  <a:solidFill>
                    <a:srgbClr val="231F20"/>
                  </a:solidFill>
                  <a:latin typeface="Arial"/>
                  <a:cs typeface="Arial"/>
                </a:rPr>
                <a:t>HDM </a:t>
              </a:r>
              <a:r>
                <a:rPr sz="851" spc="15" dirty="0">
                  <a:solidFill>
                    <a:srgbClr val="231F20"/>
                  </a:solidFill>
                  <a:latin typeface="Arial"/>
                  <a:cs typeface="Arial"/>
                </a:rPr>
                <a:t>SLIT </a:t>
              </a:r>
              <a:r>
                <a:rPr sz="851" spc="11" dirty="0">
                  <a:solidFill>
                    <a:srgbClr val="231F20"/>
                  </a:solidFill>
                  <a:latin typeface="Arial"/>
                  <a:cs typeface="Arial"/>
                </a:rPr>
                <a:t>for sensitized </a:t>
              </a:r>
              <a:r>
                <a:rPr sz="851" spc="5">
                  <a:solidFill>
                    <a:srgbClr val="231F20"/>
                  </a:solidFill>
                  <a:latin typeface="Arial"/>
                  <a:cs typeface="Arial"/>
                </a:rPr>
                <a:t>patients</a:t>
              </a:r>
              <a:r>
                <a:rPr sz="851" spc="-51">
                  <a:solidFill>
                    <a:srgbClr val="231F20"/>
                  </a:solidFill>
                  <a:latin typeface="Arial"/>
                  <a:cs typeface="Arial"/>
                </a:rPr>
                <a:t> </a:t>
              </a:r>
              <a:r>
                <a:rPr sz="851" spc="5">
                  <a:solidFill>
                    <a:srgbClr val="231F20"/>
                  </a:solidFill>
                  <a:latin typeface="Arial"/>
                  <a:cs typeface="Arial"/>
                </a:rPr>
                <a:t>with</a:t>
              </a:r>
              <a:r>
                <a:rPr lang="en-AU" sz="851" spc="5">
                  <a:solidFill>
                    <a:srgbClr val="231F20"/>
                  </a:solidFill>
                  <a:latin typeface="Arial"/>
                  <a:cs typeface="Arial"/>
                </a:rPr>
                <a:t> </a:t>
              </a:r>
              <a:r>
                <a:rPr sz="851" spc="7">
                  <a:solidFill>
                    <a:srgbClr val="231F20"/>
                  </a:solidFill>
                  <a:latin typeface="Arial"/>
                  <a:cs typeface="Arial"/>
                </a:rPr>
                <a:t>allergic </a:t>
              </a:r>
              <a:r>
                <a:rPr sz="851" spc="15" dirty="0">
                  <a:solidFill>
                    <a:srgbClr val="231F20"/>
                  </a:solidFill>
                  <a:latin typeface="Arial"/>
                  <a:cs typeface="Arial"/>
                </a:rPr>
                <a:t>rhinitis and </a:t>
              </a:r>
              <a:r>
                <a:rPr sz="851" spc="23" dirty="0">
                  <a:solidFill>
                    <a:srgbClr val="231F20"/>
                  </a:solidFill>
                  <a:latin typeface="Arial"/>
                  <a:cs typeface="Arial"/>
                </a:rPr>
                <a:t>FEV</a:t>
              </a:r>
              <a:r>
                <a:rPr lang="en-AU" sz="851" spc="15" dirty="0">
                  <a:solidFill>
                    <a:srgbClr val="231F20"/>
                  </a:solidFill>
                  <a:latin typeface="Arial"/>
                  <a:cs typeface="Arial"/>
                </a:rPr>
                <a:t> </a:t>
              </a:r>
              <a:r>
                <a:rPr sz="851" spc="15" dirty="0">
                  <a:solidFill>
                    <a:srgbClr val="231F20"/>
                  </a:solidFill>
                  <a:latin typeface="Arial"/>
                  <a:cs typeface="Arial"/>
                </a:rPr>
                <a:t> </a:t>
              </a:r>
              <a:r>
                <a:rPr sz="851" spc="31" dirty="0">
                  <a:solidFill>
                    <a:srgbClr val="231F20"/>
                  </a:solidFill>
                  <a:latin typeface="Arial"/>
                  <a:cs typeface="Arial"/>
                </a:rPr>
                <a:t>&gt;70%</a:t>
              </a:r>
              <a:r>
                <a:rPr sz="851" spc="-135" dirty="0">
                  <a:solidFill>
                    <a:srgbClr val="231F20"/>
                  </a:solidFill>
                  <a:latin typeface="Arial"/>
                  <a:cs typeface="Arial"/>
                </a:rPr>
                <a:t> </a:t>
              </a:r>
              <a:r>
                <a:rPr sz="851" spc="7" dirty="0">
                  <a:solidFill>
                    <a:srgbClr val="231F20"/>
                  </a:solidFill>
                  <a:latin typeface="Arial"/>
                  <a:cs typeface="Arial"/>
                </a:rPr>
                <a:t>predicted</a:t>
              </a:r>
              <a:endParaRPr sz="851" dirty="0">
                <a:solidFill>
                  <a:prstClr val="black"/>
                </a:solidFill>
                <a:latin typeface="Arial"/>
                <a:cs typeface="Arial"/>
              </a:endParaRPr>
            </a:p>
          </p:txBody>
        </p:sp>
      </p:grpSp>
      <p:sp>
        <p:nvSpPr>
          <p:cNvPr id="11" name="사각형: 둥근 모서리 10">
            <a:extLst>
              <a:ext uri="{FF2B5EF4-FFF2-40B4-BE49-F238E27FC236}">
                <a16:creationId xmlns:a16="http://schemas.microsoft.com/office/drawing/2014/main" id="{32CCE80D-E688-48D3-875A-A190E4646EC0}"/>
              </a:ext>
            </a:extLst>
          </p:cNvPr>
          <p:cNvSpPr/>
          <p:nvPr/>
        </p:nvSpPr>
        <p:spPr>
          <a:xfrm>
            <a:off x="7594024" y="2629745"/>
            <a:ext cx="787570" cy="232895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설명선: 굽은 이중선 40">
            <a:extLst>
              <a:ext uri="{FF2B5EF4-FFF2-40B4-BE49-F238E27FC236}">
                <a16:creationId xmlns:a16="http://schemas.microsoft.com/office/drawing/2014/main" id="{790FDD2D-369D-4DFA-B21F-7F0CE5B3B28A}"/>
              </a:ext>
            </a:extLst>
          </p:cNvPr>
          <p:cNvSpPr/>
          <p:nvPr/>
        </p:nvSpPr>
        <p:spPr>
          <a:xfrm>
            <a:off x="3695071" y="110390"/>
            <a:ext cx="5260848" cy="3752155"/>
          </a:xfrm>
          <a:prstGeom prst="borderCallout3">
            <a:avLst>
              <a:gd name="adj1" fmla="val 18156"/>
              <a:gd name="adj2" fmla="val -5242"/>
              <a:gd name="adj3" fmla="val 18750"/>
              <a:gd name="adj4" fmla="val -16667"/>
              <a:gd name="adj5" fmla="val 100000"/>
              <a:gd name="adj6" fmla="val -16667"/>
              <a:gd name="adj7" fmla="val 124452"/>
              <a:gd name="adj8" fmla="val 73933"/>
            </a:avLst>
          </a:prstGeom>
          <a:solidFill>
            <a:schemeClr val="accent6">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spcBef>
                <a:spcPts val="125"/>
              </a:spcBef>
            </a:pPr>
            <a:r>
              <a:rPr lang="en-US" altLang="ko-KR" sz="2000" spc="11" dirty="0">
                <a:solidFill>
                  <a:srgbClr val="58595B"/>
                </a:solidFill>
                <a:latin typeface="Arial Black"/>
                <a:cs typeface="Arial Black"/>
              </a:rPr>
              <a:t>STEP</a:t>
            </a:r>
            <a:r>
              <a:rPr lang="en-US" altLang="ko-KR" sz="2000" dirty="0">
                <a:solidFill>
                  <a:srgbClr val="58595B"/>
                </a:solidFill>
                <a:latin typeface="Arial Black"/>
                <a:cs typeface="Arial Black"/>
              </a:rPr>
              <a:t> </a:t>
            </a:r>
            <a:r>
              <a:rPr lang="en-US" altLang="ko-KR" sz="2000" spc="15" dirty="0">
                <a:solidFill>
                  <a:srgbClr val="58595B"/>
                </a:solidFill>
                <a:latin typeface="Arial Black"/>
                <a:cs typeface="Arial Black"/>
              </a:rPr>
              <a:t>5 (PREFERRED CONTROLLER</a:t>
            </a:r>
            <a:r>
              <a:rPr lang="en-US" altLang="ko-KR" sz="2000" b="1" spc="15" dirty="0">
                <a:solidFill>
                  <a:srgbClr val="58595B"/>
                </a:solidFill>
                <a:latin typeface="Arial Black"/>
                <a:cs typeface="Arial Black"/>
              </a:rPr>
              <a:t>)</a:t>
            </a:r>
            <a:endParaRPr lang="en-US" altLang="ko-KR" sz="2000" b="1" dirty="0">
              <a:solidFill>
                <a:prstClr val="black"/>
              </a:solidFill>
              <a:latin typeface="Arial Black"/>
              <a:cs typeface="Arial Black"/>
            </a:endParaRPr>
          </a:p>
          <a:p>
            <a:r>
              <a:rPr lang="en-US" altLang="ko-KR" sz="2000" b="1" dirty="0">
                <a:solidFill>
                  <a:srgbClr val="002060"/>
                </a:solidFill>
                <a:latin typeface="Arial" panose="020B0604020202020204" pitchFamily="34" charset="0"/>
                <a:cs typeface="Arial" panose="020B0604020202020204" pitchFamily="34" charset="0"/>
              </a:rPr>
              <a:t>High dose  ICS-LABA</a:t>
            </a:r>
          </a:p>
          <a:p>
            <a:r>
              <a:rPr lang="en-US" altLang="ko-KR" sz="2000" b="1" dirty="0">
                <a:solidFill>
                  <a:srgbClr val="002060"/>
                </a:solidFill>
                <a:latin typeface="Arial" panose="020B0604020202020204" pitchFamily="34" charset="0"/>
                <a:cs typeface="Arial" panose="020B0604020202020204" pitchFamily="34" charset="0"/>
              </a:rPr>
              <a:t>Refer for  phenotypic  assessment</a:t>
            </a:r>
          </a:p>
          <a:p>
            <a:r>
              <a:rPr lang="en-US" altLang="ko-KR" sz="2000" b="1" dirty="0">
                <a:solidFill>
                  <a:srgbClr val="002060"/>
                </a:solidFill>
                <a:latin typeface="Arial" panose="020B0604020202020204" pitchFamily="34" charset="0"/>
                <a:cs typeface="Arial" panose="020B0604020202020204" pitchFamily="34" charset="0"/>
              </a:rPr>
              <a:t>± add-on  therapy,  </a:t>
            </a:r>
          </a:p>
          <a:p>
            <a:r>
              <a:rPr lang="en-US" altLang="ko-KR" sz="2000" b="1" dirty="0" err="1">
                <a:solidFill>
                  <a:srgbClr val="002060"/>
                </a:solidFill>
                <a:latin typeface="Arial" panose="020B0604020202020204" pitchFamily="34" charset="0"/>
                <a:cs typeface="Arial" panose="020B0604020202020204" pitchFamily="34" charset="0"/>
              </a:rPr>
              <a:t>e.g.tiotropium</a:t>
            </a:r>
            <a:r>
              <a:rPr lang="en-US" altLang="ko-KR" sz="2000" b="1" dirty="0">
                <a:solidFill>
                  <a:srgbClr val="002060"/>
                </a:solidFill>
                <a:latin typeface="Arial" panose="020B0604020202020204" pitchFamily="34" charset="0"/>
                <a:cs typeface="Arial" panose="020B0604020202020204" pitchFamily="34" charset="0"/>
              </a:rPr>
              <a:t>,  anti-</a:t>
            </a:r>
            <a:r>
              <a:rPr lang="en-US" altLang="ko-KR" sz="2000" b="1" dirty="0" err="1">
                <a:solidFill>
                  <a:srgbClr val="002060"/>
                </a:solidFill>
                <a:latin typeface="Arial" panose="020B0604020202020204" pitchFamily="34" charset="0"/>
                <a:cs typeface="Arial" panose="020B0604020202020204" pitchFamily="34" charset="0"/>
              </a:rPr>
              <a:t>IgE</a:t>
            </a:r>
            <a:r>
              <a:rPr lang="en-US" altLang="ko-KR" sz="2000" b="1" dirty="0">
                <a:solidFill>
                  <a:srgbClr val="002060"/>
                </a:solidFill>
                <a:latin typeface="Arial" panose="020B0604020202020204" pitchFamily="34" charset="0"/>
                <a:cs typeface="Arial" panose="020B0604020202020204" pitchFamily="34" charset="0"/>
              </a:rPr>
              <a:t>, anti-IL5/5R,</a:t>
            </a:r>
          </a:p>
          <a:p>
            <a:r>
              <a:rPr lang="en-US" altLang="ko-KR" sz="2000" b="1" dirty="0">
                <a:solidFill>
                  <a:srgbClr val="002060"/>
                </a:solidFill>
                <a:latin typeface="Arial" panose="020B0604020202020204" pitchFamily="34" charset="0"/>
                <a:cs typeface="Arial" panose="020B0604020202020204" pitchFamily="34" charset="0"/>
              </a:rPr>
              <a:t>anti-IL4R</a:t>
            </a:r>
          </a:p>
          <a:p>
            <a:endParaRPr lang="en-US" altLang="ko-KR" sz="2000" b="1" dirty="0">
              <a:solidFill>
                <a:srgbClr val="002060"/>
              </a:solidFill>
              <a:latin typeface="Arial" panose="020B0604020202020204" pitchFamily="34" charset="0"/>
              <a:cs typeface="Arial" panose="020B0604020202020204" pitchFamily="34" charset="0"/>
            </a:endParaRPr>
          </a:p>
          <a:p>
            <a:r>
              <a:rPr lang="en-US" altLang="ko-KR" sz="2000" b="1" spc="11" dirty="0">
                <a:solidFill>
                  <a:srgbClr val="58595B"/>
                </a:solidFill>
                <a:latin typeface="Arial Black"/>
                <a:cs typeface="Arial Black"/>
              </a:rPr>
              <a:t>STEP</a:t>
            </a:r>
            <a:r>
              <a:rPr lang="en-US" altLang="ko-KR" sz="2000" b="1" dirty="0">
                <a:solidFill>
                  <a:srgbClr val="58595B"/>
                </a:solidFill>
                <a:latin typeface="Arial Black"/>
                <a:cs typeface="Arial Black"/>
              </a:rPr>
              <a:t> </a:t>
            </a:r>
            <a:r>
              <a:rPr lang="en-US" altLang="ko-KR" sz="2000" b="1" spc="15" dirty="0">
                <a:solidFill>
                  <a:srgbClr val="58595B"/>
                </a:solidFill>
                <a:latin typeface="Arial Black"/>
                <a:cs typeface="Arial Black"/>
              </a:rPr>
              <a:t>5 (OPTIONS)</a:t>
            </a:r>
            <a:endParaRPr lang="en-US" altLang="ko-KR" sz="2000" b="1" dirty="0">
              <a:solidFill>
                <a:prstClr val="black"/>
              </a:solidFill>
              <a:latin typeface="Arial Black"/>
              <a:cs typeface="Arial Black"/>
            </a:endParaRPr>
          </a:p>
          <a:p>
            <a:pPr marL="12700" marR="5080">
              <a:lnSpc>
                <a:spcPct val="103200"/>
              </a:lnSpc>
              <a:spcBef>
                <a:spcPts val="95"/>
              </a:spcBef>
            </a:pPr>
            <a:r>
              <a:rPr lang="en-US" altLang="ko-KR" sz="2000" b="1" spc="11" dirty="0">
                <a:solidFill>
                  <a:srgbClr val="002060"/>
                </a:solidFill>
                <a:latin typeface="Arial"/>
                <a:cs typeface="Arial"/>
              </a:rPr>
              <a:t>Add </a:t>
            </a:r>
            <a:r>
              <a:rPr lang="en-US" altLang="ko-KR" sz="2000" b="1" spc="5" dirty="0">
                <a:solidFill>
                  <a:srgbClr val="002060"/>
                </a:solidFill>
                <a:latin typeface="Arial"/>
                <a:cs typeface="Arial"/>
              </a:rPr>
              <a:t>low</a:t>
            </a:r>
            <a:r>
              <a:rPr lang="en-US" altLang="ko-KR" sz="2000" b="1" spc="-60" dirty="0">
                <a:solidFill>
                  <a:srgbClr val="002060"/>
                </a:solidFill>
                <a:latin typeface="Arial"/>
                <a:cs typeface="Arial"/>
              </a:rPr>
              <a:t> </a:t>
            </a:r>
            <a:r>
              <a:rPr lang="en-US" altLang="ko-KR" sz="2000" b="1" spc="5" dirty="0">
                <a:solidFill>
                  <a:srgbClr val="002060"/>
                </a:solidFill>
                <a:latin typeface="Arial"/>
                <a:cs typeface="Arial"/>
              </a:rPr>
              <a:t>dose  </a:t>
            </a:r>
            <a:r>
              <a:rPr lang="en-US" altLang="ko-KR" sz="2000" b="1" spc="11" dirty="0">
                <a:solidFill>
                  <a:srgbClr val="002060"/>
                </a:solidFill>
                <a:latin typeface="Arial"/>
                <a:cs typeface="Arial"/>
              </a:rPr>
              <a:t>OCS, </a:t>
            </a:r>
          </a:p>
          <a:p>
            <a:pPr marL="12700" marR="5080">
              <a:lnSpc>
                <a:spcPct val="103200"/>
              </a:lnSpc>
              <a:spcBef>
                <a:spcPts val="95"/>
              </a:spcBef>
            </a:pPr>
            <a:r>
              <a:rPr lang="en-US" altLang="ko-KR" sz="2000" b="1" spc="5" dirty="0">
                <a:solidFill>
                  <a:srgbClr val="002060"/>
                </a:solidFill>
                <a:latin typeface="Arial"/>
                <a:cs typeface="Arial"/>
              </a:rPr>
              <a:t>but  </a:t>
            </a:r>
            <a:r>
              <a:rPr lang="en-US" altLang="ko-KR" sz="2000" b="1" spc="11" dirty="0">
                <a:solidFill>
                  <a:srgbClr val="002060"/>
                </a:solidFill>
                <a:latin typeface="Arial"/>
                <a:cs typeface="Arial"/>
              </a:rPr>
              <a:t>consider</a:t>
            </a:r>
            <a:r>
              <a:rPr lang="en-US" altLang="ko-KR" sz="2000" b="1" dirty="0">
                <a:solidFill>
                  <a:srgbClr val="002060"/>
                </a:solidFill>
                <a:latin typeface="Arial"/>
                <a:cs typeface="Arial"/>
              </a:rPr>
              <a:t> </a:t>
            </a:r>
            <a:r>
              <a:rPr lang="en-US" altLang="ko-KR" sz="2000" b="1" spc="11" dirty="0">
                <a:solidFill>
                  <a:srgbClr val="002060"/>
                </a:solidFill>
                <a:latin typeface="Arial"/>
                <a:cs typeface="Arial"/>
              </a:rPr>
              <a:t>side-effects</a:t>
            </a:r>
            <a:endParaRPr lang="en-US" altLang="ko-KR"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419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DE11AD2-0854-45EB-A142-0AC73FB99677}"/>
              </a:ext>
            </a:extLst>
          </p:cNvPr>
          <p:cNvSpPr>
            <a:spLocks noGrp="1"/>
          </p:cNvSpPr>
          <p:nvPr>
            <p:ph type="title"/>
          </p:nvPr>
        </p:nvSpPr>
        <p:spPr/>
        <p:txBody>
          <a:bodyPr/>
          <a:lstStyle/>
          <a:p>
            <a:r>
              <a:rPr lang="en-US" altLang="ko-KR" dirty="0"/>
              <a:t>Control-based asthma management</a:t>
            </a:r>
            <a:endParaRPr lang="ko-KR" altLang="en-US" dirty="0"/>
          </a:p>
        </p:txBody>
      </p:sp>
      <p:sp>
        <p:nvSpPr>
          <p:cNvPr id="3" name="내용 개체 틀 2">
            <a:extLst>
              <a:ext uri="{FF2B5EF4-FFF2-40B4-BE49-F238E27FC236}">
                <a16:creationId xmlns:a16="http://schemas.microsoft.com/office/drawing/2014/main" id="{2C0439CF-07F3-4B2F-8653-E0293C1A1326}"/>
              </a:ext>
            </a:extLst>
          </p:cNvPr>
          <p:cNvSpPr>
            <a:spLocks noGrp="1"/>
          </p:cNvSpPr>
          <p:nvPr>
            <p:ph idx="1"/>
          </p:nvPr>
        </p:nvSpPr>
        <p:spPr/>
        <p:txBody>
          <a:bodyPr/>
          <a:lstStyle/>
          <a:p>
            <a:pPr marL="0" indent="0">
              <a:buNone/>
            </a:pPr>
            <a:r>
              <a:rPr lang="en-US" altLang="ko-KR" dirty="0"/>
              <a:t>Well controlled on low dose ICS/LABA (formoterol)</a:t>
            </a:r>
          </a:p>
          <a:p>
            <a:pPr marL="0" indent="0">
              <a:buNone/>
            </a:pPr>
            <a:r>
              <a:rPr lang="en-US" altLang="ko-KR" dirty="0"/>
              <a:t>→  step down to low dose ICS (or start with low dose ICS)</a:t>
            </a:r>
          </a:p>
          <a:p>
            <a:pPr marL="0" indent="0">
              <a:buNone/>
            </a:pPr>
            <a:r>
              <a:rPr lang="en-US" altLang="ko-KR" dirty="0"/>
              <a:t>→ ?</a:t>
            </a:r>
          </a:p>
        </p:txBody>
      </p:sp>
    </p:spTree>
    <p:extLst>
      <p:ext uri="{BB962C8B-B14F-4D97-AF65-F5344CB8AC3E}">
        <p14:creationId xmlns:p14="http://schemas.microsoft.com/office/powerpoint/2010/main" val="201770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10 Gina figure update_MARCH2019.v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57251"/>
            <a:ext cx="9135879" cy="5143500"/>
          </a:xfrm>
          <a:prstGeom prst="rect">
            <a:avLst/>
          </a:prstGeom>
        </p:spPr>
      </p:pic>
      <p:sp>
        <p:nvSpPr>
          <p:cNvPr id="7" name="Rectangle 6"/>
          <p:cNvSpPr/>
          <p:nvPr/>
        </p:nvSpPr>
        <p:spPr>
          <a:xfrm rot="18616622">
            <a:off x="4053527" y="1693119"/>
            <a:ext cx="1152460" cy="1137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REVIEW RESPONSE</a:t>
            </a:r>
          </a:p>
        </p:txBody>
      </p:sp>
      <p:sp>
        <p:nvSpPr>
          <p:cNvPr id="9" name="Rectangle 8"/>
          <p:cNvSpPr/>
          <p:nvPr/>
        </p:nvSpPr>
        <p:spPr>
          <a:xfrm rot="3781407">
            <a:off x="4126091" y="1679129"/>
            <a:ext cx="1074561" cy="11181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lIns="91440" tIns="45720" rIns="91440" bIns="45720" numCol="1">
            <a:prstTxWarp prst="textArchUp">
              <a:avLst>
                <a:gd name="adj" fmla="val 5457498"/>
              </a:avLst>
            </a:prstTxWarp>
            <a:spAutoFit/>
          </a:bodyPr>
          <a:lstStyle/>
          <a:p>
            <a:pPr algn="ctr"/>
            <a:r>
              <a:rPr lang="en-AU" sz="900" b="1" dirty="0">
                <a:ln w="12700">
                  <a:noFill/>
                  <a:prstDash val="solid"/>
                </a:ln>
                <a:solidFill>
                  <a:prstClr val="white"/>
                </a:solidFill>
                <a:latin typeface="Arial"/>
                <a:cs typeface="Arial"/>
              </a:rPr>
              <a:t>ASSESS</a:t>
            </a:r>
          </a:p>
        </p:txBody>
      </p:sp>
      <p:sp>
        <p:nvSpPr>
          <p:cNvPr id="10" name="Rectangle 9"/>
          <p:cNvSpPr/>
          <p:nvPr/>
        </p:nvSpPr>
        <p:spPr>
          <a:xfrm rot="21356104">
            <a:off x="4106001" y="2082903"/>
            <a:ext cx="1151999" cy="828000"/>
          </a:xfrm>
          <a:prstGeom prst="rect">
            <a:avLst/>
          </a:prstGeom>
          <a:noFill/>
        </p:spPr>
        <p:txBody>
          <a:bodyPr spcFirstLastPara="1" wrap="none" lIns="91440" tIns="45720" rIns="91440" bIns="45720" numCol="1">
            <a:prstTxWarp prst="textArchDown">
              <a:avLst>
                <a:gd name="adj" fmla="val 16604063"/>
              </a:avLst>
            </a:prstTxWarp>
            <a:spAutoFit/>
          </a:bodyPr>
          <a:lstStyle/>
          <a:p>
            <a:pPr algn="ctr"/>
            <a:r>
              <a:rPr lang="en-AU" sz="900" b="1" dirty="0">
                <a:ln w="12700">
                  <a:noFill/>
                  <a:prstDash val="solid"/>
                </a:ln>
                <a:solidFill>
                  <a:prstClr val="white"/>
                </a:solidFill>
                <a:latin typeface="Arial"/>
                <a:cs typeface="Arial"/>
              </a:rPr>
              <a:t>ADJUST</a:t>
            </a:r>
            <a:endParaRPr lang="en-US" sz="900" b="1" dirty="0">
              <a:ln w="12700">
                <a:noFill/>
                <a:prstDash val="solid"/>
              </a:ln>
              <a:solidFill>
                <a:prstClr val="white"/>
              </a:solidFill>
            </a:endParaRPr>
          </a:p>
        </p:txBody>
      </p:sp>
      <p:sp>
        <p:nvSpPr>
          <p:cNvPr id="8" name="object 2"/>
          <p:cNvSpPr txBox="1"/>
          <p:nvPr/>
        </p:nvSpPr>
        <p:spPr>
          <a:xfrm>
            <a:off x="1941843" y="5445224"/>
            <a:ext cx="3228872" cy="291106"/>
          </a:xfrm>
          <a:prstGeom prst="rect">
            <a:avLst/>
          </a:prstGeom>
        </p:spPr>
        <p:txBody>
          <a:bodyPr vert="horz" wrap="square" lIns="0" tIns="13971" rIns="0" bIns="0" rtlCol="0">
            <a:spAutoFit/>
          </a:bodyPr>
          <a:lstStyle/>
          <a:p>
            <a:pPr marL="12700">
              <a:spcBef>
                <a:spcPts val="111"/>
              </a:spcBef>
            </a:pPr>
            <a:r>
              <a:rPr sz="900" dirty="0">
                <a:solidFill>
                  <a:srgbClr val="231F20"/>
                </a:solidFill>
                <a:latin typeface="Arial"/>
                <a:cs typeface="Arial"/>
              </a:rPr>
              <a:t>*  </a:t>
            </a:r>
            <a:r>
              <a:rPr sz="851" spc="11" dirty="0">
                <a:solidFill>
                  <a:srgbClr val="231F20"/>
                </a:solidFill>
                <a:latin typeface="Arial"/>
                <a:cs typeface="Arial"/>
              </a:rPr>
              <a:t>Off-label; data only with budesonide-formoterol</a:t>
            </a:r>
            <a:r>
              <a:rPr sz="851" spc="-85" dirty="0">
                <a:solidFill>
                  <a:srgbClr val="231F20"/>
                </a:solidFill>
                <a:latin typeface="Arial"/>
                <a:cs typeface="Arial"/>
              </a:rPr>
              <a:t> </a:t>
            </a:r>
            <a:r>
              <a:rPr sz="851" spc="11" dirty="0">
                <a:solidFill>
                  <a:srgbClr val="231F20"/>
                </a:solidFill>
                <a:latin typeface="Arial"/>
                <a:cs typeface="Arial"/>
              </a:rPr>
              <a:t>(bud-form</a:t>
            </a:r>
            <a:r>
              <a:rPr sz="800" spc="11" dirty="0">
                <a:solidFill>
                  <a:srgbClr val="231F20"/>
                </a:solidFill>
                <a:latin typeface="Arial"/>
                <a:cs typeface="Arial"/>
              </a:rPr>
              <a:t>)</a:t>
            </a:r>
            <a:endParaRPr sz="800">
              <a:solidFill>
                <a:prstClr val="black"/>
              </a:solidFill>
              <a:latin typeface="Arial"/>
              <a:cs typeface="Arial"/>
            </a:endParaRPr>
          </a:p>
          <a:p>
            <a:pPr marL="12700">
              <a:spcBef>
                <a:spcPts val="11"/>
              </a:spcBef>
            </a:pPr>
            <a:r>
              <a:rPr sz="900" spc="5" dirty="0">
                <a:solidFill>
                  <a:srgbClr val="231F20"/>
                </a:solidFill>
                <a:latin typeface="Arial"/>
                <a:cs typeface="Arial"/>
              </a:rPr>
              <a:t>† </a:t>
            </a:r>
            <a:r>
              <a:rPr sz="851" spc="11" dirty="0">
                <a:solidFill>
                  <a:srgbClr val="231F20"/>
                </a:solidFill>
                <a:latin typeface="Arial"/>
                <a:cs typeface="Arial"/>
              </a:rPr>
              <a:t>Off-label; </a:t>
            </a:r>
            <a:r>
              <a:rPr sz="851" spc="15" dirty="0">
                <a:solidFill>
                  <a:srgbClr val="231F20"/>
                </a:solidFill>
                <a:latin typeface="Arial"/>
                <a:cs typeface="Arial"/>
              </a:rPr>
              <a:t>separate </a:t>
            </a:r>
            <a:r>
              <a:rPr sz="851" spc="11" dirty="0">
                <a:solidFill>
                  <a:srgbClr val="231F20"/>
                </a:solidFill>
                <a:latin typeface="Arial"/>
                <a:cs typeface="Arial"/>
              </a:rPr>
              <a:t>or </a:t>
            </a:r>
            <a:r>
              <a:rPr sz="851" spc="15" dirty="0">
                <a:solidFill>
                  <a:srgbClr val="231F20"/>
                </a:solidFill>
                <a:latin typeface="Arial"/>
                <a:cs typeface="Arial"/>
              </a:rPr>
              <a:t>combination ICS </a:t>
            </a:r>
            <a:r>
              <a:rPr sz="851" spc="11" dirty="0">
                <a:solidFill>
                  <a:srgbClr val="231F20"/>
                </a:solidFill>
                <a:latin typeface="Arial"/>
                <a:cs typeface="Arial"/>
              </a:rPr>
              <a:t>and </a:t>
            </a:r>
            <a:r>
              <a:rPr sz="851" spc="20" dirty="0">
                <a:solidFill>
                  <a:srgbClr val="231F20"/>
                </a:solidFill>
                <a:latin typeface="Arial"/>
                <a:cs typeface="Arial"/>
              </a:rPr>
              <a:t>SABA</a:t>
            </a:r>
            <a:r>
              <a:rPr sz="851" spc="-65" dirty="0">
                <a:solidFill>
                  <a:srgbClr val="231F20"/>
                </a:solidFill>
                <a:latin typeface="Arial"/>
                <a:cs typeface="Arial"/>
              </a:rPr>
              <a:t> </a:t>
            </a:r>
            <a:r>
              <a:rPr sz="851" spc="5" dirty="0">
                <a:solidFill>
                  <a:srgbClr val="231F20"/>
                </a:solidFill>
                <a:latin typeface="Arial"/>
                <a:cs typeface="Arial"/>
              </a:rPr>
              <a:t>inhalers</a:t>
            </a:r>
            <a:endParaRPr sz="851">
              <a:solidFill>
                <a:prstClr val="black"/>
              </a:solidFill>
              <a:latin typeface="Arial"/>
              <a:cs typeface="Arial"/>
            </a:endParaRPr>
          </a:p>
        </p:txBody>
      </p:sp>
      <p:sp>
        <p:nvSpPr>
          <p:cNvPr id="12" name="object 4"/>
          <p:cNvSpPr txBox="1"/>
          <p:nvPr/>
        </p:nvSpPr>
        <p:spPr>
          <a:xfrm>
            <a:off x="666332" y="3674230"/>
            <a:ext cx="1260000" cy="558423"/>
          </a:xfrm>
          <a:prstGeom prst="rect">
            <a:avLst/>
          </a:prstGeom>
        </p:spPr>
        <p:txBody>
          <a:bodyPr vert="horz" wrap="square" lIns="0" tIns="12065" rIns="0" bIns="0" rtlCol="0">
            <a:spAutoFit/>
          </a:bodyPr>
          <a:lstStyle/>
          <a:p>
            <a:pPr marL="12700" marR="334002">
              <a:lnSpc>
                <a:spcPct val="103200"/>
              </a:lnSpc>
              <a:spcBef>
                <a:spcPts val="95"/>
              </a:spcBef>
            </a:pPr>
            <a:r>
              <a:rPr sz="900" b="1" spc="11" dirty="0">
                <a:solidFill>
                  <a:srgbClr val="F89A3A"/>
                </a:solidFill>
                <a:latin typeface="Arial Black"/>
                <a:cs typeface="Arial Black"/>
              </a:rPr>
              <a:t>PREFERRED  </a:t>
            </a:r>
            <a:r>
              <a:rPr sz="900" b="1" spc="15" dirty="0">
                <a:solidFill>
                  <a:srgbClr val="F89A3A"/>
                </a:solidFill>
                <a:latin typeface="Arial Black"/>
                <a:cs typeface="Arial Black"/>
              </a:rPr>
              <a:t>CONT</a:t>
            </a:r>
            <a:r>
              <a:rPr sz="900" b="1" dirty="0">
                <a:solidFill>
                  <a:srgbClr val="F89A3A"/>
                </a:solidFill>
                <a:latin typeface="Arial Black"/>
                <a:cs typeface="Arial Black"/>
              </a:rPr>
              <a:t>R</a:t>
            </a:r>
            <a:r>
              <a:rPr sz="900" b="1" spc="15" dirty="0">
                <a:solidFill>
                  <a:srgbClr val="F89A3A"/>
                </a:solidFill>
                <a:latin typeface="Arial Black"/>
                <a:cs typeface="Arial Black"/>
              </a:rPr>
              <a:t>OLLER</a:t>
            </a:r>
            <a:endParaRPr sz="900">
              <a:solidFill>
                <a:prstClr val="black"/>
              </a:solidFill>
              <a:latin typeface="Arial Black"/>
              <a:cs typeface="Arial Black"/>
            </a:endParaRPr>
          </a:p>
          <a:p>
            <a:pPr marL="12700" marR="5080">
              <a:lnSpc>
                <a:spcPct val="103200"/>
              </a:lnSpc>
            </a:pPr>
            <a:r>
              <a:rPr sz="851" spc="11" dirty="0">
                <a:solidFill>
                  <a:srgbClr val="231F20"/>
                </a:solidFill>
                <a:latin typeface="Arial"/>
                <a:cs typeface="Arial"/>
              </a:rPr>
              <a:t>to </a:t>
            </a:r>
            <a:r>
              <a:rPr sz="851" spc="5" dirty="0">
                <a:solidFill>
                  <a:srgbClr val="231F20"/>
                </a:solidFill>
                <a:latin typeface="Arial"/>
                <a:cs typeface="Arial"/>
              </a:rPr>
              <a:t>prevent exacerbations  </a:t>
            </a:r>
            <a:r>
              <a:rPr sz="851" spc="11" dirty="0">
                <a:solidFill>
                  <a:srgbClr val="231F20"/>
                </a:solidFill>
                <a:latin typeface="Arial"/>
                <a:cs typeface="Arial"/>
              </a:rPr>
              <a:t>and control</a:t>
            </a:r>
            <a:r>
              <a:rPr sz="851" spc="-25" dirty="0">
                <a:solidFill>
                  <a:srgbClr val="231F20"/>
                </a:solidFill>
                <a:latin typeface="Arial"/>
                <a:cs typeface="Arial"/>
              </a:rPr>
              <a:t> </a:t>
            </a:r>
            <a:r>
              <a:rPr sz="851" spc="11" dirty="0">
                <a:solidFill>
                  <a:srgbClr val="231F20"/>
                </a:solidFill>
                <a:latin typeface="Arial"/>
                <a:cs typeface="Arial"/>
              </a:rPr>
              <a:t>symptoms</a:t>
            </a:r>
            <a:endParaRPr sz="851">
              <a:solidFill>
                <a:prstClr val="black"/>
              </a:solidFill>
              <a:latin typeface="Arial"/>
              <a:cs typeface="Arial"/>
            </a:endParaRPr>
          </a:p>
        </p:txBody>
      </p:sp>
      <p:sp>
        <p:nvSpPr>
          <p:cNvPr id="13" name="object 5"/>
          <p:cNvSpPr txBox="1"/>
          <p:nvPr/>
        </p:nvSpPr>
        <p:spPr>
          <a:xfrm>
            <a:off x="1053624" y="4424679"/>
            <a:ext cx="864000" cy="254557"/>
          </a:xfrm>
          <a:prstGeom prst="rect">
            <a:avLst/>
          </a:prstGeom>
        </p:spPr>
        <p:txBody>
          <a:bodyPr vert="horz" wrap="square" lIns="0" tIns="23495" rIns="0" bIns="0" rtlCol="0">
            <a:spAutoFit/>
          </a:bodyPr>
          <a:lstStyle/>
          <a:p>
            <a:pPr marL="12700" marR="5080" indent="502271">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controller</a:t>
            </a:r>
            <a:r>
              <a:rPr sz="851" i="1" spc="-35" dirty="0">
                <a:solidFill>
                  <a:srgbClr val="231F20"/>
                </a:solidFill>
                <a:latin typeface="Arial"/>
                <a:cs typeface="Arial"/>
              </a:rPr>
              <a:t> </a:t>
            </a:r>
            <a:r>
              <a:rPr sz="851" i="1" spc="5" dirty="0">
                <a:solidFill>
                  <a:srgbClr val="231F20"/>
                </a:solidFill>
                <a:latin typeface="Arial"/>
                <a:cs typeface="Arial"/>
              </a:rPr>
              <a:t>options</a:t>
            </a:r>
            <a:endParaRPr sz="851">
              <a:solidFill>
                <a:prstClr val="black"/>
              </a:solidFill>
              <a:latin typeface="Arial"/>
              <a:cs typeface="Arial"/>
            </a:endParaRPr>
          </a:p>
        </p:txBody>
      </p:sp>
      <p:sp>
        <p:nvSpPr>
          <p:cNvPr id="14" name="object 6"/>
          <p:cNvSpPr txBox="1"/>
          <p:nvPr/>
        </p:nvSpPr>
        <p:spPr>
          <a:xfrm>
            <a:off x="1197624" y="5219803"/>
            <a:ext cx="720000" cy="254557"/>
          </a:xfrm>
          <a:prstGeom prst="rect">
            <a:avLst/>
          </a:prstGeom>
        </p:spPr>
        <p:txBody>
          <a:bodyPr vert="horz" wrap="square" lIns="0" tIns="23495" rIns="0" bIns="0" rtlCol="0">
            <a:spAutoFit/>
          </a:bodyPr>
          <a:lstStyle/>
          <a:p>
            <a:pPr marL="12700" marR="5080" indent="371465">
              <a:lnSpc>
                <a:spcPts val="860"/>
              </a:lnSpc>
              <a:spcBef>
                <a:spcPts val="185"/>
              </a:spcBef>
            </a:pPr>
            <a:r>
              <a:rPr sz="851" i="1" spc="11" dirty="0">
                <a:solidFill>
                  <a:srgbClr val="231F20"/>
                </a:solidFill>
                <a:latin typeface="Arial"/>
                <a:cs typeface="Arial"/>
              </a:rPr>
              <a:t>Other  </a:t>
            </a:r>
            <a:r>
              <a:rPr sz="851" i="1" spc="5" dirty="0">
                <a:solidFill>
                  <a:srgbClr val="231F20"/>
                </a:solidFill>
                <a:latin typeface="Arial"/>
                <a:cs typeface="Arial"/>
              </a:rPr>
              <a:t>reliever</a:t>
            </a:r>
            <a:r>
              <a:rPr sz="851" i="1" spc="-45" dirty="0">
                <a:solidFill>
                  <a:srgbClr val="231F20"/>
                </a:solidFill>
                <a:latin typeface="Arial"/>
                <a:cs typeface="Arial"/>
              </a:rPr>
              <a:t> </a:t>
            </a:r>
            <a:r>
              <a:rPr sz="851" i="1" spc="5" dirty="0">
                <a:solidFill>
                  <a:srgbClr val="231F20"/>
                </a:solidFill>
                <a:latin typeface="Arial"/>
                <a:cs typeface="Arial"/>
              </a:rPr>
              <a:t>option</a:t>
            </a:r>
            <a:endParaRPr sz="851">
              <a:solidFill>
                <a:prstClr val="black"/>
              </a:solidFill>
              <a:latin typeface="Arial"/>
              <a:cs typeface="Arial"/>
            </a:endParaRPr>
          </a:p>
        </p:txBody>
      </p:sp>
      <p:sp>
        <p:nvSpPr>
          <p:cNvPr id="15" name="object 7"/>
          <p:cNvSpPr txBox="1"/>
          <p:nvPr/>
        </p:nvSpPr>
        <p:spPr>
          <a:xfrm>
            <a:off x="666332" y="4968706"/>
            <a:ext cx="828000" cy="292259"/>
          </a:xfrm>
          <a:prstGeom prst="rect">
            <a:avLst/>
          </a:prstGeom>
        </p:spPr>
        <p:txBody>
          <a:bodyPr vert="horz" wrap="square" lIns="0" tIns="12065" rIns="0" bIns="0" rtlCol="0">
            <a:spAutoFit/>
          </a:bodyPr>
          <a:lstStyle/>
          <a:p>
            <a:pPr marL="12700" marR="5080">
              <a:lnSpc>
                <a:spcPct val="103200"/>
              </a:lnSpc>
              <a:spcBef>
                <a:spcPts val="95"/>
              </a:spcBef>
            </a:pPr>
            <a:r>
              <a:rPr sz="900" b="1" spc="11" dirty="0">
                <a:solidFill>
                  <a:srgbClr val="0078AC"/>
                </a:solidFill>
                <a:latin typeface="Arial Black"/>
                <a:cs typeface="Arial Black"/>
              </a:rPr>
              <a:t>PREFERRED  </a:t>
            </a:r>
            <a:r>
              <a:rPr sz="900" b="1" spc="15" dirty="0">
                <a:solidFill>
                  <a:srgbClr val="0078AC"/>
                </a:solidFill>
                <a:latin typeface="Arial Black"/>
                <a:cs typeface="Arial Black"/>
              </a:rPr>
              <a:t>RELIEVER</a:t>
            </a:r>
            <a:endParaRPr sz="900">
              <a:solidFill>
                <a:prstClr val="black"/>
              </a:solidFill>
              <a:latin typeface="Arial Black"/>
              <a:cs typeface="Arial Black"/>
            </a:endParaRPr>
          </a:p>
        </p:txBody>
      </p:sp>
      <p:sp>
        <p:nvSpPr>
          <p:cNvPr id="17" name="object 9"/>
          <p:cNvSpPr txBox="1"/>
          <p:nvPr/>
        </p:nvSpPr>
        <p:spPr>
          <a:xfrm>
            <a:off x="2955404" y="3527874"/>
            <a:ext cx="2448000" cy="60612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dirty="0">
                <a:solidFill>
                  <a:srgbClr val="58595B"/>
                </a:solidFill>
                <a:latin typeface="Arial Black"/>
                <a:cs typeface="Arial Black"/>
              </a:rPr>
              <a:t> </a:t>
            </a:r>
            <a:r>
              <a:rPr sz="900" b="1" spc="15" dirty="0">
                <a:solidFill>
                  <a:srgbClr val="58595B"/>
                </a:solidFill>
                <a:latin typeface="Arial Black"/>
                <a:cs typeface="Arial Black"/>
              </a:rPr>
              <a:t>2</a:t>
            </a:r>
            <a:endParaRPr sz="900" b="1">
              <a:solidFill>
                <a:prstClr val="black"/>
              </a:solidFill>
              <a:latin typeface="Arial Black"/>
              <a:cs typeface="Arial Black"/>
            </a:endParaRPr>
          </a:p>
          <a:p>
            <a:pPr marL="12700" marR="5080">
              <a:lnSpc>
                <a:spcPct val="114000"/>
              </a:lnSpc>
              <a:spcBef>
                <a:spcPts val="944"/>
              </a:spcBef>
            </a:pPr>
            <a:r>
              <a:rPr sz="1000" dirty="0">
                <a:solidFill>
                  <a:srgbClr val="231F20"/>
                </a:solidFill>
                <a:latin typeface="Arial"/>
                <a:cs typeface="Arial"/>
              </a:rPr>
              <a:t>Daily low dose inhaled corticosteroid (ICS),  or as-needed low dose ICS-formoterol</a:t>
            </a:r>
            <a:r>
              <a:rPr sz="951" spc="-5" dirty="0">
                <a:solidFill>
                  <a:srgbClr val="231F20"/>
                </a:solidFill>
                <a:latin typeface="Arial"/>
                <a:cs typeface="Arial"/>
              </a:rPr>
              <a:t> </a:t>
            </a:r>
            <a:r>
              <a:rPr sz="1000" spc="11" dirty="0">
                <a:solidFill>
                  <a:srgbClr val="231F20"/>
                </a:solidFill>
                <a:latin typeface="Arial"/>
                <a:cs typeface="Arial"/>
              </a:rPr>
              <a:t>*</a:t>
            </a:r>
            <a:endParaRPr sz="1000">
              <a:solidFill>
                <a:prstClr val="black"/>
              </a:solidFill>
              <a:latin typeface="Arial"/>
              <a:cs typeface="Arial"/>
            </a:endParaRPr>
          </a:p>
        </p:txBody>
      </p:sp>
      <p:sp>
        <p:nvSpPr>
          <p:cNvPr id="18" name="object 10"/>
          <p:cNvSpPr txBox="1"/>
          <p:nvPr/>
        </p:nvSpPr>
        <p:spPr>
          <a:xfrm>
            <a:off x="5915265" y="3370596"/>
            <a:ext cx="612000" cy="571118"/>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15" dirty="0">
                <a:solidFill>
                  <a:srgbClr val="58595B"/>
                </a:solidFill>
                <a:latin typeface="Arial Black"/>
                <a:cs typeface="Arial Black"/>
              </a:rPr>
              <a:t> </a:t>
            </a:r>
            <a:r>
              <a:rPr sz="900" b="1" spc="15" dirty="0">
                <a:solidFill>
                  <a:srgbClr val="58595B"/>
                </a:solidFill>
                <a:latin typeface="Arial Black"/>
                <a:cs typeface="Arial Black"/>
              </a:rPr>
              <a:t>3</a:t>
            </a:r>
            <a:endParaRPr sz="900">
              <a:solidFill>
                <a:prstClr val="black"/>
              </a:solidFill>
              <a:latin typeface="Arial Black"/>
              <a:cs typeface="Arial Black"/>
            </a:endParaRPr>
          </a:p>
          <a:p>
            <a:pPr marL="12700" marR="5080">
              <a:lnSpc>
                <a:spcPct val="101200"/>
              </a:lnSpc>
              <a:spcBef>
                <a:spcPts val="944"/>
              </a:spcBef>
            </a:pPr>
            <a:r>
              <a:rPr sz="1000" dirty="0">
                <a:solidFill>
                  <a:srgbClr val="231F20"/>
                </a:solidFill>
                <a:latin typeface="Arial"/>
                <a:cs typeface="Arial"/>
              </a:rPr>
              <a:t>Low dose  </a:t>
            </a:r>
            <a:r>
              <a:rPr sz="1000" spc="5" dirty="0">
                <a:solidFill>
                  <a:srgbClr val="231F20"/>
                </a:solidFill>
                <a:latin typeface="Arial"/>
                <a:cs typeface="Arial"/>
              </a:rPr>
              <a:t>ICS-LABA</a:t>
            </a:r>
            <a:endParaRPr sz="900">
              <a:solidFill>
                <a:prstClr val="black"/>
              </a:solidFill>
              <a:latin typeface="Arial"/>
              <a:cs typeface="Arial"/>
            </a:endParaRPr>
          </a:p>
        </p:txBody>
      </p:sp>
      <p:sp>
        <p:nvSpPr>
          <p:cNvPr id="19" name="object 11"/>
          <p:cNvSpPr txBox="1"/>
          <p:nvPr/>
        </p:nvSpPr>
        <p:spPr>
          <a:xfrm>
            <a:off x="6889507" y="3129001"/>
            <a:ext cx="720000" cy="541046"/>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4</a:t>
            </a:r>
            <a:endParaRPr sz="900">
              <a:solidFill>
                <a:prstClr val="black"/>
              </a:solidFill>
              <a:latin typeface="Arial Black"/>
              <a:cs typeface="Arial Black"/>
            </a:endParaRPr>
          </a:p>
          <a:p>
            <a:pPr marL="12700" marR="5080">
              <a:lnSpc>
                <a:spcPct val="101200"/>
              </a:lnSpc>
              <a:spcBef>
                <a:spcPts val="944"/>
              </a:spcBef>
            </a:pPr>
            <a:r>
              <a:rPr sz="900" spc="5" dirty="0">
                <a:solidFill>
                  <a:srgbClr val="231F20"/>
                </a:solidFill>
                <a:latin typeface="Arial"/>
                <a:cs typeface="Arial"/>
              </a:rPr>
              <a:t>Medium</a:t>
            </a:r>
            <a:r>
              <a:rPr sz="900" spc="-85" dirty="0">
                <a:solidFill>
                  <a:srgbClr val="231F20"/>
                </a:solidFill>
                <a:latin typeface="Arial"/>
                <a:cs typeface="Arial"/>
              </a:rPr>
              <a:t> </a:t>
            </a:r>
            <a:r>
              <a:rPr sz="900" dirty="0">
                <a:solidFill>
                  <a:srgbClr val="231F20"/>
                </a:solidFill>
                <a:latin typeface="Arial"/>
                <a:cs typeface="Arial"/>
              </a:rPr>
              <a:t>dose  </a:t>
            </a:r>
            <a:r>
              <a:rPr sz="900" spc="5" dirty="0">
                <a:solidFill>
                  <a:srgbClr val="231F20"/>
                </a:solidFill>
                <a:latin typeface="Arial"/>
                <a:cs typeface="Arial"/>
              </a:rPr>
              <a:t>ICS-LABA</a:t>
            </a:r>
            <a:endParaRPr sz="900">
              <a:solidFill>
                <a:prstClr val="black"/>
              </a:solidFill>
              <a:latin typeface="Arial"/>
              <a:cs typeface="Arial"/>
            </a:endParaRPr>
          </a:p>
        </p:txBody>
      </p:sp>
      <p:sp>
        <p:nvSpPr>
          <p:cNvPr id="21" name="object 13"/>
          <p:cNvSpPr txBox="1"/>
          <p:nvPr/>
        </p:nvSpPr>
        <p:spPr>
          <a:xfrm>
            <a:off x="2955404" y="4411645"/>
            <a:ext cx="2340000" cy="288092"/>
          </a:xfrm>
          <a:prstGeom prst="rect">
            <a:avLst/>
          </a:prstGeom>
        </p:spPr>
        <p:txBody>
          <a:bodyPr vert="horz" wrap="square" lIns="0" tIns="12065" rIns="0" bIns="0" rtlCol="0">
            <a:spAutoFit/>
          </a:bodyPr>
          <a:lstStyle/>
          <a:p>
            <a:pPr marL="12700" marR="5080">
              <a:lnSpc>
                <a:spcPct val="103200"/>
              </a:lnSpc>
              <a:spcBef>
                <a:spcPts val="95"/>
              </a:spcBef>
            </a:pPr>
            <a:r>
              <a:rPr sz="900" i="1" spc="5" dirty="0">
                <a:solidFill>
                  <a:srgbClr val="231F20"/>
                </a:solidFill>
                <a:latin typeface="Arial"/>
                <a:cs typeface="Arial"/>
              </a:rPr>
              <a:t>Leukotriene </a:t>
            </a:r>
            <a:r>
              <a:rPr sz="900" i="1" spc="11" dirty="0">
                <a:solidFill>
                  <a:srgbClr val="231F20"/>
                </a:solidFill>
                <a:latin typeface="Arial"/>
                <a:cs typeface="Arial"/>
              </a:rPr>
              <a:t>receptor </a:t>
            </a:r>
            <a:r>
              <a:rPr sz="900" i="1" spc="5" dirty="0">
                <a:solidFill>
                  <a:srgbClr val="231F20"/>
                </a:solidFill>
                <a:latin typeface="Arial"/>
                <a:cs typeface="Arial"/>
              </a:rPr>
              <a:t>antagonist </a:t>
            </a:r>
            <a:r>
              <a:rPr sz="900" i="1" dirty="0">
                <a:solidFill>
                  <a:srgbClr val="231F20"/>
                </a:solidFill>
                <a:latin typeface="Arial"/>
                <a:cs typeface="Arial"/>
              </a:rPr>
              <a:t>(LTRA), </a:t>
            </a:r>
            <a:r>
              <a:rPr sz="900" i="1" spc="5" dirty="0">
                <a:solidFill>
                  <a:srgbClr val="231F20"/>
                </a:solidFill>
                <a:latin typeface="Arial"/>
                <a:cs typeface="Arial"/>
              </a:rPr>
              <a:t>or  low dose </a:t>
            </a:r>
            <a:r>
              <a:rPr sz="900" i="1" spc="11" dirty="0">
                <a:solidFill>
                  <a:srgbClr val="231F20"/>
                </a:solidFill>
                <a:latin typeface="Arial"/>
                <a:cs typeface="Arial"/>
              </a:rPr>
              <a:t>ICS taken </a:t>
            </a:r>
            <a:r>
              <a:rPr sz="900" i="1" spc="5" dirty="0">
                <a:solidFill>
                  <a:srgbClr val="231F20"/>
                </a:solidFill>
                <a:latin typeface="Arial"/>
                <a:cs typeface="Arial"/>
              </a:rPr>
              <a:t>whenever </a:t>
            </a:r>
            <a:r>
              <a:rPr sz="900" i="1" spc="15" dirty="0">
                <a:solidFill>
                  <a:srgbClr val="231F20"/>
                </a:solidFill>
                <a:latin typeface="Arial"/>
                <a:cs typeface="Arial"/>
              </a:rPr>
              <a:t>SABA </a:t>
            </a:r>
            <a:r>
              <a:rPr sz="900" i="1" spc="11" dirty="0">
                <a:solidFill>
                  <a:srgbClr val="231F20"/>
                </a:solidFill>
                <a:latin typeface="Arial"/>
                <a:cs typeface="Arial"/>
              </a:rPr>
              <a:t>taken</a:t>
            </a:r>
            <a:r>
              <a:rPr sz="900" i="1" spc="-5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2" name="object 14"/>
          <p:cNvSpPr txBox="1"/>
          <p:nvPr/>
        </p:nvSpPr>
        <p:spPr>
          <a:xfrm>
            <a:off x="2695459" y="4988078"/>
            <a:ext cx="1944000" cy="155172"/>
          </a:xfrm>
          <a:prstGeom prst="rect">
            <a:avLst/>
          </a:prstGeom>
        </p:spPr>
        <p:txBody>
          <a:bodyPr vert="horz" wrap="square" lIns="0" tIns="16511" rIns="0" bIns="0" rtlCol="0">
            <a:spAutoFit/>
          </a:bodyPr>
          <a:lstStyle/>
          <a:p>
            <a:pPr marL="12700">
              <a:spcBef>
                <a:spcPts val="13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11" dirty="0">
                <a:solidFill>
                  <a:srgbClr val="231F20"/>
                </a:solidFill>
                <a:latin typeface="Arial"/>
                <a:cs typeface="Arial"/>
              </a:rPr>
              <a:t>*</a:t>
            </a:r>
            <a:endParaRPr sz="900">
              <a:solidFill>
                <a:prstClr val="black"/>
              </a:solidFill>
              <a:latin typeface="Arial"/>
              <a:cs typeface="Arial"/>
            </a:endParaRPr>
          </a:p>
        </p:txBody>
      </p:sp>
      <p:sp>
        <p:nvSpPr>
          <p:cNvPr id="24" name="object 16"/>
          <p:cNvSpPr txBox="1"/>
          <p:nvPr/>
        </p:nvSpPr>
        <p:spPr>
          <a:xfrm>
            <a:off x="4718213" y="5265675"/>
            <a:ext cx="2196000" cy="146963"/>
          </a:xfrm>
          <a:prstGeom prst="rect">
            <a:avLst/>
          </a:prstGeom>
        </p:spPr>
        <p:txBody>
          <a:bodyPr vert="horz" wrap="square" lIns="0" tIns="15875" rIns="0" bIns="0" rtlCol="0">
            <a:spAutoFit/>
          </a:bodyPr>
          <a:lstStyle/>
          <a:p>
            <a:pPr marL="12700">
              <a:spcBef>
                <a:spcPts val="125"/>
              </a:spcBef>
            </a:pPr>
            <a:r>
              <a:rPr sz="851" i="1" spc="11" dirty="0">
                <a:solidFill>
                  <a:srgbClr val="231F20"/>
                </a:solidFill>
                <a:latin typeface="Arial"/>
                <a:cs typeface="Arial"/>
              </a:rPr>
              <a:t>As-needed short-acting β</a:t>
            </a:r>
            <a:r>
              <a:rPr lang="en-AU" sz="851" i="1" spc="11" baseline="-25000" dirty="0">
                <a:solidFill>
                  <a:srgbClr val="231F20"/>
                </a:solidFill>
                <a:latin typeface="Arial"/>
                <a:cs typeface="Arial"/>
              </a:rPr>
              <a:t>2</a:t>
            </a:r>
            <a:r>
              <a:rPr sz="851" i="1" spc="11" dirty="0">
                <a:solidFill>
                  <a:srgbClr val="231F20"/>
                </a:solidFill>
                <a:latin typeface="Arial"/>
                <a:cs typeface="Arial"/>
              </a:rPr>
              <a:t> -agonist</a:t>
            </a:r>
            <a:r>
              <a:rPr sz="851" i="1" spc="-35" dirty="0">
                <a:solidFill>
                  <a:srgbClr val="231F20"/>
                </a:solidFill>
                <a:latin typeface="Arial"/>
                <a:cs typeface="Arial"/>
              </a:rPr>
              <a:t> </a:t>
            </a:r>
            <a:r>
              <a:rPr sz="851" i="1" spc="11" dirty="0">
                <a:solidFill>
                  <a:srgbClr val="231F20"/>
                </a:solidFill>
                <a:latin typeface="Arial"/>
                <a:cs typeface="Arial"/>
              </a:rPr>
              <a:t>(SABA)</a:t>
            </a:r>
            <a:endParaRPr sz="851" dirty="0">
              <a:solidFill>
                <a:prstClr val="black"/>
              </a:solidFill>
              <a:latin typeface="Arial"/>
              <a:cs typeface="Arial"/>
            </a:endParaRPr>
          </a:p>
        </p:txBody>
      </p:sp>
      <p:sp>
        <p:nvSpPr>
          <p:cNvPr id="25" name="object 17"/>
          <p:cNvSpPr txBox="1"/>
          <p:nvPr/>
        </p:nvSpPr>
        <p:spPr>
          <a:xfrm>
            <a:off x="58934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Medium </a:t>
            </a:r>
            <a:r>
              <a:rPr sz="900" i="1" spc="5" dirty="0">
                <a:solidFill>
                  <a:srgbClr val="231F20"/>
                </a:solidFill>
                <a:latin typeface="Arial"/>
                <a:cs typeface="Arial"/>
              </a:rPr>
              <a:t>dose  </a:t>
            </a:r>
            <a:r>
              <a:rPr sz="900" i="1" spc="11" dirty="0">
                <a:solidFill>
                  <a:srgbClr val="231F20"/>
                </a:solidFill>
                <a:latin typeface="Arial"/>
                <a:cs typeface="Arial"/>
              </a:rPr>
              <a:t>ICS, </a:t>
            </a:r>
            <a:r>
              <a:rPr sz="900" i="1" spc="5" dirty="0">
                <a:solidFill>
                  <a:srgbClr val="231F20"/>
                </a:solidFill>
                <a:latin typeface="Arial"/>
                <a:cs typeface="Arial"/>
              </a:rPr>
              <a:t>or low</a:t>
            </a:r>
            <a:r>
              <a:rPr sz="900" i="1" spc="-60" dirty="0">
                <a:solidFill>
                  <a:srgbClr val="231F20"/>
                </a:solidFill>
                <a:latin typeface="Arial"/>
                <a:cs typeface="Arial"/>
              </a:rPr>
              <a:t> </a:t>
            </a:r>
            <a:r>
              <a:rPr sz="900" i="1" spc="5" dirty="0">
                <a:solidFill>
                  <a:srgbClr val="231F20"/>
                </a:solidFill>
                <a:latin typeface="Arial"/>
                <a:cs typeface="Arial"/>
              </a:rPr>
              <a:t>dose  ICS+LTRA</a:t>
            </a:r>
            <a:r>
              <a:rPr lang="en-AU" sz="900" i="1" spc="5" dirty="0">
                <a:solidFill>
                  <a:srgbClr val="231F20"/>
                </a:solidFill>
                <a:latin typeface="Arial"/>
                <a:cs typeface="Arial"/>
              </a:rPr>
              <a:t> #</a:t>
            </a:r>
            <a:endParaRPr sz="900" dirty="0">
              <a:solidFill>
                <a:prstClr val="black"/>
              </a:solidFill>
              <a:latin typeface="Arial"/>
              <a:cs typeface="Arial"/>
            </a:endParaRPr>
          </a:p>
        </p:txBody>
      </p:sp>
      <p:sp>
        <p:nvSpPr>
          <p:cNvPr id="26" name="object 18"/>
          <p:cNvSpPr txBox="1"/>
          <p:nvPr/>
        </p:nvSpPr>
        <p:spPr>
          <a:xfrm>
            <a:off x="6878659" y="4411648"/>
            <a:ext cx="756000" cy="542777"/>
          </a:xfrm>
          <a:prstGeom prst="rect">
            <a:avLst/>
          </a:prstGeom>
        </p:spPr>
        <p:txBody>
          <a:bodyPr vert="horz" wrap="square" lIns="0" tIns="12065" rIns="0" bIns="0" rtlCol="0">
            <a:spAutoFit/>
          </a:bodyPr>
          <a:lstStyle/>
          <a:p>
            <a:pPr marL="12700" marR="5080">
              <a:lnSpc>
                <a:spcPct val="103200"/>
              </a:lnSpc>
              <a:spcBef>
                <a:spcPts val="95"/>
              </a:spcBef>
            </a:pPr>
            <a:r>
              <a:rPr sz="851" i="1" spc="5" dirty="0">
                <a:solidFill>
                  <a:srgbClr val="231F20"/>
                </a:solidFill>
                <a:latin typeface="Arial"/>
                <a:cs typeface="Arial"/>
              </a:rPr>
              <a:t>High dose  </a:t>
            </a:r>
            <a:r>
              <a:rPr sz="851" i="1" spc="11" dirty="0">
                <a:solidFill>
                  <a:srgbClr val="231F20"/>
                </a:solidFill>
                <a:latin typeface="Arial"/>
                <a:cs typeface="Arial"/>
              </a:rPr>
              <a:t>ICS, </a:t>
            </a:r>
            <a:r>
              <a:rPr sz="851" i="1" spc="5" dirty="0">
                <a:solidFill>
                  <a:srgbClr val="231F20"/>
                </a:solidFill>
                <a:latin typeface="Arial"/>
                <a:cs typeface="Arial"/>
              </a:rPr>
              <a:t>add-on  </a:t>
            </a:r>
            <a:r>
              <a:rPr sz="851" i="1" spc="11" dirty="0">
                <a:solidFill>
                  <a:srgbClr val="231F20"/>
                </a:solidFill>
                <a:latin typeface="Arial"/>
                <a:cs typeface="Arial"/>
              </a:rPr>
              <a:t>tiotropium,</a:t>
            </a:r>
            <a:r>
              <a:rPr sz="851" i="1" spc="-75" dirty="0">
                <a:solidFill>
                  <a:srgbClr val="231F20"/>
                </a:solidFill>
                <a:latin typeface="Arial"/>
                <a:cs typeface="Arial"/>
              </a:rPr>
              <a:t> </a:t>
            </a:r>
            <a:r>
              <a:rPr sz="851" i="1" spc="5" dirty="0">
                <a:solidFill>
                  <a:srgbClr val="231F20"/>
                </a:solidFill>
                <a:latin typeface="Arial"/>
                <a:cs typeface="Arial"/>
              </a:rPr>
              <a:t>or  add-on</a:t>
            </a:r>
            <a:r>
              <a:rPr sz="851" i="1" spc="-65" dirty="0">
                <a:solidFill>
                  <a:srgbClr val="231F20"/>
                </a:solidFill>
                <a:latin typeface="Arial"/>
                <a:cs typeface="Arial"/>
              </a:rPr>
              <a:t> </a:t>
            </a:r>
            <a:r>
              <a:rPr sz="851" i="1" dirty="0">
                <a:solidFill>
                  <a:srgbClr val="231F20"/>
                </a:solidFill>
                <a:latin typeface="Arial"/>
                <a:cs typeface="Arial"/>
              </a:rPr>
              <a:t>LTRA</a:t>
            </a:r>
            <a:r>
              <a:rPr lang="en-AU" sz="851" i="1" dirty="0">
                <a:solidFill>
                  <a:srgbClr val="231F20"/>
                </a:solidFill>
                <a:latin typeface="Arial"/>
                <a:cs typeface="Arial"/>
              </a:rPr>
              <a:t> #</a:t>
            </a:r>
            <a:endParaRPr sz="851" dirty="0">
              <a:solidFill>
                <a:prstClr val="black"/>
              </a:solidFill>
              <a:latin typeface="Arial"/>
              <a:cs typeface="Arial"/>
            </a:endParaRPr>
          </a:p>
        </p:txBody>
      </p:sp>
      <p:sp>
        <p:nvSpPr>
          <p:cNvPr id="27" name="object 19"/>
          <p:cNvSpPr txBox="1"/>
          <p:nvPr/>
        </p:nvSpPr>
        <p:spPr>
          <a:xfrm>
            <a:off x="7686815" y="4411643"/>
            <a:ext cx="684000" cy="515782"/>
          </a:xfrm>
          <a:prstGeom prst="rect">
            <a:avLst/>
          </a:prstGeom>
        </p:spPr>
        <p:txBody>
          <a:bodyPr vert="horz" wrap="square" lIns="0" tIns="12065" rIns="0" bIns="0" rtlCol="0">
            <a:spAutoFit/>
          </a:bodyPr>
          <a:lstStyle/>
          <a:p>
            <a:pPr marL="12700" marR="5080">
              <a:lnSpc>
                <a:spcPct val="103200"/>
              </a:lnSpc>
              <a:spcBef>
                <a:spcPts val="95"/>
              </a:spcBef>
            </a:pPr>
            <a:r>
              <a:rPr sz="800" i="1" spc="11" dirty="0">
                <a:solidFill>
                  <a:srgbClr val="231F20"/>
                </a:solidFill>
                <a:latin typeface="Arial"/>
                <a:cs typeface="Arial"/>
              </a:rPr>
              <a:t>Add </a:t>
            </a:r>
            <a:r>
              <a:rPr sz="800" i="1" spc="5" dirty="0">
                <a:solidFill>
                  <a:srgbClr val="231F20"/>
                </a:solidFill>
                <a:latin typeface="Arial"/>
                <a:cs typeface="Arial"/>
              </a:rPr>
              <a:t>low</a:t>
            </a:r>
            <a:r>
              <a:rPr sz="800" i="1" spc="-60" dirty="0">
                <a:solidFill>
                  <a:srgbClr val="231F20"/>
                </a:solidFill>
                <a:latin typeface="Arial"/>
                <a:cs typeface="Arial"/>
              </a:rPr>
              <a:t> </a:t>
            </a:r>
            <a:r>
              <a:rPr sz="800" i="1" spc="5" dirty="0">
                <a:solidFill>
                  <a:srgbClr val="231F20"/>
                </a:solidFill>
                <a:latin typeface="Arial"/>
                <a:cs typeface="Arial"/>
              </a:rPr>
              <a:t>dose  </a:t>
            </a:r>
            <a:r>
              <a:rPr sz="800" i="1" spc="11" dirty="0">
                <a:solidFill>
                  <a:srgbClr val="231F20"/>
                </a:solidFill>
                <a:latin typeface="Arial"/>
                <a:cs typeface="Arial"/>
              </a:rPr>
              <a:t>OCS, </a:t>
            </a:r>
            <a:r>
              <a:rPr sz="800" i="1" spc="5" dirty="0">
                <a:solidFill>
                  <a:srgbClr val="231F20"/>
                </a:solidFill>
                <a:latin typeface="Arial"/>
                <a:cs typeface="Arial"/>
              </a:rPr>
              <a:t>but  </a:t>
            </a:r>
            <a:r>
              <a:rPr sz="800" i="1" spc="11" dirty="0">
                <a:solidFill>
                  <a:srgbClr val="231F20"/>
                </a:solidFill>
                <a:latin typeface="Arial"/>
                <a:cs typeface="Arial"/>
              </a:rPr>
              <a:t>consider</a:t>
            </a:r>
            <a:endParaRPr sz="800">
              <a:solidFill>
                <a:prstClr val="black"/>
              </a:solidFill>
              <a:latin typeface="Arial"/>
              <a:cs typeface="Arial"/>
            </a:endParaRPr>
          </a:p>
          <a:p>
            <a:pPr marL="12700">
              <a:spcBef>
                <a:spcPts val="31"/>
              </a:spcBef>
            </a:pPr>
            <a:r>
              <a:rPr sz="800" i="1" spc="11" dirty="0">
                <a:solidFill>
                  <a:srgbClr val="231F20"/>
                </a:solidFill>
                <a:latin typeface="Arial"/>
                <a:cs typeface="Arial"/>
              </a:rPr>
              <a:t>side-effects</a:t>
            </a:r>
            <a:endParaRPr sz="800">
              <a:solidFill>
                <a:prstClr val="black"/>
              </a:solidFill>
              <a:latin typeface="Arial"/>
              <a:cs typeface="Arial"/>
            </a:endParaRPr>
          </a:p>
        </p:txBody>
      </p:sp>
      <p:sp>
        <p:nvSpPr>
          <p:cNvPr id="28" name="object 20"/>
          <p:cNvSpPr txBox="1"/>
          <p:nvPr/>
        </p:nvSpPr>
        <p:spPr>
          <a:xfrm>
            <a:off x="6223267" y="4988082"/>
            <a:ext cx="1980000" cy="152607"/>
          </a:xfrm>
          <a:prstGeom prst="rect">
            <a:avLst/>
          </a:prstGeom>
        </p:spPr>
        <p:txBody>
          <a:bodyPr vert="horz" wrap="square" lIns="0" tIns="13971" rIns="0" bIns="0" rtlCol="0">
            <a:spAutoFit/>
          </a:bodyPr>
          <a:lstStyle/>
          <a:p>
            <a:pPr marL="12700">
              <a:spcBef>
                <a:spcPts val="111"/>
              </a:spcBef>
            </a:pPr>
            <a:r>
              <a:rPr sz="900" spc="5" dirty="0">
                <a:solidFill>
                  <a:srgbClr val="231F20"/>
                </a:solidFill>
                <a:latin typeface="Arial"/>
                <a:cs typeface="Arial"/>
              </a:rPr>
              <a:t>As-needed </a:t>
            </a:r>
            <a:r>
              <a:rPr sz="900" dirty="0">
                <a:solidFill>
                  <a:srgbClr val="231F20"/>
                </a:solidFill>
                <a:latin typeface="Arial"/>
                <a:cs typeface="Arial"/>
              </a:rPr>
              <a:t>low dose ICS-formoterol</a:t>
            </a:r>
            <a:r>
              <a:rPr sz="900" spc="-25" dirty="0">
                <a:solidFill>
                  <a:srgbClr val="231F20"/>
                </a:solidFill>
                <a:latin typeface="Arial"/>
                <a:cs typeface="Arial"/>
              </a:rPr>
              <a:t> </a:t>
            </a:r>
            <a:r>
              <a:rPr sz="900" spc="5" dirty="0">
                <a:solidFill>
                  <a:srgbClr val="231F20"/>
                </a:solidFill>
                <a:latin typeface="Arial"/>
                <a:cs typeface="Arial"/>
              </a:rPr>
              <a:t>‡</a:t>
            </a:r>
            <a:endParaRPr sz="900">
              <a:solidFill>
                <a:prstClr val="black"/>
              </a:solidFill>
              <a:latin typeface="Arial"/>
              <a:cs typeface="Arial"/>
            </a:endParaRPr>
          </a:p>
        </p:txBody>
      </p:sp>
      <p:sp>
        <p:nvSpPr>
          <p:cNvPr id="29" name="object 21"/>
          <p:cNvSpPr txBox="1"/>
          <p:nvPr/>
        </p:nvSpPr>
        <p:spPr>
          <a:xfrm>
            <a:off x="666333" y="1019659"/>
            <a:ext cx="2684780" cy="355226"/>
          </a:xfrm>
          <a:prstGeom prst="rect">
            <a:avLst/>
          </a:prstGeom>
        </p:spPr>
        <p:txBody>
          <a:bodyPr vert="horz" wrap="square" lIns="0" tIns="16511" rIns="0" bIns="0" rtlCol="0">
            <a:spAutoFit/>
          </a:bodyPr>
          <a:lstStyle/>
          <a:p>
            <a:pPr marL="12700">
              <a:spcBef>
                <a:spcPts val="131"/>
              </a:spcBef>
            </a:pPr>
            <a:r>
              <a:rPr sz="1000" spc="15" dirty="0">
                <a:solidFill>
                  <a:srgbClr val="231F20"/>
                </a:solidFill>
                <a:latin typeface="Arial"/>
                <a:cs typeface="Arial"/>
              </a:rPr>
              <a:t>Box</a:t>
            </a:r>
            <a:r>
              <a:rPr sz="1000" dirty="0">
                <a:solidFill>
                  <a:srgbClr val="231F20"/>
                </a:solidFill>
                <a:latin typeface="Arial"/>
                <a:cs typeface="Arial"/>
              </a:rPr>
              <a:t> </a:t>
            </a:r>
            <a:r>
              <a:rPr sz="1000" spc="11" dirty="0">
                <a:solidFill>
                  <a:srgbClr val="231F20"/>
                </a:solidFill>
                <a:latin typeface="Arial"/>
                <a:cs typeface="Arial"/>
              </a:rPr>
              <a:t>3-5A</a:t>
            </a:r>
            <a:endParaRPr sz="1000">
              <a:solidFill>
                <a:prstClr val="black"/>
              </a:solidFill>
              <a:latin typeface="Arial"/>
              <a:cs typeface="Arial"/>
            </a:endParaRPr>
          </a:p>
          <a:p>
            <a:pPr marL="12700">
              <a:spcBef>
                <a:spcPts val="45"/>
              </a:spcBef>
            </a:pPr>
            <a:r>
              <a:rPr sz="1200" b="1" dirty="0">
                <a:solidFill>
                  <a:srgbClr val="231F20"/>
                </a:solidFill>
                <a:latin typeface="Arial Black"/>
                <a:cs typeface="Arial Black"/>
              </a:rPr>
              <a:t>Adults &amp; adolescents 12+</a:t>
            </a:r>
            <a:r>
              <a:rPr sz="1200" b="1" spc="-35" dirty="0">
                <a:solidFill>
                  <a:srgbClr val="231F20"/>
                </a:solidFill>
                <a:latin typeface="Arial Black"/>
                <a:cs typeface="Arial Black"/>
              </a:rPr>
              <a:t> </a:t>
            </a:r>
            <a:r>
              <a:rPr sz="1200" b="1" dirty="0">
                <a:solidFill>
                  <a:srgbClr val="231F20"/>
                </a:solidFill>
                <a:latin typeface="Arial Black"/>
                <a:cs typeface="Arial Black"/>
              </a:rPr>
              <a:t>years</a:t>
            </a:r>
            <a:endParaRPr sz="1200">
              <a:solidFill>
                <a:prstClr val="black"/>
              </a:solidFill>
              <a:latin typeface="Arial Black"/>
              <a:cs typeface="Arial Black"/>
            </a:endParaRPr>
          </a:p>
        </p:txBody>
      </p:sp>
      <p:sp>
        <p:nvSpPr>
          <p:cNvPr id="30" name="object 22"/>
          <p:cNvSpPr txBox="1"/>
          <p:nvPr/>
        </p:nvSpPr>
        <p:spPr>
          <a:xfrm>
            <a:off x="666332" y="1718087"/>
            <a:ext cx="2232000" cy="291106"/>
          </a:xfrm>
          <a:prstGeom prst="rect">
            <a:avLst/>
          </a:prstGeom>
        </p:spPr>
        <p:txBody>
          <a:bodyPr vert="horz" wrap="square" lIns="0" tIns="13971" rIns="0" bIns="0" rtlCol="0">
            <a:spAutoFit/>
          </a:bodyPr>
          <a:lstStyle/>
          <a:p>
            <a:pPr marL="12700">
              <a:spcBef>
                <a:spcPts val="111"/>
              </a:spcBef>
            </a:pPr>
            <a:r>
              <a:rPr sz="900" b="1" dirty="0">
                <a:solidFill>
                  <a:srgbClr val="231F20"/>
                </a:solidFill>
                <a:latin typeface="Arial Black"/>
                <a:cs typeface="Arial Black"/>
              </a:rPr>
              <a:t>Personalized </a:t>
            </a:r>
            <a:r>
              <a:rPr sz="900" b="1" spc="5" dirty="0">
                <a:solidFill>
                  <a:srgbClr val="231F20"/>
                </a:solidFill>
                <a:latin typeface="Arial Black"/>
                <a:cs typeface="Arial Black"/>
              </a:rPr>
              <a:t>asthma</a:t>
            </a:r>
            <a:r>
              <a:rPr sz="900" b="1" spc="-5" dirty="0">
                <a:solidFill>
                  <a:srgbClr val="231F20"/>
                </a:solidFill>
                <a:latin typeface="Arial Black"/>
                <a:cs typeface="Arial Black"/>
              </a:rPr>
              <a:t> </a:t>
            </a:r>
            <a:r>
              <a:rPr sz="900" b="1" spc="5" dirty="0">
                <a:solidFill>
                  <a:srgbClr val="231F20"/>
                </a:solidFill>
                <a:latin typeface="Arial Black"/>
                <a:cs typeface="Arial Black"/>
              </a:rPr>
              <a:t>management:</a:t>
            </a:r>
            <a:endParaRPr sz="900">
              <a:solidFill>
                <a:prstClr val="black"/>
              </a:solidFill>
              <a:latin typeface="Arial Black"/>
              <a:cs typeface="Arial Black"/>
            </a:endParaRPr>
          </a:p>
          <a:p>
            <a:pPr marL="12700">
              <a:spcBef>
                <a:spcPts val="11"/>
              </a:spcBef>
            </a:pPr>
            <a:r>
              <a:rPr sz="900" spc="5" dirty="0">
                <a:solidFill>
                  <a:srgbClr val="231F20"/>
                </a:solidFill>
                <a:latin typeface="Arial"/>
                <a:cs typeface="Arial"/>
              </a:rPr>
              <a:t>Assess, </a:t>
            </a:r>
            <a:r>
              <a:rPr sz="900" dirty="0">
                <a:solidFill>
                  <a:srgbClr val="231F20"/>
                </a:solidFill>
                <a:latin typeface="Arial"/>
                <a:cs typeface="Arial"/>
              </a:rPr>
              <a:t>Adjust, Review</a:t>
            </a:r>
            <a:r>
              <a:rPr sz="900" spc="-60" dirty="0">
                <a:solidFill>
                  <a:srgbClr val="231F20"/>
                </a:solidFill>
                <a:latin typeface="Arial"/>
                <a:cs typeface="Arial"/>
              </a:rPr>
              <a:t> </a:t>
            </a:r>
            <a:r>
              <a:rPr sz="900" spc="5" dirty="0">
                <a:solidFill>
                  <a:srgbClr val="231F20"/>
                </a:solidFill>
                <a:latin typeface="Arial"/>
                <a:cs typeface="Arial"/>
              </a:rPr>
              <a:t>response</a:t>
            </a:r>
            <a:endParaRPr sz="900">
              <a:solidFill>
                <a:prstClr val="black"/>
              </a:solidFill>
              <a:latin typeface="Arial"/>
              <a:cs typeface="Arial"/>
            </a:endParaRPr>
          </a:p>
        </p:txBody>
      </p:sp>
      <p:sp>
        <p:nvSpPr>
          <p:cNvPr id="31" name="object 23"/>
          <p:cNvSpPr txBox="1"/>
          <p:nvPr/>
        </p:nvSpPr>
        <p:spPr>
          <a:xfrm>
            <a:off x="666332" y="3052701"/>
            <a:ext cx="1800000" cy="423193"/>
          </a:xfrm>
          <a:prstGeom prst="rect">
            <a:avLst/>
          </a:prstGeom>
        </p:spPr>
        <p:txBody>
          <a:bodyPr vert="horz" wrap="square" lIns="0" tIns="12065" rIns="0" bIns="0" rtlCol="0">
            <a:spAutoFit/>
          </a:bodyPr>
          <a:lstStyle/>
          <a:p>
            <a:pPr marL="12700" marR="5080">
              <a:lnSpc>
                <a:spcPct val="101200"/>
              </a:lnSpc>
              <a:spcBef>
                <a:spcPts val="95"/>
              </a:spcBef>
            </a:pPr>
            <a:r>
              <a:rPr sz="900" b="1" spc="5" dirty="0">
                <a:solidFill>
                  <a:srgbClr val="231F20"/>
                </a:solidFill>
                <a:latin typeface="Arial Black"/>
                <a:cs typeface="Arial Black"/>
              </a:rPr>
              <a:t>Asthma </a:t>
            </a:r>
            <a:r>
              <a:rPr sz="900" b="1" dirty="0">
                <a:solidFill>
                  <a:srgbClr val="231F20"/>
                </a:solidFill>
                <a:latin typeface="Arial Black"/>
                <a:cs typeface="Arial Black"/>
              </a:rPr>
              <a:t>medication</a:t>
            </a:r>
            <a:r>
              <a:rPr sz="900" b="1" spc="-45" dirty="0">
                <a:solidFill>
                  <a:srgbClr val="231F20"/>
                </a:solidFill>
                <a:latin typeface="Arial Black"/>
                <a:cs typeface="Arial Black"/>
              </a:rPr>
              <a:t> </a:t>
            </a:r>
            <a:r>
              <a:rPr sz="900" b="1" spc="5" dirty="0">
                <a:solidFill>
                  <a:srgbClr val="231F20"/>
                </a:solidFill>
                <a:latin typeface="Arial Black"/>
                <a:cs typeface="Arial Black"/>
              </a:rPr>
              <a:t>options:  </a:t>
            </a:r>
            <a:r>
              <a:rPr sz="900" dirty="0">
                <a:solidFill>
                  <a:srgbClr val="231F20"/>
                </a:solidFill>
                <a:latin typeface="Arial"/>
                <a:cs typeface="Arial"/>
              </a:rPr>
              <a:t>Adjust treatment up and down for  </a:t>
            </a:r>
            <a:r>
              <a:rPr sz="900" spc="-5" dirty="0">
                <a:solidFill>
                  <a:srgbClr val="231F20"/>
                </a:solidFill>
                <a:latin typeface="Arial"/>
                <a:cs typeface="Arial"/>
              </a:rPr>
              <a:t>individual </a:t>
            </a:r>
            <a:r>
              <a:rPr sz="900" dirty="0">
                <a:solidFill>
                  <a:srgbClr val="231F20"/>
                </a:solidFill>
                <a:latin typeface="Arial"/>
                <a:cs typeface="Arial"/>
              </a:rPr>
              <a:t>patient</a:t>
            </a:r>
            <a:r>
              <a:rPr sz="900" spc="-5" dirty="0">
                <a:solidFill>
                  <a:srgbClr val="231F20"/>
                </a:solidFill>
                <a:latin typeface="Arial"/>
                <a:cs typeface="Arial"/>
              </a:rPr>
              <a:t> </a:t>
            </a:r>
            <a:r>
              <a:rPr sz="900" dirty="0">
                <a:solidFill>
                  <a:srgbClr val="231F20"/>
                </a:solidFill>
                <a:latin typeface="Arial"/>
                <a:cs typeface="Arial"/>
              </a:rPr>
              <a:t>needs</a:t>
            </a:r>
            <a:endParaRPr sz="900">
              <a:solidFill>
                <a:prstClr val="black"/>
              </a:solidFill>
              <a:latin typeface="Arial"/>
              <a:cs typeface="Arial"/>
            </a:endParaRPr>
          </a:p>
        </p:txBody>
      </p:sp>
      <p:sp>
        <p:nvSpPr>
          <p:cNvPr id="32" name="object 24"/>
          <p:cNvSpPr txBox="1"/>
          <p:nvPr/>
        </p:nvSpPr>
        <p:spPr>
          <a:xfrm>
            <a:off x="7686377" y="2691315"/>
            <a:ext cx="684000" cy="1701363"/>
          </a:xfrm>
          <a:prstGeom prst="rect">
            <a:avLst/>
          </a:prstGeom>
        </p:spPr>
        <p:txBody>
          <a:bodyPr vert="horz" wrap="square" lIns="0" tIns="15875" rIns="0" bIns="0" rtlCol="0">
            <a:spAutoFit/>
          </a:bodyPr>
          <a:lstStyle/>
          <a:p>
            <a:pPr marL="12700">
              <a:spcBef>
                <a:spcPts val="125"/>
              </a:spcBef>
            </a:pPr>
            <a:r>
              <a:rPr sz="851" b="1" spc="11" dirty="0">
                <a:solidFill>
                  <a:srgbClr val="58595B"/>
                </a:solidFill>
                <a:latin typeface="Arial Black"/>
                <a:cs typeface="Arial Black"/>
              </a:rPr>
              <a:t>STEP</a:t>
            </a:r>
            <a:r>
              <a:rPr sz="851" b="1" spc="-5" dirty="0">
                <a:solidFill>
                  <a:srgbClr val="58595B"/>
                </a:solidFill>
                <a:latin typeface="Arial Black"/>
                <a:cs typeface="Arial Black"/>
              </a:rPr>
              <a:t> </a:t>
            </a:r>
            <a:r>
              <a:rPr sz="851" b="1" spc="15" dirty="0">
                <a:solidFill>
                  <a:srgbClr val="58595B"/>
                </a:solidFill>
                <a:latin typeface="Arial Black"/>
                <a:cs typeface="Arial Black"/>
              </a:rPr>
              <a:t>5</a:t>
            </a:r>
            <a:endParaRPr sz="851">
              <a:solidFill>
                <a:prstClr val="black"/>
              </a:solidFill>
              <a:latin typeface="Arial Black"/>
              <a:cs typeface="Arial Black"/>
            </a:endParaRPr>
          </a:p>
          <a:p>
            <a:pPr marL="12700" marR="179066">
              <a:lnSpc>
                <a:spcPct val="103200"/>
              </a:lnSpc>
              <a:spcBef>
                <a:spcPts val="851"/>
              </a:spcBef>
            </a:pPr>
            <a:r>
              <a:rPr sz="800" spc="5" dirty="0">
                <a:solidFill>
                  <a:srgbClr val="231F20"/>
                </a:solidFill>
                <a:latin typeface="Arial"/>
                <a:cs typeface="Arial"/>
              </a:rPr>
              <a:t>High dose  </a:t>
            </a:r>
            <a:r>
              <a:rPr sz="800" spc="11" dirty="0">
                <a:solidFill>
                  <a:srgbClr val="231F20"/>
                </a:solidFill>
                <a:latin typeface="Arial"/>
                <a:cs typeface="Arial"/>
              </a:rPr>
              <a:t>ICS-LABA</a:t>
            </a:r>
            <a:endParaRPr sz="800">
              <a:solidFill>
                <a:prstClr val="black"/>
              </a:solidFill>
              <a:latin typeface="Arial"/>
              <a:cs typeface="Arial"/>
            </a:endParaRPr>
          </a:p>
          <a:p>
            <a:pPr marL="12700" marR="102868">
              <a:lnSpc>
                <a:spcPct val="103200"/>
              </a:lnSpc>
              <a:spcBef>
                <a:spcPts val="255"/>
              </a:spcBef>
            </a:pPr>
            <a:r>
              <a:rPr sz="800" spc="5" dirty="0">
                <a:solidFill>
                  <a:srgbClr val="231F20"/>
                </a:solidFill>
                <a:latin typeface="Arial"/>
                <a:cs typeface="Arial"/>
              </a:rPr>
              <a:t>Refer for  phenotypic  assessment</a:t>
            </a:r>
            <a:endParaRPr sz="800">
              <a:solidFill>
                <a:prstClr val="black"/>
              </a:solidFill>
              <a:latin typeface="Arial"/>
              <a:cs typeface="Arial"/>
            </a:endParaRPr>
          </a:p>
          <a:p>
            <a:pPr marL="12700" marR="5080">
              <a:lnSpc>
                <a:spcPct val="103200"/>
              </a:lnSpc>
            </a:pPr>
            <a:r>
              <a:rPr sz="800" spc="11" dirty="0">
                <a:solidFill>
                  <a:srgbClr val="231F20"/>
                </a:solidFill>
                <a:latin typeface="Arial"/>
                <a:cs typeface="Arial"/>
              </a:rPr>
              <a:t>± </a:t>
            </a:r>
            <a:r>
              <a:rPr sz="800" spc="5" dirty="0">
                <a:solidFill>
                  <a:srgbClr val="231F20"/>
                </a:solidFill>
                <a:latin typeface="Arial"/>
                <a:cs typeface="Arial"/>
              </a:rPr>
              <a:t>add-on  </a:t>
            </a:r>
            <a:r>
              <a:rPr sz="800" dirty="0">
                <a:solidFill>
                  <a:srgbClr val="231F20"/>
                </a:solidFill>
                <a:latin typeface="Arial"/>
                <a:cs typeface="Arial"/>
              </a:rPr>
              <a:t>therapy,  e.g.tiotropium,  anti-IgE,</a:t>
            </a:r>
            <a:endParaRPr sz="800">
              <a:solidFill>
                <a:prstClr val="black"/>
              </a:solidFill>
              <a:latin typeface="Arial"/>
              <a:cs typeface="Arial"/>
            </a:endParaRPr>
          </a:p>
          <a:p>
            <a:pPr marL="12700">
              <a:spcBef>
                <a:spcPts val="31"/>
              </a:spcBef>
            </a:pPr>
            <a:r>
              <a:rPr sz="800" spc="5" dirty="0">
                <a:solidFill>
                  <a:srgbClr val="231F20"/>
                </a:solidFill>
                <a:latin typeface="Arial"/>
                <a:cs typeface="Arial"/>
              </a:rPr>
              <a:t>anti-IL5/5R,</a:t>
            </a:r>
            <a:endParaRPr sz="800">
              <a:solidFill>
                <a:prstClr val="black"/>
              </a:solidFill>
              <a:latin typeface="Arial"/>
              <a:cs typeface="Arial"/>
            </a:endParaRPr>
          </a:p>
          <a:p>
            <a:pPr marL="12700">
              <a:spcBef>
                <a:spcPts val="131"/>
              </a:spcBef>
            </a:pPr>
            <a:r>
              <a:rPr sz="800" spc="5" dirty="0">
                <a:solidFill>
                  <a:srgbClr val="231F20"/>
                </a:solidFill>
                <a:latin typeface="Arial"/>
                <a:cs typeface="Arial"/>
              </a:rPr>
              <a:t>anti-IL4R</a:t>
            </a:r>
            <a:endParaRPr sz="800">
              <a:solidFill>
                <a:prstClr val="black"/>
              </a:solidFill>
              <a:latin typeface="Arial"/>
              <a:cs typeface="Arial"/>
            </a:endParaRPr>
          </a:p>
        </p:txBody>
      </p:sp>
      <p:sp>
        <p:nvSpPr>
          <p:cNvPr id="33" name="object 25"/>
          <p:cNvSpPr txBox="1"/>
          <p:nvPr/>
        </p:nvSpPr>
        <p:spPr>
          <a:xfrm>
            <a:off x="2886598" y="2013734"/>
            <a:ext cx="936823" cy="714426"/>
          </a:xfrm>
          <a:prstGeom prst="rect">
            <a:avLst/>
          </a:prstGeom>
        </p:spPr>
        <p:txBody>
          <a:bodyPr vert="horz" wrap="square" lIns="0" tIns="12065" rIns="0" bIns="0" rtlCol="0">
            <a:spAutoFit/>
          </a:bodyPr>
          <a:lstStyle/>
          <a:p>
            <a:pPr marL="12700" marR="207005">
              <a:lnSpc>
                <a:spcPct val="114700"/>
              </a:lnSpc>
              <a:spcBef>
                <a:spcPts val="95"/>
              </a:spcBef>
            </a:pPr>
            <a:r>
              <a:rPr sz="800" i="1" spc="11" dirty="0">
                <a:solidFill>
                  <a:srgbClr val="231F20"/>
                </a:solidFill>
                <a:latin typeface="Arial"/>
                <a:cs typeface="Arial"/>
              </a:rPr>
              <a:t>Symptoms  Exacerbations  Side-effects  </a:t>
            </a:r>
            <a:r>
              <a:rPr sz="800" i="1" spc="5" dirty="0">
                <a:solidFill>
                  <a:srgbClr val="231F20"/>
                </a:solidFill>
                <a:latin typeface="Arial"/>
                <a:cs typeface="Arial"/>
              </a:rPr>
              <a:t>Lung</a:t>
            </a:r>
            <a:r>
              <a:rPr sz="800" i="1" spc="-31" dirty="0">
                <a:solidFill>
                  <a:srgbClr val="231F20"/>
                </a:solidFill>
                <a:latin typeface="Arial"/>
                <a:cs typeface="Arial"/>
              </a:rPr>
              <a:t> </a:t>
            </a:r>
            <a:r>
              <a:rPr sz="800" i="1" spc="11" dirty="0">
                <a:solidFill>
                  <a:srgbClr val="231F20"/>
                </a:solidFill>
                <a:latin typeface="Arial"/>
                <a:cs typeface="Arial"/>
              </a:rPr>
              <a:t>function</a:t>
            </a:r>
            <a:endParaRPr sz="800">
              <a:solidFill>
                <a:prstClr val="black"/>
              </a:solidFill>
              <a:latin typeface="Arial"/>
              <a:cs typeface="Arial"/>
            </a:endParaRPr>
          </a:p>
          <a:p>
            <a:pPr marL="12700">
              <a:spcBef>
                <a:spcPts val="131"/>
              </a:spcBef>
            </a:pPr>
            <a:r>
              <a:rPr sz="800" i="1" spc="11" dirty="0">
                <a:solidFill>
                  <a:srgbClr val="231F20"/>
                </a:solidFill>
                <a:latin typeface="Arial"/>
                <a:cs typeface="Arial"/>
              </a:rPr>
              <a:t>Patient</a:t>
            </a:r>
            <a:r>
              <a:rPr sz="800" i="1" spc="-60" dirty="0">
                <a:solidFill>
                  <a:srgbClr val="231F20"/>
                </a:solidFill>
                <a:latin typeface="Arial"/>
                <a:cs typeface="Arial"/>
              </a:rPr>
              <a:t> </a:t>
            </a:r>
            <a:r>
              <a:rPr sz="800" i="1" spc="11" dirty="0">
                <a:solidFill>
                  <a:srgbClr val="231F20"/>
                </a:solidFill>
                <a:latin typeface="Arial"/>
                <a:cs typeface="Arial"/>
              </a:rPr>
              <a:t>satisfaction</a:t>
            </a:r>
            <a:endParaRPr sz="800">
              <a:solidFill>
                <a:prstClr val="black"/>
              </a:solidFill>
              <a:latin typeface="Arial"/>
              <a:cs typeface="Arial"/>
            </a:endParaRPr>
          </a:p>
        </p:txBody>
      </p:sp>
      <p:sp>
        <p:nvSpPr>
          <p:cNvPr id="34" name="object 26"/>
          <p:cNvSpPr txBox="1"/>
          <p:nvPr/>
        </p:nvSpPr>
        <p:spPr>
          <a:xfrm>
            <a:off x="5363705" y="1032939"/>
            <a:ext cx="1783168" cy="817788"/>
          </a:xfrm>
          <a:prstGeom prst="rect">
            <a:avLst/>
          </a:prstGeom>
        </p:spPr>
        <p:txBody>
          <a:bodyPr vert="horz" wrap="square" lIns="0" tIns="12065" rIns="0" bIns="0" rtlCol="0">
            <a:spAutoFit/>
          </a:bodyPr>
          <a:lstStyle/>
          <a:p>
            <a:pPr marL="12700" marR="5080">
              <a:lnSpc>
                <a:spcPct val="114700"/>
              </a:lnSpc>
              <a:spcBef>
                <a:spcPts val="95"/>
              </a:spcBef>
            </a:pPr>
            <a:r>
              <a:rPr sz="800" i="1" spc="5" dirty="0">
                <a:solidFill>
                  <a:srgbClr val="231F20"/>
                </a:solidFill>
                <a:latin typeface="Arial"/>
                <a:cs typeface="Arial"/>
              </a:rPr>
              <a:t>Confirmation of diagnosis </a:t>
            </a:r>
            <a:r>
              <a:rPr sz="800" i="1" dirty="0">
                <a:solidFill>
                  <a:srgbClr val="231F20"/>
                </a:solidFill>
                <a:latin typeface="Arial"/>
                <a:cs typeface="Arial"/>
              </a:rPr>
              <a:t>if </a:t>
            </a:r>
            <a:r>
              <a:rPr sz="800" i="1" spc="5" dirty="0">
                <a:solidFill>
                  <a:srgbClr val="231F20"/>
                </a:solidFill>
                <a:latin typeface="Arial"/>
                <a:cs typeface="Arial"/>
              </a:rPr>
              <a:t>necessary  </a:t>
            </a:r>
            <a:r>
              <a:rPr sz="800" i="1" spc="11" dirty="0">
                <a:solidFill>
                  <a:srgbClr val="231F20"/>
                </a:solidFill>
                <a:latin typeface="Arial"/>
                <a:cs typeface="Arial"/>
              </a:rPr>
              <a:t>Symptom control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modifiable</a:t>
            </a:r>
            <a:endParaRPr sz="800">
              <a:solidFill>
                <a:prstClr val="black"/>
              </a:solidFill>
              <a:latin typeface="Arial"/>
              <a:cs typeface="Arial"/>
            </a:endParaRPr>
          </a:p>
          <a:p>
            <a:pPr marL="12700">
              <a:lnSpc>
                <a:spcPts val="860"/>
              </a:lnSpc>
            </a:pPr>
            <a:r>
              <a:rPr sz="800" i="1" spc="5" dirty="0">
                <a:solidFill>
                  <a:srgbClr val="231F20"/>
                </a:solidFill>
                <a:latin typeface="Arial"/>
                <a:cs typeface="Arial"/>
              </a:rPr>
              <a:t>risk </a:t>
            </a:r>
            <a:r>
              <a:rPr sz="800" i="1" spc="11" dirty="0">
                <a:solidFill>
                  <a:srgbClr val="231F20"/>
                </a:solidFill>
                <a:latin typeface="Arial"/>
                <a:cs typeface="Arial"/>
              </a:rPr>
              <a:t>factors (including </a:t>
            </a:r>
            <a:r>
              <a:rPr sz="800" i="1" spc="5" dirty="0">
                <a:solidFill>
                  <a:srgbClr val="231F20"/>
                </a:solidFill>
                <a:latin typeface="Arial"/>
                <a:cs typeface="Arial"/>
              </a:rPr>
              <a:t>lung</a:t>
            </a:r>
            <a:r>
              <a:rPr sz="800" i="1" spc="-35" dirty="0">
                <a:solidFill>
                  <a:srgbClr val="231F20"/>
                </a:solidFill>
                <a:latin typeface="Arial"/>
                <a:cs typeface="Arial"/>
              </a:rPr>
              <a:t> </a:t>
            </a:r>
            <a:r>
              <a:rPr sz="800" i="1" spc="11" dirty="0">
                <a:solidFill>
                  <a:srgbClr val="231F20"/>
                </a:solidFill>
                <a:latin typeface="Arial"/>
                <a:cs typeface="Arial"/>
              </a:rPr>
              <a:t>function)</a:t>
            </a:r>
            <a:endParaRPr sz="800">
              <a:solidFill>
                <a:prstClr val="black"/>
              </a:solidFill>
              <a:latin typeface="Arial"/>
              <a:cs typeface="Arial"/>
            </a:endParaRPr>
          </a:p>
          <a:p>
            <a:pPr marL="12700">
              <a:spcBef>
                <a:spcPts val="131"/>
              </a:spcBef>
            </a:pPr>
            <a:r>
              <a:rPr sz="800" i="1" spc="5" dirty="0">
                <a:solidFill>
                  <a:srgbClr val="231F20"/>
                </a:solidFill>
                <a:latin typeface="Arial"/>
                <a:cs typeface="Arial"/>
              </a:rPr>
              <a:t>Comorbidities</a:t>
            </a:r>
            <a:endParaRPr sz="800">
              <a:solidFill>
                <a:prstClr val="black"/>
              </a:solidFill>
              <a:latin typeface="Arial"/>
              <a:cs typeface="Arial"/>
            </a:endParaRPr>
          </a:p>
          <a:p>
            <a:pPr marL="12700" marR="325747">
              <a:lnSpc>
                <a:spcPct val="114700"/>
              </a:lnSpc>
            </a:pPr>
            <a:r>
              <a:rPr sz="800" i="1" spc="11" dirty="0">
                <a:solidFill>
                  <a:srgbClr val="231F20"/>
                </a:solidFill>
                <a:latin typeface="Arial"/>
                <a:cs typeface="Arial"/>
              </a:rPr>
              <a:t>Inhaler technique </a:t>
            </a:r>
            <a:r>
              <a:rPr sz="800" i="1" spc="15" dirty="0">
                <a:solidFill>
                  <a:srgbClr val="231F20"/>
                </a:solidFill>
                <a:latin typeface="Arial"/>
                <a:cs typeface="Arial"/>
              </a:rPr>
              <a:t>&amp;</a:t>
            </a:r>
            <a:r>
              <a:rPr sz="800" i="1" spc="-60" dirty="0">
                <a:solidFill>
                  <a:srgbClr val="231F20"/>
                </a:solidFill>
                <a:latin typeface="Arial"/>
                <a:cs typeface="Arial"/>
              </a:rPr>
              <a:t> </a:t>
            </a:r>
            <a:r>
              <a:rPr sz="800" i="1" spc="5" dirty="0">
                <a:solidFill>
                  <a:srgbClr val="231F20"/>
                </a:solidFill>
                <a:latin typeface="Arial"/>
                <a:cs typeface="Arial"/>
              </a:rPr>
              <a:t>adherence  </a:t>
            </a:r>
            <a:r>
              <a:rPr sz="800" i="1" spc="11" dirty="0">
                <a:solidFill>
                  <a:srgbClr val="231F20"/>
                </a:solidFill>
                <a:latin typeface="Arial"/>
                <a:cs typeface="Arial"/>
              </a:rPr>
              <a:t>Patient</a:t>
            </a:r>
            <a:r>
              <a:rPr sz="800" i="1" dirty="0">
                <a:solidFill>
                  <a:srgbClr val="231F20"/>
                </a:solidFill>
                <a:latin typeface="Arial"/>
                <a:cs typeface="Arial"/>
              </a:rPr>
              <a:t> </a:t>
            </a:r>
            <a:r>
              <a:rPr sz="800" i="1" spc="5" dirty="0">
                <a:solidFill>
                  <a:srgbClr val="231F20"/>
                </a:solidFill>
                <a:latin typeface="Arial"/>
                <a:cs typeface="Arial"/>
              </a:rPr>
              <a:t>goals</a:t>
            </a:r>
            <a:endParaRPr sz="800">
              <a:solidFill>
                <a:prstClr val="black"/>
              </a:solidFill>
              <a:latin typeface="Arial"/>
              <a:cs typeface="Arial"/>
            </a:endParaRPr>
          </a:p>
        </p:txBody>
      </p:sp>
      <p:sp>
        <p:nvSpPr>
          <p:cNvPr id="35" name="object 27"/>
          <p:cNvSpPr txBox="1"/>
          <p:nvPr/>
        </p:nvSpPr>
        <p:spPr>
          <a:xfrm>
            <a:off x="5365890" y="2616632"/>
            <a:ext cx="1544220" cy="630557"/>
          </a:xfrm>
          <a:prstGeom prst="rect">
            <a:avLst/>
          </a:prstGeom>
        </p:spPr>
        <p:txBody>
          <a:bodyPr vert="horz" wrap="square" lIns="0" tIns="23495" rIns="0" bIns="0" rtlCol="0">
            <a:spAutoFit/>
          </a:bodyPr>
          <a:lstStyle/>
          <a:p>
            <a:pPr marL="12700" marR="180970">
              <a:lnSpc>
                <a:spcPts val="860"/>
              </a:lnSpc>
              <a:spcBef>
                <a:spcPts val="185"/>
              </a:spcBef>
            </a:pPr>
            <a:r>
              <a:rPr sz="800" i="1" spc="5" dirty="0">
                <a:solidFill>
                  <a:srgbClr val="231F20"/>
                </a:solidFill>
                <a:latin typeface="Arial"/>
                <a:cs typeface="Arial"/>
              </a:rPr>
              <a:t>Treatment of </a:t>
            </a:r>
            <a:r>
              <a:rPr sz="800" i="1" spc="11" dirty="0">
                <a:solidFill>
                  <a:srgbClr val="231F20"/>
                </a:solidFill>
                <a:latin typeface="Arial"/>
                <a:cs typeface="Arial"/>
              </a:rPr>
              <a:t>modifiable</a:t>
            </a:r>
            <a:r>
              <a:rPr sz="800" i="1" spc="-60" dirty="0">
                <a:solidFill>
                  <a:srgbClr val="231F20"/>
                </a:solidFill>
                <a:latin typeface="Arial"/>
                <a:cs typeface="Arial"/>
              </a:rPr>
              <a:t> </a:t>
            </a:r>
            <a:r>
              <a:rPr sz="800" i="1" spc="5" dirty="0">
                <a:solidFill>
                  <a:srgbClr val="231F20"/>
                </a:solidFill>
                <a:latin typeface="Arial"/>
                <a:cs typeface="Arial"/>
              </a:rPr>
              <a:t>risk  </a:t>
            </a:r>
            <a:r>
              <a:rPr sz="800" i="1" spc="11" dirty="0">
                <a:solidFill>
                  <a:srgbClr val="231F20"/>
                </a:solidFill>
                <a:latin typeface="Arial"/>
                <a:cs typeface="Arial"/>
              </a:rPr>
              <a:t>factors </a:t>
            </a:r>
            <a:r>
              <a:rPr sz="800" i="1" spc="15" dirty="0">
                <a:solidFill>
                  <a:srgbClr val="231F20"/>
                </a:solidFill>
                <a:latin typeface="Arial"/>
                <a:cs typeface="Arial"/>
              </a:rPr>
              <a:t>&amp;</a:t>
            </a:r>
            <a:r>
              <a:rPr sz="800" i="1" spc="-20" dirty="0">
                <a:solidFill>
                  <a:srgbClr val="231F20"/>
                </a:solidFill>
                <a:latin typeface="Arial"/>
                <a:cs typeface="Arial"/>
              </a:rPr>
              <a:t> </a:t>
            </a:r>
            <a:r>
              <a:rPr sz="800" i="1" spc="11" dirty="0">
                <a:solidFill>
                  <a:srgbClr val="231F20"/>
                </a:solidFill>
                <a:latin typeface="Arial"/>
                <a:cs typeface="Arial"/>
              </a:rPr>
              <a:t>comorbidities</a:t>
            </a:r>
            <a:endParaRPr sz="800">
              <a:solidFill>
                <a:prstClr val="black"/>
              </a:solidFill>
              <a:latin typeface="Arial"/>
              <a:cs typeface="Arial"/>
            </a:endParaRPr>
          </a:p>
          <a:p>
            <a:pPr marL="12700" marR="5080">
              <a:lnSpc>
                <a:spcPts val="1031"/>
              </a:lnSpc>
              <a:spcBef>
                <a:spcPts val="35"/>
              </a:spcBef>
            </a:pPr>
            <a:r>
              <a:rPr sz="800" i="1" spc="5" dirty="0">
                <a:solidFill>
                  <a:srgbClr val="231F20"/>
                </a:solidFill>
                <a:latin typeface="Arial"/>
                <a:cs typeface="Arial"/>
              </a:rPr>
              <a:t>Non-pharmacological </a:t>
            </a:r>
            <a:r>
              <a:rPr sz="800" i="1" spc="11" dirty="0">
                <a:solidFill>
                  <a:srgbClr val="231F20"/>
                </a:solidFill>
                <a:latin typeface="Arial"/>
                <a:cs typeface="Arial"/>
              </a:rPr>
              <a:t>strategies  Education </a:t>
            </a:r>
            <a:r>
              <a:rPr sz="800" i="1" spc="15" dirty="0">
                <a:solidFill>
                  <a:srgbClr val="231F20"/>
                </a:solidFill>
                <a:latin typeface="Arial"/>
                <a:cs typeface="Arial"/>
              </a:rPr>
              <a:t>&amp; </a:t>
            </a:r>
            <a:r>
              <a:rPr sz="800" i="1" spc="5" dirty="0">
                <a:solidFill>
                  <a:srgbClr val="231F20"/>
                </a:solidFill>
                <a:latin typeface="Arial"/>
                <a:cs typeface="Arial"/>
              </a:rPr>
              <a:t>skills training  </a:t>
            </a:r>
            <a:r>
              <a:rPr sz="800" i="1" spc="11" dirty="0">
                <a:solidFill>
                  <a:srgbClr val="231F20"/>
                </a:solidFill>
                <a:latin typeface="Arial"/>
                <a:cs typeface="Arial"/>
              </a:rPr>
              <a:t>Asthma</a:t>
            </a:r>
            <a:r>
              <a:rPr sz="800" i="1" dirty="0">
                <a:solidFill>
                  <a:srgbClr val="231F20"/>
                </a:solidFill>
                <a:latin typeface="Arial"/>
                <a:cs typeface="Arial"/>
              </a:rPr>
              <a:t> </a:t>
            </a:r>
            <a:r>
              <a:rPr sz="800" i="1" spc="11" dirty="0">
                <a:solidFill>
                  <a:srgbClr val="231F20"/>
                </a:solidFill>
                <a:latin typeface="Arial"/>
                <a:cs typeface="Arial"/>
              </a:rPr>
              <a:t>medications</a:t>
            </a:r>
            <a:endParaRPr sz="800">
              <a:solidFill>
                <a:prstClr val="black"/>
              </a:solidFill>
              <a:latin typeface="Arial"/>
              <a:cs typeface="Arial"/>
            </a:endParaRPr>
          </a:p>
        </p:txBody>
      </p:sp>
      <p:sp>
        <p:nvSpPr>
          <p:cNvPr id="2" name="Rectangle 1"/>
          <p:cNvSpPr/>
          <p:nvPr/>
        </p:nvSpPr>
        <p:spPr>
          <a:xfrm>
            <a:off x="6799947" y="5845816"/>
            <a:ext cx="221856" cy="169277"/>
          </a:xfrm>
          <a:prstGeom prst="rect">
            <a:avLst/>
          </a:prstGeom>
        </p:spPr>
        <p:txBody>
          <a:bodyPr wrap="none">
            <a:spAutoFit/>
          </a:bodyPr>
          <a:lstStyle/>
          <a:p>
            <a:r>
              <a:rPr lang="en-US" sz="500" spc="15" dirty="0">
                <a:solidFill>
                  <a:srgbClr val="231F20"/>
                </a:solidFill>
                <a:latin typeface="Arial"/>
                <a:cs typeface="Arial"/>
              </a:rPr>
              <a:t>1</a:t>
            </a:r>
            <a:endParaRPr lang="en-US" sz="500" dirty="0">
              <a:solidFill>
                <a:prstClr val="black"/>
              </a:solidFill>
            </a:endParaRPr>
          </a:p>
        </p:txBody>
      </p:sp>
      <p:pic>
        <p:nvPicPr>
          <p:cNvPr id="3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856339"/>
            <a:ext cx="685280" cy="7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8295" y="3959403"/>
            <a:ext cx="756000" cy="396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0" name="Rectangle 23"/>
          <p:cNvSpPr>
            <a:spLocks/>
          </p:cNvSpPr>
          <p:nvPr/>
        </p:nvSpPr>
        <p:spPr bwMode="auto">
          <a:xfrm>
            <a:off x="16805" y="5853509"/>
            <a:ext cx="2572819" cy="138499"/>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900">
                <a:solidFill>
                  <a:prstClr val="black"/>
                </a:solidFill>
                <a:cs typeface="Arial" pitchFamily="34" charset="0"/>
                <a:sym typeface="Arial" pitchFamily="34" charset="0"/>
              </a:rPr>
              <a:t>© Global Initiative for Asthma, www.ginasthma.org</a:t>
            </a:r>
          </a:p>
        </p:txBody>
      </p:sp>
      <p:sp>
        <p:nvSpPr>
          <p:cNvPr id="38" name="Rectangle 37"/>
          <p:cNvSpPr/>
          <p:nvPr/>
        </p:nvSpPr>
        <p:spPr>
          <a:xfrm>
            <a:off x="2019151" y="4478997"/>
            <a:ext cx="792000" cy="360000"/>
          </a:xfrm>
          <a:prstGeom prst="rect">
            <a:avLst/>
          </a:prstGeom>
          <a:solidFill>
            <a:schemeClr val="bg1">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6" name="object 8"/>
          <p:cNvSpPr txBox="1"/>
          <p:nvPr/>
        </p:nvSpPr>
        <p:spPr>
          <a:xfrm>
            <a:off x="2018296" y="3691703"/>
            <a:ext cx="900000" cy="706604"/>
          </a:xfrm>
          <a:prstGeom prst="rect">
            <a:avLst/>
          </a:prstGeom>
        </p:spPr>
        <p:txBody>
          <a:bodyPr vert="horz" wrap="square" lIns="0" tIns="15875" rIns="0" bIns="0" rtlCol="0">
            <a:spAutoFit/>
          </a:bodyPr>
          <a:lstStyle/>
          <a:p>
            <a:pPr marL="12700">
              <a:spcBef>
                <a:spcPts val="125"/>
              </a:spcBef>
            </a:pPr>
            <a:r>
              <a:rPr sz="900" b="1" spc="11" dirty="0">
                <a:solidFill>
                  <a:srgbClr val="58595B"/>
                </a:solidFill>
                <a:latin typeface="Arial Black"/>
                <a:cs typeface="Arial Black"/>
              </a:rPr>
              <a:t>STEP</a:t>
            </a:r>
            <a:r>
              <a:rPr sz="900" b="1" spc="-5" dirty="0">
                <a:solidFill>
                  <a:srgbClr val="58595B"/>
                </a:solidFill>
                <a:latin typeface="Arial Black"/>
                <a:cs typeface="Arial Black"/>
              </a:rPr>
              <a:t> </a:t>
            </a:r>
            <a:r>
              <a:rPr sz="900" b="1" spc="15" dirty="0">
                <a:solidFill>
                  <a:srgbClr val="58595B"/>
                </a:solidFill>
                <a:latin typeface="Arial Black"/>
                <a:cs typeface="Arial Black"/>
              </a:rPr>
              <a:t>1</a:t>
            </a:r>
            <a:endParaRPr sz="900" b="1">
              <a:solidFill>
                <a:prstClr val="black"/>
              </a:solidFill>
              <a:latin typeface="Arial Black"/>
              <a:cs typeface="Arial Black"/>
            </a:endParaRPr>
          </a:p>
          <a:p>
            <a:pPr marL="12700" marR="267964">
              <a:lnSpc>
                <a:spcPct val="101200"/>
              </a:lnSpc>
              <a:spcBef>
                <a:spcPts val="944"/>
              </a:spcBef>
            </a:pPr>
            <a:r>
              <a:rPr sz="951" dirty="0">
                <a:solidFill>
                  <a:srgbClr val="231F20"/>
                </a:solidFill>
                <a:latin typeface="Arial"/>
                <a:cs typeface="Arial"/>
              </a:rPr>
              <a:t>As-needed  low</a:t>
            </a:r>
            <a:r>
              <a:rPr sz="951" spc="-25" dirty="0">
                <a:solidFill>
                  <a:srgbClr val="231F20"/>
                </a:solidFill>
                <a:latin typeface="Arial"/>
                <a:cs typeface="Arial"/>
              </a:rPr>
              <a:t> </a:t>
            </a:r>
            <a:r>
              <a:rPr sz="951" dirty="0">
                <a:solidFill>
                  <a:srgbClr val="231F20"/>
                </a:solidFill>
                <a:latin typeface="Arial"/>
                <a:cs typeface="Arial"/>
              </a:rPr>
              <a:t>dose</a:t>
            </a:r>
            <a:endParaRPr sz="951">
              <a:solidFill>
                <a:prstClr val="black"/>
              </a:solidFill>
              <a:latin typeface="Arial"/>
              <a:cs typeface="Arial"/>
            </a:endParaRPr>
          </a:p>
          <a:p>
            <a:pPr marL="12700">
              <a:lnSpc>
                <a:spcPts val="1060"/>
              </a:lnSpc>
            </a:pPr>
            <a:r>
              <a:rPr sz="951" dirty="0">
                <a:solidFill>
                  <a:srgbClr val="231F20"/>
                </a:solidFill>
                <a:latin typeface="Arial"/>
                <a:cs typeface="Arial"/>
              </a:rPr>
              <a:t>ICS-formoterol</a:t>
            </a:r>
            <a:r>
              <a:rPr sz="951" spc="-31" dirty="0">
                <a:solidFill>
                  <a:srgbClr val="231F20"/>
                </a:solidFill>
                <a:latin typeface="Arial"/>
                <a:cs typeface="Arial"/>
              </a:rPr>
              <a:t> </a:t>
            </a:r>
            <a:r>
              <a:rPr sz="1000" spc="11" dirty="0">
                <a:solidFill>
                  <a:srgbClr val="231F20"/>
                </a:solidFill>
                <a:latin typeface="Arial"/>
                <a:cs typeface="Arial"/>
              </a:rPr>
              <a:t>*</a:t>
            </a:r>
            <a:endParaRPr sz="1000">
              <a:solidFill>
                <a:prstClr val="black"/>
              </a:solidFill>
              <a:latin typeface="Arial"/>
              <a:cs typeface="Arial"/>
            </a:endParaRPr>
          </a:p>
        </p:txBody>
      </p:sp>
      <p:sp>
        <p:nvSpPr>
          <p:cNvPr id="20" name="object 12"/>
          <p:cNvSpPr txBox="1"/>
          <p:nvPr/>
        </p:nvSpPr>
        <p:spPr>
          <a:xfrm>
            <a:off x="2018295" y="4411646"/>
            <a:ext cx="864000" cy="430759"/>
          </a:xfrm>
          <a:prstGeom prst="rect">
            <a:avLst/>
          </a:prstGeom>
        </p:spPr>
        <p:txBody>
          <a:bodyPr vert="horz" wrap="square" lIns="0" tIns="12065" rIns="0" bIns="0" rtlCol="0">
            <a:spAutoFit/>
          </a:bodyPr>
          <a:lstStyle/>
          <a:p>
            <a:pPr marL="12700" marR="5080">
              <a:lnSpc>
                <a:spcPct val="103200"/>
              </a:lnSpc>
              <a:spcBef>
                <a:spcPts val="95"/>
              </a:spcBef>
            </a:pPr>
            <a:r>
              <a:rPr sz="900" i="1" spc="11" dirty="0">
                <a:solidFill>
                  <a:srgbClr val="231F20"/>
                </a:solidFill>
                <a:latin typeface="Arial"/>
                <a:cs typeface="Arial"/>
              </a:rPr>
              <a:t>Low </a:t>
            </a:r>
            <a:r>
              <a:rPr sz="900" i="1" spc="5" dirty="0">
                <a:solidFill>
                  <a:srgbClr val="231F20"/>
                </a:solidFill>
                <a:latin typeface="Arial"/>
                <a:cs typeface="Arial"/>
              </a:rPr>
              <a:t>dose </a:t>
            </a:r>
            <a:r>
              <a:rPr sz="900" i="1" spc="11">
                <a:solidFill>
                  <a:srgbClr val="231F20"/>
                </a:solidFill>
                <a:latin typeface="Arial"/>
                <a:cs typeface="Arial"/>
              </a:rPr>
              <a:t>ICS  taken</a:t>
            </a:r>
            <a:r>
              <a:rPr lang="en-AU" sz="900" i="1" spc="11">
                <a:solidFill>
                  <a:srgbClr val="231F20"/>
                </a:solidFill>
                <a:latin typeface="Arial"/>
                <a:cs typeface="Arial"/>
              </a:rPr>
              <a:t> </a:t>
            </a:r>
            <a:r>
              <a:rPr sz="900" i="1" spc="5">
                <a:solidFill>
                  <a:srgbClr val="231F20"/>
                </a:solidFill>
                <a:latin typeface="Arial"/>
                <a:cs typeface="Arial"/>
              </a:rPr>
              <a:t>whenever  </a:t>
            </a:r>
            <a:r>
              <a:rPr sz="900" i="1" spc="15" dirty="0">
                <a:solidFill>
                  <a:srgbClr val="231F20"/>
                </a:solidFill>
                <a:latin typeface="Arial"/>
                <a:cs typeface="Arial"/>
              </a:rPr>
              <a:t>SABA </a:t>
            </a:r>
            <a:r>
              <a:rPr sz="900" i="1" spc="5" dirty="0">
                <a:solidFill>
                  <a:srgbClr val="231F20"/>
                </a:solidFill>
                <a:latin typeface="Arial"/>
                <a:cs typeface="Arial"/>
              </a:rPr>
              <a:t>is </a:t>
            </a:r>
            <a:r>
              <a:rPr sz="900" i="1" spc="11" dirty="0">
                <a:solidFill>
                  <a:srgbClr val="231F20"/>
                </a:solidFill>
                <a:latin typeface="Arial"/>
                <a:cs typeface="Arial"/>
              </a:rPr>
              <a:t>taken</a:t>
            </a:r>
            <a:r>
              <a:rPr sz="851" i="1" spc="-115" dirty="0">
                <a:solidFill>
                  <a:srgbClr val="231F20"/>
                </a:solidFill>
                <a:latin typeface="Arial"/>
                <a:cs typeface="Arial"/>
              </a:rPr>
              <a:t> </a:t>
            </a:r>
            <a:r>
              <a:rPr sz="751" spc="11" dirty="0">
                <a:solidFill>
                  <a:srgbClr val="231F20"/>
                </a:solidFill>
                <a:latin typeface="Arial"/>
                <a:cs typeface="Arial"/>
              </a:rPr>
              <a:t>†</a:t>
            </a:r>
            <a:endParaRPr sz="751">
              <a:solidFill>
                <a:prstClr val="black"/>
              </a:solidFill>
              <a:latin typeface="Arial"/>
              <a:cs typeface="Arial"/>
            </a:endParaRPr>
          </a:p>
        </p:txBody>
      </p:sp>
      <p:sp>
        <p:nvSpPr>
          <p:cNvPr id="59" name="object 24"/>
          <p:cNvSpPr txBox="1"/>
          <p:nvPr/>
        </p:nvSpPr>
        <p:spPr>
          <a:xfrm>
            <a:off x="5845365" y="5445227"/>
            <a:ext cx="3084324" cy="537841"/>
          </a:xfrm>
          <a:prstGeom prst="rect">
            <a:avLst/>
          </a:prstGeom>
        </p:spPr>
        <p:txBody>
          <a:bodyPr vert="horz" wrap="square" lIns="0" tIns="13971" rIns="0" bIns="0" rtlCol="0">
            <a:spAutoFit/>
          </a:bodyPr>
          <a:lstStyle/>
          <a:p>
            <a:pPr marL="110487" marR="5080" indent="-98423">
              <a:spcBef>
                <a:spcPts val="111"/>
              </a:spcBef>
            </a:pPr>
            <a:r>
              <a:rPr sz="800" spc="5" dirty="0">
                <a:solidFill>
                  <a:srgbClr val="231F20"/>
                </a:solidFill>
                <a:latin typeface="Arial"/>
                <a:cs typeface="Arial"/>
              </a:rPr>
              <a:t>‡ </a:t>
            </a:r>
            <a:r>
              <a:rPr sz="851" spc="11" dirty="0">
                <a:solidFill>
                  <a:srgbClr val="231F20"/>
                </a:solidFill>
                <a:latin typeface="Arial"/>
                <a:cs typeface="Arial"/>
              </a:rPr>
              <a:t>Low-dose </a:t>
            </a:r>
            <a:r>
              <a:rPr sz="851" spc="15" dirty="0">
                <a:solidFill>
                  <a:srgbClr val="231F20"/>
                </a:solidFill>
                <a:latin typeface="Arial"/>
                <a:cs typeface="Arial"/>
              </a:rPr>
              <a:t>ICS-form </a:t>
            </a:r>
            <a:r>
              <a:rPr sz="851" spc="5" dirty="0">
                <a:solidFill>
                  <a:srgbClr val="231F20"/>
                </a:solidFill>
                <a:latin typeface="Arial"/>
                <a:cs typeface="Arial"/>
              </a:rPr>
              <a:t>is </a:t>
            </a:r>
            <a:r>
              <a:rPr sz="851" spc="11" dirty="0">
                <a:solidFill>
                  <a:srgbClr val="231F20"/>
                </a:solidFill>
                <a:latin typeface="Arial"/>
                <a:cs typeface="Arial"/>
              </a:rPr>
              <a:t>the reliever for </a:t>
            </a:r>
            <a:r>
              <a:rPr sz="851" spc="5" dirty="0">
                <a:solidFill>
                  <a:srgbClr val="231F20"/>
                </a:solidFill>
                <a:latin typeface="Arial"/>
                <a:cs typeface="Arial"/>
              </a:rPr>
              <a:t>patients prescribed  </a:t>
            </a:r>
            <a:r>
              <a:rPr sz="851" spc="11" dirty="0">
                <a:solidFill>
                  <a:srgbClr val="231F20"/>
                </a:solidFill>
                <a:latin typeface="Arial"/>
                <a:cs typeface="Arial"/>
              </a:rPr>
              <a:t>bud-form or </a:t>
            </a:r>
            <a:r>
              <a:rPr sz="851" spc="15" dirty="0">
                <a:solidFill>
                  <a:srgbClr val="231F20"/>
                </a:solidFill>
                <a:latin typeface="Arial"/>
                <a:cs typeface="Arial"/>
              </a:rPr>
              <a:t>BDP-form maintenance </a:t>
            </a:r>
            <a:r>
              <a:rPr sz="851" spc="11" dirty="0">
                <a:solidFill>
                  <a:srgbClr val="231F20"/>
                </a:solidFill>
                <a:latin typeface="Arial"/>
                <a:cs typeface="Arial"/>
              </a:rPr>
              <a:t>and reliever</a:t>
            </a:r>
            <a:r>
              <a:rPr sz="851" spc="-25" dirty="0">
                <a:solidFill>
                  <a:srgbClr val="231F20"/>
                </a:solidFill>
                <a:latin typeface="Arial"/>
                <a:cs typeface="Arial"/>
              </a:rPr>
              <a:t> </a:t>
            </a:r>
            <a:r>
              <a:rPr sz="851" spc="11" dirty="0">
                <a:solidFill>
                  <a:srgbClr val="231F20"/>
                </a:solidFill>
                <a:latin typeface="Arial"/>
                <a:cs typeface="Arial"/>
              </a:rPr>
              <a:t>therapy</a:t>
            </a:r>
            <a:endParaRPr sz="851" dirty="0">
              <a:solidFill>
                <a:prstClr val="black"/>
              </a:solidFill>
              <a:latin typeface="Arial"/>
              <a:cs typeface="Arial"/>
            </a:endParaRPr>
          </a:p>
          <a:p>
            <a:pPr marL="87311" indent="-74611">
              <a:spcBef>
                <a:spcPts val="35"/>
              </a:spcBef>
            </a:pPr>
            <a:r>
              <a:rPr sz="800" spc="15" dirty="0">
                <a:solidFill>
                  <a:srgbClr val="231F20"/>
                </a:solidFill>
                <a:latin typeface="Arial"/>
                <a:cs typeface="Arial"/>
              </a:rPr>
              <a:t># </a:t>
            </a:r>
            <a:r>
              <a:rPr sz="851" spc="11" dirty="0">
                <a:solidFill>
                  <a:srgbClr val="231F20"/>
                </a:solidFill>
                <a:latin typeface="Arial"/>
                <a:cs typeface="Arial"/>
              </a:rPr>
              <a:t>Consider adding </a:t>
            </a:r>
            <a:r>
              <a:rPr sz="851" spc="20" dirty="0">
                <a:solidFill>
                  <a:srgbClr val="231F20"/>
                </a:solidFill>
                <a:latin typeface="Arial"/>
                <a:cs typeface="Arial"/>
              </a:rPr>
              <a:t>HDM </a:t>
            </a:r>
            <a:r>
              <a:rPr sz="851" spc="15" dirty="0">
                <a:solidFill>
                  <a:srgbClr val="231F20"/>
                </a:solidFill>
                <a:latin typeface="Arial"/>
                <a:cs typeface="Arial"/>
              </a:rPr>
              <a:t>SLIT </a:t>
            </a:r>
            <a:r>
              <a:rPr sz="851" spc="11" dirty="0">
                <a:solidFill>
                  <a:srgbClr val="231F20"/>
                </a:solidFill>
                <a:latin typeface="Arial"/>
                <a:cs typeface="Arial"/>
              </a:rPr>
              <a:t>for sensitized </a:t>
            </a:r>
            <a:r>
              <a:rPr sz="851" spc="5">
                <a:solidFill>
                  <a:srgbClr val="231F20"/>
                </a:solidFill>
                <a:latin typeface="Arial"/>
                <a:cs typeface="Arial"/>
              </a:rPr>
              <a:t>patients</a:t>
            </a:r>
            <a:r>
              <a:rPr sz="851" spc="-51">
                <a:solidFill>
                  <a:srgbClr val="231F20"/>
                </a:solidFill>
                <a:latin typeface="Arial"/>
                <a:cs typeface="Arial"/>
              </a:rPr>
              <a:t> </a:t>
            </a:r>
            <a:r>
              <a:rPr sz="851" spc="5">
                <a:solidFill>
                  <a:srgbClr val="231F20"/>
                </a:solidFill>
                <a:latin typeface="Arial"/>
                <a:cs typeface="Arial"/>
              </a:rPr>
              <a:t>with</a:t>
            </a:r>
            <a:r>
              <a:rPr lang="en-AU" sz="851" spc="5">
                <a:solidFill>
                  <a:srgbClr val="231F20"/>
                </a:solidFill>
                <a:latin typeface="Arial"/>
                <a:cs typeface="Arial"/>
              </a:rPr>
              <a:t> </a:t>
            </a:r>
            <a:r>
              <a:rPr sz="851" spc="7">
                <a:solidFill>
                  <a:srgbClr val="231F20"/>
                </a:solidFill>
                <a:latin typeface="Arial"/>
                <a:cs typeface="Arial"/>
              </a:rPr>
              <a:t>allergic </a:t>
            </a:r>
            <a:r>
              <a:rPr sz="851" spc="15" dirty="0">
                <a:solidFill>
                  <a:srgbClr val="231F20"/>
                </a:solidFill>
                <a:latin typeface="Arial"/>
                <a:cs typeface="Arial"/>
              </a:rPr>
              <a:t>rhinitis and </a:t>
            </a:r>
            <a:r>
              <a:rPr sz="851" spc="23" dirty="0">
                <a:solidFill>
                  <a:srgbClr val="231F20"/>
                </a:solidFill>
                <a:latin typeface="Arial"/>
                <a:cs typeface="Arial"/>
              </a:rPr>
              <a:t>FEV</a:t>
            </a:r>
            <a:r>
              <a:rPr lang="en-AU" sz="851" spc="15" dirty="0">
                <a:solidFill>
                  <a:srgbClr val="231F20"/>
                </a:solidFill>
                <a:latin typeface="Arial"/>
                <a:cs typeface="Arial"/>
              </a:rPr>
              <a:t> </a:t>
            </a:r>
            <a:r>
              <a:rPr sz="851" spc="15" dirty="0">
                <a:solidFill>
                  <a:srgbClr val="231F20"/>
                </a:solidFill>
                <a:latin typeface="Arial"/>
                <a:cs typeface="Arial"/>
              </a:rPr>
              <a:t> </a:t>
            </a:r>
            <a:r>
              <a:rPr sz="851" spc="31" dirty="0">
                <a:solidFill>
                  <a:srgbClr val="231F20"/>
                </a:solidFill>
                <a:latin typeface="Arial"/>
                <a:cs typeface="Arial"/>
              </a:rPr>
              <a:t>&gt;70%</a:t>
            </a:r>
            <a:r>
              <a:rPr sz="851" spc="-135" dirty="0">
                <a:solidFill>
                  <a:srgbClr val="231F20"/>
                </a:solidFill>
                <a:latin typeface="Arial"/>
                <a:cs typeface="Arial"/>
              </a:rPr>
              <a:t> </a:t>
            </a:r>
            <a:r>
              <a:rPr sz="851" spc="7" dirty="0">
                <a:solidFill>
                  <a:srgbClr val="231F20"/>
                </a:solidFill>
                <a:latin typeface="Arial"/>
                <a:cs typeface="Arial"/>
              </a:rPr>
              <a:t>predicted</a:t>
            </a:r>
            <a:endParaRPr sz="851" dirty="0">
              <a:solidFill>
                <a:prstClr val="black"/>
              </a:solidFill>
              <a:latin typeface="Arial"/>
              <a:cs typeface="Arial"/>
            </a:endParaRPr>
          </a:p>
        </p:txBody>
      </p:sp>
    </p:spTree>
    <p:extLst>
      <p:ext uri="{BB962C8B-B14F-4D97-AF65-F5344CB8AC3E}">
        <p14:creationId xmlns:p14="http://schemas.microsoft.com/office/powerpoint/2010/main" val="3826837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DE11AD2-0854-45EB-A142-0AC73FB99677}"/>
              </a:ext>
            </a:extLst>
          </p:cNvPr>
          <p:cNvSpPr>
            <a:spLocks noGrp="1"/>
          </p:cNvSpPr>
          <p:nvPr>
            <p:ph type="title"/>
          </p:nvPr>
        </p:nvSpPr>
        <p:spPr/>
        <p:txBody>
          <a:bodyPr/>
          <a:lstStyle/>
          <a:p>
            <a:r>
              <a:rPr lang="en-US" altLang="ko-KR" dirty="0"/>
              <a:t>Control-based asthma management</a:t>
            </a:r>
            <a:endParaRPr lang="ko-KR" altLang="en-US" dirty="0"/>
          </a:p>
        </p:txBody>
      </p:sp>
      <p:sp>
        <p:nvSpPr>
          <p:cNvPr id="3" name="내용 개체 틀 2">
            <a:extLst>
              <a:ext uri="{FF2B5EF4-FFF2-40B4-BE49-F238E27FC236}">
                <a16:creationId xmlns:a16="http://schemas.microsoft.com/office/drawing/2014/main" id="{2C0439CF-07F3-4B2F-8653-E0293C1A1326}"/>
              </a:ext>
            </a:extLst>
          </p:cNvPr>
          <p:cNvSpPr>
            <a:spLocks noGrp="1"/>
          </p:cNvSpPr>
          <p:nvPr>
            <p:ph idx="1"/>
          </p:nvPr>
        </p:nvSpPr>
        <p:spPr>
          <a:xfrm>
            <a:off x="628649" y="1388542"/>
            <a:ext cx="8225983" cy="4730548"/>
          </a:xfrm>
        </p:spPr>
        <p:txBody>
          <a:bodyPr>
            <a:normAutofit/>
          </a:bodyPr>
          <a:lstStyle/>
          <a:p>
            <a:pPr marL="0" indent="0">
              <a:buNone/>
            </a:pPr>
            <a:r>
              <a:rPr lang="en-US" altLang="ko-KR" dirty="0"/>
              <a:t>Well controlled on low dose ICS/LABA</a:t>
            </a:r>
          </a:p>
          <a:p>
            <a:pPr marL="0" indent="0">
              <a:buNone/>
            </a:pPr>
            <a:r>
              <a:rPr lang="en-US" altLang="ko-KR" dirty="0"/>
              <a:t>→  step down to low dose ICS or prn low dose ICS/formoterol</a:t>
            </a:r>
          </a:p>
          <a:p>
            <a:pPr marL="0" indent="0">
              <a:buNone/>
            </a:pPr>
            <a:r>
              <a:rPr lang="en-US" altLang="ko-KR" dirty="0"/>
              <a:t>→  well controlled</a:t>
            </a:r>
          </a:p>
          <a:p>
            <a:pPr marL="0" indent="0">
              <a:buNone/>
            </a:pPr>
            <a:r>
              <a:rPr lang="en-US" altLang="ko-KR" dirty="0"/>
              <a:t>→  prn low dose ICS/formoterol or prn low dose ICS/SABA</a:t>
            </a:r>
          </a:p>
          <a:p>
            <a:pPr marL="0" indent="0">
              <a:buNone/>
            </a:pPr>
            <a:r>
              <a:rPr lang="en-US" altLang="ko-KR" dirty="0"/>
              <a:t>      </a:t>
            </a:r>
          </a:p>
        </p:txBody>
      </p:sp>
    </p:spTree>
    <p:extLst>
      <p:ext uri="{BB962C8B-B14F-4D97-AF65-F5344CB8AC3E}">
        <p14:creationId xmlns:p14="http://schemas.microsoft.com/office/powerpoint/2010/main" val="3669367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18BA539-7AB7-41F2-A7D0-7C84E2E746D6}"/>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7486CE6F-BA1C-4D1F-81ED-000471722483}"/>
              </a:ext>
            </a:extLst>
          </p:cNvPr>
          <p:cNvSpPr>
            <a:spLocks noGrp="1"/>
          </p:cNvSpPr>
          <p:nvPr>
            <p:ph idx="1"/>
          </p:nvPr>
        </p:nvSpPr>
        <p:spPr>
          <a:xfrm>
            <a:off x="628650" y="1446415"/>
            <a:ext cx="7886700" cy="4730548"/>
          </a:xfrm>
        </p:spPr>
        <p:txBody>
          <a:bodyPr/>
          <a:lstStyle/>
          <a:p>
            <a:r>
              <a:rPr lang="en-US" altLang="ko-KR" dirty="0"/>
              <a:t>prn SABA </a:t>
            </a:r>
            <a:r>
              <a:rPr lang="ko-KR" altLang="en-US" dirty="0"/>
              <a:t>삭제</a:t>
            </a:r>
            <a:r>
              <a:rPr lang="en-US" altLang="ko-KR" dirty="0"/>
              <a:t> or</a:t>
            </a:r>
            <a:r>
              <a:rPr lang="ko-KR" altLang="en-US" dirty="0"/>
              <a:t> 유지</a:t>
            </a:r>
            <a:r>
              <a:rPr lang="en-US" altLang="ko-KR" dirty="0"/>
              <a:t>?</a:t>
            </a:r>
          </a:p>
          <a:p>
            <a:r>
              <a:rPr lang="en-US" altLang="ko-KR" dirty="0"/>
              <a:t>prn ICS/LABA </a:t>
            </a:r>
            <a:r>
              <a:rPr lang="ko-KR" altLang="en-US" dirty="0"/>
              <a:t>의 허용 범위</a:t>
            </a:r>
            <a:endParaRPr lang="en-US" altLang="ko-KR" dirty="0"/>
          </a:p>
          <a:p>
            <a:r>
              <a:rPr lang="en-US" altLang="ko-KR" dirty="0"/>
              <a:t>Budesonide/formoterol</a:t>
            </a:r>
            <a:r>
              <a:rPr lang="ko-KR" altLang="en-US" dirty="0"/>
              <a:t> 외 </a:t>
            </a:r>
            <a:r>
              <a:rPr lang="en-US" altLang="ko-KR" dirty="0"/>
              <a:t>data</a:t>
            </a:r>
          </a:p>
          <a:p>
            <a:r>
              <a:rPr lang="en-US" altLang="ko-KR" dirty="0"/>
              <a:t>Step 3 &gt; Step 2:  ICS only or prn ICS/formoterol</a:t>
            </a:r>
            <a:endParaRPr lang="ko-KR" altLang="en-US" dirty="0"/>
          </a:p>
        </p:txBody>
      </p:sp>
      <p:pic>
        <p:nvPicPr>
          <p:cNvPr id="5" name="그림 4">
            <a:extLst>
              <a:ext uri="{FF2B5EF4-FFF2-40B4-BE49-F238E27FC236}">
                <a16:creationId xmlns:a16="http://schemas.microsoft.com/office/drawing/2014/main" id="{9344B7E6-17E5-42F1-B3C0-0D04BBA18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24084" y="2073739"/>
            <a:ext cx="5018589" cy="3763942"/>
          </a:xfrm>
          <a:prstGeom prst="rect">
            <a:avLst/>
          </a:prstGeom>
        </p:spPr>
      </p:pic>
      <p:sp>
        <p:nvSpPr>
          <p:cNvPr id="6" name="TextBox 5">
            <a:extLst>
              <a:ext uri="{FF2B5EF4-FFF2-40B4-BE49-F238E27FC236}">
                <a16:creationId xmlns:a16="http://schemas.microsoft.com/office/drawing/2014/main" id="{A11D57D5-82B1-4DF5-BC12-834BE933AA0F}"/>
              </a:ext>
            </a:extLst>
          </p:cNvPr>
          <p:cNvSpPr txBox="1"/>
          <p:nvPr/>
        </p:nvSpPr>
        <p:spPr>
          <a:xfrm>
            <a:off x="6933235" y="2453833"/>
            <a:ext cx="1134319" cy="646331"/>
          </a:xfrm>
          <a:prstGeom prst="rect">
            <a:avLst/>
          </a:prstGeom>
          <a:solidFill>
            <a:srgbClr val="0099CC"/>
          </a:solidFill>
        </p:spPr>
        <p:txBody>
          <a:bodyPr wrap="square" rtlCol="0">
            <a:spAutoFit/>
          </a:bodyPr>
          <a:lstStyle/>
          <a:p>
            <a:r>
              <a:rPr lang="ko-KR" altLang="en-US" dirty="0"/>
              <a:t>치료할 뻔했다</a:t>
            </a:r>
            <a:r>
              <a:rPr lang="en-US" altLang="ko-KR" dirty="0"/>
              <a:t>!</a:t>
            </a:r>
            <a:endParaRPr lang="ko-KR" altLang="en-US" dirty="0"/>
          </a:p>
        </p:txBody>
      </p:sp>
    </p:spTree>
    <p:extLst>
      <p:ext uri="{BB962C8B-B14F-4D97-AF65-F5344CB8AC3E}">
        <p14:creationId xmlns:p14="http://schemas.microsoft.com/office/powerpoint/2010/main" val="24261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F7EF05-7A0C-43D1-BD35-C24475D65D54}"/>
              </a:ext>
            </a:extLst>
          </p:cNvPr>
          <p:cNvSpPr>
            <a:spLocks noGrp="1"/>
          </p:cNvSpPr>
          <p:nvPr>
            <p:ph type="title"/>
          </p:nvPr>
        </p:nvSpPr>
        <p:spPr/>
        <p:txBody>
          <a:bodyPr/>
          <a:lstStyle/>
          <a:p>
            <a:r>
              <a:rPr lang="ko-KR" altLang="en-US" dirty="0"/>
              <a:t>천식 치료의 시작</a:t>
            </a:r>
          </a:p>
        </p:txBody>
      </p:sp>
      <p:sp>
        <p:nvSpPr>
          <p:cNvPr id="3" name="내용 개체 틀 2">
            <a:extLst>
              <a:ext uri="{FF2B5EF4-FFF2-40B4-BE49-F238E27FC236}">
                <a16:creationId xmlns:a16="http://schemas.microsoft.com/office/drawing/2014/main" id="{FF1E6C60-4E1B-44C6-BB29-D9D7B7190125}"/>
              </a:ext>
            </a:extLst>
          </p:cNvPr>
          <p:cNvSpPr>
            <a:spLocks noGrp="1"/>
          </p:cNvSpPr>
          <p:nvPr>
            <p:ph idx="1"/>
          </p:nvPr>
        </p:nvSpPr>
        <p:spPr/>
        <p:txBody>
          <a:bodyPr/>
          <a:lstStyle/>
          <a:p>
            <a:r>
              <a:rPr lang="ko-KR" altLang="en-US" dirty="0"/>
              <a:t>처음 진단된 환자 또는 치료를 중단했던 환자</a:t>
            </a:r>
            <a:endParaRPr lang="en-US" altLang="ko-KR" dirty="0"/>
          </a:p>
          <a:p>
            <a:endParaRPr lang="en-US" altLang="ko-KR" dirty="0"/>
          </a:p>
          <a:p>
            <a:r>
              <a:rPr lang="ko-KR" altLang="en-US" dirty="0"/>
              <a:t>어떤 흡입기를 선택할 것인가</a:t>
            </a:r>
            <a:r>
              <a:rPr lang="en-US" altLang="ko-KR" dirty="0"/>
              <a:t>?</a:t>
            </a:r>
          </a:p>
          <a:p>
            <a:pPr marL="0" indent="0">
              <a:buNone/>
            </a:pPr>
            <a:endParaRPr lang="en-US" altLang="ko-KR" dirty="0"/>
          </a:p>
          <a:p>
            <a:pPr marL="0" indent="0">
              <a:buNone/>
            </a:pPr>
            <a:r>
              <a:rPr lang="ko-KR" altLang="en-US" b="1" dirty="0">
                <a:solidFill>
                  <a:srgbClr val="0070C0"/>
                </a:solidFill>
              </a:rPr>
              <a:t>시작이 반이다</a:t>
            </a:r>
            <a:endParaRPr lang="en-US" altLang="ko-KR" b="1" dirty="0">
              <a:solidFill>
                <a:srgbClr val="0070C0"/>
              </a:solidFill>
            </a:endParaRPr>
          </a:p>
          <a:p>
            <a:pPr marL="0" indent="0">
              <a:buNone/>
            </a:pPr>
            <a:endParaRPr lang="en-US" altLang="ko-KR" b="1" dirty="0">
              <a:solidFill>
                <a:srgbClr val="0070C0"/>
              </a:solidFill>
            </a:endParaRPr>
          </a:p>
          <a:p>
            <a:pPr marL="0" indent="0">
              <a:buNone/>
            </a:pPr>
            <a:r>
              <a:rPr lang="ko-KR" altLang="en-US" b="1" dirty="0">
                <a:solidFill>
                  <a:srgbClr val="0070C0"/>
                </a:solidFill>
              </a:rPr>
              <a:t>첫술에 </a:t>
            </a:r>
            <a:r>
              <a:rPr lang="ko-KR" altLang="en-US" b="1" dirty="0" err="1">
                <a:solidFill>
                  <a:srgbClr val="0070C0"/>
                </a:solidFill>
              </a:rPr>
              <a:t>배부르랴</a:t>
            </a:r>
            <a:endParaRPr lang="ko-KR" altLang="en-US" b="1" dirty="0">
              <a:solidFill>
                <a:srgbClr val="0070C0"/>
              </a:solidFill>
            </a:endParaRPr>
          </a:p>
        </p:txBody>
      </p:sp>
    </p:spTree>
    <p:extLst>
      <p:ext uri="{BB962C8B-B14F-4D97-AF65-F5344CB8AC3E}">
        <p14:creationId xmlns:p14="http://schemas.microsoft.com/office/powerpoint/2010/main" val="243198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04F8307-DE0B-4D63-A190-12DAB897EB1E}"/>
              </a:ext>
            </a:extLst>
          </p:cNvPr>
          <p:cNvSpPr>
            <a:spLocks noGrp="1"/>
          </p:cNvSpPr>
          <p:nvPr>
            <p:ph type="title"/>
          </p:nvPr>
        </p:nvSpPr>
        <p:spPr/>
        <p:txBody>
          <a:bodyPr/>
          <a:lstStyle/>
          <a:p>
            <a:r>
              <a:rPr lang="en-US" altLang="ko-KR" dirty="0"/>
              <a:t>Contents</a:t>
            </a:r>
            <a:endParaRPr lang="ko-KR" altLang="en-US" dirty="0"/>
          </a:p>
        </p:txBody>
      </p:sp>
      <p:sp>
        <p:nvSpPr>
          <p:cNvPr id="3" name="내용 개체 틀 2">
            <a:extLst>
              <a:ext uri="{FF2B5EF4-FFF2-40B4-BE49-F238E27FC236}">
                <a16:creationId xmlns:a16="http://schemas.microsoft.com/office/drawing/2014/main" id="{673A84C2-3F29-4315-ABE6-D315456FD372}"/>
              </a:ext>
            </a:extLst>
          </p:cNvPr>
          <p:cNvSpPr>
            <a:spLocks noGrp="1"/>
          </p:cNvSpPr>
          <p:nvPr>
            <p:ph idx="1"/>
          </p:nvPr>
        </p:nvSpPr>
        <p:spPr/>
        <p:txBody>
          <a:bodyPr/>
          <a:lstStyle/>
          <a:p>
            <a:endParaRPr lang="en-US" altLang="ko-KR" dirty="0"/>
          </a:p>
          <a:p>
            <a:r>
              <a:rPr lang="en-AU" altLang="ko-KR" dirty="0"/>
              <a:t>What’s new in GINA 2019?</a:t>
            </a:r>
          </a:p>
          <a:p>
            <a:endParaRPr lang="en-US" altLang="ko-KR" dirty="0"/>
          </a:p>
          <a:p>
            <a:r>
              <a:rPr lang="en-US" altLang="ko-KR" dirty="0"/>
              <a:t>Initial controller treatment</a:t>
            </a:r>
          </a:p>
          <a:p>
            <a:pPr marL="0" indent="0">
              <a:buNone/>
            </a:pPr>
            <a:endParaRPr lang="en-US" altLang="ko-KR" dirty="0"/>
          </a:p>
          <a:p>
            <a:r>
              <a:rPr lang="en-US" altLang="ko-KR" dirty="0"/>
              <a:t>Difficult-to-treat &amp; severe asthma</a:t>
            </a:r>
            <a:r>
              <a:rPr lang="ko-KR" altLang="en-US" dirty="0"/>
              <a:t> </a:t>
            </a:r>
            <a:r>
              <a:rPr lang="en-US" altLang="ko-KR" dirty="0"/>
              <a:t>management</a:t>
            </a:r>
          </a:p>
          <a:p>
            <a:endParaRPr lang="en-US" altLang="ko-KR" dirty="0"/>
          </a:p>
          <a:p>
            <a:endParaRPr lang="ko-KR" altLang="en-US" dirty="0"/>
          </a:p>
        </p:txBody>
      </p:sp>
    </p:spTree>
    <p:extLst>
      <p:ext uri="{BB962C8B-B14F-4D97-AF65-F5344CB8AC3E}">
        <p14:creationId xmlns:p14="http://schemas.microsoft.com/office/powerpoint/2010/main" val="2299143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C41A11B-798E-48A4-B1DE-B73C0A84597A}"/>
              </a:ext>
            </a:extLst>
          </p:cNvPr>
          <p:cNvSpPr>
            <a:spLocks noGrp="1"/>
          </p:cNvSpPr>
          <p:nvPr>
            <p:ph type="title"/>
          </p:nvPr>
        </p:nvSpPr>
        <p:spPr/>
        <p:txBody>
          <a:bodyPr/>
          <a:lstStyle/>
          <a:p>
            <a:r>
              <a:rPr lang="en-US" altLang="ko-KR" dirty="0"/>
              <a:t>Initial controller</a:t>
            </a:r>
            <a:r>
              <a:rPr lang="ko-KR" altLang="en-US" dirty="0"/>
              <a:t>의 선택</a:t>
            </a:r>
          </a:p>
        </p:txBody>
      </p:sp>
      <p:graphicFrame>
        <p:nvGraphicFramePr>
          <p:cNvPr id="4" name="내용 개체 틀 3">
            <a:extLst>
              <a:ext uri="{FF2B5EF4-FFF2-40B4-BE49-F238E27FC236}">
                <a16:creationId xmlns:a16="http://schemas.microsoft.com/office/drawing/2014/main" id="{D139C4C6-31EB-4E8F-B71A-4D6F4C52B029}"/>
              </a:ext>
            </a:extLst>
          </p:cNvPr>
          <p:cNvGraphicFramePr>
            <a:graphicFrameLocks noGrp="1"/>
          </p:cNvGraphicFramePr>
          <p:nvPr>
            <p:ph idx="1"/>
            <p:extLst>
              <p:ext uri="{D42A27DB-BD31-4B8C-83A1-F6EECF244321}">
                <p14:modId xmlns:p14="http://schemas.microsoft.com/office/powerpoint/2010/main" val="1283339703"/>
              </p:ext>
            </p:extLst>
          </p:nvPr>
        </p:nvGraphicFramePr>
        <p:xfrm>
          <a:off x="628650" y="1214720"/>
          <a:ext cx="7886700" cy="5169544"/>
        </p:xfrm>
        <a:graphic>
          <a:graphicData uri="http://schemas.openxmlformats.org/drawingml/2006/table">
            <a:tbl>
              <a:tblPr firstRow="1" bandRow="1">
                <a:tableStyleId>{00A15C55-8517-42AA-B614-E9B94910E393}</a:tableStyleId>
              </a:tblPr>
              <a:tblGrid>
                <a:gridCol w="3943350">
                  <a:extLst>
                    <a:ext uri="{9D8B030D-6E8A-4147-A177-3AD203B41FA5}">
                      <a16:colId xmlns:a16="http://schemas.microsoft.com/office/drawing/2014/main" val="1398575132"/>
                    </a:ext>
                  </a:extLst>
                </a:gridCol>
                <a:gridCol w="3943350">
                  <a:extLst>
                    <a:ext uri="{9D8B030D-6E8A-4147-A177-3AD203B41FA5}">
                      <a16:colId xmlns:a16="http://schemas.microsoft.com/office/drawing/2014/main" val="1938048539"/>
                    </a:ext>
                  </a:extLst>
                </a:gridCol>
              </a:tblGrid>
              <a:tr h="658192">
                <a:tc>
                  <a:txBody>
                    <a:bodyPr/>
                    <a:lstStyle/>
                    <a:p>
                      <a:pPr algn="ctr" latinLnBrk="1"/>
                      <a:r>
                        <a:rPr lang="en-US" altLang="ko-KR" sz="2000" baseline="0" dirty="0">
                          <a:solidFill>
                            <a:schemeClr val="tx1"/>
                          </a:solidFill>
                          <a:latin typeface="Times New Roman" panose="02020603050405020304" pitchFamily="18" charset="0"/>
                          <a:cs typeface="Times New Roman" panose="02020603050405020304" pitchFamily="18" charset="0"/>
                        </a:rPr>
                        <a:t>Presenting symptoms</a:t>
                      </a:r>
                      <a:endParaRPr lang="ko-KR" altLang="en-US" sz="2000" baseline="0" dirty="0">
                        <a:solidFill>
                          <a:schemeClr val="tx1"/>
                        </a:solidFill>
                        <a:latin typeface="Times New Roman" panose="02020603050405020304" pitchFamily="18" charset="0"/>
                        <a:ea typeface="함초롬바탕" panose="02030504000101010101" pitchFamily="18" charset="-127"/>
                        <a:cs typeface="Times New Roman" panose="02020603050405020304" pitchFamily="18" charset="0"/>
                      </a:endParaRPr>
                    </a:p>
                  </a:txBody>
                  <a:tcPr anchor="ctr"/>
                </a:tc>
                <a:tc>
                  <a:txBody>
                    <a:bodyPr/>
                    <a:lstStyle/>
                    <a:p>
                      <a:pPr algn="ctr" latinLnBrk="1"/>
                      <a:r>
                        <a:rPr lang="en-US" altLang="ko-KR" sz="2000" baseline="0" dirty="0">
                          <a:solidFill>
                            <a:schemeClr val="tx1"/>
                          </a:solidFill>
                          <a:latin typeface="Times New Roman" panose="02020603050405020304" pitchFamily="18" charset="0"/>
                          <a:cs typeface="Times New Roman" panose="02020603050405020304" pitchFamily="18" charset="0"/>
                        </a:rPr>
                        <a:t>Preferred initial controller</a:t>
                      </a:r>
                      <a:endParaRPr lang="ko-KR" altLang="en-US" sz="2000" baseline="0" dirty="0">
                        <a:solidFill>
                          <a:schemeClr val="tx1"/>
                        </a:solidFill>
                        <a:latin typeface="Times New Roman" panose="02020603050405020304" pitchFamily="18" charset="0"/>
                        <a:ea typeface="함초롬바탕" panose="02030504000101010101" pitchFamily="18" charset="-127"/>
                        <a:cs typeface="Times New Roman" panose="02020603050405020304" pitchFamily="18" charset="0"/>
                      </a:endParaRPr>
                    </a:p>
                  </a:txBody>
                  <a:tcPr anchor="ctr"/>
                </a:tc>
                <a:extLst>
                  <a:ext uri="{0D108BD9-81ED-4DB2-BD59-A6C34878D82A}">
                    <a16:rowId xmlns:a16="http://schemas.microsoft.com/office/drawing/2014/main" val="1938568586"/>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증상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 SABA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사용 월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1</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이하</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지난 한 달 수면장애 없음</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급성악화 위험인자 없음</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지난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1</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년 급성악화 없음</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a:t>
                      </a:r>
                    </a:p>
                  </a:txBody>
                  <a:tcPr/>
                </a:tc>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불필요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(Evidence D)</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674721403"/>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증상은 드물지만 급성악화 위험인자 한 가지 이상</a:t>
                      </a:r>
                    </a:p>
                  </a:txBody>
                  <a:tcPr/>
                </a:tc>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저용량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 (Evidence D)</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3041083168"/>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증상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 SABA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사용 월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2</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이상</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p>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주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1</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이하</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수면장애 월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1</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이상</a:t>
                      </a:r>
                    </a:p>
                  </a:txBody>
                  <a:tcPr/>
                </a:tc>
                <a:tc>
                  <a:txBody>
                    <a:bodyPr/>
                    <a:lstStyle/>
                    <a:p>
                      <a:pPr marL="0" marR="0" lvl="0" indent="0" algn="l" defTabSz="914400" rtl="0" eaLnBrk="1" fontAlgn="auto" latinLnBrk="1" hangingPunct="1">
                        <a:lnSpc>
                          <a:spcPct val="120000"/>
                        </a:lnSpc>
                        <a:spcBef>
                          <a:spcPts val="0"/>
                        </a:spcBef>
                        <a:spcAft>
                          <a:spcPts val="0"/>
                        </a:spcAft>
                        <a:buClrTx/>
                        <a:buSzTx/>
                        <a:buFontTx/>
                        <a:buNone/>
                        <a:tabLst/>
                        <a:defRPr/>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저용량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 (Evidence B)</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p>
                      <a:pPr latinLnBrk="1">
                        <a:lnSpc>
                          <a:spcPct val="120000"/>
                        </a:lnSpc>
                      </a:pP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2189739969"/>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증상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 SABA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사용 주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2</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이상</a:t>
                      </a:r>
                    </a:p>
                  </a:txBody>
                  <a:tcPr/>
                </a:tc>
                <a:tc>
                  <a:txBody>
                    <a:bodyPr/>
                    <a:lstStyle/>
                    <a:p>
                      <a:pPr marL="0" marR="0" lvl="0" indent="0" algn="l" defTabSz="914400" rtl="0" eaLnBrk="1" fontAlgn="auto" latinLnBrk="1" hangingPunct="1">
                        <a:lnSpc>
                          <a:spcPct val="120000"/>
                        </a:lnSpc>
                        <a:spcBef>
                          <a:spcPts val="0"/>
                        </a:spcBef>
                        <a:spcAft>
                          <a:spcPts val="0"/>
                        </a:spcAft>
                        <a:buClrTx/>
                        <a:buSzTx/>
                        <a:buFontTx/>
                        <a:buNone/>
                        <a:tabLst/>
                        <a:defRPr/>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저용량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 (Evidence A)</a:t>
                      </a:r>
                    </a:p>
                    <a:p>
                      <a:pPr marL="0" marR="0" lvl="0" indent="0" algn="l" defTabSz="914400" rtl="0" eaLnBrk="1" fontAlgn="auto" latinLnBrk="1" hangingPunct="1">
                        <a:lnSpc>
                          <a:spcPct val="120000"/>
                        </a:lnSpc>
                        <a:spcBef>
                          <a:spcPts val="0"/>
                        </a:spcBef>
                        <a:spcAft>
                          <a:spcPts val="0"/>
                        </a:spcAft>
                        <a:buClrTx/>
                        <a:buSzTx/>
                        <a:buFontTx/>
                        <a:buNone/>
                        <a:tabLst/>
                        <a:defRPr/>
                      </a:pP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 LTRA, theophylline)</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1873880466"/>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매일</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증상</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주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1</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이상 수면 장애</a:t>
                      </a:r>
                      <a:endPar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급성악화 위험인자</a:t>
                      </a:r>
                    </a:p>
                  </a:txBody>
                  <a:tcPr/>
                </a:tc>
                <a:tc>
                  <a:txBody>
                    <a:bodyPr/>
                    <a:lstStyle/>
                    <a:p>
                      <a:pPr marL="0" marR="0" lvl="0" indent="0" algn="l" defTabSz="914400" rtl="0" eaLnBrk="1" fontAlgn="auto" latinLnBrk="1" hangingPunct="1">
                        <a:lnSpc>
                          <a:spcPct val="120000"/>
                        </a:lnSpc>
                        <a:spcBef>
                          <a:spcPts val="0"/>
                        </a:spcBef>
                        <a:spcAft>
                          <a:spcPts val="0"/>
                        </a:spcAft>
                        <a:buClrTx/>
                        <a:buSzTx/>
                        <a:buFontTx/>
                        <a:buNone/>
                        <a:tabLst/>
                        <a:defRPr/>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중간용량</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고용량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 (Evidence A), or </a:t>
                      </a:r>
                    </a:p>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저용량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ICS/LABA (Evidence A)</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3105023819"/>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조절되지 않는 중증 천식</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p>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천식 급성악화로 시작</a:t>
                      </a:r>
                    </a:p>
                  </a:txBody>
                  <a:tcPr/>
                </a:tc>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단기간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oral steroid +</a:t>
                      </a:r>
                    </a:p>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고용량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 (Evidence A), or moderate-dose ICS/LABA (Evidence D)</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824091013"/>
                  </a:ext>
                </a:extLst>
              </a:tr>
            </a:tbl>
          </a:graphicData>
        </a:graphic>
      </p:graphicFrame>
      <p:sp>
        <p:nvSpPr>
          <p:cNvPr id="3" name="TextBox 2">
            <a:extLst>
              <a:ext uri="{FF2B5EF4-FFF2-40B4-BE49-F238E27FC236}">
                <a16:creationId xmlns:a16="http://schemas.microsoft.com/office/drawing/2014/main" id="{2762486C-2E26-4E57-A952-DD03CF6C94C4}"/>
              </a:ext>
            </a:extLst>
          </p:cNvPr>
          <p:cNvSpPr txBox="1"/>
          <p:nvPr/>
        </p:nvSpPr>
        <p:spPr>
          <a:xfrm>
            <a:off x="4965539" y="6492873"/>
            <a:ext cx="4027990" cy="338554"/>
          </a:xfrm>
          <a:prstGeom prst="rect">
            <a:avLst/>
          </a:prstGeom>
          <a:noFill/>
        </p:spPr>
        <p:txBody>
          <a:bodyPr wrap="square" rtlCol="0">
            <a:spAutoFit/>
          </a:bodyPr>
          <a:lstStyle/>
          <a:p>
            <a:pPr algn="r"/>
            <a:r>
              <a:rPr lang="en-US" altLang="ko-KR" sz="1600" i="1" dirty="0">
                <a:latin typeface="Times New Roman" panose="02020603050405020304" pitchFamily="18" charset="0"/>
                <a:ea typeface="함초롬바탕" panose="02030504000101010101" pitchFamily="18" charset="-127"/>
              </a:rPr>
              <a:t>GINA 2018</a:t>
            </a:r>
            <a:endParaRPr lang="ko-KR" altLang="en-US" sz="1600" i="1" dirty="0">
              <a:latin typeface="Times New Roman" panose="02020603050405020304" pitchFamily="18" charset="0"/>
              <a:ea typeface="함초롬바탕" panose="02030504000101010101" pitchFamily="18" charset="-127"/>
            </a:endParaRPr>
          </a:p>
        </p:txBody>
      </p:sp>
    </p:spTree>
    <p:extLst>
      <p:ext uri="{BB962C8B-B14F-4D97-AF65-F5344CB8AC3E}">
        <p14:creationId xmlns:p14="http://schemas.microsoft.com/office/powerpoint/2010/main" val="1253226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3460D72-AFA9-420B-8FAE-D31D212EEF60}"/>
              </a:ext>
            </a:extLst>
          </p:cNvPr>
          <p:cNvSpPr>
            <a:spLocks noGrp="1"/>
          </p:cNvSpPr>
          <p:nvPr>
            <p:ph type="title"/>
          </p:nvPr>
        </p:nvSpPr>
        <p:spPr/>
        <p:txBody>
          <a:bodyPr/>
          <a:lstStyle/>
          <a:p>
            <a:r>
              <a:rPr lang="en-US" altLang="ko-KR" dirty="0"/>
              <a:t>Risk factor for exacerbation</a:t>
            </a:r>
            <a:endParaRPr lang="ko-KR" altLang="en-US" dirty="0"/>
          </a:p>
        </p:txBody>
      </p:sp>
      <p:sp>
        <p:nvSpPr>
          <p:cNvPr id="3" name="내용 개체 틀 2">
            <a:extLst>
              <a:ext uri="{FF2B5EF4-FFF2-40B4-BE49-F238E27FC236}">
                <a16:creationId xmlns:a16="http://schemas.microsoft.com/office/drawing/2014/main" id="{7A01D953-A748-46CC-9255-551D8AACD808}"/>
              </a:ext>
            </a:extLst>
          </p:cNvPr>
          <p:cNvSpPr>
            <a:spLocks noGrp="1"/>
          </p:cNvSpPr>
          <p:nvPr>
            <p:ph idx="1"/>
          </p:nvPr>
        </p:nvSpPr>
        <p:spPr/>
        <p:txBody>
          <a:bodyPr>
            <a:normAutofit lnSpcReduction="10000"/>
          </a:bodyPr>
          <a:lstStyle/>
          <a:p>
            <a:r>
              <a:rPr lang="en-US" altLang="ko-KR" dirty="0"/>
              <a:t>High SABA use</a:t>
            </a:r>
          </a:p>
          <a:p>
            <a:r>
              <a:rPr lang="en-US" altLang="ko-KR" dirty="0"/>
              <a:t>Inadequate ICS</a:t>
            </a:r>
          </a:p>
          <a:p>
            <a:r>
              <a:rPr lang="en-US" altLang="ko-KR" dirty="0"/>
              <a:t>Low FEV1 ( &lt; 60% )</a:t>
            </a:r>
          </a:p>
          <a:p>
            <a:r>
              <a:rPr lang="en-US" altLang="ko-KR" dirty="0"/>
              <a:t>Major psychological or socioeconomic problems</a:t>
            </a:r>
          </a:p>
          <a:p>
            <a:r>
              <a:rPr lang="en-US" altLang="ko-KR" dirty="0"/>
              <a:t>Smoking, allergen exposure</a:t>
            </a:r>
          </a:p>
          <a:p>
            <a:r>
              <a:rPr lang="en-US" altLang="ko-KR" dirty="0"/>
              <a:t>Obesity, chronic rhinosinusitis, confirmed food allergy</a:t>
            </a:r>
          </a:p>
          <a:p>
            <a:r>
              <a:rPr lang="en-US" altLang="ko-KR" dirty="0"/>
              <a:t>Sputum or blood eosinophilia</a:t>
            </a:r>
          </a:p>
          <a:p>
            <a:r>
              <a:rPr lang="en-US" altLang="ko-KR" dirty="0"/>
              <a:t>Elevated FENO</a:t>
            </a:r>
          </a:p>
          <a:p>
            <a:r>
              <a:rPr lang="en-US" altLang="ko-KR" dirty="0"/>
              <a:t>Pregnancy </a:t>
            </a:r>
            <a:endParaRPr lang="ko-KR" altLang="en-US" dirty="0"/>
          </a:p>
        </p:txBody>
      </p:sp>
      <p:sp>
        <p:nvSpPr>
          <p:cNvPr id="4" name="TextBox 3">
            <a:extLst>
              <a:ext uri="{FF2B5EF4-FFF2-40B4-BE49-F238E27FC236}">
                <a16:creationId xmlns:a16="http://schemas.microsoft.com/office/drawing/2014/main" id="{0AEAD03B-A330-47CD-B7D4-ACBE79549C7B}"/>
              </a:ext>
            </a:extLst>
          </p:cNvPr>
          <p:cNvSpPr txBox="1"/>
          <p:nvPr/>
        </p:nvSpPr>
        <p:spPr>
          <a:xfrm>
            <a:off x="6910086" y="6377651"/>
            <a:ext cx="2037144" cy="369332"/>
          </a:xfrm>
          <a:prstGeom prst="rect">
            <a:avLst/>
          </a:prstGeom>
          <a:noFill/>
        </p:spPr>
        <p:txBody>
          <a:bodyPr wrap="square" rtlCol="0">
            <a:spAutoFit/>
          </a:bodyPr>
          <a:lstStyle/>
          <a:p>
            <a:pPr algn="r"/>
            <a:r>
              <a:rPr lang="en-US" altLang="ko-KR" i="1" dirty="0">
                <a:latin typeface="Times New Roman" panose="02020603050405020304" pitchFamily="18" charset="0"/>
                <a:cs typeface="Times New Roman" panose="02020603050405020304" pitchFamily="18" charset="0"/>
              </a:rPr>
              <a:t>GINA</a:t>
            </a:r>
            <a:r>
              <a:rPr lang="ko-KR" altLang="en-US" i="1" dirty="0">
                <a:latin typeface="Times New Roman" panose="02020603050405020304" pitchFamily="18" charset="0"/>
                <a:cs typeface="Times New Roman" panose="02020603050405020304" pitchFamily="18" charset="0"/>
              </a:rPr>
              <a:t> </a:t>
            </a:r>
            <a:r>
              <a:rPr lang="en-US" altLang="ko-KR" i="1" dirty="0">
                <a:latin typeface="Times New Roman" panose="02020603050405020304" pitchFamily="18" charset="0"/>
                <a:cs typeface="Times New Roman" panose="02020603050405020304" pitchFamily="18" charset="0"/>
              </a:rPr>
              <a:t>2018</a:t>
            </a:r>
            <a:endParaRPr lang="ko-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713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9342030-39A0-4872-B96A-B60BA6051D88}"/>
              </a:ext>
            </a:extLst>
          </p:cNvPr>
          <p:cNvSpPr>
            <a:spLocks noGrp="1"/>
          </p:cNvSpPr>
          <p:nvPr>
            <p:ph type="title"/>
          </p:nvPr>
        </p:nvSpPr>
        <p:spPr/>
        <p:txBody>
          <a:bodyPr/>
          <a:lstStyle/>
          <a:p>
            <a:r>
              <a:rPr lang="en-US" altLang="ko-KR" dirty="0"/>
              <a:t>More simply</a:t>
            </a:r>
            <a:endParaRPr lang="ko-KR" altLang="en-US" dirty="0"/>
          </a:p>
        </p:txBody>
      </p:sp>
      <p:sp>
        <p:nvSpPr>
          <p:cNvPr id="3" name="내용 개체 틀 2">
            <a:extLst>
              <a:ext uri="{FF2B5EF4-FFF2-40B4-BE49-F238E27FC236}">
                <a16:creationId xmlns:a16="http://schemas.microsoft.com/office/drawing/2014/main" id="{E21FA061-9F7A-46E1-95D3-667FC3A0C452}"/>
              </a:ext>
            </a:extLst>
          </p:cNvPr>
          <p:cNvSpPr>
            <a:spLocks noGrp="1"/>
          </p:cNvSpPr>
          <p:nvPr>
            <p:ph idx="1"/>
          </p:nvPr>
        </p:nvSpPr>
        <p:spPr/>
        <p:txBody>
          <a:bodyPr/>
          <a:lstStyle/>
          <a:p>
            <a:r>
              <a:rPr lang="en-US" altLang="ko-KR" b="1" dirty="0"/>
              <a:t>Risk factor for exacerbation</a:t>
            </a:r>
          </a:p>
          <a:p>
            <a:pPr>
              <a:buFontTx/>
              <a:buChar char="-"/>
            </a:pPr>
            <a:r>
              <a:rPr lang="en-US" altLang="ko-KR" dirty="0"/>
              <a:t>High SABA use / Inadequate ICS </a:t>
            </a:r>
          </a:p>
          <a:p>
            <a:pPr>
              <a:buFontTx/>
              <a:buChar char="-"/>
            </a:pPr>
            <a:r>
              <a:rPr lang="en-US" altLang="ko-KR" dirty="0"/>
              <a:t>Known atopy, allergic disease</a:t>
            </a:r>
          </a:p>
          <a:p>
            <a:pPr>
              <a:buFontTx/>
              <a:buChar char="-"/>
            </a:pPr>
            <a:r>
              <a:rPr lang="en-US" altLang="ko-KR" dirty="0"/>
              <a:t>Smoking, obesity, pregnancy</a:t>
            </a:r>
          </a:p>
          <a:p>
            <a:pPr>
              <a:buFontTx/>
              <a:buChar char="-"/>
            </a:pPr>
            <a:r>
              <a:rPr lang="en-US" altLang="ko-KR" dirty="0"/>
              <a:t>Low FEV1 ( &lt; 60%)</a:t>
            </a:r>
          </a:p>
          <a:p>
            <a:pPr>
              <a:buFontTx/>
              <a:buChar char="-"/>
            </a:pPr>
            <a:r>
              <a:rPr lang="en-US" altLang="ko-KR" dirty="0"/>
              <a:t>Evidence of eosinophilic inflammation (sputum/blood/FENO)</a:t>
            </a:r>
            <a:endParaRPr lang="ko-KR" altLang="en-US" dirty="0"/>
          </a:p>
        </p:txBody>
      </p:sp>
    </p:spTree>
    <p:extLst>
      <p:ext uri="{BB962C8B-B14F-4D97-AF65-F5344CB8AC3E}">
        <p14:creationId xmlns:p14="http://schemas.microsoft.com/office/powerpoint/2010/main" val="3108042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C41A11B-798E-48A4-B1DE-B73C0A84597A}"/>
              </a:ext>
            </a:extLst>
          </p:cNvPr>
          <p:cNvSpPr>
            <a:spLocks noGrp="1"/>
          </p:cNvSpPr>
          <p:nvPr>
            <p:ph type="title"/>
          </p:nvPr>
        </p:nvSpPr>
        <p:spPr>
          <a:xfrm>
            <a:off x="628650" y="365127"/>
            <a:ext cx="7886700" cy="567136"/>
          </a:xfrm>
        </p:spPr>
        <p:txBody>
          <a:bodyPr/>
          <a:lstStyle/>
          <a:p>
            <a:r>
              <a:rPr lang="en-US" altLang="ko-KR" dirty="0"/>
              <a:t>Initial controller</a:t>
            </a:r>
            <a:r>
              <a:rPr lang="ko-KR" altLang="en-US" dirty="0"/>
              <a:t>의 선택</a:t>
            </a:r>
          </a:p>
        </p:txBody>
      </p:sp>
      <p:graphicFrame>
        <p:nvGraphicFramePr>
          <p:cNvPr id="4" name="내용 개체 틀 3">
            <a:extLst>
              <a:ext uri="{FF2B5EF4-FFF2-40B4-BE49-F238E27FC236}">
                <a16:creationId xmlns:a16="http://schemas.microsoft.com/office/drawing/2014/main" id="{D139C4C6-31EB-4E8F-B71A-4D6F4C52B029}"/>
              </a:ext>
            </a:extLst>
          </p:cNvPr>
          <p:cNvGraphicFramePr>
            <a:graphicFrameLocks noGrp="1"/>
          </p:cNvGraphicFramePr>
          <p:nvPr>
            <p:ph idx="1"/>
            <p:extLst>
              <p:ext uri="{D42A27DB-BD31-4B8C-83A1-F6EECF244321}">
                <p14:modId xmlns:p14="http://schemas.microsoft.com/office/powerpoint/2010/main" val="2635220267"/>
              </p:ext>
            </p:extLst>
          </p:nvPr>
        </p:nvGraphicFramePr>
        <p:xfrm>
          <a:off x="628650" y="1446213"/>
          <a:ext cx="7886700" cy="5169544"/>
        </p:xfrm>
        <a:graphic>
          <a:graphicData uri="http://schemas.openxmlformats.org/drawingml/2006/table">
            <a:tbl>
              <a:tblPr firstRow="1" bandRow="1">
                <a:tableStyleId>{00A15C55-8517-42AA-B614-E9B94910E393}</a:tableStyleId>
              </a:tblPr>
              <a:tblGrid>
                <a:gridCol w="3943350">
                  <a:extLst>
                    <a:ext uri="{9D8B030D-6E8A-4147-A177-3AD203B41FA5}">
                      <a16:colId xmlns:a16="http://schemas.microsoft.com/office/drawing/2014/main" val="1398575132"/>
                    </a:ext>
                  </a:extLst>
                </a:gridCol>
                <a:gridCol w="3943350">
                  <a:extLst>
                    <a:ext uri="{9D8B030D-6E8A-4147-A177-3AD203B41FA5}">
                      <a16:colId xmlns:a16="http://schemas.microsoft.com/office/drawing/2014/main" val="1938048539"/>
                    </a:ext>
                  </a:extLst>
                </a:gridCol>
              </a:tblGrid>
              <a:tr h="658192">
                <a:tc>
                  <a:txBody>
                    <a:bodyPr/>
                    <a:lstStyle/>
                    <a:p>
                      <a:pPr algn="ctr" latinLnBrk="1"/>
                      <a:r>
                        <a:rPr lang="en-US" altLang="ko-KR" sz="2000" baseline="0" dirty="0">
                          <a:solidFill>
                            <a:schemeClr val="tx1"/>
                          </a:solidFill>
                          <a:latin typeface="Times New Roman" panose="02020603050405020304" pitchFamily="18" charset="0"/>
                          <a:cs typeface="Times New Roman" panose="02020603050405020304" pitchFamily="18" charset="0"/>
                        </a:rPr>
                        <a:t>Presenting symptoms</a:t>
                      </a:r>
                      <a:endParaRPr lang="ko-KR" altLang="en-US" sz="2000" baseline="0" dirty="0">
                        <a:solidFill>
                          <a:schemeClr val="tx1"/>
                        </a:solidFill>
                        <a:latin typeface="Times New Roman" panose="02020603050405020304" pitchFamily="18" charset="0"/>
                        <a:ea typeface="함초롬바탕" panose="02030504000101010101" pitchFamily="18" charset="-127"/>
                        <a:cs typeface="Times New Roman" panose="02020603050405020304" pitchFamily="18" charset="0"/>
                      </a:endParaRPr>
                    </a:p>
                  </a:txBody>
                  <a:tcPr anchor="ctr"/>
                </a:tc>
                <a:tc>
                  <a:txBody>
                    <a:bodyPr/>
                    <a:lstStyle/>
                    <a:p>
                      <a:pPr algn="ctr" latinLnBrk="1"/>
                      <a:r>
                        <a:rPr lang="en-US" altLang="ko-KR" sz="2000" baseline="0" dirty="0">
                          <a:solidFill>
                            <a:schemeClr val="tx1"/>
                          </a:solidFill>
                          <a:latin typeface="Times New Roman" panose="02020603050405020304" pitchFamily="18" charset="0"/>
                          <a:cs typeface="Times New Roman" panose="02020603050405020304" pitchFamily="18" charset="0"/>
                        </a:rPr>
                        <a:t>Preferred initial controller</a:t>
                      </a:r>
                      <a:endParaRPr lang="ko-KR" altLang="en-US" sz="2000" baseline="0" dirty="0">
                        <a:solidFill>
                          <a:schemeClr val="tx1"/>
                        </a:solidFill>
                        <a:latin typeface="Times New Roman" panose="02020603050405020304" pitchFamily="18" charset="0"/>
                        <a:ea typeface="함초롬바탕" panose="02030504000101010101" pitchFamily="18" charset="-127"/>
                        <a:cs typeface="Times New Roman" panose="02020603050405020304" pitchFamily="18" charset="0"/>
                      </a:endParaRPr>
                    </a:p>
                  </a:txBody>
                  <a:tcPr anchor="ctr"/>
                </a:tc>
                <a:extLst>
                  <a:ext uri="{0D108BD9-81ED-4DB2-BD59-A6C34878D82A}">
                    <a16:rowId xmlns:a16="http://schemas.microsoft.com/office/drawing/2014/main" val="1938568586"/>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증상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 SABA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사용 월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1</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이하</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지난 한 달 수면장애 없음</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급성악화 위험인자 없음</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지난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1</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년 급성악화 없음</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a:t>
                      </a:r>
                    </a:p>
                  </a:txBody>
                  <a:tcPr/>
                </a:tc>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불필요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(Evidence D)</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674721403"/>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증상은 드물지만 급성악화 위험인자 한 가지 이상</a:t>
                      </a:r>
                    </a:p>
                  </a:txBody>
                  <a:tcPr/>
                </a:tc>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저용량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 (Evidence D)</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3041083168"/>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증상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 SABA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사용 월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2</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이상</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p>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주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1</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이하</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수면장애 월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1</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이상</a:t>
                      </a:r>
                    </a:p>
                  </a:txBody>
                  <a:tcPr/>
                </a:tc>
                <a:tc>
                  <a:txBody>
                    <a:bodyPr/>
                    <a:lstStyle/>
                    <a:p>
                      <a:pPr marL="0" marR="0" lvl="0" indent="0" algn="l" defTabSz="914400" rtl="0" eaLnBrk="1" fontAlgn="auto" latinLnBrk="1" hangingPunct="1">
                        <a:lnSpc>
                          <a:spcPct val="120000"/>
                        </a:lnSpc>
                        <a:spcBef>
                          <a:spcPts val="0"/>
                        </a:spcBef>
                        <a:spcAft>
                          <a:spcPts val="0"/>
                        </a:spcAft>
                        <a:buClrTx/>
                        <a:buSzTx/>
                        <a:buFontTx/>
                        <a:buNone/>
                        <a:tabLst/>
                        <a:defRPr/>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저용량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 (Evidence B)</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p>
                      <a:pPr latinLnBrk="1">
                        <a:lnSpc>
                          <a:spcPct val="120000"/>
                        </a:lnSpc>
                      </a:pP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2189739969"/>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증상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 SABA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사용 주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2</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이상</a:t>
                      </a:r>
                    </a:p>
                  </a:txBody>
                  <a:tcPr/>
                </a:tc>
                <a:tc>
                  <a:txBody>
                    <a:bodyPr/>
                    <a:lstStyle/>
                    <a:p>
                      <a:pPr marL="0" marR="0" lvl="0" indent="0" algn="l" defTabSz="914400" rtl="0" eaLnBrk="1" fontAlgn="auto" latinLnBrk="1" hangingPunct="1">
                        <a:lnSpc>
                          <a:spcPct val="120000"/>
                        </a:lnSpc>
                        <a:spcBef>
                          <a:spcPts val="0"/>
                        </a:spcBef>
                        <a:spcAft>
                          <a:spcPts val="0"/>
                        </a:spcAft>
                        <a:buClrTx/>
                        <a:buSzTx/>
                        <a:buFontTx/>
                        <a:buNone/>
                        <a:tabLst/>
                        <a:defRPr/>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저용량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 (Evidence A)</a:t>
                      </a:r>
                    </a:p>
                    <a:p>
                      <a:pPr marL="0" marR="0" lvl="0" indent="0" algn="l" defTabSz="914400" rtl="0" eaLnBrk="1" fontAlgn="auto" latinLnBrk="1" hangingPunct="1">
                        <a:lnSpc>
                          <a:spcPct val="120000"/>
                        </a:lnSpc>
                        <a:spcBef>
                          <a:spcPts val="0"/>
                        </a:spcBef>
                        <a:spcAft>
                          <a:spcPts val="0"/>
                        </a:spcAft>
                        <a:buClrTx/>
                        <a:buSzTx/>
                        <a:buFontTx/>
                        <a:buNone/>
                        <a:tabLst/>
                        <a:defRPr/>
                      </a:pP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 LTRA, theophylline)</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1873880466"/>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매일</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증상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주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1</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회 이상 수면 장애 </a:t>
                      </a:r>
                      <a:endPar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p>
                      <a:pPr latinLnBrk="1">
                        <a:lnSpc>
                          <a:spcPct val="120000"/>
                        </a:lnSpc>
                      </a:pP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급성악화 위험인자</a:t>
                      </a:r>
                    </a:p>
                  </a:txBody>
                  <a:tcPr/>
                </a:tc>
                <a:tc>
                  <a:txBody>
                    <a:bodyPr/>
                    <a:lstStyle/>
                    <a:p>
                      <a:pPr marL="0" marR="0" lvl="0" indent="0" algn="l" defTabSz="914400" rtl="0" eaLnBrk="1" fontAlgn="auto" latinLnBrk="1" hangingPunct="1">
                        <a:lnSpc>
                          <a:spcPct val="120000"/>
                        </a:lnSpc>
                        <a:spcBef>
                          <a:spcPts val="0"/>
                        </a:spcBef>
                        <a:spcAft>
                          <a:spcPts val="0"/>
                        </a:spcAft>
                        <a:buClrTx/>
                        <a:buSzTx/>
                        <a:buFontTx/>
                        <a:buNone/>
                        <a:tabLst/>
                        <a:defRPr/>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중간용량</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a:t>
                      </a: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고용량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 (Evidence A), or </a:t>
                      </a:r>
                    </a:p>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저용량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ICS/LABA (Evidence A)</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3105023819"/>
                  </a:ext>
                </a:extLst>
              </a:tr>
              <a:tr h="658192">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조절되지 않는 중증 천식</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 </a:t>
                      </a:r>
                    </a:p>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천식 급성악화로 시작</a:t>
                      </a:r>
                    </a:p>
                  </a:txBody>
                  <a:tcPr/>
                </a:tc>
                <a:tc>
                  <a:txBody>
                    <a:bodyPr/>
                    <a:lstStyle/>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단기간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oral steroid +</a:t>
                      </a:r>
                    </a:p>
                    <a:p>
                      <a:pPr latinLnBrk="1">
                        <a:lnSpc>
                          <a:spcPct val="120000"/>
                        </a:lnSpc>
                      </a:pPr>
                      <a:r>
                        <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rPr>
                        <a:t>고용량 </a:t>
                      </a:r>
                      <a:r>
                        <a:rPr lang="en-US" altLang="ko-KR" sz="1600" baseline="0" dirty="0">
                          <a:latin typeface="함초롬바탕" panose="02030504000101010101" pitchFamily="18" charset="-127"/>
                          <a:ea typeface="함초롬바탕" panose="02030504000101010101" pitchFamily="18" charset="-127"/>
                          <a:cs typeface="함초롬바탕" panose="02030504000101010101" pitchFamily="18" charset="-127"/>
                        </a:rPr>
                        <a:t>ICS (Evidence A), or moderate-dose ICS/LABA (Evidence D)</a:t>
                      </a:r>
                      <a:endParaRPr lang="ko-KR" altLang="en-US" sz="1600" baseline="0" dirty="0">
                        <a:latin typeface="함초롬바탕" panose="02030504000101010101" pitchFamily="18" charset="-127"/>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824091013"/>
                  </a:ext>
                </a:extLst>
              </a:tr>
            </a:tbl>
          </a:graphicData>
        </a:graphic>
      </p:graphicFrame>
      <p:sp>
        <p:nvSpPr>
          <p:cNvPr id="3" name="곱하기 기호 2">
            <a:extLst>
              <a:ext uri="{FF2B5EF4-FFF2-40B4-BE49-F238E27FC236}">
                <a16:creationId xmlns:a16="http://schemas.microsoft.com/office/drawing/2014/main" id="{A57E6716-6BE9-4F66-85F6-82AD967E4741}"/>
              </a:ext>
            </a:extLst>
          </p:cNvPr>
          <p:cNvSpPr/>
          <p:nvPr/>
        </p:nvSpPr>
        <p:spPr>
          <a:xfrm>
            <a:off x="891251" y="2257063"/>
            <a:ext cx="7326774" cy="56713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D315DBA0-5165-4A7A-8604-05C285905F00}"/>
              </a:ext>
            </a:extLst>
          </p:cNvPr>
          <p:cNvSpPr/>
          <p:nvPr/>
        </p:nvSpPr>
        <p:spPr>
          <a:xfrm>
            <a:off x="611288" y="2966139"/>
            <a:ext cx="7886700" cy="199084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사각형: 둥근 모서리 5">
            <a:extLst>
              <a:ext uri="{FF2B5EF4-FFF2-40B4-BE49-F238E27FC236}">
                <a16:creationId xmlns:a16="http://schemas.microsoft.com/office/drawing/2014/main" id="{8C4BB7D4-CA1B-4694-9529-FA2907D516CC}"/>
              </a:ext>
            </a:extLst>
          </p:cNvPr>
          <p:cNvSpPr/>
          <p:nvPr/>
        </p:nvSpPr>
        <p:spPr>
          <a:xfrm>
            <a:off x="628650" y="5011838"/>
            <a:ext cx="7886700" cy="625033"/>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사각형: 둥근 모서리 6">
            <a:extLst>
              <a:ext uri="{FF2B5EF4-FFF2-40B4-BE49-F238E27FC236}">
                <a16:creationId xmlns:a16="http://schemas.microsoft.com/office/drawing/2014/main" id="{3930B675-AEDB-4995-9E36-70BDBD33F545}"/>
              </a:ext>
            </a:extLst>
          </p:cNvPr>
          <p:cNvSpPr/>
          <p:nvPr/>
        </p:nvSpPr>
        <p:spPr>
          <a:xfrm>
            <a:off x="611288" y="5692678"/>
            <a:ext cx="7886700" cy="949746"/>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D70C9DA4-EC55-44C1-A55B-823629A913F1}"/>
              </a:ext>
            </a:extLst>
          </p:cNvPr>
          <p:cNvSpPr txBox="1"/>
          <p:nvPr/>
        </p:nvSpPr>
        <p:spPr>
          <a:xfrm>
            <a:off x="7176304" y="3669175"/>
            <a:ext cx="1321684" cy="584775"/>
          </a:xfrm>
          <a:prstGeom prst="rect">
            <a:avLst/>
          </a:prstGeom>
          <a:noFill/>
        </p:spPr>
        <p:txBody>
          <a:bodyPr wrap="square" rtlCol="0">
            <a:spAutoFit/>
          </a:bodyPr>
          <a:lstStyle/>
          <a:p>
            <a:r>
              <a:rPr lang="en-US" altLang="ko-KR" sz="3200" b="1" i="1" dirty="0">
                <a:solidFill>
                  <a:srgbClr val="C00000"/>
                </a:solidFill>
                <a:latin typeface="Times New Roman" panose="02020603050405020304" pitchFamily="18" charset="0"/>
                <a:cs typeface="Times New Roman" panose="02020603050405020304" pitchFamily="18" charset="0"/>
              </a:rPr>
              <a:t>Step 2</a:t>
            </a:r>
            <a:endParaRPr lang="ko-KR" altLang="en-US" sz="3200" b="1" i="1" dirty="0">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B537A04-4BD8-4F5C-9D05-AEB60C47B913}"/>
              </a:ext>
            </a:extLst>
          </p:cNvPr>
          <p:cNvSpPr txBox="1"/>
          <p:nvPr/>
        </p:nvSpPr>
        <p:spPr>
          <a:xfrm>
            <a:off x="7176304" y="5088621"/>
            <a:ext cx="1321684" cy="646331"/>
          </a:xfrm>
          <a:prstGeom prst="rect">
            <a:avLst/>
          </a:prstGeom>
          <a:noFill/>
        </p:spPr>
        <p:txBody>
          <a:bodyPr wrap="square" rtlCol="0">
            <a:spAutoFit/>
          </a:bodyPr>
          <a:lstStyle/>
          <a:p>
            <a:r>
              <a:rPr lang="en-US" altLang="ko-KR" sz="3200" b="1" i="1" dirty="0">
                <a:solidFill>
                  <a:srgbClr val="00B050"/>
                </a:solidFill>
                <a:latin typeface="Times New Roman" panose="02020603050405020304" pitchFamily="18" charset="0"/>
                <a:cs typeface="Times New Roman" panose="02020603050405020304" pitchFamily="18" charset="0"/>
              </a:rPr>
              <a:t>Step</a:t>
            </a:r>
            <a:r>
              <a:rPr lang="en-US" altLang="ko-KR" sz="3600" b="1" i="1" dirty="0">
                <a:solidFill>
                  <a:srgbClr val="00B050"/>
                </a:solidFill>
                <a:latin typeface="Times New Roman" panose="02020603050405020304" pitchFamily="18" charset="0"/>
                <a:cs typeface="Times New Roman" panose="02020603050405020304" pitchFamily="18" charset="0"/>
              </a:rPr>
              <a:t> 3</a:t>
            </a:r>
            <a:endParaRPr lang="ko-KR" altLang="en-US" sz="3600" b="1" i="1"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7E90A14-DBC9-44BD-939F-C4732663E06C}"/>
              </a:ext>
            </a:extLst>
          </p:cNvPr>
          <p:cNvSpPr txBox="1"/>
          <p:nvPr/>
        </p:nvSpPr>
        <p:spPr>
          <a:xfrm>
            <a:off x="7106856" y="6586617"/>
            <a:ext cx="2037144" cy="369332"/>
          </a:xfrm>
          <a:prstGeom prst="rect">
            <a:avLst/>
          </a:prstGeom>
          <a:noFill/>
        </p:spPr>
        <p:txBody>
          <a:bodyPr wrap="square" rtlCol="0">
            <a:spAutoFit/>
          </a:bodyPr>
          <a:lstStyle/>
          <a:p>
            <a:pPr algn="r"/>
            <a:r>
              <a:rPr lang="en-US" altLang="ko-KR" i="1" dirty="0">
                <a:latin typeface="Times New Roman" panose="02020603050405020304" pitchFamily="18" charset="0"/>
                <a:cs typeface="Times New Roman" panose="02020603050405020304" pitchFamily="18" charset="0"/>
              </a:rPr>
              <a:t>GINA</a:t>
            </a:r>
            <a:r>
              <a:rPr lang="ko-KR" altLang="en-US" i="1" dirty="0">
                <a:latin typeface="Times New Roman" panose="02020603050405020304" pitchFamily="18" charset="0"/>
                <a:cs typeface="Times New Roman" panose="02020603050405020304" pitchFamily="18" charset="0"/>
              </a:rPr>
              <a:t> </a:t>
            </a:r>
            <a:r>
              <a:rPr lang="en-US" altLang="ko-KR" i="1" dirty="0">
                <a:latin typeface="Times New Roman" panose="02020603050405020304" pitchFamily="18" charset="0"/>
                <a:cs typeface="Times New Roman" panose="02020603050405020304" pitchFamily="18" charset="0"/>
              </a:rPr>
              <a:t>2018</a:t>
            </a:r>
            <a:endParaRPr lang="ko-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86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9B3218F6-0C8A-474C-99E9-BE6A29127537}"/>
              </a:ext>
            </a:extLst>
          </p:cNvPr>
          <p:cNvSpPr>
            <a:spLocks noGrp="1"/>
          </p:cNvSpPr>
          <p:nvPr>
            <p:ph idx="1"/>
          </p:nvPr>
        </p:nvSpPr>
        <p:spPr/>
        <p:txBody>
          <a:bodyPr>
            <a:normAutofit lnSpcReduction="10000"/>
          </a:bodyPr>
          <a:lstStyle/>
          <a:p>
            <a:r>
              <a:rPr lang="en-US" altLang="ko-KR" b="1" i="1" dirty="0">
                <a:solidFill>
                  <a:srgbClr val="C00000"/>
                </a:solidFill>
                <a:cs typeface="Times New Roman" panose="02020603050405020304" pitchFamily="18" charset="0"/>
              </a:rPr>
              <a:t>GINA Step 2</a:t>
            </a:r>
          </a:p>
          <a:p>
            <a:pPr marL="0" indent="0">
              <a:buNone/>
            </a:pPr>
            <a:r>
              <a:rPr lang="en-US" altLang="ko-KR" b="1" i="1" dirty="0">
                <a:solidFill>
                  <a:srgbClr val="C00000"/>
                </a:solidFill>
                <a:cs typeface="Times New Roman" panose="02020603050405020304" pitchFamily="18" charset="0"/>
              </a:rPr>
              <a:t>   </a:t>
            </a:r>
            <a:r>
              <a:rPr lang="en-US" altLang="ko-KR" sz="2000" dirty="0">
                <a:cs typeface="Times New Roman" panose="02020603050405020304" pitchFamily="18" charset="0"/>
              </a:rPr>
              <a:t>- daily low dose ICS</a:t>
            </a:r>
          </a:p>
          <a:p>
            <a:pPr marL="0" indent="0">
              <a:buNone/>
            </a:pPr>
            <a:r>
              <a:rPr lang="en-US" altLang="ko-KR" sz="2000" dirty="0">
                <a:cs typeface="Times New Roman" panose="02020603050405020304" pitchFamily="18" charset="0"/>
              </a:rPr>
              <a:t>    - as-needed low dose ICS/formoterol</a:t>
            </a:r>
          </a:p>
          <a:p>
            <a:pPr marL="0" indent="0">
              <a:buNone/>
            </a:pPr>
            <a:r>
              <a:rPr lang="en-US" altLang="ko-KR" sz="2000" dirty="0">
                <a:cs typeface="Times New Roman" panose="02020603050405020304" pitchFamily="18" charset="0"/>
              </a:rPr>
              <a:t>    - LTRA</a:t>
            </a:r>
          </a:p>
          <a:p>
            <a:pPr marL="0" indent="0">
              <a:buNone/>
            </a:pPr>
            <a:r>
              <a:rPr lang="en-US" altLang="ko-KR" sz="2000" dirty="0">
                <a:cs typeface="Times New Roman" panose="02020603050405020304" pitchFamily="18" charset="0"/>
              </a:rPr>
              <a:t>    - low dose ICS taken whenever SABA taken </a:t>
            </a:r>
          </a:p>
          <a:p>
            <a:r>
              <a:rPr lang="en-US" altLang="ko-KR" b="1" i="1" dirty="0">
                <a:solidFill>
                  <a:srgbClr val="00B050"/>
                </a:solidFill>
                <a:cs typeface="Times New Roman" panose="02020603050405020304" pitchFamily="18" charset="0"/>
              </a:rPr>
              <a:t>GINA Step</a:t>
            </a:r>
            <a:r>
              <a:rPr lang="en-US" altLang="ko-KR" sz="2800" b="1" i="1" dirty="0">
                <a:solidFill>
                  <a:srgbClr val="00B050"/>
                </a:solidFill>
                <a:cs typeface="Times New Roman" panose="02020603050405020304" pitchFamily="18" charset="0"/>
              </a:rPr>
              <a:t> 3</a:t>
            </a:r>
          </a:p>
          <a:p>
            <a:pPr marL="0" indent="0">
              <a:buNone/>
            </a:pPr>
            <a:r>
              <a:rPr lang="en-US" altLang="ko-KR" sz="2800" dirty="0">
                <a:cs typeface="Times New Roman" panose="02020603050405020304" pitchFamily="18" charset="0"/>
              </a:rPr>
              <a:t>   </a:t>
            </a:r>
            <a:r>
              <a:rPr lang="en-US" altLang="ko-KR" sz="2000" dirty="0">
                <a:cs typeface="Times New Roman" panose="02020603050405020304" pitchFamily="18" charset="0"/>
              </a:rPr>
              <a:t>- low dose ICS/LABA</a:t>
            </a:r>
          </a:p>
          <a:p>
            <a:pPr marL="0" indent="0">
              <a:buNone/>
            </a:pPr>
            <a:r>
              <a:rPr lang="en-US" altLang="ko-KR" sz="2000" dirty="0">
                <a:cs typeface="Times New Roman" panose="02020603050405020304" pitchFamily="18" charset="0"/>
              </a:rPr>
              <a:t>    - medium dose ICS</a:t>
            </a:r>
          </a:p>
          <a:p>
            <a:pPr marL="0" indent="0">
              <a:buNone/>
            </a:pPr>
            <a:r>
              <a:rPr lang="en-US" altLang="ko-KR" sz="2000" dirty="0">
                <a:cs typeface="Times New Roman" panose="02020603050405020304" pitchFamily="18" charset="0"/>
              </a:rPr>
              <a:t>    - low dose ICS + LTRA</a:t>
            </a:r>
            <a:endParaRPr lang="ko-KR" altLang="en-US" sz="2800" b="1" i="1" dirty="0">
              <a:solidFill>
                <a:srgbClr val="00B050"/>
              </a:solidFill>
              <a:cs typeface="Times New Roman" panose="02020603050405020304" pitchFamily="18" charset="0"/>
            </a:endParaRPr>
          </a:p>
        </p:txBody>
      </p:sp>
      <p:sp>
        <p:nvSpPr>
          <p:cNvPr id="4" name="제목 1">
            <a:extLst>
              <a:ext uri="{FF2B5EF4-FFF2-40B4-BE49-F238E27FC236}">
                <a16:creationId xmlns:a16="http://schemas.microsoft.com/office/drawing/2014/main" id="{7DB0E601-4F04-4897-B7CC-2CB218CD54B5}"/>
              </a:ext>
            </a:extLst>
          </p:cNvPr>
          <p:cNvSpPr>
            <a:spLocks noGrp="1"/>
          </p:cNvSpPr>
          <p:nvPr>
            <p:ph type="title"/>
          </p:nvPr>
        </p:nvSpPr>
        <p:spPr>
          <a:xfrm>
            <a:off x="628650" y="365125"/>
            <a:ext cx="7886700" cy="566738"/>
          </a:xfrm>
        </p:spPr>
        <p:txBody>
          <a:bodyPr/>
          <a:lstStyle/>
          <a:p>
            <a:r>
              <a:rPr lang="en-US" altLang="ko-KR" dirty="0"/>
              <a:t>Initial controller</a:t>
            </a:r>
            <a:r>
              <a:rPr lang="ko-KR" altLang="en-US" dirty="0"/>
              <a:t>의 선택</a:t>
            </a:r>
          </a:p>
        </p:txBody>
      </p:sp>
      <p:sp>
        <p:nvSpPr>
          <p:cNvPr id="5" name="TextBox 4">
            <a:extLst>
              <a:ext uri="{FF2B5EF4-FFF2-40B4-BE49-F238E27FC236}">
                <a16:creationId xmlns:a16="http://schemas.microsoft.com/office/drawing/2014/main" id="{F873A230-B74E-420D-8C68-47F8FEBBFD68}"/>
              </a:ext>
            </a:extLst>
          </p:cNvPr>
          <p:cNvSpPr txBox="1"/>
          <p:nvPr/>
        </p:nvSpPr>
        <p:spPr>
          <a:xfrm>
            <a:off x="6910086" y="6377651"/>
            <a:ext cx="2037144" cy="369332"/>
          </a:xfrm>
          <a:prstGeom prst="rect">
            <a:avLst/>
          </a:prstGeom>
          <a:noFill/>
        </p:spPr>
        <p:txBody>
          <a:bodyPr wrap="square" rtlCol="0">
            <a:spAutoFit/>
          </a:bodyPr>
          <a:lstStyle/>
          <a:p>
            <a:pPr algn="r"/>
            <a:r>
              <a:rPr lang="en-US" altLang="ko-KR" i="1" dirty="0">
                <a:latin typeface="Times New Roman" panose="02020603050405020304" pitchFamily="18" charset="0"/>
                <a:cs typeface="Times New Roman" panose="02020603050405020304" pitchFamily="18" charset="0"/>
              </a:rPr>
              <a:t>GINA</a:t>
            </a:r>
            <a:r>
              <a:rPr lang="ko-KR" altLang="en-US" i="1" dirty="0">
                <a:latin typeface="Times New Roman" panose="02020603050405020304" pitchFamily="18" charset="0"/>
                <a:cs typeface="Times New Roman" panose="02020603050405020304" pitchFamily="18" charset="0"/>
              </a:rPr>
              <a:t> </a:t>
            </a:r>
            <a:r>
              <a:rPr lang="en-US" altLang="ko-KR" i="1" dirty="0">
                <a:latin typeface="Times New Roman" panose="02020603050405020304" pitchFamily="18" charset="0"/>
                <a:cs typeface="Times New Roman" panose="02020603050405020304" pitchFamily="18" charset="0"/>
              </a:rPr>
              <a:t>2019</a:t>
            </a:r>
            <a:endParaRPr lang="ko-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122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26DB6B-8234-4C18-ABF8-E00101AE8273}"/>
              </a:ext>
            </a:extLst>
          </p:cNvPr>
          <p:cNvSpPr>
            <a:spLocks noGrp="1"/>
          </p:cNvSpPr>
          <p:nvPr>
            <p:ph type="title"/>
          </p:nvPr>
        </p:nvSpPr>
        <p:spPr/>
        <p:txBody>
          <a:bodyPr/>
          <a:lstStyle/>
          <a:p>
            <a:r>
              <a:rPr lang="en-US" altLang="ko-KR" dirty="0"/>
              <a:t>Low dose ICS vs. ICS/LABA on step 2</a:t>
            </a:r>
            <a:endParaRPr lang="ko-KR" altLang="en-US" dirty="0"/>
          </a:p>
        </p:txBody>
      </p:sp>
      <p:sp>
        <p:nvSpPr>
          <p:cNvPr id="3" name="내용 개체 틀 2">
            <a:extLst>
              <a:ext uri="{FF2B5EF4-FFF2-40B4-BE49-F238E27FC236}">
                <a16:creationId xmlns:a16="http://schemas.microsoft.com/office/drawing/2014/main" id="{FED6C511-AD07-4D3C-88CB-00242F64D1CA}"/>
              </a:ext>
            </a:extLst>
          </p:cNvPr>
          <p:cNvSpPr>
            <a:spLocks noGrp="1"/>
          </p:cNvSpPr>
          <p:nvPr>
            <p:ph idx="1"/>
          </p:nvPr>
        </p:nvSpPr>
        <p:spPr/>
        <p:txBody>
          <a:bodyPr/>
          <a:lstStyle/>
          <a:p>
            <a:endParaRPr lang="ko-KR" altLang="en-US" dirty="0"/>
          </a:p>
        </p:txBody>
      </p:sp>
      <p:pic>
        <p:nvPicPr>
          <p:cNvPr id="4" name="Picture 3">
            <a:extLst>
              <a:ext uri="{FF2B5EF4-FFF2-40B4-BE49-F238E27FC236}">
                <a16:creationId xmlns:a16="http://schemas.microsoft.com/office/drawing/2014/main" id="{E1BCA5FE-C407-455E-A8E9-BE66554BEBF3}"/>
              </a:ext>
            </a:extLst>
          </p:cNvPr>
          <p:cNvPicPr>
            <a:picLocks noChangeAspect="1"/>
          </p:cNvPicPr>
          <p:nvPr/>
        </p:nvPicPr>
        <p:blipFill>
          <a:blip r:embed="rId3"/>
          <a:stretch>
            <a:fillRect/>
          </a:stretch>
        </p:blipFill>
        <p:spPr>
          <a:xfrm>
            <a:off x="1327874" y="1190023"/>
            <a:ext cx="6311418" cy="5243332"/>
          </a:xfrm>
          <a:prstGeom prst="rect">
            <a:avLst/>
          </a:prstGeom>
        </p:spPr>
      </p:pic>
      <p:sp>
        <p:nvSpPr>
          <p:cNvPr id="5" name="TextBox 4">
            <a:extLst>
              <a:ext uri="{FF2B5EF4-FFF2-40B4-BE49-F238E27FC236}">
                <a16:creationId xmlns:a16="http://schemas.microsoft.com/office/drawing/2014/main" id="{ADA91C30-5337-430F-B952-33AAC78E7759}"/>
              </a:ext>
            </a:extLst>
          </p:cNvPr>
          <p:cNvSpPr txBox="1"/>
          <p:nvPr/>
        </p:nvSpPr>
        <p:spPr>
          <a:xfrm>
            <a:off x="2705260" y="6433355"/>
            <a:ext cx="6311418" cy="338554"/>
          </a:xfrm>
          <a:prstGeom prst="rect">
            <a:avLst/>
          </a:prstGeom>
          <a:noFill/>
        </p:spPr>
        <p:txBody>
          <a:bodyPr wrap="square" rtlCol="0">
            <a:spAutoFit/>
          </a:bodyPr>
          <a:lstStyle/>
          <a:p>
            <a:pPr algn="r"/>
            <a:r>
              <a:rPr lang="en-US" altLang="ko-KR" sz="1600" i="1" dirty="0">
                <a:latin typeface="Times New Roman" panose="02020603050405020304" pitchFamily="18" charset="0"/>
                <a:cs typeface="Times New Roman" panose="02020603050405020304" pitchFamily="18" charset="0"/>
              </a:rPr>
              <a:t>Ni </a:t>
            </a:r>
            <a:r>
              <a:rPr lang="en-US" altLang="ko-KR" sz="1600" i="1" dirty="0" err="1">
                <a:latin typeface="Times New Roman" panose="02020603050405020304" pitchFamily="18" charset="0"/>
                <a:cs typeface="Times New Roman" panose="02020603050405020304" pitchFamily="18" charset="0"/>
              </a:rPr>
              <a:t>Chroinin</a:t>
            </a:r>
            <a:r>
              <a:rPr lang="en-US" altLang="ko-KR" sz="1600" i="1" dirty="0">
                <a:latin typeface="Times New Roman" panose="02020603050405020304" pitchFamily="18" charset="0"/>
                <a:cs typeface="Times New Roman" panose="02020603050405020304" pitchFamily="18" charset="0"/>
              </a:rPr>
              <a:t> et al. Cochrane Database Syst Rev 2009 Oct 7;(4) </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873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FF9A982-DF69-4355-AC93-70515A13A7B8}"/>
              </a:ext>
            </a:extLst>
          </p:cNvPr>
          <p:cNvSpPr>
            <a:spLocks noGrp="1"/>
          </p:cNvSpPr>
          <p:nvPr>
            <p:ph type="title"/>
          </p:nvPr>
        </p:nvSpPr>
        <p:spPr/>
        <p:txBody>
          <a:bodyPr/>
          <a:lstStyle/>
          <a:p>
            <a:r>
              <a:rPr lang="en-US" altLang="ko-KR" dirty="0"/>
              <a:t>Low dose ICS vs. ICS/LABA on step 2</a:t>
            </a:r>
            <a:endParaRPr lang="ko-KR" altLang="en-US" dirty="0"/>
          </a:p>
        </p:txBody>
      </p:sp>
      <p:sp>
        <p:nvSpPr>
          <p:cNvPr id="3" name="내용 개체 틀 2">
            <a:extLst>
              <a:ext uri="{FF2B5EF4-FFF2-40B4-BE49-F238E27FC236}">
                <a16:creationId xmlns:a16="http://schemas.microsoft.com/office/drawing/2014/main" id="{B00E964C-94C0-408C-9C83-237763F0E62F}"/>
              </a:ext>
            </a:extLst>
          </p:cNvPr>
          <p:cNvSpPr>
            <a:spLocks noGrp="1"/>
          </p:cNvSpPr>
          <p:nvPr>
            <p:ph idx="1"/>
          </p:nvPr>
        </p:nvSpPr>
        <p:spPr/>
        <p:txBody>
          <a:bodyPr/>
          <a:lstStyle/>
          <a:p>
            <a:endParaRPr lang="ko-KR" altLang="en-US"/>
          </a:p>
        </p:txBody>
      </p:sp>
      <p:pic>
        <p:nvPicPr>
          <p:cNvPr id="4" name="Picture 3">
            <a:extLst>
              <a:ext uri="{FF2B5EF4-FFF2-40B4-BE49-F238E27FC236}">
                <a16:creationId xmlns:a16="http://schemas.microsoft.com/office/drawing/2014/main" id="{0A0E81AE-76D6-41C7-B1B7-BDF3D497C3DD}"/>
              </a:ext>
            </a:extLst>
          </p:cNvPr>
          <p:cNvPicPr>
            <a:picLocks noChangeAspect="1"/>
          </p:cNvPicPr>
          <p:nvPr/>
        </p:nvPicPr>
        <p:blipFill>
          <a:blip r:embed="rId2"/>
          <a:stretch>
            <a:fillRect/>
          </a:stretch>
        </p:blipFill>
        <p:spPr>
          <a:xfrm>
            <a:off x="628649" y="1130505"/>
            <a:ext cx="7913259" cy="5189272"/>
          </a:xfrm>
          <a:prstGeom prst="rect">
            <a:avLst/>
          </a:prstGeom>
        </p:spPr>
      </p:pic>
      <p:sp>
        <p:nvSpPr>
          <p:cNvPr id="5" name="TextBox 4">
            <a:extLst>
              <a:ext uri="{FF2B5EF4-FFF2-40B4-BE49-F238E27FC236}">
                <a16:creationId xmlns:a16="http://schemas.microsoft.com/office/drawing/2014/main" id="{E4537040-F82F-45E3-9D72-1F55D66B180E}"/>
              </a:ext>
            </a:extLst>
          </p:cNvPr>
          <p:cNvSpPr txBox="1"/>
          <p:nvPr/>
        </p:nvSpPr>
        <p:spPr>
          <a:xfrm>
            <a:off x="2705260" y="6433355"/>
            <a:ext cx="6311418" cy="338554"/>
          </a:xfrm>
          <a:prstGeom prst="rect">
            <a:avLst/>
          </a:prstGeom>
          <a:noFill/>
        </p:spPr>
        <p:txBody>
          <a:bodyPr wrap="square" rtlCol="0">
            <a:spAutoFit/>
          </a:bodyPr>
          <a:lstStyle/>
          <a:p>
            <a:pPr algn="r"/>
            <a:r>
              <a:rPr lang="en-US" altLang="ko-KR" sz="1600" i="1" dirty="0">
                <a:latin typeface="Times New Roman" panose="02020603050405020304" pitchFamily="18" charset="0"/>
                <a:cs typeface="Times New Roman" panose="02020603050405020304" pitchFamily="18" charset="0"/>
              </a:rPr>
              <a:t>Ni </a:t>
            </a:r>
            <a:r>
              <a:rPr lang="en-US" altLang="ko-KR" sz="1600" i="1" dirty="0" err="1">
                <a:latin typeface="Times New Roman" panose="02020603050405020304" pitchFamily="18" charset="0"/>
                <a:cs typeface="Times New Roman" panose="02020603050405020304" pitchFamily="18" charset="0"/>
              </a:rPr>
              <a:t>Chroinin</a:t>
            </a:r>
            <a:r>
              <a:rPr lang="en-US" altLang="ko-KR" sz="1600" i="1" dirty="0">
                <a:latin typeface="Times New Roman" panose="02020603050405020304" pitchFamily="18" charset="0"/>
                <a:cs typeface="Times New Roman" panose="02020603050405020304" pitchFamily="18" charset="0"/>
              </a:rPr>
              <a:t> et al. Cochrane Database Syst Rev 2009 Oct 7;(4) </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220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99799456-7446-483D-8992-EC4BF6096F83}"/>
              </a:ext>
            </a:extLst>
          </p:cNvPr>
          <p:cNvSpPr>
            <a:spLocks noGrp="1"/>
          </p:cNvSpPr>
          <p:nvPr>
            <p:ph idx="1"/>
          </p:nvPr>
        </p:nvSpPr>
        <p:spPr/>
        <p:txBody>
          <a:bodyPr/>
          <a:lstStyle/>
          <a:p>
            <a:endParaRPr lang="ko-KR" altLang="en-US"/>
          </a:p>
        </p:txBody>
      </p:sp>
      <p:pic>
        <p:nvPicPr>
          <p:cNvPr id="4" name="Picture 3">
            <a:extLst>
              <a:ext uri="{FF2B5EF4-FFF2-40B4-BE49-F238E27FC236}">
                <a16:creationId xmlns:a16="http://schemas.microsoft.com/office/drawing/2014/main" id="{C38278F5-C27C-463D-9BA4-F5746475A141}"/>
              </a:ext>
            </a:extLst>
          </p:cNvPr>
          <p:cNvPicPr>
            <a:picLocks noChangeAspect="1"/>
          </p:cNvPicPr>
          <p:nvPr/>
        </p:nvPicPr>
        <p:blipFill>
          <a:blip r:embed="rId3"/>
          <a:stretch>
            <a:fillRect/>
          </a:stretch>
        </p:blipFill>
        <p:spPr>
          <a:xfrm>
            <a:off x="251426" y="1201837"/>
            <a:ext cx="8591631" cy="4907143"/>
          </a:xfrm>
          <a:prstGeom prst="rect">
            <a:avLst/>
          </a:prstGeom>
        </p:spPr>
      </p:pic>
      <p:sp>
        <p:nvSpPr>
          <p:cNvPr id="5" name="TextBox 4">
            <a:extLst>
              <a:ext uri="{FF2B5EF4-FFF2-40B4-BE49-F238E27FC236}">
                <a16:creationId xmlns:a16="http://schemas.microsoft.com/office/drawing/2014/main" id="{29693FAD-39F6-4765-918E-D13FD37FF17B}"/>
              </a:ext>
            </a:extLst>
          </p:cNvPr>
          <p:cNvSpPr txBox="1"/>
          <p:nvPr/>
        </p:nvSpPr>
        <p:spPr>
          <a:xfrm>
            <a:off x="2705260" y="6433355"/>
            <a:ext cx="6311418" cy="338554"/>
          </a:xfrm>
          <a:prstGeom prst="rect">
            <a:avLst/>
          </a:prstGeom>
          <a:noFill/>
        </p:spPr>
        <p:txBody>
          <a:bodyPr wrap="square" rtlCol="0">
            <a:spAutoFit/>
          </a:bodyPr>
          <a:lstStyle/>
          <a:p>
            <a:pPr algn="r"/>
            <a:r>
              <a:rPr lang="en-US" altLang="ko-KR" sz="1600" i="1" dirty="0">
                <a:latin typeface="Times New Roman" panose="02020603050405020304" pitchFamily="18" charset="0"/>
                <a:cs typeface="Times New Roman" panose="02020603050405020304" pitchFamily="18" charset="0"/>
              </a:rPr>
              <a:t>Ni </a:t>
            </a:r>
            <a:r>
              <a:rPr lang="en-US" altLang="ko-KR" sz="1600" i="1" dirty="0" err="1">
                <a:latin typeface="Times New Roman" panose="02020603050405020304" pitchFamily="18" charset="0"/>
                <a:cs typeface="Times New Roman" panose="02020603050405020304" pitchFamily="18" charset="0"/>
              </a:rPr>
              <a:t>Chroinin</a:t>
            </a:r>
            <a:r>
              <a:rPr lang="en-US" altLang="ko-KR" sz="1600" i="1" dirty="0">
                <a:latin typeface="Times New Roman" panose="02020603050405020304" pitchFamily="18" charset="0"/>
                <a:cs typeface="Times New Roman" panose="02020603050405020304" pitchFamily="18" charset="0"/>
              </a:rPr>
              <a:t> et al. Cochrane Database Syst Rev 2009 Oct 7;(4) </a:t>
            </a:r>
            <a:endParaRPr lang="ko-KR" altLang="en-US" sz="1600" i="1" dirty="0">
              <a:latin typeface="Times New Roman" panose="02020603050405020304" pitchFamily="18" charset="0"/>
              <a:cs typeface="Times New Roman" panose="02020603050405020304" pitchFamily="18" charset="0"/>
            </a:endParaRPr>
          </a:p>
        </p:txBody>
      </p:sp>
      <p:sp>
        <p:nvSpPr>
          <p:cNvPr id="6" name="제목 1">
            <a:extLst>
              <a:ext uri="{FF2B5EF4-FFF2-40B4-BE49-F238E27FC236}">
                <a16:creationId xmlns:a16="http://schemas.microsoft.com/office/drawing/2014/main" id="{F5D20EB3-8680-44F2-933E-D75829DFE208}"/>
              </a:ext>
            </a:extLst>
          </p:cNvPr>
          <p:cNvSpPr>
            <a:spLocks noGrp="1"/>
          </p:cNvSpPr>
          <p:nvPr>
            <p:ph type="title"/>
          </p:nvPr>
        </p:nvSpPr>
        <p:spPr>
          <a:xfrm>
            <a:off x="628650" y="365125"/>
            <a:ext cx="7886700" cy="566738"/>
          </a:xfrm>
        </p:spPr>
        <p:txBody>
          <a:bodyPr/>
          <a:lstStyle/>
          <a:p>
            <a:r>
              <a:rPr lang="en-US" altLang="ko-KR" dirty="0"/>
              <a:t>Low dose ICS vs. ICS/LABA on step 2</a:t>
            </a:r>
            <a:endParaRPr lang="ko-KR" altLang="en-US" dirty="0"/>
          </a:p>
        </p:txBody>
      </p:sp>
      <p:sp>
        <p:nvSpPr>
          <p:cNvPr id="7" name="TextBox 6">
            <a:extLst>
              <a:ext uri="{FF2B5EF4-FFF2-40B4-BE49-F238E27FC236}">
                <a16:creationId xmlns:a16="http://schemas.microsoft.com/office/drawing/2014/main" id="{F89B2EAF-B070-4002-9E1A-C851C3C69E17}"/>
              </a:ext>
            </a:extLst>
          </p:cNvPr>
          <p:cNvSpPr txBox="1"/>
          <p:nvPr/>
        </p:nvSpPr>
        <p:spPr>
          <a:xfrm>
            <a:off x="3553428" y="3429000"/>
            <a:ext cx="4328931" cy="1569660"/>
          </a:xfrm>
          <a:prstGeom prst="rect">
            <a:avLst/>
          </a:prstGeom>
          <a:noFill/>
          <a:ln w="38100">
            <a:solidFill>
              <a:srgbClr val="C00000"/>
            </a:solidFill>
          </a:ln>
        </p:spPr>
        <p:txBody>
          <a:bodyPr wrap="square" rtlCol="0">
            <a:spAutoFit/>
          </a:bodyPr>
          <a:lstStyle/>
          <a:p>
            <a:r>
              <a:rPr lang="en-US" altLang="ko-KR" sz="2400" dirty="0">
                <a:solidFill>
                  <a:srgbClr val="002060"/>
                </a:solidFill>
                <a:latin typeface="Times New Roman" panose="02020603050405020304" pitchFamily="18" charset="0"/>
                <a:cs typeface="Times New Roman" panose="02020603050405020304" pitchFamily="18" charset="0"/>
              </a:rPr>
              <a:t>Exacerbation :  </a:t>
            </a:r>
          </a:p>
          <a:p>
            <a:r>
              <a:rPr lang="en-US" altLang="ko-KR" sz="2400" dirty="0">
                <a:solidFill>
                  <a:srgbClr val="002060"/>
                </a:solidFill>
                <a:latin typeface="Times New Roman" panose="02020603050405020304" pitchFamily="18" charset="0"/>
                <a:cs typeface="Times New Roman" panose="02020603050405020304" pitchFamily="18" charset="0"/>
              </a:rPr>
              <a:t>      low dose ICS = ICS/LABA</a:t>
            </a:r>
          </a:p>
          <a:p>
            <a:r>
              <a:rPr lang="en-US" altLang="ko-KR" sz="2400" dirty="0">
                <a:solidFill>
                  <a:srgbClr val="002060"/>
                </a:solidFill>
                <a:latin typeface="Times New Roman" panose="02020603050405020304" pitchFamily="18" charset="0"/>
                <a:cs typeface="Times New Roman" panose="02020603050405020304" pitchFamily="18" charset="0"/>
              </a:rPr>
              <a:t>Lung function and </a:t>
            </a:r>
            <a:r>
              <a:rPr lang="en-US" altLang="ko-KR" sz="2400" dirty="0" err="1">
                <a:solidFill>
                  <a:srgbClr val="002060"/>
                </a:solidFill>
                <a:latin typeface="Times New Roman" panose="02020603050405020304" pitchFamily="18" charset="0"/>
                <a:cs typeface="Times New Roman" panose="02020603050405020304" pitchFamily="18" charset="0"/>
              </a:rPr>
              <a:t>Sx</a:t>
            </a:r>
            <a:r>
              <a:rPr lang="en-US" altLang="ko-KR" sz="2400" dirty="0">
                <a:solidFill>
                  <a:srgbClr val="002060"/>
                </a:solidFill>
                <a:latin typeface="Times New Roman" panose="02020603050405020304" pitchFamily="18" charset="0"/>
                <a:cs typeface="Times New Roman" panose="02020603050405020304" pitchFamily="18" charset="0"/>
              </a:rPr>
              <a:t> : </a:t>
            </a:r>
          </a:p>
          <a:p>
            <a:r>
              <a:rPr lang="en-US" altLang="ko-KR" sz="2400" dirty="0">
                <a:solidFill>
                  <a:srgbClr val="002060"/>
                </a:solidFill>
                <a:latin typeface="Times New Roman" panose="02020603050405020304" pitchFamily="18" charset="0"/>
                <a:cs typeface="Times New Roman" panose="02020603050405020304" pitchFamily="18" charset="0"/>
              </a:rPr>
              <a:t>      low dose ICS &lt; ICS/LABA</a:t>
            </a:r>
            <a:endParaRPr lang="ko-KR" alt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398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E1D1C6-76E5-41EA-A297-72E37618FD43}"/>
              </a:ext>
            </a:extLst>
          </p:cNvPr>
          <p:cNvSpPr>
            <a:spLocks noGrp="1"/>
          </p:cNvSpPr>
          <p:nvPr>
            <p:ph type="title"/>
          </p:nvPr>
        </p:nvSpPr>
        <p:spPr/>
        <p:txBody>
          <a:bodyPr/>
          <a:lstStyle/>
          <a:p>
            <a:r>
              <a:rPr lang="en-US" altLang="ko-KR" dirty="0"/>
              <a:t>Initial controller</a:t>
            </a:r>
            <a:r>
              <a:rPr lang="ko-KR" altLang="en-US" dirty="0"/>
              <a:t>의 선택</a:t>
            </a:r>
          </a:p>
        </p:txBody>
      </p:sp>
      <p:graphicFrame>
        <p:nvGraphicFramePr>
          <p:cNvPr id="4" name="내용 개체 틀 3">
            <a:extLst>
              <a:ext uri="{FF2B5EF4-FFF2-40B4-BE49-F238E27FC236}">
                <a16:creationId xmlns:a16="http://schemas.microsoft.com/office/drawing/2014/main" id="{ECCD7CC7-774A-484A-88A5-115A9844D305}"/>
              </a:ext>
            </a:extLst>
          </p:cNvPr>
          <p:cNvGraphicFramePr>
            <a:graphicFrameLocks noGrp="1"/>
          </p:cNvGraphicFramePr>
          <p:nvPr>
            <p:ph idx="1"/>
            <p:extLst>
              <p:ext uri="{D42A27DB-BD31-4B8C-83A1-F6EECF244321}">
                <p14:modId xmlns:p14="http://schemas.microsoft.com/office/powerpoint/2010/main" val="3994702661"/>
              </p:ext>
            </p:extLst>
          </p:nvPr>
        </p:nvGraphicFramePr>
        <p:xfrm>
          <a:off x="628650" y="1446213"/>
          <a:ext cx="7886700" cy="4283456"/>
        </p:xfrm>
        <a:graphic>
          <a:graphicData uri="http://schemas.openxmlformats.org/drawingml/2006/table">
            <a:tbl>
              <a:tblPr firstRow="1" bandRow="1">
                <a:tableStyleId>{073A0DAA-6AF3-43AB-8588-CEC1D06C72B9}</a:tableStyleId>
              </a:tblPr>
              <a:tblGrid>
                <a:gridCol w="3943350">
                  <a:extLst>
                    <a:ext uri="{9D8B030D-6E8A-4147-A177-3AD203B41FA5}">
                      <a16:colId xmlns:a16="http://schemas.microsoft.com/office/drawing/2014/main" val="1897507131"/>
                    </a:ext>
                  </a:extLst>
                </a:gridCol>
                <a:gridCol w="3943350">
                  <a:extLst>
                    <a:ext uri="{9D8B030D-6E8A-4147-A177-3AD203B41FA5}">
                      <a16:colId xmlns:a16="http://schemas.microsoft.com/office/drawing/2014/main" val="3284413750"/>
                    </a:ext>
                  </a:extLst>
                </a:gridCol>
              </a:tblGrid>
              <a:tr h="370840">
                <a:tc>
                  <a:txBody>
                    <a:bodyPr/>
                    <a:lstStyle/>
                    <a:p>
                      <a:pPr latinLnBrk="1">
                        <a:lnSpc>
                          <a:spcPct val="150000"/>
                        </a:lnSpc>
                      </a:pP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Presenting symptoms</a:t>
                      </a:r>
                      <a:endPar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endParaRPr>
                    </a:p>
                  </a:txBody>
                  <a:tcPr/>
                </a:tc>
                <a:tc>
                  <a:txBody>
                    <a:bodyPr/>
                    <a:lstStyle/>
                    <a:p>
                      <a:pPr latinLnBrk="1">
                        <a:lnSpc>
                          <a:spcPct val="150000"/>
                        </a:lnSpc>
                      </a:pP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Preferred initial controller</a:t>
                      </a:r>
                      <a:endPar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1510791710"/>
                  </a:ext>
                </a:extLst>
              </a:tr>
              <a:tr h="370840">
                <a:tc>
                  <a:txBody>
                    <a:bodyPr/>
                    <a:lstStyle/>
                    <a:p>
                      <a:pPr latinLnBrk="1">
                        <a:lnSpc>
                          <a:spcPct val="150000"/>
                        </a:lnSpc>
                      </a:pP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매일은 아니지만 증상 있음</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a:t>
                      </a:r>
                    </a:p>
                    <a:p>
                      <a:pPr latinLnBrk="1">
                        <a:lnSpc>
                          <a:spcPct val="150000"/>
                        </a:lnSpc>
                      </a:pP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매주는 아니지만 천식에 의한 수면장애 있음</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a:t>
                      </a:r>
                    </a:p>
                    <a:p>
                      <a:pPr latinLnBrk="1">
                        <a:lnSpc>
                          <a:spcPct val="150000"/>
                        </a:lnSpc>
                      </a:pP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증상 드물게</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 </a:t>
                      </a: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있지만 위험인자 있음</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a:t>
                      </a:r>
                      <a:endPar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endParaRPr>
                    </a:p>
                  </a:txBody>
                  <a:tcPr/>
                </a:tc>
                <a:tc>
                  <a:txBody>
                    <a:bodyPr/>
                    <a:lstStyle/>
                    <a:p>
                      <a:pPr marL="0" marR="0" lvl="0" indent="0" algn="l" defTabSz="914400" rtl="0" eaLnBrk="1" fontAlgn="auto" latinLnBrk="1" hangingPunct="1">
                        <a:lnSpc>
                          <a:spcPct val="150000"/>
                        </a:lnSpc>
                        <a:spcBef>
                          <a:spcPts val="0"/>
                        </a:spcBef>
                        <a:spcAft>
                          <a:spcPts val="0"/>
                        </a:spcAft>
                        <a:buClrTx/>
                        <a:buSzTx/>
                        <a:buFontTx/>
                        <a:buNone/>
                        <a:tabLst/>
                        <a:defRPr/>
                      </a:pP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Low</a:t>
                      </a: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 </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dose</a:t>
                      </a: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 </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ICS </a:t>
                      </a:r>
                    </a:p>
                    <a:p>
                      <a:pPr marL="0" marR="0" lvl="0" indent="0" algn="l" defTabSz="914400" rtl="0" eaLnBrk="1" fontAlgn="auto" latinLnBrk="1" hangingPunct="1">
                        <a:lnSpc>
                          <a:spcPct val="150000"/>
                        </a:lnSpc>
                        <a:spcBef>
                          <a:spcPts val="0"/>
                        </a:spcBef>
                        <a:spcAft>
                          <a:spcPts val="0"/>
                        </a:spcAft>
                        <a:buClrTx/>
                        <a:buSzTx/>
                        <a:buFontTx/>
                        <a:buNone/>
                        <a:tabLst/>
                        <a:defRPr/>
                      </a:pP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or </a:t>
                      </a:r>
                    </a:p>
                    <a:p>
                      <a:pPr marL="0" marR="0" lvl="0" indent="0" algn="l" defTabSz="914400" rtl="0" eaLnBrk="1" fontAlgn="auto" latinLnBrk="1" hangingPunct="1">
                        <a:lnSpc>
                          <a:spcPct val="150000"/>
                        </a:lnSpc>
                        <a:spcBef>
                          <a:spcPts val="0"/>
                        </a:spcBef>
                        <a:spcAft>
                          <a:spcPts val="0"/>
                        </a:spcAft>
                        <a:buClrTx/>
                        <a:buSzTx/>
                        <a:buFontTx/>
                        <a:buNone/>
                        <a:tabLst/>
                        <a:defRPr/>
                      </a:pP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Low</a:t>
                      </a: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 </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dose</a:t>
                      </a: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 </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ICS/LABA ( /c </a:t>
                      </a:r>
                      <a:r>
                        <a:rPr lang="ko-KR" altLang="en-US" baseline="0" dirty="0" err="1">
                          <a:latin typeface="Times New Roman" panose="02020603050405020304" pitchFamily="18" charset="0"/>
                          <a:ea typeface="함초롬바탕" panose="02030504000101010101" pitchFamily="18" charset="-127"/>
                          <a:cs typeface="함초롬바탕" panose="02030504000101010101" pitchFamily="18" charset="-127"/>
                        </a:rPr>
                        <a:t>폐기능</a:t>
                      </a: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 저하</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a:t>
                      </a:r>
                      <a:endPar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endParaRPr>
                    </a:p>
                    <a:p>
                      <a:pPr latinLnBrk="1">
                        <a:lnSpc>
                          <a:spcPct val="150000"/>
                        </a:lnSpc>
                      </a:pPr>
                      <a:endPar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1711400543"/>
                  </a:ext>
                </a:extLst>
              </a:tr>
              <a:tr h="370840">
                <a:tc>
                  <a:txBody>
                    <a:bodyPr/>
                    <a:lstStyle/>
                    <a:p>
                      <a:pPr latinLnBrk="1">
                        <a:lnSpc>
                          <a:spcPct val="150000"/>
                        </a:lnSpc>
                      </a:pP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매일 증상</a:t>
                      </a:r>
                      <a:endPar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endParaRPr>
                    </a:p>
                    <a:p>
                      <a:pPr latinLnBrk="1">
                        <a:lnSpc>
                          <a:spcPct val="150000"/>
                        </a:lnSpc>
                      </a:pP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매주 천식에 의한 수면 장애 있음</a:t>
                      </a:r>
                      <a:endPar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endParaRPr>
                    </a:p>
                  </a:txBody>
                  <a:tcPr/>
                </a:tc>
                <a:tc>
                  <a:txBody>
                    <a:bodyPr/>
                    <a:lstStyle/>
                    <a:p>
                      <a:pPr latinLnBrk="1">
                        <a:lnSpc>
                          <a:spcPct val="150000"/>
                        </a:lnSpc>
                      </a:pP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Low</a:t>
                      </a: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 </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dose</a:t>
                      </a: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 </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ICS/LABA</a:t>
                      </a:r>
                    </a:p>
                    <a:p>
                      <a:pPr latinLnBrk="1">
                        <a:lnSpc>
                          <a:spcPct val="150000"/>
                        </a:lnSpc>
                      </a:pP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or</a:t>
                      </a:r>
                    </a:p>
                    <a:p>
                      <a:pPr latinLnBrk="1">
                        <a:lnSpc>
                          <a:spcPct val="150000"/>
                        </a:lnSpc>
                      </a:pP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Medium dose ICS </a:t>
                      </a:r>
                    </a:p>
                  </a:txBody>
                  <a:tcPr/>
                </a:tc>
                <a:extLst>
                  <a:ext uri="{0D108BD9-81ED-4DB2-BD59-A6C34878D82A}">
                    <a16:rowId xmlns:a16="http://schemas.microsoft.com/office/drawing/2014/main" val="2720256014"/>
                  </a:ext>
                </a:extLst>
              </a:tr>
              <a:tr h="370840">
                <a:tc>
                  <a:txBody>
                    <a:bodyPr/>
                    <a:lstStyle/>
                    <a:p>
                      <a:pPr latinLnBrk="1">
                        <a:lnSpc>
                          <a:spcPct val="150000"/>
                        </a:lnSpc>
                      </a:pP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급성악화</a:t>
                      </a:r>
                    </a:p>
                  </a:txBody>
                  <a:tcPr/>
                </a:tc>
                <a:tc>
                  <a:txBody>
                    <a:bodyPr/>
                    <a:lstStyle/>
                    <a:p>
                      <a:pPr latinLnBrk="1">
                        <a:lnSpc>
                          <a:spcPct val="150000"/>
                        </a:lnSpc>
                      </a:pP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Short course of</a:t>
                      </a: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 </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oral steroids</a:t>
                      </a:r>
                    </a:p>
                    <a:p>
                      <a:pPr latinLnBrk="1">
                        <a:lnSpc>
                          <a:spcPct val="150000"/>
                        </a:lnSpc>
                      </a:pP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 Medium dose</a:t>
                      </a:r>
                      <a:r>
                        <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rPr>
                        <a:t> </a:t>
                      </a:r>
                      <a:r>
                        <a:rPr lang="en-US" altLang="ko-KR" baseline="0" dirty="0">
                          <a:latin typeface="Times New Roman" panose="02020603050405020304" pitchFamily="18" charset="0"/>
                          <a:ea typeface="함초롬바탕" panose="02030504000101010101" pitchFamily="18" charset="-127"/>
                          <a:cs typeface="함초롬바탕" panose="02030504000101010101" pitchFamily="18" charset="-127"/>
                        </a:rPr>
                        <a:t>ICS/LABA</a:t>
                      </a:r>
                      <a:endParaRPr lang="ko-KR" altLang="en-US" baseline="0" dirty="0">
                        <a:latin typeface="Times New Roman" panose="02020603050405020304" pitchFamily="18" charset="0"/>
                        <a:ea typeface="함초롬바탕" panose="02030504000101010101" pitchFamily="18" charset="-127"/>
                        <a:cs typeface="함초롬바탕" panose="02030504000101010101" pitchFamily="18" charset="-127"/>
                      </a:endParaRPr>
                    </a:p>
                  </a:txBody>
                  <a:tcPr/>
                </a:tc>
                <a:extLst>
                  <a:ext uri="{0D108BD9-81ED-4DB2-BD59-A6C34878D82A}">
                    <a16:rowId xmlns:a16="http://schemas.microsoft.com/office/drawing/2014/main" val="2060204279"/>
                  </a:ext>
                </a:extLst>
              </a:tr>
            </a:tbl>
          </a:graphicData>
        </a:graphic>
      </p:graphicFrame>
    </p:spTree>
    <p:extLst>
      <p:ext uri="{BB962C8B-B14F-4D97-AF65-F5344CB8AC3E}">
        <p14:creationId xmlns:p14="http://schemas.microsoft.com/office/powerpoint/2010/main" val="2282035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D63FF74-7AD3-4D6F-9F9B-88B58443C8A9}"/>
              </a:ext>
            </a:extLst>
          </p:cNvPr>
          <p:cNvSpPr>
            <a:spLocks noGrp="1"/>
          </p:cNvSpPr>
          <p:nvPr>
            <p:ph type="title"/>
          </p:nvPr>
        </p:nvSpPr>
        <p:spPr/>
        <p:txBody>
          <a:bodyPr/>
          <a:lstStyle/>
          <a:p>
            <a:r>
              <a:rPr lang="en-US" altLang="ko-KR" dirty="0"/>
              <a:t>Control-based asthma management</a:t>
            </a:r>
            <a:endParaRPr lang="ko-KR" altLang="en-US" dirty="0"/>
          </a:p>
        </p:txBody>
      </p:sp>
      <p:sp>
        <p:nvSpPr>
          <p:cNvPr id="3" name="내용 개체 틀 2">
            <a:extLst>
              <a:ext uri="{FF2B5EF4-FFF2-40B4-BE49-F238E27FC236}">
                <a16:creationId xmlns:a16="http://schemas.microsoft.com/office/drawing/2014/main" id="{4AA2EECD-8860-4190-AD59-238AC21582A5}"/>
              </a:ext>
            </a:extLst>
          </p:cNvPr>
          <p:cNvSpPr>
            <a:spLocks noGrp="1"/>
          </p:cNvSpPr>
          <p:nvPr>
            <p:ph idx="1"/>
          </p:nvPr>
        </p:nvSpPr>
        <p:spPr/>
        <p:txBody>
          <a:bodyPr/>
          <a:lstStyle/>
          <a:p>
            <a:r>
              <a:rPr lang="en-US" altLang="ko-KR" dirty="0"/>
              <a:t>uncontrolled on low dose ICS/</a:t>
            </a:r>
            <a:r>
              <a:rPr lang="en-US" altLang="ko-KR" dirty="0" err="1"/>
              <a:t>fLABA</a:t>
            </a:r>
            <a:r>
              <a:rPr lang="en-US" altLang="ko-KR" dirty="0"/>
              <a:t> </a:t>
            </a:r>
          </a:p>
          <a:p>
            <a:pPr marL="0" indent="0">
              <a:buNone/>
            </a:pPr>
            <a:r>
              <a:rPr lang="en-US" altLang="ko-KR" dirty="0"/>
              <a:t>   → step up to 4 or 5 (controlled or need more)</a:t>
            </a:r>
          </a:p>
          <a:p>
            <a:pPr marL="0" indent="0">
              <a:buNone/>
            </a:pPr>
            <a:endParaRPr lang="en-US" altLang="ko-KR" dirty="0"/>
          </a:p>
          <a:p>
            <a:r>
              <a:rPr lang="en-US" altLang="ko-KR" dirty="0"/>
              <a:t>Severe asthma</a:t>
            </a:r>
          </a:p>
          <a:p>
            <a:pPr marL="0" indent="0">
              <a:buNone/>
            </a:pPr>
            <a:r>
              <a:rPr lang="en-US" altLang="ko-KR" dirty="0"/>
              <a:t>   - 5~10% severe asthma </a:t>
            </a:r>
            <a:r>
              <a:rPr lang="en-US" altLang="ko-KR" dirty="0" err="1"/>
              <a:t>pt</a:t>
            </a:r>
            <a:r>
              <a:rPr lang="en-US" altLang="ko-KR" dirty="0"/>
              <a:t> requiring more extensive Tx.</a:t>
            </a:r>
          </a:p>
          <a:p>
            <a:pPr marL="0" indent="0">
              <a:buNone/>
            </a:pPr>
            <a:r>
              <a:rPr lang="en-US" altLang="ko-KR" dirty="0"/>
              <a:t>   - most of morbidity and mortality</a:t>
            </a:r>
          </a:p>
          <a:p>
            <a:pPr marL="0" indent="0">
              <a:buNone/>
            </a:pPr>
            <a:r>
              <a:rPr lang="en-US" altLang="ko-KR" dirty="0"/>
              <a:t>   - more health care cost</a:t>
            </a:r>
          </a:p>
          <a:p>
            <a:pPr marL="0" indent="0">
              <a:buNone/>
            </a:pPr>
            <a:r>
              <a:rPr lang="en-US" altLang="ko-KR" dirty="0"/>
              <a:t>   </a:t>
            </a:r>
          </a:p>
          <a:p>
            <a:endParaRPr lang="en-US" altLang="ko-KR" dirty="0"/>
          </a:p>
          <a:p>
            <a:endParaRPr lang="en-US" altLang="ko-KR" dirty="0"/>
          </a:p>
          <a:p>
            <a:endParaRPr lang="ko-KR" altLang="en-US" dirty="0"/>
          </a:p>
        </p:txBody>
      </p:sp>
    </p:spTree>
    <p:extLst>
      <p:ext uri="{BB962C8B-B14F-4D97-AF65-F5344CB8AC3E}">
        <p14:creationId xmlns:p14="http://schemas.microsoft.com/office/powerpoint/2010/main" val="318907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23C61FF4-6AB3-43A8-B74D-FFE4CFD7EF05}"/>
              </a:ext>
            </a:extLst>
          </p:cNvPr>
          <p:cNvSpPr>
            <a:spLocks noGrp="1"/>
          </p:cNvSpPr>
          <p:nvPr>
            <p:ph type="title"/>
          </p:nvPr>
        </p:nvSpPr>
        <p:spPr/>
        <p:txBody>
          <a:bodyPr/>
          <a:lstStyle/>
          <a:p>
            <a:r>
              <a:rPr lang="en-US" altLang="ko-KR" dirty="0"/>
              <a:t>Paradoxes in the current asthma management</a:t>
            </a:r>
            <a:endParaRPr lang="ko-KR" altLang="en-US" dirty="0"/>
          </a:p>
        </p:txBody>
      </p:sp>
      <p:sp>
        <p:nvSpPr>
          <p:cNvPr id="3" name="내용 개체 틀 2">
            <a:extLst>
              <a:ext uri="{FF2B5EF4-FFF2-40B4-BE49-F238E27FC236}">
                <a16:creationId xmlns:a16="http://schemas.microsoft.com/office/drawing/2014/main" id="{96DDD357-4D23-41D3-9F9E-7330B875C0F5}"/>
              </a:ext>
            </a:extLst>
          </p:cNvPr>
          <p:cNvSpPr>
            <a:spLocks noGrp="1"/>
          </p:cNvSpPr>
          <p:nvPr>
            <p:ph idx="1"/>
          </p:nvPr>
        </p:nvSpPr>
        <p:spPr>
          <a:xfrm>
            <a:off x="628650" y="3611301"/>
            <a:ext cx="7886700" cy="2565662"/>
          </a:xfrm>
        </p:spPr>
        <p:txBody>
          <a:bodyPr/>
          <a:lstStyle/>
          <a:p>
            <a:pPr marL="0" indent="0">
              <a:buNone/>
            </a:pPr>
            <a:endParaRPr lang="en-US" altLang="ko-KR" dirty="0"/>
          </a:p>
          <a:p>
            <a:pPr marL="0" indent="0">
              <a:buNone/>
            </a:pPr>
            <a:r>
              <a:rPr lang="en-US" altLang="ko-KR" dirty="0"/>
              <a:t>Still prn SABA for step 1 treatment?</a:t>
            </a:r>
            <a:endParaRPr lang="ko-KR" altLang="en-US" dirty="0"/>
          </a:p>
        </p:txBody>
      </p:sp>
      <p:pic>
        <p:nvPicPr>
          <p:cNvPr id="4" name="그림 3">
            <a:extLst>
              <a:ext uri="{FF2B5EF4-FFF2-40B4-BE49-F238E27FC236}">
                <a16:creationId xmlns:a16="http://schemas.microsoft.com/office/drawing/2014/main" id="{012BCBB4-F763-4786-B61D-F815A17A96E8}"/>
              </a:ext>
            </a:extLst>
          </p:cNvPr>
          <p:cNvPicPr>
            <a:picLocks noChangeAspect="1"/>
          </p:cNvPicPr>
          <p:nvPr/>
        </p:nvPicPr>
        <p:blipFill rotWithShape="1">
          <a:blip r:embed="rId3"/>
          <a:srcRect b="19893"/>
          <a:stretch/>
        </p:blipFill>
        <p:spPr>
          <a:xfrm>
            <a:off x="254630" y="1567442"/>
            <a:ext cx="8634740" cy="1861558"/>
          </a:xfrm>
          <a:prstGeom prst="rect">
            <a:avLst/>
          </a:prstGeom>
          <a:ln>
            <a:noFill/>
          </a:ln>
        </p:spPr>
      </p:pic>
      <p:sp>
        <p:nvSpPr>
          <p:cNvPr id="5" name="TextBox 4">
            <a:extLst>
              <a:ext uri="{FF2B5EF4-FFF2-40B4-BE49-F238E27FC236}">
                <a16:creationId xmlns:a16="http://schemas.microsoft.com/office/drawing/2014/main" id="{D2276B80-6811-47EA-B968-DFF28C2C9FEF}"/>
              </a:ext>
            </a:extLst>
          </p:cNvPr>
          <p:cNvSpPr txBox="1"/>
          <p:nvPr/>
        </p:nvSpPr>
        <p:spPr>
          <a:xfrm>
            <a:off x="2577952" y="6469199"/>
            <a:ext cx="6311418" cy="338554"/>
          </a:xfrm>
          <a:prstGeom prst="rect">
            <a:avLst/>
          </a:prstGeom>
          <a:noFill/>
        </p:spPr>
        <p:txBody>
          <a:bodyPr wrap="square" rtlCol="0">
            <a:spAutoFit/>
          </a:bodyPr>
          <a:lstStyle/>
          <a:p>
            <a:pPr algn="r"/>
            <a:r>
              <a:rPr lang="en-US" altLang="ko-KR" sz="1600" i="1" dirty="0">
                <a:latin typeface="Times New Roman" panose="02020603050405020304" pitchFamily="18" charset="0"/>
                <a:cs typeface="Times New Roman" panose="02020603050405020304" pitchFamily="18" charset="0"/>
              </a:rPr>
              <a:t>O’Byrne PM, Jenkins C, Bateman ED. </a:t>
            </a:r>
            <a:r>
              <a:rPr lang="fr-FR" altLang="ko-KR" sz="1600" i="1" dirty="0">
                <a:latin typeface="Times New Roman" panose="02020603050405020304" pitchFamily="18" charset="0"/>
                <a:cs typeface="Times New Roman" panose="02020603050405020304" pitchFamily="18" charset="0"/>
              </a:rPr>
              <a:t>Eur Respir J 2017; 50</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049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E0180CC-56F7-4697-AF8C-B0C98444BEAD}"/>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83872624-8C91-4112-B78B-EA625E62C890}"/>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A3D24D8C-A44B-4E26-8C1B-32DF237429FC}"/>
              </a:ext>
            </a:extLst>
          </p:cNvPr>
          <p:cNvPicPr>
            <a:picLocks noChangeAspect="1"/>
          </p:cNvPicPr>
          <p:nvPr/>
        </p:nvPicPr>
        <p:blipFill>
          <a:blip r:embed="rId2"/>
          <a:stretch>
            <a:fillRect/>
          </a:stretch>
        </p:blipFill>
        <p:spPr>
          <a:xfrm>
            <a:off x="196769" y="142102"/>
            <a:ext cx="8720283" cy="6291253"/>
          </a:xfrm>
          <a:prstGeom prst="rect">
            <a:avLst/>
          </a:prstGeom>
        </p:spPr>
      </p:pic>
      <p:sp>
        <p:nvSpPr>
          <p:cNvPr id="5" name="TextBox 4">
            <a:extLst>
              <a:ext uri="{FF2B5EF4-FFF2-40B4-BE49-F238E27FC236}">
                <a16:creationId xmlns:a16="http://schemas.microsoft.com/office/drawing/2014/main" id="{494BD957-8D29-4554-8D83-5D09F77F0B66}"/>
              </a:ext>
            </a:extLst>
          </p:cNvPr>
          <p:cNvSpPr txBox="1"/>
          <p:nvPr/>
        </p:nvSpPr>
        <p:spPr>
          <a:xfrm>
            <a:off x="2705260" y="6433355"/>
            <a:ext cx="6311418" cy="338554"/>
          </a:xfrm>
          <a:prstGeom prst="rect">
            <a:avLst/>
          </a:prstGeom>
          <a:noFill/>
        </p:spPr>
        <p:txBody>
          <a:bodyPr wrap="square" rtlCol="0">
            <a:spAutoFit/>
          </a:bodyPr>
          <a:lstStyle/>
          <a:p>
            <a:pPr algn="r"/>
            <a:r>
              <a:rPr lang="en-US" altLang="ko-KR" sz="1600" i="1" dirty="0">
                <a:latin typeface="Times New Roman" panose="02020603050405020304" pitchFamily="18" charset="0"/>
                <a:cs typeface="Times New Roman" panose="02020603050405020304" pitchFamily="18" charset="0"/>
              </a:rPr>
              <a:t>Humbert M et al. </a:t>
            </a:r>
            <a:r>
              <a:rPr lang="en-US" altLang="ko-KR" sz="1600" i="1" dirty="0" err="1">
                <a:latin typeface="Times New Roman" panose="02020603050405020304" pitchFamily="18" charset="0"/>
                <a:cs typeface="Times New Roman" panose="02020603050405020304" pitchFamily="18" charset="0"/>
              </a:rPr>
              <a:t>Curr</a:t>
            </a:r>
            <a:r>
              <a:rPr lang="en-US" altLang="ko-KR" sz="1600" i="1" dirty="0">
                <a:latin typeface="Times New Roman" panose="02020603050405020304" pitchFamily="18" charset="0"/>
                <a:cs typeface="Times New Roman" panose="02020603050405020304" pitchFamily="18" charset="0"/>
              </a:rPr>
              <a:t> </a:t>
            </a:r>
            <a:r>
              <a:rPr lang="en-US" altLang="ko-KR" sz="1600" i="1" dirty="0" err="1">
                <a:latin typeface="Times New Roman" panose="02020603050405020304" pitchFamily="18" charset="0"/>
                <a:cs typeface="Times New Roman" panose="02020603050405020304" pitchFamily="18" charset="0"/>
              </a:rPr>
              <a:t>Opin</a:t>
            </a:r>
            <a:r>
              <a:rPr lang="en-US" altLang="ko-KR" sz="1600" i="1" dirty="0">
                <a:latin typeface="Times New Roman" panose="02020603050405020304" pitchFamily="18" charset="0"/>
                <a:cs typeface="Times New Roman" panose="02020603050405020304" pitchFamily="18" charset="0"/>
              </a:rPr>
              <a:t> </a:t>
            </a:r>
            <a:r>
              <a:rPr lang="en-US" altLang="ko-KR" sz="1600" i="1" dirty="0" err="1">
                <a:latin typeface="Times New Roman" panose="02020603050405020304" pitchFamily="18" charset="0"/>
                <a:cs typeface="Times New Roman" panose="02020603050405020304" pitchFamily="18" charset="0"/>
              </a:rPr>
              <a:t>Pulm</a:t>
            </a:r>
            <a:r>
              <a:rPr lang="en-US" altLang="ko-KR" sz="1600" i="1" dirty="0">
                <a:latin typeface="Times New Roman" panose="02020603050405020304" pitchFamily="18" charset="0"/>
                <a:cs typeface="Times New Roman" panose="02020603050405020304" pitchFamily="18" charset="0"/>
              </a:rPr>
              <a:t> Med 2018;24(1):83 - 93 </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466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003BEA-437C-41BE-95C8-EDA32DCA8385}"/>
              </a:ext>
            </a:extLst>
          </p:cNvPr>
          <p:cNvSpPr>
            <a:spLocks noGrp="1"/>
          </p:cNvSpPr>
          <p:nvPr>
            <p:ph type="title"/>
          </p:nvPr>
        </p:nvSpPr>
        <p:spPr/>
        <p:txBody>
          <a:bodyPr/>
          <a:lstStyle/>
          <a:p>
            <a:r>
              <a:rPr lang="en-US" altLang="ko-KR" dirty="0"/>
              <a:t>Severe asthma algorithm approach: </a:t>
            </a:r>
            <a:br>
              <a:rPr lang="en-US" altLang="ko-KR" dirty="0"/>
            </a:br>
            <a:r>
              <a:rPr lang="en-US" altLang="ko-KR" dirty="0"/>
              <a:t>A simple approach</a:t>
            </a:r>
            <a:endParaRPr lang="ko-KR" altLang="en-US" dirty="0"/>
          </a:p>
        </p:txBody>
      </p:sp>
      <p:pic>
        <p:nvPicPr>
          <p:cNvPr id="4" name="그림 3">
            <a:extLst>
              <a:ext uri="{FF2B5EF4-FFF2-40B4-BE49-F238E27FC236}">
                <a16:creationId xmlns:a16="http://schemas.microsoft.com/office/drawing/2014/main" id="{68440A4A-5B51-41D0-8237-760F08E517ED}"/>
              </a:ext>
            </a:extLst>
          </p:cNvPr>
          <p:cNvPicPr>
            <a:picLocks noChangeAspect="1"/>
          </p:cNvPicPr>
          <p:nvPr/>
        </p:nvPicPr>
        <p:blipFill>
          <a:blip r:embed="rId2"/>
          <a:stretch>
            <a:fillRect/>
          </a:stretch>
        </p:blipFill>
        <p:spPr>
          <a:xfrm>
            <a:off x="0" y="1877540"/>
            <a:ext cx="9144000" cy="3446814"/>
          </a:xfrm>
          <a:prstGeom prst="rect">
            <a:avLst/>
          </a:prstGeom>
        </p:spPr>
      </p:pic>
      <p:sp>
        <p:nvSpPr>
          <p:cNvPr id="5" name="TextBox 4">
            <a:extLst>
              <a:ext uri="{FF2B5EF4-FFF2-40B4-BE49-F238E27FC236}">
                <a16:creationId xmlns:a16="http://schemas.microsoft.com/office/drawing/2014/main" id="{93FEA674-F2C3-4935-811D-08BE6BF6B48E}"/>
              </a:ext>
            </a:extLst>
          </p:cNvPr>
          <p:cNvSpPr txBox="1"/>
          <p:nvPr/>
        </p:nvSpPr>
        <p:spPr>
          <a:xfrm>
            <a:off x="2705260" y="6433355"/>
            <a:ext cx="6311418" cy="338554"/>
          </a:xfrm>
          <a:prstGeom prst="rect">
            <a:avLst/>
          </a:prstGeom>
          <a:noFill/>
        </p:spPr>
        <p:txBody>
          <a:bodyPr wrap="square" rtlCol="0">
            <a:spAutoFit/>
          </a:bodyPr>
          <a:lstStyle/>
          <a:p>
            <a:pPr algn="r"/>
            <a:r>
              <a:rPr lang="en-US" altLang="ko-KR" sz="1600" i="1" dirty="0" err="1">
                <a:latin typeface="Times New Roman" panose="02020603050405020304" pitchFamily="18" charset="0"/>
                <a:cs typeface="Times New Roman" panose="02020603050405020304" pitchFamily="18" charset="0"/>
              </a:rPr>
              <a:t>Papaioannou</a:t>
            </a:r>
            <a:r>
              <a:rPr lang="en-US" altLang="ko-KR" sz="1600" i="1" dirty="0">
                <a:latin typeface="Times New Roman" panose="02020603050405020304" pitchFamily="18" charset="0"/>
                <a:cs typeface="Times New Roman" panose="02020603050405020304" pitchFamily="18" charset="0"/>
              </a:rPr>
              <a:t> Al et al. Respir Med 2018;142:15 - 22 </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433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152E3E6-981F-4DF9-93B9-9287DADF89D2}"/>
              </a:ext>
            </a:extLst>
          </p:cNvPr>
          <p:cNvSpPr>
            <a:spLocks noGrp="1"/>
          </p:cNvSpPr>
          <p:nvPr>
            <p:ph type="title"/>
          </p:nvPr>
        </p:nvSpPr>
        <p:spPr/>
        <p:txBody>
          <a:bodyPr/>
          <a:lstStyle/>
          <a:p>
            <a:r>
              <a:rPr lang="en-US" altLang="ko-KR" dirty="0"/>
              <a:t>Severe Asthma</a:t>
            </a:r>
            <a:endParaRPr lang="ko-KR" altLang="en-US" dirty="0"/>
          </a:p>
        </p:txBody>
      </p:sp>
      <p:sp>
        <p:nvSpPr>
          <p:cNvPr id="3" name="내용 개체 틀 2">
            <a:extLst>
              <a:ext uri="{FF2B5EF4-FFF2-40B4-BE49-F238E27FC236}">
                <a16:creationId xmlns:a16="http://schemas.microsoft.com/office/drawing/2014/main" id="{3B531A5D-80EE-47EA-84B2-7E28B9F2C7C4}"/>
              </a:ext>
            </a:extLst>
          </p:cNvPr>
          <p:cNvSpPr>
            <a:spLocks noGrp="1"/>
          </p:cNvSpPr>
          <p:nvPr>
            <p:ph idx="1"/>
          </p:nvPr>
        </p:nvSpPr>
        <p:spPr>
          <a:xfrm>
            <a:off x="628650" y="1446415"/>
            <a:ext cx="4606111" cy="4730548"/>
          </a:xfrm>
        </p:spPr>
        <p:txBody>
          <a:bodyPr>
            <a:normAutofit/>
          </a:bodyPr>
          <a:lstStyle/>
          <a:p>
            <a:pPr marL="0" indent="0">
              <a:buNone/>
            </a:pPr>
            <a:r>
              <a:rPr lang="en-US" altLang="ko-KR" b="1" dirty="0"/>
              <a:t>Uncontrolled asthma (one or both)</a:t>
            </a:r>
          </a:p>
          <a:p>
            <a:r>
              <a:rPr lang="en-US" altLang="ko-KR" sz="2000" dirty="0"/>
              <a:t>Poor symptom control (frequent symptoms or reliever use, activity limited by asthma, night waking due to asthma)</a:t>
            </a:r>
          </a:p>
          <a:p>
            <a:r>
              <a:rPr lang="en-US" altLang="ko-KR" sz="2000" dirty="0"/>
              <a:t>Frequent exacerbations (≥2/year) requiring oral corticosteroids (OCS), or serious exacerbations (≥1/year) requiring hospitalization</a:t>
            </a:r>
            <a:endParaRPr lang="ko-KR" altLang="en-US" sz="2000" dirty="0"/>
          </a:p>
        </p:txBody>
      </p:sp>
      <p:pic>
        <p:nvPicPr>
          <p:cNvPr id="4" name="Picture 2">
            <a:extLst>
              <a:ext uri="{FF2B5EF4-FFF2-40B4-BE49-F238E27FC236}">
                <a16:creationId xmlns:a16="http://schemas.microsoft.com/office/drawing/2014/main" id="{1972AB9F-EE80-45A5-AC42-6046032595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763" y="1446416"/>
            <a:ext cx="3417308" cy="4456674"/>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1334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D275364-AF5B-4925-83FE-9F556BAAD36B}"/>
              </a:ext>
            </a:extLst>
          </p:cNvPr>
          <p:cNvSpPr>
            <a:spLocks noGrp="1"/>
          </p:cNvSpPr>
          <p:nvPr>
            <p:ph type="title"/>
          </p:nvPr>
        </p:nvSpPr>
        <p:spPr/>
        <p:txBody>
          <a:bodyPr/>
          <a:lstStyle/>
          <a:p>
            <a:r>
              <a:rPr lang="en-US" altLang="ko-KR" dirty="0"/>
              <a:t>What proportion of adults have difficult-to-treat or severe asthma?</a:t>
            </a:r>
            <a:endParaRPr lang="ko-KR" altLang="en-US" dirty="0"/>
          </a:p>
        </p:txBody>
      </p:sp>
      <p:pic>
        <p:nvPicPr>
          <p:cNvPr id="4" name="내용 개체 틀 3">
            <a:extLst>
              <a:ext uri="{FF2B5EF4-FFF2-40B4-BE49-F238E27FC236}">
                <a16:creationId xmlns:a16="http://schemas.microsoft.com/office/drawing/2014/main" id="{6B6BB2F0-E5B0-42C7-BBE5-710B685A899A}"/>
              </a:ext>
            </a:extLst>
          </p:cNvPr>
          <p:cNvPicPr>
            <a:picLocks noGrp="1" noChangeAspect="1"/>
          </p:cNvPicPr>
          <p:nvPr>
            <p:ph idx="1"/>
          </p:nvPr>
        </p:nvPicPr>
        <p:blipFill>
          <a:blip r:embed="rId2"/>
          <a:stretch>
            <a:fillRect/>
          </a:stretch>
        </p:blipFill>
        <p:spPr>
          <a:xfrm>
            <a:off x="628650" y="1529630"/>
            <a:ext cx="7886700" cy="4563916"/>
          </a:xfrm>
          <a:prstGeom prst="rect">
            <a:avLst/>
          </a:prstGeom>
        </p:spPr>
      </p:pic>
    </p:spTree>
    <p:extLst>
      <p:ext uri="{BB962C8B-B14F-4D97-AF65-F5344CB8AC3E}">
        <p14:creationId xmlns:p14="http://schemas.microsoft.com/office/powerpoint/2010/main" val="1294599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19414D-002A-44FF-B38C-8C2A1800D1F0}"/>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16F04E1A-E2C8-4D47-866D-38EC926B9058}"/>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C381232A-7AB7-4790-B55D-F61ECEA98B1C}"/>
              </a:ext>
            </a:extLst>
          </p:cNvPr>
          <p:cNvPicPr>
            <a:picLocks noChangeAspect="1"/>
          </p:cNvPicPr>
          <p:nvPr/>
        </p:nvPicPr>
        <p:blipFill>
          <a:blip r:embed="rId2"/>
          <a:stretch>
            <a:fillRect/>
          </a:stretch>
        </p:blipFill>
        <p:spPr>
          <a:xfrm>
            <a:off x="0" y="319559"/>
            <a:ext cx="9144000" cy="6218882"/>
          </a:xfrm>
          <a:prstGeom prst="rect">
            <a:avLst/>
          </a:prstGeom>
        </p:spPr>
      </p:pic>
      <p:sp>
        <p:nvSpPr>
          <p:cNvPr id="10" name="TextBox 9">
            <a:extLst>
              <a:ext uri="{FF2B5EF4-FFF2-40B4-BE49-F238E27FC236}">
                <a16:creationId xmlns:a16="http://schemas.microsoft.com/office/drawing/2014/main" id="{CBB6E5BA-2584-4B53-BC95-2C674D01CD94}"/>
              </a:ext>
            </a:extLst>
          </p:cNvPr>
          <p:cNvSpPr txBox="1"/>
          <p:nvPr/>
        </p:nvSpPr>
        <p:spPr>
          <a:xfrm>
            <a:off x="358816" y="2871366"/>
            <a:ext cx="3472405" cy="2616101"/>
          </a:xfrm>
          <a:prstGeom prst="rect">
            <a:avLst/>
          </a:prstGeom>
          <a:solidFill>
            <a:schemeClr val="accent4">
              <a:lumMod val="20000"/>
              <a:lumOff val="80000"/>
            </a:schemeClr>
          </a:solidFill>
          <a:ln w="57150">
            <a:solidFill>
              <a:schemeClr val="tx1"/>
            </a:solidFill>
          </a:ln>
        </p:spPr>
        <p:txBody>
          <a:bodyPr wrap="square" rtlCol="0">
            <a:spAutoFit/>
          </a:bodyPr>
          <a:lstStyle/>
          <a:p>
            <a:r>
              <a:rPr lang="en-US" altLang="ko-KR" sz="2400" b="1" dirty="0"/>
              <a:t>2 LOOK FOR FACTORS</a:t>
            </a:r>
          </a:p>
          <a:p>
            <a:pPr marL="342900" indent="-342900">
              <a:buFont typeface="Arial" panose="020B0604020202020204" pitchFamily="34" charset="0"/>
              <a:buChar char="•"/>
            </a:pPr>
            <a:r>
              <a:rPr lang="en-US" altLang="ko-KR" sz="2000" dirty="0"/>
              <a:t>Inhaler technique</a:t>
            </a:r>
          </a:p>
          <a:p>
            <a:pPr marL="342900" indent="-342900">
              <a:buFont typeface="Arial" panose="020B0604020202020204" pitchFamily="34" charset="0"/>
              <a:buChar char="•"/>
            </a:pPr>
            <a:r>
              <a:rPr lang="en-US" altLang="ko-KR" sz="2000" dirty="0"/>
              <a:t>Adherence</a:t>
            </a:r>
          </a:p>
          <a:p>
            <a:pPr marL="342900" indent="-342900">
              <a:buFont typeface="Arial" panose="020B0604020202020204" pitchFamily="34" charset="0"/>
              <a:buChar char="•"/>
            </a:pPr>
            <a:r>
              <a:rPr lang="en-US" altLang="ko-KR" sz="2000" dirty="0"/>
              <a:t>Comorbidities</a:t>
            </a:r>
          </a:p>
          <a:p>
            <a:pPr marL="342900" indent="-342900">
              <a:buFont typeface="Arial" panose="020B0604020202020204" pitchFamily="34" charset="0"/>
              <a:buChar char="•"/>
            </a:pPr>
            <a:r>
              <a:rPr lang="en-US" altLang="ko-KR" sz="2000" dirty="0"/>
              <a:t>Risk factors and triggers</a:t>
            </a:r>
          </a:p>
          <a:p>
            <a:pPr marL="342900" indent="-342900">
              <a:buFont typeface="Arial" panose="020B0604020202020204" pitchFamily="34" charset="0"/>
              <a:buChar char="•"/>
            </a:pPr>
            <a:r>
              <a:rPr lang="en-US" altLang="ko-KR" sz="2000" dirty="0"/>
              <a:t>Overuse of SABA</a:t>
            </a:r>
          </a:p>
          <a:p>
            <a:pPr marL="342900" indent="-342900">
              <a:buFont typeface="Arial" panose="020B0604020202020204" pitchFamily="34" charset="0"/>
              <a:buChar char="•"/>
            </a:pPr>
            <a:r>
              <a:rPr lang="en-US" altLang="ko-KR" sz="2000" dirty="0"/>
              <a:t>Medication side effects</a:t>
            </a:r>
          </a:p>
          <a:p>
            <a:pPr marL="342900" indent="-342900">
              <a:buFont typeface="Arial" panose="020B0604020202020204" pitchFamily="34" charset="0"/>
              <a:buChar char="•"/>
            </a:pPr>
            <a:r>
              <a:rPr lang="en-US" altLang="ko-KR" sz="2000" dirty="0"/>
              <a:t>Social/Emotional problems</a:t>
            </a:r>
            <a:endParaRPr lang="ko-KR" altLang="en-US" sz="2000" dirty="0"/>
          </a:p>
        </p:txBody>
      </p:sp>
      <p:sp>
        <p:nvSpPr>
          <p:cNvPr id="11" name="TextBox 10">
            <a:extLst>
              <a:ext uri="{FF2B5EF4-FFF2-40B4-BE49-F238E27FC236}">
                <a16:creationId xmlns:a16="http://schemas.microsoft.com/office/drawing/2014/main" id="{0F312F27-5AB5-43AC-BFC8-DC1B9582902A}"/>
              </a:ext>
            </a:extLst>
          </p:cNvPr>
          <p:cNvSpPr txBox="1"/>
          <p:nvPr/>
        </p:nvSpPr>
        <p:spPr>
          <a:xfrm>
            <a:off x="4711018" y="2871973"/>
            <a:ext cx="4118657" cy="3847207"/>
          </a:xfrm>
          <a:prstGeom prst="rect">
            <a:avLst/>
          </a:prstGeom>
          <a:solidFill>
            <a:schemeClr val="accent4">
              <a:lumMod val="20000"/>
              <a:lumOff val="80000"/>
            </a:schemeClr>
          </a:solidFill>
          <a:ln w="57150">
            <a:solidFill>
              <a:schemeClr val="tx1"/>
            </a:solidFill>
          </a:ln>
        </p:spPr>
        <p:txBody>
          <a:bodyPr wrap="square" rtlCol="0">
            <a:spAutoFit/>
          </a:bodyPr>
          <a:lstStyle/>
          <a:p>
            <a:r>
              <a:rPr lang="en-US" altLang="ko-KR" sz="2400" b="1" dirty="0"/>
              <a:t>3 OPTIMIZE MANAGEMENT</a:t>
            </a:r>
          </a:p>
          <a:p>
            <a:pPr marL="342900" indent="-342900">
              <a:buFont typeface="Arial" panose="020B0604020202020204" pitchFamily="34" charset="0"/>
              <a:buChar char="•"/>
            </a:pPr>
            <a:r>
              <a:rPr lang="en-US" altLang="ko-KR" sz="2000" dirty="0"/>
              <a:t>Correct inhaler technique and adherence</a:t>
            </a:r>
          </a:p>
          <a:p>
            <a:pPr marL="342900" indent="-342900">
              <a:buFont typeface="Arial" panose="020B0604020202020204" pitchFamily="34" charset="0"/>
              <a:buChar char="•"/>
            </a:pPr>
            <a:r>
              <a:rPr lang="en-US" altLang="ko-KR" sz="2000" dirty="0"/>
              <a:t>Change controller and reliever</a:t>
            </a:r>
          </a:p>
          <a:p>
            <a:pPr marL="342900" indent="-342900">
              <a:buFont typeface="Arial" panose="020B0604020202020204" pitchFamily="34" charset="0"/>
              <a:buChar char="•"/>
            </a:pPr>
            <a:r>
              <a:rPr lang="en-US" altLang="ko-KR" sz="2000" dirty="0"/>
              <a:t>Treat comorbidities and modifiable risk factors</a:t>
            </a:r>
          </a:p>
          <a:p>
            <a:pPr marL="342900" indent="-342900">
              <a:buFont typeface="Arial" panose="020B0604020202020204" pitchFamily="34" charset="0"/>
              <a:buChar char="•"/>
            </a:pPr>
            <a:r>
              <a:rPr lang="en-US" altLang="ko-KR" sz="2000" dirty="0"/>
              <a:t>Consider non-biologic add-on therapy (e.g. LABA, tiotropium, LTRA, if not used)</a:t>
            </a:r>
          </a:p>
          <a:p>
            <a:pPr marL="342900" indent="-342900">
              <a:buFont typeface="Arial" panose="020B0604020202020204" pitchFamily="34" charset="0"/>
              <a:buChar char="•"/>
            </a:pPr>
            <a:r>
              <a:rPr lang="en-US" altLang="ko-KR" sz="2000" dirty="0"/>
              <a:t>Consider non-pharmacological interventions</a:t>
            </a:r>
          </a:p>
          <a:p>
            <a:pPr marL="342900" indent="-342900">
              <a:buFont typeface="Arial" panose="020B0604020202020204" pitchFamily="34" charset="0"/>
              <a:buChar char="•"/>
            </a:pPr>
            <a:r>
              <a:rPr lang="en-US" altLang="ko-KR" sz="2000" dirty="0"/>
              <a:t>Consider high dose ICS, if not used</a:t>
            </a:r>
            <a:endParaRPr lang="ko-KR" altLang="en-US" sz="2000" dirty="0"/>
          </a:p>
        </p:txBody>
      </p:sp>
      <p:cxnSp>
        <p:nvCxnSpPr>
          <p:cNvPr id="13" name="직선 화살표 연결선 12">
            <a:extLst>
              <a:ext uri="{FF2B5EF4-FFF2-40B4-BE49-F238E27FC236}">
                <a16:creationId xmlns:a16="http://schemas.microsoft.com/office/drawing/2014/main" id="{99CBB883-F582-43CD-A7DB-5332BB788082}"/>
              </a:ext>
            </a:extLst>
          </p:cNvPr>
          <p:cNvCxnSpPr>
            <a:cxnSpLocks/>
          </p:cNvCxnSpPr>
          <p:nvPr/>
        </p:nvCxnSpPr>
        <p:spPr>
          <a:xfrm>
            <a:off x="3923818" y="3565002"/>
            <a:ext cx="64818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411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2A6A2DC-3359-42FB-A189-6C98562D438E}"/>
              </a:ext>
            </a:extLst>
          </p:cNvPr>
          <p:cNvSpPr>
            <a:spLocks noGrp="1"/>
          </p:cNvSpPr>
          <p:nvPr>
            <p:ph type="title"/>
          </p:nvPr>
        </p:nvSpPr>
        <p:spPr/>
        <p:txBody>
          <a:bodyPr/>
          <a:lstStyle/>
          <a:p>
            <a:endParaRPr lang="ko-KR" altLang="en-US"/>
          </a:p>
        </p:txBody>
      </p:sp>
      <p:graphicFrame>
        <p:nvGraphicFramePr>
          <p:cNvPr id="5" name="내용 개체 틀 4">
            <a:extLst>
              <a:ext uri="{FF2B5EF4-FFF2-40B4-BE49-F238E27FC236}">
                <a16:creationId xmlns:a16="http://schemas.microsoft.com/office/drawing/2014/main" id="{72B02F1A-DD32-45F5-9165-2C6552E522FB}"/>
              </a:ext>
            </a:extLst>
          </p:cNvPr>
          <p:cNvGraphicFramePr>
            <a:graphicFrameLocks noGrp="1"/>
          </p:cNvGraphicFramePr>
          <p:nvPr>
            <p:ph idx="1"/>
            <p:extLst>
              <p:ext uri="{D42A27DB-BD31-4B8C-83A1-F6EECF244321}">
                <p14:modId xmlns:p14="http://schemas.microsoft.com/office/powerpoint/2010/main" val="1480072929"/>
              </p:ext>
            </p:extLst>
          </p:nvPr>
        </p:nvGraphicFramePr>
        <p:xfrm>
          <a:off x="628650" y="1446213"/>
          <a:ext cx="7886700" cy="7416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46816224"/>
                    </a:ext>
                  </a:extLst>
                </a:gridCol>
                <a:gridCol w="3943350">
                  <a:extLst>
                    <a:ext uri="{9D8B030D-6E8A-4147-A177-3AD203B41FA5}">
                      <a16:colId xmlns:a16="http://schemas.microsoft.com/office/drawing/2014/main" val="2798009044"/>
                    </a:ext>
                  </a:extLst>
                </a:gridCol>
              </a:tblGrid>
              <a:tr h="370840">
                <a:tc>
                  <a:txBody>
                    <a:bodyPr/>
                    <a:lstStyle/>
                    <a:p>
                      <a:pPr latinLnBrk="1"/>
                      <a:endParaRPr lang="ko-KR" altLang="en-US" dirty="0"/>
                    </a:p>
                  </a:txBody>
                  <a:tcPr/>
                </a:tc>
                <a:tc>
                  <a:txBody>
                    <a:bodyPr/>
                    <a:lstStyle/>
                    <a:p>
                      <a:pPr latinLnBrk="1"/>
                      <a:endParaRPr lang="ko-KR" altLang="en-US"/>
                    </a:p>
                  </a:txBody>
                  <a:tcPr/>
                </a:tc>
                <a:extLst>
                  <a:ext uri="{0D108BD9-81ED-4DB2-BD59-A6C34878D82A}">
                    <a16:rowId xmlns:a16="http://schemas.microsoft.com/office/drawing/2014/main" val="3498628797"/>
                  </a:ext>
                </a:extLst>
              </a:tr>
              <a:tr h="370840">
                <a:tc>
                  <a:txBody>
                    <a:bodyPr/>
                    <a:lstStyle/>
                    <a:p>
                      <a:pPr latinLnBrk="1"/>
                      <a:endParaRPr lang="ko-KR" altLang="en-US"/>
                    </a:p>
                  </a:txBody>
                  <a:tcPr/>
                </a:tc>
                <a:tc>
                  <a:txBody>
                    <a:bodyPr/>
                    <a:lstStyle/>
                    <a:p>
                      <a:pPr latinLnBrk="1"/>
                      <a:endParaRPr lang="ko-KR" altLang="en-US"/>
                    </a:p>
                  </a:txBody>
                  <a:tcPr/>
                </a:tc>
                <a:extLst>
                  <a:ext uri="{0D108BD9-81ED-4DB2-BD59-A6C34878D82A}">
                    <a16:rowId xmlns:a16="http://schemas.microsoft.com/office/drawing/2014/main" val="728904552"/>
                  </a:ext>
                </a:extLst>
              </a:tr>
            </a:tbl>
          </a:graphicData>
        </a:graphic>
      </p:graphicFrame>
      <p:pic>
        <p:nvPicPr>
          <p:cNvPr id="4" name="그림 3">
            <a:extLst>
              <a:ext uri="{FF2B5EF4-FFF2-40B4-BE49-F238E27FC236}">
                <a16:creationId xmlns:a16="http://schemas.microsoft.com/office/drawing/2014/main" id="{DD1F5CE5-255F-4749-A650-60453A171205}"/>
              </a:ext>
            </a:extLst>
          </p:cNvPr>
          <p:cNvPicPr>
            <a:picLocks noChangeAspect="1"/>
          </p:cNvPicPr>
          <p:nvPr/>
        </p:nvPicPr>
        <p:blipFill>
          <a:blip r:embed="rId2"/>
          <a:stretch>
            <a:fillRect/>
          </a:stretch>
        </p:blipFill>
        <p:spPr>
          <a:xfrm>
            <a:off x="0" y="255722"/>
            <a:ext cx="9144000" cy="6346556"/>
          </a:xfrm>
          <a:prstGeom prst="rect">
            <a:avLst/>
          </a:prstGeom>
          <a:solidFill>
            <a:srgbClr val="FFFF00"/>
          </a:solidFill>
        </p:spPr>
      </p:pic>
      <p:graphicFrame>
        <p:nvGraphicFramePr>
          <p:cNvPr id="6" name="표 5">
            <a:extLst>
              <a:ext uri="{FF2B5EF4-FFF2-40B4-BE49-F238E27FC236}">
                <a16:creationId xmlns:a16="http://schemas.microsoft.com/office/drawing/2014/main" id="{C8116AFB-A5D8-4928-A9DD-C92D1F381524}"/>
              </a:ext>
            </a:extLst>
          </p:cNvPr>
          <p:cNvGraphicFramePr>
            <a:graphicFrameLocks noGrp="1"/>
          </p:cNvGraphicFramePr>
          <p:nvPr>
            <p:extLst>
              <p:ext uri="{D42A27DB-BD31-4B8C-83A1-F6EECF244321}">
                <p14:modId xmlns:p14="http://schemas.microsoft.com/office/powerpoint/2010/main" val="1851897134"/>
              </p:ext>
            </p:extLst>
          </p:nvPr>
        </p:nvGraphicFramePr>
        <p:xfrm>
          <a:off x="0" y="1651885"/>
          <a:ext cx="5019798" cy="2743200"/>
        </p:xfrm>
        <a:graphic>
          <a:graphicData uri="http://schemas.openxmlformats.org/drawingml/2006/table">
            <a:tbl>
              <a:tblPr firstRow="1" bandRow="1">
                <a:tableStyleId>{1E171933-4619-4E11-9A3F-F7608DF75F80}</a:tableStyleId>
              </a:tblPr>
              <a:tblGrid>
                <a:gridCol w="1940932">
                  <a:extLst>
                    <a:ext uri="{9D8B030D-6E8A-4147-A177-3AD203B41FA5}">
                      <a16:colId xmlns:a16="http://schemas.microsoft.com/office/drawing/2014/main" val="1784260968"/>
                    </a:ext>
                  </a:extLst>
                </a:gridCol>
                <a:gridCol w="3078866">
                  <a:extLst>
                    <a:ext uri="{9D8B030D-6E8A-4147-A177-3AD203B41FA5}">
                      <a16:colId xmlns:a16="http://schemas.microsoft.com/office/drawing/2014/main" val="394621719"/>
                    </a:ext>
                  </a:extLst>
                </a:gridCol>
              </a:tblGrid>
              <a:tr h="370840">
                <a:tc gridSpan="2">
                  <a:txBody>
                    <a:bodyPr/>
                    <a:lstStyle/>
                    <a:p>
                      <a:pPr latinLnBrk="1"/>
                      <a:r>
                        <a:rPr lang="en-US" altLang="ko-KR" sz="2400" u="none" strike="noStrike" kern="1200" baseline="0" dirty="0">
                          <a:solidFill>
                            <a:schemeClr val="tx1"/>
                          </a:solidFill>
                        </a:rPr>
                        <a:t>Type 2 inflammation</a:t>
                      </a:r>
                      <a:endParaRPr lang="ko-KR" altLang="en-US" sz="2400" dirty="0">
                        <a:solidFill>
                          <a:schemeClr val="tx1"/>
                        </a:solidFill>
                      </a:endParaRPr>
                    </a:p>
                  </a:txBody>
                  <a:tcPr/>
                </a:tc>
                <a:tc hMerge="1">
                  <a:txBody>
                    <a:bodyPr/>
                    <a:lstStyle/>
                    <a:p>
                      <a:pPr latinLnBrk="1"/>
                      <a:endParaRPr lang="ko-KR" altLang="en-US" dirty="0"/>
                    </a:p>
                  </a:txBody>
                  <a:tcPr/>
                </a:tc>
                <a:extLst>
                  <a:ext uri="{0D108BD9-81ED-4DB2-BD59-A6C34878D82A}">
                    <a16:rowId xmlns:a16="http://schemas.microsoft.com/office/drawing/2014/main" val="73038799"/>
                  </a:ext>
                </a:extLst>
              </a:tr>
              <a:tr h="370840">
                <a:tc>
                  <a:txBody>
                    <a:bodyPr/>
                    <a:lstStyle/>
                    <a:p>
                      <a:r>
                        <a:rPr lang="en-US" altLang="ko-KR" sz="1800" u="none" strike="noStrike" kern="1200" baseline="0" dirty="0"/>
                        <a:t>Could patient have</a:t>
                      </a:r>
                    </a:p>
                    <a:p>
                      <a:r>
                        <a:rPr lang="en-US" altLang="ko-KR" sz="1800" u="none" strike="noStrike" kern="1200" baseline="0" dirty="0"/>
                        <a:t>Type 2 airway</a:t>
                      </a:r>
                    </a:p>
                    <a:p>
                      <a:r>
                        <a:rPr lang="en-US" altLang="ko-KR" sz="1800" u="none" strike="noStrike" kern="1200" baseline="0" dirty="0"/>
                        <a:t>inflammation?</a:t>
                      </a:r>
                      <a:endParaRPr lang="ko-KR" altLang="en-US" dirty="0"/>
                    </a:p>
                  </a:txBody>
                  <a:tcPr/>
                </a:tc>
                <a:tc>
                  <a:txBody>
                    <a:bodyPr/>
                    <a:lstStyle/>
                    <a:p>
                      <a:r>
                        <a:rPr lang="en-US" altLang="ko-KR" sz="1800" u="none" strike="noStrike" kern="1200" baseline="0" dirty="0"/>
                        <a:t>• Bl Eos ≥150/</a:t>
                      </a:r>
                      <a:r>
                        <a:rPr lang="en-US" altLang="ko-KR" sz="1800" u="none" strike="noStrike" kern="1200" baseline="0" dirty="0" err="1"/>
                        <a:t>μl</a:t>
                      </a:r>
                      <a:r>
                        <a:rPr lang="en-US" altLang="ko-KR" sz="1800" u="none" strike="noStrike" kern="1200" baseline="0" dirty="0"/>
                        <a:t> and/or</a:t>
                      </a:r>
                    </a:p>
                    <a:p>
                      <a:r>
                        <a:rPr lang="en-US" altLang="ko-KR" sz="1800" u="none" strike="noStrike" kern="1200" baseline="0" dirty="0"/>
                        <a:t>• </a:t>
                      </a:r>
                      <a:r>
                        <a:rPr lang="en-US" altLang="ko-KR" sz="1800" u="none" strike="noStrike" kern="1200" baseline="0" dirty="0" err="1"/>
                        <a:t>FeNO</a:t>
                      </a:r>
                      <a:r>
                        <a:rPr lang="en-US" altLang="ko-KR" sz="1800" u="none" strike="noStrike" kern="1200" baseline="0" dirty="0"/>
                        <a:t> ≥20 ppb and/or</a:t>
                      </a:r>
                    </a:p>
                    <a:p>
                      <a:r>
                        <a:rPr lang="en-US" altLang="ko-KR" sz="1800" u="none" strike="noStrike" kern="1200" baseline="0" dirty="0"/>
                        <a:t>• Sputum Eos ≥2%, and/or</a:t>
                      </a:r>
                    </a:p>
                    <a:p>
                      <a:r>
                        <a:rPr lang="en-US" altLang="ko-KR" sz="1800" u="none" strike="noStrike" kern="1200" baseline="0" dirty="0"/>
                        <a:t>• Allergen-driven and/or</a:t>
                      </a:r>
                    </a:p>
                    <a:p>
                      <a:r>
                        <a:rPr lang="en-US" altLang="ko-KR" sz="1800" u="none" strike="noStrike" kern="1200" baseline="0" dirty="0"/>
                        <a:t>• Need for maintenance OCS</a:t>
                      </a:r>
                    </a:p>
                    <a:p>
                      <a:r>
                        <a:rPr lang="en-US" altLang="ko-KR" sz="1800" u="none" strike="noStrike" kern="1200" baseline="0" dirty="0"/>
                        <a:t>(Repeat blood eosinophils and</a:t>
                      </a:r>
                    </a:p>
                    <a:p>
                      <a:r>
                        <a:rPr lang="en-US" altLang="ko-KR" sz="1800" u="none" strike="noStrike" kern="1200" baseline="0" dirty="0" err="1"/>
                        <a:t>FeNO</a:t>
                      </a:r>
                      <a:r>
                        <a:rPr lang="en-US" altLang="ko-KR" sz="1800" u="none" strike="noStrike" kern="1200" baseline="0" dirty="0"/>
                        <a:t> up to 3x, on lowest possible OCS dose)</a:t>
                      </a:r>
                      <a:endParaRPr lang="ko-KR" altLang="en-US" dirty="0"/>
                    </a:p>
                  </a:txBody>
                  <a:tcPr/>
                </a:tc>
                <a:extLst>
                  <a:ext uri="{0D108BD9-81ED-4DB2-BD59-A6C34878D82A}">
                    <a16:rowId xmlns:a16="http://schemas.microsoft.com/office/drawing/2014/main" val="914801412"/>
                  </a:ext>
                </a:extLst>
              </a:tr>
            </a:tbl>
          </a:graphicData>
        </a:graphic>
      </p:graphicFrame>
      <p:sp>
        <p:nvSpPr>
          <p:cNvPr id="7" name="TextBox 6">
            <a:extLst>
              <a:ext uri="{FF2B5EF4-FFF2-40B4-BE49-F238E27FC236}">
                <a16:creationId xmlns:a16="http://schemas.microsoft.com/office/drawing/2014/main" id="{BB34F9C3-1750-45E5-B69B-5F098DE5EB3C}"/>
              </a:ext>
            </a:extLst>
          </p:cNvPr>
          <p:cNvSpPr txBox="1"/>
          <p:nvPr/>
        </p:nvSpPr>
        <p:spPr>
          <a:xfrm>
            <a:off x="5345696" y="3054281"/>
            <a:ext cx="3472405" cy="3231654"/>
          </a:xfrm>
          <a:prstGeom prst="rect">
            <a:avLst/>
          </a:prstGeom>
          <a:solidFill>
            <a:schemeClr val="accent4">
              <a:lumMod val="20000"/>
              <a:lumOff val="80000"/>
            </a:schemeClr>
          </a:solidFill>
          <a:ln w="57150">
            <a:solidFill>
              <a:schemeClr val="tx1"/>
            </a:solidFill>
          </a:ln>
        </p:spPr>
        <p:txBody>
          <a:bodyPr wrap="square" rtlCol="0">
            <a:spAutoFit/>
          </a:bodyPr>
          <a:lstStyle/>
          <a:p>
            <a:r>
              <a:rPr lang="en-US" altLang="ko-KR" sz="2400" b="1" dirty="0"/>
              <a:t>NO EVIDENCE</a:t>
            </a:r>
          </a:p>
          <a:p>
            <a:pPr marL="342900" indent="-342900">
              <a:buFont typeface="Arial" panose="020B0604020202020204" pitchFamily="34" charset="0"/>
              <a:buChar char="•"/>
            </a:pPr>
            <a:r>
              <a:rPr lang="en-US" altLang="ko-KR" sz="2000" dirty="0"/>
              <a:t>Review the basics</a:t>
            </a:r>
          </a:p>
          <a:p>
            <a:pPr marL="342900" indent="-342900">
              <a:buFont typeface="Arial" panose="020B0604020202020204" pitchFamily="34" charset="0"/>
              <a:buChar char="•"/>
            </a:pPr>
            <a:r>
              <a:rPr lang="en-US" altLang="ko-KR" sz="2000" dirty="0"/>
              <a:t>Avoid exposures</a:t>
            </a:r>
          </a:p>
          <a:p>
            <a:pPr marL="342900" indent="-342900">
              <a:buFont typeface="Arial" panose="020B0604020202020204" pitchFamily="34" charset="0"/>
              <a:buChar char="•"/>
            </a:pPr>
            <a:r>
              <a:rPr lang="en-US" altLang="ko-KR" sz="2000" dirty="0"/>
              <a:t>Comorbidities</a:t>
            </a:r>
          </a:p>
          <a:p>
            <a:pPr marL="342900" indent="-342900">
              <a:buFont typeface="Arial" panose="020B0604020202020204" pitchFamily="34" charset="0"/>
              <a:buChar char="•"/>
            </a:pPr>
            <a:r>
              <a:rPr lang="en-US" altLang="ko-KR" sz="2000" dirty="0"/>
              <a:t>Investigations (CT, </a:t>
            </a:r>
            <a:r>
              <a:rPr lang="en-US" altLang="ko-KR" sz="2000" dirty="0" err="1"/>
              <a:t>broncho</a:t>
            </a:r>
            <a:r>
              <a:rPr lang="en-US" altLang="ko-KR" sz="2000" dirty="0"/>
              <a:t>, sputum)</a:t>
            </a:r>
          </a:p>
          <a:p>
            <a:pPr marL="342900" indent="-342900">
              <a:buFont typeface="Arial" panose="020B0604020202020204" pitchFamily="34" charset="0"/>
              <a:buChar char="•"/>
            </a:pPr>
            <a:r>
              <a:rPr lang="en-US" altLang="ko-KR" sz="2000" dirty="0"/>
              <a:t>Add-on treatments (tiotropium, macrolide, low dose OCS)</a:t>
            </a:r>
          </a:p>
          <a:p>
            <a:pPr marL="342900" indent="-342900">
              <a:buFont typeface="Arial" panose="020B0604020202020204" pitchFamily="34" charset="0"/>
              <a:buChar char="•"/>
            </a:pPr>
            <a:r>
              <a:rPr lang="en-US" altLang="ko-KR" sz="2000" dirty="0"/>
              <a:t>Consider </a:t>
            </a:r>
            <a:r>
              <a:rPr lang="en-US" altLang="ko-KR" sz="2000" dirty="0" err="1"/>
              <a:t>thermoplasty</a:t>
            </a:r>
            <a:endParaRPr lang="en-US" altLang="ko-KR" sz="2000" dirty="0"/>
          </a:p>
        </p:txBody>
      </p:sp>
      <p:cxnSp>
        <p:nvCxnSpPr>
          <p:cNvPr id="13" name="직선 화살표 연결선 12">
            <a:extLst>
              <a:ext uri="{FF2B5EF4-FFF2-40B4-BE49-F238E27FC236}">
                <a16:creationId xmlns:a16="http://schemas.microsoft.com/office/drawing/2014/main" id="{E50CAFA8-531C-406D-9F31-3A89FBE5FCE6}"/>
              </a:ext>
            </a:extLst>
          </p:cNvPr>
          <p:cNvCxnSpPr>
            <a:cxnSpLocks/>
          </p:cNvCxnSpPr>
          <p:nvPr/>
        </p:nvCxnSpPr>
        <p:spPr>
          <a:xfrm>
            <a:off x="5019798" y="2701843"/>
            <a:ext cx="1028339" cy="27502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605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7C20A67-4129-459C-A841-7E7B106D969D}"/>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6CCA561E-E107-40E2-A463-B7C7BB40D09A}"/>
              </a:ext>
            </a:extLst>
          </p:cNvPr>
          <p:cNvSpPr>
            <a:spLocks noGrp="1"/>
          </p:cNvSpPr>
          <p:nvPr>
            <p:ph idx="1"/>
          </p:nvPr>
        </p:nvSpPr>
        <p:spPr/>
        <p:txBody>
          <a:bodyPr/>
          <a:lstStyle/>
          <a:p>
            <a:endParaRPr lang="ko-KR" altLang="en-US"/>
          </a:p>
        </p:txBody>
      </p:sp>
      <p:pic>
        <p:nvPicPr>
          <p:cNvPr id="4" name="Picture 2">
            <a:extLst>
              <a:ext uri="{FF2B5EF4-FFF2-40B4-BE49-F238E27FC236}">
                <a16:creationId xmlns:a16="http://schemas.microsoft.com/office/drawing/2014/main" id="{9B8C2E13-0118-47F9-B72E-E4A5B3366D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77"/>
          <a:stretch/>
        </p:blipFill>
        <p:spPr bwMode="auto">
          <a:xfrm>
            <a:off x="0" y="222313"/>
            <a:ext cx="9140264" cy="595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602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A8DEF3B-07BE-4033-AAFA-63A1305BAD57}"/>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3AD4AA5D-6B8B-466E-9C6A-CC033CCADBC5}"/>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F07F1656-A24E-45D0-A96F-D601227A9A6E}"/>
              </a:ext>
            </a:extLst>
          </p:cNvPr>
          <p:cNvPicPr>
            <a:picLocks noChangeAspect="1"/>
          </p:cNvPicPr>
          <p:nvPr/>
        </p:nvPicPr>
        <p:blipFill>
          <a:blip r:embed="rId2"/>
          <a:stretch>
            <a:fillRect/>
          </a:stretch>
        </p:blipFill>
        <p:spPr>
          <a:xfrm>
            <a:off x="266217" y="0"/>
            <a:ext cx="8611565" cy="6858000"/>
          </a:xfrm>
          <a:prstGeom prst="rect">
            <a:avLst/>
          </a:prstGeom>
        </p:spPr>
      </p:pic>
    </p:spTree>
    <p:extLst>
      <p:ext uri="{BB962C8B-B14F-4D97-AF65-F5344CB8AC3E}">
        <p14:creationId xmlns:p14="http://schemas.microsoft.com/office/powerpoint/2010/main" val="962401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9CF8016-5B6D-4CD4-831B-4ED80D5994C9}"/>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8D8E2ED8-2897-43D6-A146-06A7E633F413}"/>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6E588F77-8C03-4BDA-A1C4-4A315AF51369}"/>
              </a:ext>
            </a:extLst>
          </p:cNvPr>
          <p:cNvPicPr>
            <a:picLocks noChangeAspect="1"/>
          </p:cNvPicPr>
          <p:nvPr/>
        </p:nvPicPr>
        <p:blipFill>
          <a:blip r:embed="rId2"/>
          <a:stretch>
            <a:fillRect/>
          </a:stretch>
        </p:blipFill>
        <p:spPr>
          <a:xfrm>
            <a:off x="0" y="365126"/>
            <a:ext cx="8874435" cy="6336615"/>
          </a:xfrm>
          <a:prstGeom prst="rect">
            <a:avLst/>
          </a:prstGeom>
        </p:spPr>
      </p:pic>
      <p:sp>
        <p:nvSpPr>
          <p:cNvPr id="5" name="TextBox 4">
            <a:extLst>
              <a:ext uri="{FF2B5EF4-FFF2-40B4-BE49-F238E27FC236}">
                <a16:creationId xmlns:a16="http://schemas.microsoft.com/office/drawing/2014/main" id="{8FCD0C50-31CF-4684-A1CF-A93765F6308D}"/>
              </a:ext>
            </a:extLst>
          </p:cNvPr>
          <p:cNvSpPr txBox="1"/>
          <p:nvPr/>
        </p:nvSpPr>
        <p:spPr>
          <a:xfrm>
            <a:off x="2297937" y="3261219"/>
            <a:ext cx="6217413" cy="3231654"/>
          </a:xfrm>
          <a:prstGeom prst="rect">
            <a:avLst/>
          </a:prstGeom>
          <a:solidFill>
            <a:schemeClr val="accent4">
              <a:lumMod val="20000"/>
              <a:lumOff val="80000"/>
            </a:schemeClr>
          </a:solidFill>
          <a:ln w="57150">
            <a:solidFill>
              <a:schemeClr val="tx1"/>
            </a:solidFill>
          </a:ln>
        </p:spPr>
        <p:txBody>
          <a:bodyPr wrap="square" rtlCol="0">
            <a:spAutoFit/>
          </a:bodyPr>
          <a:lstStyle/>
          <a:p>
            <a:r>
              <a:rPr lang="en-US" altLang="ko-KR" sz="2400" b="1" i="1" dirty="0"/>
              <a:t>If no good response to Type 2-targeted therapy</a:t>
            </a:r>
          </a:p>
          <a:p>
            <a:pPr marL="342900" indent="-342900">
              <a:buFont typeface="Arial" panose="020B0604020202020204" pitchFamily="34" charset="0"/>
              <a:buChar char="•"/>
            </a:pPr>
            <a:r>
              <a:rPr lang="en-US" altLang="ko-KR" sz="2000" dirty="0"/>
              <a:t>Stop the biologic therapy</a:t>
            </a:r>
          </a:p>
          <a:p>
            <a:pPr marL="342900" indent="-342900">
              <a:buFont typeface="Arial" panose="020B0604020202020204" pitchFamily="34" charset="0"/>
              <a:buChar char="•"/>
            </a:pPr>
            <a:r>
              <a:rPr lang="en-US" altLang="ko-KR" sz="2000" dirty="0"/>
              <a:t>Review the basics</a:t>
            </a:r>
          </a:p>
          <a:p>
            <a:pPr marL="342900" indent="-342900">
              <a:buFont typeface="Arial" panose="020B0604020202020204" pitchFamily="34" charset="0"/>
              <a:buChar char="•"/>
            </a:pPr>
            <a:r>
              <a:rPr lang="en-US" altLang="ko-KR" sz="2000" dirty="0"/>
              <a:t>Consider HRCT </a:t>
            </a:r>
          </a:p>
          <a:p>
            <a:pPr marL="342900" indent="-342900">
              <a:buFont typeface="Arial" panose="020B0604020202020204" pitchFamily="34" charset="0"/>
              <a:buChar char="•"/>
            </a:pPr>
            <a:r>
              <a:rPr lang="en-US" altLang="ko-KR" sz="2000" dirty="0"/>
              <a:t>Reassess phenotypes and treatment options</a:t>
            </a:r>
          </a:p>
          <a:p>
            <a:r>
              <a:rPr lang="en-US" altLang="ko-KR" sz="2000" dirty="0"/>
              <a:t>      - Induced sputum, bronchoscopy</a:t>
            </a:r>
          </a:p>
          <a:p>
            <a:r>
              <a:rPr lang="en-US" altLang="ko-KR" sz="2000" dirty="0"/>
              <a:t>      - Macrolide, low dose OCS</a:t>
            </a:r>
          </a:p>
          <a:p>
            <a:r>
              <a:rPr lang="en-US" altLang="ko-KR" sz="2000" dirty="0"/>
              <a:t>      - Consider </a:t>
            </a:r>
            <a:r>
              <a:rPr lang="en-US" altLang="ko-KR" sz="2000" dirty="0" err="1"/>
              <a:t>thermoplasty</a:t>
            </a:r>
            <a:endParaRPr lang="en-US" altLang="ko-KR" sz="2000" dirty="0"/>
          </a:p>
          <a:p>
            <a:pPr marL="342900" indent="-342900">
              <a:buFont typeface="Arial" panose="020B0604020202020204" pitchFamily="34" charset="0"/>
              <a:buChar char="•"/>
            </a:pPr>
            <a:r>
              <a:rPr lang="en-US" altLang="ko-KR" sz="2000" dirty="0"/>
              <a:t>Stop ineffective add-on therapies</a:t>
            </a:r>
          </a:p>
          <a:p>
            <a:pPr marL="342900" indent="-342900">
              <a:buFont typeface="Arial" panose="020B0604020202020204" pitchFamily="34" charset="0"/>
              <a:buChar char="•"/>
            </a:pPr>
            <a:r>
              <a:rPr lang="en-US" altLang="ko-KR" sz="2000" dirty="0"/>
              <a:t>Do not stop ICS</a:t>
            </a:r>
          </a:p>
        </p:txBody>
      </p:sp>
    </p:spTree>
    <p:extLst>
      <p:ext uri="{BB962C8B-B14F-4D97-AF65-F5344CB8AC3E}">
        <p14:creationId xmlns:p14="http://schemas.microsoft.com/office/powerpoint/2010/main" val="1572618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04F8307-DE0B-4D63-A190-12DAB897EB1E}"/>
              </a:ext>
            </a:extLst>
          </p:cNvPr>
          <p:cNvSpPr>
            <a:spLocks noGrp="1"/>
          </p:cNvSpPr>
          <p:nvPr>
            <p:ph type="title"/>
          </p:nvPr>
        </p:nvSpPr>
        <p:spPr/>
        <p:txBody>
          <a:bodyPr/>
          <a:lstStyle/>
          <a:p>
            <a:r>
              <a:rPr lang="en-US" altLang="ko-KR" dirty="0"/>
              <a:t>Summary </a:t>
            </a:r>
            <a:endParaRPr lang="ko-KR" altLang="en-US" dirty="0"/>
          </a:p>
        </p:txBody>
      </p:sp>
      <p:sp>
        <p:nvSpPr>
          <p:cNvPr id="3" name="내용 개체 틀 2">
            <a:extLst>
              <a:ext uri="{FF2B5EF4-FFF2-40B4-BE49-F238E27FC236}">
                <a16:creationId xmlns:a16="http://schemas.microsoft.com/office/drawing/2014/main" id="{673A84C2-3F29-4315-ABE6-D315456FD372}"/>
              </a:ext>
            </a:extLst>
          </p:cNvPr>
          <p:cNvSpPr>
            <a:spLocks noGrp="1"/>
          </p:cNvSpPr>
          <p:nvPr>
            <p:ph idx="1"/>
          </p:nvPr>
        </p:nvSpPr>
        <p:spPr/>
        <p:txBody>
          <a:bodyPr>
            <a:normAutofit/>
          </a:bodyPr>
          <a:lstStyle/>
          <a:p>
            <a:endParaRPr lang="en-US" altLang="ko-KR" dirty="0"/>
          </a:p>
          <a:p>
            <a:endParaRPr lang="en-US" altLang="ko-KR" dirty="0"/>
          </a:p>
          <a:p>
            <a:endParaRPr lang="en-US" altLang="ko-KR" dirty="0"/>
          </a:p>
          <a:p>
            <a:endParaRPr lang="en-US" altLang="ko-KR" dirty="0"/>
          </a:p>
          <a:p>
            <a:endParaRPr lang="ko-KR" altLang="en-US" dirty="0"/>
          </a:p>
        </p:txBody>
      </p:sp>
      <p:graphicFrame>
        <p:nvGraphicFramePr>
          <p:cNvPr id="6" name="표 5">
            <a:extLst>
              <a:ext uri="{FF2B5EF4-FFF2-40B4-BE49-F238E27FC236}">
                <a16:creationId xmlns:a16="http://schemas.microsoft.com/office/drawing/2014/main" id="{5F5344C0-7964-4FFE-9C41-22528A504CA1}"/>
              </a:ext>
            </a:extLst>
          </p:cNvPr>
          <p:cNvGraphicFramePr>
            <a:graphicFrameLocks noGrp="1"/>
          </p:cNvGraphicFramePr>
          <p:nvPr>
            <p:extLst>
              <p:ext uri="{D42A27DB-BD31-4B8C-83A1-F6EECF244321}">
                <p14:modId xmlns:p14="http://schemas.microsoft.com/office/powerpoint/2010/main" val="1121741309"/>
              </p:ext>
            </p:extLst>
          </p:nvPr>
        </p:nvGraphicFramePr>
        <p:xfrm>
          <a:off x="628650" y="1559045"/>
          <a:ext cx="7886700" cy="3637987"/>
        </p:xfrm>
        <a:graphic>
          <a:graphicData uri="http://schemas.openxmlformats.org/drawingml/2006/table">
            <a:tbl>
              <a:tblPr firstRow="1" bandRow="1">
                <a:tableStyleId>{ED083AE6-46FA-4A59-8FB0-9F97EB10719F}</a:tableStyleId>
              </a:tblPr>
              <a:tblGrid>
                <a:gridCol w="3943350">
                  <a:extLst>
                    <a:ext uri="{9D8B030D-6E8A-4147-A177-3AD203B41FA5}">
                      <a16:colId xmlns:a16="http://schemas.microsoft.com/office/drawing/2014/main" val="699413827"/>
                    </a:ext>
                  </a:extLst>
                </a:gridCol>
                <a:gridCol w="3943350">
                  <a:extLst>
                    <a:ext uri="{9D8B030D-6E8A-4147-A177-3AD203B41FA5}">
                      <a16:colId xmlns:a16="http://schemas.microsoft.com/office/drawing/2014/main" val="955402144"/>
                    </a:ext>
                  </a:extLst>
                </a:gridCol>
              </a:tblGrid>
              <a:tr h="506819">
                <a:tc gridSpan="2">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AU" altLang="ko-KR" sz="2400" dirty="0">
                          <a:latin typeface="Times New Roman" panose="02020603050405020304" pitchFamily="18" charset="0"/>
                          <a:cs typeface="Times New Roman" panose="02020603050405020304" pitchFamily="18" charset="0"/>
                        </a:rPr>
                        <a:t>What’s new in GINA 2019?</a:t>
                      </a:r>
                    </a:p>
                  </a:txBody>
                  <a:tcPr/>
                </a:tc>
                <a:tc hMerge="1">
                  <a:txBody>
                    <a:bodyPr/>
                    <a:lstStyle/>
                    <a:p>
                      <a:pPr latinLnBrk="1"/>
                      <a:endParaRPr lang="ko-KR" altLang="en-US" dirty="0"/>
                    </a:p>
                  </a:txBody>
                  <a:tcPr/>
                </a:tc>
                <a:extLst>
                  <a:ext uri="{0D108BD9-81ED-4DB2-BD59-A6C34878D82A}">
                    <a16:rowId xmlns:a16="http://schemas.microsoft.com/office/drawing/2014/main" val="1353998268"/>
                  </a:ext>
                </a:extLst>
              </a:tr>
              <a:tr h="506819">
                <a:tc>
                  <a:txBody>
                    <a:bodyPr/>
                    <a:lstStyle/>
                    <a:p>
                      <a:pPr algn="ctr" latinLnBrk="1"/>
                      <a:r>
                        <a:rPr lang="en-AU" altLang="ko-KR" sz="2000" b="1" dirty="0">
                          <a:latin typeface="Times New Roman" panose="02020603050405020304" pitchFamily="18" charset="0"/>
                          <a:cs typeface="Times New Roman" panose="02020603050405020304" pitchFamily="18" charset="0"/>
                        </a:rPr>
                        <a:t>Step 2</a:t>
                      </a:r>
                      <a:endParaRPr lang="ko-KR" altLang="en-US" sz="2000" b="1" dirty="0">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2000" b="1" dirty="0">
                          <a:latin typeface="Times New Roman" panose="02020603050405020304" pitchFamily="18" charset="0"/>
                          <a:cs typeface="Times New Roman" panose="02020603050405020304" pitchFamily="18" charset="0"/>
                        </a:rPr>
                        <a:t>Step 1</a:t>
                      </a:r>
                      <a:endParaRPr lang="ko-KR" alt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73628880"/>
                  </a:ext>
                </a:extLst>
              </a:tr>
              <a:tr h="874783">
                <a:tc>
                  <a:txBody>
                    <a:bodyPr/>
                    <a:lstStyle/>
                    <a:p>
                      <a:pPr latinLnBrk="1"/>
                      <a:r>
                        <a:rPr lang="en-AU" altLang="ko-KR" sz="2000" dirty="0">
                          <a:solidFill>
                            <a:schemeClr val="tx1">
                              <a:lumMod val="65000"/>
                              <a:lumOff val="35000"/>
                            </a:schemeClr>
                          </a:solidFill>
                          <a:latin typeface="Times New Roman" panose="02020603050405020304" pitchFamily="18" charset="0"/>
                          <a:cs typeface="Times New Roman" panose="02020603050405020304" pitchFamily="18" charset="0"/>
                        </a:rPr>
                        <a:t>two ‘preferred’ controller options</a:t>
                      </a:r>
                      <a:endParaRPr lang="ko-KR" altLang="en-US" sz="2000" dirty="0">
                        <a:solidFill>
                          <a:schemeClr val="tx1">
                            <a:lumMod val="65000"/>
                            <a:lumOff val="35000"/>
                          </a:schemeClr>
                        </a:solidFill>
                        <a:latin typeface="Times New Roman" panose="02020603050405020304" pitchFamily="18" charset="0"/>
                        <a:cs typeface="Times New Roman" panose="02020603050405020304" pitchFamily="18" charset="0"/>
                      </a:endParaRPr>
                    </a:p>
                  </a:txBody>
                  <a:tcPr anchor="ctr"/>
                </a:tc>
                <a:tc>
                  <a:txBody>
                    <a:bodyPr/>
                    <a:lstStyle/>
                    <a:p>
                      <a:pPr latinLnBrk="1"/>
                      <a:r>
                        <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rPr>
                        <a:t>‘preferred’ controller option</a:t>
                      </a:r>
                      <a:endParaRPr lang="ko-KR" altLang="en-US" sz="2000" dirty="0">
                        <a:solidFill>
                          <a:schemeClr val="tx1">
                            <a:lumMod val="65000"/>
                            <a:lumOff val="3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16414178"/>
                  </a:ext>
                </a:extLst>
              </a:tr>
              <a:tr h="874783">
                <a:tc>
                  <a:txBody>
                    <a:bodyPr/>
                    <a:lstStyle/>
                    <a:p>
                      <a:pPr marL="342900" marR="0" lvl="0" indent="-342900" algn="l" defTabSz="914400" rtl="0" eaLnBrk="1" fontAlgn="auto" latinLnBrk="1" hangingPunct="1">
                        <a:lnSpc>
                          <a:spcPct val="100000"/>
                        </a:lnSpc>
                        <a:spcBef>
                          <a:spcPts val="0"/>
                        </a:spcBef>
                        <a:spcAft>
                          <a:spcPts val="0"/>
                        </a:spcAft>
                        <a:buClrTx/>
                        <a:buSzTx/>
                        <a:buFont typeface="Wingdings" panose="05000000000000000000" pitchFamily="2" charset="2"/>
                        <a:buChar char="ü"/>
                        <a:tabLst/>
                        <a:defRPr/>
                      </a:pPr>
                      <a:r>
                        <a:rPr lang="en-US" altLang="ko-KR" sz="2000" dirty="0">
                          <a:latin typeface="Times New Roman" panose="02020603050405020304" pitchFamily="18" charset="0"/>
                          <a:cs typeface="Times New Roman" panose="02020603050405020304" pitchFamily="18" charset="0"/>
                        </a:rPr>
                        <a:t>Regular low dose ICS with as-needed SABA </a:t>
                      </a:r>
                    </a:p>
                  </a:txBody>
                  <a:tcPr anchor="ctr"/>
                </a:tc>
                <a:tc>
                  <a:txBody>
                    <a:bodyPr/>
                    <a:lstStyle/>
                    <a:p>
                      <a:pPr marL="342900" indent="-342900" latinLnBrk="1">
                        <a:buFont typeface="Wingdings" panose="05000000000000000000" pitchFamily="2" charset="2"/>
                        <a:buChar char="ü"/>
                      </a:pPr>
                      <a:r>
                        <a:rPr lang="en-US" altLang="ko-KR" sz="2000" dirty="0">
                          <a:latin typeface="Times New Roman" panose="02020603050405020304" pitchFamily="18" charset="0"/>
                          <a:cs typeface="Times New Roman" panose="02020603050405020304" pitchFamily="18" charset="0"/>
                        </a:rPr>
                        <a:t>As-needed low dose ICS-formoterol</a:t>
                      </a:r>
                      <a:endParaRPr lang="ko-KR" alt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62985957"/>
                  </a:ext>
                </a:extLst>
              </a:tr>
              <a:tr h="874783">
                <a:tc>
                  <a:txBody>
                    <a:bodyPr/>
                    <a:lstStyle/>
                    <a:p>
                      <a:pPr marL="342900" marR="0" lvl="0" indent="-342900" algn="l" defTabSz="914400" rtl="0" eaLnBrk="1" fontAlgn="auto" latinLnBrk="1" hangingPunct="1">
                        <a:lnSpc>
                          <a:spcPct val="100000"/>
                        </a:lnSpc>
                        <a:spcBef>
                          <a:spcPts val="0"/>
                        </a:spcBef>
                        <a:spcAft>
                          <a:spcPts val="0"/>
                        </a:spcAft>
                        <a:buClrTx/>
                        <a:buSzTx/>
                        <a:buFont typeface="Wingdings" panose="05000000000000000000" pitchFamily="2" charset="2"/>
                        <a:buChar char="ü"/>
                        <a:tabLst/>
                        <a:defRPr/>
                      </a:pPr>
                      <a:r>
                        <a:rPr lang="en-AU" altLang="ko-KR" sz="2000" dirty="0">
                          <a:latin typeface="Times New Roman" panose="02020603050405020304" pitchFamily="18" charset="0"/>
                          <a:cs typeface="Times New Roman" panose="02020603050405020304" pitchFamily="18" charset="0"/>
                        </a:rPr>
                        <a:t>As-needed low dose ICS-formoterol</a:t>
                      </a:r>
                    </a:p>
                  </a:txBody>
                  <a:tcPr anchor="ctr"/>
                </a:tc>
                <a:tc>
                  <a:txBody>
                    <a:bodyPr/>
                    <a:lstStyle/>
                    <a:p>
                      <a:pPr marL="342900" marR="0" lvl="0" indent="-342900" algn="l" defTabSz="914400" rtl="0" eaLnBrk="1" fontAlgn="auto" latinLnBrk="1" hangingPunct="1">
                        <a:lnSpc>
                          <a:spcPct val="100000"/>
                        </a:lnSpc>
                        <a:spcBef>
                          <a:spcPts val="0"/>
                        </a:spcBef>
                        <a:spcAft>
                          <a:spcPts val="0"/>
                        </a:spcAft>
                        <a:buClrTx/>
                        <a:buSzTx/>
                        <a:buFont typeface="Wingdings" panose="05000000000000000000" pitchFamily="2" charset="2"/>
                        <a:buChar char="ü"/>
                        <a:tabLst/>
                        <a:defRPr/>
                      </a:pPr>
                      <a:r>
                        <a:rPr lang="en-US" altLang="ko-KR" sz="2000" dirty="0">
                          <a:latin typeface="Times New Roman" panose="02020603050405020304" pitchFamily="18" charset="0"/>
                          <a:cs typeface="Times New Roman" panose="02020603050405020304" pitchFamily="18" charset="0"/>
                        </a:rPr>
                        <a:t>Low dose ICS taken whenever SABA is taken </a:t>
                      </a:r>
                    </a:p>
                  </a:txBody>
                  <a:tcPr anchor="ctr"/>
                </a:tc>
                <a:extLst>
                  <a:ext uri="{0D108BD9-81ED-4DB2-BD59-A6C34878D82A}">
                    <a16:rowId xmlns:a16="http://schemas.microsoft.com/office/drawing/2014/main" val="2672425609"/>
                  </a:ext>
                </a:extLst>
              </a:tr>
            </a:tbl>
          </a:graphicData>
        </a:graphic>
      </p:graphicFrame>
    </p:spTree>
    <p:extLst>
      <p:ext uri="{BB962C8B-B14F-4D97-AF65-F5344CB8AC3E}">
        <p14:creationId xmlns:p14="http://schemas.microsoft.com/office/powerpoint/2010/main" val="289786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18CA496-94E9-40AB-BCCE-777FDB288C37}"/>
              </a:ext>
            </a:extLst>
          </p:cNvPr>
          <p:cNvSpPr>
            <a:spLocks noGrp="1"/>
          </p:cNvSpPr>
          <p:nvPr>
            <p:ph type="title"/>
          </p:nvPr>
        </p:nvSpPr>
        <p:spPr/>
        <p:txBody>
          <a:bodyPr/>
          <a:lstStyle/>
          <a:p>
            <a:r>
              <a:rPr lang="en-US" altLang="ko-KR" dirty="0"/>
              <a:t>Still prn SABA in step 1 treatment?</a:t>
            </a:r>
            <a:endParaRPr lang="ko-KR" altLang="en-US" dirty="0"/>
          </a:p>
        </p:txBody>
      </p:sp>
      <p:sp>
        <p:nvSpPr>
          <p:cNvPr id="3" name="내용 개체 틀 2">
            <a:extLst>
              <a:ext uri="{FF2B5EF4-FFF2-40B4-BE49-F238E27FC236}">
                <a16:creationId xmlns:a16="http://schemas.microsoft.com/office/drawing/2014/main" id="{85E98BFB-D119-4437-BF04-9FEEA70B0B80}"/>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00C1FC90-19A9-4F65-B4B6-6E4BE727ECEC}"/>
              </a:ext>
            </a:extLst>
          </p:cNvPr>
          <p:cNvPicPr>
            <a:picLocks noChangeAspect="1"/>
          </p:cNvPicPr>
          <p:nvPr/>
        </p:nvPicPr>
        <p:blipFill>
          <a:blip r:embed="rId3"/>
          <a:stretch>
            <a:fillRect/>
          </a:stretch>
        </p:blipFill>
        <p:spPr>
          <a:xfrm>
            <a:off x="104172" y="1343259"/>
            <a:ext cx="9144000" cy="4936860"/>
          </a:xfrm>
          <a:prstGeom prst="rect">
            <a:avLst/>
          </a:prstGeom>
        </p:spPr>
      </p:pic>
      <p:sp>
        <p:nvSpPr>
          <p:cNvPr id="5" name="TextBox 4">
            <a:extLst>
              <a:ext uri="{FF2B5EF4-FFF2-40B4-BE49-F238E27FC236}">
                <a16:creationId xmlns:a16="http://schemas.microsoft.com/office/drawing/2014/main" id="{88A4D32E-8342-4B5D-B993-752516C0FE2C}"/>
              </a:ext>
            </a:extLst>
          </p:cNvPr>
          <p:cNvSpPr txBox="1"/>
          <p:nvPr/>
        </p:nvSpPr>
        <p:spPr>
          <a:xfrm>
            <a:off x="2705260" y="6433355"/>
            <a:ext cx="6311418" cy="338554"/>
          </a:xfrm>
          <a:prstGeom prst="rect">
            <a:avLst/>
          </a:prstGeom>
          <a:noFill/>
        </p:spPr>
        <p:txBody>
          <a:bodyPr wrap="square" rtlCol="0">
            <a:spAutoFit/>
          </a:bodyPr>
          <a:lstStyle/>
          <a:p>
            <a:pPr algn="r"/>
            <a:r>
              <a:rPr lang="en-US" altLang="ko-KR" sz="1600" i="1" dirty="0">
                <a:latin typeface="Times New Roman" panose="02020603050405020304" pitchFamily="18" charset="0"/>
                <a:cs typeface="Times New Roman" panose="02020603050405020304" pitchFamily="18" charset="0"/>
              </a:rPr>
              <a:t>O’Byrne PM, Jenkins C, Bateman ED. </a:t>
            </a:r>
            <a:r>
              <a:rPr lang="fr-FR" altLang="ko-KR" sz="1600" i="1" dirty="0">
                <a:latin typeface="Times New Roman" panose="02020603050405020304" pitchFamily="18" charset="0"/>
                <a:cs typeface="Times New Roman" panose="02020603050405020304" pitchFamily="18" charset="0"/>
              </a:rPr>
              <a:t>Eur Respir J 2017; 50</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106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04F8307-DE0B-4D63-A190-12DAB897EB1E}"/>
              </a:ext>
            </a:extLst>
          </p:cNvPr>
          <p:cNvSpPr>
            <a:spLocks noGrp="1"/>
          </p:cNvSpPr>
          <p:nvPr>
            <p:ph type="title"/>
          </p:nvPr>
        </p:nvSpPr>
        <p:spPr/>
        <p:txBody>
          <a:bodyPr/>
          <a:lstStyle/>
          <a:p>
            <a:r>
              <a:rPr lang="en-US" altLang="ko-KR" dirty="0"/>
              <a:t>Summary </a:t>
            </a:r>
            <a:endParaRPr lang="ko-KR" altLang="en-US" dirty="0"/>
          </a:p>
        </p:txBody>
      </p:sp>
      <p:sp>
        <p:nvSpPr>
          <p:cNvPr id="3" name="내용 개체 틀 2">
            <a:extLst>
              <a:ext uri="{FF2B5EF4-FFF2-40B4-BE49-F238E27FC236}">
                <a16:creationId xmlns:a16="http://schemas.microsoft.com/office/drawing/2014/main" id="{673A84C2-3F29-4315-ABE6-D315456FD372}"/>
              </a:ext>
            </a:extLst>
          </p:cNvPr>
          <p:cNvSpPr>
            <a:spLocks noGrp="1"/>
          </p:cNvSpPr>
          <p:nvPr>
            <p:ph idx="1"/>
          </p:nvPr>
        </p:nvSpPr>
        <p:spPr/>
        <p:txBody>
          <a:bodyPr>
            <a:normAutofit/>
          </a:bodyPr>
          <a:lstStyle/>
          <a:p>
            <a:endParaRPr lang="en-US" altLang="ko-KR" dirty="0"/>
          </a:p>
          <a:p>
            <a:endParaRPr lang="en-US" altLang="ko-KR" dirty="0"/>
          </a:p>
          <a:p>
            <a:endParaRPr lang="en-US" altLang="ko-KR" dirty="0"/>
          </a:p>
          <a:p>
            <a:endParaRPr lang="en-US" altLang="ko-KR" dirty="0"/>
          </a:p>
          <a:p>
            <a:endParaRPr lang="ko-KR" altLang="en-US" dirty="0"/>
          </a:p>
        </p:txBody>
      </p:sp>
      <p:graphicFrame>
        <p:nvGraphicFramePr>
          <p:cNvPr id="6" name="표 5">
            <a:extLst>
              <a:ext uri="{FF2B5EF4-FFF2-40B4-BE49-F238E27FC236}">
                <a16:creationId xmlns:a16="http://schemas.microsoft.com/office/drawing/2014/main" id="{5F5344C0-7964-4FFE-9C41-22528A504CA1}"/>
              </a:ext>
            </a:extLst>
          </p:cNvPr>
          <p:cNvGraphicFramePr>
            <a:graphicFrameLocks noGrp="1"/>
          </p:cNvGraphicFramePr>
          <p:nvPr>
            <p:extLst>
              <p:ext uri="{D42A27DB-BD31-4B8C-83A1-F6EECF244321}">
                <p14:modId xmlns:p14="http://schemas.microsoft.com/office/powerpoint/2010/main" val="2351551088"/>
              </p:ext>
            </p:extLst>
          </p:nvPr>
        </p:nvGraphicFramePr>
        <p:xfrm>
          <a:off x="628650" y="1559045"/>
          <a:ext cx="7886700" cy="3278015"/>
        </p:xfrm>
        <a:graphic>
          <a:graphicData uri="http://schemas.openxmlformats.org/drawingml/2006/table">
            <a:tbl>
              <a:tblPr firstRow="1" bandRow="1">
                <a:tableStyleId>{ED083AE6-46FA-4A59-8FB0-9F97EB10719F}</a:tableStyleId>
              </a:tblPr>
              <a:tblGrid>
                <a:gridCol w="3943350">
                  <a:extLst>
                    <a:ext uri="{9D8B030D-6E8A-4147-A177-3AD203B41FA5}">
                      <a16:colId xmlns:a16="http://schemas.microsoft.com/office/drawing/2014/main" val="699413827"/>
                    </a:ext>
                  </a:extLst>
                </a:gridCol>
                <a:gridCol w="3943350">
                  <a:extLst>
                    <a:ext uri="{9D8B030D-6E8A-4147-A177-3AD203B41FA5}">
                      <a16:colId xmlns:a16="http://schemas.microsoft.com/office/drawing/2014/main" val="955402144"/>
                    </a:ext>
                  </a:extLst>
                </a:gridCol>
              </a:tblGrid>
              <a:tr h="506819">
                <a:tc gridSpan="2">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AU" altLang="ko-KR" sz="2400" dirty="0">
                          <a:latin typeface="Times New Roman" panose="02020603050405020304" pitchFamily="18" charset="0"/>
                          <a:cs typeface="Times New Roman" panose="02020603050405020304" pitchFamily="18" charset="0"/>
                        </a:rPr>
                        <a:t>Initial controller treatment</a:t>
                      </a:r>
                    </a:p>
                  </a:txBody>
                  <a:tcPr/>
                </a:tc>
                <a:tc hMerge="1">
                  <a:txBody>
                    <a:bodyPr/>
                    <a:lstStyle/>
                    <a:p>
                      <a:pPr latinLnBrk="1"/>
                      <a:endParaRPr lang="ko-KR" altLang="en-US" dirty="0"/>
                    </a:p>
                  </a:txBody>
                  <a:tcPr/>
                </a:tc>
                <a:extLst>
                  <a:ext uri="{0D108BD9-81ED-4DB2-BD59-A6C34878D82A}">
                    <a16:rowId xmlns:a16="http://schemas.microsoft.com/office/drawing/2014/main" val="1353998268"/>
                  </a:ext>
                </a:extLst>
              </a:tr>
              <a:tr h="506819">
                <a:tc>
                  <a:txBody>
                    <a:bodyPr/>
                    <a:lstStyle/>
                    <a:p>
                      <a:pPr algn="ctr" latinLnBrk="1"/>
                      <a:r>
                        <a:rPr lang="en-AU" altLang="ko-KR" sz="2000" b="1" dirty="0">
                          <a:solidFill>
                            <a:schemeClr val="tx1">
                              <a:lumMod val="50000"/>
                              <a:lumOff val="50000"/>
                            </a:schemeClr>
                          </a:solidFill>
                          <a:latin typeface="Times New Roman" panose="02020603050405020304" pitchFamily="18" charset="0"/>
                          <a:cs typeface="Times New Roman" panose="02020603050405020304" pitchFamily="18" charset="0"/>
                        </a:rPr>
                        <a:t>(Step 2)</a:t>
                      </a:r>
                      <a:endParaRPr lang="ko-KR" alt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latinLnBrk="1"/>
                      <a:r>
                        <a:rPr lang="en-US" altLang="ko-KR" sz="2000" b="1" dirty="0">
                          <a:solidFill>
                            <a:schemeClr val="tx1">
                              <a:lumMod val="50000"/>
                              <a:lumOff val="50000"/>
                            </a:schemeClr>
                          </a:solidFill>
                          <a:latin typeface="Times New Roman" panose="02020603050405020304" pitchFamily="18" charset="0"/>
                          <a:cs typeface="Times New Roman" panose="02020603050405020304" pitchFamily="18" charset="0"/>
                        </a:rPr>
                        <a:t>(Step 3)</a:t>
                      </a:r>
                      <a:endParaRPr lang="ko-KR" alt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73628880"/>
                  </a:ext>
                </a:extLst>
              </a:tr>
              <a:tr h="1258537">
                <a:tc>
                  <a:txBody>
                    <a:bodyPr/>
                    <a:lstStyle/>
                    <a:p>
                      <a:pPr latinLnBrk="1"/>
                      <a:r>
                        <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rPr>
                        <a:t>Infrequent </a:t>
                      </a:r>
                      <a:r>
                        <a:rPr lang="en-US" altLang="ko-KR" sz="2000" dirty="0" err="1">
                          <a:solidFill>
                            <a:schemeClr val="tx1">
                              <a:lumMod val="65000"/>
                              <a:lumOff val="35000"/>
                            </a:schemeClr>
                          </a:solidFill>
                          <a:latin typeface="Times New Roman" panose="02020603050405020304" pitchFamily="18" charset="0"/>
                          <a:cs typeface="Times New Roman" panose="02020603050405020304" pitchFamily="18" charset="0"/>
                        </a:rPr>
                        <a:t>Sx</a:t>
                      </a:r>
                      <a:r>
                        <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rPr>
                        <a:t> + risk factors </a:t>
                      </a:r>
                    </a:p>
                    <a:p>
                      <a:pPr latinLnBrk="1"/>
                      <a:r>
                        <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rPr>
                        <a:t>or frequent </a:t>
                      </a:r>
                      <a:r>
                        <a:rPr lang="en-US" altLang="ko-KR" sz="2000" dirty="0" err="1">
                          <a:solidFill>
                            <a:schemeClr val="tx1">
                              <a:lumMod val="65000"/>
                              <a:lumOff val="35000"/>
                            </a:schemeClr>
                          </a:solidFill>
                          <a:latin typeface="Times New Roman" panose="02020603050405020304" pitchFamily="18" charset="0"/>
                          <a:cs typeface="Times New Roman" panose="02020603050405020304" pitchFamily="18" charset="0"/>
                        </a:rPr>
                        <a:t>Sx</a:t>
                      </a:r>
                      <a:r>
                        <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rPr>
                        <a:t> (not everyday)</a:t>
                      </a:r>
                    </a:p>
                  </a:txBody>
                  <a:tcPr anchor="ctr"/>
                </a:tc>
                <a:tc>
                  <a:txBody>
                    <a:bodyPr/>
                    <a:lstStyle/>
                    <a:p>
                      <a:pPr latinLnBrk="1"/>
                      <a:r>
                        <a:rPr lang="en-US" altLang="ko-KR" sz="2000" dirty="0" err="1">
                          <a:solidFill>
                            <a:schemeClr val="tx1">
                              <a:lumMod val="65000"/>
                              <a:lumOff val="35000"/>
                            </a:schemeClr>
                          </a:solidFill>
                          <a:latin typeface="Times New Roman" panose="02020603050405020304" pitchFamily="18" charset="0"/>
                          <a:cs typeface="Times New Roman" panose="02020603050405020304" pitchFamily="18" charset="0"/>
                        </a:rPr>
                        <a:t>Sx</a:t>
                      </a:r>
                      <a:r>
                        <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rPr>
                        <a:t> most days </a:t>
                      </a:r>
                    </a:p>
                    <a:p>
                      <a:pPr latinLnBrk="1"/>
                      <a:r>
                        <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rPr>
                        <a:t>or night </a:t>
                      </a:r>
                      <a:r>
                        <a:rPr lang="en-US" altLang="ko-KR" sz="2000" dirty="0" err="1">
                          <a:solidFill>
                            <a:schemeClr val="tx1">
                              <a:lumMod val="65000"/>
                              <a:lumOff val="35000"/>
                            </a:schemeClr>
                          </a:solidFill>
                          <a:latin typeface="Times New Roman" panose="02020603050405020304" pitchFamily="18" charset="0"/>
                          <a:cs typeface="Times New Roman" panose="02020603050405020304" pitchFamily="18" charset="0"/>
                        </a:rPr>
                        <a:t>Sx</a:t>
                      </a:r>
                      <a:r>
                        <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rPr>
                        <a:t> ≥ 1/week </a:t>
                      </a:r>
                    </a:p>
                    <a:p>
                      <a:pPr latinLnBrk="1"/>
                      <a:r>
                        <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rPr>
                        <a:t>± risk factors</a:t>
                      </a:r>
                    </a:p>
                  </a:txBody>
                  <a:tcPr anchor="ctr"/>
                </a:tc>
                <a:extLst>
                  <a:ext uri="{0D108BD9-81ED-4DB2-BD59-A6C34878D82A}">
                    <a16:rowId xmlns:a16="http://schemas.microsoft.com/office/drawing/2014/main" val="3916414178"/>
                  </a:ext>
                </a:extLst>
              </a:tr>
              <a:tr h="874783">
                <a:tc>
                  <a:txBody>
                    <a:bodyPr/>
                    <a:lstStyle/>
                    <a:p>
                      <a:pPr marL="342900" marR="0" lvl="0" indent="-342900" algn="l" defTabSz="914400" rtl="0" eaLnBrk="1" fontAlgn="auto" latinLnBrk="1" hangingPunct="1">
                        <a:lnSpc>
                          <a:spcPct val="100000"/>
                        </a:lnSpc>
                        <a:spcBef>
                          <a:spcPts val="0"/>
                        </a:spcBef>
                        <a:spcAft>
                          <a:spcPts val="0"/>
                        </a:spcAft>
                        <a:buClrTx/>
                        <a:buSzTx/>
                        <a:buFont typeface="Wingdings" panose="05000000000000000000" pitchFamily="2" charset="2"/>
                        <a:buChar char="ü"/>
                        <a:tabLst/>
                        <a:defRPr/>
                      </a:pPr>
                      <a:r>
                        <a:rPr lang="en-US" altLang="ko-KR" sz="2000" dirty="0">
                          <a:latin typeface="Times New Roman" panose="02020603050405020304" pitchFamily="18" charset="0"/>
                          <a:cs typeface="Times New Roman" panose="02020603050405020304" pitchFamily="18" charset="0"/>
                        </a:rPr>
                        <a:t>Low dose ICS</a:t>
                      </a:r>
                    </a:p>
                    <a:p>
                      <a:pPr marL="342900" marR="0" lvl="0" indent="-342900" algn="l" defTabSz="914400" rtl="0" eaLnBrk="1" fontAlgn="auto" latinLnBrk="1" hangingPunct="1">
                        <a:lnSpc>
                          <a:spcPct val="100000"/>
                        </a:lnSpc>
                        <a:spcBef>
                          <a:spcPts val="0"/>
                        </a:spcBef>
                        <a:spcAft>
                          <a:spcPts val="0"/>
                        </a:spcAft>
                        <a:buClrTx/>
                        <a:buSzTx/>
                        <a:buFont typeface="Wingdings" panose="05000000000000000000" pitchFamily="2" charset="2"/>
                        <a:buChar char="ü"/>
                        <a:tabLst/>
                        <a:defRPr/>
                      </a:pPr>
                      <a:r>
                        <a:rPr lang="en-US" altLang="ko-KR" sz="2000" dirty="0">
                          <a:latin typeface="Times New Roman" panose="02020603050405020304" pitchFamily="18" charset="0"/>
                          <a:cs typeface="Times New Roman" panose="02020603050405020304" pitchFamily="18" charset="0"/>
                        </a:rPr>
                        <a:t>Low dose ICS/LABA (FEV1&lt;80%)</a:t>
                      </a:r>
                    </a:p>
                  </a:txBody>
                  <a:tcPr anchor="ctr"/>
                </a:tc>
                <a:tc>
                  <a:txBody>
                    <a:bodyPr/>
                    <a:lstStyle/>
                    <a:p>
                      <a:pPr marL="342900" indent="-342900" latinLnBrk="1">
                        <a:buFont typeface="Wingdings" panose="05000000000000000000" pitchFamily="2" charset="2"/>
                        <a:buChar char="ü"/>
                      </a:pPr>
                      <a:r>
                        <a:rPr lang="en-US" altLang="ko-KR" sz="2000" dirty="0">
                          <a:latin typeface="Times New Roman" panose="02020603050405020304" pitchFamily="18" charset="0"/>
                          <a:cs typeface="Times New Roman" panose="02020603050405020304" pitchFamily="18" charset="0"/>
                        </a:rPr>
                        <a:t>Low dose ICS/LABA</a:t>
                      </a:r>
                    </a:p>
                  </a:txBody>
                  <a:tcPr anchor="ctr"/>
                </a:tc>
                <a:extLst>
                  <a:ext uri="{0D108BD9-81ED-4DB2-BD59-A6C34878D82A}">
                    <a16:rowId xmlns:a16="http://schemas.microsoft.com/office/drawing/2014/main" val="1862985957"/>
                  </a:ext>
                </a:extLst>
              </a:tr>
            </a:tbl>
          </a:graphicData>
        </a:graphic>
      </p:graphicFrame>
    </p:spTree>
    <p:extLst>
      <p:ext uri="{BB962C8B-B14F-4D97-AF65-F5344CB8AC3E}">
        <p14:creationId xmlns:p14="http://schemas.microsoft.com/office/powerpoint/2010/main" val="468804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04F8307-DE0B-4D63-A190-12DAB897EB1E}"/>
              </a:ext>
            </a:extLst>
          </p:cNvPr>
          <p:cNvSpPr>
            <a:spLocks noGrp="1"/>
          </p:cNvSpPr>
          <p:nvPr>
            <p:ph type="title"/>
          </p:nvPr>
        </p:nvSpPr>
        <p:spPr/>
        <p:txBody>
          <a:bodyPr/>
          <a:lstStyle/>
          <a:p>
            <a:r>
              <a:rPr lang="en-US" altLang="ko-KR" dirty="0"/>
              <a:t>Summary </a:t>
            </a:r>
            <a:endParaRPr lang="ko-KR" altLang="en-US" dirty="0"/>
          </a:p>
        </p:txBody>
      </p:sp>
      <p:sp>
        <p:nvSpPr>
          <p:cNvPr id="3" name="내용 개체 틀 2">
            <a:extLst>
              <a:ext uri="{FF2B5EF4-FFF2-40B4-BE49-F238E27FC236}">
                <a16:creationId xmlns:a16="http://schemas.microsoft.com/office/drawing/2014/main" id="{673A84C2-3F29-4315-ABE6-D315456FD372}"/>
              </a:ext>
            </a:extLst>
          </p:cNvPr>
          <p:cNvSpPr>
            <a:spLocks noGrp="1"/>
          </p:cNvSpPr>
          <p:nvPr>
            <p:ph idx="1"/>
          </p:nvPr>
        </p:nvSpPr>
        <p:spPr>
          <a:xfrm>
            <a:off x="628650" y="1490774"/>
            <a:ext cx="7886700" cy="4730548"/>
          </a:xfrm>
        </p:spPr>
        <p:txBody>
          <a:bodyPr>
            <a:normAutofit/>
          </a:bodyPr>
          <a:lstStyle/>
          <a:p>
            <a:endParaRPr lang="en-US" altLang="ko-KR" dirty="0"/>
          </a:p>
          <a:p>
            <a:endParaRPr lang="ko-KR" altLang="en-US" dirty="0"/>
          </a:p>
        </p:txBody>
      </p:sp>
      <p:sp>
        <p:nvSpPr>
          <p:cNvPr id="8" name="순서도: 대체 처리 7">
            <a:extLst>
              <a:ext uri="{FF2B5EF4-FFF2-40B4-BE49-F238E27FC236}">
                <a16:creationId xmlns:a16="http://schemas.microsoft.com/office/drawing/2014/main" id="{1861B306-8BDA-47E1-8ED1-4964BFEE8E26}"/>
              </a:ext>
            </a:extLst>
          </p:cNvPr>
          <p:cNvSpPr/>
          <p:nvPr/>
        </p:nvSpPr>
        <p:spPr>
          <a:xfrm>
            <a:off x="1690627" y="875948"/>
            <a:ext cx="5445889" cy="463529"/>
          </a:xfrm>
          <a:prstGeom prst="flowChartAlternateProcess">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Difficult-to-treat &amp; severe asthma</a:t>
            </a:r>
            <a:r>
              <a:rPr lang="ko-KR" altLang="en-US" sz="2000" dirty="0">
                <a:solidFill>
                  <a:schemeClr val="tx1"/>
                </a:solidFill>
                <a:latin typeface="Times New Roman" panose="02020603050405020304" pitchFamily="18" charset="0"/>
                <a:cs typeface="Times New Roman" panose="02020603050405020304" pitchFamily="18" charset="0"/>
              </a:rPr>
              <a:t> </a:t>
            </a:r>
            <a:r>
              <a:rPr lang="en-US" altLang="ko-KR" sz="2000" dirty="0">
                <a:solidFill>
                  <a:schemeClr val="tx1"/>
                </a:solidFill>
                <a:latin typeface="Times New Roman" panose="02020603050405020304" pitchFamily="18" charset="0"/>
                <a:cs typeface="Times New Roman" panose="02020603050405020304" pitchFamily="18" charset="0"/>
              </a:rPr>
              <a:t>management</a:t>
            </a:r>
          </a:p>
        </p:txBody>
      </p:sp>
      <p:sp>
        <p:nvSpPr>
          <p:cNvPr id="9" name="순서도: 대체 처리 8">
            <a:extLst>
              <a:ext uri="{FF2B5EF4-FFF2-40B4-BE49-F238E27FC236}">
                <a16:creationId xmlns:a16="http://schemas.microsoft.com/office/drawing/2014/main" id="{96C8B22B-F982-4C05-A0A2-EB6530988F9C}"/>
              </a:ext>
            </a:extLst>
          </p:cNvPr>
          <p:cNvSpPr/>
          <p:nvPr/>
        </p:nvSpPr>
        <p:spPr>
          <a:xfrm>
            <a:off x="2591551" y="1474798"/>
            <a:ext cx="3644040" cy="463529"/>
          </a:xfrm>
          <a:prstGeom prst="flowChartAlternateProcess">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Dx. Difficult-to-treat asthma </a:t>
            </a:r>
            <a:endParaRPr lang="ko-KR" altLang="en-US" sz="2000" dirty="0">
              <a:solidFill>
                <a:schemeClr val="tx1"/>
              </a:solidFill>
              <a:latin typeface="Times New Roman" panose="02020603050405020304" pitchFamily="18" charset="0"/>
              <a:cs typeface="Times New Roman" panose="02020603050405020304" pitchFamily="18" charset="0"/>
            </a:endParaRPr>
          </a:p>
        </p:txBody>
      </p:sp>
      <p:sp>
        <p:nvSpPr>
          <p:cNvPr id="10" name="순서도: 대체 처리 9">
            <a:extLst>
              <a:ext uri="{FF2B5EF4-FFF2-40B4-BE49-F238E27FC236}">
                <a16:creationId xmlns:a16="http://schemas.microsoft.com/office/drawing/2014/main" id="{2319A204-1F81-4586-8138-EDCFC080A613}"/>
              </a:ext>
            </a:extLst>
          </p:cNvPr>
          <p:cNvSpPr/>
          <p:nvPr/>
        </p:nvSpPr>
        <p:spPr>
          <a:xfrm>
            <a:off x="2590252" y="2089624"/>
            <a:ext cx="3644039" cy="671752"/>
          </a:xfrm>
          <a:prstGeom prst="flowChartAlternateProcess">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Look for factors</a:t>
            </a:r>
          </a:p>
          <a:p>
            <a:pPr algn="ctr"/>
            <a:r>
              <a:rPr lang="en-US" altLang="ko-KR" sz="2000" dirty="0">
                <a:solidFill>
                  <a:schemeClr val="tx1"/>
                </a:solidFill>
                <a:latin typeface="Times New Roman" panose="02020603050405020304" pitchFamily="18" charset="0"/>
                <a:cs typeface="Times New Roman" panose="02020603050405020304" pitchFamily="18" charset="0"/>
              </a:rPr>
              <a:t>Optimize management</a:t>
            </a:r>
            <a:endParaRPr lang="ko-KR" altLang="en-US" sz="2000" dirty="0">
              <a:solidFill>
                <a:schemeClr val="tx1"/>
              </a:solidFill>
              <a:latin typeface="Times New Roman" panose="02020603050405020304" pitchFamily="18" charset="0"/>
              <a:cs typeface="Times New Roman" panose="02020603050405020304" pitchFamily="18" charset="0"/>
            </a:endParaRPr>
          </a:p>
        </p:txBody>
      </p:sp>
      <p:sp>
        <p:nvSpPr>
          <p:cNvPr id="11" name="순서도: 대체 처리 10">
            <a:extLst>
              <a:ext uri="{FF2B5EF4-FFF2-40B4-BE49-F238E27FC236}">
                <a16:creationId xmlns:a16="http://schemas.microsoft.com/office/drawing/2014/main" id="{C8C7B211-FD43-4B6E-83A9-07EE1C43BFBE}"/>
              </a:ext>
            </a:extLst>
          </p:cNvPr>
          <p:cNvSpPr/>
          <p:nvPr/>
        </p:nvSpPr>
        <p:spPr>
          <a:xfrm>
            <a:off x="2590252" y="3611828"/>
            <a:ext cx="3644040" cy="463529"/>
          </a:xfrm>
          <a:prstGeom prst="flowChartAlternateProcess">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Investigate type 2 inflammation</a:t>
            </a:r>
            <a:endParaRPr lang="ko-KR" altLang="en-US" sz="2000" dirty="0">
              <a:solidFill>
                <a:schemeClr val="tx1"/>
              </a:solidFill>
              <a:latin typeface="Times New Roman" panose="02020603050405020304" pitchFamily="18" charset="0"/>
              <a:cs typeface="Times New Roman" panose="02020603050405020304" pitchFamily="18" charset="0"/>
            </a:endParaRPr>
          </a:p>
        </p:txBody>
      </p:sp>
      <p:sp>
        <p:nvSpPr>
          <p:cNvPr id="12" name="순서도: 대체 처리 11">
            <a:extLst>
              <a:ext uri="{FF2B5EF4-FFF2-40B4-BE49-F238E27FC236}">
                <a16:creationId xmlns:a16="http://schemas.microsoft.com/office/drawing/2014/main" id="{E03861C5-5A02-4281-B70A-71FB0EE13F21}"/>
              </a:ext>
            </a:extLst>
          </p:cNvPr>
          <p:cNvSpPr/>
          <p:nvPr/>
        </p:nvSpPr>
        <p:spPr>
          <a:xfrm>
            <a:off x="786164" y="4263655"/>
            <a:ext cx="3644040" cy="671752"/>
          </a:xfrm>
          <a:prstGeom prst="flowChartAlternateProcess">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Evidence of type 2 inflammation</a:t>
            </a:r>
          </a:p>
        </p:txBody>
      </p:sp>
      <p:sp>
        <p:nvSpPr>
          <p:cNvPr id="13" name="순서도: 대체 처리 12">
            <a:extLst>
              <a:ext uri="{FF2B5EF4-FFF2-40B4-BE49-F238E27FC236}">
                <a16:creationId xmlns:a16="http://schemas.microsoft.com/office/drawing/2014/main" id="{972C7BF7-B9A6-4EA4-8A84-DC0E697A3396}"/>
              </a:ext>
            </a:extLst>
          </p:cNvPr>
          <p:cNvSpPr/>
          <p:nvPr/>
        </p:nvSpPr>
        <p:spPr>
          <a:xfrm>
            <a:off x="4730429" y="4256370"/>
            <a:ext cx="3644040" cy="671752"/>
          </a:xfrm>
          <a:prstGeom prst="flowChartAlternateProcess">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If no evidence of type 2 inflammation</a:t>
            </a:r>
          </a:p>
        </p:txBody>
      </p:sp>
      <p:sp>
        <p:nvSpPr>
          <p:cNvPr id="14" name="순서도: 대체 처리 13">
            <a:extLst>
              <a:ext uri="{FF2B5EF4-FFF2-40B4-BE49-F238E27FC236}">
                <a16:creationId xmlns:a16="http://schemas.microsoft.com/office/drawing/2014/main" id="{EDCC2FB0-C046-4449-B874-3A1B5FE89B1C}"/>
              </a:ext>
            </a:extLst>
          </p:cNvPr>
          <p:cNvSpPr/>
          <p:nvPr/>
        </p:nvSpPr>
        <p:spPr>
          <a:xfrm>
            <a:off x="768232" y="5130543"/>
            <a:ext cx="3644040" cy="1554308"/>
          </a:xfrm>
          <a:prstGeom prst="flowChartAlternateProcess">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Consider add-on </a:t>
            </a:r>
          </a:p>
          <a:p>
            <a:pPr algn="ctr"/>
            <a:r>
              <a:rPr lang="en-US" altLang="ko-KR" sz="2000" dirty="0">
                <a:solidFill>
                  <a:schemeClr val="tx1"/>
                </a:solidFill>
                <a:latin typeface="Times New Roman" panose="02020603050405020304" pitchFamily="18" charset="0"/>
                <a:cs typeface="Times New Roman" panose="02020603050405020304" pitchFamily="18" charset="0"/>
              </a:rPr>
              <a:t>type 2-targeted biologics </a:t>
            </a:r>
          </a:p>
          <a:p>
            <a:pPr algn="ctr"/>
            <a:r>
              <a:rPr lang="en-US" altLang="ko-KR" sz="2000" dirty="0">
                <a:solidFill>
                  <a:schemeClr val="tx1"/>
                </a:solidFill>
                <a:latin typeface="Times New Roman" panose="02020603050405020304" pitchFamily="18" charset="0"/>
                <a:cs typeface="Times New Roman" panose="02020603050405020304" pitchFamily="18" charset="0"/>
              </a:rPr>
              <a:t>Anti-</a:t>
            </a:r>
            <a:r>
              <a:rPr lang="en-US" altLang="ko-KR" sz="2000" dirty="0" err="1">
                <a:solidFill>
                  <a:schemeClr val="tx1"/>
                </a:solidFill>
                <a:latin typeface="Times New Roman" panose="02020603050405020304" pitchFamily="18" charset="0"/>
                <a:cs typeface="Times New Roman" panose="02020603050405020304" pitchFamily="18" charset="0"/>
              </a:rPr>
              <a:t>IgE</a:t>
            </a:r>
            <a:endParaRPr lang="en-US" altLang="ko-KR" sz="2000" dirty="0">
              <a:solidFill>
                <a:schemeClr val="tx1"/>
              </a:solidFill>
              <a:latin typeface="Times New Roman" panose="02020603050405020304" pitchFamily="18" charset="0"/>
              <a:cs typeface="Times New Roman" panose="02020603050405020304" pitchFamily="18" charset="0"/>
            </a:endParaRPr>
          </a:p>
          <a:p>
            <a:pPr algn="ctr"/>
            <a:r>
              <a:rPr lang="en-US" altLang="ko-KR" sz="2000" dirty="0">
                <a:solidFill>
                  <a:schemeClr val="tx1"/>
                </a:solidFill>
                <a:latin typeface="Times New Roman" panose="02020603050405020304" pitchFamily="18" charset="0"/>
                <a:cs typeface="Times New Roman" panose="02020603050405020304" pitchFamily="18" charset="0"/>
              </a:rPr>
              <a:t>Anti-IL5/Anti-IL5R</a:t>
            </a:r>
          </a:p>
          <a:p>
            <a:pPr algn="ctr"/>
            <a:r>
              <a:rPr lang="en-US" altLang="ko-KR" sz="2000" dirty="0">
                <a:solidFill>
                  <a:schemeClr val="tx1"/>
                </a:solidFill>
                <a:latin typeface="Times New Roman" panose="02020603050405020304" pitchFamily="18" charset="0"/>
                <a:cs typeface="Times New Roman" panose="02020603050405020304" pitchFamily="18" charset="0"/>
              </a:rPr>
              <a:t>Anti-IL4R</a:t>
            </a:r>
          </a:p>
        </p:txBody>
      </p:sp>
      <p:sp>
        <p:nvSpPr>
          <p:cNvPr id="15" name="순서도: 대체 처리 14">
            <a:extLst>
              <a:ext uri="{FF2B5EF4-FFF2-40B4-BE49-F238E27FC236}">
                <a16:creationId xmlns:a16="http://schemas.microsoft.com/office/drawing/2014/main" id="{41189EAC-CF99-4910-ADFD-517FC0941841}"/>
              </a:ext>
            </a:extLst>
          </p:cNvPr>
          <p:cNvSpPr/>
          <p:nvPr/>
        </p:nvSpPr>
        <p:spPr>
          <a:xfrm>
            <a:off x="4730429" y="5117700"/>
            <a:ext cx="3644040" cy="1567151"/>
          </a:xfrm>
          <a:prstGeom prst="flowChartAlternateProcess">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Review basics</a:t>
            </a:r>
          </a:p>
          <a:p>
            <a:pPr algn="ctr"/>
            <a:r>
              <a:rPr lang="en-US" altLang="ko-KR" sz="2000" dirty="0">
                <a:solidFill>
                  <a:schemeClr val="tx1"/>
                </a:solidFill>
                <a:latin typeface="Times New Roman" panose="02020603050405020304" pitchFamily="18" charset="0"/>
                <a:cs typeface="Times New Roman" panose="02020603050405020304" pitchFamily="18" charset="0"/>
              </a:rPr>
              <a:t>Reassess Dx. and phenotype</a:t>
            </a:r>
          </a:p>
          <a:p>
            <a:pPr algn="ctr"/>
            <a:r>
              <a:rPr lang="en-US" altLang="ko-KR" sz="2000" dirty="0">
                <a:solidFill>
                  <a:schemeClr val="tx1"/>
                </a:solidFill>
                <a:latin typeface="Times New Roman" panose="02020603050405020304" pitchFamily="18" charset="0"/>
                <a:cs typeface="Times New Roman" panose="02020603050405020304" pitchFamily="18" charset="0"/>
              </a:rPr>
              <a:t>Add-on Tx.</a:t>
            </a:r>
          </a:p>
          <a:p>
            <a:pPr algn="ctr"/>
            <a:r>
              <a:rPr lang="en-US" altLang="ko-KR" sz="2000" dirty="0">
                <a:solidFill>
                  <a:schemeClr val="tx1"/>
                </a:solidFill>
                <a:latin typeface="Times New Roman" panose="02020603050405020304" pitchFamily="18" charset="0"/>
                <a:cs typeface="Times New Roman" panose="02020603050405020304" pitchFamily="18" charset="0"/>
              </a:rPr>
              <a:t>(tiotropium, macrolide, low dose ICS, </a:t>
            </a:r>
            <a:r>
              <a:rPr lang="en-US" altLang="ko-KR" sz="2000" dirty="0" err="1">
                <a:solidFill>
                  <a:schemeClr val="tx1"/>
                </a:solidFill>
                <a:latin typeface="Times New Roman" panose="02020603050405020304" pitchFamily="18" charset="0"/>
                <a:cs typeface="Times New Roman" panose="02020603050405020304" pitchFamily="18" charset="0"/>
              </a:rPr>
              <a:t>thermoplasty</a:t>
            </a:r>
            <a:r>
              <a:rPr lang="en-US" altLang="ko-KR" sz="2000" dirty="0">
                <a:solidFill>
                  <a:schemeClr val="tx1"/>
                </a:solidFill>
                <a:latin typeface="Times New Roman" panose="02020603050405020304" pitchFamily="18" charset="0"/>
                <a:cs typeface="Times New Roman" panose="02020603050405020304" pitchFamily="18" charset="0"/>
              </a:rPr>
              <a:t>)</a:t>
            </a:r>
          </a:p>
        </p:txBody>
      </p:sp>
      <p:cxnSp>
        <p:nvCxnSpPr>
          <p:cNvPr id="21" name="직선 연결선 20">
            <a:extLst>
              <a:ext uri="{FF2B5EF4-FFF2-40B4-BE49-F238E27FC236}">
                <a16:creationId xmlns:a16="http://schemas.microsoft.com/office/drawing/2014/main" id="{684D9EDF-8120-443F-9273-3F25584D8D26}"/>
              </a:ext>
            </a:extLst>
          </p:cNvPr>
          <p:cNvCxnSpPr>
            <a:stCxn id="8" idx="2"/>
            <a:endCxn id="9" idx="0"/>
          </p:cNvCxnSpPr>
          <p:nvPr/>
        </p:nvCxnSpPr>
        <p:spPr>
          <a:xfrm flipH="1">
            <a:off x="4413571" y="1339477"/>
            <a:ext cx="1" cy="135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직선 연결선 22">
            <a:extLst>
              <a:ext uri="{FF2B5EF4-FFF2-40B4-BE49-F238E27FC236}">
                <a16:creationId xmlns:a16="http://schemas.microsoft.com/office/drawing/2014/main" id="{D235D5E6-7968-4C94-AC8C-818D9D814161}"/>
              </a:ext>
            </a:extLst>
          </p:cNvPr>
          <p:cNvCxnSpPr>
            <a:stCxn id="9" idx="2"/>
            <a:endCxn id="10" idx="0"/>
          </p:cNvCxnSpPr>
          <p:nvPr/>
        </p:nvCxnSpPr>
        <p:spPr>
          <a:xfrm flipH="1">
            <a:off x="4412272" y="1938327"/>
            <a:ext cx="1299" cy="151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직선 연결선 26">
            <a:extLst>
              <a:ext uri="{FF2B5EF4-FFF2-40B4-BE49-F238E27FC236}">
                <a16:creationId xmlns:a16="http://schemas.microsoft.com/office/drawing/2014/main" id="{6CD68F31-0ECE-434B-B3BD-C411555D8750}"/>
              </a:ext>
            </a:extLst>
          </p:cNvPr>
          <p:cNvCxnSpPr>
            <a:stCxn id="11" idx="2"/>
            <a:endCxn id="12" idx="0"/>
          </p:cNvCxnSpPr>
          <p:nvPr/>
        </p:nvCxnSpPr>
        <p:spPr>
          <a:xfrm flipH="1">
            <a:off x="2608184" y="4075357"/>
            <a:ext cx="1804088" cy="188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직선 연결선 28">
            <a:extLst>
              <a:ext uri="{FF2B5EF4-FFF2-40B4-BE49-F238E27FC236}">
                <a16:creationId xmlns:a16="http://schemas.microsoft.com/office/drawing/2014/main" id="{04FE0088-77CD-4EEC-BAC1-CD2663B895DE}"/>
              </a:ext>
            </a:extLst>
          </p:cNvPr>
          <p:cNvCxnSpPr>
            <a:cxnSpLocks/>
            <a:stCxn id="11" idx="2"/>
            <a:endCxn id="13" idx="0"/>
          </p:cNvCxnSpPr>
          <p:nvPr/>
        </p:nvCxnSpPr>
        <p:spPr>
          <a:xfrm>
            <a:off x="4412272" y="4075357"/>
            <a:ext cx="2140177" cy="18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1C488621-D187-4EA2-A0CE-C4EF96727833}"/>
              </a:ext>
            </a:extLst>
          </p:cNvPr>
          <p:cNvCxnSpPr>
            <a:cxnSpLocks/>
            <a:stCxn id="12" idx="2"/>
            <a:endCxn id="14" idx="0"/>
          </p:cNvCxnSpPr>
          <p:nvPr/>
        </p:nvCxnSpPr>
        <p:spPr>
          <a:xfrm flipH="1">
            <a:off x="2590252" y="4935407"/>
            <a:ext cx="17932" cy="195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F4E61443-CB3E-496A-9251-DA5C3673D185}"/>
              </a:ext>
            </a:extLst>
          </p:cNvPr>
          <p:cNvCxnSpPr>
            <a:stCxn id="13" idx="2"/>
            <a:endCxn id="15" idx="0"/>
          </p:cNvCxnSpPr>
          <p:nvPr/>
        </p:nvCxnSpPr>
        <p:spPr>
          <a:xfrm>
            <a:off x="6552449" y="4928122"/>
            <a:ext cx="0" cy="189578"/>
          </a:xfrm>
          <a:prstGeom prst="line">
            <a:avLst/>
          </a:prstGeom>
        </p:spPr>
        <p:style>
          <a:lnRef idx="1">
            <a:schemeClr val="accent1"/>
          </a:lnRef>
          <a:fillRef idx="0">
            <a:schemeClr val="accent1"/>
          </a:fillRef>
          <a:effectRef idx="0">
            <a:schemeClr val="accent1"/>
          </a:effectRef>
          <a:fontRef idx="minor">
            <a:schemeClr val="tx1"/>
          </a:fontRef>
        </p:style>
      </p:cxnSp>
      <p:sp>
        <p:nvSpPr>
          <p:cNvPr id="35" name="화살표: 왼쪽으로 구부러짐 34">
            <a:extLst>
              <a:ext uri="{FF2B5EF4-FFF2-40B4-BE49-F238E27FC236}">
                <a16:creationId xmlns:a16="http://schemas.microsoft.com/office/drawing/2014/main" id="{DA5A06D6-9AC3-4515-9B3A-68E27E7C3B03}"/>
              </a:ext>
            </a:extLst>
          </p:cNvPr>
          <p:cNvSpPr/>
          <p:nvPr/>
        </p:nvSpPr>
        <p:spPr>
          <a:xfrm>
            <a:off x="6234292" y="2357662"/>
            <a:ext cx="547127" cy="945432"/>
          </a:xfrm>
          <a:prstGeom prst="curvedLef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6" name="TextBox 35">
            <a:extLst>
              <a:ext uri="{FF2B5EF4-FFF2-40B4-BE49-F238E27FC236}">
                <a16:creationId xmlns:a16="http://schemas.microsoft.com/office/drawing/2014/main" id="{2E013E64-9029-4ED8-A6F9-D282D19CB82B}"/>
              </a:ext>
            </a:extLst>
          </p:cNvPr>
          <p:cNvSpPr txBox="1"/>
          <p:nvPr/>
        </p:nvSpPr>
        <p:spPr>
          <a:xfrm>
            <a:off x="6780770" y="2563003"/>
            <a:ext cx="1735229" cy="400110"/>
          </a:xfrm>
          <a:prstGeom prst="rect">
            <a:avLst/>
          </a:prstGeom>
          <a:noFill/>
        </p:spPr>
        <p:txBody>
          <a:bodyPr wrap="square" rtlCol="0">
            <a:spAutoFit/>
          </a:bodyPr>
          <a:lstStyle/>
          <a:p>
            <a:r>
              <a:rPr lang="en-US" altLang="ko-KR" sz="2000" dirty="0">
                <a:latin typeface="Times New Roman" panose="02020603050405020304" pitchFamily="18" charset="0"/>
                <a:cs typeface="Times New Roman" panose="02020603050405020304" pitchFamily="18" charset="0"/>
              </a:rPr>
              <a:t>uncontrolled</a:t>
            </a:r>
            <a:endParaRPr lang="ko-KR" altLang="en-US" sz="2000" dirty="0">
              <a:latin typeface="Times New Roman" panose="02020603050405020304" pitchFamily="18" charset="0"/>
              <a:cs typeface="Times New Roman" panose="02020603050405020304" pitchFamily="18" charset="0"/>
            </a:endParaRPr>
          </a:p>
        </p:txBody>
      </p:sp>
      <p:sp>
        <p:nvSpPr>
          <p:cNvPr id="41" name="순서도: 대체 처리 40">
            <a:extLst>
              <a:ext uri="{FF2B5EF4-FFF2-40B4-BE49-F238E27FC236}">
                <a16:creationId xmlns:a16="http://schemas.microsoft.com/office/drawing/2014/main" id="{E9A61A69-CE4E-489D-B19F-69587C0F4C57}"/>
              </a:ext>
            </a:extLst>
          </p:cNvPr>
          <p:cNvSpPr/>
          <p:nvPr/>
        </p:nvSpPr>
        <p:spPr>
          <a:xfrm>
            <a:off x="2590252" y="2956512"/>
            <a:ext cx="3644040" cy="463529"/>
          </a:xfrm>
          <a:prstGeom prst="flowChartAlternateProcess">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Times New Roman" panose="02020603050405020304" pitchFamily="18" charset="0"/>
                <a:cs typeface="Times New Roman" panose="02020603050405020304" pitchFamily="18" charset="0"/>
              </a:rPr>
              <a:t>Dx. Severe asthma</a:t>
            </a:r>
            <a:endParaRPr lang="ko-KR" altLang="en-US" sz="2000" dirty="0">
              <a:solidFill>
                <a:schemeClr val="tx1"/>
              </a:solidFill>
              <a:latin typeface="Times New Roman" panose="02020603050405020304" pitchFamily="18" charset="0"/>
              <a:cs typeface="Times New Roman" panose="02020603050405020304" pitchFamily="18" charset="0"/>
            </a:endParaRPr>
          </a:p>
        </p:txBody>
      </p:sp>
      <p:cxnSp>
        <p:nvCxnSpPr>
          <p:cNvPr id="55" name="직선 연결선 54">
            <a:extLst>
              <a:ext uri="{FF2B5EF4-FFF2-40B4-BE49-F238E27FC236}">
                <a16:creationId xmlns:a16="http://schemas.microsoft.com/office/drawing/2014/main" id="{A0E56F7A-650B-4288-979B-D4F3608B7BA0}"/>
              </a:ext>
            </a:extLst>
          </p:cNvPr>
          <p:cNvCxnSpPr>
            <a:stCxn id="10" idx="2"/>
            <a:endCxn id="41" idx="0"/>
          </p:cNvCxnSpPr>
          <p:nvPr/>
        </p:nvCxnSpPr>
        <p:spPr>
          <a:xfrm>
            <a:off x="4412272" y="2761376"/>
            <a:ext cx="0" cy="195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041D56CC-8E99-42A5-8CED-EDAEE42EA39C}"/>
              </a:ext>
            </a:extLst>
          </p:cNvPr>
          <p:cNvCxnSpPr>
            <a:stCxn id="41" idx="2"/>
            <a:endCxn id="11" idx="0"/>
          </p:cNvCxnSpPr>
          <p:nvPr/>
        </p:nvCxnSpPr>
        <p:spPr>
          <a:xfrm>
            <a:off x="4412272" y="3420041"/>
            <a:ext cx="0" cy="1917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06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C3478739-8E20-4593-8CB2-1641B801F82C}"/>
              </a:ext>
            </a:extLst>
          </p:cNvPr>
          <p:cNvPicPr>
            <a:picLocks noChangeAspect="1"/>
          </p:cNvPicPr>
          <p:nvPr/>
        </p:nvPicPr>
        <p:blipFill rotWithShape="1">
          <a:blip r:embed="rId2">
            <a:extLst>
              <a:ext uri="{28A0092B-C50C-407E-A947-70E740481C1C}">
                <a14:useLocalDpi xmlns:a14="http://schemas.microsoft.com/office/drawing/2010/main" val="0"/>
              </a:ext>
            </a:extLst>
          </a:blip>
          <a:srcRect t="24529" b="7545"/>
          <a:stretch/>
        </p:blipFill>
        <p:spPr>
          <a:xfrm>
            <a:off x="333576" y="1576027"/>
            <a:ext cx="8476847" cy="4600936"/>
          </a:xfrm>
          <a:prstGeom prst="rect">
            <a:avLst/>
          </a:prstGeom>
        </p:spPr>
      </p:pic>
      <p:sp>
        <p:nvSpPr>
          <p:cNvPr id="5" name="내용 개체 틀 4">
            <a:extLst>
              <a:ext uri="{FF2B5EF4-FFF2-40B4-BE49-F238E27FC236}">
                <a16:creationId xmlns:a16="http://schemas.microsoft.com/office/drawing/2014/main" id="{FEAF28FF-1CF0-4674-9A80-6B5C50DE3DB0}"/>
              </a:ext>
            </a:extLst>
          </p:cNvPr>
          <p:cNvSpPr txBox="1">
            <a:spLocks noGrp="1"/>
          </p:cNvSpPr>
          <p:nvPr>
            <p:ph idx="1"/>
          </p:nvPr>
        </p:nvSpPr>
        <p:spPr>
          <a:xfrm>
            <a:off x="628650" y="1446213"/>
            <a:ext cx="4693914" cy="491866"/>
          </a:xfrm>
          <a:prstGeom prst="rect">
            <a:avLst/>
          </a:prstGeom>
          <a:noFill/>
        </p:spPr>
        <p:txBody>
          <a:bodyPr wrap="none" rtlCol="0">
            <a:spAutoFit/>
          </a:bodyPr>
          <a:lstStyle/>
          <a:p>
            <a:pPr marL="0" indent="0">
              <a:buNone/>
            </a:pPr>
            <a:r>
              <a:rPr lang="en-US" altLang="ko-KR" sz="2400" b="1" dirty="0">
                <a:latin typeface="나눔고딕 ExtraBold" panose="020D0904000000000000" pitchFamily="50" charset="-127"/>
                <a:ea typeface="나눔고딕 ExtraBold" panose="020D0904000000000000" pitchFamily="50" charset="-127"/>
                <a:cs typeface="Arial" pitchFamily="34" charset="0"/>
              </a:rPr>
              <a:t>Thank you for your attention!</a:t>
            </a:r>
            <a:endParaRPr lang="ko-KR" altLang="en-US" sz="2400" b="1" dirty="0">
              <a:latin typeface="나눔고딕 ExtraBold" panose="020D0904000000000000" pitchFamily="50" charset="-127"/>
              <a:ea typeface="나눔고딕 ExtraBold" panose="020D0904000000000000" pitchFamily="50" charset="-127"/>
              <a:cs typeface="Arial" pitchFamily="34" charset="0"/>
            </a:endParaRPr>
          </a:p>
        </p:txBody>
      </p:sp>
    </p:spTree>
    <p:extLst>
      <p:ext uri="{BB962C8B-B14F-4D97-AF65-F5344CB8AC3E}">
        <p14:creationId xmlns:p14="http://schemas.microsoft.com/office/powerpoint/2010/main" val="310765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7344262-7E53-483E-BBE5-C9F08C2600DF}"/>
              </a:ext>
            </a:extLst>
          </p:cNvPr>
          <p:cNvSpPr>
            <a:spLocks noGrp="1"/>
          </p:cNvSpPr>
          <p:nvPr>
            <p:ph type="title"/>
          </p:nvPr>
        </p:nvSpPr>
        <p:spPr/>
        <p:txBody>
          <a:bodyPr/>
          <a:lstStyle/>
          <a:p>
            <a:r>
              <a:rPr lang="en-US" altLang="ko-KR" dirty="0"/>
              <a:t>ICS/LABA in all step treatment</a:t>
            </a:r>
            <a:endParaRPr lang="ko-KR" altLang="en-US" dirty="0"/>
          </a:p>
        </p:txBody>
      </p:sp>
      <p:pic>
        <p:nvPicPr>
          <p:cNvPr id="4" name="그림 3">
            <a:extLst>
              <a:ext uri="{FF2B5EF4-FFF2-40B4-BE49-F238E27FC236}">
                <a16:creationId xmlns:a16="http://schemas.microsoft.com/office/drawing/2014/main" id="{86E21345-722B-4F78-8969-72585535A224}"/>
              </a:ext>
            </a:extLst>
          </p:cNvPr>
          <p:cNvPicPr>
            <a:picLocks noChangeAspect="1"/>
          </p:cNvPicPr>
          <p:nvPr/>
        </p:nvPicPr>
        <p:blipFill>
          <a:blip r:embed="rId2"/>
          <a:stretch>
            <a:fillRect/>
          </a:stretch>
        </p:blipFill>
        <p:spPr>
          <a:xfrm>
            <a:off x="628650" y="1388542"/>
            <a:ext cx="7886700" cy="4291292"/>
          </a:xfrm>
          <a:prstGeom prst="rect">
            <a:avLst/>
          </a:prstGeom>
        </p:spPr>
      </p:pic>
      <p:pic>
        <p:nvPicPr>
          <p:cNvPr id="5" name="그림 4">
            <a:extLst>
              <a:ext uri="{FF2B5EF4-FFF2-40B4-BE49-F238E27FC236}">
                <a16:creationId xmlns:a16="http://schemas.microsoft.com/office/drawing/2014/main" id="{4892C2B3-10EC-4353-A6EA-6CCEE4851C19}"/>
              </a:ext>
            </a:extLst>
          </p:cNvPr>
          <p:cNvPicPr>
            <a:picLocks noChangeAspect="1"/>
          </p:cNvPicPr>
          <p:nvPr/>
        </p:nvPicPr>
        <p:blipFill>
          <a:blip r:embed="rId3"/>
          <a:stretch>
            <a:fillRect/>
          </a:stretch>
        </p:blipFill>
        <p:spPr>
          <a:xfrm>
            <a:off x="316172" y="1316270"/>
            <a:ext cx="8511655" cy="4730548"/>
          </a:xfrm>
          <a:prstGeom prst="rect">
            <a:avLst/>
          </a:prstGeom>
        </p:spPr>
      </p:pic>
      <p:sp>
        <p:nvSpPr>
          <p:cNvPr id="6" name="TextBox 5">
            <a:extLst>
              <a:ext uri="{FF2B5EF4-FFF2-40B4-BE49-F238E27FC236}">
                <a16:creationId xmlns:a16="http://schemas.microsoft.com/office/drawing/2014/main" id="{48939FC9-195E-47FB-BD8F-C88B08D79B2A}"/>
              </a:ext>
            </a:extLst>
          </p:cNvPr>
          <p:cNvSpPr txBox="1"/>
          <p:nvPr/>
        </p:nvSpPr>
        <p:spPr>
          <a:xfrm>
            <a:off x="2705260" y="6433355"/>
            <a:ext cx="6311418" cy="338554"/>
          </a:xfrm>
          <a:prstGeom prst="rect">
            <a:avLst/>
          </a:prstGeom>
          <a:noFill/>
        </p:spPr>
        <p:txBody>
          <a:bodyPr wrap="square" rtlCol="0">
            <a:spAutoFit/>
          </a:bodyPr>
          <a:lstStyle/>
          <a:p>
            <a:pPr algn="r"/>
            <a:r>
              <a:rPr lang="en-US" altLang="ko-KR" sz="1600" i="1" dirty="0">
                <a:latin typeface="Times New Roman" panose="02020603050405020304" pitchFamily="18" charset="0"/>
                <a:cs typeface="Times New Roman" panose="02020603050405020304" pitchFamily="18" charset="0"/>
              </a:rPr>
              <a:t>O’Byrne PM, Jenkins C, Bateman ED. </a:t>
            </a:r>
            <a:r>
              <a:rPr lang="fr-FR" altLang="ko-KR" sz="1600" i="1" dirty="0">
                <a:latin typeface="Times New Roman" panose="02020603050405020304" pitchFamily="18" charset="0"/>
                <a:cs typeface="Times New Roman" panose="02020603050405020304" pitchFamily="18" charset="0"/>
              </a:rPr>
              <a:t>Eur Respir J 2017; 50</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44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AF9FBD92-63E1-487C-B896-C59E6E631A97}"/>
              </a:ext>
            </a:extLst>
          </p:cNvPr>
          <p:cNvSpPr>
            <a:spLocks noGrp="1"/>
          </p:cNvSpPr>
          <p:nvPr>
            <p:ph idx="1"/>
          </p:nvPr>
        </p:nvSpPr>
        <p:spPr>
          <a:xfrm>
            <a:off x="628649" y="4051139"/>
            <a:ext cx="8209495" cy="2125824"/>
          </a:xfrm>
        </p:spPr>
        <p:txBody>
          <a:bodyPr/>
          <a:lstStyle/>
          <a:p>
            <a:r>
              <a:rPr lang="en-US" altLang="ko-KR" dirty="0"/>
              <a:t>n= 7241</a:t>
            </a:r>
          </a:p>
          <a:p>
            <a:r>
              <a:rPr lang="en-US" altLang="ko-KR" dirty="0"/>
              <a:t>Mild asthma: </a:t>
            </a:r>
            <a:r>
              <a:rPr lang="en-US" altLang="ko-KR" dirty="0" err="1"/>
              <a:t>Sx</a:t>
            </a:r>
            <a:r>
              <a:rPr lang="en-US" altLang="ko-KR" dirty="0"/>
              <a:t> at least once per week, but not as often daily</a:t>
            </a:r>
          </a:p>
          <a:p>
            <a:r>
              <a:rPr lang="en-US" altLang="ko-KR" dirty="0"/>
              <a:t>Subgroup by </a:t>
            </a:r>
            <a:r>
              <a:rPr lang="en-US" altLang="ko-KR" dirty="0" err="1"/>
              <a:t>Sx</a:t>
            </a:r>
            <a:r>
              <a:rPr lang="en-US" altLang="ko-KR" dirty="0"/>
              <a:t> frequency: 0-1, 2, 2 &lt; </a:t>
            </a:r>
            <a:endParaRPr lang="ko-KR" altLang="en-US" dirty="0"/>
          </a:p>
        </p:txBody>
      </p:sp>
      <p:pic>
        <p:nvPicPr>
          <p:cNvPr id="5" name="그림 4">
            <a:extLst>
              <a:ext uri="{FF2B5EF4-FFF2-40B4-BE49-F238E27FC236}">
                <a16:creationId xmlns:a16="http://schemas.microsoft.com/office/drawing/2014/main" id="{A74EA6D4-F774-4207-B45F-81259614FD03}"/>
              </a:ext>
            </a:extLst>
          </p:cNvPr>
          <p:cNvPicPr>
            <a:picLocks noChangeAspect="1"/>
          </p:cNvPicPr>
          <p:nvPr/>
        </p:nvPicPr>
        <p:blipFill>
          <a:blip r:embed="rId3"/>
          <a:stretch>
            <a:fillRect/>
          </a:stretch>
        </p:blipFill>
        <p:spPr>
          <a:xfrm>
            <a:off x="305854" y="1188655"/>
            <a:ext cx="8532291" cy="2406543"/>
          </a:xfrm>
          <a:prstGeom prst="rect">
            <a:avLst/>
          </a:prstGeom>
        </p:spPr>
      </p:pic>
      <p:sp>
        <p:nvSpPr>
          <p:cNvPr id="6" name="TextBox 5">
            <a:extLst>
              <a:ext uri="{FF2B5EF4-FFF2-40B4-BE49-F238E27FC236}">
                <a16:creationId xmlns:a16="http://schemas.microsoft.com/office/drawing/2014/main" id="{BEFE0F0A-2EF6-4FFC-8691-2C1418ABEF8C}"/>
              </a:ext>
            </a:extLst>
          </p:cNvPr>
          <p:cNvSpPr txBox="1"/>
          <p:nvPr/>
        </p:nvSpPr>
        <p:spPr>
          <a:xfrm>
            <a:off x="2705260" y="6433355"/>
            <a:ext cx="6311418" cy="338554"/>
          </a:xfrm>
          <a:prstGeom prst="rect">
            <a:avLst/>
          </a:prstGeom>
          <a:noFill/>
        </p:spPr>
        <p:txBody>
          <a:bodyPr wrap="square" rtlCol="0">
            <a:spAutoFit/>
          </a:bodyPr>
          <a:lstStyle/>
          <a:p>
            <a:pPr algn="r"/>
            <a:r>
              <a:rPr lang="en-US" altLang="ko-KR" sz="1600" i="1">
                <a:latin typeface="Times New Roman" panose="02020603050405020304" pitchFamily="18" charset="0"/>
                <a:cs typeface="Times New Roman" panose="02020603050405020304" pitchFamily="18" charset="0"/>
              </a:rPr>
              <a:t>Lancet 2017; 389: 157–66</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82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38B7F81-3D5A-4B5D-94CA-410300C964BA}"/>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22A5FDA6-7846-4AF9-B36D-24C8F457F460}"/>
              </a:ext>
            </a:extLst>
          </p:cNvPr>
          <p:cNvSpPr>
            <a:spLocks noGrp="1"/>
          </p:cNvSpPr>
          <p:nvPr>
            <p:ph idx="1"/>
          </p:nvPr>
        </p:nvSpPr>
        <p:spPr/>
        <p:txBody>
          <a:bodyPr/>
          <a:lstStyle/>
          <a:p>
            <a:endParaRPr lang="ko-KR" altLang="en-US"/>
          </a:p>
        </p:txBody>
      </p:sp>
      <p:pic>
        <p:nvPicPr>
          <p:cNvPr id="4" name="그림 3">
            <a:extLst>
              <a:ext uri="{FF2B5EF4-FFF2-40B4-BE49-F238E27FC236}">
                <a16:creationId xmlns:a16="http://schemas.microsoft.com/office/drawing/2014/main" id="{693650DC-6364-4CEC-AA66-79AC32A398DA}"/>
              </a:ext>
            </a:extLst>
          </p:cNvPr>
          <p:cNvPicPr>
            <a:picLocks noChangeAspect="1"/>
          </p:cNvPicPr>
          <p:nvPr/>
        </p:nvPicPr>
        <p:blipFill>
          <a:blip r:embed="rId2"/>
          <a:stretch>
            <a:fillRect/>
          </a:stretch>
        </p:blipFill>
        <p:spPr>
          <a:xfrm>
            <a:off x="0" y="363628"/>
            <a:ext cx="9144000" cy="6130744"/>
          </a:xfrm>
          <a:prstGeom prst="rect">
            <a:avLst/>
          </a:prstGeom>
        </p:spPr>
      </p:pic>
      <p:pic>
        <p:nvPicPr>
          <p:cNvPr id="5" name="그림 4">
            <a:extLst>
              <a:ext uri="{FF2B5EF4-FFF2-40B4-BE49-F238E27FC236}">
                <a16:creationId xmlns:a16="http://schemas.microsoft.com/office/drawing/2014/main" id="{9D115AC2-21B4-4B42-93C1-8CD95F33D7FC}"/>
              </a:ext>
            </a:extLst>
          </p:cNvPr>
          <p:cNvPicPr>
            <a:picLocks noChangeAspect="1"/>
          </p:cNvPicPr>
          <p:nvPr/>
        </p:nvPicPr>
        <p:blipFill>
          <a:blip r:embed="rId3"/>
          <a:stretch>
            <a:fillRect/>
          </a:stretch>
        </p:blipFill>
        <p:spPr>
          <a:xfrm>
            <a:off x="3676928" y="3619490"/>
            <a:ext cx="5152747" cy="2716177"/>
          </a:xfrm>
          <a:prstGeom prst="rect">
            <a:avLst/>
          </a:prstGeom>
        </p:spPr>
      </p:pic>
    </p:spTree>
    <p:extLst>
      <p:ext uri="{BB962C8B-B14F-4D97-AF65-F5344CB8AC3E}">
        <p14:creationId xmlns:p14="http://schemas.microsoft.com/office/powerpoint/2010/main" val="229591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646297-F081-45D8-9D3B-8720B5E7E754}"/>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CDDD2BB4-FC86-43C2-BE46-63355B830F25}"/>
              </a:ext>
            </a:extLst>
          </p:cNvPr>
          <p:cNvSpPr>
            <a:spLocks noGrp="1"/>
          </p:cNvSpPr>
          <p:nvPr>
            <p:ph idx="1"/>
          </p:nvPr>
        </p:nvSpPr>
        <p:spPr>
          <a:xfrm>
            <a:off x="254644" y="2025569"/>
            <a:ext cx="8634714" cy="4151393"/>
          </a:xfrm>
        </p:spPr>
        <p:txBody>
          <a:bodyPr>
            <a:normAutofit/>
          </a:bodyPr>
          <a:lstStyle/>
          <a:p>
            <a:pPr marL="0" indent="0">
              <a:buNone/>
            </a:pPr>
            <a:r>
              <a:rPr lang="en-US" altLang="ko-KR" dirty="0"/>
              <a:t>SYGMA 1</a:t>
            </a:r>
          </a:p>
          <a:p>
            <a:pPr marL="0" indent="0">
              <a:buNone/>
            </a:pPr>
            <a:r>
              <a:rPr lang="en-US" altLang="ko-KR" dirty="0"/>
              <a:t>Inhaled Combined Budesonide–Formoterol as Needed in Mild Asthma</a:t>
            </a:r>
          </a:p>
          <a:p>
            <a:pPr marL="0" indent="0" algn="r">
              <a:buNone/>
            </a:pPr>
            <a:r>
              <a:rPr lang="en-US" altLang="ko-KR" sz="1800" i="1" dirty="0"/>
              <a:t>Paul M. O’Byrne et al. N </a:t>
            </a:r>
            <a:r>
              <a:rPr lang="en-US" altLang="ko-KR" sz="1800" i="1" dirty="0" err="1"/>
              <a:t>Engl</a:t>
            </a:r>
            <a:r>
              <a:rPr lang="en-US" altLang="ko-KR" sz="1800" i="1" dirty="0"/>
              <a:t> J Med 2018;378:1865-76</a:t>
            </a:r>
          </a:p>
          <a:p>
            <a:pPr marL="0" indent="0">
              <a:buNone/>
            </a:pPr>
            <a:r>
              <a:rPr lang="en-US" altLang="ko-KR" dirty="0"/>
              <a:t>SYGMA 2</a:t>
            </a:r>
          </a:p>
          <a:p>
            <a:pPr marL="0" indent="0">
              <a:buNone/>
            </a:pPr>
            <a:r>
              <a:rPr lang="en-US" altLang="ko-KR" dirty="0"/>
              <a:t>As-Needed Budesonide–Formoterol versus Maintenance Budesonide in Mild Asthma</a:t>
            </a:r>
          </a:p>
          <a:p>
            <a:pPr marL="0" indent="0" algn="r">
              <a:buNone/>
            </a:pPr>
            <a:r>
              <a:rPr lang="en-US" altLang="ko-KR" sz="1800" i="1" dirty="0"/>
              <a:t>Eric D. Bateman et al. N </a:t>
            </a:r>
            <a:r>
              <a:rPr lang="en-US" altLang="ko-KR" sz="1800" i="1" dirty="0" err="1"/>
              <a:t>Engl</a:t>
            </a:r>
            <a:r>
              <a:rPr lang="en-US" altLang="ko-KR" sz="1800" i="1" dirty="0"/>
              <a:t> J Med 2018;378:1877-87</a:t>
            </a:r>
          </a:p>
          <a:p>
            <a:pPr marL="0" indent="0">
              <a:buNone/>
            </a:pPr>
            <a:endParaRPr lang="en-US" altLang="ko-KR" dirty="0"/>
          </a:p>
          <a:p>
            <a:pPr marL="0" indent="0">
              <a:buNone/>
            </a:pPr>
            <a:endParaRPr lang="ko-KR" altLang="en-US" dirty="0"/>
          </a:p>
        </p:txBody>
      </p:sp>
      <p:pic>
        <p:nvPicPr>
          <p:cNvPr id="4" name="그림 3">
            <a:extLst>
              <a:ext uri="{FF2B5EF4-FFF2-40B4-BE49-F238E27FC236}">
                <a16:creationId xmlns:a16="http://schemas.microsoft.com/office/drawing/2014/main" id="{3FAFC5B6-8CEC-482A-9586-7237CE0F1EEF}"/>
              </a:ext>
            </a:extLst>
          </p:cNvPr>
          <p:cNvPicPr>
            <a:picLocks noChangeAspect="1"/>
          </p:cNvPicPr>
          <p:nvPr/>
        </p:nvPicPr>
        <p:blipFill rotWithShape="1">
          <a:blip r:embed="rId3"/>
          <a:srcRect l="1422" t="2761" r="1422" b="43051"/>
          <a:stretch/>
        </p:blipFill>
        <p:spPr>
          <a:xfrm>
            <a:off x="254642" y="104172"/>
            <a:ext cx="8634714" cy="1921398"/>
          </a:xfrm>
          <a:prstGeom prst="rect">
            <a:avLst/>
          </a:prstGeom>
        </p:spPr>
      </p:pic>
    </p:spTree>
    <p:extLst>
      <p:ext uri="{BB962C8B-B14F-4D97-AF65-F5344CB8AC3E}">
        <p14:creationId xmlns:p14="http://schemas.microsoft.com/office/powerpoint/2010/main" val="83464287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4879</TotalTime>
  <Words>5226</Words>
  <Application>Microsoft Office PowerPoint</Application>
  <PresentationFormat>화면 슬라이드 쇼(4:3)</PresentationFormat>
  <Paragraphs>853</Paragraphs>
  <Slides>52</Slides>
  <Notes>26</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52</vt:i4>
      </vt:variant>
    </vt:vector>
  </HeadingPairs>
  <TitlesOfParts>
    <vt:vector size="62" baseType="lpstr">
      <vt:lpstr>나눔고딕 ExtraBold</vt:lpstr>
      <vt:lpstr>맑은 고딕</vt:lpstr>
      <vt:lpstr>함초롬바탕</vt:lpstr>
      <vt:lpstr>Arial</vt:lpstr>
      <vt:lpstr>Arial Black</vt:lpstr>
      <vt:lpstr>Calibri</vt:lpstr>
      <vt:lpstr>Calibri Light</vt:lpstr>
      <vt:lpstr>Times New Roman</vt:lpstr>
      <vt:lpstr>Wingdings</vt:lpstr>
      <vt:lpstr>Office 테마</vt:lpstr>
      <vt:lpstr>Asthma : Guideline To Real Practice</vt:lpstr>
      <vt:lpstr>동상이몽 同床異夢</vt:lpstr>
      <vt:lpstr>Contents</vt:lpstr>
      <vt:lpstr>Paradoxes in the current asthma management</vt:lpstr>
      <vt:lpstr>Still prn SABA in step 1 treatment?</vt:lpstr>
      <vt:lpstr>ICS/LABA in all step treatment</vt:lpstr>
      <vt:lpstr>PowerPoint 프레젠테이션</vt:lpstr>
      <vt:lpstr>PowerPoint 프레젠테이션</vt:lpstr>
      <vt:lpstr>PowerPoint 프레젠테이션</vt:lpstr>
      <vt:lpstr>ICS/formoterol as needed</vt:lpstr>
      <vt:lpstr>ICS/formoterol as needed</vt:lpstr>
      <vt:lpstr>Control-based asthma management</vt:lpstr>
      <vt:lpstr>Further paradoxes  in the current asthma management</vt:lpstr>
      <vt:lpstr>prn ICS/formoterol &gt;&gt; prn SABA  in step 1 and 2 for reliever therapy</vt:lpstr>
      <vt:lpstr>Global Initiative for Asthma (GINA) What’s new in GINA 2019?</vt:lpstr>
      <vt:lpstr>GINA 2018 – main treatment figure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Control-based asthma management</vt:lpstr>
      <vt:lpstr>PowerPoint 프레젠테이션</vt:lpstr>
      <vt:lpstr>Control-based asthma management</vt:lpstr>
      <vt:lpstr>PowerPoint 프레젠테이션</vt:lpstr>
      <vt:lpstr>천식 치료의 시작</vt:lpstr>
      <vt:lpstr>Initial controller의 선택</vt:lpstr>
      <vt:lpstr>Risk factor for exacerbation</vt:lpstr>
      <vt:lpstr>More simply</vt:lpstr>
      <vt:lpstr>Initial controller의 선택</vt:lpstr>
      <vt:lpstr>Initial controller의 선택</vt:lpstr>
      <vt:lpstr>Low dose ICS vs. ICS/LABA on step 2</vt:lpstr>
      <vt:lpstr>Low dose ICS vs. ICS/LABA on step 2</vt:lpstr>
      <vt:lpstr>Low dose ICS vs. ICS/LABA on step 2</vt:lpstr>
      <vt:lpstr>Initial controller의 선택</vt:lpstr>
      <vt:lpstr>Control-based asthma management</vt:lpstr>
      <vt:lpstr>PowerPoint 프레젠테이션</vt:lpstr>
      <vt:lpstr>Severe asthma algorithm approach:  A simple approach</vt:lpstr>
      <vt:lpstr>Severe Asthma</vt:lpstr>
      <vt:lpstr>What proportion of adults have difficult-to-treat or severe asthma?</vt:lpstr>
      <vt:lpstr>PowerPoint 프레젠테이션</vt:lpstr>
      <vt:lpstr>PowerPoint 프레젠테이션</vt:lpstr>
      <vt:lpstr>PowerPoint 프레젠테이션</vt:lpstr>
      <vt:lpstr>PowerPoint 프레젠테이션</vt:lpstr>
      <vt:lpstr>PowerPoint 프레젠테이션</vt:lpstr>
      <vt:lpstr>Summary </vt:lpstr>
      <vt:lpstr>Summary </vt:lpstr>
      <vt:lpstr>Summary </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윤 성한</dc:creator>
  <cp:lastModifiedBy>Lee Seung Eun</cp:lastModifiedBy>
  <cp:revision>145</cp:revision>
  <dcterms:created xsi:type="dcterms:W3CDTF">2018-06-25T12:47:06Z</dcterms:created>
  <dcterms:modified xsi:type="dcterms:W3CDTF">2019-04-27T16:18:04Z</dcterms:modified>
</cp:coreProperties>
</file>