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2" r:id="rId2"/>
    <p:sldMasterId id="2147483777" r:id="rId3"/>
    <p:sldMasterId id="2147483854" r:id="rId4"/>
    <p:sldMasterId id="2147483919" r:id="rId5"/>
    <p:sldMasterId id="2147483956" r:id="rId6"/>
    <p:sldMasterId id="2147483982" r:id="rId7"/>
    <p:sldMasterId id="2147484058" r:id="rId8"/>
    <p:sldMasterId id="2147484108" r:id="rId9"/>
    <p:sldMasterId id="2147484121" r:id="rId10"/>
  </p:sldMasterIdLst>
  <p:notesMasterIdLst>
    <p:notesMasterId r:id="rId79"/>
  </p:notesMasterIdLst>
  <p:sldIdLst>
    <p:sldId id="256" r:id="rId11"/>
    <p:sldId id="1640" r:id="rId12"/>
    <p:sldId id="1672" r:id="rId13"/>
    <p:sldId id="375" r:id="rId14"/>
    <p:sldId id="377" r:id="rId15"/>
    <p:sldId id="597" r:id="rId16"/>
    <p:sldId id="599" r:id="rId17"/>
    <p:sldId id="1659" r:id="rId18"/>
    <p:sldId id="1673" r:id="rId19"/>
    <p:sldId id="358" r:id="rId20"/>
    <p:sldId id="368" r:id="rId21"/>
    <p:sldId id="306" r:id="rId22"/>
    <p:sldId id="416" r:id="rId23"/>
    <p:sldId id="407" r:id="rId24"/>
    <p:sldId id="1639" r:id="rId25"/>
    <p:sldId id="1642" r:id="rId26"/>
    <p:sldId id="1643" r:id="rId27"/>
    <p:sldId id="1657" r:id="rId28"/>
    <p:sldId id="2147475084" r:id="rId29"/>
    <p:sldId id="360" r:id="rId30"/>
    <p:sldId id="361" r:id="rId31"/>
    <p:sldId id="364" r:id="rId32"/>
    <p:sldId id="1666" r:id="rId33"/>
    <p:sldId id="410" r:id="rId34"/>
    <p:sldId id="2147475086" r:id="rId35"/>
    <p:sldId id="280" r:id="rId36"/>
    <p:sldId id="282" r:id="rId37"/>
    <p:sldId id="346" r:id="rId38"/>
    <p:sldId id="285" r:id="rId39"/>
    <p:sldId id="286" r:id="rId40"/>
    <p:sldId id="347" r:id="rId41"/>
    <p:sldId id="2147475085" r:id="rId42"/>
    <p:sldId id="369" r:id="rId43"/>
    <p:sldId id="2147475096" r:id="rId44"/>
    <p:sldId id="1665" r:id="rId45"/>
    <p:sldId id="370" r:id="rId46"/>
    <p:sldId id="2147475087" r:id="rId47"/>
    <p:sldId id="405" r:id="rId48"/>
    <p:sldId id="401" r:id="rId49"/>
    <p:sldId id="397" r:id="rId50"/>
    <p:sldId id="400" r:id="rId51"/>
    <p:sldId id="2147475088" r:id="rId52"/>
    <p:sldId id="398" r:id="rId53"/>
    <p:sldId id="393" r:id="rId54"/>
    <p:sldId id="392" r:id="rId55"/>
    <p:sldId id="2147475091" r:id="rId56"/>
    <p:sldId id="2147475092" r:id="rId57"/>
    <p:sldId id="2147475093" r:id="rId58"/>
    <p:sldId id="417" r:id="rId59"/>
    <p:sldId id="414" r:id="rId60"/>
    <p:sldId id="415" r:id="rId61"/>
    <p:sldId id="2147475097" r:id="rId62"/>
    <p:sldId id="418" r:id="rId63"/>
    <p:sldId id="422" r:id="rId64"/>
    <p:sldId id="421" r:id="rId65"/>
    <p:sldId id="423" r:id="rId66"/>
    <p:sldId id="420" r:id="rId67"/>
    <p:sldId id="424" r:id="rId68"/>
    <p:sldId id="425" r:id="rId69"/>
    <p:sldId id="426" r:id="rId70"/>
    <p:sldId id="427" r:id="rId71"/>
    <p:sldId id="428" r:id="rId72"/>
    <p:sldId id="419" r:id="rId73"/>
    <p:sldId id="429" r:id="rId74"/>
    <p:sldId id="381" r:id="rId75"/>
    <p:sldId id="1668" r:id="rId76"/>
    <p:sldId id="1670" r:id="rId77"/>
    <p:sldId id="351" r:id="rId7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348" autoAdjust="0"/>
  </p:normalViewPr>
  <p:slideViewPr>
    <p:cSldViewPr snapToGrid="0">
      <p:cViewPr varScale="1">
        <p:scale>
          <a:sx n="74" d="100"/>
          <a:sy n="74" d="100"/>
        </p:scale>
        <p:origin x="72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3040A-681B-4101-BE08-852933B0F8DB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9D38B-DB48-4F92-AE89-874B9D461D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4993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>
                <a:latin typeface="Arial" pitchFamily="34" charset="0"/>
                <a:cs typeface="Arial" pitchFamily="34" charset="0"/>
              </a:rPr>
              <a:t>In contrast, the </a:t>
            </a:r>
            <a:r>
              <a:rPr lang="en-US" altLang="ko-KR" b="1">
                <a:latin typeface="Arial" pitchFamily="34" charset="0"/>
                <a:cs typeface="Arial" pitchFamily="34" charset="0"/>
              </a:rPr>
              <a:t>pulmonary vascular resistance (PVR) </a:t>
            </a:r>
            <a:r>
              <a:rPr lang="en-US" altLang="ko-KR">
                <a:latin typeface="Arial" pitchFamily="34" charset="0"/>
                <a:cs typeface="Arial" pitchFamily="34" charset="0"/>
              </a:rPr>
              <a:t>is much lower, ranging between 0.6 to 1.9 Wood units. PVR can be measured in Wood units (or mm Hg/L/min), but can also be defined as dyn/sec/cm</a:t>
            </a:r>
            <a:r>
              <a:rPr lang="en-US" altLang="ko-KR" baseline="30000">
                <a:latin typeface="Arial" pitchFamily="34" charset="0"/>
                <a:cs typeface="Arial" pitchFamily="34" charset="0"/>
              </a:rPr>
              <a:t>-5</a:t>
            </a:r>
            <a:r>
              <a:rPr lang="en-US" altLang="ko-KR">
                <a:latin typeface="Arial" pitchFamily="34" charset="0"/>
                <a:cs typeface="Arial" pitchFamily="34" charset="0"/>
              </a:rPr>
              <a:t>. To convert from Woods units to dyn/sec/cm</a:t>
            </a:r>
            <a:r>
              <a:rPr lang="en-US" altLang="ko-KR" baseline="30000">
                <a:latin typeface="Arial" pitchFamily="34" charset="0"/>
                <a:cs typeface="Arial" pitchFamily="34" charset="0"/>
              </a:rPr>
              <a:t>-5</a:t>
            </a:r>
            <a:r>
              <a:rPr lang="en-US" altLang="ko-KR">
                <a:latin typeface="Arial" pitchFamily="34" charset="0"/>
                <a:cs typeface="Arial" pitchFamily="34" charset="0"/>
              </a:rPr>
              <a:t>, the value is multiplied by a factor of 80. At the 5</a:t>
            </a:r>
            <a:r>
              <a:rPr lang="en-US" altLang="ko-KR" baseline="30000">
                <a:latin typeface="Arial" pitchFamily="34" charset="0"/>
                <a:cs typeface="Arial" pitchFamily="34" charset="0"/>
              </a:rPr>
              <a:t>th</a:t>
            </a:r>
            <a:r>
              <a:rPr lang="en-US" altLang="ko-KR">
                <a:latin typeface="Arial" pitchFamily="34" charset="0"/>
                <a:cs typeface="Arial" pitchFamily="34" charset="0"/>
              </a:rPr>
              <a:t> World Symposium on PH, experts noted that consistent use of one unit for PVR would be beneficial and suggested the use of Wood units</a:t>
            </a:r>
            <a:r>
              <a:rPr lang="en-GB" altLang="ko-KR">
                <a:latin typeface="Arial" pitchFamily="34" charset="0"/>
                <a:cs typeface="Arial" pitchFamily="34" charset="0"/>
              </a:rPr>
              <a:t>.</a:t>
            </a:r>
            <a:r>
              <a:rPr lang="en-GB" altLang="ko-KR" baseline="30000">
                <a:latin typeface="Arial" pitchFamily="34" charset="0"/>
                <a:cs typeface="Arial" pitchFamily="34" charset="0"/>
              </a:rPr>
              <a:t>1</a:t>
            </a:r>
          </a:p>
          <a:p>
            <a:endParaRPr lang="en-US" altLang="ko-KR">
              <a:latin typeface="Arial" pitchFamily="34" charset="0"/>
            </a:endParaRPr>
          </a:p>
          <a:p>
            <a:r>
              <a:rPr lang="en-US" altLang="ko-KR">
                <a:latin typeface="Arial" pitchFamily="34" charset="0"/>
              </a:rPr>
              <a:t>The right ventricle does not need to pump as forcefully as the left ventricle, and the mean pulmonary arterial pressure (mPAP) in healthy adults is only around 15 mmHg, nearly a factor of 10 less than the pressure in the systemic circulation. Therefore, the pulmonary circulation is a low-pressure system. Blood flow through the pulmonary circulation is set by the flow through the systemic circulation, and the pulmonary circulation is primarily flow regulated. </a:t>
            </a:r>
          </a:p>
          <a:p>
            <a:endParaRPr lang="en-US" altLang="ko-KR">
              <a:latin typeface="Arial" pitchFamily="34" charset="0"/>
            </a:endParaRPr>
          </a:p>
          <a:p>
            <a:r>
              <a:rPr lang="en-US" altLang="ko-KR" b="1">
                <a:latin typeface="Arial" pitchFamily="34" charset="0"/>
              </a:rPr>
              <a:t>TPR</a:t>
            </a:r>
            <a:r>
              <a:rPr lang="en-US" altLang="ko-KR">
                <a:latin typeface="Arial" pitchFamily="34" charset="0"/>
              </a:rPr>
              <a:t> (mPAP/CO) is calculated in some cases where the </a:t>
            </a:r>
            <a:r>
              <a:rPr lang="en-US" altLang="ko-KR" b="1">
                <a:latin typeface="Arial" pitchFamily="34" charset="0"/>
              </a:rPr>
              <a:t>PAWP</a:t>
            </a:r>
            <a:r>
              <a:rPr lang="en-US" altLang="ko-KR">
                <a:latin typeface="Arial" pitchFamily="34" charset="0"/>
              </a:rPr>
              <a:t> can not be calculated.</a:t>
            </a:r>
          </a:p>
          <a:p>
            <a:endParaRPr lang="en-US" altLang="ko-KR">
              <a:latin typeface="Arial" pitchFamily="34" charset="0"/>
            </a:endParaRPr>
          </a:p>
          <a:p>
            <a:endParaRPr lang="en-US" altLang="ko-KR">
              <a:latin typeface="Arial" pitchFamily="34" charset="0"/>
            </a:endParaRPr>
          </a:p>
          <a:p>
            <a:pPr algn="r"/>
            <a:r>
              <a:rPr lang="en-GB" altLang="ko-KR" baseline="30000">
                <a:latin typeface="Arial" pitchFamily="34" charset="0"/>
              </a:rPr>
              <a:t>1</a:t>
            </a:r>
            <a:r>
              <a:rPr lang="en-GB" altLang="ko-KR">
                <a:latin typeface="Arial" pitchFamily="34" charset="0"/>
              </a:rPr>
              <a:t>Hoeper et al. </a:t>
            </a:r>
            <a:r>
              <a:rPr lang="en-GB" altLang="ko-KR" i="1">
                <a:latin typeface="Arial" pitchFamily="34" charset="0"/>
              </a:rPr>
              <a:t>J Am Coll Cardiol </a:t>
            </a:r>
            <a:r>
              <a:rPr lang="en-GB" altLang="ko-KR">
                <a:latin typeface="Arial" pitchFamily="34" charset="0"/>
              </a:rPr>
              <a:t>2013;62:D42–50. </a:t>
            </a:r>
          </a:p>
          <a:p>
            <a:endParaRPr lang="en-US" altLang="ko-KR">
              <a:latin typeface="Arial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94E65-C3D1-4C14-913D-DFB6190204FF}" type="slidenum">
              <a:rPr kumimoji="0" lang="en-GB" altLang="ko-K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499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9D38B-DB48-4F92-AE89-874B9D461D35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175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The</a:t>
            </a:r>
            <a:r>
              <a:rPr lang="en-US" altLang="ko-KR" baseline="0" dirty="0"/>
              <a:t> prevalence of pH in COPD and IPF vary among different studies according to inclusion and defining PH criteria. </a:t>
            </a:r>
          </a:p>
          <a:p>
            <a:r>
              <a:rPr lang="en-US" altLang="ko-KR" baseline="0" dirty="0"/>
              <a:t>Approximately 50% of advanced COPD and ILD patients have pulmonary hypertension.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F5669-C4D6-4D43-8B62-A2F8D4CBF265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352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figure shows</a:t>
            </a:r>
            <a:r>
              <a:rPr lang="en-US" altLang="ko-KR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mean PAP distribution in advanced COPD and IPF.</a:t>
            </a:r>
          </a:p>
          <a:p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pulmonary hypertension more</a:t>
            </a:r>
            <a:r>
              <a:rPr lang="en-US" altLang="ko-KR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 35mmHg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uncommon in patients with COPD and IPF. When it occurs, another treatable cause must be sought. 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COPD with severe pulmonary hypertension and no other possible cause shares features with pulmonary vascular diseases, such as idiopathic pulmonary hypertension.</a:t>
            </a:r>
          </a:p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 the 998 patients with COPD, 27 had a </a:t>
            </a:r>
            <a:r>
              <a:rPr lang="en-US" altLang="ko-K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Ppa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40 mm Hg or greater. 16 patients</a:t>
            </a:r>
            <a:r>
              <a:rPr lang="en-US" altLang="ko-K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 another possible cause. Only 11 (1.1%) had COPD as the only identifiable cause of PH. T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criteria for PH were present in 25 subjects (31.6%) among 79 patients with IPF, with a mean </a:t>
            </a:r>
            <a:r>
              <a:rPr lang="en-US" altLang="ko-K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mPAP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29.5 ± 3.3 mm Hg.</a:t>
            </a:r>
            <a:endParaRPr lang="en-US" altLang="ko-KR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F5669-C4D6-4D43-8B62-A2F8D4CBF265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 In the 2015 ESC/ERS Guidelines, severe PH was defined by </a:t>
            </a:r>
            <a:r>
              <a:rPr lang="en-US" altLang="ko-KR" dirty="0" err="1"/>
              <a:t>mPAP</a:t>
            </a:r>
            <a:r>
              <a:rPr lang="en-US" altLang="ko-KR" dirty="0"/>
              <a:t> &gt;35 mmHg or </a:t>
            </a:r>
            <a:r>
              <a:rPr lang="en-US" altLang="ko-KR" dirty="0" err="1"/>
              <a:t>mPAP</a:t>
            </a:r>
            <a:r>
              <a:rPr lang="en-US" altLang="ko-KR" dirty="0"/>
              <a:t> ⩾25 mmHg with CI &lt;2.5 L/min/m2.</a:t>
            </a:r>
            <a:r>
              <a:rPr lang="en-US" altLang="ko-KR" baseline="0" dirty="0"/>
              <a:t> Recent updated ESC/ERS guideline </a:t>
            </a:r>
            <a:r>
              <a:rPr lang="en-US" altLang="ko-KR" dirty="0"/>
              <a:t>used PVR to distinguish between non-severe PH (PVR ⩽5 WU) and severe PH (PVR &gt;5 WU). This </a:t>
            </a:r>
            <a:endParaRPr lang="ko-KR" altLang="en-US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F5669-C4D6-4D43-8B62-A2F8D4CBF265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084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Another study</a:t>
            </a:r>
            <a:r>
              <a:rPr lang="en-US" altLang="ko-KR" baseline="0" dirty="0"/>
              <a:t> with PH-ILD in the COMPERA registry</a:t>
            </a:r>
            <a:r>
              <a:rPr lang="en-US" altLang="ko-KR" b="0" baseline="0" dirty="0"/>
              <a:t>, PVR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provides stronger prognostic information than mean pulmonary arterial pressure. The current </a:t>
            </a:r>
            <a:r>
              <a:rPr lang="en-US" altLang="ko-K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mPAP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-based definition of severe PH </a:t>
            </a:r>
            <a:r>
              <a:rPr lang="en-US" altLang="ko-K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not</a:t>
            </a:r>
            <a:r>
              <a:rPr lang="en-US" altLang="ko-K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associated with survival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</a:t>
            </a:r>
            <a:r>
              <a:rPr lang="en-US" altLang="ko-K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study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F5669-C4D6-4D43-8B62-A2F8D4CBF265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613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</a:t>
            </a:r>
            <a:r>
              <a:rPr lang="en-US" altLang="ko-KR" baseline="0" dirty="0"/>
              <a:t> is important mechanism to compensate poor gas exchange in worsening chronic lung disease and  </a:t>
            </a:r>
          </a:p>
          <a:p>
            <a:r>
              <a:rPr lang="en-US" altLang="ko-KR" dirty="0"/>
              <a:t>advantage of matching ventilation-perfusion in patients with lung disease, employing </a:t>
            </a:r>
            <a:r>
              <a:rPr lang="en-US" altLang="ko-KR" dirty="0" err="1"/>
              <a:t>vasodilatory</a:t>
            </a:r>
            <a:r>
              <a:rPr lang="en-US" altLang="ko-KR" dirty="0"/>
              <a:t> actions mainly in areas of the lung with preserved ventilation. Preserving ventilation-perfusion matching is very important in patients with chronic lung </a:t>
            </a:r>
            <a:r>
              <a:rPr lang="en-US" altLang="ko-KR" dirty="0" err="1"/>
              <a:t>diseasea</a:t>
            </a:r>
            <a:r>
              <a:rPr lang="en-US" altLang="ko-KR" dirty="0"/>
              <a:t> such as ILD and COPD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FF7269-254F-4D93-B9F4-69D1A4B7AAA0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16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According to the ESC/ERS PH guidelines, echocardiography represents the most important noninvasive diagnostic method for PH.</a:t>
            </a:r>
          </a:p>
          <a:p>
            <a:r>
              <a:rPr lang="en-US" altLang="ko-KR" dirty="0"/>
              <a:t>However, the accuracy of echocardiography in patients with advanced respiratory diseases is low, and there is a tendency to overestimate PAP and misclassify patients with PH.</a:t>
            </a:r>
          </a:p>
          <a:p>
            <a:r>
              <a:rPr lang="en-US" altLang="ko-KR" dirty="0"/>
              <a:t>If PH is suspected in patients with lung disease, echocardiographic results should be interpreted in conjunction with ABG, PFTs including DLCO, and CT imaging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9D38B-DB48-4F92-AE89-874B9D461D35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3110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9D38B-DB48-4F92-AE89-874B9D461D35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7379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폐질환 환자에서 </a:t>
            </a:r>
            <a:r>
              <a:rPr lang="en-US" altLang="ko-KR" dirty="0"/>
              <a:t>PH</a:t>
            </a:r>
            <a:r>
              <a:rPr lang="ko-KR" altLang="en-US" dirty="0"/>
              <a:t>가 의심되는 경우</a:t>
            </a:r>
            <a:r>
              <a:rPr lang="en-US" altLang="ko-KR" dirty="0"/>
              <a:t>, ABG, DLCO</a:t>
            </a:r>
            <a:r>
              <a:rPr lang="ko-KR" altLang="en-US" dirty="0"/>
              <a:t>를 포함한 </a:t>
            </a:r>
            <a:r>
              <a:rPr lang="en-US" altLang="ko-KR" dirty="0"/>
              <a:t>PFT </a:t>
            </a:r>
            <a:r>
              <a:rPr lang="ko-KR" altLang="en-US" dirty="0"/>
              <a:t>및 </a:t>
            </a:r>
            <a:r>
              <a:rPr lang="en-US" altLang="ko-KR" dirty="0"/>
              <a:t>CT </a:t>
            </a:r>
            <a:r>
              <a:rPr lang="ko-KR" altLang="en-US" dirty="0"/>
              <a:t>영상과 함께 심초음파 결과를 해석해야 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9D38B-DB48-4F92-AE89-874B9D461D35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18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4518BE-7BFE-B7AE-4203-3E64ABE8C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F88C212-F9EC-7747-22B9-514D419F2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3" y="360204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FE13DE9-76BE-C968-C24D-2E081EA38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71FEC31-335A-F91B-06F5-6644AB774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1F49DF5-5B59-CC36-6F11-FF5286946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330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65D57B-130F-CC89-5EDC-8E18416D4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E840E2C-1669-BAC8-F65C-31C4C7714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6DC6D6E-BF17-201A-C11B-33AD4BB7F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AC458DF-740C-7D07-8391-2676C7DC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6A16297-CC88-81EB-1E92-8884A8E1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98273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E00C-0B45-4855-8438-A834883D3FA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02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9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9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9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9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9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9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E00C-0B45-4855-8438-A834883D3FA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18B0-81C4-4EE3-B0EC-1CDD7BED39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929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E00C-0B45-4855-8438-A834883D3FA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18B0-81C4-4EE3-B0EC-1CDD7BED39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546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3" indent="0">
              <a:buNone/>
              <a:defRPr sz="2700" b="1"/>
            </a:lvl2pPr>
            <a:lvl3pPr marL="1218000" indent="0">
              <a:buNone/>
              <a:defRPr sz="2400" b="1"/>
            </a:lvl3pPr>
            <a:lvl4pPr marL="1826986" indent="0">
              <a:buNone/>
              <a:defRPr sz="2100" b="1"/>
            </a:lvl4pPr>
            <a:lvl5pPr marL="2435998" indent="0">
              <a:buNone/>
              <a:defRPr sz="2100" b="1"/>
            </a:lvl5pPr>
            <a:lvl6pPr marL="3044960" indent="0">
              <a:buNone/>
              <a:defRPr sz="2100" b="1"/>
            </a:lvl6pPr>
            <a:lvl7pPr marL="3653923" indent="0">
              <a:buNone/>
              <a:defRPr sz="2100" b="1"/>
            </a:lvl7pPr>
            <a:lvl8pPr marL="4262933" indent="0">
              <a:buNone/>
              <a:defRPr sz="2100" b="1"/>
            </a:lvl8pPr>
            <a:lvl9pPr marL="4871928" indent="0">
              <a:buNone/>
              <a:defRPr sz="21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30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3" indent="0">
              <a:buNone/>
              <a:defRPr sz="2700" b="1"/>
            </a:lvl2pPr>
            <a:lvl3pPr marL="1218000" indent="0">
              <a:buNone/>
              <a:defRPr sz="2400" b="1"/>
            </a:lvl3pPr>
            <a:lvl4pPr marL="1826986" indent="0">
              <a:buNone/>
              <a:defRPr sz="2100" b="1"/>
            </a:lvl4pPr>
            <a:lvl5pPr marL="2435998" indent="0">
              <a:buNone/>
              <a:defRPr sz="2100" b="1"/>
            </a:lvl5pPr>
            <a:lvl6pPr marL="3044960" indent="0">
              <a:buNone/>
              <a:defRPr sz="2100" b="1"/>
            </a:lvl6pPr>
            <a:lvl7pPr marL="3653923" indent="0">
              <a:buNone/>
              <a:defRPr sz="2100" b="1"/>
            </a:lvl7pPr>
            <a:lvl8pPr marL="4262933" indent="0">
              <a:buNone/>
              <a:defRPr sz="2100" b="1"/>
            </a:lvl8pPr>
            <a:lvl9pPr marL="4871928" indent="0">
              <a:buNone/>
              <a:defRPr sz="21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3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E00C-0B45-4855-8438-A834883D3FA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18B0-81C4-4EE3-B0EC-1CDD7BED39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68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E00C-0B45-4855-8438-A834883D3FA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18B0-81C4-4EE3-B0EC-1CDD7BED39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239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E00C-0B45-4855-8438-A834883D3FA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18B0-81C4-4EE3-B0EC-1CDD7BED39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85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12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963" indent="0">
              <a:buNone/>
              <a:defRPr sz="1600"/>
            </a:lvl2pPr>
            <a:lvl3pPr marL="1218000" indent="0">
              <a:buNone/>
              <a:defRPr sz="1300"/>
            </a:lvl3pPr>
            <a:lvl4pPr marL="1826986" indent="0">
              <a:buNone/>
              <a:defRPr sz="1200"/>
            </a:lvl4pPr>
            <a:lvl5pPr marL="2435998" indent="0">
              <a:buNone/>
              <a:defRPr sz="1200"/>
            </a:lvl5pPr>
            <a:lvl6pPr marL="3044960" indent="0">
              <a:buNone/>
              <a:defRPr sz="1200"/>
            </a:lvl6pPr>
            <a:lvl7pPr marL="3653923" indent="0">
              <a:buNone/>
              <a:defRPr sz="1200"/>
            </a:lvl7pPr>
            <a:lvl8pPr marL="4262933" indent="0">
              <a:buNone/>
              <a:defRPr sz="1200"/>
            </a:lvl8pPr>
            <a:lvl9pPr marL="487192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E00C-0B45-4855-8438-A834883D3FA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18B0-81C4-4EE3-B0EC-1CDD7BED39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880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963" indent="0">
              <a:buNone/>
              <a:defRPr sz="3700"/>
            </a:lvl2pPr>
            <a:lvl3pPr marL="1218000" indent="0">
              <a:buNone/>
              <a:defRPr sz="3200"/>
            </a:lvl3pPr>
            <a:lvl4pPr marL="1826986" indent="0">
              <a:buNone/>
              <a:defRPr sz="2700"/>
            </a:lvl4pPr>
            <a:lvl5pPr marL="2435998" indent="0">
              <a:buNone/>
              <a:defRPr sz="2700"/>
            </a:lvl5pPr>
            <a:lvl6pPr marL="3044960" indent="0">
              <a:buNone/>
              <a:defRPr sz="2700"/>
            </a:lvl6pPr>
            <a:lvl7pPr marL="3653923" indent="0">
              <a:buNone/>
              <a:defRPr sz="2700"/>
            </a:lvl7pPr>
            <a:lvl8pPr marL="4262933" indent="0">
              <a:buNone/>
              <a:defRPr sz="2700"/>
            </a:lvl8pPr>
            <a:lvl9pPr marL="4871928" indent="0">
              <a:buNone/>
              <a:defRPr sz="2700"/>
            </a:lvl9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2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963" indent="0">
              <a:buNone/>
              <a:defRPr sz="1600"/>
            </a:lvl2pPr>
            <a:lvl3pPr marL="1218000" indent="0">
              <a:buNone/>
              <a:defRPr sz="1300"/>
            </a:lvl3pPr>
            <a:lvl4pPr marL="1826986" indent="0">
              <a:buNone/>
              <a:defRPr sz="1200"/>
            </a:lvl4pPr>
            <a:lvl5pPr marL="2435998" indent="0">
              <a:buNone/>
              <a:defRPr sz="1200"/>
            </a:lvl5pPr>
            <a:lvl6pPr marL="3044960" indent="0">
              <a:buNone/>
              <a:defRPr sz="1200"/>
            </a:lvl6pPr>
            <a:lvl7pPr marL="3653923" indent="0">
              <a:buNone/>
              <a:defRPr sz="1200"/>
            </a:lvl7pPr>
            <a:lvl8pPr marL="4262933" indent="0">
              <a:buNone/>
              <a:defRPr sz="1200"/>
            </a:lvl8pPr>
            <a:lvl9pPr marL="487192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E00C-0B45-4855-8438-A834883D3FA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18B0-81C4-4EE3-B0EC-1CDD7BED39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0433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E00C-0B45-4855-8438-A834883D3FA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18B0-81C4-4EE3-B0EC-1CDD7BED39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652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E00C-0B45-4855-8438-A834883D3FA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18B0-81C4-4EE3-B0EC-1CDD7BED39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0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B62415-B024-7C2F-0EB6-4B84D9DFA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7" y="365127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4384E9B-8FBB-4C47-0115-5A6654912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5" y="365127"/>
            <a:ext cx="773429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587C49A-C919-D5DA-064D-6C4350D45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34805EF-9491-103C-7865-E53B2460A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AD512B5-EBF3-FDC6-6118-26A87A47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55167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196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3" tIns="60846" rIns="121693" bIns="60846" rtlCol="0" anchor="ctr"/>
          <a:lstStyle/>
          <a:p>
            <a:pPr algn="ctr" defTabSz="1218000"/>
            <a:endParaRPr lang="de-CH" sz="2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808" y="44624"/>
            <a:ext cx="10972800" cy="1143000"/>
          </a:xfrm>
        </p:spPr>
        <p:txBody>
          <a:bodyPr>
            <a:normAutofit/>
          </a:bodyPr>
          <a:lstStyle>
            <a:lvl1pPr algn="l">
              <a:defRPr sz="3700" b="1">
                <a:solidFill>
                  <a:srgbClr val="18396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648856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 userDrawn="1">
  <p:cSld name="Divider">
    <p:bg>
      <p:bgPr>
        <a:gradFill>
          <a:gsLst>
            <a:gs pos="0">
              <a:schemeClr val="tx2"/>
            </a:gs>
            <a:gs pos="100000">
              <a:srgbClr val="0F243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hider"/>
          <p:cNvSpPr/>
          <p:nvPr userDrawn="1">
            <p:custDataLst>
              <p:tags r:id="rId1"/>
            </p:custDataLst>
          </p:nvPr>
        </p:nvSpPr>
        <p:spPr>
          <a:xfrm>
            <a:off x="855" y="6191417"/>
            <a:ext cx="12191180" cy="666691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718" rIns="91360" bIns="45718" rtlCol="0" anchor="ctr"/>
          <a:lstStyle/>
          <a:p>
            <a:pPr algn="ctr" defTabSz="1218000"/>
            <a:endParaRPr lang="en-GB" sz="3200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839A-F766-4771-9542-6C9CFB762E9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191309"/>
            <a:ext cx="12192000" cy="0"/>
          </a:xfrm>
          <a:prstGeom prst="line">
            <a:avLst/>
          </a:prstGeom>
          <a:ln w="12700">
            <a:solidFill>
              <a:srgbClr val="E50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7C07197-19CA-7441-A414-EA52F6084D30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865720" y="1103215"/>
            <a:ext cx="8494645" cy="376172"/>
          </a:xfrm>
        </p:spPr>
        <p:txBody>
          <a:bodyPr vert="horz" lIns="0" tIns="0" rIns="0" bIns="0" rtlCol="0" anchor="t" anchorCtr="0">
            <a:spAutoFit/>
          </a:bodyPr>
          <a:lstStyle>
            <a:lvl1pPr>
              <a:defRPr lang="de-CH" sz="1900" cap="none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2880"/>
              </a:lnSpc>
              <a:spcAft>
                <a:spcPts val="0"/>
              </a:spcAft>
            </a:pP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2D07A86-BE52-49A8-BDE2-E2059DED8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2381" y="6299760"/>
            <a:ext cx="2438400" cy="447389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2FA0D98-63F4-47D6-83BC-E2FEE3BB0426}"/>
              </a:ext>
            </a:extLst>
          </p:cNvPr>
          <p:cNvGrpSpPr/>
          <p:nvPr userDrawn="1"/>
        </p:nvGrpSpPr>
        <p:grpSpPr>
          <a:xfrm>
            <a:off x="9456305" y="6232046"/>
            <a:ext cx="2725307" cy="625463"/>
            <a:chOff x="9456302" y="6231860"/>
            <a:chExt cx="2725307" cy="625462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3C4BEEC9-F389-402F-AC25-59587B40D3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9456302" y="6241340"/>
              <a:ext cx="2629306" cy="615982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235B228E-34FB-4315-A338-058FA56775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7911" y="6231860"/>
              <a:ext cx="1973698" cy="625462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351031749"/>
      </p:ext>
    </p:extLst>
  </p:cSld>
  <p:clrMapOvr>
    <a:masterClrMapping/>
  </p:clrMapOvr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AF94-E42B-41F6-BB32-28439CD8B95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864000" y="1892302"/>
            <a:ext cx="9456469" cy="4032979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F5F7C1B-E8A7-854C-A3E7-939CA9662828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865720" y="1103215"/>
            <a:ext cx="8494645" cy="376172"/>
          </a:xfrm>
        </p:spPr>
        <p:txBody>
          <a:bodyPr vert="horz" lIns="0" tIns="0" rIns="0" bIns="0" rtlCol="0" anchor="t" anchorCtr="0">
            <a:spAutoFit/>
          </a:bodyPr>
          <a:lstStyle>
            <a:lvl1pPr>
              <a:defRPr lang="de-CH" sz="1900" cap="none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2880"/>
              </a:lnSpc>
              <a:spcAft>
                <a:spcPts val="0"/>
              </a:spcAft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AD0A4-0AD1-4529-BF28-C17EA629DF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4019" y="6260819"/>
            <a:ext cx="8496300" cy="344368"/>
          </a:xfrm>
        </p:spPr>
        <p:txBody>
          <a:bodyPr/>
          <a:lstStyle>
            <a:lvl1pPr>
              <a:defRPr sz="900" cap="none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5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172D238-C570-4222-B425-4A591AA71B1E}"/>
              </a:ext>
            </a:extLst>
          </p:cNvPr>
          <p:cNvGrpSpPr/>
          <p:nvPr userDrawn="1"/>
        </p:nvGrpSpPr>
        <p:grpSpPr>
          <a:xfrm>
            <a:off x="9456305" y="6232046"/>
            <a:ext cx="2725307" cy="625463"/>
            <a:chOff x="9456302" y="6231860"/>
            <a:chExt cx="2725307" cy="625462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0E1430A9-4F94-43A0-8444-4CCDFB651B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456302" y="6241340"/>
              <a:ext cx="2629306" cy="615982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50699B8E-8832-472C-A31C-4F7355D519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7911" y="6231860"/>
              <a:ext cx="1973698" cy="625462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256817243"/>
      </p:ext>
    </p:extLst>
  </p:cSld>
  <p:clrMapOvr>
    <a:masterClrMapping/>
  </p:clrMapOvr>
  <p:hf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673601" y="6547196"/>
            <a:ext cx="2844800" cy="2841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81FA3C41-5D75-43C7-A017-530A9950564E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36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673601" y="6547037"/>
            <a:ext cx="2844800" cy="2841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81FA3C41-5D75-43C7-A017-530A9950564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2577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609600" y="274644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445263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7900"/>
            <a:ext cx="10972800" cy="418058"/>
          </a:xfrm>
        </p:spPr>
        <p:txBody>
          <a:bodyPr>
            <a:noAutofit/>
          </a:bodyPr>
          <a:lstStyle>
            <a:lvl1pPr>
              <a:defRPr sz="3200" b="1" baseline="0">
                <a:latin typeface="Lato Black" panose="020F0A02020204030203" pitchFamily="34" charset="0"/>
                <a:ea typeface="YD윤고딕 155" panose="0202060302010102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609600" y="1340768"/>
            <a:ext cx="10972800" cy="5112568"/>
          </a:xfrm>
        </p:spPr>
        <p:txBody>
          <a:bodyPr/>
          <a:lstStyle>
            <a:lvl1pPr marL="342699" indent="-342699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Arial" panose="020B0604020202020204" pitchFamily="34" charset="0"/>
              <a:buChar char="•"/>
              <a:defRPr sz="2400">
                <a:latin typeface="HY강B" panose="02030600000101010101" pitchFamily="18" charset="-127"/>
                <a:ea typeface="HY강B" panose="02030600000101010101" pitchFamily="18" charset="-127"/>
              </a:defRPr>
            </a:lvl1pPr>
            <a:lvl2pPr marL="807566" indent="-350633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SzPct val="50000"/>
              <a:buFont typeface="Wingdings" panose="05000000000000000000" pitchFamily="2" charset="2"/>
              <a:buChar char="u"/>
              <a:defRPr sz="2000">
                <a:latin typeface="HY강B" panose="02030600000101010101" pitchFamily="18" charset="-127"/>
                <a:ea typeface="HY강B" panose="02030600000101010101" pitchFamily="18" charset="-127"/>
              </a:defRPr>
            </a:lvl2pPr>
            <a:lvl3pPr marL="982663" indent="-227013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Font typeface="맑은 고딕" panose="020B0503020000020004" pitchFamily="50" charset="-127"/>
              <a:buChar char="－"/>
              <a:defRPr sz="1800">
                <a:latin typeface="HY강B" panose="02030600000101010101" pitchFamily="18" charset="-127"/>
                <a:ea typeface="HY강B" panose="02030600000101010101" pitchFamily="18" charset="-127"/>
              </a:defRPr>
            </a:lvl3pPr>
            <a:lvl4pPr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defRPr>
                <a:latin typeface="HY강B" panose="02030600000101010101" pitchFamily="18" charset="-127"/>
                <a:ea typeface="HY강B" panose="02030600000101010101" pitchFamily="18" charset="-127"/>
              </a:defRPr>
            </a:lvl4pPr>
            <a:lvl5pPr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defRPr>
                <a:latin typeface="HY강B" panose="02030600000101010101" pitchFamily="18" charset="-127"/>
                <a:ea typeface="HY강B" panose="02030600000101010101" pitchFamily="18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151775E6-BD5F-4CD7-A05D-3D7658AF858B}"/>
              </a:ext>
            </a:extLst>
          </p:cNvPr>
          <p:cNvSpPr/>
          <p:nvPr userDrawn="1"/>
        </p:nvSpPr>
        <p:spPr>
          <a:xfrm>
            <a:off x="1296000" y="908720"/>
            <a:ext cx="9600000" cy="72000"/>
          </a:xfrm>
          <a:prstGeom prst="ellipse">
            <a:avLst/>
          </a:prstGeom>
          <a:gradFill flip="none" rotWithShape="1">
            <a:gsLst>
              <a:gs pos="0">
                <a:srgbClr val="FAD6D7"/>
              </a:gs>
              <a:gs pos="25000">
                <a:srgbClr val="F38993"/>
              </a:gs>
              <a:gs pos="75000">
                <a:srgbClr val="F3575B"/>
              </a:gs>
              <a:gs pos="100000">
                <a:srgbClr val="F830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3" tIns="45667" rIns="91333" bIns="45667" rtlCol="0" anchor="ctr"/>
          <a:lstStyle/>
          <a:p>
            <a:pPr algn="ctr" defTabSz="913331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27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84487"/>
            <a:ext cx="10972800" cy="334081"/>
          </a:xfrm>
        </p:spPr>
        <p:txBody>
          <a:bodyPr>
            <a:noAutofit/>
          </a:bodyPr>
          <a:lstStyle>
            <a:lvl1pPr>
              <a:defRPr sz="3200" baseline="0">
                <a:latin typeface="HelveticaNeueLT Pro 65 Md" panose="020B0604020202020204" pitchFamily="34" charset="0"/>
                <a:ea typeface="YD윤고딕 145" panose="0202060302010102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609600" y="1344705"/>
            <a:ext cx="10972800" cy="5228811"/>
          </a:xfr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defRPr sz="2000" baseline="0">
                <a:latin typeface="HY강M" panose="02030600000101010101" pitchFamily="18" charset="-127"/>
                <a:ea typeface="HY강M" panose="02030600000101010101" pitchFamily="18" charset="-127"/>
              </a:defRPr>
            </a:lvl1pPr>
            <a:lvl2pPr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defRPr sz="1800" baseline="0">
                <a:latin typeface="HY강M" panose="02030600000101010101" pitchFamily="18" charset="-127"/>
                <a:ea typeface="HY강M" panose="02030600000101010101" pitchFamily="18" charset="-127"/>
              </a:defRPr>
            </a:lvl2pPr>
            <a:lvl3pPr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defRPr sz="1800" baseline="0">
                <a:latin typeface="HY강M" panose="02030600000101010101" pitchFamily="18" charset="-127"/>
                <a:ea typeface="HY강M" panose="02030600000101010101" pitchFamily="18" charset="-127"/>
              </a:defRPr>
            </a:lvl3pPr>
            <a:lvl4pPr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defRPr sz="1800" baseline="0">
                <a:latin typeface="HY강M" panose="02030600000101010101" pitchFamily="18" charset="-127"/>
                <a:ea typeface="HY강M" panose="02030600000101010101" pitchFamily="18" charset="-127"/>
              </a:defRPr>
            </a:lvl4pPr>
            <a:lvl5pPr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defRPr sz="1800" baseline="0">
                <a:latin typeface="HY강M" panose="02030600000101010101" pitchFamily="18" charset="-127"/>
                <a:ea typeface="HY강M" panose="02030600000101010101" pitchFamily="18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pic>
        <p:nvPicPr>
          <p:cNvPr id="7" name="pasted-image.pdf">
            <a:extLst>
              <a:ext uri="{FF2B5EF4-FFF2-40B4-BE49-F238E27FC236}">
                <a16:creationId xmlns:a16="http://schemas.microsoft.com/office/drawing/2014/main" id="{61F94D41-24F1-4FDC-9733-6D965B65298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1" y="904554"/>
            <a:ext cx="12192001" cy="770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5478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3828A-3ABF-49C7-A6C4-02C100FCED75}" type="datetimeFigureOut">
              <a:rPr lang="ko-KR" altLang="en-US" smtClean="0">
                <a:solidFill>
                  <a:prstClr val="black"/>
                </a:solidFill>
              </a:rPr>
              <a:pPr/>
              <a:t>2025-04-20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FD00-857C-4F30-9244-198E3B05F1E2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73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3269BAD-FF37-FD60-190C-FA5E59EE6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9E96187-0B89-DD13-3E0B-2501E1990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2CA4777-DE0F-4F5C-8FB7-4B27AD519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F555C8D-D193-640C-95B1-F2AF75D7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B81F4A6-4F7F-3AD3-15D0-977179EF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16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274745-9A89-B8B3-D3AF-BEE5FDA4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7929D20-B956-13F6-C814-305003339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1176E72-EB24-7ACE-1ADE-AFBC790D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FDBD57C-A7BF-F46A-5583-98CDB81C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F133ED-10D2-846C-E50E-A9972D9B7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99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56167B-CEB2-1389-FB7A-FFFA1E54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75C38F0-D3B4-D4C2-FEE5-F58350403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87A9676-0DBC-0317-2536-95A5FE5B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EC40DA-BB26-783E-5F37-3126D673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B9500BF-CFF2-4DAA-441F-0B9EA562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2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3500F4-83AA-96F7-9B88-460296B3C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0F95A4D-7761-F235-C087-944ED7F85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AB8A2D8-90AD-B0EA-ECCF-DCF3C809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30F348-9052-55FC-B356-9A6C3AA78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06459A8-1C77-754E-F8F1-FA31002C2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5846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23AD1B-2B7B-0AC2-32E0-F620ED71F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B603E5D-A368-5BFE-2311-8D7E44414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65C50D7-585B-2ED7-EAA2-274FBCA96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48C1E33-3996-D6B3-FBCF-10D7B976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2D416CC-BA10-B5A7-125C-8739B373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2C2B2C8-2F0B-1C05-4AA0-A8020CC2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025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B5226A-BD33-CD46-C5B1-D68C4CE9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729BD51-3643-8A4F-D895-BAFE4892E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D253C0C-DA1B-1ADD-2383-A3601288B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7C4EF05-6F2A-FE57-7CB9-2F0B4B628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574B4F7-1DE3-E501-3DA2-03C33A99B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1208D0B-B790-921C-19B0-F7766C6F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4784E52-2EA1-4D49-2F49-4C2D1EFF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CA2D8E9-4303-D987-3E50-26AA054D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13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31C4789-4461-0C31-458B-21FA7E62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9D43C95-E8F3-D878-DB12-7BB7D025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FC873BA-DFCB-EEF7-67EC-73DF2497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3B074CA-2C51-7AD0-8E50-EA8362DE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6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CA1FEBD-DF6F-D554-6F1C-2739204A5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CBA67C9-2A7D-8710-6C19-2E73B359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A52C2D-CDF8-931E-2393-8537FE79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10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1F581C-202E-C2C3-F161-7C2F4324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A078FD-620D-058D-0488-EC83A204A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BFD97D5-1473-6EE8-4511-867C8FF21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80F0AC1-72CF-8791-3C6B-18562C3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75EA977-EB26-98C6-C9A5-7D7AFF3F1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4A67EF4-C95B-29F5-305B-BAEF97062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31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582961-B330-01A7-B6B4-8449AE12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FB754F5-B8D6-0940-865A-F5EF612C29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81E6647-A3A7-A9EB-E3E4-DD525DCEA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30F6D6-88B3-5D34-37E9-D1924222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E8F0F21-3A3C-ABD4-7891-C3F5F514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35B9B20-3A1B-56CA-EF80-57CDA584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31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EA996E-7ABD-6BED-ED67-D37F24D2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9B5247D-658C-2688-5043-F004FCB1E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7B17C2-ADA7-B778-6380-FC1B768E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73E9A67-7149-348D-64F6-A102C014C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1E45C1-55C9-7622-8213-96625327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95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5AADC20-2807-8708-9DBA-6661D7FA1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CF344AE-738D-E0D8-E30C-D4E1B8E08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6789548-DD0E-1D8A-8D48-FBF0A407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0E0F353-13EC-12C5-B10B-A872B342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4FEA061-073C-9FDA-E584-A93E4C34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30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3269BAD-FF37-FD60-190C-FA5E59EE6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9E96187-0B89-DD13-3E0B-2501E1990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2CA4777-DE0F-4F5C-8FB7-4B27AD519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F555C8D-D193-640C-95B1-F2AF75D7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B81F4A6-4F7F-3AD3-15D0-977179EF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11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274745-9A89-B8B3-D3AF-BEE5FDA4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7929D20-B956-13F6-C814-305003339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1176E72-EB24-7ACE-1ADE-AFBC790D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FDBD57C-A7BF-F46A-5583-98CDB81C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F133ED-10D2-846C-E50E-A9972D9B7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6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547D35-CF31-8228-8166-8AF03295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83BD3E4-FE6B-1647-26DD-F0B485965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6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EDC0100-FCCD-AA40-D3AE-155F58973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7F13A83-D4FE-9A47-032E-C046B0AC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D252A1E-3AA1-3FB2-C064-A76664480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227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56167B-CEB2-1389-FB7A-FFFA1E54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75C38F0-D3B4-D4C2-FEE5-F58350403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87A9676-0DBC-0317-2536-95A5FE5B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EC40DA-BB26-783E-5F37-3126D673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B9500BF-CFF2-4DAA-441F-0B9EA562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97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23AD1B-2B7B-0AC2-32E0-F620ED71F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B603E5D-A368-5BFE-2311-8D7E44414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65C50D7-585B-2ED7-EAA2-274FBCA96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48C1E33-3996-D6B3-FBCF-10D7B976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2D416CC-BA10-B5A7-125C-8739B373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2C2B2C8-2F0B-1C05-4AA0-A8020CC2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3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B5226A-BD33-CD46-C5B1-D68C4CE9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729BD51-3643-8A4F-D895-BAFE4892E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D253C0C-DA1B-1ADD-2383-A3601288B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7C4EF05-6F2A-FE57-7CB9-2F0B4B628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574B4F7-1DE3-E501-3DA2-03C33A99B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1208D0B-B790-921C-19B0-F7766C6F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4784E52-2EA1-4D49-2F49-4C2D1EFF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CA2D8E9-4303-D987-3E50-26AA054D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726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31C4789-4461-0C31-458B-21FA7E62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9D43C95-E8F3-D878-DB12-7BB7D025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FC873BA-DFCB-EEF7-67EC-73DF2497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3B074CA-2C51-7AD0-8E50-EA8362DE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97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CA1FEBD-DF6F-D554-6F1C-2739204A5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CBA67C9-2A7D-8710-6C19-2E73B359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A52C2D-CDF8-931E-2393-8537FE79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976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1F581C-202E-C2C3-F161-7C2F4324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A078FD-620D-058D-0488-EC83A204A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BFD97D5-1473-6EE8-4511-867C8FF21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80F0AC1-72CF-8791-3C6B-18562C3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75EA977-EB26-98C6-C9A5-7D7AFF3F1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4A67EF4-C95B-29F5-305B-BAEF97062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514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582961-B330-01A7-B6B4-8449AE12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FB754F5-B8D6-0940-865A-F5EF612C29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81E6647-A3A7-A9EB-E3E4-DD525DCEA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30F6D6-88B3-5D34-37E9-D1924222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E8F0F21-3A3C-ABD4-7891-C3F5F514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35B9B20-3A1B-56CA-EF80-57CDA584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263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EA996E-7ABD-6BED-ED67-D37F24D2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9B5247D-658C-2688-5043-F004FCB1E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7B17C2-ADA7-B778-6380-FC1B768E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73E9A67-7149-348D-64F6-A102C014C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1E45C1-55C9-7622-8213-96625327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440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5AADC20-2807-8708-9DBA-6661D7FA1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CF344AE-738D-E0D8-E30C-D4E1B8E08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6789548-DD0E-1D8A-8D48-FBF0A407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0E0F353-13EC-12C5-B10B-A872B342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4FEA061-073C-9FDA-E584-A93E4C34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147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609600" y="274654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90519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675900-00FD-2E74-6FF4-5A98F6D4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E2FA69F-2E92-1AD2-8FE9-2DDC90A9DC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C503758-61FD-D9BB-2FD4-0ADE0E695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CE9442F-012E-0151-8723-1F7436BE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A738C0C-125F-4322-ED6D-CF141A45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0276BFE-6940-D257-DD28-956C7AE13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763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3269BAD-FF37-FD60-190C-FA5E59EE6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9E96187-0B89-DD13-3E0B-2501E1990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2CA4777-DE0F-4F5C-8FB7-4B27AD519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F555C8D-D193-640C-95B1-F2AF75D7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B81F4A6-4F7F-3AD3-15D0-977179EF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45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274745-9A89-B8B3-D3AF-BEE5FDA4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7929D20-B956-13F6-C814-305003339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1176E72-EB24-7ACE-1ADE-AFBC790D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FDBD57C-A7BF-F46A-5583-98CDB81C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F133ED-10D2-846C-E50E-A9972D9B7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21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56167B-CEB2-1389-FB7A-FFFA1E54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75C38F0-D3B4-D4C2-FEE5-F58350403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87A9676-0DBC-0317-2536-95A5FE5B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EC40DA-BB26-783E-5F37-3126D673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B9500BF-CFF2-4DAA-441F-0B9EA562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475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23AD1B-2B7B-0AC2-32E0-F620ED71F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B603E5D-A368-5BFE-2311-8D7E44414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65C50D7-585B-2ED7-EAA2-274FBCA96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48C1E33-3996-D6B3-FBCF-10D7B976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2D416CC-BA10-B5A7-125C-8739B373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2C2B2C8-2F0B-1C05-4AA0-A8020CC2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64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B5226A-BD33-CD46-C5B1-D68C4CE9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729BD51-3643-8A4F-D895-BAFE4892E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D253C0C-DA1B-1ADD-2383-A3601288B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7C4EF05-6F2A-FE57-7CB9-2F0B4B628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574B4F7-1DE3-E501-3DA2-03C33A99B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1208D0B-B790-921C-19B0-F7766C6F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4784E52-2EA1-4D49-2F49-4C2D1EFF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CA2D8E9-4303-D987-3E50-26AA054D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041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31C4789-4461-0C31-458B-21FA7E62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9D43C95-E8F3-D878-DB12-7BB7D025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FC873BA-DFCB-EEF7-67EC-73DF2497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3B074CA-2C51-7AD0-8E50-EA8362DE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651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CA1FEBD-DF6F-D554-6F1C-2739204A5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CBA67C9-2A7D-8710-6C19-2E73B359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A52C2D-CDF8-931E-2393-8537FE79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54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1F581C-202E-C2C3-F161-7C2F4324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A078FD-620D-058D-0488-EC83A204A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BFD97D5-1473-6EE8-4511-867C8FF21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80F0AC1-72CF-8791-3C6B-18562C3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75EA977-EB26-98C6-C9A5-7D7AFF3F1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4A67EF4-C95B-29F5-305B-BAEF97062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17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582961-B330-01A7-B6B4-8449AE12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FB754F5-B8D6-0940-865A-F5EF612C29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81E6647-A3A7-A9EB-E3E4-DD525DCEA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30F6D6-88B3-5D34-37E9-D1924222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E8F0F21-3A3C-ABD4-7891-C3F5F514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35B9B20-3A1B-56CA-EF80-57CDA584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925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EA996E-7ABD-6BED-ED67-D37F24D2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9B5247D-658C-2688-5043-F004FCB1E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7B17C2-ADA7-B778-6380-FC1B768E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73E9A67-7149-348D-64F6-A102C014C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1E45C1-55C9-7622-8213-96625327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1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E3E043-8BC6-DEC8-7D9C-F367B0518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365126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BEA7744-BD80-378A-C033-AE4FA76CC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C9A5B8B-2103-BC6D-9B1B-113FA6308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DE699C6-9C6F-BC5D-694C-1BBE8A286D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062182D-AD0D-F50E-018D-1472109E6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74660BE-8A17-B2FA-0325-BDE4E863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8A07687-E86F-C332-782F-04419EE29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2A28FFF-C62D-9DC9-1DFE-DF85CCD1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06234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5AADC20-2807-8708-9DBA-6661D7FA1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CF344AE-738D-E0D8-E30C-D4E1B8E08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6789548-DD0E-1D8A-8D48-FBF0A407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0E0F353-13EC-12C5-B10B-A872B342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4FEA061-073C-9FDA-E584-A93E4C34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9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609600" y="274654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299331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4518BE-7BFE-B7AE-4203-3E64ABE8C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F88C212-F9EC-7747-22B9-514D419F2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3" y="360204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FE13DE9-76BE-C968-C24D-2E081EA38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71FEC31-335A-F91B-06F5-6644AB774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1F49DF5-5B59-CC36-6F11-FF5286946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6507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3500F4-83AA-96F7-9B88-460296B3C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0F95A4D-7761-F235-C087-944ED7F85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AB8A2D8-90AD-B0EA-ECCF-DCF3C809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30F348-9052-55FC-B356-9A6C3AA78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06459A8-1C77-754E-F8F1-FA31002C2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50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547D35-CF31-8228-8166-8AF03295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83BD3E4-FE6B-1647-26DD-F0B485965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6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EDC0100-FCCD-AA40-D3AE-155F58973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7F13A83-D4FE-9A47-032E-C046B0AC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D252A1E-3AA1-3FB2-C064-A76664480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609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675900-00FD-2E74-6FF4-5A98F6D4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E2FA69F-2E92-1AD2-8FE9-2DDC90A9DC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C503758-61FD-D9BB-2FD4-0ADE0E695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CE9442F-012E-0151-8723-1F7436BE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A738C0C-125F-4322-ED6D-CF141A45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0276BFE-6940-D257-DD28-956C7AE13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732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E3E043-8BC6-DEC8-7D9C-F367B0518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365126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BEA7744-BD80-378A-C033-AE4FA76CC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C9A5B8B-2103-BC6D-9B1B-113FA6308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DE699C6-9C6F-BC5D-694C-1BBE8A286D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062182D-AD0D-F50E-018D-1472109E6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74660BE-8A17-B2FA-0325-BDE4E863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8A07687-E86F-C332-782F-04419EE29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2A28FFF-C62D-9DC9-1DFE-DF85CCD1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923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0B9D23-2A58-8FAB-4180-F9F55D7E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0A8AF6A-A195-BB21-8BE1-5AC642514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503C675-08E9-0927-FC3A-BC765F01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CC8F9B0-E3F7-5D00-62C6-ED1B619F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700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407D1A0-BD8C-AC10-D96B-1ED27002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6076916-0F8D-7D41-21FA-2AE816675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FDE964B-D566-B39D-6174-AB2BA09F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533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05E467-96E5-B3F3-0729-61BA390E1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494CCEB-6E47-1B11-1DDA-EB4F286C0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7352164-76A8-FF3B-7CC6-DF1EE06EE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761FB68-3E35-FC88-E1BE-D1019A6C0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03E16C9-A026-2356-0434-ED2F2D4C3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9304267-3B6F-0BEF-C9D4-9DECF117B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81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0B9D23-2A58-8FAB-4180-F9F55D7E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0A8AF6A-A195-BB21-8BE1-5AC642514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503C675-08E9-0927-FC3A-BC765F01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CC8F9B0-E3F7-5D00-62C6-ED1B619F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61764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86CBE6-0BBF-6BDD-9DCD-15F56274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E0855F2-B8A4-330D-27F6-9BCE08349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C6522AD-55AD-DD5F-0FC0-96FA7BBDC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E3665B7-8152-1E49-9889-96E194664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2F973FD-E3E2-CE6C-8A7C-C075B9CF2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16EA1CA-AEDB-DABD-CD15-E954D1FFC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00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65D57B-130F-CC89-5EDC-8E18416D4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E840E2C-1669-BAC8-F65C-31C4C7714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6DC6D6E-BF17-201A-C11B-33AD4BB7F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AC458DF-740C-7D07-8391-2676C7DC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6A16297-CC88-81EB-1E92-8884A8E1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988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B62415-B024-7C2F-0EB6-4B84D9DFA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7" y="365127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4384E9B-8FBB-4C47-0115-5A6654912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5" y="365127"/>
            <a:ext cx="773429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587C49A-C919-D5DA-064D-6C4350D45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34805EF-9491-103C-7865-E53B2460A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AD512B5-EBF3-FDC6-6118-26A87A47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248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673601" y="6547172"/>
            <a:ext cx="2844800" cy="2841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81FA3C41-5D75-43C7-A017-530A9950564E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855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3269BAD-FF37-FD60-190C-FA5E59EE6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9E96187-0B89-DD13-3E0B-2501E1990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2CA4777-DE0F-4F5C-8FB7-4B27AD519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F555C8D-D193-640C-95B1-F2AF75D7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B81F4A6-4F7F-3AD3-15D0-977179EF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63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274745-9A89-B8B3-D3AF-BEE5FDA4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7929D20-B956-13F6-C814-305003339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1176E72-EB24-7ACE-1ADE-AFBC790D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FDBD57C-A7BF-F46A-5583-98CDB81C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F133ED-10D2-846C-E50E-A9972D9B7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330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56167B-CEB2-1389-FB7A-FFFA1E54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75C38F0-D3B4-D4C2-FEE5-F58350403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87A9676-0DBC-0317-2536-95A5FE5B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EC40DA-BB26-783E-5F37-3126D673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B9500BF-CFF2-4DAA-441F-0B9EA562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007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23AD1B-2B7B-0AC2-32E0-F620ED71F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B603E5D-A368-5BFE-2311-8D7E44414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65C50D7-585B-2ED7-EAA2-274FBCA96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48C1E33-3996-D6B3-FBCF-10D7B976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2D416CC-BA10-B5A7-125C-8739B373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2C2B2C8-2F0B-1C05-4AA0-A8020CC2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910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B5226A-BD33-CD46-C5B1-D68C4CE9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729BD51-3643-8A4F-D895-BAFE4892E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D253C0C-DA1B-1ADD-2383-A3601288B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7C4EF05-6F2A-FE57-7CB9-2F0B4B628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574B4F7-1DE3-E501-3DA2-03C33A99B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1208D0B-B790-921C-19B0-F7766C6F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4784E52-2EA1-4D49-2F49-4C2D1EFF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CA2D8E9-4303-D987-3E50-26AA054D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486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31C4789-4461-0C31-458B-21FA7E62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9D43C95-E8F3-D878-DB12-7BB7D025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FC873BA-DFCB-EEF7-67EC-73DF2497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3B074CA-2C51-7AD0-8E50-EA8362DE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0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407D1A0-BD8C-AC10-D96B-1ED27002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6076916-0F8D-7D41-21FA-2AE816675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FDE964B-D566-B39D-6174-AB2BA09F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06527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CA1FEBD-DF6F-D554-6F1C-2739204A5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CBA67C9-2A7D-8710-6C19-2E73B359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A52C2D-CDF8-931E-2393-8537FE79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145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1F581C-202E-C2C3-F161-7C2F4324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A078FD-620D-058D-0488-EC83A204A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BFD97D5-1473-6EE8-4511-867C8FF21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80F0AC1-72CF-8791-3C6B-18562C3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75EA977-EB26-98C6-C9A5-7D7AFF3F1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4A67EF4-C95B-29F5-305B-BAEF97062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232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582961-B330-01A7-B6B4-8449AE12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FB754F5-B8D6-0940-865A-F5EF612C29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81E6647-A3A7-A9EB-E3E4-DD525DCEA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30F6D6-88B3-5D34-37E9-D1924222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E8F0F21-3A3C-ABD4-7891-C3F5F514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35B9B20-3A1B-56CA-EF80-57CDA584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137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EA996E-7ABD-6BED-ED67-D37F24D2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9B5247D-658C-2688-5043-F004FCB1E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7B17C2-ADA7-B778-6380-FC1B768E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73E9A67-7149-348D-64F6-A102C014C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1E45C1-55C9-7622-8213-96625327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58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5AADC20-2807-8708-9DBA-6661D7FA1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CF344AE-738D-E0D8-E30C-D4E1B8E08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6789548-DD0E-1D8A-8D48-FBF0A407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0E0F353-13EC-12C5-B10B-A872B342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4FEA061-073C-9FDA-E584-A93E4C34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333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609600" y="274654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7611292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B9808-9283-48E3-B772-69E03E99A11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76EB6-50DD-4534-9ACB-610C328A5603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972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50E89-8B38-4B14-8F32-5E1D9207BEA4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476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EA3D2-738D-4503-B15D-F978FB279C30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FF8D-46DA-440E-8FAE-01C87C1BD01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139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DEECB-3C56-46F5-82EE-AFB2B63581D8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856CE-2136-4DF8-B0F5-E38030F97C6B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58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05E467-96E5-B3F3-0729-61BA390E1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494CCEB-6E47-1B11-1DDA-EB4F286C0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7352164-76A8-FF3B-7CC6-DF1EE06EE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761FB68-3E35-FC88-E1BE-D1019A6C0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03E16C9-A026-2356-0434-ED2F2D4C3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9304267-3B6F-0BEF-C9D4-9DECF117B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2486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4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4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738BF-EC52-4B52-995E-EF392DDE06C1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09B4F-632A-4991-9E3B-3F1C3E399F28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7617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632A1-885E-4BE1-AB30-6E41949D5A1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44653-48E9-4DB7-B0C6-49ACF05F3F23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982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55C4E-F198-474C-B75E-6D76234854FE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305CD-36BC-4315-B377-A8277B5EF4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109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C7C43-5582-4494-9EF8-67899F4A0129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5E3A8-A18A-4462-97E3-2F28853F3551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533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81459-4701-4F23-A512-6A320E372E5F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F378E-CCDC-45A6-AAE8-2B15FFA8D0E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595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A9400-39FF-4CD4-B8D6-5AE11B547C8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4332E-EE22-48E1-9952-8C43C5F62548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930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74139-EA4C-4A95-995D-F24DA1D6BE9E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AFDA7-568E-4FFA-95C1-AABD0B6A888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837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3269BAD-FF37-FD60-190C-FA5E59EE6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9E96187-0B89-DD13-3E0B-2501E1990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2CA4777-DE0F-4F5C-8FB7-4B27AD519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F555C8D-D193-640C-95B1-F2AF75D7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B81F4A6-4F7F-3AD3-15D0-977179EF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504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274745-9A89-B8B3-D3AF-BEE5FDA4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7929D20-B956-13F6-C814-305003339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1176E72-EB24-7ACE-1ADE-AFBC790D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FDBD57C-A7BF-F46A-5583-98CDB81C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F133ED-10D2-846C-E50E-A9972D9B7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064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56167B-CEB2-1389-FB7A-FFFA1E54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75C38F0-D3B4-D4C2-FEE5-F58350403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87A9676-0DBC-0317-2536-95A5FE5B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EC40DA-BB26-783E-5F37-3126D673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B9500BF-CFF2-4DAA-441F-0B9EA562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34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86CBE6-0BBF-6BDD-9DCD-15F56274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E0855F2-B8A4-330D-27F6-9BCE08349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C6522AD-55AD-DD5F-0FC0-96FA7BBDC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E3665B7-8152-1E49-9889-96E194664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20D1-7CAE-4A9A-B4B2-37C512A1FDDA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2F973FD-E3E2-CE6C-8A7C-C075B9CF2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16EA1CA-AEDB-DABD-CD15-E954D1FFC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84ED-568A-4455-94C0-A69A115030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51488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23AD1B-2B7B-0AC2-32E0-F620ED71F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B603E5D-A368-5BFE-2311-8D7E44414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65C50D7-585B-2ED7-EAA2-274FBCA96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48C1E33-3996-D6B3-FBCF-10D7B976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2D416CC-BA10-B5A7-125C-8739B373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2C2B2C8-2F0B-1C05-4AA0-A8020CC2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763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B5226A-BD33-CD46-C5B1-D68C4CE9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729BD51-3643-8A4F-D895-BAFE4892E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D253C0C-DA1B-1ADD-2383-A3601288B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7C4EF05-6F2A-FE57-7CB9-2F0B4B628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574B4F7-1DE3-E501-3DA2-03C33A99B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1208D0B-B790-921C-19B0-F7766C6F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4784E52-2EA1-4D49-2F49-4C2D1EFF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CA2D8E9-4303-D987-3E50-26AA054D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423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31C4789-4461-0C31-458B-21FA7E62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9D43C95-E8F3-D878-DB12-7BB7D025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FC873BA-DFCB-EEF7-67EC-73DF2497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3B074CA-2C51-7AD0-8E50-EA8362DE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599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CA1FEBD-DF6F-D554-6F1C-2739204A5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CBA67C9-2A7D-8710-6C19-2E73B359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A52C2D-CDF8-931E-2393-8537FE79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005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1F581C-202E-C2C3-F161-7C2F4324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A078FD-620D-058D-0488-EC83A204A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BFD97D5-1473-6EE8-4511-867C8FF21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80F0AC1-72CF-8791-3C6B-18562C3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75EA977-EB26-98C6-C9A5-7D7AFF3F1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4A67EF4-C95B-29F5-305B-BAEF97062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817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582961-B330-01A7-B6B4-8449AE12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FB754F5-B8D6-0940-865A-F5EF612C29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81E6647-A3A7-A9EB-E3E4-DD525DCEA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30F6D6-88B3-5D34-37E9-D1924222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E8F0F21-3A3C-ABD4-7891-C3F5F514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35B9B20-3A1B-56CA-EF80-57CDA584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586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EA996E-7ABD-6BED-ED67-D37F24D2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9B5247D-658C-2688-5043-F004FCB1E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7B17C2-ADA7-B778-6380-FC1B768E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73E9A67-7149-348D-64F6-A102C014C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1E45C1-55C9-7622-8213-96625327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746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5AADC20-2807-8708-9DBA-6661D7FA1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CF344AE-738D-E0D8-E30C-D4E1B8E08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6789548-DD0E-1D8A-8D48-FBF0A407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0E0F353-13EC-12C5-B10B-A872B342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4FEA061-073C-9FDA-E584-A93E4C34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3836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609600" y="274644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4688893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1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E00C-0B45-4855-8438-A834883D3FA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18B0-81C4-4EE3-B0EC-1CDD7BED39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4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00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F40F67B-0F1D-6991-95B7-AAF4594A0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6ADEBDB-B245-AF00-7FD8-A28292B99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418315F-8A26-7C04-C942-5A2AA5DD3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3" y="63565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620D1-7CAE-4A9A-B4B2-37C512A1FDDA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3928BD-8869-AEB6-C677-31B8DD15E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3" y="635651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85EA118-9E95-350E-C0DA-7417ACA7E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F84ED-568A-4455-94C0-A69A115030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010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204" r:id="rId12"/>
    <p:sldLayoutId id="2147484205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배경2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3392" y="274641"/>
            <a:ext cx="10959008" cy="418059"/>
          </a:xfrm>
          <a:prstGeom prst="rect">
            <a:avLst/>
          </a:prstGeom>
        </p:spPr>
        <p:txBody>
          <a:bodyPr vert="horz" lIns="121813" tIns="60906" rIns="121813" bIns="60906" rtlCol="0" anchor="ctr">
            <a:no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124763"/>
            <a:ext cx="10972800" cy="5095081"/>
          </a:xfrm>
          <a:prstGeom prst="rect">
            <a:avLst/>
          </a:prstGeom>
        </p:spPr>
        <p:txBody>
          <a:bodyPr vert="horz" lIns="121813" tIns="60906" rIns="121813" bIns="60906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60"/>
            <a:ext cx="2844800" cy="365125"/>
          </a:xfrm>
          <a:prstGeom prst="rect">
            <a:avLst/>
          </a:prstGeom>
        </p:spPr>
        <p:txBody>
          <a:bodyPr vert="horz" lIns="121813" tIns="60906" rIns="121813" bIns="6090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00"/>
            <a:fld id="{6C9EE00C-0B45-4855-8438-A834883D3FA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1218000"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60"/>
            <a:ext cx="3860800" cy="365125"/>
          </a:xfrm>
          <a:prstGeom prst="rect">
            <a:avLst/>
          </a:prstGeom>
        </p:spPr>
        <p:txBody>
          <a:bodyPr vert="horz" lIns="121813" tIns="60906" rIns="121813" bIns="6090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60"/>
            <a:ext cx="2844800" cy="365125"/>
          </a:xfrm>
          <a:prstGeom prst="rect">
            <a:avLst/>
          </a:prstGeom>
        </p:spPr>
        <p:txBody>
          <a:bodyPr vert="horz" lIns="121813" tIns="60906" rIns="121813" bIns="6090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00"/>
            <a:fld id="{45D818B0-81C4-4EE3-B0EC-1CDD7BED39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12180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506" y="483676"/>
            <a:ext cx="2594177" cy="31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5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4" r:id="rId12"/>
    <p:sldLayoutId id="2147484137" r:id="rId13"/>
    <p:sldLayoutId id="2147484138" r:id="rId14"/>
    <p:sldLayoutId id="2147484139" r:id="rId15"/>
  </p:sldLayoutIdLst>
  <p:txStyles>
    <p:titleStyle>
      <a:lvl1pPr algn="l" defTabSz="1218000" rtl="0" eaLnBrk="1" latinLnBrk="1" hangingPunct="1">
        <a:spcBef>
          <a:spcPct val="0"/>
        </a:spcBef>
        <a:buNone/>
        <a:defRPr sz="32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56723" indent="-456723" algn="l" defTabSz="1218000" rtl="0" eaLnBrk="1" latinLnBrk="1" hangingPunct="1">
        <a:spcBef>
          <a:spcPct val="20000"/>
        </a:spcBef>
        <a:buFont typeface="Arial" pitchFamily="34" charset="0"/>
        <a:buChar char="•"/>
        <a:defRPr sz="2400" b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89638" indent="-380626" algn="l" defTabSz="1218000" rtl="0" eaLnBrk="1" latinLnBrk="1" hangingPunct="1">
        <a:spcBef>
          <a:spcPct val="20000"/>
        </a:spcBef>
        <a:buFont typeface="Arial" pitchFamily="34" charset="0"/>
        <a:buChar char="–"/>
        <a:defRPr sz="2400" b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522481" indent="-304480" algn="l" defTabSz="1218000" rtl="0" eaLnBrk="1" latinLnBrk="1" hangingPunct="1">
        <a:spcBef>
          <a:spcPct val="20000"/>
        </a:spcBef>
        <a:buFont typeface="Arial" pitchFamily="34" charset="0"/>
        <a:buChar char="•"/>
        <a:defRPr sz="2400" b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2131467" indent="-304480" algn="l" defTabSz="1218000" rtl="0" eaLnBrk="1" latinLnBrk="1" hangingPunct="1">
        <a:spcBef>
          <a:spcPct val="20000"/>
        </a:spcBef>
        <a:buFont typeface="Arial" pitchFamily="34" charset="0"/>
        <a:buChar char="–"/>
        <a:defRPr sz="2400" b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740478" indent="-304480" algn="l" defTabSz="1218000" rtl="0" eaLnBrk="1" latinLnBrk="1" hangingPunct="1">
        <a:spcBef>
          <a:spcPct val="20000"/>
        </a:spcBef>
        <a:buFont typeface="Arial" pitchFamily="34" charset="0"/>
        <a:buChar char="»"/>
        <a:defRPr sz="2400" b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3349440" indent="-304480" algn="l" defTabSz="121800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453" indent="-304480" algn="l" defTabSz="121800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440" indent="-304480" algn="l" defTabSz="121800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427" indent="-304480" algn="l" defTabSz="121800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800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3" algn="l" defTabSz="121800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000" algn="l" defTabSz="121800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986" algn="l" defTabSz="121800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998" algn="l" defTabSz="121800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960" algn="l" defTabSz="121800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923" algn="l" defTabSz="121800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933" algn="l" defTabSz="121800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928" algn="l" defTabSz="121800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87" tIns="45693" rIns="91387" bIns="45693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387" tIns="45693" rIns="91387" bIns="4569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06915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  <p:sldLayoutId id="2147483746" r:id="rId3"/>
  </p:sldLayoutIdLst>
  <p:txStyles>
    <p:titleStyle>
      <a:lvl1pPr algn="ctr" defTabSz="913865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99" indent="-342699" algn="l" defTabSz="913865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15" indent="-285582" algn="l" defTabSz="913865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33" indent="-228465" algn="l" defTabSz="913865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64" indent="-228465" algn="l" defTabSz="913865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97" indent="-228465" algn="l" defTabSz="913865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30" indent="-228465" algn="l" defTabSz="913865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64" indent="-228465" algn="l" defTabSz="913865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96" indent="-228465" algn="l" defTabSz="913865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27" indent="-228465" algn="l" defTabSz="913865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61146AE-0919-3186-BEDC-69F5A851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367A26-B0DF-6725-54D9-80CDBEB37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536BCD-DEC9-5966-43C1-FFDE14657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145DAAE-1C68-988A-5146-1514231BC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28DAF93-7126-29C5-9D4C-3822358AC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2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61146AE-0919-3186-BEDC-69F5A851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367A26-B0DF-6725-54D9-80CDBEB37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536BCD-DEC9-5966-43C1-FFDE14657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145DAAE-1C68-988A-5146-1514231BC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28DAF93-7126-29C5-9D4C-3822358AC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6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61146AE-0919-3186-BEDC-69F5A851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367A26-B0DF-6725-54D9-80CDBEB37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536BCD-DEC9-5966-43C1-FFDE14657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145DAAE-1C68-988A-5146-1514231BC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28DAF93-7126-29C5-9D4C-3822358AC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F40F67B-0F1D-6991-95B7-AAF4594A0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6ADEBDB-B245-AF00-7FD8-A28292B99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418315F-8A26-7C04-C942-5A2AA5DD3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3" y="63564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620D1-7CAE-4A9A-B4B2-37C512A1FD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3928BD-8869-AEB6-C677-31B8DD15E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3" y="635649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85EA118-9E95-350E-C0DA-7417ACA7E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F84ED-568A-4455-94C0-A69A115030B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5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61146AE-0919-3186-BEDC-69F5A851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367A26-B0DF-6725-54D9-80CDBEB37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536BCD-DEC9-5966-43C1-FFDE14657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145DAAE-1C68-988A-5146-1514231BC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28DAF93-7126-29C5-9D4C-3822358AC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1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117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그림 6" descr="배경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제목 개체 틀 1"/>
          <p:cNvSpPr>
            <a:spLocks noGrp="1"/>
          </p:cNvSpPr>
          <p:nvPr>
            <p:ph type="title"/>
          </p:nvPr>
        </p:nvSpPr>
        <p:spPr bwMode="auto">
          <a:xfrm>
            <a:off x="624420" y="274638"/>
            <a:ext cx="10957983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8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609600" y="1125541"/>
            <a:ext cx="10972800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CED6C61-97AF-4A1D-909B-34DB9FFC23B0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5785C26-780D-4C77-ABCE-2445B26DF7D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2" name="그림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73" y="484192"/>
            <a:ext cx="259503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244" y="6362700"/>
            <a:ext cx="505036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66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  <a:ea typeface="맑은 고딕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  <a:ea typeface="맑은 고딕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  <a:ea typeface="맑은 고딕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  <a:ea typeface="맑은 고딕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  <a:ea typeface="맑은 고딕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  <a:ea typeface="맑은 고딕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  <a:ea typeface="맑은 고딕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61146AE-0919-3186-BEDC-69F5A851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367A26-B0DF-6725-54D9-80CDBEB37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536BCD-DEC9-5966-43C1-FFDE14657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57D80-CB95-44F2-B2F2-CEC3A59B818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2025-04-20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145DAAE-1C68-988A-5146-1514231BC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28DAF93-7126-29C5-9D4C-3822358AC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0EC00-0023-4844-A704-790DD8FDCCA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0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png"/><Relationship Id="rId4" Type="http://schemas.openxmlformats.org/officeDocument/2006/relationships/image" Target="../media/image24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5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2.wm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media" Target="../media/media4.wmv"/><Relationship Id="rId7" Type="http://schemas.openxmlformats.org/officeDocument/2006/relationships/image" Target="../media/image77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76.png"/><Relationship Id="rId5" Type="http://schemas.openxmlformats.org/officeDocument/2006/relationships/slideLayout" Target="../slideLayouts/slideLayout33.xml"/><Relationship Id="rId4" Type="http://schemas.openxmlformats.org/officeDocument/2006/relationships/video" Target="../media/media4.wmv"/><Relationship Id="rId9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media" Target="../media/media6.avi"/><Relationship Id="rId7" Type="http://schemas.openxmlformats.org/officeDocument/2006/relationships/image" Target="../media/image92.JP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5.xml"/><Relationship Id="rId4" Type="http://schemas.openxmlformats.org/officeDocument/2006/relationships/video" Target="../media/media6.avi"/><Relationship Id="rId9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media" Target="file:///D:\&#51060;&#50864;&#50857;echo%201\D%20shape%20short.avi" TargetMode="External"/><Relationship Id="rId7" Type="http://schemas.openxmlformats.org/officeDocument/2006/relationships/slideLayout" Target="../slideLayouts/slideLayout18.xml"/><Relationship Id="rId2" Type="http://schemas.openxmlformats.org/officeDocument/2006/relationships/video" Target="file:///D:\&#51060;&#50864;&#50857;echo%201\1.2.840.113619.2.391.10404.1600784995.318.1.512.avi" TargetMode="External"/><Relationship Id="rId1" Type="http://schemas.microsoft.com/office/2007/relationships/media" Target="file:///D:\&#51060;&#50864;&#50857;echo%201\1.2.840.113619.2.391.10404.1600784995.318.1.512.avi" TargetMode="External"/><Relationship Id="rId6" Type="http://schemas.openxmlformats.org/officeDocument/2006/relationships/video" Target="../media/media7.wmv"/><Relationship Id="rId5" Type="http://schemas.microsoft.com/office/2007/relationships/media" Target="../media/media7.wmv"/><Relationship Id="rId10" Type="http://schemas.openxmlformats.org/officeDocument/2006/relationships/image" Target="../media/image104.png"/><Relationship Id="rId4" Type="http://schemas.openxmlformats.org/officeDocument/2006/relationships/video" Target="file:///D:\&#51060;&#50864;&#50857;echo%201\D%20shape%20short.avi" TargetMode="External"/><Relationship Id="rId9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microsoft.com/office/2007/relationships/media" Target="../media/media8.wmv"/><Relationship Id="rId7" Type="http://schemas.openxmlformats.org/officeDocument/2006/relationships/image" Target="../media/image117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20.png"/><Relationship Id="rId4" Type="http://schemas.openxmlformats.org/officeDocument/2006/relationships/video" Target="../media/media8.wmv"/><Relationship Id="rId9" Type="http://schemas.openxmlformats.org/officeDocument/2006/relationships/image" Target="../media/image11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28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32.emf"/><Relationship Id="rId4" Type="http://schemas.openxmlformats.org/officeDocument/2006/relationships/image" Target="../media/image13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9256047-582F-F385-EBA5-9B587083C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393" y="890649"/>
            <a:ext cx="10949051" cy="25888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b="1" dirty="0">
                <a:highlight>
                  <a:srgbClr val="FFFFFF"/>
                </a:highlight>
              </a:rPr>
              <a:t>호흡기 환자의 </a:t>
            </a:r>
            <a:br>
              <a:rPr lang="en-US" altLang="ko-KR" sz="3600" b="1" dirty="0">
                <a:highlight>
                  <a:srgbClr val="FFFFFF"/>
                </a:highlight>
              </a:rPr>
            </a:br>
            <a:r>
              <a:rPr lang="ko-KR" altLang="en-US" sz="3600" b="1" dirty="0" err="1">
                <a:highlight>
                  <a:srgbClr val="FFFFFF"/>
                </a:highlight>
              </a:rPr>
              <a:t>폐고혈압</a:t>
            </a:r>
            <a:endParaRPr lang="ko-KR" altLang="en-US" sz="3600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BE26F6E-DA8F-C5FF-FE40-523949854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8383" y="3613915"/>
            <a:ext cx="9144000" cy="1655762"/>
          </a:xfrm>
        </p:spPr>
        <p:txBody>
          <a:bodyPr/>
          <a:lstStyle/>
          <a:p>
            <a:endParaRPr lang="en-US" altLang="ko-KR" dirty="0"/>
          </a:p>
          <a:p>
            <a:r>
              <a:rPr lang="ko-KR" altLang="en-US" dirty="0" err="1"/>
              <a:t>인제의대</a:t>
            </a:r>
            <a:r>
              <a:rPr lang="ko-KR" altLang="en-US" dirty="0"/>
              <a:t> 해운대백병원 </a:t>
            </a:r>
            <a:endParaRPr lang="en-US" altLang="ko-KR" dirty="0"/>
          </a:p>
          <a:p>
            <a:r>
              <a:rPr lang="ko-KR" altLang="en-US" dirty="0" err="1"/>
              <a:t>장항제</a:t>
            </a:r>
            <a:endParaRPr lang="ko-KR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0" y="3820933"/>
            <a:ext cx="3007199" cy="271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566" y="3466750"/>
            <a:ext cx="3334079" cy="307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60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도표, 그림, 스크린샷이(가) 표시된 사진&#10;&#10;자동 생성된 설명">
            <a:extLst>
              <a:ext uri="{FF2B5EF4-FFF2-40B4-BE49-F238E27FC236}">
                <a16:creationId xmlns:a16="http://schemas.microsoft.com/office/drawing/2014/main" id="{DCE51E6B-4642-1DCC-3482-047E2D5EE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20" y="1"/>
            <a:ext cx="10396175" cy="6857999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A19F42-C4E0-E496-7C20-F757139B9C50}"/>
              </a:ext>
            </a:extLst>
          </p:cNvPr>
          <p:cNvSpPr txBox="1"/>
          <p:nvPr/>
        </p:nvSpPr>
        <p:spPr>
          <a:xfrm>
            <a:off x="381000" y="228600"/>
            <a:ext cx="2454172" cy="2803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1" tIns="32141" rIns="64281" bIns="32141">
            <a:spAutoFit/>
          </a:bodyPr>
          <a:lstStyle>
            <a:defPPr>
              <a:defRPr lang="ko-KR"/>
            </a:defPPr>
            <a:lvl1pPr defTabSz="410751" hangingPunct="0">
              <a:defRPr sz="1400" b="1" i="1" kern="0">
                <a:solidFill>
                  <a:srgbClr val="006060">
                    <a:lumMod val="90000"/>
                    <a:lumOff val="1000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altLang="ko-KR" dirty="0"/>
              <a:t>Br J </a:t>
            </a:r>
            <a:r>
              <a:rPr lang="en-US" altLang="ko-KR" dirty="0" err="1"/>
              <a:t>Radiol</a:t>
            </a:r>
            <a:r>
              <a:rPr lang="en-US" altLang="ko-KR" dirty="0"/>
              <a:t> 2020; 94: 20200830.</a:t>
            </a: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577EA8-B9D3-F3BC-2944-FE0455033CDD}"/>
              </a:ext>
            </a:extLst>
          </p:cNvPr>
          <p:cNvSpPr txBox="1"/>
          <p:nvPr/>
        </p:nvSpPr>
        <p:spPr>
          <a:xfrm>
            <a:off x="4767947" y="4762014"/>
            <a:ext cx="30460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b="1" dirty="0">
              <a:solidFill>
                <a:srgbClr val="FF0000"/>
              </a:solidFill>
            </a:endParaRPr>
          </a:p>
          <a:p>
            <a:r>
              <a:rPr lang="ko-KR" altLang="en-US" sz="1600" b="1" dirty="0">
                <a:solidFill>
                  <a:srgbClr val="FF0000"/>
                </a:solidFill>
              </a:rPr>
              <a:t>폐질환</a:t>
            </a:r>
            <a:r>
              <a:rPr lang="en-US" altLang="ko-KR" sz="1600" b="1" dirty="0">
                <a:solidFill>
                  <a:srgbClr val="FF0000"/>
                </a:solidFill>
              </a:rPr>
              <a:t>/</a:t>
            </a:r>
            <a:r>
              <a:rPr lang="ko-KR" altLang="en-US" sz="1600" b="1" dirty="0">
                <a:solidFill>
                  <a:srgbClr val="FF0000"/>
                </a:solidFill>
              </a:rPr>
              <a:t>저산소증 </a:t>
            </a:r>
            <a:r>
              <a:rPr lang="ko-KR" altLang="en-US" sz="1600" b="1" dirty="0" err="1">
                <a:solidFill>
                  <a:srgbClr val="FF0000"/>
                </a:solidFill>
              </a:rPr>
              <a:t>연관폐고혈압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9A4E5-439A-2A98-FA5C-F236E7B39EE1}"/>
              </a:ext>
            </a:extLst>
          </p:cNvPr>
          <p:cNvSpPr txBox="1"/>
          <p:nvPr/>
        </p:nvSpPr>
        <p:spPr>
          <a:xfrm>
            <a:off x="1842605" y="5591317"/>
            <a:ext cx="1985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rgbClr val="FF0000"/>
                </a:solidFill>
              </a:rPr>
              <a:t>만성 </a:t>
            </a:r>
            <a:r>
              <a:rPr lang="ko-KR" altLang="en-US" sz="1600" b="1" dirty="0" err="1">
                <a:solidFill>
                  <a:srgbClr val="FF0000"/>
                </a:solidFill>
              </a:rPr>
              <a:t>혈전색전성</a:t>
            </a:r>
            <a:endParaRPr lang="en-US" altLang="ko-KR" sz="1600" b="1" dirty="0">
              <a:solidFill>
                <a:srgbClr val="FF0000"/>
              </a:solidFill>
            </a:endParaRPr>
          </a:p>
          <a:p>
            <a:r>
              <a:rPr lang="ko-KR" altLang="en-US" sz="1600" b="1" dirty="0">
                <a:solidFill>
                  <a:srgbClr val="FF0000"/>
                </a:solidFill>
              </a:rPr>
              <a:t>폐고혈압</a:t>
            </a:r>
          </a:p>
        </p:txBody>
      </p:sp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BD73E277-082A-448A-9EAC-15566EEF8E2A}"/>
              </a:ext>
            </a:extLst>
          </p:cNvPr>
          <p:cNvSpPr/>
          <p:nvPr/>
        </p:nvSpPr>
        <p:spPr>
          <a:xfrm>
            <a:off x="3657600" y="1045029"/>
            <a:ext cx="1984628" cy="4049485"/>
          </a:xfrm>
          <a:custGeom>
            <a:avLst/>
            <a:gdLst>
              <a:gd name="connsiteX0" fmla="*/ 1983179 w 1984628"/>
              <a:gd name="connsiteY0" fmla="*/ 795646 h 4049485"/>
              <a:gd name="connsiteX1" fmla="*/ 1876301 w 1984628"/>
              <a:gd name="connsiteY1" fmla="*/ 391885 h 4049485"/>
              <a:gd name="connsiteX2" fmla="*/ 1864426 w 1984628"/>
              <a:gd name="connsiteY2" fmla="*/ 285007 h 4049485"/>
              <a:gd name="connsiteX3" fmla="*/ 1840675 w 1984628"/>
              <a:gd name="connsiteY3" fmla="*/ 118753 h 4049485"/>
              <a:gd name="connsiteX4" fmla="*/ 1805049 w 1984628"/>
              <a:gd name="connsiteY4" fmla="*/ 23750 h 4049485"/>
              <a:gd name="connsiteX5" fmla="*/ 1721922 w 1984628"/>
              <a:gd name="connsiteY5" fmla="*/ 0 h 4049485"/>
              <a:gd name="connsiteX6" fmla="*/ 1151906 w 1984628"/>
              <a:gd name="connsiteY6" fmla="*/ 83127 h 4049485"/>
              <a:gd name="connsiteX7" fmla="*/ 926275 w 1984628"/>
              <a:gd name="connsiteY7" fmla="*/ 225631 h 4049485"/>
              <a:gd name="connsiteX8" fmla="*/ 748145 w 1984628"/>
              <a:gd name="connsiteY8" fmla="*/ 320633 h 4049485"/>
              <a:gd name="connsiteX9" fmla="*/ 665018 w 1984628"/>
              <a:gd name="connsiteY9" fmla="*/ 403761 h 4049485"/>
              <a:gd name="connsiteX10" fmla="*/ 498764 w 1984628"/>
              <a:gd name="connsiteY10" fmla="*/ 510639 h 4049485"/>
              <a:gd name="connsiteX11" fmla="*/ 332509 w 1984628"/>
              <a:gd name="connsiteY11" fmla="*/ 760020 h 4049485"/>
              <a:gd name="connsiteX12" fmla="*/ 201881 w 1984628"/>
              <a:gd name="connsiteY12" fmla="*/ 1045028 h 4049485"/>
              <a:gd name="connsiteX13" fmla="*/ 142504 w 1984628"/>
              <a:gd name="connsiteY13" fmla="*/ 1448789 h 4049485"/>
              <a:gd name="connsiteX14" fmla="*/ 130629 w 1984628"/>
              <a:gd name="connsiteY14" fmla="*/ 1543792 h 4049485"/>
              <a:gd name="connsiteX15" fmla="*/ 118753 w 1984628"/>
              <a:gd name="connsiteY15" fmla="*/ 1662545 h 4049485"/>
              <a:gd name="connsiteX16" fmla="*/ 83127 w 1984628"/>
              <a:gd name="connsiteY16" fmla="*/ 1876301 h 4049485"/>
              <a:gd name="connsiteX17" fmla="*/ 59377 w 1984628"/>
              <a:gd name="connsiteY17" fmla="*/ 2078181 h 4049485"/>
              <a:gd name="connsiteX18" fmla="*/ 35626 w 1984628"/>
              <a:gd name="connsiteY18" fmla="*/ 2208810 h 4049485"/>
              <a:gd name="connsiteX19" fmla="*/ 0 w 1984628"/>
              <a:gd name="connsiteY19" fmla="*/ 2505693 h 4049485"/>
              <a:gd name="connsiteX20" fmla="*/ 11875 w 1984628"/>
              <a:gd name="connsiteY20" fmla="*/ 3752602 h 4049485"/>
              <a:gd name="connsiteX21" fmla="*/ 35626 w 1984628"/>
              <a:gd name="connsiteY21" fmla="*/ 3883231 h 4049485"/>
              <a:gd name="connsiteX22" fmla="*/ 71252 w 1984628"/>
              <a:gd name="connsiteY22" fmla="*/ 3918857 h 4049485"/>
              <a:gd name="connsiteX23" fmla="*/ 154379 w 1984628"/>
              <a:gd name="connsiteY23" fmla="*/ 3966358 h 4049485"/>
              <a:gd name="connsiteX24" fmla="*/ 249382 w 1984628"/>
              <a:gd name="connsiteY24" fmla="*/ 4001984 h 4049485"/>
              <a:gd name="connsiteX25" fmla="*/ 368135 w 1984628"/>
              <a:gd name="connsiteY25" fmla="*/ 4037610 h 4049485"/>
              <a:gd name="connsiteX26" fmla="*/ 415636 w 1984628"/>
              <a:gd name="connsiteY26" fmla="*/ 4049485 h 4049485"/>
              <a:gd name="connsiteX27" fmla="*/ 1710047 w 1984628"/>
              <a:gd name="connsiteY27" fmla="*/ 4037610 h 4049485"/>
              <a:gd name="connsiteX28" fmla="*/ 1793174 w 1984628"/>
              <a:gd name="connsiteY28" fmla="*/ 4025735 h 4049485"/>
              <a:gd name="connsiteX29" fmla="*/ 1840675 w 1984628"/>
              <a:gd name="connsiteY29" fmla="*/ 3978233 h 4049485"/>
              <a:gd name="connsiteX30" fmla="*/ 1947553 w 1984628"/>
              <a:gd name="connsiteY30" fmla="*/ 3895106 h 4049485"/>
              <a:gd name="connsiteX31" fmla="*/ 1959429 w 1984628"/>
              <a:gd name="connsiteY31" fmla="*/ 3859480 h 4049485"/>
              <a:gd name="connsiteX32" fmla="*/ 1983179 w 1984628"/>
              <a:gd name="connsiteY32" fmla="*/ 3811979 h 4049485"/>
              <a:gd name="connsiteX33" fmla="*/ 1983179 w 1984628"/>
              <a:gd name="connsiteY33" fmla="*/ 3776353 h 404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984628" h="4049485">
                <a:moveTo>
                  <a:pt x="1983179" y="795646"/>
                </a:moveTo>
                <a:cubicBezTo>
                  <a:pt x="1932137" y="438345"/>
                  <a:pt x="2001042" y="844069"/>
                  <a:pt x="1876301" y="391885"/>
                </a:cubicBezTo>
                <a:cubicBezTo>
                  <a:pt x="1866769" y="357330"/>
                  <a:pt x="1868178" y="320655"/>
                  <a:pt x="1864426" y="285007"/>
                </a:cubicBezTo>
                <a:cubicBezTo>
                  <a:pt x="1844329" y="94080"/>
                  <a:pt x="1864907" y="227796"/>
                  <a:pt x="1840675" y="118753"/>
                </a:cubicBezTo>
                <a:cubicBezTo>
                  <a:pt x="1835974" y="97598"/>
                  <a:pt x="1832945" y="39247"/>
                  <a:pt x="1805049" y="23750"/>
                </a:cubicBezTo>
                <a:cubicBezTo>
                  <a:pt x="1779858" y="9755"/>
                  <a:pt x="1749631" y="7917"/>
                  <a:pt x="1721922" y="0"/>
                </a:cubicBezTo>
                <a:cubicBezTo>
                  <a:pt x="1668262" y="5366"/>
                  <a:pt x="1299197" y="1298"/>
                  <a:pt x="1151906" y="83127"/>
                </a:cubicBezTo>
                <a:cubicBezTo>
                  <a:pt x="1074145" y="126327"/>
                  <a:pt x="1004765" y="183770"/>
                  <a:pt x="926275" y="225631"/>
                </a:cubicBezTo>
                <a:lnTo>
                  <a:pt x="748145" y="320633"/>
                </a:lnTo>
                <a:cubicBezTo>
                  <a:pt x="720436" y="348342"/>
                  <a:pt x="696367" y="380249"/>
                  <a:pt x="665018" y="403761"/>
                </a:cubicBezTo>
                <a:cubicBezTo>
                  <a:pt x="585345" y="463516"/>
                  <a:pt x="559264" y="445097"/>
                  <a:pt x="498764" y="510639"/>
                </a:cubicBezTo>
                <a:cubicBezTo>
                  <a:pt x="428482" y="586777"/>
                  <a:pt x="381587" y="668875"/>
                  <a:pt x="332509" y="760020"/>
                </a:cubicBezTo>
                <a:cubicBezTo>
                  <a:pt x="253026" y="907633"/>
                  <a:pt x="256767" y="907813"/>
                  <a:pt x="201881" y="1045028"/>
                </a:cubicBezTo>
                <a:cubicBezTo>
                  <a:pt x="163073" y="1394304"/>
                  <a:pt x="195798" y="1262264"/>
                  <a:pt x="142504" y="1448789"/>
                </a:cubicBezTo>
                <a:cubicBezTo>
                  <a:pt x="138546" y="1480457"/>
                  <a:pt x="134153" y="1512073"/>
                  <a:pt x="130629" y="1543792"/>
                </a:cubicBezTo>
                <a:cubicBezTo>
                  <a:pt x="126236" y="1583330"/>
                  <a:pt x="123401" y="1623036"/>
                  <a:pt x="118753" y="1662545"/>
                </a:cubicBezTo>
                <a:cubicBezTo>
                  <a:pt x="100560" y="1817184"/>
                  <a:pt x="111979" y="1674335"/>
                  <a:pt x="83127" y="1876301"/>
                </a:cubicBezTo>
                <a:cubicBezTo>
                  <a:pt x="73545" y="1943377"/>
                  <a:pt x="68959" y="2011105"/>
                  <a:pt x="59377" y="2078181"/>
                </a:cubicBezTo>
                <a:cubicBezTo>
                  <a:pt x="53118" y="2121993"/>
                  <a:pt x="42356" y="2165068"/>
                  <a:pt x="35626" y="2208810"/>
                </a:cubicBezTo>
                <a:cubicBezTo>
                  <a:pt x="14904" y="2343498"/>
                  <a:pt x="12332" y="2382373"/>
                  <a:pt x="0" y="2505693"/>
                </a:cubicBezTo>
                <a:cubicBezTo>
                  <a:pt x="3958" y="2921329"/>
                  <a:pt x="1129" y="3337086"/>
                  <a:pt x="11875" y="3752602"/>
                </a:cubicBezTo>
                <a:cubicBezTo>
                  <a:pt x="13019" y="3796844"/>
                  <a:pt x="20741" y="3841552"/>
                  <a:pt x="35626" y="3883231"/>
                </a:cubicBezTo>
                <a:cubicBezTo>
                  <a:pt x="41275" y="3899047"/>
                  <a:pt x="58501" y="3907927"/>
                  <a:pt x="71252" y="3918857"/>
                </a:cubicBezTo>
                <a:cubicBezTo>
                  <a:pt x="117003" y="3958072"/>
                  <a:pt x="107417" y="3950704"/>
                  <a:pt x="154379" y="3966358"/>
                </a:cubicBezTo>
                <a:cubicBezTo>
                  <a:pt x="215447" y="4007070"/>
                  <a:pt x="163780" y="3979157"/>
                  <a:pt x="249382" y="4001984"/>
                </a:cubicBezTo>
                <a:cubicBezTo>
                  <a:pt x="289314" y="4012632"/>
                  <a:pt x="328398" y="4026257"/>
                  <a:pt x="368135" y="4037610"/>
                </a:cubicBezTo>
                <a:cubicBezTo>
                  <a:pt x="383828" y="4042094"/>
                  <a:pt x="399802" y="4045527"/>
                  <a:pt x="415636" y="4049485"/>
                </a:cubicBezTo>
                <a:lnTo>
                  <a:pt x="1710047" y="4037610"/>
                </a:lnTo>
                <a:cubicBezTo>
                  <a:pt x="1738033" y="4037127"/>
                  <a:pt x="1767693" y="4037318"/>
                  <a:pt x="1793174" y="4025735"/>
                </a:cubicBezTo>
                <a:cubicBezTo>
                  <a:pt x="1813559" y="4016469"/>
                  <a:pt x="1823189" y="3992221"/>
                  <a:pt x="1840675" y="3978233"/>
                </a:cubicBezTo>
                <a:cubicBezTo>
                  <a:pt x="1982723" y="3864594"/>
                  <a:pt x="1858311" y="3984348"/>
                  <a:pt x="1947553" y="3895106"/>
                </a:cubicBezTo>
                <a:cubicBezTo>
                  <a:pt x="1951512" y="3883231"/>
                  <a:pt x="1954498" y="3870986"/>
                  <a:pt x="1959429" y="3859480"/>
                </a:cubicBezTo>
                <a:cubicBezTo>
                  <a:pt x="1966402" y="3843209"/>
                  <a:pt x="1978316" y="3829000"/>
                  <a:pt x="1983179" y="3811979"/>
                </a:cubicBezTo>
                <a:cubicBezTo>
                  <a:pt x="1986441" y="3800561"/>
                  <a:pt x="1983179" y="3788228"/>
                  <a:pt x="1983179" y="3776353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91EE0F9B-9FE8-4B29-9E92-7C73410EA2E2}"/>
              </a:ext>
            </a:extLst>
          </p:cNvPr>
          <p:cNvSpPr/>
          <p:nvPr/>
        </p:nvSpPr>
        <p:spPr>
          <a:xfrm>
            <a:off x="6215851" y="1068779"/>
            <a:ext cx="2227505" cy="3966359"/>
          </a:xfrm>
          <a:custGeom>
            <a:avLst/>
            <a:gdLst>
              <a:gd name="connsiteX0" fmla="*/ 89946 w 2227505"/>
              <a:gd name="connsiteY0" fmla="*/ 700644 h 3966359"/>
              <a:gd name="connsiteX1" fmla="*/ 244326 w 2227505"/>
              <a:gd name="connsiteY1" fmla="*/ 415637 h 3966359"/>
              <a:gd name="connsiteX2" fmla="*/ 279952 w 2227505"/>
              <a:gd name="connsiteY2" fmla="*/ 320634 h 3966359"/>
              <a:gd name="connsiteX3" fmla="*/ 303702 w 2227505"/>
              <a:gd name="connsiteY3" fmla="*/ 285008 h 3966359"/>
              <a:gd name="connsiteX4" fmla="*/ 339328 w 2227505"/>
              <a:gd name="connsiteY4" fmla="*/ 225631 h 3966359"/>
              <a:gd name="connsiteX5" fmla="*/ 374954 w 2227505"/>
              <a:gd name="connsiteY5" fmla="*/ 201881 h 3966359"/>
              <a:gd name="connsiteX6" fmla="*/ 386830 w 2227505"/>
              <a:gd name="connsiteY6" fmla="*/ 166255 h 3966359"/>
              <a:gd name="connsiteX7" fmla="*/ 434331 w 2227505"/>
              <a:gd name="connsiteY7" fmla="*/ 95003 h 3966359"/>
              <a:gd name="connsiteX8" fmla="*/ 446206 w 2227505"/>
              <a:gd name="connsiteY8" fmla="*/ 59377 h 3966359"/>
              <a:gd name="connsiteX9" fmla="*/ 600585 w 2227505"/>
              <a:gd name="connsiteY9" fmla="*/ 0 h 3966359"/>
              <a:gd name="connsiteX10" fmla="*/ 826217 w 2227505"/>
              <a:gd name="connsiteY10" fmla="*/ 11876 h 3966359"/>
              <a:gd name="connsiteX11" fmla="*/ 885593 w 2227505"/>
              <a:gd name="connsiteY11" fmla="*/ 23751 h 3966359"/>
              <a:gd name="connsiteX12" fmla="*/ 1265604 w 2227505"/>
              <a:gd name="connsiteY12" fmla="*/ 47502 h 3966359"/>
              <a:gd name="connsiteX13" fmla="*/ 1384357 w 2227505"/>
              <a:gd name="connsiteY13" fmla="*/ 95003 h 3966359"/>
              <a:gd name="connsiteX14" fmla="*/ 1455609 w 2227505"/>
              <a:gd name="connsiteY14" fmla="*/ 142504 h 3966359"/>
              <a:gd name="connsiteX15" fmla="*/ 1550611 w 2227505"/>
              <a:gd name="connsiteY15" fmla="*/ 213756 h 3966359"/>
              <a:gd name="connsiteX16" fmla="*/ 1574362 w 2227505"/>
              <a:gd name="connsiteY16" fmla="*/ 261257 h 3966359"/>
              <a:gd name="connsiteX17" fmla="*/ 1621863 w 2227505"/>
              <a:gd name="connsiteY17" fmla="*/ 451263 h 3966359"/>
              <a:gd name="connsiteX18" fmla="*/ 1657489 w 2227505"/>
              <a:gd name="connsiteY18" fmla="*/ 570016 h 3966359"/>
              <a:gd name="connsiteX19" fmla="*/ 1681240 w 2227505"/>
              <a:gd name="connsiteY19" fmla="*/ 665018 h 3966359"/>
              <a:gd name="connsiteX20" fmla="*/ 1704991 w 2227505"/>
              <a:gd name="connsiteY20" fmla="*/ 712520 h 3966359"/>
              <a:gd name="connsiteX21" fmla="*/ 1728741 w 2227505"/>
              <a:gd name="connsiteY21" fmla="*/ 819398 h 3966359"/>
              <a:gd name="connsiteX22" fmla="*/ 1740617 w 2227505"/>
              <a:gd name="connsiteY22" fmla="*/ 855024 h 3966359"/>
              <a:gd name="connsiteX23" fmla="*/ 1752492 w 2227505"/>
              <a:gd name="connsiteY23" fmla="*/ 902525 h 3966359"/>
              <a:gd name="connsiteX24" fmla="*/ 1764367 w 2227505"/>
              <a:gd name="connsiteY24" fmla="*/ 938151 h 3966359"/>
              <a:gd name="connsiteX25" fmla="*/ 1788118 w 2227505"/>
              <a:gd name="connsiteY25" fmla="*/ 1021278 h 3966359"/>
              <a:gd name="connsiteX26" fmla="*/ 1799993 w 2227505"/>
              <a:gd name="connsiteY26" fmla="*/ 1056904 h 3966359"/>
              <a:gd name="connsiteX27" fmla="*/ 1811868 w 2227505"/>
              <a:gd name="connsiteY27" fmla="*/ 1116281 h 3966359"/>
              <a:gd name="connsiteX28" fmla="*/ 1847494 w 2227505"/>
              <a:gd name="connsiteY28" fmla="*/ 1223159 h 3966359"/>
              <a:gd name="connsiteX29" fmla="*/ 1883120 w 2227505"/>
              <a:gd name="connsiteY29" fmla="*/ 1341912 h 3966359"/>
              <a:gd name="connsiteX30" fmla="*/ 1918746 w 2227505"/>
              <a:gd name="connsiteY30" fmla="*/ 1520042 h 3966359"/>
              <a:gd name="connsiteX31" fmla="*/ 1930622 w 2227505"/>
              <a:gd name="connsiteY31" fmla="*/ 1603169 h 3966359"/>
              <a:gd name="connsiteX32" fmla="*/ 1954372 w 2227505"/>
              <a:gd name="connsiteY32" fmla="*/ 1674421 h 3966359"/>
              <a:gd name="connsiteX33" fmla="*/ 1966248 w 2227505"/>
              <a:gd name="connsiteY33" fmla="*/ 1828800 h 3966359"/>
              <a:gd name="connsiteX34" fmla="*/ 1989998 w 2227505"/>
              <a:gd name="connsiteY34" fmla="*/ 1947553 h 3966359"/>
              <a:gd name="connsiteX35" fmla="*/ 2025624 w 2227505"/>
              <a:gd name="connsiteY35" fmla="*/ 2185060 h 3966359"/>
              <a:gd name="connsiteX36" fmla="*/ 2037500 w 2227505"/>
              <a:gd name="connsiteY36" fmla="*/ 2268187 h 3966359"/>
              <a:gd name="connsiteX37" fmla="*/ 2073126 w 2227505"/>
              <a:gd name="connsiteY37" fmla="*/ 2529444 h 3966359"/>
              <a:gd name="connsiteX38" fmla="*/ 2085001 w 2227505"/>
              <a:gd name="connsiteY38" fmla="*/ 2588821 h 3966359"/>
              <a:gd name="connsiteX39" fmla="*/ 2120627 w 2227505"/>
              <a:gd name="connsiteY39" fmla="*/ 2778826 h 3966359"/>
              <a:gd name="connsiteX40" fmla="*/ 2144378 w 2227505"/>
              <a:gd name="connsiteY40" fmla="*/ 2956956 h 3966359"/>
              <a:gd name="connsiteX41" fmla="*/ 2156253 w 2227505"/>
              <a:gd name="connsiteY41" fmla="*/ 3004457 h 3966359"/>
              <a:gd name="connsiteX42" fmla="*/ 2168128 w 2227505"/>
              <a:gd name="connsiteY42" fmla="*/ 3206338 h 3966359"/>
              <a:gd name="connsiteX43" fmla="*/ 2191879 w 2227505"/>
              <a:gd name="connsiteY43" fmla="*/ 3372592 h 3966359"/>
              <a:gd name="connsiteX44" fmla="*/ 2215630 w 2227505"/>
              <a:gd name="connsiteY44" fmla="*/ 3586348 h 3966359"/>
              <a:gd name="connsiteX45" fmla="*/ 2227505 w 2227505"/>
              <a:gd name="connsiteY45" fmla="*/ 3621974 h 3966359"/>
              <a:gd name="connsiteX46" fmla="*/ 2215630 w 2227505"/>
              <a:gd name="connsiteY46" fmla="*/ 3776353 h 3966359"/>
              <a:gd name="connsiteX47" fmla="*/ 2180004 w 2227505"/>
              <a:gd name="connsiteY47" fmla="*/ 3800104 h 3966359"/>
              <a:gd name="connsiteX48" fmla="*/ 2049375 w 2227505"/>
              <a:gd name="connsiteY48" fmla="*/ 3835730 h 3966359"/>
              <a:gd name="connsiteX49" fmla="*/ 1883120 w 2227505"/>
              <a:gd name="connsiteY49" fmla="*/ 3859481 h 3966359"/>
              <a:gd name="connsiteX50" fmla="*/ 1728741 w 2227505"/>
              <a:gd name="connsiteY50" fmla="*/ 3883231 h 3966359"/>
              <a:gd name="connsiteX51" fmla="*/ 1681240 w 2227505"/>
              <a:gd name="connsiteY51" fmla="*/ 3895107 h 3966359"/>
              <a:gd name="connsiteX52" fmla="*/ 1146850 w 2227505"/>
              <a:gd name="connsiteY52" fmla="*/ 3906982 h 3966359"/>
              <a:gd name="connsiteX53" fmla="*/ 944970 w 2227505"/>
              <a:gd name="connsiteY53" fmla="*/ 3930733 h 3966359"/>
              <a:gd name="connsiteX54" fmla="*/ 826217 w 2227505"/>
              <a:gd name="connsiteY54" fmla="*/ 3954483 h 3966359"/>
              <a:gd name="connsiteX55" fmla="*/ 576835 w 2227505"/>
              <a:gd name="connsiteY55" fmla="*/ 3966359 h 3966359"/>
              <a:gd name="connsiteX56" fmla="*/ 89946 w 2227505"/>
              <a:gd name="connsiteY56" fmla="*/ 3954483 h 3966359"/>
              <a:gd name="connsiteX57" fmla="*/ 30570 w 2227505"/>
              <a:gd name="connsiteY57" fmla="*/ 3895107 h 3966359"/>
              <a:gd name="connsiteX58" fmla="*/ 6819 w 2227505"/>
              <a:gd name="connsiteY58" fmla="*/ 3800104 h 3966359"/>
              <a:gd name="connsiteX59" fmla="*/ 42445 w 2227505"/>
              <a:gd name="connsiteY59" fmla="*/ 3550722 h 396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227505" h="3966359">
                <a:moveTo>
                  <a:pt x="89946" y="700644"/>
                </a:moveTo>
                <a:cubicBezTo>
                  <a:pt x="156412" y="586703"/>
                  <a:pt x="190414" y="535442"/>
                  <a:pt x="244326" y="415637"/>
                </a:cubicBezTo>
                <a:cubicBezTo>
                  <a:pt x="258205" y="384795"/>
                  <a:pt x="265957" y="351424"/>
                  <a:pt x="279952" y="320634"/>
                </a:cubicBezTo>
                <a:cubicBezTo>
                  <a:pt x="285858" y="307641"/>
                  <a:pt x="296138" y="297111"/>
                  <a:pt x="303702" y="285008"/>
                </a:cubicBezTo>
                <a:cubicBezTo>
                  <a:pt x="315935" y="265435"/>
                  <a:pt x="324307" y="243156"/>
                  <a:pt x="339328" y="225631"/>
                </a:cubicBezTo>
                <a:cubicBezTo>
                  <a:pt x="348616" y="214795"/>
                  <a:pt x="363079" y="209798"/>
                  <a:pt x="374954" y="201881"/>
                </a:cubicBezTo>
                <a:cubicBezTo>
                  <a:pt x="378913" y="190006"/>
                  <a:pt x="380751" y="177197"/>
                  <a:pt x="386830" y="166255"/>
                </a:cubicBezTo>
                <a:cubicBezTo>
                  <a:pt x="400693" y="141302"/>
                  <a:pt x="434331" y="95003"/>
                  <a:pt x="434331" y="95003"/>
                </a:cubicBezTo>
                <a:cubicBezTo>
                  <a:pt x="438289" y="83128"/>
                  <a:pt x="436325" y="67062"/>
                  <a:pt x="446206" y="59377"/>
                </a:cubicBezTo>
                <a:cubicBezTo>
                  <a:pt x="504906" y="13721"/>
                  <a:pt x="537479" y="12622"/>
                  <a:pt x="600585" y="0"/>
                </a:cubicBezTo>
                <a:cubicBezTo>
                  <a:pt x="675796" y="3959"/>
                  <a:pt x="751162" y="5621"/>
                  <a:pt x="826217" y="11876"/>
                </a:cubicBezTo>
                <a:cubicBezTo>
                  <a:pt x="846331" y="13552"/>
                  <a:pt x="865532" y="21522"/>
                  <a:pt x="885593" y="23751"/>
                </a:cubicBezTo>
                <a:cubicBezTo>
                  <a:pt x="980902" y="34341"/>
                  <a:pt x="1184210" y="43218"/>
                  <a:pt x="1265604" y="47502"/>
                </a:cubicBezTo>
                <a:cubicBezTo>
                  <a:pt x="1388331" y="139545"/>
                  <a:pt x="1225500" y="28812"/>
                  <a:pt x="1384357" y="95003"/>
                </a:cubicBezTo>
                <a:cubicBezTo>
                  <a:pt x="1410706" y="105982"/>
                  <a:pt x="1431132" y="127818"/>
                  <a:pt x="1455609" y="142504"/>
                </a:cubicBezTo>
                <a:cubicBezTo>
                  <a:pt x="1493689" y="165352"/>
                  <a:pt x="1524637" y="177393"/>
                  <a:pt x="1550611" y="213756"/>
                </a:cubicBezTo>
                <a:cubicBezTo>
                  <a:pt x="1560901" y="228161"/>
                  <a:pt x="1567787" y="244821"/>
                  <a:pt x="1574362" y="261257"/>
                </a:cubicBezTo>
                <a:cubicBezTo>
                  <a:pt x="1645478" y="439045"/>
                  <a:pt x="1537413" y="197927"/>
                  <a:pt x="1621863" y="451263"/>
                </a:cubicBezTo>
                <a:cubicBezTo>
                  <a:pt x="1638918" y="502425"/>
                  <a:pt x="1639358" y="502025"/>
                  <a:pt x="1657489" y="570016"/>
                </a:cubicBezTo>
                <a:cubicBezTo>
                  <a:pt x="1665900" y="601556"/>
                  <a:pt x="1670918" y="634051"/>
                  <a:pt x="1681240" y="665018"/>
                </a:cubicBezTo>
                <a:cubicBezTo>
                  <a:pt x="1686838" y="681812"/>
                  <a:pt x="1697074" y="696686"/>
                  <a:pt x="1704991" y="712520"/>
                </a:cubicBezTo>
                <a:cubicBezTo>
                  <a:pt x="1712908" y="748146"/>
                  <a:pt x="1719890" y="783993"/>
                  <a:pt x="1728741" y="819398"/>
                </a:cubicBezTo>
                <a:cubicBezTo>
                  <a:pt x="1731777" y="831542"/>
                  <a:pt x="1737178" y="842988"/>
                  <a:pt x="1740617" y="855024"/>
                </a:cubicBezTo>
                <a:cubicBezTo>
                  <a:pt x="1745101" y="870717"/>
                  <a:pt x="1748008" y="886832"/>
                  <a:pt x="1752492" y="902525"/>
                </a:cubicBezTo>
                <a:cubicBezTo>
                  <a:pt x="1755931" y="914561"/>
                  <a:pt x="1760770" y="926161"/>
                  <a:pt x="1764367" y="938151"/>
                </a:cubicBezTo>
                <a:cubicBezTo>
                  <a:pt x="1772648" y="965753"/>
                  <a:pt x="1779837" y="993676"/>
                  <a:pt x="1788118" y="1021278"/>
                </a:cubicBezTo>
                <a:cubicBezTo>
                  <a:pt x="1791715" y="1033268"/>
                  <a:pt x="1796957" y="1044760"/>
                  <a:pt x="1799993" y="1056904"/>
                </a:cubicBezTo>
                <a:cubicBezTo>
                  <a:pt x="1804888" y="1076486"/>
                  <a:pt x="1806323" y="1096873"/>
                  <a:pt x="1811868" y="1116281"/>
                </a:cubicBezTo>
                <a:cubicBezTo>
                  <a:pt x="1822185" y="1152389"/>
                  <a:pt x="1841320" y="1186117"/>
                  <a:pt x="1847494" y="1223159"/>
                </a:cubicBezTo>
                <a:cubicBezTo>
                  <a:pt x="1862280" y="1311873"/>
                  <a:pt x="1848602" y="1272875"/>
                  <a:pt x="1883120" y="1341912"/>
                </a:cubicBezTo>
                <a:cubicBezTo>
                  <a:pt x="1894995" y="1401289"/>
                  <a:pt x="1910182" y="1460098"/>
                  <a:pt x="1918746" y="1520042"/>
                </a:cubicBezTo>
                <a:cubicBezTo>
                  <a:pt x="1922705" y="1547751"/>
                  <a:pt x="1924328" y="1575895"/>
                  <a:pt x="1930622" y="1603169"/>
                </a:cubicBezTo>
                <a:cubicBezTo>
                  <a:pt x="1936251" y="1627563"/>
                  <a:pt x="1946455" y="1650670"/>
                  <a:pt x="1954372" y="1674421"/>
                </a:cubicBezTo>
                <a:cubicBezTo>
                  <a:pt x="1958331" y="1725881"/>
                  <a:pt x="1959573" y="1777622"/>
                  <a:pt x="1966248" y="1828800"/>
                </a:cubicBezTo>
                <a:cubicBezTo>
                  <a:pt x="1971469" y="1868829"/>
                  <a:pt x="1984010" y="1907631"/>
                  <a:pt x="1989998" y="1947553"/>
                </a:cubicBezTo>
                <a:cubicBezTo>
                  <a:pt x="2001873" y="2026722"/>
                  <a:pt x="2013892" y="2105870"/>
                  <a:pt x="2025624" y="2185060"/>
                </a:cubicBezTo>
                <a:cubicBezTo>
                  <a:pt x="2029726" y="2212748"/>
                  <a:pt x="2034028" y="2240413"/>
                  <a:pt x="2037500" y="2268187"/>
                </a:cubicBezTo>
                <a:cubicBezTo>
                  <a:pt x="2045578" y="2332813"/>
                  <a:pt x="2063701" y="2482319"/>
                  <a:pt x="2073126" y="2529444"/>
                </a:cubicBezTo>
                <a:cubicBezTo>
                  <a:pt x="2077084" y="2549236"/>
                  <a:pt x="2081683" y="2568911"/>
                  <a:pt x="2085001" y="2588821"/>
                </a:cubicBezTo>
                <a:cubicBezTo>
                  <a:pt x="2114930" y="2768397"/>
                  <a:pt x="2091260" y="2690723"/>
                  <a:pt x="2120627" y="2778826"/>
                </a:cubicBezTo>
                <a:cubicBezTo>
                  <a:pt x="2128544" y="2838203"/>
                  <a:pt x="2135035" y="2897787"/>
                  <a:pt x="2144378" y="2956956"/>
                </a:cubicBezTo>
                <a:cubicBezTo>
                  <a:pt x="2146923" y="2973077"/>
                  <a:pt x="2154706" y="2988210"/>
                  <a:pt x="2156253" y="3004457"/>
                </a:cubicBezTo>
                <a:cubicBezTo>
                  <a:pt x="2162644" y="3071563"/>
                  <a:pt x="2161635" y="3139241"/>
                  <a:pt x="2168128" y="3206338"/>
                </a:cubicBezTo>
                <a:cubicBezTo>
                  <a:pt x="2173520" y="3262058"/>
                  <a:pt x="2187230" y="3316805"/>
                  <a:pt x="2191879" y="3372592"/>
                </a:cubicBezTo>
                <a:cubicBezTo>
                  <a:pt x="2197951" y="3445454"/>
                  <a:pt x="2199859" y="3515379"/>
                  <a:pt x="2215630" y="3586348"/>
                </a:cubicBezTo>
                <a:cubicBezTo>
                  <a:pt x="2218345" y="3598568"/>
                  <a:pt x="2223547" y="3610099"/>
                  <a:pt x="2227505" y="3621974"/>
                </a:cubicBezTo>
                <a:cubicBezTo>
                  <a:pt x="2223547" y="3673434"/>
                  <a:pt x="2228928" y="3726484"/>
                  <a:pt x="2215630" y="3776353"/>
                </a:cubicBezTo>
                <a:cubicBezTo>
                  <a:pt x="2211953" y="3790144"/>
                  <a:pt x="2193046" y="3794307"/>
                  <a:pt x="2180004" y="3800104"/>
                </a:cubicBezTo>
                <a:cubicBezTo>
                  <a:pt x="2139950" y="3817906"/>
                  <a:pt x="2092711" y="3828888"/>
                  <a:pt x="2049375" y="3835730"/>
                </a:cubicBezTo>
                <a:cubicBezTo>
                  <a:pt x="1994079" y="3844461"/>
                  <a:pt x="1938538" y="3851564"/>
                  <a:pt x="1883120" y="3859481"/>
                </a:cubicBezTo>
                <a:cubicBezTo>
                  <a:pt x="1843201" y="3865184"/>
                  <a:pt x="1769928" y="3874993"/>
                  <a:pt x="1728741" y="3883231"/>
                </a:cubicBezTo>
                <a:cubicBezTo>
                  <a:pt x="1712737" y="3886432"/>
                  <a:pt x="1697547" y="3894441"/>
                  <a:pt x="1681240" y="3895107"/>
                </a:cubicBezTo>
                <a:cubicBezTo>
                  <a:pt x="1503214" y="3902373"/>
                  <a:pt x="1324980" y="3903024"/>
                  <a:pt x="1146850" y="3906982"/>
                </a:cubicBezTo>
                <a:cubicBezTo>
                  <a:pt x="1079557" y="3914899"/>
                  <a:pt x="1011996" y="3920803"/>
                  <a:pt x="944970" y="3930733"/>
                </a:cubicBezTo>
                <a:cubicBezTo>
                  <a:pt x="905038" y="3936649"/>
                  <a:pt x="866540" y="3952563"/>
                  <a:pt x="826217" y="3954483"/>
                </a:cubicBezTo>
                <a:lnTo>
                  <a:pt x="576835" y="3966359"/>
                </a:lnTo>
                <a:cubicBezTo>
                  <a:pt x="414539" y="3962400"/>
                  <a:pt x="252123" y="3961855"/>
                  <a:pt x="89946" y="3954483"/>
                </a:cubicBezTo>
                <a:cubicBezTo>
                  <a:pt x="49657" y="3952652"/>
                  <a:pt x="42762" y="3931684"/>
                  <a:pt x="30570" y="3895107"/>
                </a:cubicBezTo>
                <a:cubicBezTo>
                  <a:pt x="20248" y="3864140"/>
                  <a:pt x="6819" y="3800104"/>
                  <a:pt x="6819" y="3800104"/>
                </a:cubicBezTo>
                <a:cubicBezTo>
                  <a:pt x="19282" y="3563292"/>
                  <a:pt x="-34561" y="3627728"/>
                  <a:pt x="42445" y="3550722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2020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31504" y="285728"/>
            <a:ext cx="8928992" cy="1011222"/>
          </a:xfrm>
        </p:spPr>
        <p:txBody>
          <a:bodyPr>
            <a:noAutofit/>
          </a:bodyPr>
          <a:lstStyle/>
          <a:p>
            <a:r>
              <a:rPr lang="en-US" altLang="ko-KR" sz="2800" b="1" dirty="0">
                <a:latin typeface="+mn-lt"/>
              </a:rPr>
              <a:t>Prevalence of PH in COPD and IPF</a:t>
            </a:r>
            <a:endParaRPr lang="ko-KR" altLang="en-US" sz="2800" b="1" dirty="0">
              <a:latin typeface="+mn-lt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1775521" y="2276873"/>
          <a:ext cx="4104457" cy="3213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4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4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Defining PH criteria</a:t>
                      </a:r>
                      <a:r>
                        <a:rPr lang="en-US" altLang="ko-KR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ko-KR" sz="1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mPAP</a:t>
                      </a:r>
                      <a:r>
                        <a:rPr lang="en-US" altLang="ko-KR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Prevalence of</a:t>
                      </a:r>
                      <a:r>
                        <a:rPr lang="en-US" altLang="ko-K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 (%)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Burrows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&gt;25 mmHg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Weitzenblum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&gt;20 mmHg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Weitzenblum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&gt;20 mmHg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2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Oswald-</a:t>
                      </a:r>
                      <a:r>
                        <a:rPr lang="en-US" altLang="ko-KR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mammosser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&gt;20 mmHg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Scharf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&gt;20 mmHg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Thabut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&gt;25 mmHg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ko-KR" alt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내용 개체 틀 3"/>
          <p:cNvGraphicFramePr>
            <a:graphicFrameLocks/>
          </p:cNvGraphicFramePr>
          <p:nvPr/>
        </p:nvGraphicFramePr>
        <p:xfrm>
          <a:off x="6312025" y="2276873"/>
          <a:ext cx="4104457" cy="3237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6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41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09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Defining PH criteria </a:t>
                      </a:r>
                      <a:r>
                        <a:rPr lang="en-US" altLang="ko-KR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(mPAP)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Prevalence of</a:t>
                      </a:r>
                      <a:r>
                        <a:rPr lang="en-US" altLang="ko-K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 (%)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7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Lettieri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&gt;25 mmHg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7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Shorr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2525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&gt;25 mmHg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ko-KR" alt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7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Alkukhun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&gt;25 mmHg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424023"/>
                  </a:ext>
                </a:extLst>
              </a:tr>
              <a:tr h="3947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Minai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&gt;25 mmHg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88063"/>
                  </a:ext>
                </a:extLst>
              </a:tr>
              <a:tr h="509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Zisman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&gt;25 mmHg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18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Nathan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&gt;25 mmHg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39616" y="1549628"/>
            <a:ext cx="230425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COPD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5545" y="1549627"/>
            <a:ext cx="230425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IPF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180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02433" y="274638"/>
            <a:ext cx="10440955" cy="1143000"/>
          </a:xfrm>
        </p:spPr>
        <p:txBody>
          <a:bodyPr>
            <a:noAutofit/>
          </a:bodyPr>
          <a:lstStyle/>
          <a:p>
            <a:r>
              <a:rPr lang="en-US" altLang="ko-KR" sz="2800" dirty="0">
                <a:latin typeface="+mn-lt"/>
              </a:rPr>
              <a:t>Mean PAP in patients with advanced COPD and IPF</a:t>
            </a:r>
            <a:endParaRPr lang="ko-KR" altLang="en-US" sz="2800" dirty="0">
              <a:latin typeface="+mn-lt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668628" y="6005764"/>
            <a:ext cx="56435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200" dirty="0" err="1"/>
              <a:t>Chaouat</a:t>
            </a:r>
            <a:r>
              <a:rPr lang="en-US" altLang="ko-KR" sz="1200" dirty="0"/>
              <a:t> et al. Am J Respir Crit Care Med 2005;172: 189–194</a:t>
            </a:r>
            <a:endParaRPr lang="ko-KR" altLang="en-US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1544" y="1988840"/>
            <a:ext cx="417646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168009" y="1988839"/>
            <a:ext cx="4516797" cy="382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직사각형 7"/>
          <p:cNvSpPr/>
          <p:nvPr/>
        </p:nvSpPr>
        <p:spPr>
          <a:xfrm>
            <a:off x="7131990" y="6269189"/>
            <a:ext cx="321248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1200" dirty="0" err="1"/>
              <a:t>Lettieri</a:t>
            </a:r>
            <a:r>
              <a:rPr lang="en-US" altLang="ko-KR" sz="1200" dirty="0"/>
              <a:t> CJ, et al. CHEST 2006; 129:746 –752</a:t>
            </a:r>
            <a:endParaRPr lang="ko-KR" alt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596522" y="1506447"/>
            <a:ext cx="306743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COPD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5390" y="1455167"/>
            <a:ext cx="324305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IPF 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직선 연결선 3"/>
          <p:cNvCxnSpPr/>
          <p:nvPr/>
        </p:nvCxnSpPr>
        <p:spPr>
          <a:xfrm flipV="1">
            <a:off x="4151784" y="2204864"/>
            <a:ext cx="0" cy="324036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329" y="2265650"/>
            <a:ext cx="54869" cy="327383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/>
              <a:t>Definition of </a:t>
            </a:r>
            <a:r>
              <a:rPr lang="en-US" altLang="ko-KR" sz="3600" b="1" dirty="0">
                <a:solidFill>
                  <a:srgbClr val="FF0000"/>
                </a:solidFill>
              </a:rPr>
              <a:t>severe PH</a:t>
            </a:r>
            <a:br>
              <a:rPr lang="en-US" altLang="ko-KR" sz="3600" dirty="0"/>
            </a:br>
            <a:r>
              <a:rPr lang="en-US" altLang="ko-KR" sz="3600" dirty="0"/>
              <a:t>Associated with lung</a:t>
            </a:r>
            <a:r>
              <a:rPr lang="ko-KR" altLang="en-US" sz="3600" dirty="0"/>
              <a:t> </a:t>
            </a:r>
            <a:r>
              <a:rPr lang="en-US" altLang="ko-KR" sz="3600" dirty="0"/>
              <a:t>diseases</a:t>
            </a:r>
            <a:endParaRPr lang="ko-KR" altLang="en-US" sz="3600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3598223" y="1799112"/>
          <a:ext cx="4993574" cy="3978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9275">
                  <a:extLst>
                    <a:ext uri="{9D8B030D-6E8A-4147-A177-3AD203B41FA5}">
                      <a16:colId xmlns:a16="http://schemas.microsoft.com/office/drawing/2014/main" val="3219527416"/>
                    </a:ext>
                  </a:extLst>
                </a:gridCol>
                <a:gridCol w="2764299">
                  <a:extLst>
                    <a:ext uri="{9D8B030D-6E8A-4147-A177-3AD203B41FA5}">
                      <a16:colId xmlns:a16="http://schemas.microsoft.com/office/drawing/2014/main" val="1495835423"/>
                    </a:ext>
                  </a:extLst>
                </a:gridCol>
              </a:tblGrid>
              <a:tr h="107075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bg1"/>
                          </a:solidFill>
                        </a:rPr>
                        <a:t>Terminology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bg1"/>
                          </a:solidFill>
                        </a:rPr>
                        <a:t>Hemodynamics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531394"/>
                  </a:ext>
                </a:extLst>
              </a:tr>
              <a:tr h="71937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No PH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err="1">
                          <a:solidFill>
                            <a:schemeClr val="tx1"/>
                          </a:solidFill>
                        </a:rPr>
                        <a:t>PAPm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baseline="0" dirty="0">
                          <a:solidFill>
                            <a:schemeClr val="tx1"/>
                          </a:solidFill>
                        </a:rPr>
                        <a:t>≤ 20mmHg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695827"/>
                  </a:ext>
                </a:extLst>
              </a:tr>
              <a:tr h="89922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Non-severe</a:t>
                      </a:r>
                      <a:r>
                        <a:rPr lang="en-US" altLang="ko-KR" b="1" baseline="0" dirty="0"/>
                        <a:t> PH</a:t>
                      </a:r>
                      <a:endParaRPr lang="ko-KR" alt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err="1"/>
                        <a:t>PAPm</a:t>
                      </a:r>
                      <a:r>
                        <a:rPr lang="en-US" altLang="ko-KR" b="1" baseline="0" dirty="0"/>
                        <a:t> &gt; 20mmHg</a:t>
                      </a:r>
                    </a:p>
                    <a:p>
                      <a:pPr latinLnBrk="1"/>
                      <a:r>
                        <a:rPr lang="en-US" altLang="ko-KR" b="1" baseline="0" dirty="0"/>
                        <a:t>PVR ≤5WU</a:t>
                      </a:r>
                      <a:endParaRPr lang="ko-KR" alt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242854"/>
                  </a:ext>
                </a:extLst>
              </a:tr>
              <a:tr h="128888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Severe PH</a:t>
                      </a:r>
                      <a:endParaRPr lang="ko-KR" alt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err="1"/>
                        <a:t>PAPm</a:t>
                      </a:r>
                      <a:r>
                        <a:rPr lang="en-US" altLang="ko-KR" b="1" dirty="0"/>
                        <a:t> &gt; 20mmHg </a:t>
                      </a:r>
                    </a:p>
                    <a:p>
                      <a:pPr latinLnBrk="1"/>
                      <a:r>
                        <a:rPr lang="en-US" altLang="ko-KR" b="1" dirty="0"/>
                        <a:t>PVR &gt;5 WU</a:t>
                      </a:r>
                      <a:endParaRPr lang="ko-KR" alt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184335"/>
                  </a:ext>
                </a:extLst>
              </a:tr>
            </a:tbl>
          </a:graphicData>
        </a:graphic>
      </p:graphicFrame>
      <p:sp>
        <p:nvSpPr>
          <p:cNvPr id="7" name="직사각형 4"/>
          <p:cNvSpPr>
            <a:spLocks noChangeArrowheads="1"/>
          </p:cNvSpPr>
          <p:nvPr/>
        </p:nvSpPr>
        <p:spPr bwMode="auto">
          <a:xfrm>
            <a:off x="6561664" y="6021338"/>
            <a:ext cx="3636193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2022 ESC/ERS guidelines for PH</a:t>
            </a:r>
            <a:endParaRPr kumimoji="1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415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+mj-ea"/>
              </a:rPr>
              <a:t>PVR</a:t>
            </a:r>
            <a:r>
              <a:rPr lang="en-US" altLang="ko-KR" sz="2400" dirty="0">
                <a:latin typeface="+mj-ea"/>
              </a:rPr>
              <a:t> provides stronger prognostic information than </a:t>
            </a:r>
            <a:r>
              <a:rPr lang="en-US" altLang="ko-KR" sz="2400" b="1" dirty="0">
                <a:latin typeface="+mj-ea"/>
              </a:rPr>
              <a:t>mean PAP </a:t>
            </a:r>
            <a:r>
              <a:rPr lang="en-US" altLang="ko-KR" sz="2400" dirty="0">
                <a:latin typeface="+mj-ea"/>
              </a:rPr>
              <a:t>in patients with PH-ILD </a:t>
            </a:r>
            <a:endParaRPr lang="ko-KR" altLang="en-US" sz="2400" dirty="0">
              <a:latin typeface="+mj-ea"/>
            </a:endParaRPr>
          </a:p>
        </p:txBody>
      </p:sp>
      <p:pic>
        <p:nvPicPr>
          <p:cNvPr id="4" name="그림 3" descr="화면 캡처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60852"/>
            <a:ext cx="5088565" cy="4104455"/>
          </a:xfrm>
          <a:prstGeom prst="rect">
            <a:avLst/>
          </a:prstGeom>
        </p:spPr>
      </p:pic>
      <p:pic>
        <p:nvPicPr>
          <p:cNvPr id="5" name="그림 4" descr="화면 캡처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2060848"/>
            <a:ext cx="5280587" cy="4104456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527381" y="2204864"/>
            <a:ext cx="384043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167676" y="2636972"/>
            <a:ext cx="2928325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mPAP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) ⩾35 mmHg or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mPAP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⩾25 mmHg with cardiac index &lt; 2.0 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870108" y="6309439"/>
            <a:ext cx="34998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Olsson KM, et l. Eur Respir J 2021; 58: 2101483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811" y="1567618"/>
            <a:ext cx="10022712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449 patients with PH-ILD in the COMPERA registry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32" y="509591"/>
            <a:ext cx="7296151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8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C88543-6CAD-6ABE-D9EE-3D31E3C1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/>
              <a:t>폐고혈압을 유발하는 폐질환은</a:t>
            </a:r>
            <a:r>
              <a:rPr lang="en-US" altLang="ko-KR" sz="3200" dirty="0"/>
              <a:t>?   </a:t>
            </a:r>
            <a:r>
              <a:rPr lang="ko-KR" altLang="en-US" sz="3200" b="1" dirty="0">
                <a:solidFill>
                  <a:srgbClr val="FF0000"/>
                </a:solidFill>
              </a:rPr>
              <a:t>급성 </a:t>
            </a:r>
            <a:r>
              <a:rPr lang="en-US" altLang="ko-KR" sz="3200" b="1" dirty="0">
                <a:solidFill>
                  <a:srgbClr val="FF0000"/>
                </a:solidFill>
              </a:rPr>
              <a:t>acute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C9D2B0B-26FB-9B60-A103-3A9E17C54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b="1" dirty="0"/>
              <a:t>Hypoxia</a:t>
            </a:r>
          </a:p>
          <a:p>
            <a:pPr marL="0" indent="0">
              <a:buNone/>
            </a:pPr>
            <a:endParaRPr lang="en-US" altLang="ko-KR" dirty="0"/>
          </a:p>
          <a:p>
            <a:r>
              <a:rPr lang="ko-KR" altLang="en-US" sz="2400" dirty="0"/>
              <a:t>고 위도 </a:t>
            </a:r>
            <a:r>
              <a:rPr lang="en-US" altLang="ko-KR" sz="2400" dirty="0"/>
              <a:t>High </a:t>
            </a:r>
            <a:r>
              <a:rPr lang="en-US" altLang="ko-KR" sz="2400" dirty="0" err="1"/>
              <a:t>alttitude</a:t>
            </a:r>
            <a:r>
              <a:rPr lang="en-US" altLang="ko-KR" sz="2400" dirty="0"/>
              <a:t> : </a:t>
            </a:r>
            <a:r>
              <a:rPr lang="ko-KR" altLang="en-US" sz="2400" dirty="0"/>
              <a:t>고산 등정</a:t>
            </a:r>
            <a:endParaRPr lang="en-US" altLang="ko-KR" sz="2400" dirty="0"/>
          </a:p>
          <a:p>
            <a:endParaRPr lang="ko-KR" altLang="en-US" sz="2400" dirty="0"/>
          </a:p>
          <a:p>
            <a:r>
              <a:rPr lang="en-US" altLang="ko-KR" sz="2400" dirty="0"/>
              <a:t>Acute respiratory distress syndrome (ARDS)</a:t>
            </a:r>
          </a:p>
          <a:p>
            <a:r>
              <a:rPr lang="en-US" altLang="ko-KR" sz="2400" dirty="0"/>
              <a:t>pCO2 ↑, </a:t>
            </a:r>
            <a:r>
              <a:rPr lang="ko-KR" altLang="en-US" sz="2400" dirty="0"/>
              <a:t>인공환기압력 </a:t>
            </a:r>
            <a:r>
              <a:rPr lang="en-US" altLang="ko-KR" sz="2400" dirty="0">
                <a:sym typeface="Wingdings" panose="05000000000000000000" pitchFamily="2" charset="2"/>
              </a:rPr>
              <a:t> </a:t>
            </a:r>
            <a:r>
              <a:rPr lang="ko-KR" altLang="en-US" sz="2400" dirty="0" err="1">
                <a:sym typeface="Wingdings" panose="05000000000000000000" pitchFamily="2" charset="2"/>
              </a:rPr>
              <a:t>폐고혈압</a:t>
            </a:r>
            <a:r>
              <a:rPr lang="ko-KR" altLang="en-US" sz="2400" dirty="0">
                <a:sym typeface="Wingdings" panose="05000000000000000000" pitchFamily="2" charset="2"/>
              </a:rPr>
              <a:t> 악화요인</a:t>
            </a:r>
            <a:endParaRPr lang="en-US" altLang="ko-KR" sz="2400" dirty="0">
              <a:sym typeface="Wingdings" panose="05000000000000000000" pitchFamily="2" charset="2"/>
            </a:endParaRPr>
          </a:p>
          <a:p>
            <a:endParaRPr lang="en-US" altLang="ko-KR" sz="2400" dirty="0">
              <a:sym typeface="Wingdings" panose="05000000000000000000" pitchFamily="2" charset="2"/>
            </a:endParaRPr>
          </a:p>
          <a:p>
            <a:r>
              <a:rPr lang="en-US" altLang="ko-KR" sz="2400" dirty="0">
                <a:sym typeface="Wingdings" panose="05000000000000000000" pitchFamily="2" charset="2"/>
              </a:rPr>
              <a:t>Pulmonary embolism</a:t>
            </a:r>
          </a:p>
          <a:p>
            <a:pPr marL="0" indent="0">
              <a:buNone/>
            </a:pPr>
            <a:r>
              <a:rPr lang="en-US" altLang="ko-KR" sz="2400" dirty="0">
                <a:sym typeface="Wingdings" panose="05000000000000000000" pitchFamily="2" charset="2"/>
              </a:rPr>
              <a:t>Thrombus, amniotic, fat</a:t>
            </a:r>
            <a:r>
              <a:rPr lang="ko-KR" altLang="en-US" sz="2400" dirty="0">
                <a:sym typeface="Wingdings" panose="05000000000000000000" pitchFamily="2" charset="2"/>
              </a:rPr>
              <a:t> </a:t>
            </a:r>
            <a:endParaRPr lang="en-US" altLang="ko-KR" sz="2400" dirty="0">
              <a:sym typeface="Wingdings" panose="05000000000000000000" pitchFamily="2" charset="2"/>
            </a:endParaRPr>
          </a:p>
          <a:p>
            <a:endParaRPr lang="en-US" altLang="ko-KR" dirty="0">
              <a:sym typeface="Wingdings" panose="05000000000000000000" pitchFamily="2" charset="2"/>
            </a:endParaRPr>
          </a:p>
          <a:p>
            <a:endParaRPr lang="en-US" altLang="ko-K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570F154-C6B2-4A24-8E92-DB694AF3F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657" y="1825625"/>
            <a:ext cx="3493311" cy="3292125"/>
          </a:xfrm>
          <a:prstGeom prst="rect">
            <a:avLst/>
          </a:prstGeom>
        </p:spPr>
      </p:pic>
      <p:sp>
        <p:nvSpPr>
          <p:cNvPr id="5" name="화살표: 오각형 4">
            <a:extLst>
              <a:ext uri="{FF2B5EF4-FFF2-40B4-BE49-F238E27FC236}">
                <a16:creationId xmlns:a16="http://schemas.microsoft.com/office/drawing/2014/main" id="{6562D49C-EEDC-499D-BF38-7B432C5DE2D7}"/>
              </a:ext>
            </a:extLst>
          </p:cNvPr>
          <p:cNvSpPr/>
          <p:nvPr/>
        </p:nvSpPr>
        <p:spPr>
          <a:xfrm>
            <a:off x="1287624" y="4693298"/>
            <a:ext cx="9610531" cy="148366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/>
              <a:t>일시적일 수 있고 변동성이 많은 영역이므로 통과</a:t>
            </a:r>
            <a:r>
              <a:rPr lang="en-US" altLang="ko-KR" sz="2400" dirty="0"/>
              <a:t>!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1826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F1C070-FB7D-4AA3-8BB1-685C0DF77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950" r="48154"/>
          <a:stretch/>
        </p:blipFill>
        <p:spPr bwMode="auto">
          <a:xfrm>
            <a:off x="76200" y="1443999"/>
            <a:ext cx="4112845" cy="517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5CFD52F7-B378-428B-9ADA-77827FD0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6"/>
            <a:ext cx="10515600" cy="721803"/>
          </a:xfrm>
        </p:spPr>
        <p:txBody>
          <a:bodyPr>
            <a:normAutofit/>
          </a:bodyPr>
          <a:lstStyle/>
          <a:p>
            <a:r>
              <a:rPr lang="en-US" altLang="ko-KR" sz="2800" b="1" dirty="0"/>
              <a:t>H</a:t>
            </a:r>
            <a:r>
              <a:rPr lang="en-US" altLang="ko-KR" sz="2800" dirty="0"/>
              <a:t>ypoxic </a:t>
            </a:r>
            <a:r>
              <a:rPr lang="en-US" altLang="ko-KR" sz="2800" b="1" dirty="0"/>
              <a:t>P</a:t>
            </a:r>
            <a:r>
              <a:rPr lang="en-US" altLang="ko-KR" sz="2800" dirty="0"/>
              <a:t>ulmonary </a:t>
            </a:r>
            <a:r>
              <a:rPr lang="en-US" altLang="ko-KR" sz="2800" b="1" dirty="0"/>
              <a:t>V</a:t>
            </a:r>
            <a:r>
              <a:rPr lang="en-US" altLang="ko-KR" sz="2800" dirty="0"/>
              <a:t>asoconstriction ( </a:t>
            </a:r>
            <a:r>
              <a:rPr lang="en-US" altLang="ko-KR" sz="2800" b="1" dirty="0">
                <a:solidFill>
                  <a:srgbClr val="FF0000"/>
                </a:solidFill>
              </a:rPr>
              <a:t>HPV</a:t>
            </a:r>
            <a:r>
              <a:rPr lang="en-US" altLang="ko-KR" sz="2800" dirty="0"/>
              <a:t> )</a:t>
            </a:r>
            <a:endParaRPr lang="ko-KR" altLang="en-US" sz="2800" dirty="0"/>
          </a:p>
        </p:txBody>
      </p:sp>
      <p:pic>
        <p:nvPicPr>
          <p:cNvPr id="10" name="내용 개체 틀 9">
            <a:extLst>
              <a:ext uri="{FF2B5EF4-FFF2-40B4-BE49-F238E27FC236}">
                <a16:creationId xmlns:a16="http://schemas.microsoft.com/office/drawing/2014/main" id="{E0AC2150-366F-4CC0-92D1-A5BB898DA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9970"/>
          <a:stretch/>
        </p:blipFill>
        <p:spPr>
          <a:xfrm>
            <a:off x="4265812" y="1131877"/>
            <a:ext cx="7189079" cy="5174984"/>
          </a:xfr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69FDC37-E935-458C-AD49-D536C896C2FC}"/>
              </a:ext>
            </a:extLst>
          </p:cNvPr>
          <p:cNvSpPr/>
          <p:nvPr/>
        </p:nvSpPr>
        <p:spPr>
          <a:xfrm>
            <a:off x="3380509" y="1173440"/>
            <a:ext cx="4620491" cy="1064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CE70F9-BD14-4627-973F-17CE7BBFD4A3}"/>
              </a:ext>
            </a:extLst>
          </p:cNvPr>
          <p:cNvSpPr txBox="1"/>
          <p:nvPr/>
        </p:nvSpPr>
        <p:spPr>
          <a:xfrm>
            <a:off x="6604660" y="3855987"/>
            <a:ext cx="112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</a:rPr>
              <a:t>P</a:t>
            </a:r>
            <a:r>
              <a:rPr lang="en-US" altLang="ko-KR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</a:rPr>
              <a:t>O2=150</a:t>
            </a:r>
            <a:endParaRPr lang="ko-KR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B4CAF3-FDBC-41FB-9247-5C2AFDF6FACB}"/>
              </a:ext>
            </a:extLst>
          </p:cNvPr>
          <p:cNvSpPr txBox="1"/>
          <p:nvPr/>
        </p:nvSpPr>
        <p:spPr>
          <a:xfrm>
            <a:off x="8570511" y="4047580"/>
            <a:ext cx="100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</a:rPr>
              <a:t>P</a:t>
            </a:r>
            <a:r>
              <a:rPr lang="en-US" altLang="ko-KR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</a:rPr>
              <a:t>O2=70</a:t>
            </a:r>
            <a:endParaRPr lang="ko-KR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C381A9-0863-4393-8EEB-437ADADEA6CA}"/>
              </a:ext>
            </a:extLst>
          </p:cNvPr>
          <p:cNvSpPr txBox="1"/>
          <p:nvPr/>
        </p:nvSpPr>
        <p:spPr>
          <a:xfrm>
            <a:off x="9075372" y="6308105"/>
            <a:ext cx="100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</a:rPr>
              <a:t>P</a:t>
            </a:r>
            <a:r>
              <a:rPr lang="en-US" altLang="ko-KR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</a:rPr>
              <a:t>O2=95</a:t>
            </a:r>
            <a:endParaRPr lang="ko-KR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3BFD3E7-ED81-403A-8467-5E1E0A8B3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59044" t="50984" r="5898"/>
          <a:stretch/>
        </p:blipFill>
        <p:spPr bwMode="auto">
          <a:xfrm>
            <a:off x="9872417" y="4449705"/>
            <a:ext cx="2309912" cy="198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23006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Acute</a:t>
            </a:r>
          </a:p>
          <a:p>
            <a:pPr marL="0" indent="0">
              <a:buNone/>
            </a:pPr>
            <a:r>
              <a:rPr lang="en-US" altLang="ko-KR" dirty="0"/>
              <a:t>                      </a:t>
            </a:r>
            <a:endParaRPr lang="en-US" altLang="ko-KR" sz="2800" b="1" dirty="0"/>
          </a:p>
          <a:p>
            <a:r>
              <a:rPr lang="en-US" altLang="ko-KR" dirty="0"/>
              <a:t>Sub-acute</a:t>
            </a:r>
          </a:p>
          <a:p>
            <a:pPr marL="0" indent="0">
              <a:buNone/>
            </a:pPr>
            <a:r>
              <a:rPr lang="en-US" altLang="ko-KR" sz="2800" dirty="0"/>
              <a:t>                     </a:t>
            </a:r>
            <a:r>
              <a:rPr lang="en-US" altLang="ko-KR" sz="2400" dirty="0"/>
              <a:t>PA pressure </a:t>
            </a:r>
            <a:r>
              <a:rPr lang="en-US" altLang="ko-KR" sz="2400" b="1" dirty="0"/>
              <a:t>↑</a:t>
            </a:r>
            <a:r>
              <a:rPr lang="en-US" altLang="ko-KR" sz="2400" dirty="0"/>
              <a:t> </a:t>
            </a:r>
            <a:r>
              <a:rPr lang="en-US" altLang="ko-KR" sz="2400" dirty="0">
                <a:sym typeface="Wingdings" pitchFamily="2" charset="2"/>
              </a:rPr>
              <a:t></a:t>
            </a:r>
            <a:r>
              <a:rPr lang="en-US" altLang="ko-KR" sz="2400" dirty="0"/>
              <a:t> </a:t>
            </a:r>
            <a:r>
              <a:rPr lang="en-US" altLang="ko-KR" sz="2400" b="1" dirty="0"/>
              <a:t>vascular remodeling</a:t>
            </a:r>
          </a:p>
          <a:p>
            <a:pPr marL="0" indent="0">
              <a:buNone/>
            </a:pPr>
            <a:r>
              <a:rPr lang="en-US" altLang="ko-KR" sz="2400" b="1" dirty="0">
                <a:solidFill>
                  <a:srgbClr val="FF0000"/>
                </a:solidFill>
              </a:rPr>
              <a:t>                     </a:t>
            </a:r>
            <a:r>
              <a:rPr lang="en-US" altLang="ko-KR" sz="24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altLang="ko-KR" sz="2400" b="1" dirty="0">
                <a:solidFill>
                  <a:srgbClr val="FF0000"/>
                </a:solidFill>
              </a:rPr>
              <a:t>RV dilatation</a:t>
            </a:r>
          </a:p>
          <a:p>
            <a:r>
              <a:rPr lang="en-US" altLang="ko-KR" b="1" dirty="0">
                <a:solidFill>
                  <a:srgbClr val="FF0000"/>
                </a:solidFill>
              </a:rPr>
              <a:t>Chronic       </a:t>
            </a:r>
            <a:endParaRPr lang="en-US" altLang="ko-KR" sz="2800" b="1" dirty="0"/>
          </a:p>
          <a:p>
            <a:pPr marL="0" indent="0">
              <a:buNone/>
            </a:pPr>
            <a:r>
              <a:rPr lang="en-US" altLang="ko-KR" sz="2800" b="1" dirty="0"/>
              <a:t>                   </a:t>
            </a:r>
            <a:r>
              <a:rPr lang="en-US" altLang="ko-KR" sz="2400" b="1" dirty="0">
                <a:sym typeface="Wingdings" pitchFamily="2" charset="2"/>
              </a:rPr>
              <a:t>RV</a:t>
            </a:r>
            <a:r>
              <a:rPr lang="en-US" altLang="ko-KR" sz="2400" b="1" dirty="0"/>
              <a:t> Hypertrophy</a:t>
            </a:r>
          </a:p>
          <a:p>
            <a:pPr marL="0" indent="0">
              <a:buNone/>
            </a:pPr>
            <a:r>
              <a:rPr lang="en-US" altLang="ko-KR" sz="2400" b="1" dirty="0"/>
              <a:t>                   RV contractility ↓ </a:t>
            </a:r>
            <a:r>
              <a:rPr lang="en-US" altLang="ko-KR" sz="2400" b="1" dirty="0">
                <a:sym typeface="Wingdings" pitchFamily="2" charset="2"/>
              </a:rPr>
              <a:t> RV failure</a:t>
            </a:r>
            <a:endParaRPr lang="ko-KR" altLang="en-US" sz="2400" b="1" dirty="0"/>
          </a:p>
        </p:txBody>
      </p:sp>
      <p:sp>
        <p:nvSpPr>
          <p:cNvPr id="4" name="아래쪽 화살표 3"/>
          <p:cNvSpPr/>
          <p:nvPr/>
        </p:nvSpPr>
        <p:spPr>
          <a:xfrm>
            <a:off x="1086861" y="2298577"/>
            <a:ext cx="1152128" cy="288032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아래쪽 화살표 4"/>
          <p:cNvSpPr/>
          <p:nvPr/>
        </p:nvSpPr>
        <p:spPr>
          <a:xfrm>
            <a:off x="1014853" y="3623320"/>
            <a:ext cx="1296144" cy="648072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840" y="1268085"/>
            <a:ext cx="23762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</a:rPr>
              <a:t>Acute PTE</a:t>
            </a:r>
          </a:p>
          <a:p>
            <a:r>
              <a:rPr lang="en-US" altLang="ko-KR" dirty="0">
                <a:solidFill>
                  <a:prstClr val="black"/>
                </a:solidFill>
              </a:rPr>
              <a:t>Air/Fat/amniotic embolism</a:t>
            </a:r>
          </a:p>
          <a:p>
            <a:r>
              <a:rPr lang="en-US" altLang="ko-KR" dirty="0">
                <a:solidFill>
                  <a:prstClr val="black"/>
                </a:solidFill>
              </a:rPr>
              <a:t>ARDS</a:t>
            </a:r>
          </a:p>
          <a:p>
            <a:r>
              <a:rPr lang="en-US" altLang="ko-KR" dirty="0">
                <a:solidFill>
                  <a:prstClr val="black"/>
                </a:solidFill>
              </a:rPr>
              <a:t>Severe pneumonia</a:t>
            </a:r>
          </a:p>
          <a:p>
            <a:r>
              <a:rPr lang="en-US" altLang="ko-KR" dirty="0">
                <a:solidFill>
                  <a:prstClr val="black"/>
                </a:solidFill>
              </a:rPr>
              <a:t>Aspiration</a:t>
            </a:r>
          </a:p>
          <a:p>
            <a:endParaRPr lang="en-US" altLang="ko-KR" dirty="0">
              <a:solidFill>
                <a:prstClr val="black"/>
              </a:solidFill>
            </a:endParaRPr>
          </a:p>
          <a:p>
            <a:endParaRPr lang="en-US" altLang="ko-KR" dirty="0">
              <a:solidFill>
                <a:prstClr val="black"/>
              </a:solidFill>
            </a:endParaRPr>
          </a:p>
          <a:p>
            <a:endParaRPr lang="en-US" altLang="ko-KR" dirty="0">
              <a:solidFill>
                <a:prstClr val="black"/>
              </a:solidFill>
            </a:endParaRPr>
          </a:p>
          <a:p>
            <a:endParaRPr lang="en-US" altLang="ko-KR" dirty="0">
              <a:solidFill>
                <a:prstClr val="black"/>
              </a:solidFill>
            </a:endParaRPr>
          </a:p>
          <a:p>
            <a:endParaRPr lang="en-US" altLang="ko-KR" dirty="0">
              <a:solidFill>
                <a:prstClr val="black"/>
              </a:solidFill>
            </a:endParaRPr>
          </a:p>
          <a:p>
            <a:endParaRPr lang="en-US" altLang="ko-KR" dirty="0">
              <a:solidFill>
                <a:prstClr val="black"/>
              </a:solidFill>
            </a:endParaRPr>
          </a:p>
          <a:p>
            <a:r>
              <a:rPr lang="en-US" altLang="ko-KR" dirty="0">
                <a:solidFill>
                  <a:prstClr val="black"/>
                </a:solidFill>
              </a:rPr>
              <a:t>Chronic lung disease</a:t>
            </a:r>
          </a:p>
          <a:p>
            <a:r>
              <a:rPr lang="en-US" altLang="ko-KR" dirty="0">
                <a:solidFill>
                  <a:prstClr val="black"/>
                </a:solidFill>
              </a:rPr>
              <a:t>: ILD</a:t>
            </a:r>
          </a:p>
          <a:p>
            <a:r>
              <a:rPr lang="en-US" altLang="ko-KR" dirty="0">
                <a:solidFill>
                  <a:prstClr val="black"/>
                </a:solidFill>
              </a:rPr>
              <a:t> COPD</a:t>
            </a:r>
          </a:p>
          <a:p>
            <a:r>
              <a:rPr lang="en-US" altLang="ko-KR" dirty="0">
                <a:solidFill>
                  <a:prstClr val="black"/>
                </a:solidFill>
              </a:rPr>
              <a:t> TBDL</a:t>
            </a: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아래쪽 화살표 설명선 6"/>
          <p:cNvSpPr/>
          <p:nvPr/>
        </p:nvSpPr>
        <p:spPr>
          <a:xfrm>
            <a:off x="3322355" y="1372466"/>
            <a:ext cx="2376264" cy="1584176"/>
          </a:xfrm>
          <a:prstGeom prst="downArrow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FFFF00"/>
                </a:solidFill>
              </a:rPr>
              <a:t>Hypoxic pulmonary vasoconstriction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12AD664-523B-6CCF-3AAD-4510A9660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884" y="290489"/>
            <a:ext cx="746824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82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sz="3200" b="1" dirty="0">
                <a:solidFill>
                  <a:srgbClr val="FF0000"/>
                </a:solidFill>
              </a:rPr>
              <a:t>급성 </a:t>
            </a:r>
            <a:r>
              <a:rPr lang="en-US" altLang="ko-KR" sz="3200" b="1" dirty="0">
                <a:solidFill>
                  <a:srgbClr val="FF0000"/>
                </a:solidFill>
              </a:rPr>
              <a:t>Acute</a:t>
            </a:r>
            <a:r>
              <a:rPr lang="en-US" altLang="ko-KR" sz="3200" b="1" dirty="0"/>
              <a:t> </a:t>
            </a:r>
            <a:r>
              <a:rPr lang="en-US" altLang="ko-KR" sz="3200" b="1" dirty="0">
                <a:sym typeface="Wingdings" pitchFamily="2" charset="2"/>
              </a:rPr>
              <a:t> </a:t>
            </a:r>
            <a:r>
              <a:rPr lang="ko-KR" altLang="en-US" sz="3200" b="1" dirty="0">
                <a:sym typeface="Wingdings" pitchFamily="2" charset="2"/>
              </a:rPr>
              <a:t>만성 </a:t>
            </a:r>
            <a:r>
              <a:rPr lang="en-US" altLang="ko-KR" sz="3200" b="1" dirty="0">
                <a:solidFill>
                  <a:srgbClr val="0070C0"/>
                </a:solidFill>
                <a:sym typeface="Wingdings" pitchFamily="2" charset="2"/>
              </a:rPr>
              <a:t>Chronic </a:t>
            </a:r>
            <a:endParaRPr lang="ko-KR" alt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부제목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/>
              <a:t>Pulmonary Hypertension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48744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9256047-582F-F385-EBA5-9B587083C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393" y="890649"/>
            <a:ext cx="10949051" cy="25888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b="1" dirty="0">
                <a:highlight>
                  <a:srgbClr val="FFFFFF"/>
                </a:highlight>
              </a:rPr>
              <a:t>만성 폐질환 환자에서 폐고혈압이 있을 때</a:t>
            </a:r>
            <a:br>
              <a:rPr lang="en-US" altLang="ko-KR" sz="3600" b="1" dirty="0">
                <a:highlight>
                  <a:srgbClr val="FFFFFF"/>
                </a:highlight>
              </a:rPr>
            </a:br>
            <a:r>
              <a:rPr lang="en-US" altLang="ko-KR" sz="2800" b="1" dirty="0">
                <a:highlight>
                  <a:srgbClr val="FFFFFF"/>
                </a:highlight>
              </a:rPr>
              <a:t>How to Approach?</a:t>
            </a:r>
            <a:endParaRPr lang="ko-KR" altLang="en-US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0" y="3820933"/>
            <a:ext cx="3007199" cy="271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494" y="3466750"/>
            <a:ext cx="3334079" cy="307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584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6211" y="285729"/>
            <a:ext cx="10972800" cy="646995"/>
          </a:xfrm>
        </p:spPr>
        <p:txBody>
          <a:bodyPr>
            <a:normAutofit/>
          </a:bodyPr>
          <a:lstStyle/>
          <a:p>
            <a:pPr algn="ctr"/>
            <a:r>
              <a:rPr lang="ko-KR" altLang="en-US" sz="2800" b="1" dirty="0"/>
              <a:t>폐고혈압 </a:t>
            </a:r>
            <a:r>
              <a:rPr lang="en-US" altLang="ko-KR" sz="2800" b="1" dirty="0"/>
              <a:t>Pulmonary Hypertension (PH) </a:t>
            </a:r>
            <a:r>
              <a:rPr lang="ko-KR" altLang="en-US" sz="2800" b="1" dirty="0"/>
              <a:t>정의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6808" y="1061473"/>
            <a:ext cx="9889099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ko-KR" sz="2400" dirty="0"/>
              <a:t>Too high blood pressure </a:t>
            </a:r>
            <a:r>
              <a:rPr lang="en-US" altLang="ko-KR" sz="2400" b="1" dirty="0"/>
              <a:t>in ‘Lung’</a:t>
            </a:r>
          </a:p>
          <a:p>
            <a:r>
              <a:rPr lang="en-US" altLang="ko-KR" sz="2400" b="1" dirty="0"/>
              <a:t>                                in Rt. Side of heart</a:t>
            </a:r>
            <a:endParaRPr lang="ko-KR" alt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78356" y="6126508"/>
            <a:ext cx="9346407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ko-KR" b="1" dirty="0"/>
              <a:t>Normal mean PAP = 14±3 mmHg</a:t>
            </a:r>
            <a:r>
              <a:rPr lang="en-US" altLang="ko-KR" dirty="0"/>
              <a:t>,              Upper limit of mean PAP = 20 mmHg</a:t>
            </a:r>
          </a:p>
          <a:p>
            <a:endParaRPr lang="en-US" altLang="ko-K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93" y="1982837"/>
            <a:ext cx="3322511" cy="277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964" y="4756373"/>
            <a:ext cx="8293111" cy="12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897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E2306C7-808D-BBA1-123D-22E67820B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b="1" dirty="0">
                <a:solidFill>
                  <a:srgbClr val="0070C0"/>
                </a:solidFill>
              </a:rPr>
              <a:t>만성폐쇄성폐질환 </a:t>
            </a:r>
            <a:r>
              <a:rPr lang="en-US" altLang="ko-KR" b="1" dirty="0">
                <a:solidFill>
                  <a:srgbClr val="0070C0"/>
                </a:solidFill>
              </a:rPr>
              <a:t>COPD</a:t>
            </a:r>
            <a:r>
              <a:rPr lang="ko-KR" altLang="en-US" dirty="0"/>
              <a:t>                        </a:t>
            </a:r>
            <a:r>
              <a:rPr lang="ko-KR" altLang="en-US" b="1" dirty="0" err="1"/>
              <a:t>간질성폐질환</a:t>
            </a:r>
            <a:r>
              <a:rPr lang="ko-KR" altLang="en-US" b="1" dirty="0"/>
              <a:t> </a:t>
            </a:r>
            <a:r>
              <a:rPr lang="en-US" altLang="ko-KR" b="1" dirty="0"/>
              <a:t>ILD</a:t>
            </a:r>
          </a:p>
          <a:p>
            <a:pPr marL="0" indent="0">
              <a:buNone/>
            </a:pPr>
            <a:r>
              <a:rPr lang="en-US" altLang="ko-KR" sz="1600" b="1" dirty="0">
                <a:solidFill>
                  <a:srgbClr val="FF0000"/>
                </a:solidFill>
              </a:rPr>
              <a:t>Slow progression                                                          Rapid progression</a:t>
            </a:r>
          </a:p>
          <a:p>
            <a:pPr marL="0" indent="0">
              <a:buNone/>
            </a:pPr>
            <a:r>
              <a:rPr lang="en-US" altLang="ko-KR" sz="1600" b="1" dirty="0">
                <a:solidFill>
                  <a:srgbClr val="FF0000"/>
                </a:solidFill>
              </a:rPr>
              <a:t>Prevalence &gt; 50%  (severe 1-5%)</a:t>
            </a:r>
            <a:r>
              <a:rPr lang="ko-KR" altLang="en-US" sz="1600" b="1" dirty="0">
                <a:solidFill>
                  <a:srgbClr val="FF0000"/>
                </a:solidFill>
              </a:rPr>
              <a:t>                                    </a:t>
            </a:r>
            <a:r>
              <a:rPr lang="en-US" altLang="ko-KR" sz="1600" b="1" dirty="0">
                <a:solidFill>
                  <a:srgbClr val="FF0000"/>
                </a:solidFill>
              </a:rPr>
              <a:t>Prevalence 8-40% (severe &lt; 10% )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76A16B80-0E2E-9ED4-2D2D-2AF47C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3200" dirty="0"/>
              <a:t>폐고혈압을 유발하는 폐질환은</a:t>
            </a:r>
            <a:r>
              <a:rPr lang="en-US" altLang="ko-KR" sz="3200" dirty="0"/>
              <a:t>?   </a:t>
            </a:r>
            <a:r>
              <a:rPr lang="ko-KR" altLang="en-US" sz="3200" dirty="0"/>
              <a:t>　　</a:t>
            </a:r>
            <a:br>
              <a:rPr lang="en-US" altLang="ko-KR" sz="3200" dirty="0"/>
            </a:br>
            <a:r>
              <a:rPr lang="ko-KR" altLang="en-US" sz="3200" dirty="0"/>
              <a:t>만성 </a:t>
            </a:r>
            <a:r>
              <a:rPr lang="en-US" altLang="ko-KR" sz="3200" dirty="0"/>
              <a:t>chronic     </a:t>
            </a:r>
            <a:endParaRPr lang="ko-KR" altLang="en-US" sz="32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23BDEC3-31EE-78BC-324E-C9DA2BD2E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80" y="3117322"/>
            <a:ext cx="4139543" cy="319458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45D02A3-DF78-3864-EB34-8487F7C43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676" y="3117322"/>
            <a:ext cx="4605175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78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447444F-0B99-7DA7-F7F9-FD998408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104"/>
            <a:ext cx="10515600" cy="4662859"/>
          </a:xfrm>
        </p:spPr>
        <p:txBody>
          <a:bodyPr/>
          <a:lstStyle/>
          <a:p>
            <a:r>
              <a:rPr lang="en-US" altLang="ko-KR" b="1" dirty="0"/>
              <a:t>Combined pulmonary fibrosis and emphysema (CPFE)</a:t>
            </a:r>
          </a:p>
          <a:p>
            <a:endParaRPr lang="ko-KR" altLang="en-US" dirty="0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5A0DED52-BA56-A63A-B4E8-06DE82A0F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폐고혈압을 유발하는 폐질환은</a:t>
            </a:r>
            <a:r>
              <a:rPr lang="en-US" altLang="ko-KR" sz="2400" dirty="0"/>
              <a:t>?   </a:t>
            </a:r>
            <a:br>
              <a:rPr lang="en-US" altLang="ko-KR" sz="2400" dirty="0"/>
            </a:br>
            <a:r>
              <a:rPr lang="ko-KR" altLang="en-US" sz="2400" dirty="0"/>
              <a:t>만성 </a:t>
            </a:r>
            <a:r>
              <a:rPr lang="en-US" altLang="ko-KR" sz="2400" dirty="0"/>
              <a:t>chronic   </a:t>
            </a:r>
            <a:endParaRPr lang="ko-KR" altLang="en-US" sz="2400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6A1156E4-2AD4-EB4A-FE13-457CF57563BA}"/>
              </a:ext>
            </a:extLst>
          </p:cNvPr>
          <p:cNvSpPr txBox="1">
            <a:spLocks/>
          </p:cNvSpPr>
          <p:nvPr/>
        </p:nvSpPr>
        <p:spPr>
          <a:xfrm>
            <a:off x="1044320" y="18768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ko-KR" altLang="en-US" sz="36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4097299-6DB6-7BCF-8C6D-F10E370C0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8" y="2051011"/>
            <a:ext cx="3653831" cy="471817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1F225A0-9C9B-35A4-059E-891C155B2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116" y="2274125"/>
            <a:ext cx="4099227" cy="4316932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ACC340F6-9AAB-C97A-BC9A-E048BFBB89D3}"/>
              </a:ext>
            </a:extLst>
          </p:cNvPr>
          <p:cNvSpPr/>
          <p:nvPr/>
        </p:nvSpPr>
        <p:spPr>
          <a:xfrm>
            <a:off x="8771167" y="6493001"/>
            <a:ext cx="320324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altLang="ko-KR" sz="1200" dirty="0">
                <a:solidFill>
                  <a:prstClr val="black"/>
                </a:solidFill>
              </a:rPr>
              <a:t>Cottin et al. Eur Respir J 2010; 35: 105–111</a:t>
            </a:r>
            <a:endParaRPr lang="ko-KR" altLang="en-US" sz="12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36680" y="3924759"/>
            <a:ext cx="2924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rgbClr val="FF0000"/>
                </a:solidFill>
              </a:rPr>
              <a:t>Rapid progression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rgbClr val="FF0000"/>
                </a:solidFill>
              </a:rPr>
              <a:t>Prevalence ~50%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rgbClr val="FF0000"/>
                </a:solidFill>
              </a:rPr>
              <a:t>Severe PH ∽ 70%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47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48B343-45CA-D693-E958-891523C3F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5705104" cy="910151"/>
          </a:xfrm>
        </p:spPr>
        <p:txBody>
          <a:bodyPr/>
          <a:lstStyle/>
          <a:p>
            <a:r>
              <a:rPr lang="en-US" altLang="ko-KR" dirty="0"/>
              <a:t>TB destroyed lung 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4113B931-F46E-F171-FF32-EF055E544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3013" y="3538602"/>
            <a:ext cx="4085891" cy="3161589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0BD560D-8D60-DFEA-F3F5-34E605EA6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6" y="1494476"/>
            <a:ext cx="4459664" cy="302408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E964CF1-F7D5-072C-87DC-5E0BF2E1B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296" y="1420598"/>
            <a:ext cx="4558623" cy="288744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3C04610-1B30-4714-1550-0D3937066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39" y="3797398"/>
            <a:ext cx="4207097" cy="306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07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99" y="197774"/>
            <a:ext cx="5888400" cy="240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705" y="2994705"/>
            <a:ext cx="7875587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02583" y="6415167"/>
            <a:ext cx="4589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WSPH Taskforce 5, Barcelona, 2024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9269" y="2601097"/>
            <a:ext cx="29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2022 ESC/ERS Guidelines</a:t>
            </a:r>
            <a:endParaRPr lang="ko-KR" altLang="en-US" dirty="0"/>
          </a:p>
        </p:txBody>
      </p:sp>
      <p:sp>
        <p:nvSpPr>
          <p:cNvPr id="7" name="아래쪽 화살표 6"/>
          <p:cNvSpPr/>
          <p:nvPr/>
        </p:nvSpPr>
        <p:spPr>
          <a:xfrm>
            <a:off x="5347062" y="2563629"/>
            <a:ext cx="1010195" cy="46155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2656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7" y="38100"/>
            <a:ext cx="6800851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16" y="1435555"/>
            <a:ext cx="9781983" cy="444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799B3E0-7087-5FC8-2759-9CAB5C290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37" y="365126"/>
            <a:ext cx="3503139" cy="210529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CE99034-F8F4-B94C-CF3F-53404DE9A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503" y="287058"/>
            <a:ext cx="3357304" cy="210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E11D88-482C-4E66-B31A-132777EE5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ko-KR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맑은 고딕"/>
                <a:ea typeface="맑은 고딕" panose="020B0503020000020004" pitchFamily="50" charset="-127"/>
                <a:cs typeface="+mj-cs"/>
              </a:rPr>
              <a:t>만성 폐질환 환자에서 폐고혈압이 있을 때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맑은 고딕"/>
                <a:ea typeface="맑은 고딕" panose="020B0503020000020004" pitchFamily="50" charset="-127"/>
                <a:cs typeface="+mj-cs"/>
              </a:rPr>
              <a:t>,, </a:t>
            </a:r>
            <a:r>
              <a:rPr kumimoji="0" lang="ko-KR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맑은 고딕"/>
                <a:ea typeface="맑은 고딕" panose="020B0503020000020004" pitchFamily="50" charset="-127"/>
                <a:cs typeface="+mj-cs"/>
              </a:rPr>
              <a:t>의미는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맑은 고딕"/>
                <a:ea typeface="맑은 고딕" panose="020B0503020000020004" pitchFamily="50" charset="-127"/>
                <a:cs typeface="+mj-cs"/>
              </a:rPr>
              <a:t>?</a:t>
            </a:r>
            <a:b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맑은 고딕"/>
                <a:ea typeface="맑은 고딕" panose="020B0503020000020004" pitchFamily="50" charset="-127"/>
                <a:cs typeface="+mj-cs"/>
              </a:rPr>
            </a:br>
            <a:endParaRPr lang="ko-KR" altLang="en-US" sz="28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57AE08B-72A9-4682-B975-EE5C55B91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ko-KR" altLang="en-US" sz="2000" b="1" dirty="0"/>
              <a:t>폐기능이 나쁠 때 </a:t>
            </a:r>
            <a:r>
              <a:rPr lang="en-US" altLang="ko-KR" sz="2000" dirty="0">
                <a:sym typeface="Wingdings" panose="05000000000000000000" pitchFamily="2" charset="2"/>
              </a:rPr>
              <a:t></a:t>
            </a:r>
            <a:r>
              <a:rPr lang="ko-KR" altLang="en-US" sz="2000" dirty="0"/>
              <a:t> 폐질환의 </a:t>
            </a:r>
            <a:r>
              <a:rPr lang="ko-KR" altLang="en-US" sz="2000" b="1" dirty="0">
                <a:solidFill>
                  <a:srgbClr val="FF0000"/>
                </a:solidFill>
              </a:rPr>
              <a:t>중증도</a:t>
            </a:r>
            <a:r>
              <a:rPr lang="ko-KR" altLang="en-US" sz="2000" dirty="0"/>
              <a:t> </a:t>
            </a:r>
            <a:r>
              <a:rPr lang="en-US" altLang="ko-KR" sz="2000" dirty="0"/>
              <a:t>severity</a:t>
            </a:r>
          </a:p>
          <a:p>
            <a:pPr marL="0" indent="0">
              <a:buNone/>
            </a:pPr>
            <a:r>
              <a:rPr lang="en-US" altLang="ko-KR" sz="2000" dirty="0"/>
              <a:t> : advanced, end-stage, lung transplantation </a:t>
            </a:r>
            <a:r>
              <a:rPr lang="ko-KR" altLang="en-US" sz="2000" dirty="0"/>
              <a:t>고려 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/>
              <a:t>  </a:t>
            </a:r>
            <a:r>
              <a:rPr lang="ko-KR" altLang="en-US" sz="2000" dirty="0"/>
              <a:t>하지만 </a:t>
            </a:r>
            <a:r>
              <a:rPr lang="en-US" altLang="ko-KR" sz="2000" dirty="0"/>
              <a:t>severe PH </a:t>
            </a:r>
            <a:r>
              <a:rPr lang="ko-KR" altLang="en-US" sz="2000" dirty="0"/>
              <a:t>는 흔하지 않다</a:t>
            </a:r>
            <a:endParaRPr lang="en-US" altLang="ko-KR" sz="2000" dirty="0"/>
          </a:p>
          <a:p>
            <a:pPr marL="0" indent="0">
              <a:buNone/>
            </a:pPr>
            <a:endParaRPr lang="en-US" altLang="ko-KR" sz="2000" dirty="0"/>
          </a:p>
          <a:p>
            <a:r>
              <a:rPr lang="ko-KR" altLang="en-US" sz="2000" b="1" dirty="0"/>
              <a:t>폐기능이 그리 나쁘지 않을 때</a:t>
            </a:r>
            <a:endParaRPr lang="en-US" altLang="ko-KR" sz="2000" b="1" dirty="0"/>
          </a:p>
          <a:p>
            <a:pPr marL="0" indent="0">
              <a:buNone/>
            </a:pPr>
            <a:endParaRPr lang="en-US" altLang="ko-KR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ko-KR" sz="2000" dirty="0">
                <a:sym typeface="Wingdings" panose="05000000000000000000" pitchFamily="2" charset="2"/>
              </a:rPr>
              <a:t> </a:t>
            </a:r>
            <a:r>
              <a:rPr lang="ko-KR" altLang="en-US" sz="2000" dirty="0"/>
              <a:t>폐질환과 별개로  다른 원인의 </a:t>
            </a:r>
            <a:r>
              <a:rPr lang="en-US" altLang="ko-KR" sz="2000" dirty="0"/>
              <a:t>PH </a:t>
            </a:r>
            <a:r>
              <a:rPr lang="ko-KR" altLang="en-US" sz="2000" dirty="0"/>
              <a:t>가 있을 수 있다</a:t>
            </a:r>
          </a:p>
          <a:p>
            <a:pPr marL="0" indent="0">
              <a:buNone/>
            </a:pPr>
            <a:r>
              <a:rPr lang="ko-KR" altLang="en-US" sz="2000" dirty="0"/>
              <a:t>    </a:t>
            </a:r>
            <a:r>
              <a:rPr lang="en-US" altLang="ko-KR" sz="2000" dirty="0" err="1"/>
              <a:t>eg.</a:t>
            </a:r>
            <a:r>
              <a:rPr lang="en-US" altLang="ko-KR" sz="2000" dirty="0"/>
              <a:t> </a:t>
            </a:r>
            <a:r>
              <a:rPr lang="en-US" altLang="ko-KR" sz="2000" b="1" dirty="0"/>
              <a:t>PAH</a:t>
            </a:r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>
                <a:sym typeface="Wingdings" panose="05000000000000000000" pitchFamily="2" charset="2"/>
              </a:rPr>
              <a:t> </a:t>
            </a:r>
            <a:r>
              <a:rPr lang="ko-KR" altLang="en-US" sz="2000" dirty="0"/>
              <a:t>폐질환의 </a:t>
            </a:r>
            <a:r>
              <a:rPr lang="ko-KR" altLang="en-US" sz="2000" b="1" dirty="0"/>
              <a:t>혈관 침범 </a:t>
            </a:r>
            <a:r>
              <a:rPr lang="ko-KR" altLang="en-US" sz="2000" dirty="0"/>
              <a:t>정도가 특별하다 또는 심하다 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/>
              <a:t>  </a:t>
            </a:r>
            <a:r>
              <a:rPr lang="en-US" altLang="ko-KR" sz="2000" b="1" dirty="0">
                <a:solidFill>
                  <a:srgbClr val="FF0000"/>
                </a:solidFill>
              </a:rPr>
              <a:t>Vascular phenotype</a:t>
            </a:r>
          </a:p>
          <a:p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/>
              <a:t>  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22550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2800" dirty="0"/>
              <a:t>증례 </a:t>
            </a:r>
            <a:r>
              <a:rPr lang="en-US" altLang="ko-KR" sz="2800" dirty="0"/>
              <a:t>#</a:t>
            </a:r>
            <a:r>
              <a:rPr lang="ko-KR" altLang="en-US" sz="2800" dirty="0"/>
              <a:t>１</a:t>
            </a:r>
            <a:r>
              <a:rPr lang="en-US" altLang="ko-KR" sz="2800" dirty="0"/>
              <a:t>        67/M, Exertional dyspnea</a:t>
            </a:r>
            <a:br>
              <a:rPr lang="en-US" altLang="ko-KR" sz="2800" dirty="0"/>
            </a:br>
            <a:r>
              <a:rPr lang="en-US" altLang="ko-KR" sz="2800" dirty="0"/>
              <a:t> WHO Fc III </a:t>
            </a:r>
            <a:endParaRPr lang="ko-KR" altLang="en-US" sz="28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453" y="1649288"/>
            <a:ext cx="3861420" cy="23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3900026"/>
            <a:ext cx="4771057" cy="289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628800"/>
            <a:ext cx="4627563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70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929" y="620688"/>
            <a:ext cx="69723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990" y="2564905"/>
            <a:ext cx="70389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3356992"/>
            <a:ext cx="5263260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8976320" y="1340768"/>
            <a:ext cx="43204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09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3553" y="2132857"/>
            <a:ext cx="3057203" cy="3057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6040" y="2060848"/>
            <a:ext cx="3024336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377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628800"/>
            <a:ext cx="3816424" cy="295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313" y="188641"/>
            <a:ext cx="3973951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3878473"/>
            <a:ext cx="4097615" cy="26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028" y="3876040"/>
            <a:ext cx="4446438" cy="298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1" y="227225"/>
            <a:ext cx="3994199" cy="305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920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6211" y="285729"/>
            <a:ext cx="10972800" cy="646995"/>
          </a:xfrm>
        </p:spPr>
        <p:txBody>
          <a:bodyPr>
            <a:normAutofit/>
          </a:bodyPr>
          <a:lstStyle/>
          <a:p>
            <a:pPr algn="ctr"/>
            <a:r>
              <a:rPr lang="ko-KR" altLang="en-US" sz="2800" b="1" dirty="0"/>
              <a:t>폐고혈압 </a:t>
            </a:r>
            <a:r>
              <a:rPr lang="en-US" altLang="ko-KR" sz="2800" b="1" dirty="0"/>
              <a:t>Pulmonary Hypertension (PH) </a:t>
            </a:r>
            <a:r>
              <a:rPr lang="ko-KR" altLang="en-US" sz="2800" b="1" dirty="0"/>
              <a:t>정의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69" y="1332061"/>
            <a:ext cx="9889099" cy="27084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/>
              <a:t>질환명이 아니고 </a:t>
            </a:r>
            <a:r>
              <a:rPr lang="ko-KR" altLang="en-US" sz="2400" b="1" dirty="0">
                <a:solidFill>
                  <a:srgbClr val="FF0000"/>
                </a:solidFill>
              </a:rPr>
              <a:t>혈역학적 상태</a:t>
            </a:r>
            <a:r>
              <a:rPr lang="ko-KR" altLang="en-US" sz="2400" dirty="0"/>
              <a:t>이다</a:t>
            </a:r>
            <a:r>
              <a:rPr lang="en-US" altLang="ko-KR" sz="2400" dirty="0"/>
              <a:t>. </a:t>
            </a:r>
            <a:r>
              <a:rPr lang="ko-KR" altLang="en-US" sz="2400" dirty="0"/>
              <a:t> </a:t>
            </a:r>
            <a:r>
              <a:rPr lang="en-US" altLang="ko-KR" sz="2400" dirty="0"/>
              <a:t>hemodynamic status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/>
              <a:t>심초음파 추정이 아닌 </a:t>
            </a:r>
            <a:r>
              <a:rPr lang="ko-KR" altLang="en-US" sz="2400" b="1" dirty="0">
                <a:solidFill>
                  <a:srgbClr val="FF0000"/>
                </a:solidFill>
              </a:rPr>
              <a:t>우심도자 검사로 측정</a:t>
            </a:r>
            <a:r>
              <a:rPr lang="ko-KR" altLang="en-US" sz="2400" dirty="0"/>
              <a:t>한 압력이다</a:t>
            </a:r>
            <a:r>
              <a:rPr lang="en-US" altLang="ko-KR" sz="2400" dirty="0"/>
              <a:t>.</a:t>
            </a:r>
          </a:p>
          <a:p>
            <a:endParaRPr lang="en-US" altLang="ko-K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/>
              <a:t>특발성</a:t>
            </a:r>
            <a:r>
              <a:rPr lang="en-US" altLang="ko-KR" sz="2400" dirty="0"/>
              <a:t> </a:t>
            </a:r>
            <a:r>
              <a:rPr lang="ko-KR" altLang="en-US" sz="2400" dirty="0"/>
              <a:t>또는 여러가지 </a:t>
            </a:r>
            <a:r>
              <a:rPr lang="ko-KR" altLang="en-US" sz="2400" b="1" dirty="0"/>
              <a:t>질환과 연관</a:t>
            </a:r>
            <a:r>
              <a:rPr lang="ko-KR" altLang="en-US" sz="2400" dirty="0"/>
              <a:t>되어 발생한다</a:t>
            </a:r>
            <a:r>
              <a:rPr lang="en-US" altLang="ko-KR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/>
          </a:p>
          <a:p>
            <a:r>
              <a:rPr lang="ko-KR" altLang="en-US" sz="2400" b="1" dirty="0"/>
              <a:t> </a:t>
            </a:r>
            <a:endParaRPr lang="en-US" altLang="ko-KR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78356" y="6126508"/>
            <a:ext cx="9346407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ko-KR" b="1" dirty="0"/>
              <a:t>Normal mean PAP = 14±3 mmHg</a:t>
            </a:r>
            <a:r>
              <a:rPr lang="en-US" altLang="ko-KR" dirty="0"/>
              <a:t>,              Upper limit of mean PAP = 20 mmHg</a:t>
            </a:r>
          </a:p>
          <a:p>
            <a:endParaRPr lang="en-US" altLang="ko-K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964" y="4756373"/>
            <a:ext cx="8293111" cy="12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986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Lung perfusion scan SPECT </a:t>
            </a:r>
            <a:endParaRPr lang="ko-KR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4077073"/>
            <a:ext cx="3888432" cy="257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1408386"/>
            <a:ext cx="3895669" cy="25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19" y="4146222"/>
            <a:ext cx="3930963" cy="256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856" y="1408386"/>
            <a:ext cx="3945973" cy="250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020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6295"/>
            <a:ext cx="547691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2420889"/>
            <a:ext cx="4235557" cy="428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내용 개체 틀 2"/>
          <p:cNvSpPr txBox="1">
            <a:spLocks/>
          </p:cNvSpPr>
          <p:nvPr/>
        </p:nvSpPr>
        <p:spPr>
          <a:xfrm>
            <a:off x="1537999" y="4437113"/>
            <a:ext cx="5122912" cy="2188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RAP     24 mmHg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PCWP  14 mmHg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PAP     106/35  mean 60 mmHg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C.O      4.2 L/min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PVR    11       wood unit 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30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0BA81D-8AE6-482C-9369-8CA96191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2800" b="1" dirty="0"/>
              <a:t>폐고혈압 </a:t>
            </a:r>
            <a:r>
              <a:rPr lang="en-US" altLang="ko-KR" sz="2800" b="1" dirty="0"/>
              <a:t>(PH) </a:t>
            </a:r>
            <a:r>
              <a:rPr lang="ko-KR" altLang="en-US" sz="2800" b="1" dirty="0"/>
              <a:t>접근 과정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517EE5F-E0CB-45BC-BC7F-3566E5947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/>
              <a:t>의심</a:t>
            </a:r>
            <a:r>
              <a:rPr lang="en-US" altLang="ko-KR" b="1" dirty="0"/>
              <a:t>  Suspect</a:t>
            </a:r>
          </a:p>
          <a:p>
            <a:endParaRPr lang="en-US" altLang="ko-KR" b="1" dirty="0"/>
          </a:p>
          <a:p>
            <a:endParaRPr lang="en-US" altLang="ko-KR" b="1" dirty="0"/>
          </a:p>
          <a:p>
            <a:r>
              <a:rPr lang="ko-KR" altLang="en-US" b="1" dirty="0"/>
              <a:t>발견 </a:t>
            </a:r>
            <a:r>
              <a:rPr lang="en-US" altLang="ko-KR" b="1" dirty="0"/>
              <a:t>/ </a:t>
            </a:r>
            <a:r>
              <a:rPr lang="ko-KR" altLang="en-US" b="1" dirty="0"/>
              <a:t>선별    </a:t>
            </a:r>
            <a:r>
              <a:rPr lang="en-US" altLang="ko-KR" b="1" dirty="0"/>
              <a:t>Detect/</a:t>
            </a:r>
            <a:r>
              <a:rPr lang="ko-KR" altLang="en-US" b="1" dirty="0"/>
              <a:t> </a:t>
            </a:r>
            <a:r>
              <a:rPr lang="en-US" altLang="ko-KR" b="1" dirty="0"/>
              <a:t>screening</a:t>
            </a:r>
          </a:p>
          <a:p>
            <a:endParaRPr lang="en-US" altLang="ko-KR" b="1" dirty="0"/>
          </a:p>
          <a:p>
            <a:endParaRPr lang="en-US" altLang="ko-KR" b="1" dirty="0"/>
          </a:p>
          <a:p>
            <a:r>
              <a:rPr lang="ko-KR" altLang="en-US" b="1" dirty="0"/>
              <a:t>확진   </a:t>
            </a:r>
            <a:r>
              <a:rPr lang="en-US" altLang="ko-KR" b="1" dirty="0"/>
              <a:t>confirm diagnosis   </a:t>
            </a:r>
            <a:r>
              <a:rPr lang="en-US" altLang="ko-KR" b="1" dirty="0">
                <a:sym typeface="Wingdings" panose="05000000000000000000" pitchFamily="2" charset="2"/>
              </a:rPr>
              <a:t> </a:t>
            </a:r>
            <a:r>
              <a:rPr lang="ko-KR" altLang="en-US" b="1" dirty="0">
                <a:sym typeface="Wingdings" panose="05000000000000000000" pitchFamily="2" charset="2"/>
              </a:rPr>
              <a:t>전문센터</a:t>
            </a:r>
            <a:r>
              <a:rPr lang="en-US" altLang="ko-KR" b="1" dirty="0">
                <a:sym typeface="Wingdings" panose="05000000000000000000" pitchFamily="2" charset="2"/>
              </a:rPr>
              <a:t>,</a:t>
            </a:r>
            <a:r>
              <a:rPr lang="ko-KR" altLang="en-US" b="1" dirty="0">
                <a:sym typeface="Wingdings" panose="05000000000000000000" pitchFamily="2" charset="2"/>
              </a:rPr>
              <a:t> 우심도자 </a:t>
            </a:r>
            <a:endParaRPr lang="ko-KR" altLang="en-US" b="1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211B9C2-8E17-491D-B6F2-0A1C262172A6}"/>
              </a:ext>
            </a:extLst>
          </p:cNvPr>
          <p:cNvSpPr/>
          <p:nvPr/>
        </p:nvSpPr>
        <p:spPr>
          <a:xfrm>
            <a:off x="755780" y="1690689"/>
            <a:ext cx="10310326" cy="25547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295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784222"/>
            <a:ext cx="10972800" cy="233326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ko-KR" sz="2800" b="1" dirty="0"/>
              <a:t>PH Symptom in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chronic lung disease : </a:t>
            </a:r>
            <a:br>
              <a:rPr lang="en-US" altLang="ko-KR" sz="2800" b="1" dirty="0"/>
            </a:br>
            <a:r>
              <a:rPr lang="ko-KR" altLang="en-US" sz="2200" b="1" u="sng" dirty="0" err="1">
                <a:solidFill>
                  <a:srgbClr val="FF0000"/>
                </a:solidFill>
              </a:rPr>
              <a:t>비특이적</a:t>
            </a:r>
            <a:r>
              <a:rPr lang="en-US" altLang="ko-KR" sz="2200" b="1" u="sng" dirty="0">
                <a:solidFill>
                  <a:srgbClr val="FF0000"/>
                </a:solidFill>
              </a:rPr>
              <a:t>! </a:t>
            </a:r>
            <a:r>
              <a:rPr lang="ko-KR" altLang="en-US" sz="2200" b="1" u="sng" dirty="0">
                <a:solidFill>
                  <a:srgbClr val="FF0000"/>
                </a:solidFill>
              </a:rPr>
              <a:t>만성</a:t>
            </a:r>
            <a:r>
              <a:rPr lang="en-US" altLang="ko-KR" sz="2200" b="1" u="sng" dirty="0">
                <a:solidFill>
                  <a:srgbClr val="FF0000"/>
                </a:solidFill>
              </a:rPr>
              <a:t> </a:t>
            </a:r>
            <a:r>
              <a:rPr lang="ko-KR" altLang="en-US" sz="2200" b="1" u="sng" dirty="0">
                <a:solidFill>
                  <a:srgbClr val="FF0000"/>
                </a:solidFill>
              </a:rPr>
              <a:t>폐질환</a:t>
            </a:r>
            <a:r>
              <a:rPr lang="en-US" altLang="ko-KR" sz="2200" b="1" u="sng" dirty="0">
                <a:solidFill>
                  <a:srgbClr val="FF0000"/>
                </a:solidFill>
              </a:rPr>
              <a:t> </a:t>
            </a:r>
            <a:r>
              <a:rPr lang="ko-KR" altLang="en-US" sz="2200" b="1" u="sng" dirty="0">
                <a:solidFill>
                  <a:srgbClr val="FF0000"/>
                </a:solidFill>
              </a:rPr>
              <a:t>증상 징후와 </a:t>
            </a:r>
            <a:r>
              <a:rPr lang="en-US" altLang="ko-KR" sz="2200" b="1" u="sng" dirty="0">
                <a:solidFill>
                  <a:srgbClr val="FF0000"/>
                </a:solidFill>
              </a:rPr>
              <a:t>overlap</a:t>
            </a:r>
            <a:br>
              <a:rPr lang="en-US" altLang="ko-KR" sz="2200" b="1" dirty="0"/>
            </a:br>
            <a:r>
              <a:rPr lang="ko-KR" altLang="en-US" sz="2200" b="1" dirty="0"/>
              <a:t>폐질환의 폐기능에 비해 증상이 심하다</a:t>
            </a:r>
            <a:br>
              <a:rPr lang="en-US" altLang="ko-KR" sz="2200" b="1" dirty="0"/>
            </a:br>
            <a:r>
              <a:rPr lang="ko-KR" altLang="en-US" sz="2200" b="1" dirty="0"/>
              <a:t>하지부종 </a:t>
            </a:r>
            <a:br>
              <a:rPr lang="en-US" altLang="ko-KR" sz="2200" b="1" dirty="0"/>
            </a:br>
            <a:r>
              <a:rPr lang="ko-KR" altLang="en-US" sz="2200" b="1" dirty="0"/>
              <a:t>어지럼증</a:t>
            </a:r>
            <a:r>
              <a:rPr lang="en-US" altLang="ko-KR" sz="2200" b="1" dirty="0"/>
              <a:t>, </a:t>
            </a:r>
            <a:r>
              <a:rPr lang="ko-KR" altLang="en-US" sz="2200" b="1" dirty="0"/>
              <a:t>실신</a:t>
            </a:r>
            <a:r>
              <a:rPr lang="en-US" altLang="ko-KR" sz="2200" b="1" dirty="0"/>
              <a:t>, </a:t>
            </a:r>
            <a:r>
              <a:rPr lang="ko-KR" altLang="en-US" sz="2200" b="1" dirty="0" err="1"/>
              <a:t>흉통</a:t>
            </a:r>
            <a:r>
              <a:rPr lang="ko-KR" altLang="en-US" sz="2200" b="1" dirty="0"/>
              <a:t> </a:t>
            </a:r>
            <a:endParaRPr lang="ko-KR" altLang="en-US" sz="2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28" y="3156766"/>
            <a:ext cx="5871294" cy="370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295723" y="5007383"/>
            <a:ext cx="1095555" cy="490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rgbClr val="FF0000"/>
                </a:solidFill>
              </a:rPr>
              <a:t>만성폐질환</a:t>
            </a:r>
            <a:r>
              <a:rPr lang="en-US" altLang="ko-KR" sz="1400" b="1" dirty="0">
                <a:solidFill>
                  <a:srgbClr val="FF0000"/>
                </a:solidFill>
              </a:rPr>
              <a:t>+PH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296" y="1328066"/>
            <a:ext cx="4818285" cy="483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155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795C20-0F33-40C6-9F7D-F970014B1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</a:rPr>
              <a:t>overlap of symptoms</a:t>
            </a:r>
            <a:r>
              <a:rPr lang="ko-KR" altLang="en-US" sz="2800" b="1" dirty="0"/>
              <a:t>　</a:t>
            </a:r>
            <a:r>
              <a:rPr lang="en-US" altLang="ko-KR" sz="2800" dirty="0"/>
              <a:t>between fibrotic lung disease and PH </a:t>
            </a:r>
            <a:endParaRPr lang="ko-KR" altLang="en-US" sz="2800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17F6A1CF-2F8E-4BCD-96A3-1137C8F89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5128" y="1484307"/>
            <a:ext cx="5551714" cy="471131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799345-9BBD-4F92-8794-4BA71F633017}"/>
              </a:ext>
            </a:extLst>
          </p:cNvPr>
          <p:cNvSpPr txBox="1"/>
          <p:nvPr/>
        </p:nvSpPr>
        <p:spPr>
          <a:xfrm>
            <a:off x="7875038" y="6354371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err="1"/>
              <a:t>Nikkho</a:t>
            </a:r>
            <a:r>
              <a:rPr lang="ko-KR" altLang="en-US" sz="1200" dirty="0"/>
              <a:t> </a:t>
            </a:r>
            <a:r>
              <a:rPr lang="en-US" altLang="ko-KR" sz="1200" dirty="0"/>
              <a:t>et</a:t>
            </a:r>
            <a:r>
              <a:rPr lang="ko-KR" altLang="en-US" sz="1200" dirty="0"/>
              <a:t> </a:t>
            </a:r>
            <a:r>
              <a:rPr lang="en-US" altLang="ko-KR" sz="1200" dirty="0"/>
              <a:t>al,</a:t>
            </a:r>
            <a:r>
              <a:rPr lang="ko-KR" altLang="en-US" sz="1200" dirty="0"/>
              <a:t> </a:t>
            </a:r>
            <a:r>
              <a:rPr lang="en-US" altLang="ko-KR" sz="1200" dirty="0"/>
              <a:t>Pulmonary Circulation. 2022;12:e12127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35512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PH in CT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/>
              <a:t>Main pulmonary artery: aortic ratio &gt;1.1 </a:t>
            </a:r>
          </a:p>
          <a:p>
            <a:r>
              <a:rPr lang="en-US" altLang="ko-KR" sz="2000" dirty="0"/>
              <a:t>RV:LV ratio of &gt;1.0</a:t>
            </a:r>
            <a:endParaRPr lang="ko-KR" alt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91" y="2792180"/>
            <a:ext cx="7999472" cy="336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A19F42-C4E0-E496-7C20-F757139B9C50}"/>
              </a:ext>
            </a:extLst>
          </p:cNvPr>
          <p:cNvSpPr txBox="1"/>
          <p:nvPr/>
        </p:nvSpPr>
        <p:spPr>
          <a:xfrm>
            <a:off x="8903899" y="6353463"/>
            <a:ext cx="2454172" cy="2803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1" tIns="32141" rIns="64281" bIns="32141">
            <a:spAutoFit/>
          </a:bodyPr>
          <a:lstStyle>
            <a:defPPr>
              <a:defRPr lang="ko-KR"/>
            </a:defPPr>
            <a:lvl1pPr defTabSz="410751" hangingPunct="0">
              <a:defRPr sz="1400" b="1" i="1" kern="0">
                <a:solidFill>
                  <a:srgbClr val="006060">
                    <a:lumMod val="90000"/>
                    <a:lumOff val="1000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altLang="ko-KR" dirty="0"/>
              <a:t>Br J </a:t>
            </a:r>
            <a:r>
              <a:rPr lang="en-US" altLang="ko-KR" dirty="0" err="1"/>
              <a:t>Radiol</a:t>
            </a:r>
            <a:r>
              <a:rPr lang="en-US" altLang="ko-KR" dirty="0"/>
              <a:t> 2020; 94: 20200830.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5831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2800" dirty="0"/>
              <a:t>Findings Suggestive of </a:t>
            </a:r>
            <a:r>
              <a:rPr lang="en-US" altLang="ko-KR" sz="2800" b="1" dirty="0"/>
              <a:t>Pulmonary Hypertension </a:t>
            </a:r>
            <a:br>
              <a:rPr lang="en-US" altLang="ko-KR" sz="2800" dirty="0"/>
            </a:br>
            <a:r>
              <a:rPr lang="en-US" altLang="ko-KR" sz="2400" dirty="0"/>
              <a:t>in </a:t>
            </a:r>
            <a:r>
              <a:rPr lang="en-US" altLang="ko-KR" sz="2500" dirty="0">
                <a:solidFill>
                  <a:prstClr val="black"/>
                </a:solidFill>
              </a:rPr>
              <a:t>Chronic Lung diseases </a:t>
            </a:r>
            <a:endParaRPr lang="ko-KR" altLang="en-US" sz="2400" dirty="0"/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idx="1"/>
          </p:nvPr>
        </p:nvGraphicFramePr>
        <p:xfrm>
          <a:off x="881743" y="2200093"/>
          <a:ext cx="10515600" cy="3901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89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History</a:t>
                      </a:r>
                      <a:endParaRPr lang="ko-KR" alt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Syncope</a:t>
                      </a:r>
                    </a:p>
                    <a:p>
                      <a:pPr latinLnBrk="1"/>
                      <a:r>
                        <a:rPr lang="en-US" altLang="ko-KR" sz="2000" dirty="0"/>
                        <a:t>Dizziness</a:t>
                      </a:r>
                      <a:endParaRPr lang="ko-KR" altLang="en-US" sz="20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P/Ex</a:t>
                      </a:r>
                      <a:endParaRPr lang="ko-KR" alt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JVP ↑ </a:t>
                      </a:r>
                    </a:p>
                    <a:p>
                      <a:pPr latinLnBrk="1"/>
                      <a:r>
                        <a:rPr lang="en-US" altLang="ko-KR" sz="2000" dirty="0"/>
                        <a:t>Peripheral</a:t>
                      </a:r>
                      <a:r>
                        <a:rPr lang="en-US" altLang="ko-KR" sz="2000" baseline="0" dirty="0"/>
                        <a:t> edema</a:t>
                      </a:r>
                    </a:p>
                    <a:p>
                      <a:pPr latinLnBrk="1"/>
                      <a:r>
                        <a:rPr lang="en-US" altLang="ko-KR" sz="2000" baseline="0" dirty="0"/>
                        <a:t>Ascites</a:t>
                      </a:r>
                      <a:endParaRPr lang="ko-KR" altLang="en-US" sz="20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Pulmonary</a:t>
                      </a:r>
                      <a:r>
                        <a:rPr lang="en-US" altLang="ko-KR" sz="2000" baseline="0" dirty="0"/>
                        <a:t> function test</a:t>
                      </a:r>
                      <a:endParaRPr lang="ko-KR" alt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Severely reduced</a:t>
                      </a:r>
                      <a:r>
                        <a:rPr lang="en-US" altLang="ko-KR" sz="2000" baseline="0" dirty="0"/>
                        <a:t> </a:t>
                      </a:r>
                      <a:r>
                        <a:rPr lang="en-US" altLang="ko-KR" sz="2000" dirty="0" err="1"/>
                        <a:t>DLco</a:t>
                      </a:r>
                      <a:endParaRPr lang="ko-KR" altLang="en-US" sz="20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6</a:t>
                      </a:r>
                      <a:r>
                        <a:rPr lang="en-US" altLang="ko-KR" sz="2000" baseline="0" dirty="0"/>
                        <a:t> minute walk test</a:t>
                      </a:r>
                      <a:endParaRPr lang="ko-KR" alt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Severely reduced,</a:t>
                      </a:r>
                      <a:r>
                        <a:rPr lang="en-US" altLang="ko-KR" sz="2000" baseline="0" dirty="0"/>
                        <a:t> worsening</a:t>
                      </a:r>
                    </a:p>
                    <a:p>
                      <a:pPr latinLnBrk="1"/>
                      <a:r>
                        <a:rPr lang="en-US" altLang="ko-KR" sz="2000" baseline="0" dirty="0"/>
                        <a:t>Marked desaturation</a:t>
                      </a:r>
                      <a:endParaRPr lang="ko-KR" altLang="en-US" sz="20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CT</a:t>
                      </a:r>
                      <a:endParaRPr lang="ko-KR" alt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RV:LV ratio &gt;1</a:t>
                      </a:r>
                    </a:p>
                    <a:p>
                      <a:pPr latinLnBrk="1"/>
                      <a:r>
                        <a:rPr lang="en-US" altLang="ko-KR" sz="2000" dirty="0"/>
                        <a:t>Increased </a:t>
                      </a:r>
                      <a:r>
                        <a:rPr lang="en-US" altLang="ko-KR" sz="2000" dirty="0" err="1"/>
                        <a:t>PA:Ao</a:t>
                      </a:r>
                      <a:r>
                        <a:rPr lang="en-US" altLang="ko-KR" sz="2000" dirty="0"/>
                        <a:t> ratio (&gt;0.9)</a:t>
                      </a:r>
                      <a:endParaRPr lang="ko-KR" altLang="en-US" sz="20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Lab test</a:t>
                      </a:r>
                      <a:endParaRPr lang="ko-KR" alt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Elevated BNP or NT-</a:t>
                      </a:r>
                      <a:r>
                        <a:rPr lang="en-US" altLang="ko-KR" sz="2000" dirty="0" err="1"/>
                        <a:t>proBNP</a:t>
                      </a:r>
                      <a:endParaRPr lang="ko-KR" altLang="en-US" sz="20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8681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D9494174-0399-41A3-9361-B371A3AF2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0465" y="288272"/>
            <a:ext cx="5971592" cy="6476609"/>
          </a:xfr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5E4524C-7420-41B9-AE8C-DEF115BA8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550" y="1555923"/>
            <a:ext cx="4210985" cy="1289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946B0A-7075-4FE5-8572-E7C7872538B2}"/>
              </a:ext>
            </a:extLst>
          </p:cNvPr>
          <p:cNvSpPr txBox="1"/>
          <p:nvPr/>
        </p:nvSpPr>
        <p:spPr>
          <a:xfrm>
            <a:off x="7290550" y="3013501"/>
            <a:ext cx="4534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만성 폐질환이 임상적으로     안정적인 시기에 평가해야</a:t>
            </a:r>
            <a:r>
              <a:rPr lang="en-US" altLang="ko-KR" sz="2400" b="1" dirty="0"/>
              <a:t>!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57552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/>
              <a:t>The accuracy of Doppler echocardiography</a:t>
            </a:r>
            <a:endParaRPr lang="ko-KR" alt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37" y="2004938"/>
            <a:ext cx="5265619" cy="395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96357" y="6410488"/>
            <a:ext cx="420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err="1"/>
              <a:t>Lv</a:t>
            </a:r>
            <a:r>
              <a:rPr lang="en-US" altLang="ko-KR" sz="1200" dirty="0"/>
              <a:t> et al. BMC Medical Imaging (2022) 22:91 </a:t>
            </a:r>
            <a:endParaRPr lang="ko-KR" alt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D27947-FD9F-4077-82BA-4EE61A6B21C8}"/>
              </a:ext>
            </a:extLst>
          </p:cNvPr>
          <p:cNvSpPr txBox="1"/>
          <p:nvPr/>
        </p:nvSpPr>
        <p:spPr>
          <a:xfrm>
            <a:off x="6736702" y="3032449"/>
            <a:ext cx="4969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 </a:t>
            </a:r>
            <a:r>
              <a:rPr lang="en-US" altLang="ko-KR" sz="2000" dirty="0"/>
              <a:t>systolic</a:t>
            </a:r>
            <a:r>
              <a:rPr lang="ko-KR" altLang="en-US" sz="2000" dirty="0"/>
              <a:t> </a:t>
            </a:r>
            <a:r>
              <a:rPr lang="en-US" altLang="ko-KR" sz="2000" dirty="0"/>
              <a:t>pulmonary artery pressure </a:t>
            </a:r>
            <a:r>
              <a:rPr lang="ko-KR" altLang="en-US" sz="2000" dirty="0"/>
              <a:t>추정</a:t>
            </a:r>
            <a:endParaRPr lang="en-US" altLang="ko-KR" sz="2000" dirty="0"/>
          </a:p>
          <a:p>
            <a:endParaRPr lang="en-US" altLang="ko-KR" sz="2000" dirty="0"/>
          </a:p>
          <a:p>
            <a:r>
              <a:rPr lang="en-US" altLang="ko-KR" sz="2000" dirty="0"/>
              <a:t> = 4[TR Vmax]2  +  estimated RAP 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33456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839" y="365130"/>
            <a:ext cx="11076316" cy="101509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/>
              <a:t>Estimation of systolic pulmonary artery pressure (</a:t>
            </a:r>
            <a:r>
              <a:rPr lang="en-US" altLang="ko-KR" sz="2400" dirty="0" err="1"/>
              <a:t>sPAP</a:t>
            </a:r>
            <a:r>
              <a:rPr lang="en-US" altLang="ko-KR" sz="2400" dirty="0"/>
              <a:t>)</a:t>
            </a:r>
            <a:br>
              <a:rPr lang="en-US" altLang="ko-KR" sz="2400" dirty="0"/>
            </a:br>
            <a:r>
              <a:rPr lang="ko-KR" altLang="en-US" sz="2400" b="1" dirty="0"/>
              <a:t>만성 폐질환 환자에서 흔한</a:t>
            </a:r>
            <a:r>
              <a:rPr lang="en-US" altLang="ko-KR" sz="2400" b="1" dirty="0"/>
              <a:t> </a:t>
            </a:r>
            <a:r>
              <a:rPr lang="ko-KR" altLang="en-US" sz="2400" b="1" dirty="0"/>
              <a:t>한계점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BE69E2C-3D94-79B7-090E-20A609042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0424" y="1825624"/>
            <a:ext cx="7743376" cy="4845763"/>
          </a:xfrm>
        </p:spPr>
        <p:txBody>
          <a:bodyPr>
            <a:normAutofit fontScale="85000" lnSpcReduction="20000"/>
          </a:bodyPr>
          <a:lstStyle/>
          <a:p>
            <a:r>
              <a:rPr lang="en-US" altLang="ko-KR" dirty="0"/>
              <a:t> </a:t>
            </a:r>
            <a:r>
              <a:rPr lang="en-US" altLang="ko-KR" sz="2400" dirty="0" err="1"/>
              <a:t>sPAP</a:t>
            </a:r>
            <a:r>
              <a:rPr lang="en-US" altLang="ko-KR" sz="2400" dirty="0">
                <a:solidFill>
                  <a:srgbClr val="212121"/>
                </a:solidFill>
                <a:latin typeface="Cambria"/>
              </a:rPr>
              <a:t> = 4[TR </a:t>
            </a:r>
            <a:r>
              <a:rPr lang="en-US" altLang="ko-KR" sz="2400" dirty="0" err="1">
                <a:solidFill>
                  <a:srgbClr val="212121"/>
                </a:solidFill>
                <a:latin typeface="Cambria"/>
              </a:rPr>
              <a:t>Vmax</a:t>
            </a:r>
            <a:r>
              <a:rPr lang="en-US" altLang="ko-KR" sz="2400" dirty="0">
                <a:solidFill>
                  <a:srgbClr val="212121"/>
                </a:solidFill>
                <a:latin typeface="Cambria"/>
              </a:rPr>
              <a:t>]</a:t>
            </a:r>
            <a:r>
              <a:rPr lang="en-US" altLang="ko-KR" sz="2400" baseline="30000" dirty="0">
                <a:solidFill>
                  <a:srgbClr val="212121"/>
                </a:solidFill>
                <a:latin typeface="Cambria"/>
              </a:rPr>
              <a:t>2</a:t>
            </a:r>
            <a:r>
              <a:rPr lang="en-US" altLang="ko-KR" sz="2400" dirty="0"/>
              <a:t>  +  estimated RAP        </a:t>
            </a:r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endParaRPr lang="en-US" altLang="ko-KR" sz="2400" dirty="0"/>
          </a:p>
          <a:p>
            <a:pPr>
              <a:lnSpc>
                <a:spcPct val="120000"/>
              </a:lnSpc>
            </a:pPr>
            <a:r>
              <a:rPr lang="en-US" altLang="ko-KR" sz="2600" dirty="0"/>
              <a:t>Poor</a:t>
            </a:r>
            <a:r>
              <a:rPr lang="ko-KR" altLang="en-US" sz="2600" dirty="0"/>
              <a:t> </a:t>
            </a:r>
            <a:r>
              <a:rPr lang="en-US" altLang="ko-KR" sz="2600" dirty="0"/>
              <a:t>sonic window </a:t>
            </a:r>
          </a:p>
          <a:p>
            <a:pPr>
              <a:lnSpc>
                <a:spcPct val="120000"/>
              </a:lnSpc>
            </a:pPr>
            <a:r>
              <a:rPr lang="en-US" altLang="ko-KR" sz="2600" dirty="0"/>
              <a:t>Commonly </a:t>
            </a:r>
            <a:r>
              <a:rPr lang="en-US" altLang="ko-KR" sz="2600" dirty="0" err="1"/>
              <a:t>unmeasurable</a:t>
            </a:r>
            <a:r>
              <a:rPr lang="en-US" altLang="ko-KR" sz="2600" dirty="0"/>
              <a:t> TR </a:t>
            </a:r>
            <a:r>
              <a:rPr lang="en-US" altLang="ko-KR" sz="2600" dirty="0" err="1"/>
              <a:t>Vmax</a:t>
            </a:r>
            <a:endParaRPr lang="en-US" altLang="ko-KR" sz="2600" dirty="0"/>
          </a:p>
          <a:p>
            <a:pPr>
              <a:lnSpc>
                <a:spcPct val="120000"/>
              </a:lnSpc>
            </a:pPr>
            <a:r>
              <a:rPr lang="en-US" altLang="ko-KR" sz="2600" dirty="0"/>
              <a:t>Tendency</a:t>
            </a:r>
            <a:r>
              <a:rPr lang="ko-KR" altLang="en-US" sz="2600" dirty="0"/>
              <a:t> </a:t>
            </a:r>
            <a:r>
              <a:rPr lang="en-US" altLang="ko-KR" sz="2600" dirty="0"/>
              <a:t>to </a:t>
            </a:r>
            <a:r>
              <a:rPr lang="en-US" altLang="ko-KR" sz="2600" b="1" dirty="0"/>
              <a:t>overestimate</a:t>
            </a:r>
            <a:r>
              <a:rPr lang="en-US" altLang="ko-KR" sz="2600" dirty="0"/>
              <a:t> PAP</a:t>
            </a:r>
          </a:p>
          <a:p>
            <a:pPr>
              <a:lnSpc>
                <a:spcPct val="120000"/>
              </a:lnSpc>
            </a:pPr>
            <a:r>
              <a:rPr lang="en-US" altLang="ko-KR" sz="2600" dirty="0"/>
              <a:t>Accuracy of echo in patients with advanced respiratory diseases is low</a:t>
            </a:r>
          </a:p>
          <a:p>
            <a:pPr marL="0" indent="0">
              <a:buNone/>
            </a:pPr>
            <a:endParaRPr lang="en-US" altLang="ko-KR" sz="2400" dirty="0">
              <a:sym typeface="Wingdings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ko-KR" altLang="en-US" sz="2400" b="1" dirty="0">
                <a:solidFill>
                  <a:srgbClr val="FF0000"/>
                </a:solidFill>
                <a:sym typeface="Wingdings" pitchFamily="2" charset="2"/>
              </a:rPr>
              <a:t>이 추정치 만으로 </a:t>
            </a:r>
            <a:r>
              <a:rPr lang="en-US" altLang="ko-KR" sz="2400" b="1" dirty="0">
                <a:solidFill>
                  <a:srgbClr val="FF0000"/>
                </a:solidFill>
                <a:sym typeface="Wingdings" pitchFamily="2" charset="2"/>
              </a:rPr>
              <a:t>Severe PH </a:t>
            </a:r>
            <a:r>
              <a:rPr lang="ko-KR" altLang="en-US" sz="2400" b="1" dirty="0">
                <a:solidFill>
                  <a:srgbClr val="FF0000"/>
                </a:solidFill>
                <a:sym typeface="Wingdings" pitchFamily="2" charset="2"/>
              </a:rPr>
              <a:t>로 단정할 수 없다</a:t>
            </a:r>
            <a:endParaRPr lang="en-US" altLang="ko-KR" sz="2400" b="1" dirty="0">
              <a:solidFill>
                <a:srgbClr val="FF0000"/>
              </a:solidFill>
              <a:sym typeface="Wingdings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altLang="ko-KR" sz="2400" b="1" dirty="0">
                <a:solidFill>
                  <a:srgbClr val="FF0000"/>
                </a:solidFill>
                <a:sym typeface="Wingdings" pitchFamily="2" charset="2"/>
              </a:rPr>
              <a:t>Severe PH </a:t>
            </a:r>
            <a:r>
              <a:rPr lang="ko-KR" altLang="en-US" sz="2400" b="1" dirty="0">
                <a:solidFill>
                  <a:srgbClr val="FF0000"/>
                </a:solidFill>
                <a:sym typeface="Wingdings" pitchFamily="2" charset="2"/>
              </a:rPr>
              <a:t>추정 위해서는 </a:t>
            </a:r>
            <a:r>
              <a:rPr lang="en-US" altLang="ko-KR" sz="2400" b="1" dirty="0">
                <a:solidFill>
                  <a:srgbClr val="FF0000"/>
                </a:solidFill>
                <a:sym typeface="Wingdings" pitchFamily="2" charset="2"/>
              </a:rPr>
              <a:t>other echo signs of PH </a:t>
            </a:r>
            <a:r>
              <a:rPr lang="ko-KR" altLang="en-US" sz="2400" b="1" dirty="0">
                <a:solidFill>
                  <a:srgbClr val="FF0000"/>
                </a:solidFill>
                <a:sym typeface="Wingdings" pitchFamily="2" charset="2"/>
              </a:rPr>
              <a:t>중요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endParaRPr lang="ko-KR" alt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93" y="1674875"/>
            <a:ext cx="2832984" cy="323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116" y="1777088"/>
            <a:ext cx="2579209" cy="115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08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/>
              <a:t>폐혈관저항   </a:t>
            </a:r>
            <a:r>
              <a:rPr lang="en-US" altLang="ko-KR" sz="3200" dirty="0"/>
              <a:t>Pulmonary vascular resistance  </a:t>
            </a:r>
            <a:r>
              <a:rPr lang="en-US" altLang="ko-KR" sz="3200" b="1" dirty="0">
                <a:solidFill>
                  <a:srgbClr val="FF0000"/>
                </a:solidFill>
              </a:rPr>
              <a:t>PVR  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r>
              <a:rPr lang="en-US" altLang="ko-KR" sz="2400" dirty="0"/>
              <a:t>Quantitative value for </a:t>
            </a:r>
            <a:r>
              <a:rPr lang="en-US" altLang="ko-KR" sz="2400" b="1" dirty="0">
                <a:solidFill>
                  <a:srgbClr val="FF0000"/>
                </a:solidFill>
              </a:rPr>
              <a:t>right ventricular afterload</a:t>
            </a:r>
            <a:r>
              <a:rPr lang="en-US" altLang="ko-KR" sz="2400" dirty="0"/>
              <a:t>.</a:t>
            </a:r>
            <a:endParaRPr lang="ko-KR" altLang="en-US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263" y="2729913"/>
            <a:ext cx="7032596" cy="366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5581" y="3216197"/>
            <a:ext cx="4266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Ohm’s law    </a:t>
            </a: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V=IR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Pressure gradient=Flow </a:t>
            </a:r>
            <a:r>
              <a: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ｘ</a:t>
            </a: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Resistance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혈관저항</a:t>
            </a: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= </a:t>
            </a:r>
            <a:r>
              <a: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압력차이</a:t>
            </a: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심박출량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003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773558"/>
          </a:xfrm>
        </p:spPr>
        <p:txBody>
          <a:bodyPr>
            <a:normAutofit/>
          </a:bodyPr>
          <a:lstStyle/>
          <a:p>
            <a:r>
              <a:rPr lang="en-US" altLang="ko-KR" sz="3200" b="1" dirty="0"/>
              <a:t>Right heart function - </a:t>
            </a:r>
            <a:r>
              <a:rPr lang="en-US" altLang="ko-KR" sz="2800" dirty="0"/>
              <a:t>evaluation by echo </a:t>
            </a:r>
            <a:endParaRPr lang="ko-KR" alt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99" y="2053355"/>
            <a:ext cx="3095625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48" y="4563478"/>
            <a:ext cx="1522431" cy="178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732" y="4301045"/>
            <a:ext cx="1716285" cy="225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334" y="1512630"/>
            <a:ext cx="7478723" cy="258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71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4" y="1648439"/>
            <a:ext cx="2369691" cy="275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b="1" dirty="0"/>
              <a:t>Right heart function - </a:t>
            </a:r>
            <a:r>
              <a:rPr lang="en-US" altLang="ko-KR" sz="2800" dirty="0"/>
              <a:t>evaluation by echo </a:t>
            </a:r>
            <a:endParaRPr lang="ko-KR" alt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937" y="3526814"/>
            <a:ext cx="8494515" cy="303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홍순범231023 4c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62685" y="1637908"/>
            <a:ext cx="2393819" cy="1668133"/>
          </a:xfrm>
          <a:prstGeom prst="rect">
            <a:avLst/>
          </a:prstGeom>
        </p:spPr>
      </p:pic>
      <p:pic>
        <p:nvPicPr>
          <p:cNvPr id="6" name="이우용20240710 4c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71035" y="1637908"/>
            <a:ext cx="2386676" cy="162864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2182485" y="5917829"/>
            <a:ext cx="2441275" cy="22428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7065" y="5203386"/>
            <a:ext cx="62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FAC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7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81FB72-DCB2-4FA0-B545-2EC7398E8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pc="-300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9987697A-299D-451A-98FD-A13E13D61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258" y="2082078"/>
            <a:ext cx="10487880" cy="322704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4C9857-B247-4A32-A53F-06094C23A17F}"/>
              </a:ext>
            </a:extLst>
          </p:cNvPr>
          <p:cNvSpPr txBox="1"/>
          <p:nvPr/>
        </p:nvSpPr>
        <p:spPr>
          <a:xfrm>
            <a:off x="7875038" y="6354371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err="1"/>
              <a:t>Nikkho</a:t>
            </a:r>
            <a:r>
              <a:rPr lang="ko-KR" altLang="en-US" sz="1200" dirty="0"/>
              <a:t> </a:t>
            </a:r>
            <a:r>
              <a:rPr lang="en-US" altLang="ko-KR" sz="1200" dirty="0"/>
              <a:t>et</a:t>
            </a:r>
            <a:r>
              <a:rPr lang="ko-KR" altLang="en-US" sz="1200" dirty="0"/>
              <a:t> </a:t>
            </a:r>
            <a:r>
              <a:rPr lang="en-US" altLang="ko-KR" sz="1200" dirty="0"/>
              <a:t>al,</a:t>
            </a:r>
            <a:r>
              <a:rPr lang="ko-KR" altLang="en-US" sz="1200" dirty="0"/>
              <a:t> </a:t>
            </a:r>
            <a:r>
              <a:rPr lang="en-US" altLang="ko-KR" sz="1200" dirty="0"/>
              <a:t>Pulmonary Circulation. 2022;12:e12127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4753780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Right heart catheterization (RHC)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전문센터 </a:t>
            </a:r>
            <a:r>
              <a:rPr lang="en-US" altLang="ko-KR" dirty="0"/>
              <a:t>referral center </a:t>
            </a:r>
            <a:r>
              <a:rPr lang="ko-KR" altLang="en-US" dirty="0"/>
              <a:t>시행을 추천</a:t>
            </a:r>
            <a:endParaRPr lang="en-US" altLang="ko-KR" dirty="0"/>
          </a:p>
          <a:p>
            <a:r>
              <a:rPr lang="en-US" altLang="ko-KR" dirty="0"/>
              <a:t>The risk of major complications is usually &lt; 1%, </a:t>
            </a:r>
          </a:p>
          <a:p>
            <a:r>
              <a:rPr lang="en-US" altLang="ko-KR" dirty="0"/>
              <a:t>the risk of mortality of 0.05% 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688" y="3499128"/>
            <a:ext cx="4063223" cy="270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38548" y="3761116"/>
            <a:ext cx="516722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# </a:t>
            </a:r>
            <a:r>
              <a:rPr lang="en-US" altLang="ko-KR" b="1" dirty="0"/>
              <a:t>Rare complications </a:t>
            </a:r>
            <a:r>
              <a:rPr lang="en-US" altLang="ko-KR" dirty="0"/>
              <a:t>may include: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    Ventricular tachycardia 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    Cardiac </a:t>
            </a:r>
            <a:r>
              <a:rPr lang="en-US" altLang="ko-KR" dirty="0" err="1"/>
              <a:t>tamponade</a:t>
            </a:r>
            <a:r>
              <a:rPr lang="en-US" altLang="ko-KR" dirty="0"/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    Infection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    Air embolism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    Pulmonary artery rupture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459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0FD4E6-9DD5-4966-A454-AC7FDC1EF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/>
              <a:t>Direct measurement of LVEDP</a:t>
            </a:r>
            <a:br>
              <a:rPr lang="en-US" altLang="ko-KR" sz="2800" dirty="0"/>
            </a:br>
            <a:r>
              <a:rPr lang="en-US" altLang="ko-KR" sz="2800" dirty="0"/>
              <a:t>in case of in-conclusive PCWP</a:t>
            </a:r>
            <a:endParaRPr lang="ko-KR" altLang="en-US" sz="2800" dirty="0"/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DD819A20-4176-4671-BE94-0ED13A61C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53" y="2193816"/>
            <a:ext cx="10972800" cy="2072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8472" y="1793966"/>
            <a:ext cx="3196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prstClr val="black"/>
                </a:solidFill>
              </a:rPr>
              <a:t>LVEDP=24 mmHg</a:t>
            </a:r>
            <a:endParaRPr lang="ko-KR" altLang="en-US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74" y="5542541"/>
            <a:ext cx="4438787" cy="97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811" y="5542433"/>
            <a:ext cx="5980705" cy="91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447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/>
              <a:t>Rt. Heart catheterization (RHC)  </a:t>
            </a:r>
            <a:r>
              <a:rPr lang="ko-KR" altLang="en-US" sz="2800" dirty="0"/>
              <a:t>반드시 해야 하나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920" y="1416708"/>
            <a:ext cx="2297521" cy="228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101" y="1715666"/>
            <a:ext cx="769837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sz="2400" b="1" dirty="0">
                <a:solidFill>
                  <a:srgbClr val="FF0000"/>
                </a:solidFill>
              </a:rPr>
              <a:t>Golden standard </a:t>
            </a:r>
            <a:r>
              <a:rPr lang="en-US" altLang="ko-KR" sz="2400" dirty="0">
                <a:solidFill>
                  <a:prstClr val="black"/>
                </a:solidFill>
              </a:rPr>
              <a:t>to confirm </a:t>
            </a:r>
            <a:r>
              <a:rPr lang="ko-KR" altLang="en-US" sz="2400" dirty="0">
                <a:solidFill>
                  <a:prstClr val="black"/>
                </a:solidFill>
              </a:rPr>
              <a:t>　　</a:t>
            </a:r>
            <a:endParaRPr lang="en-US" altLang="ko-KR" sz="2400" dirty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2000" dirty="0" err="1">
                <a:solidFill>
                  <a:prstClr val="black"/>
                </a:solidFill>
              </a:rPr>
              <a:t>DDx</a:t>
            </a:r>
            <a:r>
              <a:rPr lang="en-US" altLang="ko-KR" sz="2000" dirty="0">
                <a:solidFill>
                  <a:prstClr val="black"/>
                </a:solidFill>
              </a:rPr>
              <a:t>&gt; Group 2 PH associated with Lt heart disease</a:t>
            </a:r>
          </a:p>
          <a:p>
            <a:r>
              <a:rPr lang="en-US" altLang="ko-KR" sz="2000" dirty="0">
                <a:solidFill>
                  <a:prstClr val="black"/>
                </a:solidFill>
              </a:rPr>
              <a:t>            </a:t>
            </a:r>
          </a:p>
          <a:p>
            <a:r>
              <a:rPr lang="en-US" altLang="ko-KR" sz="2000" dirty="0">
                <a:solidFill>
                  <a:prstClr val="black"/>
                </a:solidFill>
              </a:rPr>
              <a:t>     Cardiac output</a:t>
            </a:r>
          </a:p>
          <a:p>
            <a:r>
              <a:rPr lang="en-US" altLang="ko-KR" sz="2000" dirty="0">
                <a:solidFill>
                  <a:prstClr val="black"/>
                </a:solidFill>
              </a:rPr>
              <a:t>     PCWP,  direct measure of LVEDP</a:t>
            </a:r>
          </a:p>
          <a:p>
            <a:r>
              <a:rPr lang="en-US" altLang="ko-KR" sz="2000" dirty="0">
                <a:solidFill>
                  <a:prstClr val="black"/>
                </a:solidFill>
              </a:rPr>
              <a:t>          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ko-KR" sz="2000" dirty="0">
                <a:solidFill>
                  <a:prstClr val="black"/>
                </a:solidFill>
              </a:rPr>
              <a:t>Group 2 </a:t>
            </a:r>
            <a:r>
              <a:rPr lang="ko-KR" altLang="en-US" sz="2000" dirty="0">
                <a:solidFill>
                  <a:prstClr val="black"/>
                </a:solidFill>
              </a:rPr>
              <a:t>이외 다른 그룹간에 </a:t>
            </a:r>
            <a:r>
              <a:rPr lang="en-US" altLang="ko-KR" sz="2000" dirty="0">
                <a:solidFill>
                  <a:prstClr val="black"/>
                </a:solidFill>
              </a:rPr>
              <a:t>hemodynamic </a:t>
            </a:r>
            <a:r>
              <a:rPr lang="ko-KR" altLang="en-US" sz="2000" dirty="0">
                <a:solidFill>
                  <a:prstClr val="black"/>
                </a:solidFill>
              </a:rPr>
              <a:t>구별은 안됨 </a:t>
            </a:r>
            <a:endParaRPr lang="en-US" altLang="ko-KR" sz="2000" dirty="0">
              <a:solidFill>
                <a:prstClr val="black"/>
              </a:solidFill>
            </a:endParaRPr>
          </a:p>
          <a:p>
            <a:endParaRPr lang="en-US" altLang="ko-KR" sz="2000" dirty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2000" dirty="0">
                <a:solidFill>
                  <a:prstClr val="black"/>
                </a:solidFill>
              </a:rPr>
              <a:t>inconclusive echocardiographic findings in cases with a high level of suspicion and potential therapeutic implications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ko-KR" sz="2000" dirty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2000" dirty="0">
                <a:solidFill>
                  <a:prstClr val="black"/>
                </a:solidFill>
              </a:rPr>
              <a:t>Candidate for lung transplantation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36" y="3225755"/>
            <a:ext cx="3030537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" y="5864225"/>
            <a:ext cx="12144375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79095" y="6480229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</a:rPr>
              <a:t>2022 ESC/ERS guidelines for PH</a:t>
            </a:r>
            <a:endParaRPr lang="ko-KR" alt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8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6ED334-7ACA-4B3D-88B1-D9540223D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/>
              <a:t>F/84 clinical idiopathic pulmonary fibrosis</a:t>
            </a:r>
            <a:br>
              <a:rPr lang="en-US" altLang="ko-KR" sz="2800" dirty="0"/>
            </a:br>
            <a:r>
              <a:rPr lang="en-US" altLang="ko-KR" sz="2800" dirty="0"/>
              <a:t>worsening exertional dyspnea, leg pitting edema</a:t>
            </a:r>
            <a:endParaRPr lang="ko-KR" altLang="en-US" sz="2800" dirty="0"/>
          </a:p>
        </p:txBody>
      </p:sp>
      <p:pic>
        <p:nvPicPr>
          <p:cNvPr id="11" name="내용 개체 틀 10">
            <a:extLst>
              <a:ext uri="{FF2B5EF4-FFF2-40B4-BE49-F238E27FC236}">
                <a16:creationId xmlns:a16="http://schemas.microsoft.com/office/drawing/2014/main" id="{5BCAC233-A179-4F19-BA3A-CC16B88A0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183623"/>
            <a:ext cx="3868233" cy="2752920"/>
          </a:xfr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CAFB0AE-793D-424C-A068-64CC91EF0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63" y="1951468"/>
            <a:ext cx="3567178" cy="28999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BDCD18-2DF1-44D5-A977-D7255EA5F71D}"/>
              </a:ext>
            </a:extLst>
          </p:cNvPr>
          <p:cNvSpPr txBox="1"/>
          <p:nvPr/>
        </p:nvSpPr>
        <p:spPr>
          <a:xfrm>
            <a:off x="5589037" y="2113992"/>
            <a:ext cx="4842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FVC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74%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FEV1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80%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DLco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48%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DDB47216-AC0B-4750-9D8C-DEE662C55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341" y="3634160"/>
            <a:ext cx="2843892" cy="233605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7BDE7A3C-82CB-4B10-AD4B-9DB7033B3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710" y="3617323"/>
            <a:ext cx="2706623" cy="241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521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42CF2D4-7438-49A7-98AA-65CADE5F3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800" b="1" dirty="0"/>
              <a:t>TR Vmax </a:t>
            </a:r>
            <a:r>
              <a:rPr lang="en-US" altLang="ko-KR" sz="2800" dirty="0"/>
              <a:t>- Overestimation of PAP</a:t>
            </a:r>
            <a:endParaRPr lang="ko-KR" altLang="en-US" sz="2800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7C3BE63A-1955-46C0-8F19-2D438256F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757"/>
            <a:ext cx="4603200" cy="2926009"/>
          </a:xfrm>
        </p:spPr>
      </p:pic>
      <p:pic>
        <p:nvPicPr>
          <p:cNvPr id="7" name="lowparasterrnalCW">
            <a:hlinkClick r:id="" action="ppaction://media"/>
            <a:extLst>
              <a:ext uri="{FF2B5EF4-FFF2-40B4-BE49-F238E27FC236}">
                <a16:creationId xmlns:a16="http://schemas.microsoft.com/office/drawing/2014/main" id="{5C1A2BEE-C77D-424A-8810-8742296CC6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8329" y="3981458"/>
            <a:ext cx="3603949" cy="2511413"/>
          </a:xfrm>
          <a:prstGeom prst="rect">
            <a:avLst/>
          </a:prstGeom>
        </p:spPr>
      </p:pic>
      <p:pic>
        <p:nvPicPr>
          <p:cNvPr id="8" name="김미주자apical4c">
            <a:hlinkClick r:id="" action="ppaction://media"/>
            <a:extLst>
              <a:ext uri="{FF2B5EF4-FFF2-40B4-BE49-F238E27FC236}">
                <a16:creationId xmlns:a16="http://schemas.microsoft.com/office/drawing/2014/main" id="{61617A65-0E54-4139-B61E-E4470BD9DE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88329" y="1313996"/>
            <a:ext cx="3827884" cy="2667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6E1B56-E32B-40CB-A5AA-DA19B1C62D99}"/>
              </a:ext>
            </a:extLst>
          </p:cNvPr>
          <p:cNvSpPr txBox="1"/>
          <p:nvPr/>
        </p:nvSpPr>
        <p:spPr>
          <a:xfrm>
            <a:off x="606490" y="4478694"/>
            <a:ext cx="42486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4.5 m/s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Right Ventricular Systolic Pressure (RVSP) =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86 mmHg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EB9A00-B360-4F8F-9088-E458B593E706}"/>
              </a:ext>
            </a:extLst>
          </p:cNvPr>
          <p:cNvSpPr txBox="1"/>
          <p:nvPr/>
        </p:nvSpPr>
        <p:spPr>
          <a:xfrm>
            <a:off x="8605254" y="2506151"/>
            <a:ext cx="32742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우심도자 </a:t>
            </a:r>
            <a:r>
              <a:rPr kumimoji="0" lang="en-US" altLang="ko-KR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Data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PAP 38/13  mmHg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Mean PAP 21 mmHg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89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761A6547-5535-40BD-A4DF-C125BBCA4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7313" y="1167414"/>
            <a:ext cx="9454981" cy="518673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4F149E-7384-4FA8-9638-54E4482E2D98}"/>
              </a:ext>
            </a:extLst>
          </p:cNvPr>
          <p:cNvSpPr txBox="1"/>
          <p:nvPr/>
        </p:nvSpPr>
        <p:spPr>
          <a:xfrm>
            <a:off x="2368420" y="503853"/>
            <a:ext cx="7455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２０２２　ＥＲＳ／ＥＳＣ　가이드라인　권고사항</a:t>
            </a:r>
          </a:p>
        </p:txBody>
      </p:sp>
    </p:spTree>
    <p:extLst>
      <p:ext uri="{BB962C8B-B14F-4D97-AF65-F5344CB8AC3E}">
        <p14:creationId xmlns:p14="http://schemas.microsoft.com/office/powerpoint/2010/main" val="27688325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dirty="0"/>
              <a:t>증례 </a:t>
            </a:r>
            <a:r>
              <a:rPr lang="en-US" altLang="ko-KR" sz="4000" dirty="0"/>
              <a:t>#</a:t>
            </a:r>
            <a:r>
              <a:rPr lang="ko-KR" altLang="en-US" sz="4000" dirty="0"/>
              <a:t>２</a:t>
            </a:r>
            <a:r>
              <a:rPr lang="en-US" altLang="ko-KR" sz="4000" dirty="0"/>
              <a:t>   PH associated with lung disease </a:t>
            </a:r>
            <a:endParaRPr lang="ko-KR" altLang="en-US" sz="4000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우심도자술이</a:t>
            </a:r>
            <a:r>
              <a:rPr lang="ko-KR" altLang="en-US" dirty="0"/>
              <a:t> </a:t>
            </a:r>
            <a:r>
              <a:rPr lang="ko-KR" altLang="en-US" dirty="0" err="1"/>
              <a:t>필요없었던</a:t>
            </a:r>
            <a:r>
              <a:rPr lang="ko-KR" altLang="en-US" dirty="0"/>
              <a:t> 증례</a:t>
            </a:r>
            <a:endParaRPr lang="en-US" altLang="ko-KR" dirty="0"/>
          </a:p>
          <a:p>
            <a:r>
              <a:rPr lang="ko-KR" altLang="en-US" dirty="0"/>
              <a:t>하지만 시행 했던 </a:t>
            </a:r>
          </a:p>
        </p:txBody>
      </p:sp>
    </p:spTree>
    <p:extLst>
      <p:ext uri="{BB962C8B-B14F-4D97-AF65-F5344CB8AC3E}">
        <p14:creationId xmlns:p14="http://schemas.microsoft.com/office/powerpoint/2010/main" val="1872590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/>
              <a:t>Pulmonary vascular resistance (PVR)</a:t>
            </a:r>
            <a:r>
              <a:rPr lang="ko-KR" altLang="en-US" sz="2800" dirty="0"/>
              <a:t>　</a:t>
            </a:r>
            <a:endParaRPr lang="en-US" altLang="ko-KR" sz="2800" dirty="0"/>
          </a:p>
        </p:txBody>
      </p:sp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1149351" y="2112969"/>
            <a:ext cx="1996016" cy="69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l" defTabSz="121881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PVR =</a:t>
            </a:r>
          </a:p>
        </p:txBody>
      </p:sp>
      <p:sp>
        <p:nvSpPr>
          <p:cNvPr id="53253" name="TextBox 4"/>
          <p:cNvSpPr txBox="1">
            <a:spLocks noChangeArrowheads="1"/>
          </p:cNvSpPr>
          <p:nvPr/>
        </p:nvSpPr>
        <p:spPr bwMode="auto">
          <a:xfrm>
            <a:off x="1149371" y="3987811"/>
            <a:ext cx="2288116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l" defTabSz="121881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PVR =</a:t>
            </a:r>
          </a:p>
        </p:txBody>
      </p:sp>
      <p:sp>
        <p:nvSpPr>
          <p:cNvPr id="53254" name="TextBox 5"/>
          <p:cNvSpPr txBox="1">
            <a:spLocks noChangeArrowheads="1"/>
          </p:cNvSpPr>
          <p:nvPr/>
        </p:nvSpPr>
        <p:spPr bwMode="auto">
          <a:xfrm>
            <a:off x="3776161" y="1822456"/>
            <a:ext cx="3816351" cy="69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dist" defTabSz="121881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mPAP</a:t>
            </a:r>
            <a:r>
              <a:rPr kumimoji="0" lang="en-US" altLang="ko-KR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– PCWP</a:t>
            </a:r>
          </a:p>
        </p:txBody>
      </p:sp>
      <p:sp>
        <p:nvSpPr>
          <p:cNvPr id="53255" name="TextBox 6"/>
          <p:cNvSpPr txBox="1">
            <a:spLocks noChangeArrowheads="1"/>
          </p:cNvSpPr>
          <p:nvPr/>
        </p:nvSpPr>
        <p:spPr bwMode="auto">
          <a:xfrm>
            <a:off x="4205839" y="3657606"/>
            <a:ext cx="2984500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r" defTabSz="121881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10</a:t>
            </a:r>
          </a:p>
        </p:txBody>
      </p:sp>
      <p:sp>
        <p:nvSpPr>
          <p:cNvPr id="53256" name="TextBox 7"/>
          <p:cNvSpPr txBox="1">
            <a:spLocks noChangeArrowheads="1"/>
          </p:cNvSpPr>
          <p:nvPr/>
        </p:nvSpPr>
        <p:spPr bwMode="auto">
          <a:xfrm>
            <a:off x="3776133" y="2500323"/>
            <a:ext cx="3803651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881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</a:t>
            </a:r>
          </a:p>
        </p:txBody>
      </p:sp>
      <p:sp>
        <p:nvSpPr>
          <p:cNvPr id="53257" name="TextBox 8"/>
          <p:cNvSpPr txBox="1">
            <a:spLocks noChangeArrowheads="1"/>
          </p:cNvSpPr>
          <p:nvPr/>
        </p:nvSpPr>
        <p:spPr bwMode="auto">
          <a:xfrm>
            <a:off x="3776133" y="4375161"/>
            <a:ext cx="3803651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881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5</a:t>
            </a:r>
          </a:p>
        </p:txBody>
      </p:sp>
      <p:sp>
        <p:nvSpPr>
          <p:cNvPr id="53258" name="TextBox 9"/>
          <p:cNvSpPr txBox="1">
            <a:spLocks noChangeArrowheads="1"/>
          </p:cNvSpPr>
          <p:nvPr/>
        </p:nvSpPr>
        <p:spPr bwMode="auto">
          <a:xfrm>
            <a:off x="7681384" y="3897318"/>
            <a:ext cx="4510616" cy="69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l" defTabSz="121881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= 5.0 Wood units</a:t>
            </a:r>
          </a:p>
        </p:txBody>
      </p:sp>
      <p:cxnSp>
        <p:nvCxnSpPr>
          <p:cNvPr id="53259" name="Straight Connector 11"/>
          <p:cNvCxnSpPr>
            <a:cxnSpLocks noChangeShapeType="1"/>
          </p:cNvCxnSpPr>
          <p:nvPr/>
        </p:nvCxnSpPr>
        <p:spPr bwMode="auto">
          <a:xfrm>
            <a:off x="3771923" y="2401888"/>
            <a:ext cx="3807884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53260" name="Straight Connector 12"/>
          <p:cNvCxnSpPr>
            <a:cxnSpLocks noChangeShapeType="1"/>
          </p:cNvCxnSpPr>
          <p:nvPr/>
        </p:nvCxnSpPr>
        <p:spPr bwMode="auto">
          <a:xfrm flipV="1">
            <a:off x="3776133" y="4252926"/>
            <a:ext cx="3803651" cy="2063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53261" name="TextBox 6"/>
          <p:cNvSpPr txBox="1">
            <a:spLocks noChangeArrowheads="1"/>
          </p:cNvSpPr>
          <p:nvPr/>
        </p:nvSpPr>
        <p:spPr bwMode="auto">
          <a:xfrm>
            <a:off x="4205839" y="3636964"/>
            <a:ext cx="2984500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l" defTabSz="121881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</a:p>
        </p:txBody>
      </p:sp>
      <p:sp>
        <p:nvSpPr>
          <p:cNvPr id="53262" name="TextBox 6"/>
          <p:cNvSpPr txBox="1">
            <a:spLocks noChangeArrowheads="1"/>
          </p:cNvSpPr>
          <p:nvPr/>
        </p:nvSpPr>
        <p:spPr bwMode="auto">
          <a:xfrm>
            <a:off x="4205839" y="3646489"/>
            <a:ext cx="2984500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881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–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1107231" y="5517243"/>
            <a:ext cx="2288116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l" defTabSz="121881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PVR =</a:t>
            </a:r>
          </a:p>
        </p:txBody>
      </p:sp>
      <p:cxnSp>
        <p:nvCxnSpPr>
          <p:cNvPr id="16" name="Straight Connector 12"/>
          <p:cNvCxnSpPr>
            <a:cxnSpLocks noChangeShapeType="1"/>
          </p:cNvCxnSpPr>
          <p:nvPr/>
        </p:nvCxnSpPr>
        <p:spPr bwMode="auto">
          <a:xfrm flipV="1">
            <a:off x="3862221" y="5676114"/>
            <a:ext cx="3803651" cy="2063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3862221" y="5735059"/>
            <a:ext cx="3803651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881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05835" y="5085189"/>
            <a:ext cx="930076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121881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25</a:t>
            </a:r>
            <a:endParaRPr kumimoji="0" lang="ko-KR" altLang="en-US" sz="3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84043" y="5079313"/>
            <a:ext cx="930076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121881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10</a:t>
            </a:r>
            <a:endParaRPr kumimoji="0" lang="ko-KR" altLang="en-US" sz="3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430931" y="5141683"/>
            <a:ext cx="489872" cy="69249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marL="0" marR="0" lvl="0" indent="0" algn="ctr" defTabSz="121881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–</a:t>
            </a:r>
          </a:p>
        </p:txBody>
      </p: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7844337" y="5327294"/>
            <a:ext cx="4510616" cy="69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l" defTabSz="121881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= </a:t>
            </a:r>
            <a:r>
              <a:rPr kumimoji="0" lang="en-US" altLang="ko-KR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5.0</a:t>
            </a:r>
            <a:r>
              <a:rPr kumimoji="0" lang="en-US" altLang="ko-KR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Wood units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39" y="3634562"/>
            <a:ext cx="44577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897944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ko-KR" altLang="en-US" dirty="0"/>
              <a:t>증례</a:t>
            </a:r>
            <a:r>
              <a:rPr lang="en-US" altLang="ko-KR" dirty="0"/>
              <a:t>#2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2400" b="1" dirty="0"/>
              <a:t>67/</a:t>
            </a:r>
            <a:r>
              <a:rPr lang="ko-KR" altLang="en-US" sz="2400" b="1" dirty="0"/>
              <a:t>남자</a:t>
            </a:r>
            <a:endParaRPr lang="en-US" altLang="ko-KR" sz="24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2400" dirty="0"/>
              <a:t>C.C : </a:t>
            </a:r>
            <a:r>
              <a:rPr lang="ko-KR" altLang="en-US" sz="2400" dirty="0" err="1"/>
              <a:t>내원</a:t>
            </a:r>
            <a:r>
              <a:rPr lang="ko-KR" altLang="en-US" sz="2400" dirty="0"/>
              <a:t> </a:t>
            </a:r>
            <a:r>
              <a:rPr lang="en-US" altLang="ko-KR" sz="2400" dirty="0"/>
              <a:t>10</a:t>
            </a:r>
            <a:r>
              <a:rPr lang="ko-KR" altLang="en-US" sz="2400" dirty="0"/>
              <a:t>일 전부터 진행하는 양상의 운동성 호흡곤란</a:t>
            </a:r>
            <a:r>
              <a:rPr lang="en-US" altLang="ko-KR" sz="2400" dirty="0"/>
              <a:t>, </a:t>
            </a:r>
            <a:r>
              <a:rPr lang="ko-KR" altLang="en-US" sz="2400" dirty="0"/>
              <a:t>양측 하지 부종 </a:t>
            </a:r>
            <a:endParaRPr lang="en-US" altLang="ko-KR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2400" dirty="0"/>
              <a:t>Present illness: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o-KR" altLang="en-US" sz="2400" dirty="0"/>
              <a:t>    한달 전 피로감</a:t>
            </a:r>
            <a:r>
              <a:rPr lang="en-US" altLang="ko-KR" sz="2400" dirty="0"/>
              <a:t>, </a:t>
            </a:r>
            <a:r>
              <a:rPr lang="ko-KR" altLang="en-US" sz="2400" dirty="0" err="1"/>
              <a:t>위약감</a:t>
            </a:r>
            <a:endParaRPr lang="en-US" altLang="ko-KR" sz="24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ko-KR" sz="2400" dirty="0"/>
              <a:t>    7-8</a:t>
            </a:r>
            <a:r>
              <a:rPr lang="ko-KR" altLang="en-US" sz="2400" dirty="0"/>
              <a:t>년 전부터 동년배에 비해서 운동시 호흡곤란 쉽게        </a:t>
            </a:r>
            <a:endParaRPr lang="en-US" altLang="ko-KR" sz="24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ko-KR" sz="2400" dirty="0"/>
              <a:t>    </a:t>
            </a:r>
            <a:r>
              <a:rPr lang="ko-KR" altLang="en-US" sz="2400" dirty="0"/>
              <a:t>느꼈다고 함</a:t>
            </a:r>
            <a:r>
              <a:rPr lang="en-US" altLang="ko-KR" sz="2400" dirty="0"/>
              <a:t>.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ko-KR" sz="2400" dirty="0"/>
              <a:t>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ko-KR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sz="2400" dirty="0"/>
              <a:t>가족력 </a:t>
            </a:r>
            <a:r>
              <a:rPr lang="en-US" altLang="ko-KR" sz="2400" dirty="0"/>
              <a:t>: </a:t>
            </a:r>
            <a:r>
              <a:rPr lang="ko-KR" altLang="en-US" sz="2400" dirty="0"/>
              <a:t>어머니 </a:t>
            </a:r>
            <a:r>
              <a:rPr lang="en-US" altLang="ko-KR" sz="2400" dirty="0"/>
              <a:t>- </a:t>
            </a:r>
            <a:r>
              <a:rPr lang="ko-KR" altLang="en-US" sz="2400" b="1" dirty="0"/>
              <a:t>천식</a:t>
            </a:r>
            <a:r>
              <a:rPr lang="en-US" altLang="ko-KR" sz="2400" dirty="0"/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sz="2400" dirty="0" err="1"/>
              <a:t>과거력</a:t>
            </a:r>
            <a:endParaRPr lang="en-US" altLang="ko-KR" sz="2400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ko-KR" sz="2400" b="1" dirty="0"/>
              <a:t>40</a:t>
            </a:r>
            <a:r>
              <a:rPr lang="ko-KR" altLang="en-US" sz="2400" b="1" dirty="0"/>
              <a:t>갑년 현 흡연</a:t>
            </a:r>
            <a:r>
              <a:rPr lang="en-US" altLang="ko-KR" sz="2400" b="1" dirty="0"/>
              <a:t>                                     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altLang="ko-KR" sz="24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79" y="767752"/>
            <a:ext cx="5898131" cy="55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4149306" y="4753155"/>
            <a:ext cx="3536830" cy="25016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8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증례</a:t>
            </a:r>
            <a:r>
              <a:rPr lang="en-US" altLang="ko-KR" dirty="0"/>
              <a:t>#2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o-KR" altLang="en-US" sz="2000" dirty="0" err="1"/>
              <a:t>체계별</a:t>
            </a:r>
            <a:r>
              <a:rPr lang="ko-KR" altLang="en-US" sz="2000" dirty="0"/>
              <a:t> 문진 </a:t>
            </a:r>
            <a:r>
              <a:rPr lang="en-US" altLang="ko-KR" sz="2000" dirty="0"/>
              <a:t>(review of system)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o-KR" altLang="en-US" sz="2000" b="1" dirty="0"/>
              <a:t>전반적 위약 </a:t>
            </a:r>
            <a:r>
              <a:rPr lang="en-US" altLang="ko-KR" sz="2000" b="1" dirty="0"/>
              <a:t>(+)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o-KR" altLang="en-US" sz="2000" b="1" dirty="0"/>
              <a:t>기침</a:t>
            </a:r>
            <a:r>
              <a:rPr lang="en-US" altLang="ko-KR" sz="2000" b="1" dirty="0"/>
              <a:t>/</a:t>
            </a:r>
            <a:r>
              <a:rPr lang="ko-KR" altLang="en-US" sz="2000" b="1" dirty="0"/>
              <a:t>가래</a:t>
            </a:r>
            <a:r>
              <a:rPr lang="en-US" altLang="ko-KR" sz="2000" b="1" dirty="0"/>
              <a:t>  (+/+)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o-KR" altLang="en-US" sz="2000" b="1" dirty="0"/>
              <a:t>호흡곤란</a:t>
            </a:r>
            <a:r>
              <a:rPr lang="en-US" altLang="ko-KR" sz="2000" b="1" dirty="0"/>
              <a:t> (+, </a:t>
            </a:r>
            <a:r>
              <a:rPr lang="ko-KR" altLang="en-US" sz="2000" b="1" dirty="0"/>
              <a:t>움직이면</a:t>
            </a:r>
            <a:r>
              <a:rPr lang="en-US" altLang="ko-KR" sz="2000" b="1" dirty="0"/>
              <a:t>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ko-KR" sz="2000" b="1" dirty="0"/>
              <a:t>chest discomfort/</a:t>
            </a:r>
            <a:r>
              <a:rPr lang="en-US" altLang="ko-KR" sz="2000" b="1" dirty="0" err="1"/>
              <a:t>palpitaion</a:t>
            </a:r>
            <a:r>
              <a:rPr lang="en-US" altLang="ko-KR" sz="2000" b="1" dirty="0"/>
              <a:t> (+/-)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o-KR" altLang="en-US" sz="2000" b="1" dirty="0"/>
              <a:t>소변 양 감소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색 진해짐</a:t>
            </a:r>
            <a:endParaRPr lang="en-US" altLang="ko-KR" sz="20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ko-KR" sz="20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o-KR" altLang="en-US" sz="2000" dirty="0"/>
              <a:t>신체검진 </a:t>
            </a:r>
            <a:r>
              <a:rPr lang="en-US" altLang="ko-KR" sz="2000" dirty="0"/>
              <a:t>(P/Ex)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o-KR" altLang="en-US" sz="2000" dirty="0"/>
              <a:t>혈압 </a:t>
            </a:r>
            <a:r>
              <a:rPr lang="en-US" altLang="ko-KR" sz="2000" dirty="0"/>
              <a:t>: 143/82mmHg, </a:t>
            </a:r>
            <a:r>
              <a:rPr lang="ko-KR" altLang="en-US" sz="2000" dirty="0"/>
              <a:t>체온 </a:t>
            </a:r>
            <a:r>
              <a:rPr lang="en-US" altLang="ko-KR" sz="2000" dirty="0"/>
              <a:t>: 36.8℃, </a:t>
            </a:r>
            <a:r>
              <a:rPr lang="ko-KR" altLang="en-US" sz="2000" dirty="0"/>
              <a:t>맥박수 </a:t>
            </a:r>
            <a:r>
              <a:rPr lang="en-US" altLang="ko-KR" sz="2000" dirty="0"/>
              <a:t>: 107</a:t>
            </a:r>
            <a:r>
              <a:rPr lang="ko-KR" altLang="en-US" sz="2000" dirty="0"/>
              <a:t>회</a:t>
            </a:r>
            <a:r>
              <a:rPr lang="en-US" altLang="ko-KR" sz="2000" dirty="0"/>
              <a:t>/</a:t>
            </a:r>
            <a:r>
              <a:rPr lang="ko-KR" altLang="en-US" sz="2000" dirty="0"/>
              <a:t>분</a:t>
            </a:r>
            <a:r>
              <a:rPr lang="en-US" altLang="ko-KR" sz="2000" dirty="0"/>
              <a:t>, </a:t>
            </a:r>
            <a:r>
              <a:rPr lang="ko-KR" altLang="en-US" sz="2000" dirty="0"/>
              <a:t>호흡수 </a:t>
            </a:r>
            <a:r>
              <a:rPr lang="en-US" altLang="ko-KR" sz="2000" dirty="0"/>
              <a:t>: 20</a:t>
            </a:r>
            <a:r>
              <a:rPr lang="ko-KR" altLang="en-US" sz="2000" dirty="0"/>
              <a:t>회</a:t>
            </a:r>
            <a:r>
              <a:rPr lang="en-US" altLang="ko-KR" sz="2000" dirty="0"/>
              <a:t>/</a:t>
            </a:r>
            <a:r>
              <a:rPr lang="ko-KR" altLang="en-US" sz="2000" dirty="0"/>
              <a:t>분</a:t>
            </a:r>
            <a:r>
              <a:rPr lang="en-US" altLang="ko-KR" sz="2000" dirty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o-KR" altLang="en-US" sz="2000" dirty="0"/>
              <a:t>의식 명료</a:t>
            </a:r>
            <a:r>
              <a:rPr lang="en-US" altLang="ko-KR" sz="2000" dirty="0"/>
              <a:t> </a:t>
            </a:r>
            <a:r>
              <a:rPr lang="ko-KR" altLang="en-US" sz="2000" dirty="0" err="1"/>
              <a:t>천명음</a:t>
            </a:r>
            <a:r>
              <a:rPr lang="ko-KR" altLang="en-US" sz="2000" dirty="0"/>
              <a:t> </a:t>
            </a:r>
            <a:r>
              <a:rPr lang="en-US" altLang="ko-KR" sz="2000" dirty="0"/>
              <a:t> (-)  </a:t>
            </a:r>
            <a:r>
              <a:rPr lang="ko-KR" altLang="en-US" sz="2000" dirty="0" err="1"/>
              <a:t>수포음</a:t>
            </a:r>
            <a:r>
              <a:rPr lang="ko-KR" altLang="en-US" sz="2000" dirty="0"/>
              <a:t> </a:t>
            </a:r>
            <a:r>
              <a:rPr lang="en-US" altLang="ko-KR" sz="2000" dirty="0"/>
              <a:t>(-) </a:t>
            </a:r>
            <a:r>
              <a:rPr lang="ko-KR" altLang="en-US" sz="2000" dirty="0" err="1"/>
              <a:t>심잡음</a:t>
            </a:r>
            <a:r>
              <a:rPr lang="ko-KR" altLang="en-US" sz="2000" dirty="0"/>
              <a:t> </a:t>
            </a:r>
            <a:r>
              <a:rPr lang="en-US" altLang="ko-KR" sz="2000" dirty="0"/>
              <a:t>(-)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o-KR" altLang="en-US" sz="2000" b="1" dirty="0"/>
              <a:t>양측 하지 부종 </a:t>
            </a:r>
            <a:r>
              <a:rPr lang="en-US" altLang="ko-KR" sz="2000" b="1" dirty="0"/>
              <a:t>(++/++) pitting</a:t>
            </a:r>
            <a:r>
              <a:rPr lang="ko-KR" alt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6608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921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 sz="180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84" y="858839"/>
            <a:ext cx="5905501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517" y="1325564"/>
            <a:ext cx="6322483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3"/>
          <p:cNvSpPr txBox="1">
            <a:spLocks noChangeArrowheads="1"/>
          </p:cNvSpPr>
          <p:nvPr/>
        </p:nvSpPr>
        <p:spPr bwMode="auto">
          <a:xfrm>
            <a:off x="1775885" y="5516563"/>
            <a:ext cx="835236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CBC WBC 52300- 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Hb18.5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- plt 155k 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pro-BNP 2872 pg/mL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0611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ko-KR" sz="3200" dirty="0"/>
              <a:t>Chest</a:t>
            </a:r>
            <a:r>
              <a:rPr lang="ko-KR" altLang="en-US" sz="3200" dirty="0"/>
              <a:t> </a:t>
            </a:r>
            <a:r>
              <a:rPr lang="en-US" altLang="ko-KR" sz="3200" dirty="0"/>
              <a:t>embolism CT</a:t>
            </a:r>
            <a:endParaRPr lang="ko-KR" altLang="en-US" sz="3200" dirty="0"/>
          </a:p>
        </p:txBody>
      </p:sp>
      <p:sp>
        <p:nvSpPr>
          <p:cNvPr id="1024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 sz="180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485" y="950914"/>
            <a:ext cx="5183716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484" y="3644901"/>
            <a:ext cx="5187949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70" y="1471614"/>
            <a:ext cx="5204084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3375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제목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71317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2800" dirty="0"/>
              <a:t>ICU admission #3  Echocardiography</a:t>
            </a:r>
            <a:endParaRPr lang="ko-KR" altLang="en-US" sz="2800" dirty="0"/>
          </a:p>
        </p:txBody>
      </p:sp>
      <p:sp>
        <p:nvSpPr>
          <p:cNvPr id="14339" name="내용 개체 틀 2"/>
          <p:cNvSpPr>
            <a:spLocks noGrp="1"/>
          </p:cNvSpPr>
          <p:nvPr>
            <p:ph idx="1"/>
          </p:nvPr>
        </p:nvSpPr>
        <p:spPr>
          <a:xfrm>
            <a:off x="562874" y="1164088"/>
            <a:ext cx="10972800" cy="394652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ko-KR" sz="2000" dirty="0"/>
              <a:t>Enlarged RA &amp; RV dimension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sz="2000" dirty="0"/>
              <a:t>No RWMA with normal global LV systolic function.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sz="2000" dirty="0"/>
              <a:t>Decreased RV contractility(FAC = 16%).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sz="2000" b="1" dirty="0">
                <a:solidFill>
                  <a:srgbClr val="FF0000"/>
                </a:solidFill>
              </a:rPr>
              <a:t>TR </a:t>
            </a:r>
            <a:r>
              <a:rPr lang="en-US" altLang="ko-KR" sz="2000" b="1" dirty="0" err="1">
                <a:solidFill>
                  <a:srgbClr val="FF0000"/>
                </a:solidFill>
              </a:rPr>
              <a:t>Vmax</a:t>
            </a:r>
            <a:r>
              <a:rPr lang="en-US" altLang="ko-KR" sz="2000" b="1" dirty="0">
                <a:solidFill>
                  <a:srgbClr val="FF0000"/>
                </a:solidFill>
              </a:rPr>
              <a:t> 3.29 m/s</a:t>
            </a:r>
            <a:r>
              <a:rPr lang="en-US" altLang="ko-KR" sz="2000" dirty="0"/>
              <a:t> (RVSP =48.3 mmHg )    </a:t>
            </a:r>
          </a:p>
        </p:txBody>
      </p:sp>
      <p:pic>
        <p:nvPicPr>
          <p:cNvPr id="6" name="1.2.840.113619.2.391.10404.1600784995.318.1.51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85574"/>
            <a:ext cx="2804635" cy="247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D shape short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798" y="3465003"/>
            <a:ext cx="369354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이우용20200921 4cv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26047" y="3122762"/>
            <a:ext cx="3904075" cy="272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6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제목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42569"/>
          </a:xfrm>
        </p:spPr>
        <p:txBody>
          <a:bodyPr/>
          <a:lstStyle/>
          <a:p>
            <a:pPr eaLnBrk="1" hangingPunct="1"/>
            <a:r>
              <a:rPr lang="ko-KR" altLang="en-US" dirty="0"/>
              <a:t> </a:t>
            </a:r>
            <a:r>
              <a:rPr lang="ko-KR" altLang="en-US" sz="2800" dirty="0"/>
              <a:t>일반병실 입원 </a:t>
            </a:r>
            <a:r>
              <a:rPr lang="en-US" altLang="ko-KR" sz="2800" dirty="0"/>
              <a:t>HD#2</a:t>
            </a:r>
            <a:r>
              <a:rPr lang="ko-KR" altLang="en-US" sz="2800" dirty="0"/>
              <a:t> </a:t>
            </a:r>
            <a:r>
              <a:rPr lang="en-US" altLang="ko-KR" dirty="0"/>
              <a:t>,,,,</a:t>
            </a:r>
            <a:endParaRPr lang="ko-KR" altLang="en-US" dirty="0"/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6107" y="2178679"/>
            <a:ext cx="3074038" cy="3224212"/>
          </a:xfrm>
        </p:spPr>
      </p:pic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2927351" y="1403770"/>
            <a:ext cx="537633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응급실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내원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직후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spO2 60%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저하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보여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nasal prong O2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투여하며 조절 </a:t>
            </a: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2927351" y="5559712"/>
            <a:ext cx="57594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Decreased mentality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  <a:sym typeface="Wingdings" pitchFamily="2" charset="2"/>
              </a:rPr>
              <a:t> intubated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  <a:sym typeface="Wingdings" pitchFamily="2" charset="2"/>
              </a:rPr>
              <a:t> 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275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ko-KR" sz="2800" dirty="0"/>
              <a:t>ICU admission #3</a:t>
            </a:r>
            <a:endParaRPr lang="ko-KR" altLang="en-US" sz="2800" dirty="0"/>
          </a:p>
        </p:txBody>
      </p:sp>
      <p:sp>
        <p:nvSpPr>
          <p:cNvPr id="13315" name="내용 개체 틀 2"/>
          <p:cNvSpPr>
            <a:spLocks noGrp="1"/>
          </p:cNvSpPr>
          <p:nvPr>
            <p:ph idx="1"/>
          </p:nvPr>
        </p:nvSpPr>
        <p:spPr>
          <a:xfrm>
            <a:off x="838200" y="1782493"/>
            <a:ext cx="10515600" cy="435133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ko-KR" sz="2400" dirty="0"/>
              <a:t>2</a:t>
            </a:r>
            <a:r>
              <a:rPr lang="ko-KR" altLang="en-US" sz="2400" dirty="0"/>
              <a:t>일 후 </a:t>
            </a:r>
            <a:r>
              <a:rPr lang="en-US" altLang="ko-KR" sz="2400" dirty="0"/>
              <a:t>weaning, </a:t>
            </a:r>
            <a:r>
              <a:rPr lang="en-US" altLang="ko-KR" sz="2400" dirty="0" err="1"/>
              <a:t>extubation</a:t>
            </a:r>
            <a:r>
              <a:rPr lang="en-US" altLang="ko-KR" sz="2400" dirty="0"/>
              <a:t> </a:t>
            </a:r>
            <a:r>
              <a:rPr lang="ko-KR" altLang="en-US" sz="2400" dirty="0"/>
              <a:t>성공</a:t>
            </a:r>
            <a:r>
              <a:rPr lang="en-US" altLang="ko-KR" sz="2400" dirty="0"/>
              <a:t>!</a:t>
            </a:r>
          </a:p>
          <a:p>
            <a:pPr eaLnBrk="1" hangingPunct="1">
              <a:lnSpc>
                <a:spcPct val="120000"/>
              </a:lnSpc>
            </a:pPr>
            <a:endParaRPr lang="en-US" altLang="ko-KR" sz="2400" dirty="0"/>
          </a:p>
          <a:p>
            <a:pPr eaLnBrk="1" hangingPunct="1">
              <a:lnSpc>
                <a:spcPct val="120000"/>
              </a:lnSpc>
            </a:pPr>
            <a:r>
              <a:rPr lang="en-US" altLang="ko-KR" sz="2400" dirty="0"/>
              <a:t>Intermittent Non-invasive positive pressure ventilation (NIPPV)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00" y="4287328"/>
            <a:ext cx="5287717" cy="232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4415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ko-KR" sz="2800" dirty="0"/>
              <a:t>ICU admission #6  </a:t>
            </a:r>
            <a:r>
              <a:rPr lang="ko-KR" altLang="en-US" sz="2800" dirty="0"/>
              <a:t>일반병실 전동 대기 중</a:t>
            </a:r>
            <a:r>
              <a:rPr lang="en-US" altLang="ko-KR" sz="2800" dirty="0"/>
              <a:t>,,,,,,</a:t>
            </a:r>
            <a:r>
              <a:rPr lang="ko-KR" altLang="en-US" sz="2800" dirty="0"/>
              <a:t> </a:t>
            </a:r>
          </a:p>
        </p:txBody>
      </p:sp>
      <p:sp>
        <p:nvSpPr>
          <p:cNvPr id="1945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z="2000" dirty="0"/>
              <a:t>Room air </a:t>
            </a:r>
            <a:r>
              <a:rPr lang="ko-KR" altLang="en-US" sz="2000" dirty="0"/>
              <a:t>로 </a:t>
            </a:r>
            <a:r>
              <a:rPr lang="en-US" altLang="ko-KR" sz="2000" dirty="0"/>
              <a:t>spO2 96%  </a:t>
            </a:r>
            <a:r>
              <a:rPr lang="en-US" altLang="ko-KR" sz="2000" dirty="0">
                <a:sym typeface="Wingdings" pitchFamily="2" charset="2"/>
              </a:rPr>
              <a:t> </a:t>
            </a:r>
            <a:r>
              <a:rPr lang="en-US" altLang="ko-KR" sz="2000" dirty="0"/>
              <a:t>spO2 70%</a:t>
            </a:r>
          </a:p>
          <a:p>
            <a:r>
              <a:rPr lang="en-US" altLang="ko-KR" sz="2000" dirty="0"/>
              <a:t>Wheezing ++  in thorax     ABGA : pH 7.15 </a:t>
            </a:r>
            <a:r>
              <a:rPr lang="en-US" altLang="ko-KR" sz="2000" b="1" dirty="0">
                <a:solidFill>
                  <a:srgbClr val="FF0000"/>
                </a:solidFill>
              </a:rPr>
              <a:t>pCO2 109 </a:t>
            </a:r>
          </a:p>
          <a:p>
            <a:pPr eaLnBrk="1" hangingPunct="1"/>
            <a:endParaRPr lang="en-US" altLang="ko-KR" sz="2000" dirty="0"/>
          </a:p>
          <a:p>
            <a:pPr eaLnBrk="1" hangingPunct="1"/>
            <a:r>
              <a:rPr lang="en-US" altLang="ko-KR" sz="2000" dirty="0">
                <a:sym typeface="Wingdings" pitchFamily="2" charset="2"/>
              </a:rPr>
              <a:t> Re-intubation  ventilator care, steroid </a:t>
            </a:r>
            <a:r>
              <a:rPr lang="en-US" altLang="ko-KR" sz="2000" dirty="0" err="1">
                <a:sym typeface="Wingdings" pitchFamily="2" charset="2"/>
              </a:rPr>
              <a:t>Tx</a:t>
            </a:r>
            <a:r>
              <a:rPr lang="en-US" altLang="ko-KR" sz="2000" dirty="0">
                <a:sym typeface="Wingdings" pitchFamily="2" charset="2"/>
              </a:rPr>
              <a:t> </a:t>
            </a:r>
          </a:p>
          <a:p>
            <a:pPr marL="0" indent="0" eaLnBrk="1" hangingPunct="1">
              <a:buNone/>
            </a:pPr>
            <a:r>
              <a:rPr lang="en-US" altLang="ko-KR" sz="2000" dirty="0">
                <a:sym typeface="Wingdings" pitchFamily="2" charset="2"/>
              </a:rPr>
              <a:t>   4</a:t>
            </a:r>
            <a:r>
              <a:rPr lang="ko-KR" altLang="en-US" sz="2000" dirty="0">
                <a:sym typeface="Wingdings" pitchFamily="2" charset="2"/>
              </a:rPr>
              <a:t>일 후 다시 </a:t>
            </a:r>
            <a:r>
              <a:rPr lang="en-US" altLang="ko-KR" sz="2000" dirty="0" err="1">
                <a:sym typeface="Wingdings" pitchFamily="2" charset="2"/>
              </a:rPr>
              <a:t>extubation</a:t>
            </a:r>
            <a:r>
              <a:rPr lang="en-US" altLang="ko-KR" sz="2000" dirty="0">
                <a:sym typeface="Wingdings" pitchFamily="2" charset="2"/>
              </a:rPr>
              <a:t>  </a:t>
            </a:r>
            <a:endParaRPr lang="en-US" altLang="ko-KR" sz="2000" dirty="0"/>
          </a:p>
          <a:p>
            <a:pPr eaLnBrk="1" hangingPunct="1"/>
            <a:endParaRPr lang="en-US" altLang="ko-KR" sz="1800" dirty="0"/>
          </a:p>
          <a:p>
            <a:pPr eaLnBrk="1" hangingPunct="1"/>
            <a:endParaRPr lang="en-US" altLang="ko-KR" sz="1800" dirty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240" y="2497588"/>
            <a:ext cx="3406994" cy="352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3"/>
          <p:cNvSpPr txBox="1">
            <a:spLocks noChangeArrowheads="1"/>
          </p:cNvSpPr>
          <p:nvPr/>
        </p:nvSpPr>
        <p:spPr bwMode="auto">
          <a:xfrm>
            <a:off x="8822547" y="2711362"/>
            <a:ext cx="32716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Hyper-inflated both lung field</a:t>
            </a: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pic>
        <p:nvPicPr>
          <p:cNvPr id="19462" name="Picture 2" descr="C:\Users\MIC\Dropbox\내그림\사진 2014. 9. 20. 오전 2 55 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49" y="4153987"/>
            <a:ext cx="3711115" cy="270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362" y="3357693"/>
            <a:ext cx="2625375" cy="350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오른쪽 화살표 1"/>
          <p:cNvSpPr/>
          <p:nvPr/>
        </p:nvSpPr>
        <p:spPr>
          <a:xfrm>
            <a:off x="4955177" y="5320937"/>
            <a:ext cx="731520" cy="522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4192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ko-KR" sz="2800" dirty="0"/>
              <a:t>Home ventilator </a:t>
            </a:r>
            <a:r>
              <a:rPr lang="ko-KR" altLang="en-US" sz="2800" dirty="0"/>
              <a:t>로 </a:t>
            </a:r>
            <a:r>
              <a:rPr lang="en-US" altLang="ko-KR" sz="2800" dirty="0"/>
              <a:t>NIPPV </a:t>
            </a:r>
            <a:r>
              <a:rPr lang="ko-KR" altLang="en-US" sz="2800" dirty="0"/>
              <a:t>적용하며 일반병동 전동대기 중</a:t>
            </a:r>
            <a:r>
              <a:rPr lang="en-US" altLang="ko-KR" sz="2800" dirty="0"/>
              <a:t>,,,</a:t>
            </a:r>
            <a:endParaRPr lang="ko-KR" alt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2000" dirty="0"/>
              <a:t>Room air </a:t>
            </a:r>
            <a:r>
              <a:rPr lang="ko-KR" altLang="en-US" sz="2000" dirty="0"/>
              <a:t>상태로 </a:t>
            </a:r>
            <a:r>
              <a:rPr lang="en-US" altLang="ko-KR" sz="2000" dirty="0"/>
              <a:t>intermittent NIPPV </a:t>
            </a:r>
            <a:r>
              <a:rPr lang="ko-KR" altLang="en-US" sz="2000" dirty="0"/>
              <a:t>적용 중</a:t>
            </a:r>
            <a:endParaRPr lang="en-US" altLang="ko-KR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2000" b="1" dirty="0">
                <a:solidFill>
                  <a:srgbClr val="FF0000"/>
                </a:solidFill>
              </a:rPr>
              <a:t>NIPPV </a:t>
            </a:r>
            <a:r>
              <a:rPr lang="ko-KR" altLang="en-US" sz="2000" b="1" dirty="0">
                <a:solidFill>
                  <a:srgbClr val="FF0000"/>
                </a:solidFill>
              </a:rPr>
              <a:t>적용 </a:t>
            </a:r>
            <a:r>
              <a:rPr lang="ko-KR" altLang="en-US" sz="2000" b="1" dirty="0" err="1">
                <a:solidFill>
                  <a:srgbClr val="FF0000"/>
                </a:solidFill>
              </a:rPr>
              <a:t>안하는</a:t>
            </a:r>
            <a:r>
              <a:rPr lang="ko-KR" altLang="en-US" sz="2000" b="1" dirty="0">
                <a:solidFill>
                  <a:srgbClr val="FF0000"/>
                </a:solidFill>
              </a:rPr>
              <a:t> 수면 중에</a:t>
            </a:r>
            <a:r>
              <a:rPr lang="en-US" altLang="ko-KR" sz="2000" b="1" dirty="0">
                <a:solidFill>
                  <a:srgbClr val="FF0000"/>
                </a:solidFill>
              </a:rPr>
              <a:t> desaturation down to spO2 ~80%  </a:t>
            </a:r>
            <a:r>
              <a:rPr lang="ko-KR" altLang="en-US" sz="2000" dirty="0"/>
              <a:t>자주 목격됨</a:t>
            </a:r>
            <a:endParaRPr lang="en-US" altLang="ko-KR" sz="20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ko-KR" sz="2000" dirty="0"/>
              <a:t> -</a:t>
            </a:r>
            <a:r>
              <a:rPr lang="en-US" altLang="ko-KR" sz="2000" dirty="0">
                <a:sym typeface="Wingdings" pitchFamily="2" charset="2"/>
              </a:rPr>
              <a:t> portable</a:t>
            </a:r>
            <a:r>
              <a:rPr lang="ko-KR" altLang="en-US" sz="2000" dirty="0">
                <a:sym typeface="Wingdings" pitchFamily="2" charset="2"/>
              </a:rPr>
              <a:t> </a:t>
            </a:r>
            <a:r>
              <a:rPr lang="en-US" altLang="ko-KR" sz="2000" dirty="0" err="1">
                <a:sym typeface="Wingdings" pitchFamily="2" charset="2"/>
              </a:rPr>
              <a:t>somnography</a:t>
            </a:r>
            <a:r>
              <a:rPr lang="en-US" altLang="ko-KR" sz="2000" dirty="0">
                <a:sym typeface="Wingdings" pitchFamily="2" charset="2"/>
              </a:rPr>
              <a:t> (</a:t>
            </a:r>
            <a:r>
              <a:rPr lang="ko-KR" altLang="en-US" sz="2000" dirty="0">
                <a:sym typeface="Wingdings" pitchFamily="2" charset="2"/>
              </a:rPr>
              <a:t>간이 수면 검진기</a:t>
            </a:r>
            <a:r>
              <a:rPr lang="en-US" altLang="ko-KR" sz="2000" dirty="0">
                <a:sym typeface="Wingdings" pitchFamily="2" charset="2"/>
              </a:rPr>
              <a:t>) </a:t>
            </a:r>
            <a:r>
              <a:rPr lang="ko-KR" altLang="en-US" sz="2000" dirty="0">
                <a:sym typeface="Wingdings" pitchFamily="2" charset="2"/>
              </a:rPr>
              <a:t>시행하기로 함 </a:t>
            </a:r>
            <a:endParaRPr lang="ko-KR" altLang="en-US" sz="2000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93" y="3758751"/>
            <a:ext cx="5383123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4149725"/>
            <a:ext cx="408292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4147588" y="4635844"/>
            <a:ext cx="287867" cy="936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441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제목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660396"/>
          </a:xfrm>
        </p:spPr>
        <p:txBody>
          <a:bodyPr>
            <a:normAutofit/>
          </a:bodyPr>
          <a:lstStyle/>
          <a:p>
            <a:pPr eaLnBrk="1" hangingPunct="1"/>
            <a:r>
              <a:rPr lang="ko-KR" altLang="en-US" sz="3200" dirty="0"/>
              <a:t>간이수면검진기 결과 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95" y="1278582"/>
            <a:ext cx="9013004" cy="524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981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b="1" dirty="0"/>
              <a:t>PH classification  </a:t>
            </a:r>
            <a:r>
              <a:rPr lang="ko-KR" altLang="en-US" sz="2400" b="1" dirty="0"/>
              <a:t>폐고혈압 분류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/>
              <a:t>Group </a:t>
            </a:r>
            <a:r>
              <a:rPr lang="en-US" altLang="ko-KR" sz="2000" b="1" dirty="0"/>
              <a:t>1</a:t>
            </a:r>
            <a:r>
              <a:rPr lang="en-US" altLang="ko-KR" sz="2000" dirty="0"/>
              <a:t> – Pulmonary arterial hypertension </a:t>
            </a:r>
            <a:r>
              <a:rPr lang="en-US" altLang="ko-KR" sz="2000" b="1" dirty="0">
                <a:solidFill>
                  <a:srgbClr val="FF0000"/>
                </a:solidFill>
              </a:rPr>
              <a:t>(PAH)</a:t>
            </a:r>
          </a:p>
          <a:p>
            <a:endParaRPr lang="en-US" altLang="ko-KR" sz="2000" b="1" dirty="0">
              <a:solidFill>
                <a:srgbClr val="FF0000"/>
              </a:solidFill>
            </a:endParaRPr>
          </a:p>
          <a:p>
            <a:r>
              <a:rPr lang="en-US" altLang="ko-KR" sz="2000" dirty="0"/>
              <a:t>Group </a:t>
            </a:r>
            <a:r>
              <a:rPr lang="en-US" altLang="ko-KR" sz="2000" b="1" dirty="0"/>
              <a:t>2</a:t>
            </a:r>
            <a:r>
              <a:rPr lang="en-US" altLang="ko-KR" sz="2000" dirty="0"/>
              <a:t> – </a:t>
            </a:r>
            <a:r>
              <a:rPr lang="en-US" altLang="ko-KR" sz="2000" b="1" dirty="0"/>
              <a:t>PH</a:t>
            </a:r>
            <a:r>
              <a:rPr lang="en-US" altLang="ko-KR" sz="2000" dirty="0"/>
              <a:t> associated with </a:t>
            </a:r>
            <a:r>
              <a:rPr lang="en-US" altLang="ko-KR" sz="2000" b="1" dirty="0"/>
              <a:t>left heart disease</a:t>
            </a:r>
          </a:p>
          <a:p>
            <a:endParaRPr lang="en-US" altLang="ko-KR" sz="2000" dirty="0"/>
          </a:p>
          <a:p>
            <a:r>
              <a:rPr lang="en-US" altLang="ko-KR" sz="2000" dirty="0"/>
              <a:t>Group </a:t>
            </a:r>
            <a:r>
              <a:rPr lang="en-US" altLang="ko-KR" sz="2000" b="1" dirty="0"/>
              <a:t>3</a:t>
            </a:r>
            <a:r>
              <a:rPr lang="en-US" altLang="ko-KR" sz="2000" dirty="0"/>
              <a:t> – </a:t>
            </a:r>
            <a:r>
              <a:rPr lang="en-US" altLang="ko-KR" sz="2000" b="1" dirty="0"/>
              <a:t>PH</a:t>
            </a:r>
            <a:r>
              <a:rPr lang="en-US" altLang="ko-KR" sz="2000" dirty="0"/>
              <a:t> associated with </a:t>
            </a:r>
            <a:r>
              <a:rPr lang="en-US" altLang="ko-KR" sz="2000" b="1" dirty="0"/>
              <a:t>lung disease and/or hypoxemia</a:t>
            </a:r>
          </a:p>
          <a:p>
            <a:endParaRPr lang="en-US" altLang="ko-KR" sz="2000" dirty="0"/>
          </a:p>
          <a:p>
            <a:r>
              <a:rPr lang="en-US" altLang="ko-KR" sz="2000" dirty="0"/>
              <a:t>Group </a:t>
            </a:r>
            <a:r>
              <a:rPr lang="en-US" altLang="ko-KR" sz="2000" b="1" dirty="0"/>
              <a:t>4</a:t>
            </a:r>
            <a:r>
              <a:rPr lang="en-US" altLang="ko-KR" sz="2000" dirty="0"/>
              <a:t> – </a:t>
            </a:r>
            <a:r>
              <a:rPr lang="en-US" altLang="ko-KR" sz="2000" b="1" dirty="0"/>
              <a:t>PH</a:t>
            </a:r>
            <a:r>
              <a:rPr lang="en-US" altLang="ko-KR" sz="2000" dirty="0"/>
              <a:t> associated with </a:t>
            </a:r>
            <a:r>
              <a:rPr lang="en-US" altLang="ko-KR" sz="2000" b="1" dirty="0"/>
              <a:t>pulmonary artery obstructions (CTEPH)</a:t>
            </a:r>
          </a:p>
          <a:p>
            <a:endParaRPr lang="en-US" altLang="ko-KR" sz="2000" dirty="0"/>
          </a:p>
          <a:p>
            <a:r>
              <a:rPr lang="en-US" altLang="ko-KR" sz="2000" dirty="0"/>
              <a:t>Group </a:t>
            </a:r>
            <a:r>
              <a:rPr lang="en-US" altLang="ko-KR" sz="2000" b="1" dirty="0"/>
              <a:t>5</a:t>
            </a:r>
            <a:r>
              <a:rPr lang="en-US" altLang="ko-KR" sz="2000" dirty="0"/>
              <a:t> – </a:t>
            </a:r>
            <a:r>
              <a:rPr lang="en-US" altLang="ko-KR" sz="2000" b="1" dirty="0"/>
              <a:t>PH</a:t>
            </a:r>
            <a:r>
              <a:rPr lang="en-US" altLang="ko-KR" sz="2000" dirty="0"/>
              <a:t> associated with unclear and/or multifactorial mechanisms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97241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/>
              <a:t>Diagnosis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ko-KR" sz="2400" dirty="0">
                <a:solidFill>
                  <a:prstClr val="black"/>
                </a:solidFill>
              </a:rPr>
              <a:t>#1 Pulmonary hypertension with Rt. heart failure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ko-KR" sz="2400" dirty="0">
                <a:solidFill>
                  <a:prstClr val="black"/>
                </a:solidFill>
              </a:rPr>
              <a:t>#2 COPD with asthma = probable ACOS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ko-KR" sz="2400" dirty="0">
                <a:solidFill>
                  <a:prstClr val="black"/>
                </a:solidFill>
              </a:rPr>
              <a:t>#3 recurrent </a:t>
            </a:r>
            <a:r>
              <a:rPr lang="en-US" altLang="ko-KR" sz="2400" dirty="0" err="1">
                <a:solidFill>
                  <a:prstClr val="black"/>
                </a:solidFill>
              </a:rPr>
              <a:t>hypercapnic</a:t>
            </a:r>
            <a:r>
              <a:rPr lang="en-US" altLang="ko-KR" sz="2400" dirty="0">
                <a:solidFill>
                  <a:prstClr val="black"/>
                </a:solidFill>
              </a:rPr>
              <a:t> respiratory  failure 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ko-KR" sz="2400" b="1" dirty="0">
                <a:solidFill>
                  <a:prstClr val="black"/>
                </a:solidFill>
              </a:rPr>
              <a:t>#4 obstructive sleep apnea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en-US" altLang="ko-KR" sz="2400" dirty="0">
              <a:solidFill>
                <a:prstClr val="black"/>
              </a:solidFill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ko-KR" sz="2400" dirty="0">
                <a:solidFill>
                  <a:prstClr val="black"/>
                </a:solidFill>
              </a:rPr>
              <a:t>Impression &gt;&gt;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ko-KR" sz="2400" dirty="0">
                <a:solidFill>
                  <a:prstClr val="black"/>
                </a:solidFill>
              </a:rPr>
              <a:t>PH due to COPD or OSA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ko-KR" sz="2400" dirty="0">
                <a:solidFill>
                  <a:prstClr val="black"/>
                </a:solidFill>
              </a:rPr>
              <a:t>vs. 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ko-KR" sz="2400" b="1" dirty="0">
                <a:solidFill>
                  <a:prstClr val="black"/>
                </a:solidFill>
              </a:rPr>
              <a:t>lung disease (COPD, OSA) + Combined  idiopathic PAH ?</a:t>
            </a:r>
            <a:endParaRPr lang="ko-KR" altLang="en-US" sz="2400" b="1" dirty="0">
              <a:solidFill>
                <a:prstClr val="black"/>
              </a:solidFill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23939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ko-KR" sz="2800" dirty="0"/>
              <a:t>Bedside Rt. Heart catheterization in ICU</a:t>
            </a:r>
            <a:endParaRPr lang="ko-KR" altLang="en-US" sz="2800" dirty="0"/>
          </a:p>
        </p:txBody>
      </p:sp>
      <p:sp>
        <p:nvSpPr>
          <p:cNvPr id="22531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ko-KR" sz="2000" b="1" dirty="0">
                <a:solidFill>
                  <a:srgbClr val="FF0000"/>
                </a:solidFill>
              </a:rPr>
              <a:t>PAP 36/21   mean PAP 27  mmHg</a:t>
            </a:r>
          </a:p>
          <a:p>
            <a:pPr eaLnBrk="1" hangingPunct="1"/>
            <a:r>
              <a:rPr lang="en-US" altLang="ko-KR" sz="2000" dirty="0"/>
              <a:t>PCWP 10 mmHg</a:t>
            </a:r>
          </a:p>
          <a:p>
            <a:pPr eaLnBrk="1" hangingPunct="1"/>
            <a:r>
              <a:rPr lang="en-US" altLang="ko-KR" sz="2000" dirty="0"/>
              <a:t>Cardiac output ( </a:t>
            </a:r>
            <a:r>
              <a:rPr lang="en-US" altLang="ko-KR" sz="2000" dirty="0" err="1"/>
              <a:t>thermodilution</a:t>
            </a:r>
            <a:r>
              <a:rPr lang="en-US" altLang="ko-KR" sz="2000" dirty="0"/>
              <a:t> )</a:t>
            </a:r>
            <a:r>
              <a:rPr lang="ko-KR" altLang="en-US" sz="2000" dirty="0"/>
              <a:t> </a:t>
            </a:r>
            <a:r>
              <a:rPr lang="en-US" altLang="ko-KR" sz="2000" dirty="0"/>
              <a:t>3 </a:t>
            </a:r>
            <a:r>
              <a:rPr lang="ko-KR" altLang="en-US" sz="2000" dirty="0"/>
              <a:t>회 평균    </a:t>
            </a:r>
            <a:r>
              <a:rPr lang="en-US" altLang="ko-KR" sz="2000" dirty="0"/>
              <a:t>10.1 L/min</a:t>
            </a:r>
          </a:p>
          <a:p>
            <a:pPr eaLnBrk="1" hangingPunct="1"/>
            <a:r>
              <a:rPr lang="en-US" altLang="ko-KR" sz="2000" dirty="0"/>
              <a:t>PVR   1.683  WU/㎡  </a:t>
            </a:r>
          </a:p>
          <a:p>
            <a:pPr eaLnBrk="1" hangingPunct="1"/>
            <a:r>
              <a:rPr lang="en-US" altLang="ko-KR" sz="2000" dirty="0"/>
              <a:t>SvO2  76%</a:t>
            </a:r>
            <a:endParaRPr lang="ko-KR" altLang="en-US" sz="2000" dirty="0"/>
          </a:p>
        </p:txBody>
      </p:sp>
      <p:sp>
        <p:nvSpPr>
          <p:cNvPr id="22532" name="AutoShape 2" descr="https://mail.google.com/mail/u/0?ui=2&amp;ik=893c63ef03&amp;attid=0.1.1&amp;permmsgid=msg-f:1681972386894601282&amp;th=175790f972de5c42&amp;view=fimg&amp;sz=s0-l75-ft&amp;attbid=ANGjdJ-ipMQNNeETve9bmhi-ynbjmq_FLl7S82RaqNKU1TLLF91JprCvlBxoHkyLEC9QEinBQtrPUnQDdH26-pp8W76GGZgf2g2cXnoIPz4qV6_tKOcM_9MrDwMbnv8&amp;disp=emb"/>
          <p:cNvSpPr>
            <a:spLocks noChangeAspect="1" noChangeArrowheads="1"/>
          </p:cNvSpPr>
          <p:nvPr/>
        </p:nvSpPr>
        <p:spPr bwMode="auto">
          <a:xfrm>
            <a:off x="224367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001" y="4190368"/>
            <a:ext cx="4422868" cy="248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02" y="4190368"/>
            <a:ext cx="3866606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2590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55617" y="1799499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Home NIV – </a:t>
            </a:r>
            <a:r>
              <a:rPr lang="en-US" altLang="ko-KR" sz="2400" dirty="0" err="1"/>
              <a:t>BiPAP</a:t>
            </a:r>
            <a:r>
              <a:rPr lang="en-US" altLang="ko-KR" sz="2400" dirty="0"/>
              <a:t>  titration </a:t>
            </a:r>
          </a:p>
          <a:p>
            <a:pPr marL="0" indent="0">
              <a:buNone/>
            </a:pPr>
            <a:r>
              <a:rPr lang="en-US" altLang="ko-KR" sz="2400" dirty="0"/>
              <a:t>       Day – evening – night</a:t>
            </a:r>
          </a:p>
          <a:p>
            <a:pPr marL="0" indent="0">
              <a:buNone/>
            </a:pPr>
            <a:r>
              <a:rPr lang="en-US" altLang="ko-KR" sz="2400" dirty="0"/>
              <a:t>    </a:t>
            </a:r>
            <a:r>
              <a:rPr lang="en-US" altLang="ko-KR" sz="2400" dirty="0">
                <a:sym typeface="Wingdings" pitchFamily="2" charset="2"/>
              </a:rPr>
              <a:t> </a:t>
            </a:r>
            <a:r>
              <a:rPr lang="en-US" altLang="ko-KR" sz="2400" b="1" dirty="0">
                <a:solidFill>
                  <a:srgbClr val="FF0000"/>
                </a:solidFill>
              </a:rPr>
              <a:t>Only at Nighttime</a:t>
            </a:r>
          </a:p>
          <a:p>
            <a:pPr marL="0" indent="0">
              <a:buNone/>
            </a:pPr>
            <a:endParaRPr lang="en-US" altLang="ko-KR" sz="2400" dirty="0"/>
          </a:p>
          <a:p>
            <a:endParaRPr lang="en-US" altLang="ko-KR" sz="2400" dirty="0"/>
          </a:p>
          <a:p>
            <a:r>
              <a:rPr lang="en-US" altLang="ko-KR" sz="2400" dirty="0"/>
              <a:t>Maintaining </a:t>
            </a:r>
            <a:r>
              <a:rPr lang="en-US" altLang="ko-KR" sz="2400" dirty="0" err="1"/>
              <a:t>normocapnia</a:t>
            </a:r>
            <a:r>
              <a:rPr lang="en-US" altLang="ko-KR" sz="2400" dirty="0"/>
              <a:t> 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800" b="1" dirty="0"/>
              <a:t>Discharge and follow up</a:t>
            </a:r>
            <a:br>
              <a:rPr lang="en-US" altLang="ko-KR" sz="2800" b="1" dirty="0"/>
            </a:br>
            <a:r>
              <a:rPr lang="en-US" altLang="ko-KR" sz="2700" dirty="0" err="1"/>
              <a:t>optimizied</a:t>
            </a:r>
            <a:r>
              <a:rPr lang="en-US" altLang="ko-KR" sz="2700" dirty="0"/>
              <a:t> care of underlying lung disease</a:t>
            </a:r>
            <a:endParaRPr lang="ko-KR" altLang="en-US" sz="27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84" y="2688499"/>
            <a:ext cx="33909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50" y="4688295"/>
            <a:ext cx="45180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5714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800" b="1" dirty="0"/>
              <a:t>Discharge and follow up</a:t>
            </a:r>
            <a:br>
              <a:rPr lang="en-US" altLang="ko-KR" sz="2800" b="1" dirty="0"/>
            </a:br>
            <a:r>
              <a:rPr lang="en-US" altLang="ko-KR" sz="2700" dirty="0"/>
              <a:t>optimized care of underlying lung disease</a:t>
            </a:r>
            <a:endParaRPr lang="ko-KR" altLang="en-US" sz="2700" dirty="0"/>
          </a:p>
        </p:txBody>
      </p:sp>
      <p:pic>
        <p:nvPicPr>
          <p:cNvPr id="4" name="이우용20240710 4c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39477" y="4582077"/>
            <a:ext cx="2924423" cy="199548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16" y="2465726"/>
            <a:ext cx="7804838" cy="20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44" y="1633471"/>
            <a:ext cx="5403353" cy="66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이우용20240710 parashort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6646" y="4615544"/>
            <a:ext cx="2885376" cy="1968952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88" y="4505898"/>
            <a:ext cx="4232863" cy="211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72891" y="3469001"/>
            <a:ext cx="112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FEV1 %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09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770" y="214539"/>
            <a:ext cx="6579362" cy="656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왼쪽/오른쪽 화살표 3"/>
          <p:cNvSpPr/>
          <p:nvPr/>
        </p:nvSpPr>
        <p:spPr>
          <a:xfrm>
            <a:off x="3213463" y="3831772"/>
            <a:ext cx="3126378" cy="609600"/>
          </a:xfrm>
          <a:prstGeom prst="leftRight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96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b="1" dirty="0"/>
              <a:t>General treatment for group 3 PH</a:t>
            </a:r>
            <a:endParaRPr lang="ko-KR" altLang="en-US" sz="32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2400" dirty="0"/>
              <a:t>기저 폐질환 약물 치료 최적화 </a:t>
            </a:r>
            <a:endParaRPr lang="en-US" altLang="ko-KR" sz="2400" dirty="0"/>
          </a:p>
          <a:p>
            <a:r>
              <a:rPr lang="en-US" altLang="ko-KR" sz="2400" dirty="0"/>
              <a:t>Home O2 , portable O2 on ambulation</a:t>
            </a:r>
          </a:p>
          <a:p>
            <a:r>
              <a:rPr lang="en-US" altLang="ko-KR" sz="2400" dirty="0" err="1"/>
              <a:t>Hypercapnia</a:t>
            </a:r>
            <a:r>
              <a:rPr lang="en-US" altLang="ko-KR" sz="2400" dirty="0"/>
              <a:t>  </a:t>
            </a:r>
            <a:r>
              <a:rPr lang="en-US" altLang="ko-KR" sz="2400" dirty="0">
                <a:sym typeface="Wingdings" pitchFamily="2" charset="2"/>
              </a:rPr>
              <a:t> home NIPPV (NIV)</a:t>
            </a:r>
          </a:p>
          <a:p>
            <a:r>
              <a:rPr lang="en-US" altLang="ko-KR" sz="2400" dirty="0">
                <a:sym typeface="Wingdings" pitchFamily="2" charset="2"/>
              </a:rPr>
              <a:t>Sleep disordered breathing</a:t>
            </a:r>
          </a:p>
          <a:p>
            <a:r>
              <a:rPr lang="en-US" altLang="ko-KR" sz="2400" dirty="0">
                <a:sym typeface="Wingdings" pitchFamily="2" charset="2"/>
              </a:rPr>
              <a:t>Rehabilitation</a:t>
            </a:r>
            <a:r>
              <a:rPr lang="en-US" altLang="ko-KR" sz="2400" dirty="0"/>
              <a:t> </a:t>
            </a:r>
          </a:p>
          <a:p>
            <a:r>
              <a:rPr lang="en-US" altLang="ko-KR" sz="2400" dirty="0"/>
              <a:t>Vaccination </a:t>
            </a:r>
            <a:endParaRPr lang="ko-KR" alt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749" y="1100477"/>
            <a:ext cx="3282209" cy="246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855" y="3833816"/>
            <a:ext cx="270033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152" y="3936275"/>
            <a:ext cx="3529921" cy="280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2555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07572" y="312878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적극적으로 </a:t>
            </a:r>
            <a:r>
              <a:rPr lang="en-US" altLang="ko-KR" sz="2400" dirty="0"/>
              <a:t>PAH target drug </a:t>
            </a:r>
            <a:r>
              <a:rPr lang="ko-KR" altLang="en-US" sz="2400" dirty="0"/>
              <a:t>치료를 고려해 볼만한 </a:t>
            </a:r>
            <a:r>
              <a:rPr lang="ko-KR" altLang="en-US" sz="2400" dirty="0" err="1"/>
              <a:t>환자군은</a:t>
            </a:r>
            <a:r>
              <a:rPr lang="en-US" altLang="ko-KR" sz="2400" dirty="0"/>
              <a:t>?</a:t>
            </a:r>
            <a:endParaRPr lang="ko-KR" altLang="en-US" sz="24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63" y="1338843"/>
            <a:ext cx="5534530" cy="551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770811" y="4362995"/>
            <a:ext cx="1889760" cy="22206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409" y="1338943"/>
            <a:ext cx="5091112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169613" y="4136180"/>
            <a:ext cx="4922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/>
              <a:t>Biopsy proven UIP </a:t>
            </a:r>
            <a:r>
              <a:rPr lang="en-US" altLang="ko-KR" sz="1600" b="1" dirty="0">
                <a:sym typeface="Wingdings" pitchFamily="2" charset="2"/>
              </a:rPr>
              <a:t> </a:t>
            </a:r>
            <a:r>
              <a:rPr lang="en-US" altLang="ko-KR" sz="1600" b="1" dirty="0"/>
              <a:t>IPF</a:t>
            </a:r>
          </a:p>
          <a:p>
            <a:r>
              <a:rPr lang="en-US" altLang="ko-KR" sz="1600" dirty="0"/>
              <a:t>Suspicious symptoms and signs of Rt. heart failure</a:t>
            </a:r>
          </a:p>
        </p:txBody>
      </p:sp>
      <p:pic>
        <p:nvPicPr>
          <p:cNvPr id="8" name="11.avi">
            <a:hlinkClick r:id="" action="ppaction://media"/>
            <a:extLst>
              <a:ext uri="{FF2B5EF4-FFF2-40B4-BE49-F238E27FC236}">
                <a16:creationId xmlns:a16="http://schemas.microsoft.com/office/drawing/2014/main" id="{0B7CED34-F4DF-1439-F41A-8CE29D32A7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5808" y="4812760"/>
            <a:ext cx="2569688" cy="1927266"/>
          </a:xfrm>
          <a:prstGeom prst="rect">
            <a:avLst/>
          </a:prstGeom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220" y="4812760"/>
            <a:ext cx="2865437" cy="17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5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236" y="0"/>
            <a:ext cx="4876293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269" y="4083174"/>
            <a:ext cx="3526519" cy="27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0"/>
            <a:ext cx="4366617" cy="30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46" y="5290977"/>
            <a:ext cx="638957" cy="53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4174177" y="0"/>
            <a:ext cx="4229914" cy="778098"/>
          </a:xfrm>
        </p:spPr>
        <p:txBody>
          <a:bodyPr>
            <a:norm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</a:rPr>
              <a:t>Take-home message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3592" y="309224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Group 3 PH </a:t>
            </a:r>
            <a:r>
              <a:rPr lang="ko-KR" altLang="en-US" dirty="0"/>
              <a:t>의 기본적인 치료 전략은 기저 폐질환에 대한 최적화된 치료</a:t>
            </a:r>
            <a:endParaRPr lang="en-US" altLang="ko-KR" dirty="0"/>
          </a:p>
        </p:txBody>
      </p:sp>
      <p:sp>
        <p:nvSpPr>
          <p:cNvPr id="6" name="TextBox 5"/>
          <p:cNvSpPr txBox="1"/>
          <p:nvPr/>
        </p:nvSpPr>
        <p:spPr>
          <a:xfrm>
            <a:off x="2423592" y="3645025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Lung disease and non-severe PH </a:t>
            </a:r>
            <a:r>
              <a:rPr lang="ko-KR" altLang="en-US" dirty="0"/>
              <a:t>에 대해서는 일반적으로 </a:t>
            </a:r>
            <a:r>
              <a:rPr lang="en-US" altLang="ko-KR" dirty="0"/>
              <a:t>PAH target medication </a:t>
            </a:r>
            <a:r>
              <a:rPr lang="ko-KR" altLang="en-US" dirty="0"/>
              <a:t>이 권장되지 않는다</a:t>
            </a:r>
            <a:r>
              <a:rPr lang="en-US" altLang="ko-KR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5520" y="5013176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환자에 따라 선택적으로 </a:t>
            </a:r>
            <a:r>
              <a:rPr lang="en-US" altLang="ko-KR" dirty="0"/>
              <a:t>Individual decision making </a:t>
            </a:r>
          </a:p>
          <a:p>
            <a:r>
              <a:rPr lang="ko-KR" altLang="en-US" dirty="0"/>
              <a:t>필요하다</a:t>
            </a:r>
            <a:endParaRPr lang="en-US" altLang="ko-KR" dirty="0"/>
          </a:p>
        </p:txBody>
      </p:sp>
      <p:sp>
        <p:nvSpPr>
          <p:cNvPr id="8" name="TextBox 7"/>
          <p:cNvSpPr txBox="1"/>
          <p:nvPr/>
        </p:nvSpPr>
        <p:spPr>
          <a:xfrm>
            <a:off x="7968209" y="4907383"/>
            <a:ext cx="2593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다른 원인에 의한 </a:t>
            </a:r>
            <a:endParaRPr lang="en-US" altLang="ko-KR" dirty="0"/>
          </a:p>
          <a:p>
            <a:r>
              <a:rPr lang="en-US" altLang="ko-KR" dirty="0"/>
              <a:t>PH </a:t>
            </a:r>
            <a:r>
              <a:rPr lang="ko-KR" altLang="en-US" dirty="0"/>
              <a:t>가능성도 고려하고 배제해야 한다 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12368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  <p:bldP spid="7" grpId="0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감사합니다</a:t>
            </a:r>
            <a:r>
              <a:rPr lang="en-US" altLang="ko-KR" dirty="0"/>
              <a:t>!</a:t>
            </a:r>
            <a:endParaRPr lang="ko-KR" alt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95" y="1601369"/>
            <a:ext cx="8047417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가로로 말린 두루마리 모양 2"/>
          <p:cNvSpPr/>
          <p:nvPr/>
        </p:nvSpPr>
        <p:spPr>
          <a:xfrm>
            <a:off x="4096987" y="1448790"/>
            <a:ext cx="3657600" cy="938150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</a:rPr>
              <a:t>Pulmonary hypertension 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13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Medicnc\Desktop\14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" y="2133193"/>
            <a:ext cx="12192713" cy="190089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853564" y="6432781"/>
            <a:ext cx="5311427" cy="397711"/>
          </a:xfrm>
          <a:prstGeom prst="rect">
            <a:avLst/>
          </a:prstGeom>
          <a:noFill/>
        </p:spPr>
        <p:txBody>
          <a:bodyPr wrap="square" lIns="0" tIns="34309" rIns="0" bIns="34309" rtlCol="0" anchor="b" anchorCtr="0">
            <a:spAutoFit/>
          </a:bodyPr>
          <a:lstStyle/>
          <a:p>
            <a:pPr algn="r"/>
            <a:r>
              <a:rPr lang="pt-BR" altLang="ko-KR" sz="1067" dirty="0">
                <a:latin typeface="Calibri" pitchFamily="34" charset="0"/>
                <a:cs typeface="Calibri" pitchFamily="34" charset="0"/>
              </a:rPr>
              <a:t>Slide c/o Dr. Barbara LeVarge</a:t>
            </a:r>
          </a:p>
          <a:p>
            <a:pPr algn="r"/>
            <a:r>
              <a:rPr lang="pt-BR" altLang="ko-KR" sz="1067" dirty="0">
                <a:latin typeface="Calibri" pitchFamily="34" charset="0"/>
                <a:cs typeface="Calibri" pitchFamily="34" charset="0"/>
              </a:rPr>
              <a:t>McManus DD, et al. In: Crawford MH, ed. CURRENT Diagnosis &amp; Treatment: Cardiology. 2009.</a:t>
            </a:r>
          </a:p>
        </p:txBody>
      </p:sp>
      <p:sp>
        <p:nvSpPr>
          <p:cNvPr id="9" name="아래쪽 화살표 8"/>
          <p:cNvSpPr/>
          <p:nvPr/>
        </p:nvSpPr>
        <p:spPr>
          <a:xfrm rot="10800000">
            <a:off x="3961520" y="4036409"/>
            <a:ext cx="348795" cy="326272"/>
          </a:xfrm>
          <a:prstGeom prst="downArrow">
            <a:avLst/>
          </a:prstGeom>
          <a:solidFill>
            <a:srgbClr val="669900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641" tIns="34320" rIns="68641" bIns="34320"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7" name="아래쪽 화살표 16"/>
          <p:cNvSpPr/>
          <p:nvPr/>
        </p:nvSpPr>
        <p:spPr>
          <a:xfrm rot="10800000">
            <a:off x="4959656" y="4036409"/>
            <a:ext cx="348795" cy="326272"/>
          </a:xfrm>
          <a:prstGeom prst="downArrow">
            <a:avLst/>
          </a:prstGeom>
          <a:solidFill>
            <a:srgbClr val="FF9900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641" tIns="34320" rIns="68641" bIns="34320"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8" name="아래쪽 화살표 17"/>
          <p:cNvSpPr/>
          <p:nvPr/>
        </p:nvSpPr>
        <p:spPr>
          <a:xfrm rot="10800000">
            <a:off x="5987777" y="4036409"/>
            <a:ext cx="348795" cy="326272"/>
          </a:xfrm>
          <a:prstGeom prst="downArrow">
            <a:avLst/>
          </a:prstGeom>
          <a:solidFill>
            <a:srgbClr val="00C2B8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641" tIns="34320" rIns="68641" bIns="34320"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9" name="아래쪽 화살표 18"/>
          <p:cNvSpPr/>
          <p:nvPr/>
        </p:nvSpPr>
        <p:spPr>
          <a:xfrm rot="10800000">
            <a:off x="7340569" y="4036409"/>
            <a:ext cx="348795" cy="326272"/>
          </a:xfrm>
          <a:prstGeom prst="downArrow">
            <a:avLst/>
          </a:prstGeom>
          <a:solidFill>
            <a:srgbClr val="FF9900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641" tIns="34320" rIns="68641" bIns="34320"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20" name="아래쪽 화살표 19"/>
          <p:cNvSpPr/>
          <p:nvPr/>
        </p:nvSpPr>
        <p:spPr>
          <a:xfrm rot="10800000">
            <a:off x="9234479" y="4036409"/>
            <a:ext cx="348795" cy="326272"/>
          </a:xfrm>
          <a:prstGeom prst="downArrow">
            <a:avLst/>
          </a:prstGeom>
          <a:solidFill>
            <a:srgbClr val="C00000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641" tIns="34320" rIns="68641" bIns="34320"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21" name="아래쪽 화살표 20"/>
          <p:cNvSpPr/>
          <p:nvPr/>
        </p:nvSpPr>
        <p:spPr>
          <a:xfrm rot="10800000">
            <a:off x="9937931" y="4036409"/>
            <a:ext cx="348795" cy="326272"/>
          </a:xfrm>
          <a:prstGeom prst="downArrow">
            <a:avLst/>
          </a:prstGeom>
          <a:solidFill>
            <a:srgbClr val="C00000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641" tIns="34320" rIns="68641" bIns="34320"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2524629" y="4603325"/>
            <a:ext cx="2218579" cy="1347568"/>
          </a:xfrm>
          <a:prstGeom prst="rect">
            <a:avLst/>
          </a:prstGeom>
          <a:noFill/>
        </p:spPr>
        <p:txBody>
          <a:bodyPr wrap="square" lIns="0" tIns="0" rIns="0" bIns="34309" rtlCol="0">
            <a:spAutoFit/>
          </a:bodyPr>
          <a:lstStyle/>
          <a:p>
            <a:pPr indent="-386096" algn="ctr"/>
            <a:r>
              <a:rPr lang="en-US" altLang="ko-KR" sz="2133" b="1" spc="-75" dirty="0">
                <a:latin typeface="Calibri" pitchFamily="34" charset="0"/>
                <a:cs typeface="Calibri" pitchFamily="34" charset="0"/>
              </a:rPr>
              <a:t>WHO </a:t>
            </a:r>
          </a:p>
          <a:p>
            <a:pPr indent="-386096" algn="ctr"/>
            <a:r>
              <a:rPr lang="en-US" altLang="ko-KR" sz="2133" b="1" spc="-75" dirty="0">
                <a:latin typeface="Calibri" pitchFamily="34" charset="0"/>
                <a:cs typeface="Calibri" pitchFamily="34" charset="0"/>
              </a:rPr>
              <a:t>Group 4: </a:t>
            </a:r>
          </a:p>
          <a:p>
            <a:pPr indent="-386096" algn="ctr"/>
            <a:r>
              <a:rPr lang="en-US" altLang="ko-KR" sz="2133" spc="-75" dirty="0">
                <a:latin typeface="Calibri Light" pitchFamily="34" charset="0"/>
                <a:cs typeface="Calibri" pitchFamily="34" charset="0"/>
              </a:rPr>
              <a:t>Chronic</a:t>
            </a:r>
          </a:p>
          <a:p>
            <a:pPr indent="-386096" algn="ctr"/>
            <a:r>
              <a:rPr lang="en-US" altLang="ko-KR" sz="2133" spc="-75" dirty="0">
                <a:latin typeface="Calibri Light" pitchFamily="34" charset="0"/>
                <a:cs typeface="Calibri" pitchFamily="34" charset="0"/>
              </a:rPr>
              <a:t>thromboembolism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85644" y="4562831"/>
            <a:ext cx="2218579" cy="1019337"/>
          </a:xfrm>
          <a:prstGeom prst="rect">
            <a:avLst/>
          </a:prstGeom>
          <a:noFill/>
        </p:spPr>
        <p:txBody>
          <a:bodyPr wrap="square" lIns="0" tIns="0" rIns="0" bIns="34309" rtlCol="0">
            <a:spAutoFit/>
          </a:bodyPr>
          <a:lstStyle/>
          <a:p>
            <a:pPr indent="-386096" algn="ctr"/>
            <a:r>
              <a:rPr lang="en-US" altLang="ko-KR" sz="2133" b="1" spc="-75" dirty="0">
                <a:latin typeface="Calibri" pitchFamily="34" charset="0"/>
                <a:cs typeface="Calibri" pitchFamily="34" charset="0"/>
              </a:rPr>
              <a:t>WHO</a:t>
            </a:r>
          </a:p>
          <a:p>
            <a:pPr indent="-386096" algn="ctr"/>
            <a:r>
              <a:rPr lang="en-US" altLang="ko-KR" sz="2133" b="1" spc="-75" dirty="0">
                <a:latin typeface="Calibri" pitchFamily="34" charset="0"/>
                <a:cs typeface="Calibri" pitchFamily="34" charset="0"/>
              </a:rPr>
              <a:t>Group 1: </a:t>
            </a:r>
          </a:p>
          <a:p>
            <a:pPr indent="-386096" algn="ctr"/>
            <a:r>
              <a:rPr lang="en-US" altLang="ko-KR" sz="2133" spc="-75" dirty="0">
                <a:latin typeface="Calibri Light" pitchFamily="34" charset="0"/>
                <a:cs typeface="Calibri" pitchFamily="34" charset="0"/>
              </a:rPr>
              <a:t>PAH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44535" y="4562831"/>
            <a:ext cx="2218579" cy="1019337"/>
          </a:xfrm>
          <a:prstGeom prst="rect">
            <a:avLst/>
          </a:prstGeom>
          <a:noFill/>
        </p:spPr>
        <p:txBody>
          <a:bodyPr wrap="square" lIns="0" tIns="0" rIns="0" bIns="34309" rtlCol="0">
            <a:spAutoFit/>
          </a:bodyPr>
          <a:lstStyle/>
          <a:p>
            <a:pPr indent="-386096" algn="ctr"/>
            <a:r>
              <a:rPr lang="en-US" altLang="ko-KR" sz="2133" b="1" spc="-75" dirty="0">
                <a:latin typeface="Calibri" pitchFamily="34" charset="0"/>
                <a:cs typeface="Calibri" pitchFamily="34" charset="0"/>
              </a:rPr>
              <a:t>WHO</a:t>
            </a:r>
          </a:p>
          <a:p>
            <a:pPr indent="-386096" algn="ctr"/>
            <a:r>
              <a:rPr lang="en-US" altLang="ko-KR" sz="2133" b="1" spc="-75" dirty="0">
                <a:latin typeface="Calibri" pitchFamily="34" charset="0"/>
                <a:cs typeface="Calibri" pitchFamily="34" charset="0"/>
              </a:rPr>
              <a:t>Group 3:</a:t>
            </a:r>
          </a:p>
          <a:p>
            <a:pPr indent="-386096" algn="ctr"/>
            <a:r>
              <a:rPr lang="en-US" altLang="ko-KR" sz="2133" spc="-75" dirty="0">
                <a:latin typeface="Calibri Light" pitchFamily="34" charset="0"/>
                <a:cs typeface="Calibri" pitchFamily="34" charset="0"/>
              </a:rPr>
              <a:t>lung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10415" y="4562831"/>
            <a:ext cx="2218579" cy="1019337"/>
          </a:xfrm>
          <a:prstGeom prst="rect">
            <a:avLst/>
          </a:prstGeom>
          <a:noFill/>
        </p:spPr>
        <p:txBody>
          <a:bodyPr wrap="square" lIns="0" tIns="0" rIns="0" bIns="34309" rtlCol="0">
            <a:spAutoFit/>
          </a:bodyPr>
          <a:lstStyle/>
          <a:p>
            <a:pPr indent="-386096" algn="ctr"/>
            <a:r>
              <a:rPr lang="en-US" altLang="ko-KR" sz="2133" b="1" spc="-75" dirty="0">
                <a:latin typeface="Calibri" pitchFamily="34" charset="0"/>
                <a:cs typeface="Calibri" pitchFamily="34" charset="0"/>
              </a:rPr>
              <a:t>WHO</a:t>
            </a:r>
          </a:p>
          <a:p>
            <a:pPr indent="-386096" algn="ctr"/>
            <a:r>
              <a:rPr lang="en-US" altLang="ko-KR" sz="2133" b="1" spc="-75" dirty="0">
                <a:latin typeface="Calibri" pitchFamily="34" charset="0"/>
                <a:cs typeface="Calibri" pitchFamily="34" charset="0"/>
              </a:rPr>
              <a:t>Group 1’: </a:t>
            </a:r>
          </a:p>
          <a:p>
            <a:pPr indent="-386096" algn="ctr"/>
            <a:r>
              <a:rPr lang="en-US" altLang="ko-KR" sz="2133" spc="-75" dirty="0">
                <a:latin typeface="Calibri Light" pitchFamily="34" charset="0"/>
                <a:cs typeface="Calibri" pitchFamily="34" charset="0"/>
              </a:rPr>
              <a:t>PVOD/P CH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39249" y="4562832"/>
            <a:ext cx="2218579" cy="1019337"/>
          </a:xfrm>
          <a:prstGeom prst="rect">
            <a:avLst/>
          </a:prstGeom>
          <a:noFill/>
        </p:spPr>
        <p:txBody>
          <a:bodyPr wrap="square" lIns="0" tIns="0" rIns="0" bIns="34309" rtlCol="0">
            <a:spAutoFit/>
          </a:bodyPr>
          <a:lstStyle/>
          <a:p>
            <a:pPr indent="-386096" algn="ctr"/>
            <a:r>
              <a:rPr lang="en-US" altLang="ko-KR" sz="2133" b="1" spc="-75" dirty="0">
                <a:latin typeface="Calibri" pitchFamily="34" charset="0"/>
                <a:cs typeface="Calibri" pitchFamily="34" charset="0"/>
              </a:rPr>
              <a:t>WHO</a:t>
            </a:r>
          </a:p>
          <a:p>
            <a:pPr indent="-386096" algn="ctr"/>
            <a:r>
              <a:rPr lang="en-US" altLang="ko-KR" sz="2133" b="1" spc="-75" dirty="0">
                <a:latin typeface="Calibri" pitchFamily="34" charset="0"/>
                <a:cs typeface="Calibri" pitchFamily="34" charset="0"/>
              </a:rPr>
              <a:t>Group 2:</a:t>
            </a:r>
          </a:p>
          <a:p>
            <a:pPr indent="-386096" algn="ctr"/>
            <a:r>
              <a:rPr lang="en-US" altLang="ko-KR" sz="2133" spc="-75" dirty="0">
                <a:latin typeface="Calibri Light" pitchFamily="34" charset="0"/>
                <a:cs typeface="Calibri" pitchFamily="34" charset="0"/>
              </a:rPr>
              <a:t>left heart disease</a:t>
            </a:r>
          </a:p>
        </p:txBody>
      </p:sp>
      <p:sp>
        <p:nvSpPr>
          <p:cNvPr id="16" name="슬라이드 번호 개체 틀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FA3C41-5D75-43C7-A017-530A9950564E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769199" y="6061109"/>
            <a:ext cx="5844063" cy="362875"/>
          </a:xfrm>
          <a:prstGeom prst="rect">
            <a:avLst/>
          </a:prstGeom>
          <a:noFill/>
        </p:spPr>
        <p:txBody>
          <a:bodyPr wrap="square" lIns="0" tIns="0" rIns="0" bIns="34309" rtlCol="0">
            <a:spAutoFit/>
          </a:bodyPr>
          <a:lstStyle/>
          <a:p>
            <a:pPr indent="-386096" algn="ctr"/>
            <a:r>
              <a:rPr lang="en-US" altLang="ko-KR" sz="2133" b="1" spc="-75" dirty="0">
                <a:latin typeface="Calibri" pitchFamily="34" charset="0"/>
                <a:cs typeface="Calibri" pitchFamily="34" charset="0"/>
              </a:rPr>
              <a:t>WHO Group 5: </a:t>
            </a:r>
            <a:r>
              <a:rPr lang="en-US" altLang="ko-KR" sz="2133" spc="-75" dirty="0">
                <a:latin typeface="Calibri Light" pitchFamily="34" charset="0"/>
                <a:cs typeface="Calibri" pitchFamily="34" charset="0"/>
              </a:rPr>
              <a:t>unclear or variable mechanisms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5839" y="809811"/>
            <a:ext cx="97691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FF0000"/>
                </a:solidFill>
              </a:rPr>
              <a:t>          </a:t>
            </a:r>
            <a:r>
              <a:rPr lang="ko-KR" altLang="en-US" sz="2800" b="1" dirty="0"/>
              <a:t>혈역학적</a:t>
            </a:r>
            <a:r>
              <a:rPr lang="en-US" altLang="ko-KR" sz="2800" b="1" dirty="0"/>
              <a:t> </a:t>
            </a:r>
            <a:r>
              <a:rPr lang="ko-KR" altLang="en-US" sz="2800" b="1" dirty="0"/>
              <a:t>분류 </a:t>
            </a:r>
            <a:r>
              <a:rPr lang="en-US" altLang="ko-KR" sz="2800" b="1" dirty="0"/>
              <a:t>Hemodynamic classification</a:t>
            </a:r>
          </a:p>
          <a:p>
            <a:endParaRPr lang="en-US" altLang="ko-KR" sz="2400" b="1" dirty="0">
              <a:solidFill>
                <a:srgbClr val="FF0000"/>
              </a:solidFill>
            </a:endParaRPr>
          </a:p>
          <a:p>
            <a:r>
              <a:rPr lang="en-US" altLang="ko-KR" sz="2400" b="1" dirty="0">
                <a:solidFill>
                  <a:srgbClr val="FF0000"/>
                </a:solidFill>
              </a:rPr>
              <a:t>                Pre-capillary  PH     vs.      post capillary PH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8897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3" y="365127"/>
            <a:ext cx="10515600" cy="7669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/>
              <a:t>Group 1  </a:t>
            </a:r>
            <a:r>
              <a:rPr lang="ko-KR" altLang="en-US" sz="2400" u="sng" dirty="0"/>
              <a:t>폐</a:t>
            </a:r>
            <a:r>
              <a:rPr lang="ko-KR" altLang="en-US" sz="2400" b="1" u="sng" dirty="0">
                <a:solidFill>
                  <a:srgbClr val="FF0000"/>
                </a:solidFill>
              </a:rPr>
              <a:t>동맥</a:t>
            </a:r>
            <a:r>
              <a:rPr lang="ko-KR" altLang="en-US" sz="2400" u="sng" dirty="0"/>
              <a:t>고혈압</a:t>
            </a:r>
            <a:br>
              <a:rPr lang="en-US" altLang="ko-KR" sz="2400" dirty="0"/>
            </a:br>
            <a:r>
              <a:rPr lang="en-US" altLang="ko-KR" sz="2400" dirty="0"/>
              <a:t>Pulmonary </a:t>
            </a:r>
            <a:r>
              <a:rPr lang="en-US" altLang="ko-KR" sz="2400" b="1" dirty="0">
                <a:solidFill>
                  <a:srgbClr val="FF0000"/>
                </a:solidFill>
              </a:rPr>
              <a:t>Arterial</a:t>
            </a:r>
            <a:r>
              <a:rPr lang="en-US" altLang="ko-KR" sz="2400" dirty="0"/>
              <a:t> Hypertension (PAH)</a:t>
            </a:r>
            <a:endParaRPr lang="ko-KR" altLang="en-US" sz="2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32101" y="1663337"/>
            <a:ext cx="10972800" cy="473936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altLang="ko-KR" sz="4000" dirty="0"/>
              <a:t>“</a:t>
            </a:r>
            <a:r>
              <a:rPr lang="ko-KR" altLang="en-US" sz="3500" b="1" dirty="0">
                <a:solidFill>
                  <a:srgbClr val="FF0000"/>
                </a:solidFill>
              </a:rPr>
              <a:t>폐 동맥</a:t>
            </a:r>
            <a:r>
              <a:rPr lang="ko-KR" altLang="en-US" sz="3500" dirty="0"/>
              <a:t>이 직접 </a:t>
            </a:r>
            <a:r>
              <a:rPr lang="ko-KR" altLang="en-US" sz="3500" dirty="0" err="1"/>
              <a:t>이환되어</a:t>
            </a:r>
            <a:r>
              <a:rPr lang="ko-KR" altLang="en-US" sz="3500" dirty="0"/>
              <a:t> 좁아지는 질환</a:t>
            </a:r>
            <a:r>
              <a:rPr lang="en-US" altLang="ko-KR" sz="3500" dirty="0"/>
              <a:t>”</a:t>
            </a:r>
          </a:p>
          <a:p>
            <a:pPr marL="0" indent="0">
              <a:buNone/>
            </a:pPr>
            <a:r>
              <a:rPr lang="en-US" altLang="ko-KR" sz="3500" dirty="0"/>
              <a:t>“</a:t>
            </a:r>
            <a:r>
              <a:rPr lang="en-US" altLang="ko-KR" sz="3500" b="1" dirty="0">
                <a:solidFill>
                  <a:srgbClr val="FF0000"/>
                </a:solidFill>
              </a:rPr>
              <a:t>PAH specific drugs </a:t>
            </a:r>
            <a:r>
              <a:rPr lang="ko-KR" altLang="en-US" sz="3500" dirty="0"/>
              <a:t>치료 대상</a:t>
            </a:r>
            <a:r>
              <a:rPr lang="en-US" altLang="ko-KR" sz="3500" dirty="0"/>
              <a:t>”</a:t>
            </a:r>
          </a:p>
          <a:p>
            <a:pPr marL="0" indent="0">
              <a:buNone/>
            </a:pPr>
            <a:r>
              <a:rPr lang="ko-KR" altLang="en-US" sz="3500" dirty="0"/>
              <a:t> </a:t>
            </a:r>
            <a:endParaRPr lang="en-US" altLang="ko-KR" sz="3500" dirty="0"/>
          </a:p>
          <a:p>
            <a:pPr marL="0" indent="0">
              <a:buNone/>
            </a:pPr>
            <a:r>
              <a:rPr lang="en-US" altLang="ko-KR" sz="2300" b="1" dirty="0">
                <a:solidFill>
                  <a:srgbClr val="FF0000"/>
                </a:solidFill>
              </a:rPr>
              <a:t>Group 1 &gt;</a:t>
            </a:r>
          </a:p>
          <a:p>
            <a:pPr marL="0" indent="0">
              <a:buNone/>
            </a:pPr>
            <a:r>
              <a:rPr lang="en-US" altLang="ko-KR" sz="2300" dirty="0"/>
              <a:t>1 PAH</a:t>
            </a:r>
          </a:p>
          <a:p>
            <a:pPr marL="0" indent="0">
              <a:buNone/>
            </a:pPr>
            <a:r>
              <a:rPr lang="en-US" altLang="ko-KR" sz="2300" dirty="0"/>
              <a:t>1.1 Idiopathic PAH</a:t>
            </a:r>
          </a:p>
          <a:p>
            <a:pPr marL="0" indent="0">
              <a:buNone/>
            </a:pPr>
            <a:r>
              <a:rPr lang="en-US" altLang="ko-KR" sz="2300" dirty="0"/>
              <a:t>1.2 Heritable PAH</a:t>
            </a:r>
          </a:p>
          <a:p>
            <a:pPr marL="0" indent="0">
              <a:buNone/>
            </a:pPr>
            <a:r>
              <a:rPr lang="en-US" altLang="ko-KR" sz="2300" dirty="0"/>
              <a:t>1.3 Drug- and toxin-induced PAH (table 3)</a:t>
            </a:r>
          </a:p>
          <a:p>
            <a:pPr marL="0" indent="0">
              <a:buNone/>
            </a:pPr>
            <a:r>
              <a:rPr lang="en-US" altLang="ko-KR" sz="2300" dirty="0"/>
              <a:t>1.4 PAH associated with:</a:t>
            </a:r>
          </a:p>
          <a:p>
            <a:pPr marL="0" indent="0">
              <a:buNone/>
            </a:pPr>
            <a:r>
              <a:rPr lang="en-US" altLang="ko-KR" sz="2300" dirty="0"/>
              <a:t>    1.4.1 Connective tissue disease</a:t>
            </a:r>
          </a:p>
          <a:p>
            <a:pPr marL="0" indent="0">
              <a:buNone/>
            </a:pPr>
            <a:r>
              <a:rPr lang="en-US" altLang="ko-KR" sz="2300" dirty="0"/>
              <a:t>    1.4.2 HIV infection</a:t>
            </a:r>
          </a:p>
          <a:p>
            <a:pPr marL="0" indent="0">
              <a:buNone/>
            </a:pPr>
            <a:r>
              <a:rPr lang="en-US" altLang="ko-KR" sz="2300" dirty="0"/>
              <a:t>    1.4.3 Portal hypertension</a:t>
            </a:r>
          </a:p>
          <a:p>
            <a:pPr marL="0" indent="0">
              <a:buNone/>
            </a:pPr>
            <a:r>
              <a:rPr lang="en-US" altLang="ko-KR" sz="2300" dirty="0"/>
              <a:t>    1.4.4 Congenital heart disease</a:t>
            </a:r>
          </a:p>
          <a:p>
            <a:pPr marL="0" indent="0">
              <a:buNone/>
            </a:pPr>
            <a:r>
              <a:rPr lang="en-US" altLang="ko-KR" sz="2300" dirty="0"/>
              <a:t>    1.4.5 </a:t>
            </a:r>
            <a:r>
              <a:rPr lang="en-US" altLang="ko-KR" sz="2300" dirty="0" err="1"/>
              <a:t>Schistosomiasis</a:t>
            </a:r>
            <a:endParaRPr lang="en-US" altLang="ko-KR" sz="2300" dirty="0"/>
          </a:p>
          <a:p>
            <a:pPr marL="0" indent="0">
              <a:buNone/>
            </a:pPr>
            <a:r>
              <a:rPr lang="en-US" altLang="ko-KR" sz="2300" dirty="0"/>
              <a:t>1.5 PAH long-term responders to calcium channel blockers </a:t>
            </a:r>
          </a:p>
          <a:p>
            <a:pPr marL="0" indent="0">
              <a:buNone/>
            </a:pPr>
            <a:r>
              <a:rPr lang="en-US" altLang="ko-KR" sz="2300" dirty="0"/>
              <a:t>1.6 PAH with overt features of venous/capillaries (PVOD/PCH) involvement </a:t>
            </a:r>
          </a:p>
          <a:p>
            <a:pPr marL="0" indent="0">
              <a:buNone/>
            </a:pPr>
            <a:r>
              <a:rPr lang="en-US" altLang="ko-KR" sz="2300" dirty="0"/>
              <a:t>1.7 Persistent PH of the newborn syndrome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757" y="4033021"/>
            <a:ext cx="5054012" cy="194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왼쪽 화살표 3"/>
          <p:cNvSpPr/>
          <p:nvPr/>
        </p:nvSpPr>
        <p:spPr>
          <a:xfrm>
            <a:off x="6397503" y="4585389"/>
            <a:ext cx="722811" cy="844731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7BC3886-EE7D-414B-83A8-2DE841F1E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688" y="1570525"/>
            <a:ext cx="2636387" cy="1839551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C4EFA959-DBB1-4954-98D4-176E64A11E77}"/>
              </a:ext>
            </a:extLst>
          </p:cNvPr>
          <p:cNvSpPr/>
          <p:nvPr/>
        </p:nvSpPr>
        <p:spPr>
          <a:xfrm>
            <a:off x="632101" y="3182314"/>
            <a:ext cx="3454707" cy="49337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BB9EF2F-35B6-4320-BFE2-38E101B42D46}"/>
              </a:ext>
            </a:extLst>
          </p:cNvPr>
          <p:cNvSpPr/>
          <p:nvPr/>
        </p:nvSpPr>
        <p:spPr>
          <a:xfrm>
            <a:off x="632101" y="4222938"/>
            <a:ext cx="3454707" cy="3024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8B31570-4187-4F3B-9FDA-C759E581AAD2}"/>
              </a:ext>
            </a:extLst>
          </p:cNvPr>
          <p:cNvSpPr/>
          <p:nvPr/>
        </p:nvSpPr>
        <p:spPr>
          <a:xfrm>
            <a:off x="632101" y="5010412"/>
            <a:ext cx="3454707" cy="3024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3589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FECDE7C-2B47-451B-9820-3B2A2BF4E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390525"/>
            <a:ext cx="7505700" cy="607695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8EF5349-1680-4711-8CFD-73492C0DD406}"/>
              </a:ext>
            </a:extLst>
          </p:cNvPr>
          <p:cNvSpPr/>
          <p:nvPr/>
        </p:nvSpPr>
        <p:spPr>
          <a:xfrm>
            <a:off x="5355771" y="390525"/>
            <a:ext cx="1483568" cy="6076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4">
            <a:extLst>
              <a:ext uri="{FF2B5EF4-FFF2-40B4-BE49-F238E27FC236}">
                <a16:creationId xmlns:a16="http://schemas.microsoft.com/office/drawing/2014/main" id="{3C2142CA-0BCB-4209-B30D-C6EA8CCDE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868" y="6467475"/>
            <a:ext cx="3636193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2022 ESC/ERS guidelines for PH</a:t>
            </a:r>
            <a:endParaRPr kumimoji="1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4656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Hider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김동기 테마 2019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김동기 테마 2019(2)" id="{876F810B-8E98-4D9D-9265-C3BC2E958C85}" vid="{F544AA15-BFA0-4B3A-93F9-A6800A8E53C1}"/>
    </a:ext>
  </a:extLst>
</a:theme>
</file>

<file path=ppt/theme/theme1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0070C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7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0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김동기 테마 2019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김동기 테마 2019(2)" id="{876F810B-8E98-4D9D-9265-C3BC2E958C85}" vid="{F544AA15-BFA0-4B3A-93F9-A6800A8E53C1}"/>
    </a:ext>
  </a:extLst>
</a:theme>
</file>

<file path=ppt/theme/theme9.xml><?xml version="1.0" encoding="utf-8"?>
<a:theme xmlns:a="http://schemas.openxmlformats.org/drawingml/2006/main" name="2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65067</TotalTime>
  <Words>2644</Words>
  <Application>Microsoft Office PowerPoint</Application>
  <PresentationFormat>와이드스크린</PresentationFormat>
  <Paragraphs>483</Paragraphs>
  <Slides>68</Slides>
  <Notes>10</Notes>
  <HiddenSlides>0</HiddenSlides>
  <MMClips>12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10</vt:i4>
      </vt:variant>
      <vt:variant>
        <vt:lpstr>슬라이드 제목</vt:lpstr>
      </vt:variant>
      <vt:variant>
        <vt:i4>68</vt:i4>
      </vt:variant>
    </vt:vector>
  </HeadingPairs>
  <TitlesOfParts>
    <vt:vector size="92" baseType="lpstr">
      <vt:lpstr>HelveticaNeueLT Pro 65 Md</vt:lpstr>
      <vt:lpstr>HY강B</vt:lpstr>
      <vt:lpstr>HY강M</vt:lpstr>
      <vt:lpstr>굴림</vt:lpstr>
      <vt:lpstr>맑은 고딕</vt:lpstr>
      <vt:lpstr>Arial</vt:lpstr>
      <vt:lpstr>Arial Black</vt:lpstr>
      <vt:lpstr>Calibri</vt:lpstr>
      <vt:lpstr>Calibri Light</vt:lpstr>
      <vt:lpstr>Cambria</vt:lpstr>
      <vt:lpstr>Century Gothic</vt:lpstr>
      <vt:lpstr>Lato Black</vt:lpstr>
      <vt:lpstr>Times New Roman</vt:lpstr>
      <vt:lpstr>Wingdings</vt:lpstr>
      <vt:lpstr>Office 테마</vt:lpstr>
      <vt:lpstr>5_Office 테마</vt:lpstr>
      <vt:lpstr>2_Office 테마</vt:lpstr>
      <vt:lpstr>12_Office 테마</vt:lpstr>
      <vt:lpstr>17_Office 테마</vt:lpstr>
      <vt:lpstr>20_Office 테마</vt:lpstr>
      <vt:lpstr>1_Office 테마</vt:lpstr>
      <vt:lpstr>김동기 테마 2019(2)</vt:lpstr>
      <vt:lpstr>21_Office 테마</vt:lpstr>
      <vt:lpstr>1_김동기 테마 2019(2)</vt:lpstr>
      <vt:lpstr>호흡기 환자의  폐고혈압</vt:lpstr>
      <vt:lpstr>폐고혈압 Pulmonary Hypertension (PH) 정의</vt:lpstr>
      <vt:lpstr>폐고혈압 Pulmonary Hypertension (PH) 정의</vt:lpstr>
      <vt:lpstr>폐혈관저항   Pulmonary vascular resistance  PVR  </vt:lpstr>
      <vt:lpstr>Pulmonary vascular resistance (PVR)　</vt:lpstr>
      <vt:lpstr>PH classification  폐고혈압 분류</vt:lpstr>
      <vt:lpstr>PowerPoint 프레젠테이션</vt:lpstr>
      <vt:lpstr>Group 1  폐동맥고혈압 Pulmonary Arterial Hypertension (PAH)</vt:lpstr>
      <vt:lpstr>PowerPoint 프레젠테이션</vt:lpstr>
      <vt:lpstr>PowerPoint 프레젠테이션</vt:lpstr>
      <vt:lpstr>Prevalence of PH in COPD and IPF</vt:lpstr>
      <vt:lpstr>Mean PAP in patients with advanced COPD and IPF</vt:lpstr>
      <vt:lpstr>Definition of severe PH Associated with lung diseases</vt:lpstr>
      <vt:lpstr>PVR provides stronger prognostic information than mean PAP in patients with PH-ILD </vt:lpstr>
      <vt:lpstr>폐고혈압을 유발하는 폐질환은?   급성 acute</vt:lpstr>
      <vt:lpstr>Hypoxic Pulmonary Vasoconstriction ( HPV )</vt:lpstr>
      <vt:lpstr>PowerPoint 프레젠테이션</vt:lpstr>
      <vt:lpstr>급성 Acute  만성 Chronic </vt:lpstr>
      <vt:lpstr>만성 폐질환 환자에서 폐고혈압이 있을 때 How to Approach?</vt:lpstr>
      <vt:lpstr>폐고혈압을 유발하는 폐질환은?   　　 만성 chronic     </vt:lpstr>
      <vt:lpstr>폐고혈압을 유발하는 폐질환은?    만성 chronic   </vt:lpstr>
      <vt:lpstr>TB destroyed lung </vt:lpstr>
      <vt:lpstr>PowerPoint 프레젠테이션</vt:lpstr>
      <vt:lpstr>PowerPoint 프레젠테이션</vt:lpstr>
      <vt:lpstr>만성 폐질환 환자에서 폐고혈압이 있을 때,, 의미는? </vt:lpstr>
      <vt:lpstr>증례 #１        67/M, Exertional dyspnea  WHO Fc III </vt:lpstr>
      <vt:lpstr>PowerPoint 프레젠테이션</vt:lpstr>
      <vt:lpstr>PowerPoint 프레젠테이션</vt:lpstr>
      <vt:lpstr>PowerPoint 프레젠테이션</vt:lpstr>
      <vt:lpstr>Lung perfusion scan SPECT </vt:lpstr>
      <vt:lpstr>PowerPoint 프레젠테이션</vt:lpstr>
      <vt:lpstr>폐고혈압 (PH) 접근 과정 </vt:lpstr>
      <vt:lpstr>PH Symptom in chronic lung disease :  비특이적! 만성 폐질환 증상 징후와 overlap 폐질환의 폐기능에 비해 증상이 심하다 하지부종  어지럼증, 실신, 흉통 </vt:lpstr>
      <vt:lpstr>overlap of symptoms　between fibrotic lung disease and PH </vt:lpstr>
      <vt:lpstr>PH in CT</vt:lpstr>
      <vt:lpstr>Findings Suggestive of Pulmonary Hypertension  in Chronic Lung diseases </vt:lpstr>
      <vt:lpstr>PowerPoint 프레젠테이션</vt:lpstr>
      <vt:lpstr>The accuracy of Doppler echocardiography</vt:lpstr>
      <vt:lpstr>Estimation of systolic pulmonary artery pressure (sPAP) 만성 폐질환 환자에서 흔한 한계점 </vt:lpstr>
      <vt:lpstr>Right heart function - evaluation by echo </vt:lpstr>
      <vt:lpstr>Right heart function - evaluation by echo </vt:lpstr>
      <vt:lpstr>PowerPoint 프레젠테이션</vt:lpstr>
      <vt:lpstr>Right heart catheterization (RHC)</vt:lpstr>
      <vt:lpstr>Direct measurement of LVEDP in case of in-conclusive PCWP</vt:lpstr>
      <vt:lpstr>Rt. Heart catheterization (RHC)  반드시 해야 하나?</vt:lpstr>
      <vt:lpstr>F/84 clinical idiopathic pulmonary fibrosis worsening exertional dyspnea, leg pitting edema</vt:lpstr>
      <vt:lpstr>TR Vmax - Overestimation of PAP</vt:lpstr>
      <vt:lpstr>PowerPoint 프레젠테이션</vt:lpstr>
      <vt:lpstr>증례 #２   PH associated with lung disease </vt:lpstr>
      <vt:lpstr>증례#2</vt:lpstr>
      <vt:lpstr>증례#2</vt:lpstr>
      <vt:lpstr>PowerPoint 프레젠테이션</vt:lpstr>
      <vt:lpstr>Chest embolism CT</vt:lpstr>
      <vt:lpstr>ICU admission #3  Echocardiography</vt:lpstr>
      <vt:lpstr> 일반병실 입원 HD#2 ,,,,</vt:lpstr>
      <vt:lpstr>ICU admission #3</vt:lpstr>
      <vt:lpstr>ICU admission #6  일반병실 전동 대기 중,,,,,, </vt:lpstr>
      <vt:lpstr>Home ventilator 로 NIPPV 적용하며 일반병동 전동대기 중,,,</vt:lpstr>
      <vt:lpstr>간이수면검진기 결과 </vt:lpstr>
      <vt:lpstr>Diagnosis</vt:lpstr>
      <vt:lpstr>Bedside Rt. Heart catheterization in ICU</vt:lpstr>
      <vt:lpstr>Discharge and follow up optimizied care of underlying lung disease</vt:lpstr>
      <vt:lpstr>Discharge and follow up optimized care of underlying lung disease</vt:lpstr>
      <vt:lpstr>PowerPoint 프레젠테이션</vt:lpstr>
      <vt:lpstr>General treatment for group 3 PH</vt:lpstr>
      <vt:lpstr>적극적으로 PAH target drug 치료를 고려해 볼만한 환자군은?</vt:lpstr>
      <vt:lpstr>Take-home message</vt:lpstr>
      <vt:lpstr>감사합니다!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Prostanoid therapy for PAH and PH-ILD</dc:title>
  <dc:creator>Hang Jea Jang</dc:creator>
  <cp:lastModifiedBy>seri13</cp:lastModifiedBy>
  <cp:revision>410</cp:revision>
  <dcterms:created xsi:type="dcterms:W3CDTF">2024-07-04T15:59:01Z</dcterms:created>
  <dcterms:modified xsi:type="dcterms:W3CDTF">2025-04-20T01:10:34Z</dcterms:modified>
</cp:coreProperties>
</file>