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46" r:id="rId4"/>
    <p:sldId id="348" r:id="rId5"/>
    <p:sldId id="349" r:id="rId6"/>
    <p:sldId id="347" r:id="rId7"/>
    <p:sldId id="350" r:id="rId8"/>
    <p:sldId id="362" r:id="rId9"/>
    <p:sldId id="386" r:id="rId10"/>
    <p:sldId id="354" r:id="rId11"/>
    <p:sldId id="359" r:id="rId12"/>
    <p:sldId id="385" r:id="rId13"/>
    <p:sldId id="355" r:id="rId14"/>
    <p:sldId id="357" r:id="rId15"/>
    <p:sldId id="366" r:id="rId16"/>
    <p:sldId id="388" r:id="rId17"/>
    <p:sldId id="387" r:id="rId18"/>
    <p:sldId id="389" r:id="rId19"/>
    <p:sldId id="391" r:id="rId20"/>
    <p:sldId id="393" r:id="rId21"/>
    <p:sldId id="394" r:id="rId22"/>
    <p:sldId id="367" r:id="rId23"/>
    <p:sldId id="370" r:id="rId24"/>
    <p:sldId id="369" r:id="rId25"/>
    <p:sldId id="371" r:id="rId26"/>
    <p:sldId id="372" r:id="rId27"/>
    <p:sldId id="374" r:id="rId28"/>
    <p:sldId id="375" r:id="rId29"/>
    <p:sldId id="380" r:id="rId30"/>
    <p:sldId id="379" r:id="rId31"/>
    <p:sldId id="381" r:id="rId32"/>
    <p:sldId id="382" r:id="rId33"/>
    <p:sldId id="395" r:id="rId34"/>
    <p:sldId id="396" r:id="rId35"/>
    <p:sldId id="397" r:id="rId36"/>
  </p:sldIdLst>
  <p:sldSz cx="9144000" cy="6858000" type="screen4x3"/>
  <p:notesSz cx="6858000" cy="99472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4F112-20F2-42CE-93E3-6AD21FEB728B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3BAAE-A072-43A8-A1FE-EA5D40C79B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37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EC05-8B47-4E71-9EA7-425E46D41F98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4273C-C5B9-4E86-A625-E8F5B4A17E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8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Such as bacterial</a:t>
            </a:r>
            <a:r>
              <a:rPr lang="en-US" altLang="ko-KR" baseline="0" dirty="0" smtClean="0"/>
              <a:t> pneumonia, pulmonary infarction, acute pancreatitis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273C-C5B9-4E86-A625-E8F5B4A17E0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45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Taiwan study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273C-C5B9-4E86-A625-E8F5B4A17E0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78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273C-C5B9-4E86-A625-E8F5B4A17E0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73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Clumping </a:t>
            </a:r>
            <a:r>
              <a:rPr lang="ko-KR" altLang="en-US" dirty="0" smtClean="0"/>
              <a:t>이 되면 </a:t>
            </a:r>
            <a:r>
              <a:rPr lang="en-US" altLang="ko-KR" dirty="0" smtClean="0"/>
              <a:t>lymphocyte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 증가된다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273C-C5B9-4E86-A625-E8F5B4A17E0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90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Neoplastic cells 24hr </a:t>
            </a:r>
            <a:r>
              <a:rPr lang="ko-KR" altLang="en-US" dirty="0" smtClean="0"/>
              <a:t>후에는 </a:t>
            </a:r>
            <a:r>
              <a:rPr lang="en-US" altLang="ko-KR" dirty="0" smtClean="0"/>
              <a:t>clear degeneration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273C-C5B9-4E86-A625-E8F5B4A17E00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46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Monocyte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 많아 </a:t>
            </a:r>
            <a:r>
              <a:rPr lang="en-US" altLang="ko-KR" baseline="0" dirty="0" smtClean="0"/>
              <a:t>lymphocytic predominant</a:t>
            </a:r>
            <a:r>
              <a:rPr lang="ko-KR" altLang="en-US" baseline="0" dirty="0" smtClean="0"/>
              <a:t>로 </a:t>
            </a:r>
            <a:r>
              <a:rPr lang="ko-KR" altLang="en-US" baseline="0" dirty="0" err="1" smtClean="0"/>
              <a:t>읽인다</a:t>
            </a:r>
            <a:r>
              <a:rPr lang="ko-KR" altLang="en-US" baseline="0" dirty="0" smtClean="0"/>
              <a:t> 해도 별 문제 없는 것 아닌가</a:t>
            </a:r>
            <a:r>
              <a:rPr lang="en-US" altLang="ko-KR" baseline="0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273C-C5B9-4E86-A625-E8F5B4A17E00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8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85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78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39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51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7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6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4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05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0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21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43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A527-2E75-49E3-AAD9-D9BB4C3120A5}" type="datetimeFigureOut">
              <a:rPr lang="ko-KR" altLang="en-US" smtClean="0"/>
              <a:t>2019-06-22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702D-2273-41FD-A2C5-7CEB5693E0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3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109985"/>
          </a:xfrm>
        </p:spPr>
        <p:txBody>
          <a:bodyPr/>
          <a:lstStyle/>
          <a:p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Neutrophilic pleural effusion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7624" y="4894312"/>
            <a:ext cx="6400800" cy="1847056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ko-KR" altLang="en-US" sz="2000" dirty="0" smtClean="0">
                <a:solidFill>
                  <a:schemeClr val="tx1"/>
                </a:solidFill>
              </a:rPr>
              <a:t>경북대학교 의과대학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>
              <a:lnSpc>
                <a:spcPct val="220000"/>
              </a:lnSpc>
            </a:pPr>
            <a:r>
              <a:rPr lang="ko-KR" altLang="en-US" sz="2000" dirty="0" smtClean="0">
                <a:solidFill>
                  <a:schemeClr val="tx1"/>
                </a:solidFill>
              </a:rPr>
              <a:t>김 창 호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4463777" cy="29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6521"/>
            <a:ext cx="5292079" cy="196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58" y="2492896"/>
            <a:ext cx="57531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763688" y="5085184"/>
            <a:ext cx="5676170" cy="21602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6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34200"/>
            <a:ext cx="6192688" cy="477917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25" y="137123"/>
            <a:ext cx="5836840" cy="170770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475656" y="3501008"/>
            <a:ext cx="6192688" cy="144016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475656" y="4005064"/>
            <a:ext cx="6192688" cy="288032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475656" y="5877272"/>
            <a:ext cx="6192688" cy="504055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4" descr="José M Porcel at Hospital Universitari Arnau de Vilan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62" y="151834"/>
            <a:ext cx="1577586" cy="157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12360" y="1855857"/>
            <a:ext cx="101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Porcel</a:t>
            </a:r>
            <a:r>
              <a:rPr lang="en-US" altLang="ko-KR" sz="1200" dirty="0" smtClean="0"/>
              <a:t> JM</a:t>
            </a:r>
          </a:p>
          <a:p>
            <a:r>
              <a:rPr lang="en-US" altLang="ko-KR" sz="1200" dirty="0" smtClean="0"/>
              <a:t>MD 1986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280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Neutrophilic TPE =&gt; lymphocytic TPE</a:t>
            </a:r>
            <a:endParaRPr lang="ko-KR" altLang="en-US" sz="3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0" y="1425986"/>
            <a:ext cx="4600548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73" y="6465123"/>
            <a:ext cx="5712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79%, 58%, &amp; 81% : shift toward lymphocytic predominance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419" y="4869160"/>
            <a:ext cx="2422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Bielsa</a:t>
            </a:r>
            <a:r>
              <a:rPr lang="en-US" altLang="ko-KR" sz="1200" dirty="0" smtClean="0"/>
              <a:t> S, et al. IJTLD 2013;17:85 </a:t>
            </a:r>
            <a:endParaRPr lang="ko-KR" altLang="en-US" sz="12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872" y="3394040"/>
            <a:ext cx="4443624" cy="2771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6320353"/>
            <a:ext cx="300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Kim CH, et al. Intern Med 2016;55;1713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046166"/>
            <a:ext cx="3407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Table 2. Sequential pleural fluid change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653136"/>
            <a:ext cx="2238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Time interval, median: 7 days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296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6977" y="152246"/>
            <a:ext cx="8229600" cy="972498"/>
          </a:xfrm>
        </p:spPr>
        <p:txBody>
          <a:bodyPr/>
          <a:lstStyle/>
          <a:p>
            <a:r>
              <a:rPr lang="en-US" altLang="ko-KR" dirty="0" smtClean="0"/>
              <a:t>Neutrophilic TPE vs PPE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58365"/>
            <a:ext cx="7136338" cy="4302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6453336"/>
            <a:ext cx="3330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Lin MT et al. </a:t>
            </a:r>
            <a:r>
              <a:rPr lang="en-US" altLang="ko-KR" sz="1400" dirty="0" err="1" smtClean="0"/>
              <a:t>Respir</a:t>
            </a:r>
            <a:r>
              <a:rPr lang="en-US" altLang="ko-KR" sz="1400" dirty="0" smtClean="0"/>
              <a:t> Med 2009;103:820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1043608" y="2150453"/>
            <a:ext cx="7272808" cy="216024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43608" y="3374589"/>
            <a:ext cx="7272808" cy="216024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43608" y="4221088"/>
            <a:ext cx="7272808" cy="216024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99592" y="5805264"/>
            <a:ext cx="7715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</a:rPr>
              <a:t>TPE : 5.2% of patients presenting with PMN-predominant septic pleural effusions.</a:t>
            </a:r>
          </a:p>
          <a:p>
            <a:r>
              <a:rPr lang="en-US" altLang="ko-KR" sz="1400" dirty="0" smtClean="0">
                <a:solidFill>
                  <a:srgbClr val="00B050"/>
                </a:solidFill>
              </a:rPr>
              <a:t>Weight loss, initial leukocyte </a:t>
            </a:r>
            <a:r>
              <a:rPr lang="en-US" altLang="ko-K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≤11,000/</a:t>
            </a:r>
            <a:r>
              <a:rPr lang="en-US" altLang="ko-KR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altLang="ko-K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poor clinical response to antibiotics in the first 3 d.</a:t>
            </a:r>
            <a:endParaRPr lang="ko-KR" altLang="en-US" sz="1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111" y="6453336"/>
            <a:ext cx="3982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ADA </a:t>
            </a:r>
            <a:r>
              <a:rPr lang="ko-KR" altLang="en-US" sz="1600" dirty="0" smtClean="0">
                <a:solidFill>
                  <a:srgbClr val="FF0000"/>
                </a:solidFill>
              </a:rPr>
              <a:t>측정하지 않음</a:t>
            </a:r>
            <a:r>
              <a:rPr lang="en-US" altLang="ko-KR" sz="1600" dirty="0" smtClean="0">
                <a:solidFill>
                  <a:srgbClr val="FF0000"/>
                </a:solidFill>
              </a:rPr>
              <a:t>, Retrospective study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1800" dirty="0"/>
              <a:t>Neutrophilic TPE and PPE with pleural fluid ADA levels </a:t>
            </a:r>
            <a:r>
              <a:rPr lang="en-US" altLang="ko-KR" sz="1800" dirty="0">
                <a:cs typeface="Arial" panose="020B0604020202020204" pitchFamily="34" charset="0"/>
              </a:rPr>
              <a:t>≥ 40 U/L</a:t>
            </a:r>
            <a:r>
              <a:rPr lang="ko-KR" altLang="en-US" sz="1800" dirty="0"/>
              <a:t/>
            </a:r>
            <a:br>
              <a:rPr lang="ko-KR" altLang="en-US" sz="1800" dirty="0"/>
            </a:br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4824"/>
            <a:ext cx="6480720" cy="3832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496969"/>
            <a:ext cx="6193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Comparison of clinical and laboratory findings between the two groups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1043608" y="3068960"/>
            <a:ext cx="6480720" cy="216024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43608" y="3284984"/>
            <a:ext cx="6480720" cy="216024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43608" y="5445224"/>
            <a:ext cx="6480720" cy="216024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187624" y="5733256"/>
            <a:ext cx="61926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0192" y="6381328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Lee J et al. Infection 2017;45:59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610500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ADA &gt; 40 U/L: UPPE = 10%, CPPE = 30%, Empyema =  63%</a:t>
            </a:r>
          </a:p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Porcel</a:t>
            </a:r>
            <a:r>
              <a:rPr lang="en-US" altLang="ko-KR" sz="1400" dirty="0" smtClean="0"/>
              <a:t> JM. </a:t>
            </a:r>
            <a:r>
              <a:rPr lang="en-US" altLang="ko-KR" sz="1400" dirty="0" err="1" smtClean="0"/>
              <a:t>Resp</a:t>
            </a:r>
            <a:r>
              <a:rPr lang="en-US" altLang="ko-KR" sz="1400" dirty="0" smtClean="0"/>
              <a:t> Med 2006;100:933)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892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Neutrophilic MPE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5272" y="1700808"/>
            <a:ext cx="6203032" cy="39604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 smtClean="0"/>
              <a:t>Approximately 20% </a:t>
            </a:r>
          </a:p>
          <a:p>
            <a:pPr>
              <a:lnSpc>
                <a:spcPct val="200000"/>
              </a:lnSpc>
            </a:pPr>
            <a:r>
              <a:rPr lang="en-US" altLang="ko-KR" sz="2000" dirty="0" smtClean="0"/>
              <a:t>Characteristics of neutrophilic MPE </a:t>
            </a:r>
          </a:p>
          <a:p>
            <a:pPr>
              <a:lnSpc>
                <a:spcPct val="200000"/>
              </a:lnSpc>
            </a:pPr>
            <a:r>
              <a:rPr lang="en-US" altLang="ko-KR" sz="2000" dirty="0" smtClean="0"/>
              <a:t>Neutrophilic MPE vs PPE</a:t>
            </a:r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630932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2019, KNUH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7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08518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Kaplan-Meier survival curves of patients with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polymorphonuclear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leukocyte </a:t>
            </a:r>
            <a:endParaRPr lang="en-US" altLang="ko-K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PMNL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and mononuclear leukocyte (MNL)-predominant malignant pleural effusion.</a:t>
            </a:r>
          </a:p>
          <a:p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= median survival; IQR =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interquartile range; d = days; HR = hazard ratio; </a:t>
            </a:r>
            <a:endParaRPr lang="en-US" altLang="ko-K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CI = 95% confidence interval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4608512" cy="4005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660232" y="6464369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KNUH, 193 MPE, under review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094787" y="1183392"/>
            <a:ext cx="25096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dirty="0" smtClean="0">
                <a:solidFill>
                  <a:srgbClr val="FF0000"/>
                </a:solidFill>
              </a:rPr>
              <a:t>PMNL-predominant MPE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sz="14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FF0000"/>
                </a:solidFill>
              </a:rPr>
              <a:t>Poorer ECOG 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FF0000"/>
                </a:solidFill>
              </a:rPr>
              <a:t>Higher blood NLR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FF0000"/>
                </a:solidFill>
              </a:rPr>
              <a:t>Higher serum CRP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FF0000"/>
                </a:solidFill>
              </a:rPr>
              <a:t>Lower serum albumin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FF0000"/>
                </a:solidFill>
              </a:rPr>
              <a:t>Lower pleural pH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FF0000"/>
                </a:solidFill>
              </a:rPr>
              <a:t>Lower pleural LDH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50" y="2204836"/>
            <a:ext cx="6368700" cy="292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262299"/>
            <a:ext cx="5968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performance for identification of neutrophilic MPE</a:t>
            </a:r>
          </a:p>
          <a:p>
            <a:endParaRPr lang="en-US" altLang="ko-K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≥ </a:t>
            </a:r>
            <a:r>
              <a:rPr lang="en-US" altLang="ko-K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2: sensitivity 88%, specificity 98%, AUC 0.928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6381328"/>
            <a:ext cx="2824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Lee J et al. AJMS 2019 in press</a:t>
            </a:r>
            <a:endParaRPr lang="ko-KR" altLang="en-US" sz="14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mtClean="0"/>
              <a:t>Neutrophilic MPE vs PPE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3284984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&lt;6.0 mg/</a:t>
            </a:r>
            <a:r>
              <a:rPr lang="en-US" altLang="ko-KR" sz="1600" dirty="0" err="1" smtClean="0"/>
              <a:t>dL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46864" y="359450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&lt;3.0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46864" y="3861048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&gt;8.0 ng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916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632847" cy="2304256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altLang="ko-KR" sz="2800" dirty="0" smtClean="0"/>
              <a:t>Laboratory measurement – clinical practice </a:t>
            </a:r>
            <a:br>
              <a:rPr lang="en-US" altLang="ko-KR" sz="2800" dirty="0" smtClean="0"/>
            </a:br>
            <a:r>
              <a:rPr lang="en-US" altLang="ko-KR" sz="2000" dirty="0" smtClean="0"/>
              <a:t>- Total (WBC) cell counts</a:t>
            </a:r>
            <a:br>
              <a:rPr lang="en-US" altLang="ko-KR" sz="2000" dirty="0" smtClean="0"/>
            </a:br>
            <a:r>
              <a:rPr lang="en-US" altLang="ko-KR" sz="2000" dirty="0" smtClean="0"/>
              <a:t>- Differential cell counts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3168352" cy="2464274"/>
          </a:xfrm>
          <a:prstGeom prst="rect">
            <a:avLst/>
          </a:prstGeom>
        </p:spPr>
      </p:pic>
      <p:pic>
        <p:nvPicPr>
          <p:cNvPr id="5" name="Picture 2" descr="https://upload.wikimedia.org/wikipedia/commons/thumb/1/1f/Blausen_0909_WhiteBloodCells.png/1280px-Blausen_0909_WhiteBloodCe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5160790" cy="38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3184" y="274638"/>
            <a:ext cx="2818656" cy="778098"/>
          </a:xfrm>
        </p:spPr>
        <p:txBody>
          <a:bodyPr>
            <a:normAutofit/>
          </a:bodyPr>
          <a:lstStyle/>
          <a:p>
            <a:pPr algn="l"/>
            <a:r>
              <a:rPr lang="en-US" altLang="ko-KR" sz="3600" dirty="0" smtClean="0"/>
              <a:t>Case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196753"/>
            <a:ext cx="7367736" cy="3168351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M/80, 1740628, </a:t>
            </a:r>
            <a:r>
              <a:rPr lang="ko-KR" altLang="en-US" sz="1800" dirty="0"/>
              <a:t>신 </a:t>
            </a:r>
            <a:r>
              <a:rPr lang="en-US" altLang="ko-KR" sz="1800" dirty="0"/>
              <a:t>O </a:t>
            </a:r>
            <a:r>
              <a:rPr lang="ko-KR" altLang="en-US" sz="1800" dirty="0"/>
              <a:t>훈</a:t>
            </a:r>
            <a:r>
              <a:rPr lang="en-US" altLang="ko-KR" sz="1800" dirty="0"/>
              <a:t>, </a:t>
            </a:r>
            <a:r>
              <a:rPr lang="en-US" altLang="ko-KR" sz="1800" dirty="0" smtClean="0"/>
              <a:t>2019-02-20</a:t>
            </a:r>
          </a:p>
          <a:p>
            <a:endParaRPr lang="en-US" altLang="ko-KR" sz="1800" dirty="0"/>
          </a:p>
          <a:p>
            <a:r>
              <a:rPr lang="en-US" altLang="ko-KR" sz="1800" dirty="0"/>
              <a:t>C/C : dyspnea for 4 </a:t>
            </a:r>
            <a:r>
              <a:rPr lang="en-US" altLang="ko-KR" sz="1800" dirty="0" smtClean="0"/>
              <a:t>days</a:t>
            </a:r>
          </a:p>
          <a:p>
            <a:endParaRPr lang="en-US" altLang="ko-KR" sz="1800" dirty="0"/>
          </a:p>
          <a:p>
            <a:r>
              <a:rPr lang="en-US" altLang="ko-KR" sz="1800" dirty="0" smtClean="0"/>
              <a:t>P/I</a:t>
            </a:r>
          </a:p>
          <a:p>
            <a:pPr>
              <a:buFontTx/>
              <a:buChar char="-"/>
            </a:pPr>
            <a:r>
              <a:rPr lang="en-US" altLang="ko-KR" sz="1800" dirty="0" smtClean="0"/>
              <a:t>2 </a:t>
            </a:r>
            <a:r>
              <a:rPr lang="en-US" altLang="ko-KR" sz="1800" dirty="0" err="1" smtClean="0"/>
              <a:t>yr</a:t>
            </a:r>
            <a:r>
              <a:rPr lang="en-US" altLang="ko-KR" sz="1800" dirty="0" smtClean="0"/>
              <a:t> ago, lung cancer LUL-op, </a:t>
            </a:r>
            <a:r>
              <a:rPr lang="en-US" altLang="ko-KR" sz="1800" dirty="0" err="1" smtClean="0"/>
              <a:t>Sq</a:t>
            </a:r>
            <a:r>
              <a:rPr lang="en-US" altLang="ko-KR" sz="1800" dirty="0" smtClean="0"/>
              <a:t> cell ca, T3N0M0</a:t>
            </a:r>
          </a:p>
          <a:p>
            <a:pPr>
              <a:buFontTx/>
              <a:buChar char="-"/>
            </a:pPr>
            <a:r>
              <a:rPr lang="en-US" altLang="ko-KR" sz="1800" dirty="0" smtClean="0"/>
              <a:t>1 </a:t>
            </a:r>
            <a:r>
              <a:rPr lang="en-US" altLang="ko-KR" sz="1800" dirty="0" err="1" smtClean="0"/>
              <a:t>yr</a:t>
            </a:r>
            <a:r>
              <a:rPr lang="en-US" altLang="ko-KR" sz="1800" dirty="0" smtClean="0"/>
              <a:t> ago, hepatocellular ca, op</a:t>
            </a:r>
          </a:p>
          <a:p>
            <a:pPr>
              <a:buFontTx/>
              <a:buChar char="-"/>
            </a:pPr>
            <a:r>
              <a:rPr lang="ko-KR" altLang="en-US" sz="1800" dirty="0" smtClean="0"/>
              <a:t>일주일 </a:t>
            </a:r>
            <a:r>
              <a:rPr lang="ko-KR" altLang="en-US" sz="1800" dirty="0"/>
              <a:t>전부터 </a:t>
            </a:r>
            <a:r>
              <a:rPr lang="ko-KR" altLang="en-US" sz="1800" dirty="0" smtClean="0"/>
              <a:t>가래 량 </a:t>
            </a:r>
            <a:r>
              <a:rPr lang="ko-KR" altLang="en-US" sz="1800" dirty="0"/>
              <a:t>증가</a:t>
            </a:r>
            <a:r>
              <a:rPr lang="en-US" altLang="ko-KR" sz="1800" dirty="0"/>
              <a:t>, febrile sensation</a:t>
            </a:r>
          </a:p>
          <a:p>
            <a:pPr marL="0" indent="0">
              <a:buNone/>
            </a:pPr>
            <a:r>
              <a:rPr lang="en-US" altLang="ko-KR" sz="1800" dirty="0" smtClean="0"/>
              <a:t>    4 </a:t>
            </a:r>
            <a:r>
              <a:rPr lang="ko-KR" altLang="en-US" sz="1800" dirty="0"/>
              <a:t>일</a:t>
            </a:r>
            <a:r>
              <a:rPr lang="en-US" altLang="ko-KR" sz="1800" dirty="0"/>
              <a:t> </a:t>
            </a:r>
            <a:r>
              <a:rPr lang="ko-KR" altLang="en-US" sz="1800" dirty="0"/>
              <a:t>전부터 </a:t>
            </a:r>
            <a:r>
              <a:rPr lang="en-US" altLang="ko-KR" sz="1800" dirty="0"/>
              <a:t>dyspnea, purulent sputum, right pleuritic chest </a:t>
            </a:r>
            <a:r>
              <a:rPr lang="en-US" altLang="ko-KR" sz="1800" dirty="0" smtClean="0"/>
              <a:t>pain</a:t>
            </a:r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908720"/>
            <a:ext cx="2448272" cy="29697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365104"/>
            <a:ext cx="2438400" cy="24384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370004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Pleural fluid cell counts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61256" y="1600200"/>
            <a:ext cx="7715200" cy="4525963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Total nucleated cell  = total leukocyte cell (WBC) – other cells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Total leukocyte cell</a:t>
            </a:r>
          </a:p>
          <a:p>
            <a:pPr>
              <a:buFontTx/>
              <a:buChar char="-"/>
            </a:pPr>
            <a:r>
              <a:rPr lang="en-US" altLang="ko-KR" sz="2000" dirty="0" smtClean="0"/>
              <a:t>Never diagnostic </a:t>
            </a:r>
          </a:p>
          <a:p>
            <a:pPr>
              <a:buFontTx/>
              <a:buChar char="-"/>
            </a:pPr>
            <a:r>
              <a:rPr lang="en-US" altLang="ko-KR" sz="2000" dirty="0" smtClean="0"/>
              <a:t>Most exudate: &gt;1,000/</a:t>
            </a:r>
            <a:r>
              <a:rPr lang="el-GR" altLang="ko-KR" sz="2000" dirty="0" smtClean="0"/>
              <a:t>μ</a:t>
            </a:r>
            <a:r>
              <a:rPr lang="en-US" altLang="ko-KR" sz="2000" dirty="0" smtClean="0"/>
              <a:t>L</a:t>
            </a:r>
          </a:p>
          <a:p>
            <a:pPr marL="0" indent="0">
              <a:buNone/>
            </a:pPr>
            <a:endParaRPr lang="en-US" altLang="ko-KR" sz="2000" dirty="0"/>
          </a:p>
          <a:p>
            <a:r>
              <a:rPr lang="en-US" altLang="ko-KR" sz="2000" dirty="0" smtClean="0"/>
              <a:t>Differential (leukocyte) cell counts</a:t>
            </a:r>
          </a:p>
          <a:p>
            <a:pPr>
              <a:buFontTx/>
              <a:buChar char="-"/>
            </a:pPr>
            <a:r>
              <a:rPr lang="en-US" altLang="ko-KR" sz="2000" dirty="0" smtClean="0"/>
              <a:t>Neutrophilic</a:t>
            </a:r>
          </a:p>
          <a:p>
            <a:pPr>
              <a:buFontTx/>
              <a:buChar char="-"/>
            </a:pPr>
            <a:r>
              <a:rPr lang="en-US" altLang="ko-KR" sz="2000" dirty="0" smtClean="0"/>
              <a:t>Lymphocytic</a:t>
            </a:r>
          </a:p>
          <a:p>
            <a:pPr>
              <a:buFontTx/>
              <a:buChar char="-"/>
            </a:pP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4957094" y="6093296"/>
            <a:ext cx="40073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Light RW and Lee YCG. Textbook </a:t>
            </a:r>
            <a:r>
              <a:rPr lang="en-US" altLang="ko-KR" sz="1000" dirty="0"/>
              <a:t>of pleural diseases</a:t>
            </a:r>
            <a:r>
              <a:rPr lang="en-US" altLang="ko-KR" sz="1000" dirty="0" smtClean="0"/>
              <a:t>. 2003 </a:t>
            </a:r>
            <a:r>
              <a:rPr lang="en-US" altLang="ko-KR" sz="1000" dirty="0"/>
              <a:t>Arnold, </a:t>
            </a:r>
            <a:endParaRPr lang="en-US" altLang="ko-KR" sz="1000" dirty="0" smtClean="0"/>
          </a:p>
          <a:p>
            <a:r>
              <a:rPr lang="en-US" altLang="ko-KR" sz="1000" dirty="0" err="1" smtClean="0"/>
              <a:t>Sahn</a:t>
            </a:r>
            <a:r>
              <a:rPr lang="en-US" altLang="ko-KR" sz="1000" dirty="0" smtClean="0"/>
              <a:t> SA &amp; Heffner JE. Chapter 15. Pleural fluid analysis. P190</a:t>
            </a:r>
          </a:p>
          <a:p>
            <a:r>
              <a:rPr lang="en-US" altLang="ko-KR" sz="1000" dirty="0" smtClean="0"/>
              <a:t>(</a:t>
            </a:r>
            <a:r>
              <a:rPr lang="en-US" altLang="ko-KR" sz="1000" dirty="0"/>
              <a:t>2019-02-04)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694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68760"/>
            <a:ext cx="41056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검사분류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일반혈액 </a:t>
            </a:r>
            <a:r>
              <a:rPr lang="en-US" altLang="ko-KR" dirty="0" smtClean="0"/>
              <a:t>(pleural fluid)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처방명</a:t>
            </a:r>
            <a:r>
              <a:rPr lang="en-US" altLang="ko-KR" dirty="0" smtClean="0"/>
              <a:t>: Fluid examination (cell count)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Cell count by XN-350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TNC			1368/</a:t>
            </a:r>
            <a:r>
              <a:rPr lang="en-US" altLang="ko-KR" dirty="0" err="1" smtClean="0"/>
              <a:t>uL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WBC			1327/</a:t>
            </a:r>
            <a:r>
              <a:rPr lang="en-US" altLang="ko-KR" dirty="0" err="1" smtClean="0"/>
              <a:t>uL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RBC			15500/</a:t>
            </a:r>
            <a:r>
              <a:rPr lang="en-US" altLang="ko-KR" dirty="0" err="1" smtClean="0"/>
              <a:t>uL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WBC differential by XN-350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PMN%			48%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MN%			52%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PMN#			637/</a:t>
            </a:r>
            <a:r>
              <a:rPr lang="en-US" altLang="ko-KR" dirty="0" err="1" smtClean="0"/>
              <a:t>uL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MN#			690/</a:t>
            </a:r>
            <a:r>
              <a:rPr lang="en-US" altLang="ko-KR" dirty="0" err="1" smtClean="0"/>
              <a:t>uL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9611" y="1268760"/>
            <a:ext cx="37144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검사분류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일반혈액 </a:t>
            </a:r>
            <a:r>
              <a:rPr lang="en-US" altLang="ko-KR" dirty="0" smtClean="0"/>
              <a:t>(body fluid)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처방명</a:t>
            </a:r>
            <a:r>
              <a:rPr lang="en-US" altLang="ko-KR" dirty="0" smtClean="0"/>
              <a:t>: CBC 6 </a:t>
            </a:r>
            <a:r>
              <a:rPr lang="ko-KR" altLang="en-US" dirty="0" smtClean="0"/>
              <a:t>종 </a:t>
            </a:r>
            <a:r>
              <a:rPr lang="en-US" altLang="ko-KR" dirty="0" smtClean="0"/>
              <a:t>(CBC 5</a:t>
            </a:r>
            <a:r>
              <a:rPr lang="ko-KR" altLang="en-US" dirty="0" smtClean="0"/>
              <a:t>종</a:t>
            </a:r>
            <a:r>
              <a:rPr lang="en-US" altLang="ko-KR" dirty="0" smtClean="0"/>
              <a:t>+diff)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WBC Count	 	1.180/L</a:t>
            </a:r>
          </a:p>
          <a:p>
            <a:r>
              <a:rPr lang="en-US" altLang="ko-KR" dirty="0" smtClean="0"/>
              <a:t>RBC Count		0.030/L</a:t>
            </a:r>
          </a:p>
          <a:p>
            <a:r>
              <a:rPr lang="en-US" altLang="ko-KR" dirty="0" smtClean="0"/>
              <a:t>Hemoglobin		0</a:t>
            </a:r>
          </a:p>
          <a:p>
            <a:r>
              <a:rPr lang="en-US" altLang="ko-KR" dirty="0" smtClean="0"/>
              <a:t>Hematocrit		0.2%</a:t>
            </a:r>
          </a:p>
          <a:p>
            <a:endParaRPr lang="en-US" altLang="ko-KR" dirty="0"/>
          </a:p>
          <a:p>
            <a:r>
              <a:rPr lang="en-US" altLang="ko-KR" dirty="0" smtClean="0"/>
              <a:t>Differential count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Seg</a:t>
            </a:r>
            <a:r>
              <a:rPr lang="en-US" altLang="ko-KR" dirty="0" smtClean="0"/>
              <a:t>.-neutrophils	39.8%</a:t>
            </a:r>
          </a:p>
          <a:p>
            <a:r>
              <a:rPr lang="en-US" altLang="ko-KR" dirty="0" smtClean="0"/>
              <a:t>  Lymphocytes		19.2%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Monocytes		26.6%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Eosinophils		0.7%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Basophils		9.1%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LUC			13.7%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208605" y="6525344"/>
            <a:ext cx="2755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M/80, 1740628, </a:t>
            </a:r>
            <a:r>
              <a:rPr lang="ko-KR" altLang="en-US" sz="1200" dirty="0"/>
              <a:t>신 </a:t>
            </a:r>
            <a:r>
              <a:rPr lang="en-US" altLang="ko-KR" sz="1200" dirty="0"/>
              <a:t>O </a:t>
            </a:r>
            <a:r>
              <a:rPr lang="ko-KR" altLang="en-US" sz="1200" dirty="0"/>
              <a:t>훈</a:t>
            </a:r>
            <a:r>
              <a:rPr lang="en-US" altLang="ko-KR" sz="1200" dirty="0"/>
              <a:t>, 2019-02-20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9552" y="1772816"/>
            <a:ext cx="4105611" cy="432048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858877" y="1772816"/>
            <a:ext cx="4105611" cy="432048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39552" y="2348880"/>
            <a:ext cx="4105611" cy="3024336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58877" y="2348879"/>
            <a:ext cx="4105611" cy="3444195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88024" y="5914147"/>
            <a:ext cx="4148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/>
              <a:t>By automated blood cell counts ADVIA 2120i</a:t>
            </a:r>
            <a:endParaRPr lang="ko-KR" alt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5516077"/>
            <a:ext cx="3624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PMN = </a:t>
            </a:r>
            <a:r>
              <a:rPr lang="en-US" altLang="ko-KR" sz="1600" dirty="0" err="1" smtClean="0"/>
              <a:t>Neutro</a:t>
            </a:r>
            <a:r>
              <a:rPr lang="en-US" altLang="ko-KR" sz="1600" dirty="0" smtClean="0"/>
              <a:t> + (</a:t>
            </a:r>
            <a:r>
              <a:rPr lang="en-US" altLang="ko-KR" sz="1600" dirty="0" err="1" smtClean="0"/>
              <a:t>Eosino</a:t>
            </a:r>
            <a:r>
              <a:rPr lang="en-US" altLang="ko-KR" sz="1600" dirty="0" smtClean="0"/>
              <a:t> + </a:t>
            </a:r>
            <a:r>
              <a:rPr lang="en-US" altLang="ko-KR" sz="1600" dirty="0" err="1" smtClean="0"/>
              <a:t>Baso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MN = </a:t>
            </a:r>
            <a:r>
              <a:rPr lang="en-US" altLang="ko-KR" sz="1600" dirty="0" err="1" smtClean="0"/>
              <a:t>Lympho</a:t>
            </a:r>
            <a:r>
              <a:rPr lang="en-US" altLang="ko-KR" sz="1600" dirty="0" smtClean="0"/>
              <a:t> + (mono + </a:t>
            </a:r>
            <a:r>
              <a:rPr lang="en-US" altLang="ko-KR" sz="1600" dirty="0" err="1" smtClean="0"/>
              <a:t>macroph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115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0907" y="620688"/>
            <a:ext cx="45238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검사분류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일반체액 </a:t>
            </a:r>
            <a:r>
              <a:rPr lang="en-US" altLang="ko-KR" dirty="0" smtClean="0"/>
              <a:t>(Pleural fluid)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처방명</a:t>
            </a:r>
            <a:r>
              <a:rPr lang="en-US" altLang="ko-KR" dirty="0" smtClean="0"/>
              <a:t>: Body fluid cytology (</a:t>
            </a:r>
            <a:r>
              <a:rPr lang="en-US" altLang="ko-KR" dirty="0" err="1" smtClean="0"/>
              <a:t>cytospin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r>
              <a:rPr lang="ko-KR" altLang="en-US" dirty="0" smtClean="0"/>
              <a:t>검사실 소견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 err="1" smtClean="0"/>
              <a:t>cytospin</a:t>
            </a:r>
            <a:r>
              <a:rPr lang="en-US" altLang="ko-KR" dirty="0" smtClean="0"/>
              <a:t> – pleural fluid)</a:t>
            </a:r>
          </a:p>
          <a:p>
            <a:endParaRPr lang="en-US" altLang="ko-KR" dirty="0"/>
          </a:p>
          <a:p>
            <a:pPr marL="285750" indent="-285750">
              <a:buFont typeface="Arial" charset="0"/>
              <a:buChar char="•"/>
            </a:pPr>
            <a:r>
              <a:rPr lang="en-US" altLang="ko-KR" dirty="0" err="1" smtClean="0"/>
              <a:t>Serosanguineous</a:t>
            </a:r>
            <a:r>
              <a:rPr lang="en-US" altLang="ko-KR" dirty="0" smtClean="0"/>
              <a:t> on gross appearance</a:t>
            </a:r>
          </a:p>
          <a:p>
            <a:pPr marL="285750" indent="-285750">
              <a:buFont typeface="Arial" charset="0"/>
              <a:buChar char="•"/>
            </a:pPr>
            <a:endParaRPr lang="en-US" altLang="ko-KR" dirty="0"/>
          </a:p>
          <a:p>
            <a:pPr marL="285750" indent="-285750">
              <a:buFont typeface="Arial" charset="0"/>
              <a:buChar char="•"/>
            </a:pPr>
            <a:r>
              <a:rPr lang="en-US" altLang="ko-KR" dirty="0" smtClean="0"/>
              <a:t>Differential: PMN/</a:t>
            </a:r>
            <a:r>
              <a:rPr lang="en-US" altLang="ko-KR" dirty="0" err="1" smtClean="0"/>
              <a:t>Lym</a:t>
            </a:r>
            <a:r>
              <a:rPr lang="en-US" altLang="ko-KR" dirty="0" smtClean="0"/>
              <a:t> dominant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en-US" altLang="ko-KR" dirty="0" err="1" smtClean="0"/>
              <a:t>Seg</a:t>
            </a:r>
            <a:r>
              <a:rPr lang="en-US" altLang="ko-KR" dirty="0" smtClean="0"/>
              <a:t> 45%, </a:t>
            </a:r>
            <a:r>
              <a:rPr lang="en-US" altLang="ko-KR" dirty="0" err="1" smtClean="0"/>
              <a:t>Lym</a:t>
            </a:r>
            <a:r>
              <a:rPr lang="en-US" altLang="ko-KR" dirty="0" smtClean="0"/>
              <a:t> 15%, macrophage 37%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A few RBCs are seen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928206" y="6289740"/>
            <a:ext cx="2755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M/80, 1740628, </a:t>
            </a:r>
            <a:r>
              <a:rPr lang="ko-KR" altLang="en-US" sz="1200" dirty="0"/>
              <a:t>신 </a:t>
            </a:r>
            <a:r>
              <a:rPr lang="en-US" altLang="ko-KR" sz="1200" dirty="0"/>
              <a:t>O </a:t>
            </a:r>
            <a:r>
              <a:rPr lang="ko-KR" altLang="en-US" sz="1200" dirty="0"/>
              <a:t>훈</a:t>
            </a:r>
            <a:r>
              <a:rPr lang="en-US" altLang="ko-KR" sz="1200" dirty="0"/>
              <a:t>, 2019-02-20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5368186"/>
            <a:ext cx="79738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결론</a:t>
            </a:r>
            <a:r>
              <a:rPr lang="en-US" altLang="ko-KR" sz="1400" dirty="0" smtClean="0"/>
              <a:t>: 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monocytes </a:t>
            </a:r>
            <a:r>
              <a:rPr lang="ko-KR" altLang="en-US" sz="1400" dirty="0" smtClean="0"/>
              <a:t>가 많은 경우 실제 </a:t>
            </a:r>
            <a:r>
              <a:rPr lang="en-US" altLang="ko-KR" sz="1400" dirty="0" smtClean="0"/>
              <a:t>neutrophilic effusion</a:t>
            </a:r>
            <a:r>
              <a:rPr lang="ko-KR" altLang="en-US" sz="1400" dirty="0" smtClean="0"/>
              <a:t>이 </a:t>
            </a:r>
            <a:r>
              <a:rPr lang="en-US" altLang="ko-KR" sz="1400" dirty="0" smtClean="0"/>
              <a:t>lymphocytic effusion </a:t>
            </a:r>
            <a:r>
              <a:rPr lang="ko-KR" altLang="en-US" sz="1400" dirty="0" smtClean="0"/>
              <a:t>으로 오인될 수 있다</a:t>
            </a:r>
            <a:r>
              <a:rPr lang="en-US" altLang="ko-KR" sz="1400" dirty="0" smtClean="0"/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267744" y="1124744"/>
            <a:ext cx="4753683" cy="432048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267744" y="1700808"/>
            <a:ext cx="4753683" cy="3024336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3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Total and differential cell counts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479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ko-KR" sz="1600" dirty="0" smtClean="0"/>
              <a:t>Gold standard: manual counting by </a:t>
            </a:r>
            <a:r>
              <a:rPr lang="en-US" altLang="ko-KR" sz="1600" dirty="0" err="1" smtClean="0"/>
              <a:t>Neubauer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hemocytometer</a:t>
            </a:r>
            <a:r>
              <a:rPr lang="en-US" altLang="ko-KR" sz="1600" dirty="0" smtClean="0"/>
              <a:t> &amp; </a:t>
            </a:r>
            <a:r>
              <a:rPr lang="en-US" altLang="ko-KR" sz="1600" dirty="0" err="1" smtClean="0"/>
              <a:t>cytocentrifuged</a:t>
            </a:r>
            <a:r>
              <a:rPr lang="en-US" altLang="ko-KR" sz="1600" dirty="0" smtClean="0"/>
              <a:t> Wright (or May-Gr</a:t>
            </a:r>
            <a:r>
              <a:rPr lang="hu-HU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ű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nwald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-Giemsa) staining (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cytospin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respectively</a:t>
            </a:r>
            <a:endParaRPr lang="en-US" altLang="ko-KR" sz="1600" dirty="0" smtClean="0"/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altLang="ko-KR" sz="1600" dirty="0" smtClean="0"/>
              <a:t>Time-consuming &amp; labor-intensive</a:t>
            </a:r>
            <a:endParaRPr lang="en-US" altLang="ko-KR" sz="1600" dirty="0"/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altLang="ko-KR" sz="1600" dirty="0"/>
              <a:t>Dependent on the skilled laboratory </a:t>
            </a:r>
            <a:r>
              <a:rPr lang="en-US" altLang="ko-KR" sz="1600" dirty="0" smtClean="0"/>
              <a:t>personnel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altLang="ko-KR" sz="1600" dirty="0" smtClean="0"/>
              <a:t>Intra- and inter-observer variation</a:t>
            </a:r>
            <a:endParaRPr lang="en-US" altLang="ko-KR" sz="1600" dirty="0"/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altLang="ko-KR" sz="1600" dirty="0"/>
              <a:t>In-nature imprecise and inaccurate </a:t>
            </a:r>
          </a:p>
          <a:p>
            <a:pPr marL="0" indent="0">
              <a:lnSpc>
                <a:spcPct val="160000"/>
              </a:lnSpc>
              <a:buNone/>
            </a:pPr>
            <a:endParaRPr lang="ko-KR" altLang="en-US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14998"/>
            <a:ext cx="4104456" cy="2382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221509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Neubauer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hemocytometer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08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Evolution of cell counter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sz="1600" dirty="0"/>
              <a:t>Automated cell counters </a:t>
            </a:r>
            <a:r>
              <a:rPr lang="ko-KR" altLang="en-US" sz="1600" dirty="0"/>
              <a:t>의 임상 적용</a:t>
            </a:r>
            <a:endParaRPr lang="en-US" altLang="ko-KR" sz="1600" dirty="0"/>
          </a:p>
          <a:p>
            <a:r>
              <a:rPr lang="en-US" altLang="ko-KR" sz="1600" dirty="0"/>
              <a:t>Blood</a:t>
            </a:r>
            <a:r>
              <a:rPr lang="ko-KR" altLang="en-US" sz="1600" dirty="0"/>
              <a:t> </a:t>
            </a:r>
            <a:r>
              <a:rPr lang="en-US" altLang="ko-KR" sz="1600" dirty="0"/>
              <a:t>analysis =&gt; urine analysis =&gt; </a:t>
            </a:r>
            <a:r>
              <a:rPr lang="en-US" altLang="ko-KR" sz="1600" dirty="0" smtClean="0"/>
              <a:t>body </a:t>
            </a:r>
            <a:r>
              <a:rPr lang="en-US" altLang="ko-KR" sz="1600" dirty="0"/>
              <a:t>fluid &amp; synovial fluid</a:t>
            </a:r>
          </a:p>
          <a:p>
            <a:pPr marL="0" indent="0">
              <a:buNone/>
            </a:pPr>
            <a:endParaRPr lang="en-US" altLang="ko-KR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4944"/>
            <a:ext cx="4591050" cy="20097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36967"/>
            <a:ext cx="4069697" cy="3052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748" y="5764613"/>
            <a:ext cx="363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Siemens ADVIA 2120i Hematology system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884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Automated </a:t>
            </a:r>
            <a:r>
              <a:rPr lang="en-US" altLang="ko-KR" dirty="0"/>
              <a:t>a</a:t>
            </a:r>
            <a:r>
              <a:rPr lang="en-US" altLang="ko-KR" dirty="0" smtClean="0"/>
              <a:t>nalyzer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Flow cytometry </a:t>
            </a:r>
            <a:r>
              <a:rPr lang="ko-KR" altLang="en-US" sz="1600" dirty="0" smtClean="0"/>
              <a:t>의 방법 이용</a:t>
            </a:r>
            <a:endParaRPr lang="en-US" altLang="ko-KR" sz="1600" dirty="0" smtClean="0"/>
          </a:p>
          <a:p>
            <a:r>
              <a:rPr lang="en-US" altLang="ko-KR" sz="1600" dirty="0" smtClean="0"/>
              <a:t>Total WBC counters- using two-angle laser light scatter signals</a:t>
            </a:r>
          </a:p>
          <a:p>
            <a:r>
              <a:rPr lang="en-US" altLang="ko-KR" sz="1600" dirty="0" smtClean="0"/>
              <a:t>Differential counting: peroxidase staining (x axis) and size (y axis)</a:t>
            </a:r>
          </a:p>
          <a:p>
            <a:r>
              <a:rPr lang="en-US" altLang="ko-KR" sz="1600" dirty="0" smtClean="0"/>
              <a:t>Monocyte and large undifferentiated cells =&gt; monocyte/mesothelial cell population</a:t>
            </a:r>
            <a:r>
              <a:rPr lang="ko-KR" altLang="en-US" sz="1600" dirty="0" smtClean="0"/>
              <a:t>으로 분류</a:t>
            </a:r>
            <a:endParaRPr lang="en-US" altLang="ko-KR" sz="1600" dirty="0" smtClean="0"/>
          </a:p>
          <a:p>
            <a:endParaRPr lang="en-US" altLang="ko-KR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212977"/>
            <a:ext cx="4824536" cy="33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5616" y="3140968"/>
            <a:ext cx="7488832" cy="33843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600" dirty="0" smtClean="0"/>
              <a:t>목적</a:t>
            </a:r>
            <a:r>
              <a:rPr lang="en-US" altLang="ko-KR" sz="1600" dirty="0" smtClean="0"/>
              <a:t>: pleural fluid WBC count and differential count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dirty="0" smtClean="0"/>
              <a:t>Automated cell count are compared to manual count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600" dirty="0" smtClean="0"/>
              <a:t>다양한 </a:t>
            </a:r>
            <a:r>
              <a:rPr lang="en-US" altLang="ko-KR" sz="1600" dirty="0" smtClean="0"/>
              <a:t>tube : EDTA tube vs glass tube vs plastic tube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600" dirty="0" smtClean="0"/>
              <a:t>Within 4 h vs 24 h </a:t>
            </a:r>
            <a:r>
              <a:rPr lang="ko-KR" altLang="en-US" sz="1600" dirty="0" smtClean="0"/>
              <a:t>후 시행한 것과 비교</a:t>
            </a:r>
            <a:endParaRPr lang="en-US" altLang="ko-KR" sz="16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16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600" dirty="0" smtClean="0"/>
              <a:t>방법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</a:rPr>
              <a:t>Automated cell counter, ADVIA-120 </a:t>
            </a:r>
            <a:r>
              <a:rPr lang="ko-KR" altLang="en-US" sz="1600" dirty="0" smtClean="0">
                <a:solidFill>
                  <a:srgbClr val="FF0000"/>
                </a:solidFill>
              </a:rPr>
              <a:t>을 이용하여 </a:t>
            </a:r>
            <a:r>
              <a:rPr lang="en-US" altLang="ko-KR" sz="1600" dirty="0" smtClean="0">
                <a:solidFill>
                  <a:srgbClr val="FF0000"/>
                </a:solidFill>
              </a:rPr>
              <a:t>WBC &amp; diff count </a:t>
            </a:r>
            <a:r>
              <a:rPr lang="ko-KR" altLang="en-US" sz="1600" dirty="0" smtClean="0">
                <a:solidFill>
                  <a:srgbClr val="FF0000"/>
                </a:solidFill>
              </a:rPr>
              <a:t>시행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</a:rPr>
              <a:t>Manual count: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Neubauer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hemocytometer</a:t>
            </a:r>
            <a:r>
              <a:rPr lang="en-US" altLang="ko-KR" sz="1600" dirty="0" smtClean="0">
                <a:solidFill>
                  <a:srgbClr val="FF0000"/>
                </a:solidFill>
              </a:rPr>
              <a:t> and Wright stained blood smear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86756"/>
            <a:ext cx="6238097" cy="24611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564904"/>
            <a:ext cx="2376264" cy="20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3200" dirty="0" smtClean="0"/>
              <a:t>Glass tube vs EDTA tube vs plastic tube</a:t>
            </a:r>
            <a:endParaRPr lang="ko-KR" altLang="en-US" sz="32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76871"/>
            <a:ext cx="2774703" cy="277470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13602"/>
            <a:ext cx="2736304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301208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Glass plain tube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5327367"/>
            <a:ext cx="259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EDTA plain plastic tube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20056"/>
            <a:ext cx="2744955" cy="2829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8098" y="5327367"/>
            <a:ext cx="272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Falcon plain plastic tube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94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4662" y="26064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Total WBC count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62" y="1787909"/>
            <a:ext cx="5247450" cy="27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662" y="4964975"/>
            <a:ext cx="8703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smtClean="0"/>
              <a:t>Manual and automated counting methods on EDTA-treated glass tube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= nearly identical (</a:t>
            </a:r>
            <a:r>
              <a:rPr lang="en-US" altLang="ko-KR" i="1" dirty="0" smtClean="0"/>
              <a:t>r</a:t>
            </a:r>
            <a:r>
              <a:rPr lang="en-US" altLang="ko-KR" dirty="0" smtClean="0"/>
              <a:t> = 0.92; p &lt; 0.001)</a:t>
            </a:r>
          </a:p>
          <a:p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smtClean="0"/>
              <a:t>Plastic and glass tube =&gt; cell clumping =&gt; lower counts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6463029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Conner BD et al, Chest 2003;123:1181</a:t>
            </a:r>
            <a:endParaRPr lang="ko-KR" altLang="en-US" sz="14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007" y="1883377"/>
            <a:ext cx="3111939" cy="28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Differential </a:t>
            </a:r>
            <a:r>
              <a:rPr lang="en-US" altLang="ko-KR" sz="2800" dirty="0"/>
              <a:t>WBC </a:t>
            </a:r>
            <a:r>
              <a:rPr lang="en-US" altLang="ko-KR" sz="2800" dirty="0" smtClean="0"/>
              <a:t>counts: manual vs automated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32539" y="2780928"/>
            <a:ext cx="3250704" cy="19008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/>
              <a:t>Total WBC counts </a:t>
            </a:r>
            <a:r>
              <a:rPr lang="ko-KR" altLang="en-US" sz="1600" dirty="0" smtClean="0"/>
              <a:t>와 달리 </a:t>
            </a:r>
            <a:r>
              <a:rPr lang="en-US" altLang="ko-KR" sz="1600" dirty="0" smtClean="0"/>
              <a:t>Diff WBC counts </a:t>
            </a:r>
            <a:r>
              <a:rPr lang="ko-KR" altLang="en-US" sz="1600" dirty="0" smtClean="0"/>
              <a:t>는 </a:t>
            </a:r>
            <a:r>
              <a:rPr lang="en-US" altLang="ko-KR" sz="1600" dirty="0" smtClean="0"/>
              <a:t>not closely correlated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Neutrophils, R = 0.63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SEE = 12.8%</a:t>
            </a:r>
          </a:p>
          <a:p>
            <a:pPr>
              <a:lnSpc>
                <a:spcPct val="150000"/>
              </a:lnSpc>
            </a:pPr>
            <a:endParaRPr lang="ko-KR" altLang="en-US" sz="1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92896"/>
            <a:ext cx="4843800" cy="40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916832"/>
            <a:ext cx="207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Neutrophil counts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10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Effects of storage on pleural fluid WBC counts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59350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Within 4 h vs 24 h, EDTA-tube : virtually no difference</a:t>
            </a:r>
            <a:endParaRPr lang="en-US" altLang="ko-KR" sz="1600" dirty="0"/>
          </a:p>
          <a:p>
            <a:r>
              <a:rPr lang="en-US" altLang="ko-KR" sz="1600" dirty="0" smtClean="0"/>
              <a:t>Except for the counts with the glass tubes</a:t>
            </a:r>
          </a:p>
          <a:p>
            <a:r>
              <a:rPr lang="en-US" altLang="ko-KR" sz="1600" dirty="0" smtClean="0"/>
              <a:t>Therefore, a 24-h delay in determining pleural fluid cell counts is acceptable</a:t>
            </a:r>
            <a:endParaRPr lang="ko-KR" altLang="en-US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59550"/>
            <a:ext cx="5157750" cy="355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0232" y="6011996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Glass tubes (x)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07" y="3068961"/>
            <a:ext cx="2840300" cy="28403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57200" y="5445224"/>
            <a:ext cx="5312110" cy="216024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8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Differential cell counts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ko-KR" sz="1800" dirty="0" smtClean="0"/>
              <a:t>Helpful in narrowing the differential diagnosis</a:t>
            </a:r>
          </a:p>
          <a:p>
            <a:pPr>
              <a:lnSpc>
                <a:spcPct val="200000"/>
              </a:lnSpc>
            </a:pPr>
            <a:r>
              <a:rPr lang="en-US" altLang="ko-KR" sz="1800" u="sng" dirty="0" smtClean="0">
                <a:solidFill>
                  <a:srgbClr val="FF0000"/>
                </a:solidFill>
              </a:rPr>
              <a:t>But not disease-specific</a:t>
            </a:r>
          </a:p>
          <a:p>
            <a:pPr>
              <a:lnSpc>
                <a:spcPct val="200000"/>
              </a:lnSpc>
            </a:pPr>
            <a:r>
              <a:rPr lang="en-US" altLang="ko-KR" sz="1800" dirty="0"/>
              <a:t>Determined by </a:t>
            </a:r>
            <a:r>
              <a:rPr lang="en-US" altLang="ko-KR" sz="1800" dirty="0">
                <a:solidFill>
                  <a:srgbClr val="FF0000"/>
                </a:solidFill>
              </a:rPr>
              <a:t>the </a:t>
            </a:r>
            <a:r>
              <a:rPr lang="en-US" altLang="ko-KR" sz="1800" dirty="0" smtClean="0">
                <a:solidFill>
                  <a:srgbClr val="FF0000"/>
                </a:solidFill>
              </a:rPr>
              <a:t>injury type and </a:t>
            </a:r>
            <a:r>
              <a:rPr lang="en-US" altLang="ko-KR" sz="1800" dirty="0">
                <a:solidFill>
                  <a:srgbClr val="FF0000"/>
                </a:solidFill>
              </a:rPr>
              <a:t>the </a:t>
            </a:r>
            <a:r>
              <a:rPr lang="en-US" altLang="ko-KR" sz="1800" dirty="0" smtClean="0">
                <a:solidFill>
                  <a:srgbClr val="FF0000"/>
                </a:solidFill>
              </a:rPr>
              <a:t>thoracentesis timing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800" dirty="0"/>
              <a:t>Acute response to </a:t>
            </a:r>
            <a:r>
              <a:rPr lang="en-US" altLang="ko-KR" sz="1800" dirty="0">
                <a:solidFill>
                  <a:srgbClr val="FF0000"/>
                </a:solidFill>
              </a:rPr>
              <a:t>any pleural </a:t>
            </a:r>
            <a:r>
              <a:rPr lang="en-US" altLang="ko-KR" sz="1800" dirty="0" smtClean="0">
                <a:solidFill>
                  <a:srgbClr val="FF0000"/>
                </a:solidFill>
              </a:rPr>
              <a:t>injury </a:t>
            </a:r>
            <a:r>
              <a:rPr lang="en-US" altLang="ko-KR" sz="1800" dirty="0" smtClean="0"/>
              <a:t>attracts </a:t>
            </a:r>
            <a:r>
              <a:rPr lang="en-US" altLang="ko-KR" sz="1800" dirty="0"/>
              <a:t>neutrophils to pleural space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800" dirty="0" smtClean="0"/>
              <a:t>Whether </a:t>
            </a:r>
            <a:r>
              <a:rPr lang="en-US" altLang="ko-KR" sz="1800" dirty="0" smtClean="0">
                <a:solidFill>
                  <a:srgbClr val="FF0000"/>
                </a:solidFill>
              </a:rPr>
              <a:t>infectious, immunologic, or malignant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055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Results-summary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5616" y="1844824"/>
            <a:ext cx="6419056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 smtClean="0"/>
              <a:t>1. Total WBC counts (EDTA tube): manual vs automated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: virtually identical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2. Not affected if the fluid is stored for 24 h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3. Differential cell counts by automated cell counter</a:t>
            </a:r>
          </a:p>
          <a:p>
            <a:pPr marL="0" indent="0">
              <a:buNone/>
            </a:pPr>
            <a:r>
              <a:rPr lang="en-US" altLang="ko-KR" sz="1800" dirty="0" smtClean="0"/>
              <a:t>   : Not sufficiently accurate for clinical use</a:t>
            </a:r>
          </a:p>
          <a:p>
            <a:pPr marL="0" indent="0">
              <a:buNone/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432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331640" y="260648"/>
            <a:ext cx="6798598" cy="1440160"/>
            <a:chOff x="1013762" y="332656"/>
            <a:chExt cx="7583866" cy="172249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762" y="332656"/>
              <a:ext cx="7187161" cy="1439505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048" y="1844824"/>
              <a:ext cx="3593580" cy="210326"/>
            </a:xfrm>
            <a:prstGeom prst="rect">
              <a:avLst/>
            </a:prstGeom>
          </p:spPr>
        </p:pic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916832"/>
            <a:ext cx="8476391" cy="489654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228184" y="2636912"/>
            <a:ext cx="576064" cy="1224136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714966" y="5445224"/>
            <a:ext cx="3289082" cy="21602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315366" y="5445224"/>
            <a:ext cx="3289082" cy="21602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067944" y="6381328"/>
            <a:ext cx="44462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ko-KR" sz="1400" dirty="0" smtClean="0">
                <a:solidFill>
                  <a:srgbClr val="FF0000"/>
                </a:solidFill>
              </a:rPr>
              <a:t>  Neoplastic cells : </a:t>
            </a:r>
            <a:r>
              <a:rPr lang="en-US" altLang="ko-KR" sz="1400" dirty="0">
                <a:solidFill>
                  <a:srgbClr val="FF0000"/>
                </a:solidFill>
              </a:rPr>
              <a:t>24hr </a:t>
            </a:r>
            <a:r>
              <a:rPr lang="ko-KR" altLang="en-US" sz="1400" dirty="0">
                <a:solidFill>
                  <a:srgbClr val="FF0000"/>
                </a:solidFill>
              </a:rPr>
              <a:t>후에는 </a:t>
            </a:r>
            <a:r>
              <a:rPr lang="en-US" altLang="ko-KR" sz="1400" dirty="0">
                <a:solidFill>
                  <a:srgbClr val="FF0000"/>
                </a:solidFill>
              </a:rPr>
              <a:t>clear degeneration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23928" y="3923183"/>
            <a:ext cx="475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dirty="0" smtClean="0">
                <a:solidFill>
                  <a:srgbClr val="FF0000"/>
                </a:solidFill>
              </a:rPr>
              <a:t>when </a:t>
            </a:r>
            <a:r>
              <a:rPr lang="en-US" altLang="ko-KR" sz="1400" dirty="0">
                <a:solidFill>
                  <a:srgbClr val="FF0000"/>
                </a:solidFill>
              </a:rPr>
              <a:t>stored at 4 C in an anticoagulant-treated tube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627784" y="2636912"/>
            <a:ext cx="576064" cy="1224136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9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 smtClean="0"/>
              <a:t>1.  Neutrophilic pleural effusion</a:t>
            </a:r>
          </a:p>
          <a:p>
            <a:pPr>
              <a:buFontTx/>
              <a:buChar char="-"/>
            </a:pPr>
            <a:r>
              <a:rPr lang="en-US" altLang="ko-KR" sz="1600" dirty="0" smtClean="0"/>
              <a:t>Exudate of acute stage, whether infectious, immunologic, or malignant</a:t>
            </a:r>
          </a:p>
          <a:p>
            <a:pPr>
              <a:buFontTx/>
              <a:buChar char="-"/>
            </a:pPr>
            <a:r>
              <a:rPr lang="en-US" altLang="ko-KR" sz="1600" dirty="0" smtClean="0"/>
              <a:t>MPE &amp; TPE as well as PPE</a:t>
            </a:r>
          </a:p>
          <a:p>
            <a:pPr>
              <a:buFontTx/>
              <a:buChar char="-"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 smtClean="0"/>
              <a:t>2. Differential diagnosis between neutrophilic pleural effusions</a:t>
            </a:r>
          </a:p>
          <a:p>
            <a:pPr>
              <a:buFontTx/>
              <a:buChar char="-"/>
            </a:pPr>
            <a:r>
              <a:rPr lang="en-US" altLang="ko-KR" sz="1600" dirty="0" smtClean="0"/>
              <a:t>Available biomarkers and </a:t>
            </a:r>
            <a:r>
              <a:rPr lang="en-US" altLang="ko-KR" sz="1600" dirty="0" err="1" smtClean="0"/>
              <a:t>cytospin</a:t>
            </a:r>
            <a:r>
              <a:rPr lang="en-US" altLang="ko-KR" sz="1600" dirty="0" smtClean="0"/>
              <a:t> </a:t>
            </a:r>
          </a:p>
          <a:p>
            <a:pPr marL="0" indent="0">
              <a:buNone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    </a:t>
            </a:r>
            <a:r>
              <a:rPr lang="en-US" altLang="ko-KR" sz="1600" dirty="0" smtClean="0"/>
              <a:t>CRP =&gt; PPE</a:t>
            </a:r>
          </a:p>
          <a:p>
            <a:pPr marL="0" indent="0">
              <a:buNone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1600" dirty="0" smtClean="0"/>
              <a:t>ADA =&gt; TPE</a:t>
            </a:r>
          </a:p>
          <a:p>
            <a:pPr marL="0" indent="0">
              <a:buNone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1600" dirty="0" smtClean="0"/>
              <a:t>CEA =&gt; MPE</a:t>
            </a:r>
          </a:p>
          <a:p>
            <a:pPr marL="0" indent="0">
              <a:buNone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1600" dirty="0" err="1" smtClean="0"/>
              <a:t>Cytospin</a:t>
            </a:r>
            <a:r>
              <a:rPr lang="en-US" altLang="ko-KR" sz="1600" dirty="0" smtClean="0"/>
              <a:t> =&gt; more accurate differential cell counts and early diagnosis of MPE</a:t>
            </a:r>
          </a:p>
          <a:p>
            <a:pPr>
              <a:buFontTx/>
              <a:buChar char="-"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 smtClean="0"/>
              <a:t>3. Variations of pleural fluid WBC counts due to different container and methods </a:t>
            </a:r>
          </a:p>
          <a:p>
            <a:pPr>
              <a:buFontTx/>
              <a:buChar char="-"/>
            </a:pPr>
            <a:r>
              <a:rPr lang="en-US" altLang="ko-KR" sz="1600" dirty="0" smtClean="0"/>
              <a:t>EDTA-tube</a:t>
            </a:r>
          </a:p>
          <a:p>
            <a:pPr>
              <a:buFontTx/>
              <a:buChar char="-"/>
            </a:pPr>
            <a:r>
              <a:rPr lang="en-US" altLang="ko-KR" sz="1600" dirty="0" smtClean="0"/>
              <a:t>Within 24 h</a:t>
            </a:r>
          </a:p>
          <a:p>
            <a:pPr>
              <a:buFontTx/>
              <a:buChar char="-"/>
            </a:pPr>
            <a:r>
              <a:rPr lang="en-US" altLang="ko-KR" sz="1600" dirty="0" smtClean="0"/>
              <a:t>Limitations of current automated cell counter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654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11938" cy="506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87727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Macrophages should be differentiated from mesothelial cells. </a:t>
            </a:r>
          </a:p>
          <a:p>
            <a:r>
              <a:rPr lang="en-US" altLang="ko-KR" sz="1400" dirty="0" smtClean="0"/>
              <a:t>They arise from either mesothelial cells or circulating mononuclear cells.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363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1468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sz="1400" dirty="0" smtClean="0"/>
              <a:t>The pleural fluid WBCs were partitioned into three classifications</a:t>
            </a:r>
          </a:p>
          <a:p>
            <a:pPr>
              <a:buAutoNum type="arabicPeriod"/>
            </a:pPr>
            <a:r>
              <a:rPr lang="en-US" altLang="ko-KR" sz="1400" dirty="0" err="1" smtClean="0"/>
              <a:t>Polymorphonuclear</a:t>
            </a:r>
            <a:r>
              <a:rPr lang="en-US" altLang="ko-KR" sz="1400" dirty="0" smtClean="0"/>
              <a:t> leukocytes, including eosinophils</a:t>
            </a:r>
          </a:p>
          <a:p>
            <a:pPr>
              <a:buAutoNum type="arabicPeriod"/>
            </a:pPr>
            <a:r>
              <a:rPr lang="en-US" altLang="ko-KR" sz="1400" dirty="0" smtClean="0"/>
              <a:t>Small lymphocytes</a:t>
            </a:r>
          </a:p>
          <a:p>
            <a:pPr>
              <a:buAutoNum type="arabicPeriod"/>
            </a:pPr>
            <a:r>
              <a:rPr lang="en-US" altLang="ko-KR" sz="1400" dirty="0" smtClean="0">
                <a:solidFill>
                  <a:srgbClr val="FF0000"/>
                </a:solidFill>
              </a:rPr>
              <a:t>Mononuclear cells other than small lymphocytes</a:t>
            </a:r>
          </a:p>
          <a:p>
            <a:pPr>
              <a:buFontTx/>
              <a:buChar char="-"/>
            </a:pPr>
            <a:r>
              <a:rPr lang="en-US" altLang="ko-KR" sz="1400" dirty="0" smtClean="0">
                <a:solidFill>
                  <a:srgbClr val="FF0000"/>
                </a:solidFill>
              </a:rPr>
              <a:t>Included mesothelial cells, macrophages, plasma cells, large lymphocytes, and malignant cells</a:t>
            </a:r>
          </a:p>
          <a:p>
            <a:pPr marL="0" indent="0">
              <a:buNone/>
            </a:pPr>
            <a:endParaRPr lang="en-US" altLang="ko-KR" sz="1400" dirty="0"/>
          </a:p>
          <a:p>
            <a:pPr marL="0" indent="0">
              <a:buNone/>
            </a:pPr>
            <a:endParaRPr lang="ko-KR" alt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916832"/>
            <a:ext cx="4752528" cy="359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43" y="5877272"/>
            <a:ext cx="856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A pattern of predominantly </a:t>
            </a:r>
            <a:r>
              <a:rPr lang="en-US" altLang="ko-KR" sz="1400" dirty="0" err="1" smtClean="0"/>
              <a:t>monocytic</a:t>
            </a:r>
            <a:r>
              <a:rPr lang="en-US" altLang="ko-KR" sz="1400" dirty="0" smtClean="0"/>
              <a:t> cells other than small lymphocytes was suggestive of neoplasm,</a:t>
            </a:r>
          </a:p>
          <a:p>
            <a:r>
              <a:rPr lang="en-US" altLang="ko-KR" sz="1400" dirty="0" smtClean="0"/>
              <a:t>as 16 of 25 exudative effusions with this pattern were secondary to tumor.</a:t>
            </a:r>
            <a:endParaRPr lang="ko-KR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372200" y="2852936"/>
            <a:ext cx="22108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FF0000"/>
                </a:solidFill>
              </a:rPr>
              <a:t>PMN dominant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solidFill>
                  <a:srgbClr val="FF0000"/>
                </a:solidFill>
              </a:rPr>
              <a:t>PPE: 81% (21/26)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solidFill>
                  <a:srgbClr val="FF0000"/>
                </a:solidFill>
              </a:rPr>
              <a:t>MPE: 16% (7/43)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solidFill>
                  <a:srgbClr val="FF0000"/>
                </a:solidFill>
              </a:rPr>
              <a:t>TPE: 0% (10% [1, 12])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47664" y="2852936"/>
            <a:ext cx="4608512" cy="288032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716016" y="2852936"/>
            <a:ext cx="360040" cy="230425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19" y="6502934"/>
            <a:ext cx="2988741" cy="16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5063" y="6453336"/>
            <a:ext cx="1260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RW. et al,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044279" cy="611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연결선 2"/>
          <p:cNvCxnSpPr/>
          <p:nvPr/>
        </p:nvCxnSpPr>
        <p:spPr>
          <a:xfrm>
            <a:off x="107504" y="2988132"/>
            <a:ext cx="903649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107504" y="2772108"/>
            <a:ext cx="903649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79512" y="6156484"/>
            <a:ext cx="8856984" cy="216024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876079" y="6536377"/>
            <a:ext cx="3160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Ferreiro</a:t>
            </a:r>
            <a:r>
              <a:rPr lang="en-US" altLang="ko-KR" sz="1200" dirty="0" smtClean="0"/>
              <a:t> L, et al. Rev </a:t>
            </a:r>
            <a:r>
              <a:rPr lang="en-US" altLang="ko-KR" sz="1200" dirty="0" err="1" smtClean="0"/>
              <a:t>Clin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Esp</a:t>
            </a:r>
            <a:r>
              <a:rPr lang="en-US" altLang="ko-KR" sz="1200" dirty="0" smtClean="0"/>
              <a:t> 2017;217:136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403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60915"/>
            <a:ext cx="7488832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4624"/>
            <a:ext cx="4752528" cy="212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42814" y="1855857"/>
            <a:ext cx="15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Chest 1983:83:95S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83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38766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503378" cy="246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56648"/>
            <a:ext cx="3358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Antony VB et al. </a:t>
            </a:r>
            <a:r>
              <a:rPr lang="en-US" altLang="ko-KR" sz="1200" dirty="0" err="1" smtClean="0"/>
              <a:t>Acta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Cytologica</a:t>
            </a:r>
            <a:r>
              <a:rPr lang="en-US" altLang="ko-KR" sz="1200" dirty="0" smtClean="0"/>
              <a:t> 1983;27:355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974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Neutrophilic pleural effusions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1556793"/>
            <a:ext cx="6563072" cy="2880320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 smtClean="0"/>
              <a:t>Usually exudative effusion</a:t>
            </a:r>
          </a:p>
          <a:p>
            <a:endParaRPr lang="en-US" altLang="ko-KR" sz="2000" dirty="0"/>
          </a:p>
          <a:p>
            <a:r>
              <a:rPr lang="en-US" altLang="ko-KR" sz="2000" dirty="0" smtClean="0"/>
              <a:t>Reflect acute phase (or ongoing injury?)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Disease which presents shortly following the onset of symptoms </a:t>
            </a:r>
          </a:p>
          <a:p>
            <a:pPr>
              <a:buFontTx/>
              <a:buChar char="-"/>
            </a:pPr>
            <a:endParaRPr lang="en-US" altLang="ko-KR" sz="2000" dirty="0"/>
          </a:p>
          <a:p>
            <a:r>
              <a:rPr lang="en-US" altLang="ko-KR" sz="2000" dirty="0"/>
              <a:t>Differential diagnosis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p:pic>
        <p:nvPicPr>
          <p:cNvPr id="4" name="Picture 2" descr="http://ak-cache.legacy.net/legacy/images/cobrands/tributes/photos/6796476_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85" y="1772816"/>
            <a:ext cx="1398571" cy="174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328" y="364502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Sahn</a:t>
            </a:r>
            <a:r>
              <a:rPr lang="en-US" altLang="ko-KR" sz="1200" dirty="0" smtClean="0"/>
              <a:t> SA</a:t>
            </a:r>
          </a:p>
          <a:p>
            <a:r>
              <a:rPr lang="en-US" altLang="ko-KR" sz="1200" dirty="0" smtClean="0"/>
              <a:t>MD 1968 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6165304"/>
            <a:ext cx="4322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Sahn</a:t>
            </a:r>
            <a:r>
              <a:rPr lang="en-US" altLang="ko-KR" sz="1200" dirty="0" smtClean="0"/>
              <a:t> SA. State of the art: the pleura. ARRD 1988;138:p189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587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222899" cy="58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2843808" y="2924944"/>
            <a:ext cx="61018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83505" y="1907540"/>
            <a:ext cx="14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Lymphocytic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3505" y="3491716"/>
            <a:ext cx="146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Neutrophilic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3754" y="1196752"/>
            <a:ext cx="2236510" cy="230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</a:rPr>
              <a:t>47       14          28                       3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6525344"/>
            <a:ext cx="2348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Yam LT, Ann Intern Med 1967;66:972</a:t>
            </a:r>
            <a:endParaRPr lang="ko-KR" altLang="en-US" sz="1000" dirty="0"/>
          </a:p>
        </p:txBody>
      </p:sp>
      <p:sp>
        <p:nvSpPr>
          <p:cNvPr id="2" name="직사각형 1"/>
          <p:cNvSpPr/>
          <p:nvPr/>
        </p:nvSpPr>
        <p:spPr>
          <a:xfrm>
            <a:off x="3123734" y="4293096"/>
            <a:ext cx="360040" cy="93610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139952" y="4293096"/>
            <a:ext cx="360040" cy="93610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20072" y="4293096"/>
            <a:ext cx="360040" cy="93610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3059832" y="2132856"/>
            <a:ext cx="417646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059832" y="3645024"/>
            <a:ext cx="417646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아래쪽 화살표 13"/>
          <p:cNvSpPr/>
          <p:nvPr/>
        </p:nvSpPr>
        <p:spPr>
          <a:xfrm>
            <a:off x="8100392" y="306896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 flipV="1">
            <a:off x="8100392" y="2420888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3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Differential diagnosis between neutrophilic effusions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7240" y="1600201"/>
            <a:ext cx="5050904" cy="2044824"/>
          </a:xfrm>
        </p:spPr>
        <p:txBody>
          <a:bodyPr>
            <a:normAutofit/>
          </a:bodyPr>
          <a:lstStyle/>
          <a:p>
            <a:r>
              <a:rPr lang="en-US" altLang="ko-KR" sz="1800" dirty="0" err="1" smtClean="0"/>
              <a:t>Parapneumonic</a:t>
            </a:r>
            <a:r>
              <a:rPr lang="en-US" altLang="ko-KR" sz="1800" dirty="0" smtClean="0"/>
              <a:t> pleural effusion (PPE)</a:t>
            </a:r>
          </a:p>
          <a:p>
            <a:endParaRPr lang="en-US" altLang="ko-KR" sz="1800" dirty="0"/>
          </a:p>
          <a:p>
            <a:r>
              <a:rPr lang="en-US" altLang="ko-KR" sz="1800" dirty="0" smtClean="0"/>
              <a:t>Tuberculous pleural effusion (TPE)</a:t>
            </a:r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Malignant pleural effusion (MPE)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349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Neutrophilic TPE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75656" y="1700808"/>
            <a:ext cx="5122912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 smtClean="0"/>
              <a:t>Approximately 10%</a:t>
            </a:r>
          </a:p>
          <a:p>
            <a:pPr>
              <a:lnSpc>
                <a:spcPct val="200000"/>
              </a:lnSpc>
            </a:pPr>
            <a:r>
              <a:rPr lang="en-US" altLang="ko-KR" sz="2000" dirty="0" smtClean="0"/>
              <a:t>Characteristics of neutrophilic TPE</a:t>
            </a:r>
          </a:p>
          <a:p>
            <a:pPr>
              <a:lnSpc>
                <a:spcPct val="200000"/>
              </a:lnSpc>
            </a:pPr>
            <a:r>
              <a:rPr lang="en-US" altLang="ko-KR" sz="2000" dirty="0" smtClean="0"/>
              <a:t>Neutrophilic TPE vs PPE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671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6904</TotalTime>
  <Words>1360</Words>
  <Application>Microsoft Office PowerPoint</Application>
  <PresentationFormat>화면 슬라이드 쇼(4:3)</PresentationFormat>
  <Paragraphs>251</Paragraphs>
  <Slides>35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0" baseType="lpstr">
      <vt:lpstr>맑은 고딕</vt:lpstr>
      <vt:lpstr>Arial</vt:lpstr>
      <vt:lpstr>Times New Roman</vt:lpstr>
      <vt:lpstr>Wingdings</vt:lpstr>
      <vt:lpstr>Office 테마</vt:lpstr>
      <vt:lpstr>Neutrophilic pleural effusion</vt:lpstr>
      <vt:lpstr>Pleural fluid cell counts</vt:lpstr>
      <vt:lpstr>Differential cell counts</vt:lpstr>
      <vt:lpstr>PowerPoint 프레젠테이션</vt:lpstr>
      <vt:lpstr>PowerPoint 프레젠테이션</vt:lpstr>
      <vt:lpstr>Neutrophilic pleural effusions</vt:lpstr>
      <vt:lpstr>PowerPoint 프레젠테이션</vt:lpstr>
      <vt:lpstr>Differential diagnosis between neutrophilic effusions</vt:lpstr>
      <vt:lpstr>Neutrophilic TPE</vt:lpstr>
      <vt:lpstr>PowerPoint 프레젠테이션</vt:lpstr>
      <vt:lpstr>PowerPoint 프레젠테이션</vt:lpstr>
      <vt:lpstr>Neutrophilic TPE =&gt; lymphocytic TPE</vt:lpstr>
      <vt:lpstr>Neutrophilic TPE vs PPE</vt:lpstr>
      <vt:lpstr>Neutrophilic TPE and PPE with pleural fluid ADA levels ≥ 40 U/L </vt:lpstr>
      <vt:lpstr>Neutrophilic MPE</vt:lpstr>
      <vt:lpstr>PowerPoint 프레젠테이션</vt:lpstr>
      <vt:lpstr>PowerPoint 프레젠테이션</vt:lpstr>
      <vt:lpstr>Laboratory measurement – clinical practice  - Total (WBC) cell counts - Differential cell counts</vt:lpstr>
      <vt:lpstr>Case</vt:lpstr>
      <vt:lpstr>PowerPoint 프레젠테이션</vt:lpstr>
      <vt:lpstr>PowerPoint 프레젠테이션</vt:lpstr>
      <vt:lpstr>Total and differential cell counts</vt:lpstr>
      <vt:lpstr>Evolution of cell counter</vt:lpstr>
      <vt:lpstr>Automated analyzer</vt:lpstr>
      <vt:lpstr>PowerPoint 프레젠테이션</vt:lpstr>
      <vt:lpstr>Glass tube vs EDTA tube vs plastic tube</vt:lpstr>
      <vt:lpstr>Total WBC count</vt:lpstr>
      <vt:lpstr>Differential WBC counts: manual vs automated</vt:lpstr>
      <vt:lpstr>Effects of storage on pleural fluid WBC counts</vt:lpstr>
      <vt:lpstr>Results-summary</vt:lpstr>
      <vt:lpstr>PowerPoint 프레젠테이션</vt:lpstr>
      <vt:lpstr>Summary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Neutrophilic pleural effusion</dc:title>
  <dc:creator>KNUH</dc:creator>
  <cp:lastModifiedBy>User</cp:lastModifiedBy>
  <cp:revision>241</cp:revision>
  <cp:lastPrinted>2019-06-22T00:28:41Z</cp:lastPrinted>
  <dcterms:created xsi:type="dcterms:W3CDTF">2019-02-03T07:25:26Z</dcterms:created>
  <dcterms:modified xsi:type="dcterms:W3CDTF">2019-06-22T01:38:42Z</dcterms:modified>
</cp:coreProperties>
</file>