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haansoftxls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0" r:id="rId3"/>
    <p:sldId id="259" r:id="rId4"/>
    <p:sldId id="326" r:id="rId5"/>
    <p:sldId id="316" r:id="rId6"/>
    <p:sldId id="258" r:id="rId7"/>
    <p:sldId id="260" r:id="rId8"/>
    <p:sldId id="262" r:id="rId9"/>
    <p:sldId id="319" r:id="rId10"/>
    <p:sldId id="263" r:id="rId11"/>
    <p:sldId id="325" r:id="rId12"/>
    <p:sldId id="264" r:id="rId13"/>
    <p:sldId id="321" r:id="rId14"/>
    <p:sldId id="322" r:id="rId15"/>
    <p:sldId id="265" r:id="rId16"/>
    <p:sldId id="323" r:id="rId17"/>
    <p:sldId id="266" r:id="rId18"/>
    <p:sldId id="269" r:id="rId19"/>
    <p:sldId id="267" r:id="rId20"/>
    <p:sldId id="268" r:id="rId21"/>
    <p:sldId id="317" r:id="rId22"/>
    <p:sldId id="318" r:id="rId23"/>
    <p:sldId id="270" r:id="rId24"/>
    <p:sldId id="271" r:id="rId25"/>
    <p:sldId id="272" r:id="rId26"/>
    <p:sldId id="273" r:id="rId27"/>
    <p:sldId id="324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8" r:id="rId38"/>
    <p:sldId id="290" r:id="rId39"/>
    <p:sldId id="294" r:id="rId40"/>
    <p:sldId id="312" r:id="rId41"/>
    <p:sldId id="295" r:id="rId42"/>
    <p:sldId id="311" r:id="rId43"/>
    <p:sldId id="291" r:id="rId44"/>
    <p:sldId id="296" r:id="rId45"/>
    <p:sldId id="313" r:id="rId46"/>
    <p:sldId id="297" r:id="rId47"/>
    <p:sldId id="314" r:id="rId48"/>
    <p:sldId id="299" r:id="rId49"/>
    <p:sldId id="308" r:id="rId50"/>
    <p:sldId id="300" r:id="rId51"/>
    <p:sldId id="315" r:id="rId52"/>
    <p:sldId id="287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9" r:id="rId61"/>
    <p:sldId id="292" r:id="rId6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CD2"/>
    <a:srgbClr val="4DA846"/>
    <a:srgbClr val="306A2C"/>
    <a:srgbClr val="5AB953"/>
    <a:srgbClr val="960A82"/>
    <a:srgbClr val="D2A000"/>
    <a:srgbClr val="6A5506"/>
    <a:srgbClr val="BA940A"/>
    <a:srgbClr val="717830"/>
    <a:srgbClr val="D9B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4" autoAdjust="0"/>
  </p:normalViewPr>
  <p:slideViewPr>
    <p:cSldViewPr>
      <p:cViewPr>
        <p:scale>
          <a:sx n="107" d="100"/>
          <a:sy n="107" d="100"/>
        </p:scale>
        <p:origin x="7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상담신고건수</c:v>
                </c:pt>
              </c:strCache>
            </c:strRef>
          </c:tx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4133</c:v>
                </c:pt>
                <c:pt idx="1">
                  <c:v>4111</c:v>
                </c:pt>
                <c:pt idx="2">
                  <c:v>4983</c:v>
                </c:pt>
                <c:pt idx="3">
                  <c:v>6998</c:v>
                </c:pt>
                <c:pt idx="4">
                  <c:v>8000</c:v>
                </c:pt>
                <c:pt idx="5">
                  <c:v>8903</c:v>
                </c:pt>
                <c:pt idx="6">
                  <c:v>9478</c:v>
                </c:pt>
                <c:pt idx="7">
                  <c:v>9570</c:v>
                </c:pt>
                <c:pt idx="8">
                  <c:v>9309</c:v>
                </c:pt>
                <c:pt idx="9">
                  <c:v>9199</c:v>
                </c:pt>
                <c:pt idx="10">
                  <c:v>10146</c:v>
                </c:pt>
                <c:pt idx="11">
                  <c:v>10943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아동학대사례건수</c:v>
                </c:pt>
              </c:strCache>
            </c:strRef>
          </c:tx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2105</c:v>
                </c:pt>
                <c:pt idx="1">
                  <c:v>2478</c:v>
                </c:pt>
                <c:pt idx="2">
                  <c:v>2921</c:v>
                </c:pt>
                <c:pt idx="3">
                  <c:v>3891</c:v>
                </c:pt>
                <c:pt idx="4">
                  <c:v>4633</c:v>
                </c:pt>
                <c:pt idx="5">
                  <c:v>5202</c:v>
                </c:pt>
                <c:pt idx="6">
                  <c:v>5581</c:v>
                </c:pt>
                <c:pt idx="7">
                  <c:v>5578</c:v>
                </c:pt>
                <c:pt idx="8">
                  <c:v>5685</c:v>
                </c:pt>
                <c:pt idx="9">
                  <c:v>5657</c:v>
                </c:pt>
                <c:pt idx="10">
                  <c:v>6058</c:v>
                </c:pt>
                <c:pt idx="11">
                  <c:v>6403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896464"/>
        <c:axId val="298895904"/>
      </c:lineChart>
      <c:catAx>
        <c:axId val="29889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895904"/>
        <c:crosses val="autoZero"/>
        <c:auto val="1"/>
        <c:lblAlgn val="ctr"/>
        <c:lblOffset val="100"/>
        <c:noMultiLvlLbl val="0"/>
      </c:catAx>
      <c:valAx>
        <c:axId val="29889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8964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BB6D01AC-224E-438E-8B1A-527CA8414C52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C6A018B7-11B8-4C34-B840-481015ED8F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344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5BCFD49-9C35-4D2E-8621-449B6650C345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C4914FE-07A5-4A60-BB32-982C904388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95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bs.co.kr/section_news/news_read.jsp?news_id=N100207278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44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http://news.sbs.co.kr/section_news/news_read.jsp?news_id=N1002072785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0CF20-2F56-4BBD-A7E2-E7C04631BAB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71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43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14FE-07A5-4A60-BB32-982C904388B8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50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7" name="Picture 1" descr="C:\Users\Administrator\Desktop\현황\중앙ci(영문혼합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352" y="260648"/>
            <a:ext cx="2860706" cy="73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02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1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4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29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817301"/>
            <a:ext cx="936104" cy="1325457"/>
          </a:xfrm>
          <a:prstGeom prst="rect">
            <a:avLst/>
          </a:prstGeom>
        </p:spPr>
      </p:pic>
      <p:pic>
        <p:nvPicPr>
          <p:cNvPr id="8" name="Picture 2" descr="C:\Users\Administrator\Desktop\이지연 업무\2013-1 교육안 배포\사본 -아동보호전문기관ci(영문혼합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1288"/>
            <a:ext cx="2629666" cy="7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직선 연결선 9"/>
          <p:cNvCxnSpPr/>
          <p:nvPr userDrawn="1"/>
        </p:nvCxnSpPr>
        <p:spPr>
          <a:xfrm>
            <a:off x="8820472" y="332656"/>
            <a:ext cx="0" cy="4392488"/>
          </a:xfrm>
          <a:prstGeom prst="line">
            <a:avLst/>
          </a:prstGeom>
          <a:ln w="76200" cap="rnd">
            <a:gradFill>
              <a:gsLst>
                <a:gs pos="0">
                  <a:srgbClr val="FFC000"/>
                </a:gs>
                <a:gs pos="37000">
                  <a:srgbClr val="FFC000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23528" y="332656"/>
            <a:ext cx="0" cy="6250847"/>
          </a:xfrm>
          <a:prstGeom prst="line">
            <a:avLst/>
          </a:prstGeom>
          <a:ln w="76200" cap="rnd">
            <a:gradFill>
              <a:gsLst>
                <a:gs pos="0">
                  <a:srgbClr val="FFC000"/>
                </a:gs>
                <a:gs pos="37000">
                  <a:srgbClr val="FFC000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양쪽 모서리가 둥근 사각형 14"/>
          <p:cNvSpPr/>
          <p:nvPr userDrawn="1"/>
        </p:nvSpPr>
        <p:spPr>
          <a:xfrm rot="10800000">
            <a:off x="1835696" y="4180"/>
            <a:ext cx="5616624" cy="1192571"/>
          </a:xfrm>
          <a:prstGeom prst="round2SameRect">
            <a:avLst>
              <a:gd name="adj1" fmla="val 33556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5695" y="0"/>
            <a:ext cx="5616625" cy="1143000"/>
          </a:xfrm>
        </p:spPr>
        <p:txBody>
          <a:bodyPr/>
          <a:lstStyle>
            <a:lvl1pPr>
              <a:defRPr spc="-30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25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864096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>
              <a:defRPr sz="3000" spc="-300"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7" name="Picture 1" descr="C:\Users\Administrator\Desktop\현황\중앙ci(영문혼합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470" y="116632"/>
            <a:ext cx="1934410" cy="49387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 userDrawn="1"/>
        </p:nvSpPr>
        <p:spPr>
          <a:xfrm>
            <a:off x="0" y="6525344"/>
            <a:ext cx="4499992" cy="216024"/>
          </a:xfrm>
          <a:prstGeom prst="rect">
            <a:avLst/>
          </a:prstGeom>
          <a:solidFill>
            <a:srgbClr val="FFC0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16" y1="80412" x2="81046" y2="84536"/>
                        <a14:foregroundMark x1="58824" y1="82474" x2="79739" y2="89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723">
            <a:off x="8081908" y="-58709"/>
            <a:ext cx="1055562" cy="13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 userDrawn="1"/>
        </p:nvSpPr>
        <p:spPr>
          <a:xfrm>
            <a:off x="1061604" y="476672"/>
            <a:ext cx="7211144" cy="2664296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spc="-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ctr"/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6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9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51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61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97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98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C943B-39F1-4301-888B-8DFCE2556CD8}" type="datetimeFigureOut">
              <a:rPr lang="ko-KR" altLang="en-US" smtClean="0"/>
              <a:pPr/>
              <a:t>2014-08-06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9CC4-AFEC-406B-8229-459C10ABB7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39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____55555555555552221111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____2222222222222444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____11111111111113332222.xls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____3333333333333555444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699792" y="2708920"/>
            <a:ext cx="4176464" cy="36004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254671"/>
            <a:ext cx="7772400" cy="2030313"/>
          </a:xfrm>
        </p:spPr>
        <p:txBody>
          <a:bodyPr>
            <a:noAutofit/>
          </a:bodyPr>
          <a:lstStyle/>
          <a:p>
            <a:r>
              <a:rPr lang="ko-KR" altLang="en-US" sz="3800" b="1" spc="-3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아동학대 신고의무자가</a:t>
            </a:r>
            <a:r>
              <a:rPr lang="en-US" altLang="ko-KR" sz="3800" b="1" spc="-3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ko-KR" sz="3800" b="1" spc="-3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</a:br>
            <a:r>
              <a:rPr lang="ko-KR" altLang="en-US" sz="3800" b="1" spc="-3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꼭 알아야 하는</a:t>
            </a:r>
            <a:r>
              <a:rPr lang="en-US" altLang="ko-KR" sz="3800" b="1" spc="-3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ko-KR" sz="3800" b="1" spc="-3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</a:br>
            <a:r>
              <a:rPr lang="ko-KR" altLang="en-US" sz="4800" b="1" spc="-3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아동학대 예방 요령</a:t>
            </a:r>
            <a:endParaRPr lang="ko-KR" altLang="en-US" sz="4800" b="1" spc="-3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7" y="116632"/>
            <a:ext cx="2351785" cy="100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64807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유형 및 처벌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8108" y="1539900"/>
            <a:ext cx="2749471" cy="861774"/>
          </a:xfrm>
          <a:prstGeom prst="rect">
            <a:avLst/>
          </a:prstGeom>
          <a:noFill/>
          <a:ln cmpd="dbl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ko-KR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A550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</a:rPr>
              <a:t>정서학대</a:t>
            </a:r>
            <a:endParaRPr lang="ko-KR" alt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A550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888" y="2492897"/>
            <a:ext cx="8986112" cy="10081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600" b="1" spc="300" dirty="0" smtClean="0">
                <a:latin typeface="+mn-ea"/>
              </a:rPr>
              <a:t>보호자를 포함한 성인에 의하여 아동의 건강</a:t>
            </a:r>
            <a:r>
              <a:rPr lang="en-US" altLang="ko-KR" sz="1600" b="1" spc="300" dirty="0" smtClean="0">
                <a:latin typeface="+mn-ea"/>
              </a:rPr>
              <a:t>·</a:t>
            </a:r>
            <a:r>
              <a:rPr lang="ko-KR" altLang="en-US" sz="1600" b="1" spc="300" dirty="0" smtClean="0">
                <a:latin typeface="+mn-ea"/>
              </a:rPr>
              <a:t>복지를 해치거나 정상적 발달을</a:t>
            </a:r>
            <a:endParaRPr lang="en-US" altLang="ko-KR" sz="1600" b="1" spc="300" dirty="0" smtClean="0">
              <a:latin typeface="+mn-ea"/>
            </a:endParaRPr>
          </a:p>
          <a:p>
            <a:r>
              <a:rPr lang="ko-KR" altLang="en-US" sz="1600" b="1" spc="300" dirty="0" smtClean="0">
                <a:latin typeface="+mn-ea"/>
              </a:rPr>
              <a:t>저해할 수 있는 정신적 폭력 또는 가혹행위로서</a:t>
            </a:r>
            <a:r>
              <a:rPr lang="en-US" altLang="ko-KR" sz="1600" b="1" spc="300" dirty="0" smtClean="0">
                <a:latin typeface="+mn-ea"/>
              </a:rPr>
              <a:t>,</a:t>
            </a:r>
          </a:p>
          <a:p>
            <a:pPr>
              <a:lnSpc>
                <a:spcPts val="2400"/>
              </a:lnSpc>
            </a:pPr>
            <a:r>
              <a:rPr lang="ko-KR" altLang="en-US" sz="1600" b="1" spc="300" dirty="0" smtClean="0">
                <a:latin typeface="+mn-ea"/>
              </a:rPr>
              <a:t>아동에게 행하는 언어적 폭력</a:t>
            </a:r>
            <a:r>
              <a:rPr lang="en-US" altLang="ko-KR" sz="1600" b="1" spc="300" dirty="0" smtClean="0">
                <a:latin typeface="+mn-ea"/>
              </a:rPr>
              <a:t>, </a:t>
            </a:r>
            <a:r>
              <a:rPr lang="ko-KR" altLang="en-US" sz="1600" b="1" spc="300" dirty="0" smtClean="0">
                <a:latin typeface="+mn-ea"/>
              </a:rPr>
              <a:t>정서적 위협</a:t>
            </a:r>
            <a:r>
              <a:rPr lang="en-US" altLang="ko-KR" sz="1600" b="1" spc="300" dirty="0" smtClean="0">
                <a:latin typeface="+mn-ea"/>
              </a:rPr>
              <a:t>, </a:t>
            </a:r>
            <a:r>
              <a:rPr lang="ko-KR" altLang="en-US" sz="1600" b="1" spc="300" dirty="0" smtClean="0">
                <a:latin typeface="+mn-ea"/>
              </a:rPr>
              <a:t>감금이나 억제 기타 가학적인 행위</a:t>
            </a:r>
            <a:endParaRPr lang="en-US" altLang="ko-KR" sz="1600" b="1" spc="3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157192"/>
            <a:ext cx="6373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5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년 이하의 </a:t>
            </a:r>
            <a:r>
              <a:rPr lang="ko-KR" altLang="en-US" sz="30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징역 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또는 </a:t>
            </a:r>
            <a:endParaRPr lang="en-US" altLang="ko-KR" sz="2500" b="1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r>
              <a:rPr lang="en-US" altLang="ko-KR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3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천만 원 이하의 </a:t>
            </a:r>
            <a:r>
              <a:rPr lang="ko-KR" altLang="en-US" sz="30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벌금</a:t>
            </a:r>
            <a:endParaRPr lang="en-US" altLang="ko-KR" sz="3000" b="1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689737"/>
            <a:ext cx="459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언어적 폭력행위</a:t>
            </a:r>
          </a:p>
          <a:p>
            <a:pPr>
              <a:lnSpc>
                <a:spcPts val="2400"/>
              </a:lnSpc>
              <a:defRPr/>
            </a:pP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정서적 위협</a:t>
            </a:r>
          </a:p>
          <a:p>
            <a:pPr>
              <a:lnSpc>
                <a:spcPts val="2400"/>
              </a:lnSpc>
              <a:defRPr/>
            </a:pP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아동에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대한 비현실적인 기대 또는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5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강요를 하는 행위</a:t>
            </a:r>
            <a:endParaRPr lang="ko-KR" altLang="en-US" b="1" spc="-150" dirty="0">
              <a:solidFill>
                <a:srgbClr val="F01CD2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109151" y="36450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보호자의 종교행위를 강요하는 행위</a:t>
            </a:r>
          </a:p>
          <a:p>
            <a:pPr>
              <a:lnSpc>
                <a:spcPts val="2400"/>
              </a:lnSpc>
              <a:defRPr/>
            </a:pP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형제나 친구 등과 비교</a:t>
            </a: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·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차별</a:t>
            </a: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·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편애</a:t>
            </a: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·</a:t>
            </a:r>
            <a:r>
              <a:rPr lang="ko-KR" altLang="en-US" b="1" spc="-150" dirty="0" err="1" smtClean="0">
                <a:solidFill>
                  <a:srgbClr val="F01CD2"/>
                </a:solidFill>
                <a:latin typeface="+mn-ea"/>
              </a:rPr>
              <a:t>왕따시키는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5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행위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등</a:t>
            </a:r>
            <a:endParaRPr lang="ko-KR" altLang="en-US" b="1" spc="-150" dirty="0">
              <a:solidFill>
                <a:srgbClr val="F01CD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953" y="4501728"/>
            <a:ext cx="1300374" cy="115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6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아동학대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정서학대 사례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3616242" cy="194421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13182" y="44302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사진 </a:t>
            </a:r>
            <a:r>
              <a:rPr lang="en-US" altLang="ko-KR" sz="1200" dirty="0"/>
              <a:t>: SBS </a:t>
            </a:r>
            <a:r>
              <a:rPr lang="ko-KR" altLang="en-US" sz="1200" dirty="0"/>
              <a:t>뉴스</a:t>
            </a:r>
            <a:r>
              <a:rPr lang="en-US" altLang="ko-KR" sz="1200" dirty="0"/>
              <a:t>(</a:t>
            </a:r>
            <a:r>
              <a:rPr lang="en-US" altLang="ko-KR" sz="1200" dirty="0" smtClean="0"/>
              <a:t>2011.11.24) </a:t>
            </a:r>
            <a:r>
              <a:rPr lang="ko-KR" altLang="en-US" sz="1200" dirty="0" smtClean="0"/>
              <a:t>발췌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55794" y="1903866"/>
            <a:ext cx="488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고</a:t>
            </a:r>
            <a:r>
              <a:rPr lang="en-US" altLang="ko-KR" b="1" dirty="0"/>
              <a:t>3 </a:t>
            </a:r>
            <a:r>
              <a:rPr lang="ko-KR" altLang="en-US" b="1" dirty="0"/>
              <a:t>아들</a:t>
            </a:r>
            <a:r>
              <a:rPr lang="en-US" altLang="ko-KR" b="1" dirty="0"/>
              <a:t>, </a:t>
            </a:r>
            <a:r>
              <a:rPr lang="ko-KR" altLang="en-US" b="1" dirty="0"/>
              <a:t>성적 강요 엄마 살해 후 </a:t>
            </a:r>
            <a:r>
              <a:rPr lang="en-US" altLang="ko-KR" b="1" dirty="0"/>
              <a:t>8</a:t>
            </a:r>
            <a:r>
              <a:rPr lang="ko-KR" altLang="en-US" b="1" dirty="0"/>
              <a:t>개월 방치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0094" y="2450074"/>
            <a:ext cx="4736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/>
                <a:cs typeface="Arial"/>
              </a:rPr>
              <a:t>A</a:t>
            </a:r>
            <a:r>
              <a:rPr lang="ko-KR" altLang="en-US" sz="1600" dirty="0" smtClean="0">
                <a:latin typeface="Arial"/>
                <a:cs typeface="Arial"/>
              </a:rPr>
              <a:t>군은 전국 모의고사에서 </a:t>
            </a:r>
            <a:r>
              <a:rPr lang="en-US" altLang="ko-KR" sz="1600" dirty="0" smtClean="0">
                <a:latin typeface="Arial"/>
                <a:cs typeface="Arial"/>
              </a:rPr>
              <a:t>4,000</a:t>
            </a:r>
            <a:r>
              <a:rPr lang="ko-KR" altLang="en-US" sz="1600" dirty="0" smtClean="0">
                <a:latin typeface="Arial"/>
                <a:cs typeface="Arial"/>
              </a:rPr>
              <a:t>등 </a:t>
            </a:r>
            <a:r>
              <a:rPr lang="en-US" altLang="ko-KR" sz="1600" dirty="0" smtClean="0">
                <a:latin typeface="Arial"/>
                <a:cs typeface="Arial"/>
              </a:rPr>
              <a:t>(</a:t>
            </a:r>
            <a:r>
              <a:rPr lang="ko-KR" altLang="en-US" sz="1600" dirty="0" smtClean="0">
                <a:latin typeface="Arial"/>
                <a:cs typeface="Arial"/>
              </a:rPr>
              <a:t>상위 </a:t>
            </a:r>
            <a:r>
              <a:rPr lang="en-US" altLang="ko-KR" sz="1600" dirty="0" smtClean="0">
                <a:latin typeface="Arial"/>
                <a:cs typeface="Arial"/>
              </a:rPr>
              <a:t>1%)</a:t>
            </a:r>
            <a:r>
              <a:rPr lang="ko-KR" altLang="en-US" sz="1600" dirty="0" smtClean="0">
                <a:latin typeface="Arial"/>
                <a:cs typeface="Arial"/>
              </a:rPr>
              <a:t> 안에 드는 우수한 학생이었으나 </a:t>
            </a:r>
            <a:r>
              <a:rPr lang="en-US" altLang="ko-KR" sz="1600" dirty="0" smtClean="0">
                <a:latin typeface="Arial"/>
                <a:cs typeface="Arial"/>
              </a:rPr>
              <a:t>“</a:t>
            </a:r>
            <a:r>
              <a:rPr lang="ko-KR" altLang="en-US" sz="1600" dirty="0" smtClean="0">
                <a:latin typeface="Arial"/>
                <a:cs typeface="Arial"/>
              </a:rPr>
              <a:t>서울대 법대를 가라</a:t>
            </a:r>
            <a:r>
              <a:rPr lang="en-US" altLang="ko-KR" sz="1600" dirty="0" smtClean="0">
                <a:latin typeface="Arial"/>
                <a:cs typeface="Arial"/>
              </a:rPr>
              <a:t>”</a:t>
            </a:r>
            <a:r>
              <a:rPr lang="ko-KR" altLang="en-US" sz="1600" dirty="0" smtClean="0">
                <a:latin typeface="Arial"/>
                <a:cs typeface="Arial"/>
              </a:rPr>
              <a:t>는 엄마의 요구에 모의고사 성적표를 전국 </a:t>
            </a:r>
            <a:r>
              <a:rPr lang="en-US" altLang="ko-KR" sz="1600" dirty="0" smtClean="0">
                <a:latin typeface="Arial"/>
                <a:cs typeface="Arial"/>
              </a:rPr>
              <a:t>62</a:t>
            </a:r>
            <a:r>
              <a:rPr lang="ko-KR" altLang="en-US" sz="1600" dirty="0" smtClean="0">
                <a:latin typeface="Arial"/>
                <a:cs typeface="Arial"/>
              </a:rPr>
              <a:t>등으로 위조하여 모에게 보여주었다고 함</a:t>
            </a:r>
            <a:r>
              <a:rPr lang="en-US" altLang="ko-KR" sz="1600" dirty="0" smtClean="0">
                <a:latin typeface="Arial"/>
                <a:cs typeface="Arial"/>
              </a:rPr>
              <a:t>.</a:t>
            </a:r>
          </a:p>
          <a:p>
            <a:endParaRPr lang="en-US" altLang="ko-KR" sz="1600" dirty="0" smtClean="0">
              <a:latin typeface="Arial"/>
              <a:cs typeface="Arial"/>
            </a:endParaRPr>
          </a:p>
          <a:p>
            <a:r>
              <a:rPr lang="ko-KR" altLang="en-US" sz="1600" dirty="0" smtClean="0">
                <a:latin typeface="Arial"/>
                <a:cs typeface="Arial"/>
              </a:rPr>
              <a:t>하지만 모는 이에 </a:t>
            </a:r>
            <a:r>
              <a:rPr lang="en-US" altLang="ko-KR" sz="1600" dirty="0" smtClean="0">
                <a:latin typeface="Arial"/>
                <a:cs typeface="Arial"/>
              </a:rPr>
              <a:t>“</a:t>
            </a:r>
            <a:r>
              <a:rPr lang="ko-KR" altLang="en-US" sz="1600" dirty="0" smtClean="0">
                <a:latin typeface="Arial"/>
                <a:cs typeface="Arial"/>
              </a:rPr>
              <a:t>전국 </a:t>
            </a:r>
            <a:r>
              <a:rPr lang="en-US" altLang="ko-KR" sz="1600" dirty="0" smtClean="0">
                <a:latin typeface="Arial"/>
                <a:cs typeface="Arial"/>
              </a:rPr>
              <a:t>1</a:t>
            </a:r>
            <a:r>
              <a:rPr lang="ko-KR" altLang="en-US" sz="1600" dirty="0" smtClean="0">
                <a:latin typeface="Arial"/>
                <a:cs typeface="Arial"/>
              </a:rPr>
              <a:t>등을 하라</a:t>
            </a:r>
            <a:r>
              <a:rPr lang="en-US" altLang="ko-KR" sz="1600" dirty="0" smtClean="0">
                <a:latin typeface="Arial"/>
                <a:cs typeface="Arial"/>
              </a:rPr>
              <a:t>＂</a:t>
            </a:r>
            <a:r>
              <a:rPr lang="ko-KR" altLang="en-US" sz="1600" dirty="0" smtClean="0">
                <a:latin typeface="Arial"/>
                <a:cs typeface="Arial"/>
              </a:rPr>
              <a:t>고 하였고</a:t>
            </a:r>
            <a:endParaRPr lang="en-US" altLang="ko-KR" sz="1600" dirty="0" smtClean="0">
              <a:latin typeface="Arial"/>
              <a:cs typeface="Arial"/>
            </a:endParaRPr>
          </a:p>
          <a:p>
            <a:r>
              <a:rPr lang="ko-KR" altLang="en-US" sz="1600" dirty="0" smtClean="0"/>
              <a:t>성적에 대한 압박을 견디지 못한 </a:t>
            </a:r>
            <a:r>
              <a:rPr lang="en-US" altLang="ko-KR" sz="1600" dirty="0" smtClean="0"/>
              <a:t>A</a:t>
            </a:r>
            <a:r>
              <a:rPr lang="ko-KR" altLang="en-US" sz="1600" dirty="0" smtClean="0"/>
              <a:t>군은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어머니를 살해하고 안방에 사체를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개월 간 방치함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55794" y="462786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solidFill>
                  <a:srgbClr val="F01CD2"/>
                </a:solidFill>
              </a:rPr>
              <a:t>정서적 학대 </a:t>
            </a:r>
            <a:r>
              <a:rPr lang="en-US" altLang="ko-KR" b="1" dirty="0" smtClean="0">
                <a:solidFill>
                  <a:srgbClr val="F01CD2"/>
                </a:solidFill>
              </a:rPr>
              <a:t>(</a:t>
            </a:r>
            <a:r>
              <a:rPr lang="ko-KR" altLang="en-US" b="1" dirty="0" smtClean="0">
                <a:solidFill>
                  <a:srgbClr val="F01CD2"/>
                </a:solidFill>
              </a:rPr>
              <a:t>비현실적인 기대</a:t>
            </a:r>
            <a:r>
              <a:rPr lang="en-US" altLang="ko-KR" b="1" dirty="0" smtClean="0">
                <a:solidFill>
                  <a:srgbClr val="F01CD2"/>
                </a:solidFill>
              </a:rPr>
              <a:t>, </a:t>
            </a:r>
            <a:r>
              <a:rPr lang="ko-KR" altLang="en-US" b="1" dirty="0" smtClean="0">
                <a:solidFill>
                  <a:srgbClr val="F01CD2"/>
                </a:solidFill>
              </a:rPr>
              <a:t>강요</a:t>
            </a:r>
            <a:r>
              <a:rPr lang="en-US" altLang="ko-KR" b="1" dirty="0" smtClean="0">
                <a:solidFill>
                  <a:srgbClr val="F01CD2"/>
                </a:solidFill>
              </a:rPr>
              <a:t>)</a:t>
            </a:r>
            <a:r>
              <a:rPr lang="ko-KR" altLang="en-US" b="1" dirty="0" smtClean="0">
                <a:solidFill>
                  <a:srgbClr val="F01CD2"/>
                </a:solidFill>
              </a:rPr>
              <a:t>가 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r>
              <a:rPr lang="ko-KR" altLang="en-US" b="1" dirty="0" smtClean="0">
                <a:solidFill>
                  <a:srgbClr val="F01CD2"/>
                </a:solidFill>
              </a:rPr>
              <a:t>    가져온</a:t>
            </a:r>
            <a:r>
              <a:rPr lang="en-US" altLang="ko-KR" b="1" dirty="0" smtClean="0">
                <a:solidFill>
                  <a:srgbClr val="F01CD2"/>
                </a:solidFill>
              </a:rPr>
              <a:t> </a:t>
            </a:r>
            <a:r>
              <a:rPr lang="ko-KR" altLang="en-US" b="1" dirty="0" smtClean="0">
                <a:solidFill>
                  <a:srgbClr val="F01CD2"/>
                </a:solidFill>
              </a:rPr>
              <a:t>참극으로 정서학대의 후유증을 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r>
              <a:rPr lang="ko-KR" altLang="en-US" b="1" dirty="0" smtClean="0">
                <a:solidFill>
                  <a:srgbClr val="F01CD2"/>
                </a:solidFill>
              </a:rPr>
              <a:t>    극단적으로</a:t>
            </a:r>
            <a:r>
              <a:rPr lang="en-US" altLang="ko-KR" b="1" dirty="0" smtClean="0">
                <a:solidFill>
                  <a:srgbClr val="F01CD2"/>
                </a:solidFill>
              </a:rPr>
              <a:t> </a:t>
            </a:r>
            <a:r>
              <a:rPr lang="ko-KR" altLang="en-US" b="1" dirty="0" smtClean="0">
                <a:solidFill>
                  <a:srgbClr val="F01CD2"/>
                </a:solidFill>
              </a:rPr>
              <a:t>보여주는 사례</a:t>
            </a:r>
            <a:endParaRPr lang="ko-KR" altLang="en-US" b="1" dirty="0">
              <a:solidFill>
                <a:srgbClr val="F01CD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64807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아동학대의 유형 및 처벌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65108" y="1489100"/>
            <a:ext cx="2108269" cy="861774"/>
          </a:xfrm>
          <a:prstGeom prst="rect">
            <a:avLst/>
          </a:prstGeom>
          <a:noFill/>
          <a:ln cmpd="dbl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ko-KR" altLang="en-US" sz="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A550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</a:rPr>
              <a:t>성학대</a:t>
            </a:r>
            <a:endParaRPr lang="ko-KR" alt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A550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888" y="2492897"/>
            <a:ext cx="8806600" cy="100811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2400"/>
              </a:lnSpc>
            </a:pPr>
            <a:r>
              <a:rPr lang="ko-KR" altLang="en-US" sz="1600" b="1" spc="300" dirty="0" smtClean="0">
                <a:latin typeface="+mn-ea"/>
              </a:rPr>
              <a:t>보호자를 포함한 성인에 의하여 아동의 건강</a:t>
            </a:r>
            <a:r>
              <a:rPr lang="en-US" altLang="ko-KR" sz="1600" b="1" spc="300" dirty="0" smtClean="0">
                <a:latin typeface="+mn-ea"/>
              </a:rPr>
              <a:t>·</a:t>
            </a:r>
            <a:r>
              <a:rPr lang="ko-KR" altLang="en-US" sz="1600" b="1" spc="300" dirty="0" smtClean="0">
                <a:latin typeface="+mn-ea"/>
              </a:rPr>
              <a:t>복지를 해치거나 정상적 발달을 저해할 수 있는 성적 폭력 또는 가혹</a:t>
            </a:r>
            <a:r>
              <a:rPr lang="en-US" altLang="ko-KR" sz="1600" b="1" spc="300" dirty="0" smtClean="0">
                <a:latin typeface="+mn-ea"/>
              </a:rPr>
              <a:t> </a:t>
            </a:r>
            <a:r>
              <a:rPr lang="ko-KR" altLang="en-US" sz="1600" b="1" spc="300" dirty="0" smtClean="0">
                <a:latin typeface="+mn-ea"/>
              </a:rPr>
              <a:t>행위로서</a:t>
            </a:r>
            <a:r>
              <a:rPr lang="en-US" altLang="ko-KR" sz="1600" b="1" spc="300" dirty="0" smtClean="0">
                <a:latin typeface="+mn-ea"/>
              </a:rPr>
              <a:t>,</a:t>
            </a:r>
          </a:p>
          <a:p>
            <a:pPr>
              <a:lnSpc>
                <a:spcPts val="2400"/>
              </a:lnSpc>
            </a:pPr>
            <a:r>
              <a:rPr lang="ko-KR" altLang="en-US" sz="1600" b="1" spc="300" dirty="0" smtClean="0">
                <a:latin typeface="+mn-ea"/>
              </a:rPr>
              <a:t>아동을 대상으로 하는 모든 성적 행위</a:t>
            </a:r>
            <a:endParaRPr lang="en-US" altLang="ko-KR" sz="1600" b="1" spc="3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29" y="3617729"/>
            <a:ext cx="459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자신의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성적 만족을 위해 아동을 관찰하거나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  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5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아동에게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성적 노출을 하는 행위</a:t>
            </a:r>
          </a:p>
          <a:p>
            <a:pPr>
              <a:lnSpc>
                <a:spcPts val="2400"/>
              </a:lnSpc>
              <a:defRPr/>
            </a:pP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아동을 성적으로 추행하는 행위</a:t>
            </a:r>
          </a:p>
          <a:p>
            <a:pPr>
              <a:lnSpc>
                <a:spcPts val="2400"/>
              </a:lnSpc>
              <a:defRPr/>
            </a:pP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아동에게 유사성행위를 하는 행위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60032" y="36174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성교를 하는 행위</a:t>
            </a:r>
          </a:p>
          <a:p>
            <a:pPr>
              <a:lnSpc>
                <a:spcPts val="2400"/>
              </a:lnSpc>
              <a:defRPr/>
            </a:pP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 err="1">
                <a:solidFill>
                  <a:srgbClr val="F01CD2"/>
                </a:solidFill>
                <a:latin typeface="+mn-ea"/>
              </a:rPr>
              <a:t>성매매를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 시키거나 </a:t>
            </a:r>
            <a:r>
              <a:rPr lang="ko-KR" altLang="en-US" b="1" spc="-150" dirty="0" err="1">
                <a:solidFill>
                  <a:srgbClr val="F01CD2"/>
                </a:solidFill>
                <a:latin typeface="+mn-ea"/>
              </a:rPr>
              <a:t>성매매를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매개하는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50" dirty="0" smtClean="0">
                <a:solidFill>
                  <a:srgbClr val="F01CD2"/>
                </a:solidFill>
                <a:latin typeface="+mn-ea"/>
              </a:rPr>
            </a:b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  행위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등 </a:t>
            </a:r>
            <a:endParaRPr lang="ko-KR" altLang="en-US" b="1" spc="-150" dirty="0">
              <a:solidFill>
                <a:srgbClr val="F01CD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401" y="5047436"/>
            <a:ext cx="63418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 </a:t>
            </a:r>
            <a:r>
              <a:rPr lang="ko-KR" altLang="en-US" sz="16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아동에게 성적 수치심을 주는 성희롱</a:t>
            </a:r>
            <a:r>
              <a:rPr lang="en-US" altLang="ko-KR" sz="16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·</a:t>
            </a:r>
            <a:r>
              <a:rPr lang="ko-KR" altLang="en-US" sz="16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성폭행 등의 학대행위  </a:t>
            </a:r>
          </a:p>
          <a:p>
            <a:r>
              <a:rPr lang="en-US" altLang="ko-KR" sz="22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 5</a:t>
            </a:r>
            <a:r>
              <a:rPr lang="ko-KR" altLang="en-US" sz="22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년 이하의 징역 또는 </a:t>
            </a:r>
            <a:r>
              <a:rPr lang="en-US" altLang="ko-KR" sz="22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3</a:t>
            </a:r>
            <a:r>
              <a:rPr lang="ko-KR" altLang="en-US" sz="22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천만 원 이하의 벌금   </a:t>
            </a:r>
          </a:p>
          <a:p>
            <a:r>
              <a:rPr lang="en-US" altLang="ko-KR" sz="16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 </a:t>
            </a:r>
            <a:r>
              <a:rPr lang="ko-KR" altLang="en-US" sz="16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아동을 타인에게 매매</a:t>
            </a:r>
            <a:r>
              <a:rPr lang="en-US" altLang="ko-KR" sz="16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6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아동에게 음행을 시키거나 음행을 매개하는 행위 </a:t>
            </a:r>
          </a:p>
          <a:p>
            <a:r>
              <a:rPr lang="en-US" altLang="ko-KR" sz="22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 10</a:t>
            </a:r>
            <a:r>
              <a:rPr lang="ko-KR" altLang="en-US" sz="22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년 이하의 징역 또는</a:t>
            </a:r>
            <a:r>
              <a:rPr lang="en-US" altLang="ko-KR" sz="22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5</a:t>
            </a:r>
            <a:r>
              <a:rPr lang="ko-KR" altLang="en-US" sz="22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천만 원 이하의 벌금</a:t>
            </a:r>
            <a:endParaRPr lang="en-US" altLang="ko-KR" sz="2200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49748"/>
            <a:ext cx="1584176" cy="12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2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ltGray">
          <a:xfrm>
            <a:off x="5339113" y="2420070"/>
            <a:ext cx="1306512" cy="32654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auto">
          <a:xfrm>
            <a:off x="5339113" y="3710707"/>
            <a:ext cx="1306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수사과정 중 성적인 이슈에 진술</a:t>
            </a:r>
            <a:endParaRPr lang="en-US" altLang="ko-KR" sz="1600" b="1" dirty="0" smtClean="0">
              <a:solidFill>
                <a:srgbClr val="FFFFFF"/>
              </a:solidFill>
              <a:latin typeface="+mn-ea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어려움</a:t>
            </a:r>
            <a:endParaRPr lang="en-US" altLang="ko-KR" sz="1600" b="1" dirty="0">
              <a:solidFill>
                <a:srgbClr val="FFFFFF"/>
              </a:solidFill>
              <a:latin typeface="+mn-ea"/>
              <a:cs typeface="Arial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ltGray">
          <a:xfrm>
            <a:off x="5469288" y="2516907"/>
            <a:ext cx="1038225" cy="1038225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Rectangle 949"/>
          <p:cNvSpPr>
            <a:spLocks noChangeArrowheads="1"/>
          </p:cNvSpPr>
          <p:nvPr/>
        </p:nvSpPr>
        <p:spPr bwMode="black">
          <a:xfrm>
            <a:off x="5347261" y="2707407"/>
            <a:ext cx="1314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b="1" spc="-100" dirty="0" smtClean="0">
                <a:solidFill>
                  <a:schemeClr val="accent2"/>
                </a:solidFill>
                <a:latin typeface="+mn-ea"/>
                <a:cs typeface="Arial" charset="0"/>
              </a:rPr>
              <a:t>수사과정 어려움</a:t>
            </a:r>
            <a:endParaRPr lang="en-US" altLang="ko-KR" sz="2000" b="1" spc="-100" dirty="0">
              <a:solidFill>
                <a:schemeClr val="accent2"/>
              </a:solidFill>
              <a:latin typeface="+mn-ea"/>
              <a:cs typeface="Arial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ltGray">
          <a:xfrm>
            <a:off x="2530825" y="2420070"/>
            <a:ext cx="1306513" cy="32654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2530825" y="3710707"/>
            <a:ext cx="13065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아동 </a:t>
            </a:r>
            <a:r>
              <a:rPr lang="ko-KR" altLang="en-US" sz="1600" b="1" dirty="0" err="1" smtClean="0">
                <a:solidFill>
                  <a:srgbClr val="FFFFFF"/>
                </a:solidFill>
                <a:latin typeface="+mn-ea"/>
                <a:cs typeface="Arial" charset="0"/>
              </a:rPr>
              <a:t>진술은법적으로</a:t>
            </a:r>
            <a:endParaRPr lang="en-US" altLang="ko-KR" sz="1600" b="1" dirty="0" smtClean="0">
              <a:solidFill>
                <a:srgbClr val="FFFFFF"/>
              </a:solidFill>
              <a:latin typeface="+mn-ea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신뢰성이</a:t>
            </a:r>
            <a:endParaRPr lang="en-US" altLang="ko-KR" sz="1600" b="1" dirty="0" smtClean="0">
              <a:solidFill>
                <a:srgbClr val="FFFFFF"/>
              </a:solidFill>
              <a:latin typeface="+mn-ea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입증 되기</a:t>
            </a:r>
            <a:endParaRPr lang="en-US" altLang="ko-KR" sz="1600" b="1" dirty="0" smtClean="0">
              <a:solidFill>
                <a:srgbClr val="FFFFFF"/>
              </a:solidFill>
              <a:latin typeface="+mn-ea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어려움</a:t>
            </a:r>
            <a:endParaRPr lang="en-US" altLang="ko-KR" sz="1600" b="1" dirty="0" smtClean="0">
              <a:solidFill>
                <a:srgbClr val="FFFFFF"/>
              </a:solidFill>
              <a:latin typeface="+mn-ea"/>
              <a:cs typeface="Arial" charset="0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ltGray">
          <a:xfrm>
            <a:off x="2661000" y="2516907"/>
            <a:ext cx="1038225" cy="1038225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8" name="Rectangle 949"/>
          <p:cNvSpPr>
            <a:spLocks noChangeArrowheads="1"/>
          </p:cNvSpPr>
          <p:nvPr/>
        </p:nvSpPr>
        <p:spPr bwMode="black">
          <a:xfrm>
            <a:off x="2641950" y="2707407"/>
            <a:ext cx="1112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000" b="1" spc="-100" dirty="0" smtClean="0">
                <a:solidFill>
                  <a:schemeClr val="accent2"/>
                </a:solidFill>
                <a:latin typeface="+mn-ea"/>
                <a:cs typeface="Arial" charset="0"/>
              </a:rPr>
              <a:t>아동 </a:t>
            </a:r>
            <a:endParaRPr lang="en-US" altLang="ko-KR" sz="2000" b="1" spc="-100" dirty="0" smtClean="0">
              <a:solidFill>
                <a:schemeClr val="accent2"/>
              </a:solidFill>
              <a:latin typeface="+mn-ea"/>
              <a:cs typeface="Arial" charset="0"/>
            </a:endParaRPr>
          </a:p>
          <a:p>
            <a:pPr algn="ctr"/>
            <a:r>
              <a:rPr lang="ko-KR" altLang="en-US" sz="2000" b="1" spc="-100" dirty="0" smtClean="0">
                <a:solidFill>
                  <a:schemeClr val="accent2"/>
                </a:solidFill>
                <a:latin typeface="+mn-ea"/>
                <a:cs typeface="Arial" charset="0"/>
              </a:rPr>
              <a:t>신빙성</a:t>
            </a:r>
            <a:endParaRPr lang="en-US" altLang="ko-KR" sz="2000" b="1" spc="-100" dirty="0">
              <a:solidFill>
                <a:schemeClr val="accent2"/>
              </a:solidFill>
              <a:latin typeface="+mn-ea"/>
              <a:cs typeface="Arial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ltGray">
          <a:xfrm>
            <a:off x="3954813" y="2420070"/>
            <a:ext cx="1306512" cy="32654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ltGray">
          <a:xfrm>
            <a:off x="4084988" y="2516907"/>
            <a:ext cx="1038225" cy="1038225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ltGray">
          <a:xfrm>
            <a:off x="6740875" y="2420070"/>
            <a:ext cx="1306513" cy="32654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ltGray">
          <a:xfrm>
            <a:off x="6871050" y="2516907"/>
            <a:ext cx="1038225" cy="1038225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24" name="Rectangle 949"/>
          <p:cNvSpPr>
            <a:spLocks noChangeArrowheads="1"/>
          </p:cNvSpPr>
          <p:nvPr/>
        </p:nvSpPr>
        <p:spPr bwMode="black">
          <a:xfrm>
            <a:off x="6751738" y="2735688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b="1" spc="-100" dirty="0" smtClean="0">
                <a:solidFill>
                  <a:schemeClr val="accent1"/>
                </a:solidFill>
                <a:latin typeface="+mn-ea"/>
                <a:cs typeface="Arial" charset="0"/>
              </a:rPr>
              <a:t>성에 대한 금기</a:t>
            </a:r>
            <a:endParaRPr lang="en-US" altLang="ko-KR" b="1" spc="-100" dirty="0">
              <a:solidFill>
                <a:schemeClr val="accent1"/>
              </a:solidFill>
              <a:latin typeface="+mn-ea"/>
              <a:cs typeface="Arial" charset="0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ltGray">
          <a:xfrm>
            <a:off x="1105250" y="2420070"/>
            <a:ext cx="1306513" cy="32654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26" name="Rectangle 103"/>
          <p:cNvSpPr>
            <a:spLocks noChangeArrowheads="1"/>
          </p:cNvSpPr>
          <p:nvPr/>
        </p:nvSpPr>
        <p:spPr bwMode="auto">
          <a:xfrm>
            <a:off x="2734025" y="1345332"/>
            <a:ext cx="3733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성학대가 보고되지 않는 이유</a:t>
            </a:r>
          </a:p>
        </p:txBody>
      </p:sp>
      <p:sp>
        <p:nvSpPr>
          <p:cNvPr id="27" name="Rectangle 102"/>
          <p:cNvSpPr>
            <a:spLocks noChangeArrowheads="1"/>
          </p:cNvSpPr>
          <p:nvPr/>
        </p:nvSpPr>
        <p:spPr bwMode="black">
          <a:xfrm>
            <a:off x="2403773" y="1941920"/>
            <a:ext cx="45458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rgbClr val="FF0000"/>
                </a:solidFill>
                <a:latin typeface="+mn-ea"/>
                <a:cs typeface="Arial" charset="0"/>
              </a:rPr>
              <a:t>성학대를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  <a:cs typeface="Arial" charset="0"/>
              </a:rPr>
              <a:t> 인지하고 발견하려는 노력이 필요함</a:t>
            </a:r>
            <a:endParaRPr lang="en-US" altLang="ko-KR" sz="1600" b="1" dirty="0">
              <a:solidFill>
                <a:srgbClr val="FF0000"/>
              </a:solidFill>
              <a:latin typeface="+mn-ea"/>
              <a:cs typeface="Arial" charset="0"/>
            </a:endParaRPr>
          </a:p>
        </p:txBody>
      </p:sp>
      <p:cxnSp>
        <p:nvCxnSpPr>
          <p:cNvPr id="28" name="Shape 130"/>
          <p:cNvCxnSpPr>
            <a:endCxn id="26" idx="1"/>
          </p:cNvCxnSpPr>
          <p:nvPr/>
        </p:nvCxnSpPr>
        <p:spPr>
          <a:xfrm rot="5400000" flipH="1" flipV="1">
            <a:off x="1845025" y="1526307"/>
            <a:ext cx="809625" cy="968375"/>
          </a:xfrm>
          <a:prstGeom prst="curvedConnector2">
            <a:avLst/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131"/>
          <p:cNvCxnSpPr>
            <a:endCxn id="26" idx="3"/>
          </p:cNvCxnSpPr>
          <p:nvPr/>
        </p:nvCxnSpPr>
        <p:spPr>
          <a:xfrm rot="16200000" flipV="1">
            <a:off x="6544819" y="1528688"/>
            <a:ext cx="809625" cy="963613"/>
          </a:xfrm>
          <a:prstGeom prst="curvedConnector2">
            <a:avLst/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1105250" y="3710707"/>
            <a:ext cx="1306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rgbClr val="FFFFFF"/>
                </a:solidFill>
                <a:latin typeface="+mn-ea"/>
                <a:cs typeface="Arial" charset="0"/>
              </a:rPr>
              <a:t>성학대는</a:t>
            </a:r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 </a:t>
            </a:r>
            <a:endParaRPr lang="en-US" altLang="ko-KR" sz="1600" b="1" dirty="0" smtClean="0">
              <a:solidFill>
                <a:srgbClr val="FFFFFF"/>
              </a:solidFill>
              <a:latin typeface="+mn-ea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인지</a:t>
            </a:r>
            <a:r>
              <a:rPr lang="en-US" altLang="ko-KR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, </a:t>
            </a:r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증명   어려움</a:t>
            </a:r>
            <a:endParaRPr lang="en-US" altLang="ko-KR" sz="1600" b="1" dirty="0">
              <a:solidFill>
                <a:srgbClr val="FFFFFF"/>
              </a:solidFill>
              <a:latin typeface="+mn-ea"/>
              <a:cs typeface="Arial" charset="0"/>
            </a:endParaRPr>
          </a:p>
        </p:txBody>
      </p:sp>
      <p:sp>
        <p:nvSpPr>
          <p:cNvPr id="32" name="Rectangle 949"/>
          <p:cNvSpPr>
            <a:spLocks noChangeArrowheads="1"/>
          </p:cNvSpPr>
          <p:nvPr/>
        </p:nvSpPr>
        <p:spPr bwMode="black">
          <a:xfrm>
            <a:off x="4045300" y="2707407"/>
            <a:ext cx="1111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000" b="1" spc="-100" dirty="0" smtClean="0">
                <a:solidFill>
                  <a:schemeClr val="accent1"/>
                </a:solidFill>
                <a:latin typeface="+mn-ea"/>
                <a:cs typeface="Arial" charset="0"/>
              </a:rPr>
              <a:t>친족 내 </a:t>
            </a:r>
            <a:r>
              <a:rPr lang="ko-KR" altLang="en-US" sz="2000" b="1" spc="-100" dirty="0" err="1" smtClean="0">
                <a:solidFill>
                  <a:schemeClr val="accent1"/>
                </a:solidFill>
                <a:latin typeface="+mn-ea"/>
                <a:cs typeface="Arial" charset="0"/>
              </a:rPr>
              <a:t>성학대</a:t>
            </a:r>
            <a:endParaRPr lang="en-US" altLang="ko-KR" sz="2000" b="1" spc="-100" dirty="0">
              <a:solidFill>
                <a:schemeClr val="accent1"/>
              </a:solidFill>
              <a:latin typeface="+mn-ea"/>
              <a:cs typeface="Arial" charset="0"/>
            </a:endParaRPr>
          </a:p>
        </p:txBody>
      </p:sp>
      <p:sp>
        <p:nvSpPr>
          <p:cNvPr id="33" name="Rectangle 81"/>
          <p:cNvSpPr>
            <a:spLocks noChangeArrowheads="1"/>
          </p:cNvSpPr>
          <p:nvPr/>
        </p:nvSpPr>
        <p:spPr bwMode="auto">
          <a:xfrm>
            <a:off x="3856388" y="3710707"/>
            <a:ext cx="1489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FFFF"/>
                </a:solidFill>
                <a:latin typeface="+mn-ea"/>
                <a:cs typeface="Arial" charset="0"/>
              </a:rPr>
              <a:t> </a:t>
            </a:r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친족 내 </a:t>
            </a:r>
            <a:endParaRPr lang="en-US" altLang="ko-KR" sz="1600" b="1" dirty="0" smtClean="0">
              <a:solidFill>
                <a:srgbClr val="FFFFFF"/>
              </a:solidFill>
              <a:latin typeface="+mn-ea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성학대의 경우 다른 가족구성원이 진술하지 않음</a:t>
            </a:r>
            <a:endParaRPr lang="en-US" altLang="ko-KR" sz="1600" b="1" dirty="0">
              <a:solidFill>
                <a:srgbClr val="FFFFFF"/>
              </a:solidFill>
              <a:latin typeface="+mn-ea"/>
              <a:cs typeface="Arial" charset="0"/>
            </a:endParaRPr>
          </a:p>
        </p:txBody>
      </p:sp>
      <p:sp>
        <p:nvSpPr>
          <p:cNvPr id="34" name="Rectangle 110"/>
          <p:cNvSpPr>
            <a:spLocks noChangeArrowheads="1"/>
          </p:cNvSpPr>
          <p:nvPr/>
        </p:nvSpPr>
        <p:spPr bwMode="auto">
          <a:xfrm>
            <a:off x="6666557" y="3738988"/>
            <a:ext cx="1489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성에 대해 </a:t>
            </a:r>
            <a:endParaRPr lang="en-US" altLang="ko-KR" sz="1600" b="1" dirty="0" smtClean="0">
              <a:solidFill>
                <a:srgbClr val="FFFFFF"/>
              </a:solidFill>
              <a:latin typeface="+mn-ea"/>
              <a:cs typeface="Arial" charset="0"/>
            </a:endParaRPr>
          </a:p>
          <a:p>
            <a:pPr algn="ctr"/>
            <a:r>
              <a:rPr lang="ko-KR" altLang="en-US" sz="1600" b="1" dirty="0" smtClean="0">
                <a:solidFill>
                  <a:srgbClr val="FFFFFF"/>
                </a:solidFill>
                <a:latin typeface="+mn-ea"/>
                <a:cs typeface="Arial" charset="0"/>
              </a:rPr>
              <a:t>말하는 것을 금기시함</a:t>
            </a:r>
            <a:endParaRPr lang="en-US" altLang="ko-KR" sz="1600" b="1" dirty="0">
              <a:solidFill>
                <a:srgbClr val="FFFFFF"/>
              </a:solidFill>
              <a:latin typeface="+mn-ea"/>
              <a:cs typeface="Arial" charset="0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ltGray">
          <a:xfrm>
            <a:off x="1235425" y="2516907"/>
            <a:ext cx="1038225" cy="1038225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36" name="Rectangle 949"/>
          <p:cNvSpPr>
            <a:spLocks noChangeArrowheads="1"/>
          </p:cNvSpPr>
          <p:nvPr/>
        </p:nvSpPr>
        <p:spPr bwMode="black">
          <a:xfrm>
            <a:off x="1216375" y="2707407"/>
            <a:ext cx="1112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000" b="1" spc="-100" dirty="0" smtClean="0">
                <a:solidFill>
                  <a:schemeClr val="accent1"/>
                </a:solidFill>
                <a:latin typeface="+mn-ea"/>
                <a:cs typeface="Arial" charset="0"/>
              </a:rPr>
              <a:t>인지의 어려움</a:t>
            </a:r>
            <a:endParaRPr lang="en-US" altLang="ko-KR" sz="2000" b="1" spc="-100" dirty="0">
              <a:solidFill>
                <a:schemeClr val="accent1"/>
              </a:solidFill>
              <a:latin typeface="+mn-ea"/>
              <a:cs typeface="Arial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0024" y="6279749"/>
            <a:ext cx="8176344" cy="28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ko-KR" altLang="en-US" sz="1200" dirty="0" smtClean="0"/>
              <a:t>출처</a:t>
            </a:r>
            <a:r>
              <a:rPr lang="en-US" altLang="ko-KR" sz="1200" dirty="0" smtClean="0"/>
              <a:t>: </a:t>
            </a:r>
            <a:r>
              <a:rPr lang="en-US" altLang="ko-KR" sz="1200" dirty="0" err="1" smtClean="0"/>
              <a:t>Crosson</a:t>
            </a:r>
            <a:r>
              <a:rPr lang="en-US" altLang="ko-KR" sz="1200" dirty="0" smtClean="0"/>
              <a:t>-Tower</a:t>
            </a:r>
            <a:r>
              <a:rPr lang="en-US" altLang="ko-KR" sz="1200" dirty="0"/>
              <a:t>, C. (2010). Understanding child abuse and neglect(8th ed.). Boston: </a:t>
            </a:r>
            <a:r>
              <a:rPr lang="en-US" altLang="ko-KR" sz="1200" dirty="0" err="1"/>
              <a:t>Allyn</a:t>
            </a:r>
            <a:r>
              <a:rPr lang="en-US" altLang="ko-KR" sz="1200" dirty="0"/>
              <a:t> &amp; Bacon.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68" y="1094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아동학대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성학대</a:t>
            </a:r>
            <a:r>
              <a:rPr lang="ko-KR" altLang="en-US" dirty="0" smtClean="0"/>
              <a:t> 사례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13182" y="40238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사진 </a:t>
            </a:r>
            <a:r>
              <a:rPr lang="en-US" altLang="ko-KR" sz="1200" dirty="0"/>
              <a:t>: SBS </a:t>
            </a:r>
            <a:r>
              <a:rPr lang="ko-KR" altLang="en-US" sz="1200" dirty="0"/>
              <a:t>뉴스</a:t>
            </a:r>
            <a:r>
              <a:rPr lang="en-US" altLang="ko-KR" sz="1200" dirty="0"/>
              <a:t>(</a:t>
            </a:r>
            <a:r>
              <a:rPr lang="en-US" altLang="ko-KR" sz="1200" dirty="0" smtClean="0"/>
              <a:t>2011.11.24) </a:t>
            </a:r>
            <a:r>
              <a:rPr lang="ko-KR" altLang="en-US" sz="1200" dirty="0" smtClean="0"/>
              <a:t>발췌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55794" y="2056266"/>
            <a:ext cx="488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지나가던 어린이 손등에 뽀뽀한 노인 </a:t>
            </a:r>
            <a:endParaRPr lang="en-US" altLang="ko-KR" b="1" dirty="0" smtClean="0"/>
          </a:p>
          <a:p>
            <a:r>
              <a:rPr lang="ko-KR" altLang="en-US" b="1" dirty="0" smtClean="0"/>
              <a:t>미성년자 강제추행으로 벌금 </a:t>
            </a:r>
            <a:r>
              <a:rPr lang="en-US" altLang="ko-KR" b="1" dirty="0" smtClean="0"/>
              <a:t>1,500</a:t>
            </a:r>
            <a:r>
              <a:rPr lang="ko-KR" altLang="en-US" b="1" dirty="0" smtClean="0"/>
              <a:t>만원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7802" y="2862311"/>
            <a:ext cx="4736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/>
                <a:cs typeface="Arial"/>
              </a:rPr>
              <a:t>68</a:t>
            </a:r>
            <a:r>
              <a:rPr lang="ko-KR" altLang="en-US" sz="1600" dirty="0" smtClean="0">
                <a:latin typeface="Arial"/>
                <a:cs typeface="Arial"/>
              </a:rPr>
              <a:t>살  </a:t>
            </a:r>
            <a:r>
              <a:rPr lang="en-US" altLang="ko-KR" sz="1600" dirty="0" smtClean="0">
                <a:latin typeface="Arial"/>
                <a:cs typeface="Arial"/>
              </a:rPr>
              <a:t>A</a:t>
            </a:r>
            <a:r>
              <a:rPr lang="ko-KR" altLang="en-US" sz="1600" dirty="0" smtClean="0">
                <a:latin typeface="Arial"/>
                <a:cs typeface="Arial"/>
              </a:rPr>
              <a:t>씨는 자전거를 타고 가던 </a:t>
            </a:r>
            <a:r>
              <a:rPr lang="en-US" altLang="ko-KR" sz="1600" dirty="0" smtClean="0">
                <a:latin typeface="Arial"/>
                <a:cs typeface="Arial"/>
              </a:rPr>
              <a:t>11</a:t>
            </a:r>
            <a:r>
              <a:rPr lang="ko-KR" altLang="en-US" sz="1600" dirty="0" smtClean="0">
                <a:latin typeface="Arial"/>
                <a:cs typeface="Arial"/>
              </a:rPr>
              <a:t>살 여자</a:t>
            </a:r>
            <a:endParaRPr lang="en-US" altLang="ko-KR" sz="1600" dirty="0" smtClean="0">
              <a:latin typeface="Arial"/>
              <a:cs typeface="Arial"/>
            </a:endParaRPr>
          </a:p>
          <a:p>
            <a:r>
              <a:rPr lang="ko-KR" altLang="en-US" sz="1600" dirty="0" smtClean="0">
                <a:latin typeface="Arial"/>
                <a:cs typeface="Arial"/>
              </a:rPr>
              <a:t>어린이를 불러 세워 악수하자며 손을 잡고 </a:t>
            </a:r>
            <a:endParaRPr lang="en-US" altLang="ko-KR" sz="1600" dirty="0" smtClean="0">
              <a:latin typeface="Arial"/>
              <a:cs typeface="Arial"/>
            </a:endParaRPr>
          </a:p>
          <a:p>
            <a:r>
              <a:rPr lang="ko-KR" altLang="en-US" sz="1600" dirty="0" smtClean="0">
                <a:latin typeface="Arial"/>
                <a:cs typeface="Arial"/>
              </a:rPr>
              <a:t>손등에 뽀뽀를 했다</a:t>
            </a:r>
            <a:r>
              <a:rPr lang="en-US" altLang="ko-KR" sz="1600" dirty="0" smtClean="0">
                <a:latin typeface="Arial"/>
                <a:cs typeface="Arial"/>
              </a:rPr>
              <a:t>. </a:t>
            </a:r>
            <a:r>
              <a:rPr lang="ko-KR" altLang="en-US" sz="1600" dirty="0" smtClean="0">
                <a:latin typeface="Arial"/>
                <a:cs typeface="Arial"/>
              </a:rPr>
              <a:t>놀라 도망가는 어린이의 앞을</a:t>
            </a:r>
            <a:endParaRPr lang="en-US" altLang="ko-KR" sz="1600" dirty="0" smtClean="0">
              <a:latin typeface="Arial"/>
              <a:cs typeface="Arial"/>
            </a:endParaRPr>
          </a:p>
          <a:p>
            <a:r>
              <a:rPr lang="ko-KR" altLang="en-US" sz="1600" dirty="0" smtClean="0">
                <a:latin typeface="Arial"/>
                <a:cs typeface="Arial"/>
              </a:rPr>
              <a:t>가로막고 자신의 손에도 뽀뽀를 해달라고 하였고</a:t>
            </a:r>
            <a:endParaRPr lang="en-US" altLang="ko-KR" sz="1600" dirty="0" smtClean="0">
              <a:latin typeface="Arial"/>
              <a:cs typeface="Arial"/>
            </a:endParaRPr>
          </a:p>
          <a:p>
            <a:r>
              <a:rPr lang="ko-KR" altLang="en-US" sz="1600" dirty="0" smtClean="0">
                <a:latin typeface="Arial"/>
                <a:cs typeface="Arial"/>
              </a:rPr>
              <a:t>이 사건은 미성년자 강제추행으로 벌금 </a:t>
            </a:r>
            <a:r>
              <a:rPr lang="en-US" altLang="ko-KR" sz="1600" dirty="0" smtClean="0">
                <a:latin typeface="Arial"/>
                <a:cs typeface="Arial"/>
              </a:rPr>
              <a:t>1,500</a:t>
            </a:r>
            <a:r>
              <a:rPr lang="ko-KR" altLang="en-US" sz="1600" dirty="0" smtClean="0">
                <a:latin typeface="Arial"/>
                <a:cs typeface="Arial"/>
              </a:rPr>
              <a:t>만원</a:t>
            </a:r>
            <a:r>
              <a:rPr lang="en-US" altLang="ko-KR" sz="1600" dirty="0" smtClean="0">
                <a:latin typeface="Arial"/>
                <a:cs typeface="Arial"/>
              </a:rPr>
              <a:t>,</a:t>
            </a:r>
          </a:p>
          <a:p>
            <a:r>
              <a:rPr lang="ko-KR" altLang="en-US" sz="1600" dirty="0" smtClean="0">
                <a:latin typeface="Arial"/>
                <a:cs typeface="Arial"/>
              </a:rPr>
              <a:t>성폭력프로그램 </a:t>
            </a:r>
            <a:r>
              <a:rPr lang="en-US" altLang="ko-KR" sz="1600" dirty="0" smtClean="0">
                <a:latin typeface="Arial"/>
                <a:cs typeface="Arial"/>
              </a:rPr>
              <a:t>40</a:t>
            </a:r>
            <a:r>
              <a:rPr lang="ko-KR" altLang="en-US" sz="1600" dirty="0" smtClean="0">
                <a:latin typeface="Arial"/>
                <a:cs typeface="Arial"/>
              </a:rPr>
              <a:t>시간 이수가 선고되었다</a:t>
            </a:r>
            <a:r>
              <a:rPr lang="en-US" altLang="ko-KR" sz="1600" dirty="0" smtClean="0">
                <a:latin typeface="Arial"/>
                <a:cs typeface="Arial"/>
              </a:rPr>
              <a:t>.</a:t>
            </a:r>
            <a:r>
              <a:rPr lang="ko-KR" altLang="en-US" sz="1600" dirty="0" smtClean="0">
                <a:latin typeface="Arial"/>
                <a:cs typeface="Arial"/>
              </a:rPr>
              <a:t> </a:t>
            </a:r>
            <a:endParaRPr lang="en-US" altLang="ko-KR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55794" y="4462760"/>
            <a:ext cx="498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solidFill>
                  <a:srgbClr val="F01CD2"/>
                </a:solidFill>
              </a:rPr>
              <a:t>가벼워 보이는 신체접촉도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pPr marL="285750" indent="-285750"/>
            <a:r>
              <a:rPr lang="ko-KR" altLang="en-US" b="1" dirty="0" smtClean="0">
                <a:solidFill>
                  <a:srgbClr val="F01CD2"/>
                </a:solidFill>
              </a:rPr>
              <a:t>    피해 아동이 성적 수치심이나 혐오감을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pPr marL="285750" indent="-285750"/>
            <a:r>
              <a:rPr lang="en-US" altLang="ko-KR" b="1" dirty="0" smtClean="0">
                <a:solidFill>
                  <a:srgbClr val="F01CD2"/>
                </a:solidFill>
              </a:rPr>
              <a:t>    </a:t>
            </a:r>
            <a:r>
              <a:rPr lang="ko-KR" altLang="en-US" b="1" dirty="0" smtClean="0">
                <a:solidFill>
                  <a:srgbClr val="F01CD2"/>
                </a:solidFill>
              </a:rPr>
              <a:t>느꼈다면 처벌대상임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pPr marL="285750" indent="-285750"/>
            <a:endParaRPr lang="en-US" altLang="ko-KR" b="1" dirty="0" smtClean="0">
              <a:solidFill>
                <a:srgbClr val="F01CD2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solidFill>
                  <a:srgbClr val="F01CD2"/>
                </a:solidFill>
              </a:rPr>
              <a:t>어른에게 해서 안 되는 행동은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pPr marL="285750" indent="-285750"/>
            <a:r>
              <a:rPr lang="en-US" altLang="ko-KR" b="1" dirty="0" smtClean="0">
                <a:solidFill>
                  <a:srgbClr val="F01CD2"/>
                </a:solidFill>
              </a:rPr>
              <a:t>   </a:t>
            </a:r>
            <a:r>
              <a:rPr lang="ko-KR" altLang="en-US" b="1" dirty="0" smtClean="0">
                <a:solidFill>
                  <a:srgbClr val="F01CD2"/>
                </a:solidFill>
              </a:rPr>
              <a:t> 아동에게도 해서는 안 됨</a:t>
            </a:r>
            <a:endParaRPr lang="ko-KR" altLang="en-US" b="1" dirty="0">
              <a:solidFill>
                <a:srgbClr val="F01CD2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62" y="2162134"/>
            <a:ext cx="3485494" cy="18002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아동학대의 유형 및 처벌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22208" y="1565300"/>
            <a:ext cx="3175869" cy="861774"/>
          </a:xfrm>
          <a:prstGeom prst="rect">
            <a:avLst/>
          </a:prstGeom>
          <a:noFill/>
          <a:ln cmpd="dbl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ko-KR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A550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</a:rPr>
              <a:t>방임</a:t>
            </a:r>
            <a:r>
              <a:rPr lang="en-US" altLang="ko-K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A550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</a:rPr>
              <a:t>, </a:t>
            </a:r>
            <a:r>
              <a:rPr lang="ko-KR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A550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</a:rPr>
              <a:t>유기</a:t>
            </a:r>
            <a:endParaRPr lang="ko-KR" alt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A550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88" y="2492897"/>
            <a:ext cx="8806600" cy="79208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2400"/>
              </a:lnSpc>
            </a:pPr>
            <a:r>
              <a:rPr lang="ko-KR" altLang="en-US" b="1" spc="300" dirty="0" smtClean="0">
                <a:latin typeface="+mn-ea"/>
              </a:rPr>
              <a:t>아동의 보호자가 아동을 유기하거나 방임하는 행위</a:t>
            </a:r>
            <a:r>
              <a:rPr lang="en-US" altLang="ko-KR" b="1" spc="300" dirty="0" smtClean="0">
                <a:latin typeface="+mn-ea"/>
              </a:rPr>
              <a:t>, </a:t>
            </a:r>
            <a:r>
              <a:rPr lang="ko-KR" altLang="en-US" b="1" spc="300" dirty="0" smtClean="0">
                <a:latin typeface="+mn-ea"/>
              </a:rPr>
              <a:t>물리적 방임</a:t>
            </a:r>
            <a:r>
              <a:rPr lang="en-US" altLang="ko-KR" b="1" spc="300" dirty="0" smtClean="0">
                <a:latin typeface="+mn-ea"/>
              </a:rPr>
              <a:t>,</a:t>
            </a:r>
          </a:p>
          <a:p>
            <a:pPr>
              <a:lnSpc>
                <a:spcPts val="2400"/>
              </a:lnSpc>
            </a:pPr>
            <a:r>
              <a:rPr lang="ko-KR" altLang="en-US" b="1" spc="300" dirty="0" smtClean="0">
                <a:latin typeface="+mn-ea"/>
              </a:rPr>
              <a:t>교육적 방임</a:t>
            </a:r>
            <a:r>
              <a:rPr lang="en-US" altLang="ko-KR" b="1" spc="300" dirty="0" smtClean="0">
                <a:latin typeface="+mn-ea"/>
              </a:rPr>
              <a:t>, </a:t>
            </a:r>
            <a:r>
              <a:rPr lang="ko-KR" altLang="en-US" b="1" spc="300" dirty="0" smtClean="0">
                <a:latin typeface="+mn-ea"/>
              </a:rPr>
              <a:t>의료적 방임</a:t>
            </a:r>
            <a:r>
              <a:rPr lang="en-US" altLang="ko-KR" b="1" spc="300" dirty="0" smtClean="0">
                <a:latin typeface="+mn-ea"/>
              </a:rPr>
              <a:t>, </a:t>
            </a:r>
            <a:r>
              <a:rPr lang="ko-KR" altLang="en-US" b="1" spc="300" dirty="0" smtClean="0">
                <a:latin typeface="+mn-ea"/>
              </a:rPr>
              <a:t>유기 등으로 나눌 수 있다</a:t>
            </a:r>
            <a:r>
              <a:rPr lang="en-US" altLang="ko-KR" b="1" spc="300" dirty="0" smtClean="0">
                <a:latin typeface="+mn-ea"/>
              </a:rPr>
              <a:t>.</a:t>
            </a:r>
            <a:endParaRPr lang="en-US" altLang="ko-KR" b="1" spc="3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157192"/>
            <a:ext cx="6373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5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년 이하의 </a:t>
            </a:r>
            <a:r>
              <a:rPr lang="ko-KR" altLang="en-US" sz="30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징역 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또는 </a:t>
            </a:r>
            <a:endParaRPr lang="en-US" altLang="ko-KR" sz="2500" b="1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r>
              <a:rPr lang="en-US" altLang="ko-KR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3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천만 원 이하의 </a:t>
            </a:r>
            <a:r>
              <a:rPr lang="ko-KR" altLang="en-US" sz="30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벌금</a:t>
            </a:r>
            <a:endParaRPr lang="en-US" altLang="ko-KR" sz="3000" b="1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2" y="3295144"/>
            <a:ext cx="45933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defRPr/>
            </a:pP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물리적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방임 </a:t>
            </a: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: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기본적인 의식주를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제공하지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5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않는 행위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,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상해와 위험으로부터 아동을 보호   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5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하지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않는 행위  등</a:t>
            </a:r>
          </a:p>
          <a:p>
            <a:pPr>
              <a:lnSpc>
                <a:spcPts val="2300"/>
              </a:lnSpc>
              <a:defRPr/>
            </a:pPr>
            <a:r>
              <a:rPr lang="en-US" altLang="ko-KR" b="1" spc="-100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00" dirty="0" smtClean="0">
                <a:solidFill>
                  <a:srgbClr val="F01CD2"/>
                </a:solidFill>
                <a:latin typeface="+mn-ea"/>
              </a:rPr>
              <a:t>교육적 </a:t>
            </a:r>
            <a:r>
              <a:rPr lang="ko-KR" altLang="en-US" b="1" spc="-100" dirty="0">
                <a:solidFill>
                  <a:srgbClr val="F01CD2"/>
                </a:solidFill>
                <a:latin typeface="+mn-ea"/>
              </a:rPr>
              <a:t>방임 </a:t>
            </a:r>
            <a:r>
              <a:rPr lang="en-US" altLang="ko-KR" b="1" spc="-100" dirty="0">
                <a:solidFill>
                  <a:srgbClr val="F01CD2"/>
                </a:solidFill>
                <a:latin typeface="+mn-ea"/>
              </a:rPr>
              <a:t>: </a:t>
            </a:r>
            <a:r>
              <a:rPr lang="ko-KR" altLang="en-US" b="1" spc="-100" dirty="0">
                <a:solidFill>
                  <a:srgbClr val="F01CD2"/>
                </a:solidFill>
                <a:latin typeface="+mn-ea"/>
              </a:rPr>
              <a:t>보호자가 아동을 </a:t>
            </a:r>
            <a:r>
              <a:rPr lang="ko-KR" altLang="en-US" b="1" spc="-100" dirty="0" smtClean="0">
                <a:solidFill>
                  <a:srgbClr val="F01CD2"/>
                </a:solidFill>
                <a:latin typeface="+mn-ea"/>
              </a:rPr>
              <a:t>학교</a:t>
            </a:r>
            <a:r>
              <a:rPr lang="en-US" altLang="ko-KR" b="1" spc="-60" dirty="0" smtClean="0">
                <a:solidFill>
                  <a:srgbClr val="F01CD2"/>
                </a:solidFill>
                <a:latin typeface="+mn-ea"/>
              </a:rPr>
              <a:t>(</a:t>
            </a:r>
            <a:r>
              <a:rPr lang="ko-KR" altLang="en-US" b="1" spc="-60" dirty="0" smtClean="0">
                <a:solidFill>
                  <a:srgbClr val="F01CD2"/>
                </a:solidFill>
                <a:latin typeface="+mn-ea"/>
              </a:rPr>
              <a:t>의무</a:t>
            </a:r>
            <a:r>
              <a:rPr lang="en-US" altLang="ko-KR" b="1" spc="-6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6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6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60" dirty="0" smtClean="0">
                <a:solidFill>
                  <a:srgbClr val="F01CD2"/>
                </a:solidFill>
                <a:latin typeface="+mn-ea"/>
              </a:rPr>
              <a:t>교육</a:t>
            </a:r>
            <a:r>
              <a:rPr lang="en-US" altLang="ko-KR" b="1" spc="-60" dirty="0">
                <a:solidFill>
                  <a:srgbClr val="F01CD2"/>
                </a:solidFill>
                <a:latin typeface="+mn-ea"/>
              </a:rPr>
              <a:t>)</a:t>
            </a:r>
            <a:r>
              <a:rPr lang="ko-KR" altLang="en-US" b="1" spc="-60" dirty="0" smtClean="0">
                <a:solidFill>
                  <a:srgbClr val="F01CD2"/>
                </a:solidFill>
                <a:latin typeface="+mn-ea"/>
              </a:rPr>
              <a:t>에 보내지 </a:t>
            </a:r>
            <a:r>
              <a:rPr lang="ko-KR" altLang="en-US" b="1" spc="-60" dirty="0">
                <a:solidFill>
                  <a:srgbClr val="F01CD2"/>
                </a:solidFill>
                <a:latin typeface="+mn-ea"/>
              </a:rPr>
              <a:t>않거나 아동의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무단결석을 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5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허용하는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행위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등</a:t>
            </a:r>
            <a:endParaRPr lang="ko-KR" altLang="en-US" b="1" spc="-150" dirty="0">
              <a:solidFill>
                <a:srgbClr val="F01CD2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80520" y="3284984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  <a:defRPr/>
            </a:pP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100" dirty="0" smtClean="0">
                <a:solidFill>
                  <a:srgbClr val="F01CD2"/>
                </a:solidFill>
                <a:latin typeface="+mn-ea"/>
              </a:rPr>
              <a:t>의료적 </a:t>
            </a:r>
            <a:r>
              <a:rPr lang="ko-KR" altLang="en-US" b="1" spc="-100" dirty="0">
                <a:solidFill>
                  <a:srgbClr val="F01CD2"/>
                </a:solidFill>
                <a:latin typeface="+mn-ea"/>
              </a:rPr>
              <a:t>방임 </a:t>
            </a:r>
            <a:r>
              <a:rPr lang="en-US" altLang="ko-KR" b="1" spc="-100" dirty="0">
                <a:solidFill>
                  <a:srgbClr val="F01CD2"/>
                </a:solidFill>
                <a:latin typeface="+mn-ea"/>
              </a:rPr>
              <a:t>: </a:t>
            </a:r>
            <a:r>
              <a:rPr lang="ko-KR" altLang="en-US" b="1" spc="-100" dirty="0">
                <a:solidFill>
                  <a:srgbClr val="F01CD2"/>
                </a:solidFill>
                <a:latin typeface="+mn-ea"/>
              </a:rPr>
              <a:t>아동에게 </a:t>
            </a:r>
            <a:r>
              <a:rPr lang="ko-KR" altLang="en-US" b="1" spc="-100" dirty="0" smtClean="0">
                <a:solidFill>
                  <a:srgbClr val="F01CD2"/>
                </a:solidFill>
                <a:latin typeface="+mn-ea"/>
              </a:rPr>
              <a:t>필요한</a:t>
            </a:r>
            <a:r>
              <a:rPr lang="en-US" altLang="ko-KR" b="1" spc="-100" dirty="0" smtClean="0">
                <a:solidFill>
                  <a:srgbClr val="F01CD2"/>
                </a:solidFill>
                <a:latin typeface="+mn-ea"/>
              </a:rPr>
              <a:t> </a:t>
            </a:r>
            <a:r>
              <a:rPr lang="ko-KR" altLang="en-US" b="1" spc="-100" dirty="0" smtClean="0">
                <a:solidFill>
                  <a:srgbClr val="F01CD2"/>
                </a:solidFill>
                <a:latin typeface="+mn-ea"/>
              </a:rPr>
              <a:t>의료적 </a:t>
            </a:r>
            <a:r>
              <a:rPr lang="en-US" altLang="ko-KR" b="1" spc="-10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0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00" dirty="0" smtClean="0">
                <a:solidFill>
                  <a:srgbClr val="F01CD2"/>
                </a:solidFill>
                <a:latin typeface="+mn-ea"/>
              </a:rPr>
              <a:t> </a:t>
            </a:r>
            <a:r>
              <a:rPr lang="ko-KR" altLang="en-US" b="1" spc="-100" dirty="0" smtClean="0">
                <a:solidFill>
                  <a:srgbClr val="F01CD2"/>
                </a:solidFill>
                <a:latin typeface="+mn-ea"/>
              </a:rPr>
              <a:t>처치를 </a:t>
            </a:r>
            <a:r>
              <a:rPr lang="ko-KR" altLang="en-US" b="1" spc="-80" dirty="0" smtClean="0">
                <a:solidFill>
                  <a:srgbClr val="F01CD2"/>
                </a:solidFill>
                <a:latin typeface="+mn-ea"/>
              </a:rPr>
              <a:t>하지 </a:t>
            </a:r>
            <a:r>
              <a:rPr lang="ko-KR" altLang="en-US" b="1" spc="-80" dirty="0">
                <a:solidFill>
                  <a:srgbClr val="F01CD2"/>
                </a:solidFill>
                <a:latin typeface="+mn-ea"/>
              </a:rPr>
              <a:t>않는 행위</a:t>
            </a:r>
            <a:r>
              <a:rPr lang="en-US" altLang="ko-KR" b="1" spc="-80" dirty="0">
                <a:solidFill>
                  <a:srgbClr val="F01CD2"/>
                </a:solidFill>
                <a:latin typeface="+mn-ea"/>
              </a:rPr>
              <a:t>, </a:t>
            </a:r>
            <a:r>
              <a:rPr lang="ko-KR" altLang="en-US" b="1" spc="-80" dirty="0">
                <a:solidFill>
                  <a:srgbClr val="F01CD2"/>
                </a:solidFill>
                <a:latin typeface="+mn-ea"/>
              </a:rPr>
              <a:t>예방 접종이 </a:t>
            </a:r>
            <a:r>
              <a:rPr lang="en-US" altLang="ko-KR" b="1" spc="-8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8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80" dirty="0" smtClean="0">
                <a:solidFill>
                  <a:srgbClr val="F01CD2"/>
                </a:solidFill>
                <a:latin typeface="+mn-ea"/>
              </a:rPr>
              <a:t> </a:t>
            </a:r>
            <a:r>
              <a:rPr lang="ko-KR" altLang="en-US" b="1" spc="-180" dirty="0" smtClean="0">
                <a:solidFill>
                  <a:srgbClr val="F01CD2"/>
                </a:solidFill>
                <a:latin typeface="+mn-ea"/>
              </a:rPr>
              <a:t>필요한 </a:t>
            </a:r>
            <a:r>
              <a:rPr lang="ko-KR" altLang="en-US" b="1" spc="-180" dirty="0">
                <a:solidFill>
                  <a:srgbClr val="F01CD2"/>
                </a:solidFill>
                <a:latin typeface="+mn-ea"/>
              </a:rPr>
              <a:t>아동에게 </a:t>
            </a:r>
            <a:r>
              <a:rPr lang="ko-KR" altLang="en-US" b="1" spc="-180" dirty="0" smtClean="0">
                <a:solidFill>
                  <a:srgbClr val="F01CD2"/>
                </a:solidFill>
                <a:latin typeface="+mn-ea"/>
              </a:rPr>
              <a:t>예방 </a:t>
            </a:r>
            <a:r>
              <a:rPr lang="ko-KR" altLang="en-US" b="1" spc="-180" dirty="0">
                <a:solidFill>
                  <a:srgbClr val="F01CD2"/>
                </a:solidFill>
                <a:latin typeface="+mn-ea"/>
              </a:rPr>
              <a:t>접종을 실시하지 </a:t>
            </a:r>
            <a:r>
              <a:rPr lang="en-US" altLang="ko-KR" b="1" spc="-18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8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8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않는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행위 등 </a:t>
            </a:r>
          </a:p>
          <a:p>
            <a:pPr>
              <a:lnSpc>
                <a:spcPts val="2300"/>
              </a:lnSpc>
              <a:defRPr/>
            </a:pPr>
            <a:r>
              <a:rPr lang="en-US" altLang="ko-KR" b="1" spc="-200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spc="-200" dirty="0" smtClean="0">
                <a:solidFill>
                  <a:srgbClr val="F01CD2"/>
                </a:solidFill>
                <a:latin typeface="+mn-ea"/>
              </a:rPr>
              <a:t>유기 </a:t>
            </a:r>
            <a:r>
              <a:rPr lang="en-US" altLang="ko-KR" b="1" spc="-200" dirty="0">
                <a:solidFill>
                  <a:srgbClr val="F01CD2"/>
                </a:solidFill>
                <a:latin typeface="+mn-ea"/>
              </a:rPr>
              <a:t>: </a:t>
            </a:r>
            <a:r>
              <a:rPr lang="ko-KR" altLang="en-US" b="1" spc="-200" dirty="0">
                <a:solidFill>
                  <a:srgbClr val="F01CD2"/>
                </a:solidFill>
                <a:latin typeface="+mn-ea"/>
              </a:rPr>
              <a:t>아동을 보호하지 않고 </a:t>
            </a:r>
            <a:r>
              <a:rPr lang="ko-KR" altLang="en-US" b="1" spc="-200" dirty="0" smtClean="0">
                <a:solidFill>
                  <a:srgbClr val="F01CD2"/>
                </a:solidFill>
                <a:latin typeface="+mn-ea"/>
              </a:rPr>
              <a:t>버리는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행위</a:t>
            </a:r>
            <a:r>
              <a:rPr lang="en-US" altLang="ko-KR" b="1" spc="-150" dirty="0">
                <a:solidFill>
                  <a:srgbClr val="F01CD2"/>
                </a:solidFill>
                <a:latin typeface="+mn-ea"/>
              </a:rPr>
              <a:t>,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/>
            </a:r>
            <a:br>
              <a:rPr lang="en-US" altLang="ko-KR" b="1" spc="-150" dirty="0" smtClean="0">
                <a:solidFill>
                  <a:srgbClr val="F01CD2"/>
                </a:solidFill>
                <a:latin typeface="+mn-ea"/>
              </a:rPr>
            </a:b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 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아동을 병원에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입원시키고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사라진 </a:t>
            </a:r>
            <a:r>
              <a:rPr lang="ko-KR" altLang="en-US" b="1" spc="-150" dirty="0">
                <a:solidFill>
                  <a:srgbClr val="F01CD2"/>
                </a:solidFill>
                <a:latin typeface="+mn-ea"/>
              </a:rPr>
              <a:t>경우 등 </a:t>
            </a:r>
            <a:endParaRPr lang="ko-KR" altLang="en-US" b="1" spc="-150" dirty="0">
              <a:solidFill>
                <a:srgbClr val="F01CD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0136" y="5013176"/>
            <a:ext cx="1123408" cy="11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9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아동학대 </a:t>
            </a:r>
            <a:r>
              <a:rPr lang="en-US" altLang="ko-KR" dirty="0" smtClean="0"/>
              <a:t>(</a:t>
            </a:r>
            <a:r>
              <a:rPr lang="ko-KR" altLang="en-US" dirty="0" smtClean="0"/>
              <a:t>방임 사례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98240" y="3949700"/>
            <a:ext cx="7620000" cy="1905000"/>
            <a:chOff x="432" y="2976"/>
            <a:chExt cx="4800" cy="1200"/>
          </a:xfrm>
        </p:grpSpPr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32" y="2976"/>
              <a:ext cx="4800" cy="1200"/>
              <a:chOff x="432" y="1137"/>
              <a:chExt cx="4032" cy="1293"/>
            </a:xfrm>
          </p:grpSpPr>
          <p:sp>
            <p:nvSpPr>
              <p:cNvPr id="13" name="Rectangle 49"/>
              <p:cNvSpPr>
                <a:spLocks noChangeArrowheads="1"/>
              </p:cNvSpPr>
              <p:nvPr/>
            </p:nvSpPr>
            <p:spPr bwMode="ltGray">
              <a:xfrm>
                <a:off x="432" y="1140"/>
                <a:ext cx="4019" cy="12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gamma/>
                      <a:tint val="69412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cxnSp>
            <p:nvCxnSpPr>
              <p:cNvPr id="14" name="Straight Connector 21"/>
              <p:cNvCxnSpPr>
                <a:cxnSpLocks noChangeShapeType="1"/>
              </p:cNvCxnSpPr>
              <p:nvPr/>
            </p:nvCxnSpPr>
            <p:spPr bwMode="ltGray">
              <a:xfrm>
                <a:off x="433" y="1137"/>
                <a:ext cx="4031" cy="1"/>
              </a:xfrm>
              <a:prstGeom prst="line">
                <a:avLst/>
              </a:prstGeom>
              <a:noFill/>
              <a:ln w="9525" algn="ctr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" name="Line 51"/>
            <p:cNvSpPr>
              <a:spLocks noChangeShapeType="1"/>
            </p:cNvSpPr>
            <p:nvPr/>
          </p:nvSpPr>
          <p:spPr bwMode="auto">
            <a:xfrm>
              <a:off x="2832" y="2976"/>
              <a:ext cx="0" cy="120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" name="WordArt 56"/>
          <p:cNvSpPr>
            <a:spLocks noChangeArrowheads="1" noChangeShapeType="1" noTextEdit="1"/>
          </p:cNvSpPr>
          <p:nvPr/>
        </p:nvSpPr>
        <p:spPr bwMode="ltGray">
          <a:xfrm>
            <a:off x="869479" y="4222556"/>
            <a:ext cx="504825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>
                <a:solidFill>
                  <a:srgbClr val="808080"/>
                </a:solidFill>
                <a:latin typeface="Times New Roman"/>
                <a:cs typeface="Times New Roman"/>
              </a:rPr>
              <a:t>01</a:t>
            </a:r>
            <a:endParaRPr lang="ko-KR" altLang="en-US" sz="3600" b="1" kern="10" dirty="0">
              <a:solidFill>
                <a:srgbClr val="808080"/>
              </a:solidFill>
              <a:latin typeface="Times New Roman"/>
              <a:cs typeface="Times New Roman"/>
            </a:endParaRPr>
          </a:p>
        </p:txBody>
      </p:sp>
      <p:sp>
        <p:nvSpPr>
          <p:cNvPr id="16" name="WordArt 57"/>
          <p:cNvSpPr>
            <a:spLocks noChangeArrowheads="1" noChangeShapeType="1" noTextEdit="1"/>
          </p:cNvSpPr>
          <p:nvPr/>
        </p:nvSpPr>
        <p:spPr bwMode="ltGray">
          <a:xfrm>
            <a:off x="869479" y="5127431"/>
            <a:ext cx="504825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>
                <a:solidFill>
                  <a:srgbClr val="808080"/>
                </a:solidFill>
                <a:latin typeface="Times New Roman"/>
                <a:cs typeface="Times New Roman"/>
              </a:rPr>
              <a:t>02</a:t>
            </a:r>
            <a:endParaRPr lang="ko-KR" altLang="en-US" sz="3600" b="1" kern="10" dirty="0">
              <a:solidFill>
                <a:srgbClr val="808080"/>
              </a:solidFill>
              <a:latin typeface="Times New Roman"/>
              <a:cs typeface="Times New Roman"/>
            </a:endParaRPr>
          </a:p>
        </p:txBody>
      </p:sp>
      <p:sp>
        <p:nvSpPr>
          <p:cNvPr id="17" name="WordArt 58"/>
          <p:cNvSpPr>
            <a:spLocks noChangeArrowheads="1" noChangeShapeType="1" noTextEdit="1"/>
          </p:cNvSpPr>
          <p:nvPr/>
        </p:nvSpPr>
        <p:spPr bwMode="ltGray">
          <a:xfrm>
            <a:off x="4728890" y="4222556"/>
            <a:ext cx="504825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>
                <a:solidFill>
                  <a:srgbClr val="808080"/>
                </a:solidFill>
                <a:latin typeface="Times New Roman"/>
                <a:cs typeface="Times New Roman"/>
              </a:rPr>
              <a:t>03</a:t>
            </a:r>
            <a:endParaRPr lang="ko-KR" altLang="en-US" sz="3600" b="1" kern="10" dirty="0">
              <a:solidFill>
                <a:srgbClr val="808080"/>
              </a:solidFill>
              <a:latin typeface="Times New Roman"/>
              <a:cs typeface="Times New Roman"/>
            </a:endParaRPr>
          </a:p>
        </p:txBody>
      </p:sp>
      <p:sp>
        <p:nvSpPr>
          <p:cNvPr id="18" name="WordArt 59"/>
          <p:cNvSpPr>
            <a:spLocks noChangeArrowheads="1" noChangeShapeType="1" noTextEdit="1"/>
          </p:cNvSpPr>
          <p:nvPr/>
        </p:nvSpPr>
        <p:spPr bwMode="ltGray">
          <a:xfrm>
            <a:off x="4728890" y="5127431"/>
            <a:ext cx="504825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>
                <a:solidFill>
                  <a:srgbClr val="808080"/>
                </a:solidFill>
                <a:latin typeface="Times New Roman"/>
                <a:cs typeface="Times New Roman"/>
              </a:rPr>
              <a:t>04</a:t>
            </a:r>
            <a:endParaRPr lang="ko-KR" altLang="en-US" sz="3600" b="1" kern="10" dirty="0">
              <a:solidFill>
                <a:srgbClr val="80808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그룹 18"/>
          <p:cNvGrpSpPr/>
          <p:nvPr/>
        </p:nvGrpSpPr>
        <p:grpSpPr>
          <a:xfrm>
            <a:off x="1331640" y="1658295"/>
            <a:ext cx="3672408" cy="1986730"/>
            <a:chOff x="2550862" y="1268760"/>
            <a:chExt cx="3970190" cy="2331147"/>
          </a:xfrm>
        </p:grpSpPr>
        <p:pic>
          <p:nvPicPr>
            <p:cNvPr id="20" name="Picture 4" descr="이미지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862" y="1268760"/>
              <a:ext cx="3737475" cy="210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866127" y="3338297"/>
              <a:ext cx="16549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/>
                <a:t>사진출처</a:t>
              </a:r>
              <a:r>
                <a:rPr lang="en-US" altLang="ko-KR" sz="1100" dirty="0" smtClean="0"/>
                <a:t>: SBS </a:t>
              </a:r>
              <a:r>
                <a:rPr lang="ko-KR" altLang="en-US" sz="1100" dirty="0" smtClean="0"/>
                <a:t>뉴스</a:t>
              </a:r>
              <a:endParaRPr lang="ko-KR" altLang="en-US" sz="11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54697" y="4113521"/>
            <a:ext cx="3087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00" dirty="0" smtClean="0">
                <a:latin typeface="+mn-ea"/>
              </a:rPr>
              <a:t>경기도 고양시의 한 </a:t>
            </a:r>
            <a:r>
              <a:rPr lang="ko-KR" altLang="en-US" sz="1600" b="1" spc="-100" dirty="0" err="1" smtClean="0">
                <a:latin typeface="+mn-ea"/>
              </a:rPr>
              <a:t>다가구</a:t>
            </a:r>
            <a:r>
              <a:rPr lang="ko-KR" altLang="en-US" sz="1600" b="1" spc="-100" dirty="0" smtClean="0">
                <a:latin typeface="+mn-ea"/>
              </a:rPr>
              <a:t> 주택 지하 단칸방에서 영양실조 상태의 세 자매가 발견됨</a:t>
            </a:r>
            <a:endParaRPr lang="ko-KR" altLang="en-US" sz="1600" b="1" spc="-100" dirty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3299" y="5171646"/>
            <a:ext cx="287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00" dirty="0" smtClean="0">
                <a:latin typeface="+mn-ea"/>
              </a:rPr>
              <a:t>세 자매 모두 학교를 중퇴</a:t>
            </a:r>
            <a:endParaRPr lang="en-US" altLang="ko-KR" sz="1600" b="1" spc="-100" dirty="0" smtClean="0">
              <a:latin typeface="+mn-ea"/>
            </a:endParaRPr>
          </a:p>
          <a:p>
            <a:r>
              <a:rPr lang="en-US" altLang="ko-KR" sz="1600" b="1" spc="-100" dirty="0" smtClean="0">
                <a:latin typeface="+mn-ea"/>
              </a:rPr>
              <a:t>(</a:t>
            </a:r>
            <a:r>
              <a:rPr lang="ko-KR" altLang="en-US" sz="1600" b="1" spc="-100" dirty="0" smtClean="0">
                <a:latin typeface="+mn-ea"/>
              </a:rPr>
              <a:t>교육적 방임</a:t>
            </a:r>
            <a:r>
              <a:rPr lang="en-US" altLang="ko-KR" sz="1600" b="1" spc="-100" dirty="0" smtClean="0">
                <a:latin typeface="+mn-ea"/>
              </a:rPr>
              <a:t>) </a:t>
            </a:r>
            <a:endParaRPr lang="ko-KR" altLang="en-US" sz="1600" b="1" spc="-100" dirty="0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2512" y="4022452"/>
            <a:ext cx="305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00" dirty="0" smtClean="0">
                <a:latin typeface="+mn-ea"/>
              </a:rPr>
              <a:t>세 자매는 계모의 지시로</a:t>
            </a:r>
            <a:endParaRPr lang="en-US" altLang="ko-KR" sz="1600" b="1" spc="-100" dirty="0" smtClean="0">
              <a:latin typeface="+mn-ea"/>
            </a:endParaRPr>
          </a:p>
          <a:p>
            <a:r>
              <a:rPr lang="ko-KR" altLang="en-US" sz="1600" b="1" spc="-100" dirty="0" smtClean="0">
                <a:latin typeface="+mn-ea"/>
              </a:rPr>
              <a:t>가스를 사용하지 않아 난방 없이 생활함</a:t>
            </a:r>
            <a:r>
              <a:rPr lang="en-US" altLang="ko-KR" sz="1600" b="1" spc="-100" dirty="0" smtClean="0">
                <a:latin typeface="+mn-ea"/>
              </a:rPr>
              <a:t>(</a:t>
            </a:r>
            <a:r>
              <a:rPr lang="ko-KR" altLang="en-US" sz="1600" b="1" spc="-100" dirty="0" smtClean="0">
                <a:latin typeface="+mn-ea"/>
              </a:rPr>
              <a:t>물리적 방임</a:t>
            </a:r>
            <a:r>
              <a:rPr lang="en-US" altLang="ko-KR" sz="1600" b="1" spc="-100" dirty="0" smtClean="0">
                <a:latin typeface="+mn-ea"/>
              </a:rPr>
              <a:t>)</a:t>
            </a:r>
            <a:endParaRPr lang="ko-KR" altLang="en-US" sz="1600" b="1" spc="-100" dirty="0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1955" y="4886548"/>
            <a:ext cx="3458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-100" dirty="0" smtClean="0">
                <a:latin typeface="+mn-ea"/>
              </a:rPr>
              <a:t>세 자매 모두 영양실조 증세를 보였고 둘째는 잦은 발작</a:t>
            </a:r>
            <a:r>
              <a:rPr lang="en-US" altLang="ko-KR" sz="1600" b="1" spc="-100" dirty="0" smtClean="0">
                <a:latin typeface="+mn-ea"/>
              </a:rPr>
              <a:t>, </a:t>
            </a:r>
            <a:r>
              <a:rPr lang="ko-KR" altLang="en-US" sz="1600" b="1" spc="-100" dirty="0" smtClean="0">
                <a:latin typeface="+mn-ea"/>
              </a:rPr>
              <a:t>뼈에 염증</a:t>
            </a:r>
            <a:r>
              <a:rPr lang="en-US" altLang="ko-KR" sz="1600" b="1" spc="-100" dirty="0" smtClean="0">
                <a:latin typeface="+mn-ea"/>
              </a:rPr>
              <a:t>, </a:t>
            </a:r>
          </a:p>
          <a:p>
            <a:r>
              <a:rPr lang="ko-KR" altLang="en-US" sz="1600" b="1" spc="-100" dirty="0" smtClean="0">
                <a:latin typeface="+mn-ea"/>
              </a:rPr>
              <a:t>막내는 하반신 마비 증세를 보임 </a:t>
            </a:r>
            <a:endParaRPr lang="en-US" altLang="ko-KR" sz="1600" b="1" spc="-100" dirty="0" smtClean="0">
              <a:latin typeface="+mn-ea"/>
            </a:endParaRPr>
          </a:p>
          <a:p>
            <a:r>
              <a:rPr lang="en-US" altLang="ko-KR" sz="1600" b="1" spc="-100" dirty="0" smtClean="0">
                <a:latin typeface="+mn-ea"/>
              </a:rPr>
              <a:t>(</a:t>
            </a:r>
            <a:r>
              <a:rPr lang="ko-KR" altLang="en-US" sz="1600" b="1" spc="-100" dirty="0" smtClean="0">
                <a:latin typeface="+mn-ea"/>
              </a:rPr>
              <a:t>의료적 방임</a:t>
            </a:r>
            <a:r>
              <a:rPr lang="en-US" altLang="ko-KR" sz="1600" b="1" spc="-100" dirty="0" smtClean="0">
                <a:latin typeface="+mn-ea"/>
              </a:rPr>
              <a:t>)</a:t>
            </a:r>
            <a:endParaRPr lang="ko-KR" altLang="en-US" sz="1600" b="1" spc="-100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9356" y="2006201"/>
            <a:ext cx="354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고양시 세 자매 사건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(2013)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(3) </a:t>
            </a:r>
            <a:r>
              <a:rPr lang="ko-KR" altLang="en-US" sz="3200" dirty="0" smtClean="0"/>
              <a:t>아동학대 현황</a:t>
            </a:r>
            <a:endParaRPr lang="ko-KR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62075" y="1772816"/>
            <a:ext cx="73448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spc="600" dirty="0" smtClean="0">
                <a:solidFill>
                  <a:srgbClr val="6A550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아동학대 신고 건수 및 피해아동 수</a:t>
            </a:r>
            <a:endParaRPr lang="ko-KR" altLang="en-US" sz="2500" b="1" spc="600" dirty="0">
              <a:solidFill>
                <a:srgbClr val="6A5506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266499115"/>
              </p:ext>
            </p:extLst>
          </p:nvPr>
        </p:nvGraphicFramePr>
        <p:xfrm>
          <a:off x="755576" y="2290327"/>
          <a:ext cx="7416824" cy="334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0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432048"/>
          </a:xfrm>
        </p:spPr>
        <p:txBody>
          <a:bodyPr>
            <a:normAutofit fontScale="90000"/>
          </a:bodyPr>
          <a:lstStyle/>
          <a:p>
            <a:r>
              <a:rPr lang="en-US" altLang="ko-KR" sz="2400" dirty="0" smtClean="0"/>
              <a:t>(3) </a:t>
            </a:r>
            <a:r>
              <a:rPr lang="ko-KR" altLang="en-US" sz="2400" dirty="0" smtClean="0"/>
              <a:t>아동학대 현황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2075" y="146801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600" dirty="0" smtClean="0">
                <a:solidFill>
                  <a:srgbClr val="6A550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신고의무자 신고건수</a:t>
            </a:r>
            <a:endParaRPr lang="ko-KR" altLang="en-US" sz="3200" b="1" spc="600" dirty="0">
              <a:solidFill>
                <a:srgbClr val="6A5506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aphicFrame>
        <p:nvGraphicFramePr>
          <p:cNvPr id="24" name="개체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92705"/>
              </p:ext>
            </p:extLst>
          </p:nvPr>
        </p:nvGraphicFramePr>
        <p:xfrm>
          <a:off x="1344613" y="2204864"/>
          <a:ext cx="6731000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워크시트" r:id="rId4" imgW="6048245" imgH="2162048" progId="">
                  <p:embed/>
                </p:oleObj>
              </mc:Choice>
              <mc:Fallback>
                <p:oleObj name="워크시트" r:id="rId4" imgW="6048245" imgH="2162048" progId="">
                  <p:embed/>
                  <p:pic>
                    <p:nvPicPr>
                      <p:cNvPr id="0" name="Picture 17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204864"/>
                        <a:ext cx="6731000" cy="243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직사각형 24"/>
          <p:cNvSpPr/>
          <p:nvPr/>
        </p:nvSpPr>
        <p:spPr>
          <a:xfrm>
            <a:off x="107504" y="4797152"/>
            <a:ext cx="885698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ko-KR" altLang="en-US" spc="-150" dirty="0" smtClean="0">
                <a:latin typeface="+mn-ea"/>
              </a:rPr>
              <a:t> 신고의무자에</a:t>
            </a:r>
            <a:r>
              <a:rPr lang="en-US" altLang="ko-KR" spc="-150" dirty="0" smtClean="0">
                <a:latin typeface="+mn-ea"/>
              </a:rPr>
              <a:t> </a:t>
            </a:r>
            <a:r>
              <a:rPr lang="ko-KR" altLang="en-US" spc="-150" dirty="0" smtClean="0">
                <a:latin typeface="+mn-ea"/>
              </a:rPr>
              <a:t>의한 신고 건 수가 지속적으로 증가 하는 등 신고 인식이 점차 개선</a:t>
            </a:r>
            <a:endParaRPr lang="en-US" altLang="ko-KR" spc="-150" dirty="0" smtClean="0">
              <a:latin typeface="+mn-ea"/>
            </a:endParaRPr>
          </a:p>
          <a:p>
            <a:pPr>
              <a:lnSpc>
                <a:spcPts val="2500"/>
              </a:lnSpc>
              <a:buClr>
                <a:srgbClr val="C00000"/>
              </a:buClr>
            </a:pPr>
            <a:r>
              <a:rPr lang="en-US" altLang="ko-KR" dirty="0" smtClean="0">
                <a:latin typeface="+mn-ea"/>
              </a:rPr>
              <a:t>     - </a:t>
            </a:r>
            <a:r>
              <a:rPr lang="en-US" altLang="ko-KR" dirty="0">
                <a:latin typeface="+mn-ea"/>
              </a:rPr>
              <a:t>2001</a:t>
            </a:r>
            <a:r>
              <a:rPr lang="ko-KR" altLang="en-US" dirty="0">
                <a:latin typeface="+mn-ea"/>
              </a:rPr>
              <a:t>년 </a:t>
            </a:r>
            <a:r>
              <a:rPr lang="en-US" altLang="ko-KR" dirty="0">
                <a:latin typeface="+mn-ea"/>
              </a:rPr>
              <a:t>686</a:t>
            </a:r>
            <a:r>
              <a:rPr lang="ko-KR" altLang="en-US" dirty="0">
                <a:latin typeface="+mn-ea"/>
              </a:rPr>
              <a:t>건 </a:t>
            </a:r>
            <a:r>
              <a:rPr lang="en-US" altLang="ko-KR" dirty="0">
                <a:latin typeface="+mn-ea"/>
              </a:rPr>
              <a:t>→ 2012</a:t>
            </a:r>
            <a:r>
              <a:rPr lang="ko-KR" altLang="en-US" dirty="0">
                <a:latin typeface="+mn-ea"/>
              </a:rPr>
              <a:t>년 </a:t>
            </a:r>
            <a:r>
              <a:rPr lang="en-US" altLang="ko-KR" dirty="0">
                <a:latin typeface="+mn-ea"/>
              </a:rPr>
              <a:t>3,316</a:t>
            </a:r>
            <a:r>
              <a:rPr lang="ko-KR" altLang="en-US" dirty="0">
                <a:latin typeface="+mn-ea"/>
              </a:rPr>
              <a:t>건</a:t>
            </a:r>
            <a:endParaRPr lang="en-US" altLang="ko-KR" dirty="0">
              <a:latin typeface="+mn-ea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pc="-150" dirty="0">
                <a:latin typeface="+mn-ea"/>
              </a:rPr>
              <a:t>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그러나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,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전체 신고 건수 중 신고의무자 신고는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37%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에 불과</a:t>
            </a:r>
            <a:r>
              <a:rPr lang="en-US" altLang="ko-KR" sz="1600" b="1" spc="-150" dirty="0" smtClean="0">
                <a:solidFill>
                  <a:srgbClr val="F01CD2"/>
                </a:solidFill>
                <a:latin typeface="+mn-ea"/>
              </a:rPr>
              <a:t>(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+mn-ea"/>
              </a:rPr>
              <a:t>호주 </a:t>
            </a:r>
            <a:r>
              <a:rPr lang="en-US" altLang="ko-KR" sz="1600" b="1" spc="-150" dirty="0" smtClean="0">
                <a:solidFill>
                  <a:srgbClr val="F01CD2"/>
                </a:solidFill>
                <a:latin typeface="+mn-ea"/>
              </a:rPr>
              <a:t>73%, 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+mn-ea"/>
              </a:rPr>
              <a:t>일본 </a:t>
            </a:r>
            <a:r>
              <a:rPr lang="en-US" altLang="ko-KR" sz="1600" b="1" spc="-150" dirty="0" smtClean="0">
                <a:solidFill>
                  <a:srgbClr val="F01CD2"/>
                </a:solidFill>
                <a:latin typeface="+mn-ea"/>
              </a:rPr>
              <a:t>68%, 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+mn-ea"/>
              </a:rPr>
              <a:t>미국 </a:t>
            </a:r>
            <a:r>
              <a:rPr lang="en-US" altLang="ko-KR" sz="1600" b="1" spc="-150" dirty="0" smtClean="0">
                <a:solidFill>
                  <a:srgbClr val="F01CD2"/>
                </a:solidFill>
                <a:latin typeface="+mn-ea"/>
              </a:rPr>
              <a:t>58%)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+mn-ea"/>
              </a:rPr>
              <a:t> </a:t>
            </a:r>
            <a:endParaRPr lang="en-US" altLang="ko-KR" sz="1600" b="1" spc="-150" dirty="0">
              <a:solidFill>
                <a:srgbClr val="F01CD2"/>
              </a:solidFill>
              <a:latin typeface="+mn-ea"/>
            </a:endParaRPr>
          </a:p>
          <a:p>
            <a:pPr>
              <a:lnSpc>
                <a:spcPts val="2500"/>
              </a:lnSpc>
              <a:buClr>
                <a:srgbClr val="C00000"/>
              </a:buClr>
            </a:pPr>
            <a:r>
              <a:rPr lang="en-US" altLang="ko-KR" spc="-150" dirty="0" smtClean="0">
                <a:latin typeface="+mn-ea"/>
              </a:rPr>
              <a:t>    </a:t>
            </a:r>
            <a:r>
              <a:rPr lang="en-US" altLang="ko-KR" b="1" spc="-150" dirty="0" smtClean="0">
                <a:solidFill>
                  <a:srgbClr val="F01CD2"/>
                </a:solidFill>
                <a:latin typeface="+mn-ea"/>
              </a:rPr>
              <a:t>⇒ </a:t>
            </a:r>
            <a:r>
              <a:rPr lang="ko-KR" altLang="en-US" b="1" spc="-150" dirty="0" smtClean="0">
                <a:solidFill>
                  <a:srgbClr val="F01CD2"/>
                </a:solidFill>
                <a:latin typeface="+mn-ea"/>
              </a:rPr>
              <a:t>신고의무자의 적극적 신고 필요 </a:t>
            </a:r>
            <a:endParaRPr lang="en-US" altLang="ko-KR" b="1" spc="-150" dirty="0">
              <a:solidFill>
                <a:srgbClr val="F01CD2"/>
              </a:solidFill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3716" y="718096"/>
            <a:ext cx="7211144" cy="406648"/>
          </a:xfrm>
        </p:spPr>
        <p:txBody>
          <a:bodyPr>
            <a:normAutofit fontScale="90000"/>
          </a:bodyPr>
          <a:lstStyle/>
          <a:p>
            <a:r>
              <a:rPr lang="en-US" altLang="ko-KR" sz="2400" dirty="0" smtClean="0"/>
              <a:t>(3) </a:t>
            </a:r>
            <a:r>
              <a:rPr lang="ko-KR" altLang="en-US" sz="2400" dirty="0" smtClean="0"/>
              <a:t>아동학대 현황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2075" y="137911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600" dirty="0" smtClean="0">
                <a:solidFill>
                  <a:srgbClr val="6A550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아동학대 유형</a:t>
            </a:r>
            <a:endParaRPr lang="ko-KR" altLang="en-US" sz="3200" b="1" spc="600" dirty="0">
              <a:solidFill>
                <a:srgbClr val="6A5506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aphicFrame>
        <p:nvGraphicFramePr>
          <p:cNvPr id="5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145618"/>
              </p:ext>
            </p:extLst>
          </p:nvPr>
        </p:nvGraphicFramePr>
        <p:xfrm>
          <a:off x="348605" y="2132856"/>
          <a:ext cx="5868987" cy="307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워크시트" r:id="rId4" imgW="4133703" imgH="2038502" progId="">
                  <p:embed/>
                </p:oleObj>
              </mc:Choice>
              <mc:Fallback>
                <p:oleObj name="워크시트" r:id="rId4" imgW="4133703" imgH="2038502" progId="">
                  <p:embed/>
                  <p:pic>
                    <p:nvPicPr>
                      <p:cNvPr id="0" name="Picture 16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05" y="2132856"/>
                        <a:ext cx="5868987" cy="307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차트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758980"/>
              </p:ext>
            </p:extLst>
          </p:nvPr>
        </p:nvGraphicFramePr>
        <p:xfrm>
          <a:off x="4597077" y="2848347"/>
          <a:ext cx="4943475" cy="22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워크시트" r:id="rId7" imgW="3800503" imgH="1666782" progId="">
                  <p:embed/>
                </p:oleObj>
              </mc:Choice>
              <mc:Fallback>
                <p:oleObj name="워크시트" r:id="rId7" imgW="3800503" imgH="1666782" progId="">
                  <p:embed/>
                  <p:pic>
                    <p:nvPicPr>
                      <p:cNvPr id="0" name="Picture 16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077" y="2848347"/>
                        <a:ext cx="4943475" cy="223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31398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ko-KR" altLang="en-US" b="1" spc="-120" dirty="0"/>
              <a:t>높은 중복학대 비율 </a:t>
            </a:r>
            <a:r>
              <a:rPr lang="en-US" altLang="ko-KR" b="1" spc="-120" dirty="0"/>
              <a:t>:  </a:t>
            </a:r>
            <a:r>
              <a:rPr lang="ko-KR" altLang="en-US" b="1" spc="-120" dirty="0">
                <a:solidFill>
                  <a:srgbClr val="F01CD2"/>
                </a:solidFill>
              </a:rPr>
              <a:t>여러 유형의 학대가 복합적으로 발생하므로 </a:t>
            </a:r>
            <a:r>
              <a:rPr lang="ko-KR" altLang="en-US" b="1" spc="-120" dirty="0" smtClean="0">
                <a:solidFill>
                  <a:srgbClr val="F01CD2"/>
                </a:solidFill>
              </a:rPr>
              <a:t>통합적 </a:t>
            </a:r>
            <a:r>
              <a:rPr lang="ko-KR" altLang="en-US" b="1" spc="-120" dirty="0">
                <a:solidFill>
                  <a:srgbClr val="F01CD2"/>
                </a:solidFill>
              </a:rPr>
              <a:t>접근필요 </a:t>
            </a:r>
            <a:endParaRPr lang="en-US" altLang="ko-KR" b="1" spc="-120" dirty="0" smtClean="0">
              <a:solidFill>
                <a:srgbClr val="F01CD2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ko-KR" altLang="en-US" b="1" spc="-120" dirty="0" smtClean="0"/>
              <a:t>정서학대가 </a:t>
            </a:r>
            <a:r>
              <a:rPr lang="ko-KR" altLang="en-US" b="1" spc="-120" dirty="0"/>
              <a:t>점차 늘어나고 있음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720080"/>
          </a:xfrm>
        </p:spPr>
        <p:txBody>
          <a:bodyPr/>
          <a:lstStyle/>
          <a:p>
            <a:r>
              <a:rPr lang="ko-KR" altLang="en-US" b="1" dirty="0" smtClean="0">
                <a:latin typeface="+mj-ea"/>
                <a:ea typeface="+mj-ea"/>
              </a:rPr>
              <a:t>목차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187624" y="1412776"/>
            <a:ext cx="7416824" cy="50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1" hangingPunct="0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742950" indent="-285750" algn="l" defTabSz="914400" rtl="0" eaLnBrk="0" latinLnBrk="1" hangingPunct="0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1143000" indent="-228600" algn="l" defTabSz="914400" rtl="0" eaLnBrk="0" latinLnBrk="1" hangingPunct="0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600200" indent="-228600" algn="l" defTabSz="914400" rtl="0" eaLnBrk="0" latinLnBrk="1" hangingPunct="0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2057400" indent="-228600" algn="l" defTabSz="914400" rtl="0" eaLnBrk="0" latinLnBrk="1" hangingPunct="0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0" indent="0" eaLnBrk="1" hangingPunct="1">
              <a:lnSpc>
                <a:spcPts val="2700"/>
              </a:lnSpc>
              <a:buNone/>
            </a:pPr>
            <a:r>
              <a:rPr kumimoji="0" lang="en-US" altLang="ko-KR" sz="1800" b="1" spc="-100" dirty="0" smtClean="0">
                <a:latin typeface="+mn-ea"/>
                <a:ea typeface="+mn-ea"/>
              </a:rPr>
              <a:t>1. </a:t>
            </a:r>
            <a:r>
              <a:rPr kumimoji="0" lang="ko-KR" altLang="en-US" sz="1800" b="1" spc="-100" dirty="0" smtClean="0">
                <a:latin typeface="+mn-ea"/>
                <a:ea typeface="+mn-ea"/>
              </a:rPr>
              <a:t>들어가며</a:t>
            </a:r>
            <a:endParaRPr kumimoji="0" lang="en-US" altLang="ko-KR" sz="1800" spc="-100" dirty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None/>
            </a:pPr>
            <a:r>
              <a:rPr kumimoji="0" lang="en-US" altLang="ko-KR" sz="1800" b="1" spc="-100" dirty="0" smtClean="0">
                <a:latin typeface="+mn-ea"/>
                <a:ea typeface="+mn-ea"/>
              </a:rPr>
              <a:t>2. </a:t>
            </a:r>
            <a:r>
              <a:rPr kumimoji="0" lang="ko-KR" altLang="en-US" sz="1800" b="1" spc="-100" dirty="0" smtClean="0">
                <a:latin typeface="+mn-ea"/>
                <a:ea typeface="+mn-ea"/>
              </a:rPr>
              <a:t>아동학대의 이해</a:t>
            </a:r>
            <a:r>
              <a:rPr kumimoji="0" lang="en-US" altLang="ko-KR" sz="1800" spc="-100" dirty="0" smtClean="0">
                <a:latin typeface="+mn-ea"/>
                <a:ea typeface="+mn-ea"/>
              </a:rPr>
              <a:t/>
            </a:r>
            <a:br>
              <a:rPr kumimoji="0" lang="en-US" altLang="ko-KR" sz="1800" spc="-100" dirty="0" smtClean="0">
                <a:latin typeface="+mn-ea"/>
                <a:ea typeface="+mn-ea"/>
              </a:rPr>
            </a:br>
            <a:r>
              <a:rPr kumimoji="0" lang="en-US" altLang="ko-KR" sz="1800" spc="-100" dirty="0" smtClean="0">
                <a:latin typeface="+mn-ea"/>
                <a:ea typeface="+mn-ea"/>
              </a:rPr>
              <a:t>  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(1)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정의</a:t>
            </a:r>
            <a:r>
              <a:rPr kumimoji="0" lang="en-US" altLang="ko-KR" sz="1400" spc="-100" dirty="0">
                <a:latin typeface="+mn-ea"/>
                <a:ea typeface="+mn-ea"/>
              </a:rPr>
              <a:t>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(2)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아동학대의 유형 및 처벌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 (3)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현황</a:t>
            </a:r>
            <a:r>
              <a:rPr kumimoji="0" lang="en-US" altLang="ko-KR" sz="1400" spc="-100" dirty="0">
                <a:latin typeface="+mn-ea"/>
                <a:ea typeface="+mn-ea"/>
              </a:rPr>
              <a:t> </a:t>
            </a:r>
            <a:endParaRPr kumimoji="0" lang="en-US" altLang="ko-KR" sz="1400" spc="-100" dirty="0" smtClean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None/>
            </a:pPr>
            <a:r>
              <a:rPr kumimoji="0" lang="en-US" altLang="ko-KR" sz="1400" spc="-100" dirty="0">
                <a:latin typeface="+mn-ea"/>
                <a:ea typeface="+mn-ea"/>
              </a:rPr>
              <a:t>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  (4)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발생 원인 및 후유증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(5)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가해자 처벌 및 피해아동 보호 강화</a:t>
            </a:r>
            <a:endParaRPr kumimoji="0" lang="en-US" altLang="ko-KR" sz="1400" b="1" spc="-100" dirty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None/>
            </a:pPr>
            <a:r>
              <a:rPr kumimoji="0" lang="en-US" altLang="ko-KR" sz="1800" b="1" spc="-100" dirty="0" smtClean="0">
                <a:latin typeface="+mn-ea"/>
                <a:ea typeface="+mn-ea"/>
              </a:rPr>
              <a:t>3. </a:t>
            </a:r>
            <a:r>
              <a:rPr kumimoji="0" lang="ko-KR" altLang="en-US" sz="1800" b="1" spc="-100" dirty="0" smtClean="0">
                <a:latin typeface="+mn-ea"/>
                <a:ea typeface="+mn-ea"/>
              </a:rPr>
              <a:t>아동보호전문기관 설치</a:t>
            </a:r>
            <a:r>
              <a:rPr kumimoji="0" lang="en-US" altLang="ko-KR" sz="1800" b="1" spc="-100" dirty="0" smtClean="0">
                <a:latin typeface="+mn-ea"/>
                <a:ea typeface="+mn-ea"/>
              </a:rPr>
              <a:t>·</a:t>
            </a:r>
            <a:r>
              <a:rPr kumimoji="0" lang="ko-KR" altLang="en-US" sz="1800" b="1" spc="-100" dirty="0" smtClean="0">
                <a:latin typeface="+mn-ea"/>
                <a:ea typeface="+mn-ea"/>
              </a:rPr>
              <a:t>운영 및 아동학대 사례 개입 과정</a:t>
            </a:r>
            <a:endParaRPr kumimoji="0" lang="en-US" altLang="ko-KR" sz="1800" b="1" spc="-100" dirty="0" smtClean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Font typeface="Arial" pitchFamily="34" charset="0"/>
              <a:buNone/>
            </a:pPr>
            <a:r>
              <a:rPr kumimoji="0" lang="en-US" altLang="ko-KR" sz="1800" spc="-100" dirty="0" smtClean="0">
                <a:latin typeface="+mn-ea"/>
                <a:ea typeface="+mn-ea"/>
              </a:rPr>
              <a:t>  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(1)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유엔 아동권리협약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(2)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아동인권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(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아동의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4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가지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권리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) (3)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아동보호전문기관 설치 </a:t>
            </a:r>
            <a:endParaRPr kumimoji="0" lang="en-US" altLang="ko-KR" sz="1400" spc="-100" dirty="0" smtClean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Font typeface="Arial" pitchFamily="34" charset="0"/>
              <a:buNone/>
            </a:pPr>
            <a:r>
              <a:rPr kumimoji="0" lang="en-US" altLang="ko-KR" sz="1400" spc="-100" dirty="0">
                <a:latin typeface="+mn-ea"/>
                <a:ea typeface="+mn-ea"/>
              </a:rPr>
              <a:t>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  (4)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아동보호전문기관의 역할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(5)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사례 개입 과정</a:t>
            </a:r>
            <a:endParaRPr kumimoji="0" lang="en-US" altLang="ko-KR" sz="1400" spc="-100" dirty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Font typeface="Arial" pitchFamily="34" charset="0"/>
              <a:buNone/>
            </a:pPr>
            <a:r>
              <a:rPr kumimoji="0" lang="en-US" altLang="ko-KR" sz="1800" b="1" spc="-100" dirty="0" smtClean="0">
                <a:latin typeface="+mn-ea"/>
                <a:ea typeface="+mn-ea"/>
              </a:rPr>
              <a:t>4. </a:t>
            </a:r>
            <a:r>
              <a:rPr kumimoji="0" lang="ko-KR" altLang="en-US" sz="1800" b="1" spc="-100" dirty="0" smtClean="0">
                <a:latin typeface="+mn-ea"/>
                <a:ea typeface="+mn-ea"/>
              </a:rPr>
              <a:t>아동학대 신고의무자의 역할</a:t>
            </a:r>
            <a:r>
              <a:rPr kumimoji="0" lang="en-US" altLang="ko-KR" sz="1800" b="1" spc="-100" dirty="0" smtClean="0">
                <a:latin typeface="+mn-ea"/>
                <a:ea typeface="+mn-ea"/>
              </a:rPr>
              <a:t/>
            </a:r>
            <a:br>
              <a:rPr kumimoji="0" lang="en-US" altLang="ko-KR" sz="1800" b="1" spc="-100" dirty="0" smtClean="0">
                <a:latin typeface="+mn-ea"/>
                <a:ea typeface="+mn-ea"/>
              </a:rPr>
            </a:br>
            <a:r>
              <a:rPr kumimoji="0" lang="en-US" altLang="ko-KR" sz="1800" b="1" spc="-100" dirty="0" smtClean="0">
                <a:latin typeface="+mn-ea"/>
                <a:ea typeface="+mn-ea"/>
              </a:rPr>
              <a:t>  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(1)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신고의무자</a:t>
            </a:r>
            <a:r>
              <a:rPr kumimoji="0" lang="en-US" altLang="ko-KR" sz="1400" spc="-100" dirty="0">
                <a:latin typeface="+mn-ea"/>
                <a:ea typeface="+mn-ea"/>
              </a:rPr>
              <a:t>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(2)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발견하기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(3) 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신고의무자</a:t>
            </a:r>
            <a:r>
              <a:rPr kumimoji="0" lang="ko-KR" altLang="en-US" sz="1400" spc="-100" dirty="0">
                <a:latin typeface="+mn-ea"/>
                <a:ea typeface="+mn-ea"/>
              </a:rPr>
              <a:t>의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신고 절차 </a:t>
            </a:r>
            <a:endParaRPr kumimoji="0" lang="en-US" altLang="ko-KR" sz="1400" spc="-100" dirty="0" smtClean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Font typeface="Arial" pitchFamily="34" charset="0"/>
              <a:buNone/>
            </a:pPr>
            <a:r>
              <a:rPr kumimoji="0" lang="en-US" altLang="ko-KR" sz="1400" spc="-100" dirty="0">
                <a:latin typeface="+mn-ea"/>
                <a:ea typeface="+mn-ea"/>
              </a:rPr>
              <a:t>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  (4)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신고 시 유의사항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(5)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아동학대 신고 의무 불이행 처벌 사례</a:t>
            </a:r>
            <a:endParaRPr kumimoji="0" lang="en-US" altLang="ko-KR" sz="1400" spc="-100" dirty="0" smtClean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Font typeface="Arial" pitchFamily="34" charset="0"/>
              <a:buNone/>
            </a:pPr>
            <a:r>
              <a:rPr kumimoji="0" lang="en-US" altLang="ko-KR" sz="1400" spc="-100" dirty="0">
                <a:latin typeface="+mn-ea"/>
                <a:ea typeface="+mn-ea"/>
              </a:rPr>
              <a:t> </a:t>
            </a:r>
            <a:r>
              <a:rPr kumimoji="0" lang="en-US" altLang="ko-KR" sz="1400" spc="-100" dirty="0" smtClean="0">
                <a:latin typeface="+mn-ea"/>
                <a:ea typeface="+mn-ea"/>
              </a:rPr>
              <a:t>   (6) </a:t>
            </a:r>
            <a:r>
              <a:rPr kumimoji="0" lang="ko-KR" altLang="en-US" sz="1400" spc="-100" dirty="0" smtClean="0">
                <a:latin typeface="+mn-ea"/>
                <a:ea typeface="+mn-ea"/>
              </a:rPr>
              <a:t>신고의무자의 아동보호전문기관 협력 사례 </a:t>
            </a:r>
            <a:endParaRPr kumimoji="0" lang="en-US" altLang="ko-KR" sz="1400" spc="-100" dirty="0" smtClean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None/>
            </a:pPr>
            <a:r>
              <a:rPr kumimoji="0" lang="en-US" altLang="ko-KR" sz="1800" b="1" spc="-100" dirty="0">
                <a:latin typeface="+mn-ea"/>
              </a:rPr>
              <a:t>5</a:t>
            </a:r>
            <a:r>
              <a:rPr kumimoji="0" lang="en-US" altLang="ko-KR" sz="1800" b="1" spc="-100" dirty="0" smtClean="0">
                <a:latin typeface="+mn-ea"/>
              </a:rPr>
              <a:t>. </a:t>
            </a:r>
            <a:r>
              <a:rPr kumimoji="0" lang="ko-KR" altLang="en-US" sz="1800" b="1" spc="-100" dirty="0" smtClean="0">
                <a:latin typeface="+mn-ea"/>
                <a:ea typeface="+mn-ea"/>
              </a:rPr>
              <a:t>바람직한 훈육방법</a:t>
            </a:r>
            <a:endParaRPr kumimoji="0" lang="en-US" altLang="ko-KR" sz="1800" b="1" spc="-100" dirty="0" smtClean="0">
              <a:latin typeface="+mn-ea"/>
              <a:ea typeface="+mn-ea"/>
            </a:endParaRPr>
          </a:p>
          <a:p>
            <a:pPr marL="0" indent="0" eaLnBrk="1" hangingPunct="1">
              <a:lnSpc>
                <a:spcPts val="2700"/>
              </a:lnSpc>
              <a:buNone/>
            </a:pPr>
            <a:r>
              <a:rPr kumimoji="0" lang="en-US" altLang="ko-KR" sz="1800" b="1" spc="-100" dirty="0" smtClean="0">
                <a:latin typeface="+mn-ea"/>
                <a:ea typeface="+mn-ea"/>
              </a:rPr>
              <a:t>6. </a:t>
            </a:r>
            <a:r>
              <a:rPr kumimoji="0" lang="ko-KR" altLang="en-US" sz="1800" b="1" spc="-100" dirty="0" smtClean="0">
                <a:latin typeface="+mn-ea"/>
                <a:ea typeface="+mn-ea"/>
              </a:rPr>
              <a:t>마치며</a:t>
            </a:r>
            <a:endParaRPr kumimoji="0" lang="en-US" altLang="ko-KR" sz="1800" spc="-100" dirty="0" smtClean="0">
              <a:latin typeface="+mn-ea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7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504056"/>
          </a:xfrm>
        </p:spPr>
        <p:txBody>
          <a:bodyPr>
            <a:normAutofit fontScale="90000"/>
          </a:bodyPr>
          <a:lstStyle/>
          <a:p>
            <a:r>
              <a:rPr lang="en-US" altLang="ko-KR" sz="2400" dirty="0" smtClean="0"/>
              <a:t>(3) </a:t>
            </a:r>
            <a:r>
              <a:rPr lang="ko-KR" altLang="en-US" sz="2400" dirty="0" smtClean="0"/>
              <a:t>아동학대 현황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2075" y="153151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600" dirty="0" smtClean="0">
                <a:solidFill>
                  <a:srgbClr val="6A5506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학대행위자와 아동과의 관계</a:t>
            </a:r>
            <a:endParaRPr lang="ko-KR" altLang="en-US" sz="3200" b="1" spc="600" dirty="0">
              <a:solidFill>
                <a:srgbClr val="6A5506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aphicFrame>
        <p:nvGraphicFramePr>
          <p:cNvPr id="8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860390"/>
              </p:ext>
            </p:extLst>
          </p:nvPr>
        </p:nvGraphicFramePr>
        <p:xfrm>
          <a:off x="693738" y="2349500"/>
          <a:ext cx="4859337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워크시트" r:id="rId4" imgW="4248059" imgH="2152720" progId="">
                  <p:embed/>
                </p:oleObj>
              </mc:Choice>
              <mc:Fallback>
                <p:oleObj name="워크시트" r:id="rId4" imgW="4248059" imgH="2152720" progId="">
                  <p:embed/>
                  <p:pic>
                    <p:nvPicPr>
                      <p:cNvPr id="0" name="Picture 8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349500"/>
                        <a:ext cx="4859337" cy="246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697677" y="4920927"/>
            <a:ext cx="48104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20" dirty="0">
                <a:latin typeface="맑은 고딕" pitchFamily="50" charset="-127"/>
                <a:ea typeface="맑은 고딕" pitchFamily="50" charset="-127"/>
              </a:rPr>
              <a:t>매년 </a:t>
            </a:r>
            <a:r>
              <a:rPr lang="ko-KR" altLang="en-US" spc="-120" dirty="0" smtClean="0">
                <a:latin typeface="맑은 고딕" pitchFamily="50" charset="-127"/>
                <a:ea typeface="맑은 고딕" pitchFamily="50" charset="-127"/>
              </a:rPr>
              <a:t>학대행위자의 </a:t>
            </a:r>
            <a:r>
              <a:rPr lang="en-US" altLang="ko-KR" b="1" spc="-12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83% </a:t>
            </a:r>
            <a:r>
              <a:rPr lang="ko-KR" altLang="en-US" b="1" spc="-12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r>
              <a:rPr lang="ko-KR" altLang="en-US" b="1" spc="-120" dirty="0" smtClean="0">
                <a:latin typeface="맑은 고딕" pitchFamily="50" charset="-127"/>
                <a:ea typeface="맑은 고딕" pitchFamily="50" charset="-127"/>
              </a:rPr>
              <a:t>이</a:t>
            </a:r>
            <a:r>
              <a:rPr lang="ko-KR" altLang="en-US" b="1" spc="-12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spc="-12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부모</a:t>
            </a:r>
            <a:endParaRPr lang="en-US" altLang="ko-KR" b="1" spc="-120" dirty="0" smtClean="0">
              <a:solidFill>
                <a:srgbClr val="F01CD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lnSpc>
                <a:spcPts val="24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ko-KR" spc="-12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20" dirty="0" smtClean="0">
                <a:latin typeface="맑은 고딕" pitchFamily="50" charset="-127"/>
                <a:ea typeface="맑은 고딕" pitchFamily="50" charset="-127"/>
              </a:rPr>
              <a:t>방임의 경우</a:t>
            </a:r>
            <a:r>
              <a:rPr lang="en-US" altLang="ko-KR" spc="-12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pc="-120" dirty="0">
                <a:latin typeface="맑은 고딕" pitchFamily="50" charset="-127"/>
                <a:ea typeface="맑은 고딕" pitchFamily="50" charset="-127"/>
              </a:rPr>
              <a:t> 부모에 의한 발생률 </a:t>
            </a:r>
            <a:r>
              <a:rPr lang="en-US" altLang="ko-KR" spc="-120" dirty="0">
                <a:latin typeface="맑은 고딕" pitchFamily="50" charset="-127"/>
                <a:ea typeface="맑은 고딕" pitchFamily="50" charset="-127"/>
              </a:rPr>
              <a:t>90% </a:t>
            </a:r>
            <a:r>
              <a:rPr lang="ko-KR" altLang="en-US" spc="-120" dirty="0">
                <a:latin typeface="맑은 고딕" pitchFamily="50" charset="-127"/>
                <a:ea typeface="맑은 고딕" pitchFamily="50" charset="-127"/>
              </a:rPr>
              <a:t>이상 </a:t>
            </a:r>
            <a:endParaRPr lang="en-US" altLang="ko-KR" spc="-120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lnSpc>
                <a:spcPts val="24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pc="-12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20" dirty="0" smtClean="0">
                <a:latin typeface="맑은 고딕" pitchFamily="50" charset="-127"/>
                <a:ea typeface="맑은 고딕" pitchFamily="50" charset="-127"/>
              </a:rPr>
              <a:t>아동학대 예방을 </a:t>
            </a:r>
            <a:r>
              <a:rPr lang="ko-KR" altLang="en-US" spc="-120" dirty="0">
                <a:latin typeface="맑은 고딕" pitchFamily="50" charset="-127"/>
                <a:ea typeface="맑은 고딕" pitchFamily="50" charset="-127"/>
              </a:rPr>
              <a:t>위한 </a:t>
            </a:r>
            <a:r>
              <a:rPr lang="ko-KR" altLang="en-US" spc="-120" dirty="0" smtClean="0">
                <a:latin typeface="맑은 고딕" pitchFamily="50" charset="-127"/>
                <a:ea typeface="맑은 고딕" pitchFamily="50" charset="-127"/>
              </a:rPr>
              <a:t>부모 교육과 가족 기능 </a:t>
            </a:r>
            <a:endParaRPr lang="en-US" altLang="ko-KR" spc="-12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400"/>
              </a:lnSpc>
              <a:buClr>
                <a:srgbClr val="C00000"/>
              </a:buClr>
            </a:pPr>
            <a:r>
              <a:rPr lang="en-US" altLang="ko-KR" spc="-12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pc="-120" dirty="0" smtClean="0">
                <a:latin typeface="맑은 고딕" pitchFamily="50" charset="-127"/>
                <a:ea typeface="맑은 고딕" pitchFamily="50" charset="-127"/>
              </a:rPr>
              <a:t>강화를 </a:t>
            </a:r>
            <a:r>
              <a:rPr lang="ko-KR" altLang="en-US" spc="-120" dirty="0">
                <a:latin typeface="맑은 고딕" pitchFamily="50" charset="-127"/>
                <a:ea typeface="맑은 고딕" pitchFamily="50" charset="-127"/>
              </a:rPr>
              <a:t>위한 적극적 지원 필요 </a:t>
            </a:r>
            <a:endParaRPr lang="en-US" altLang="ko-KR" spc="-1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543811" y="2423452"/>
            <a:ext cx="2988629" cy="3678097"/>
            <a:chOff x="4455273" y="2050459"/>
            <a:chExt cx="2854613" cy="3797891"/>
          </a:xfrm>
        </p:grpSpPr>
        <p:sp>
          <p:nvSpPr>
            <p:cNvPr id="11" name="직사각형 10"/>
            <p:cNvSpPr/>
            <p:nvPr/>
          </p:nvSpPr>
          <p:spPr>
            <a:xfrm>
              <a:off x="4499992" y="2050459"/>
              <a:ext cx="2808312" cy="379789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4455273" y="2050459"/>
              <a:ext cx="2854613" cy="3797891"/>
              <a:chOff x="1026758" y="2069509"/>
              <a:chExt cx="2556059" cy="3797891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079367" y="2069509"/>
                <a:ext cx="2495550" cy="1241021"/>
              </a:xfrm>
              <a:prstGeom prst="rect">
                <a:avLst/>
              </a:prstGeom>
              <a:gradFill rotWithShape="1">
                <a:gsLst>
                  <a:gs pos="0">
                    <a:srgbClr val="BBBFC5"/>
                  </a:gs>
                  <a:gs pos="100000">
                    <a:srgbClr val="BBBFC5">
                      <a:gamma/>
                      <a:tint val="2235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" name="Rectangle 6"/>
              <p:cNvSpPr>
                <a:spLocks noChangeArrowheads="1"/>
              </p:cNvSpPr>
              <p:nvPr/>
            </p:nvSpPr>
            <p:spPr bwMode="gray">
              <a:xfrm>
                <a:off x="1026758" y="3385861"/>
                <a:ext cx="2495550" cy="386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2200"/>
                  </a:lnSpc>
                </a:pPr>
                <a:r>
                  <a:rPr lang="ko-KR" altLang="en-US" b="1" spc="-150" dirty="0" smtClean="0">
                    <a:solidFill>
                      <a:srgbClr val="C00000"/>
                    </a:solidFill>
                    <a:latin typeface="+mn-ea"/>
                    <a:cs typeface="Arial" charset="0"/>
                  </a:rPr>
                  <a:t>학대행위자</a:t>
                </a:r>
                <a:r>
                  <a:rPr lang="ko-KR" altLang="en-US" b="1" spc="-150" dirty="0" smtClean="0">
                    <a:latin typeface="+mn-ea"/>
                    <a:cs typeface="Arial" charset="0"/>
                  </a:rPr>
                  <a:t>인 부모들의 특징 </a:t>
                </a:r>
                <a:endParaRPr lang="en-US" altLang="ko-KR" b="1" spc="-150" dirty="0">
                  <a:latin typeface="+mn-ea"/>
                  <a:cs typeface="Arial" charset="0"/>
                </a:endParaRPr>
              </a:p>
            </p:txBody>
          </p:sp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1066800" y="3311525"/>
                <a:ext cx="2516017" cy="2555875"/>
                <a:chOff x="528" y="2014"/>
                <a:chExt cx="1777" cy="1610"/>
              </a:xfrm>
            </p:grpSpPr>
            <p:sp>
              <p:nvSpPr>
                <p:cNvPr id="21" name="Line 12"/>
                <p:cNvSpPr>
                  <a:spLocks noChangeShapeType="1"/>
                </p:cNvSpPr>
                <p:nvPr/>
              </p:nvSpPr>
              <p:spPr bwMode="gray">
                <a:xfrm>
                  <a:off x="529" y="2014"/>
                  <a:ext cx="1776" cy="0"/>
                </a:xfrm>
                <a:prstGeom prst="line">
                  <a:avLst/>
                </a:prstGeom>
                <a:noFill/>
                <a:ln w="7620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gray">
                <a:xfrm>
                  <a:off x="528" y="3624"/>
                  <a:ext cx="1776" cy="0"/>
                </a:xfrm>
                <a:prstGeom prst="line">
                  <a:avLst/>
                </a:prstGeom>
                <a:noFill/>
                <a:ln w="7620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20" name="Line 14"/>
              <p:cNvSpPr>
                <a:spLocks noChangeShapeType="1"/>
              </p:cNvSpPr>
              <p:nvPr/>
            </p:nvSpPr>
            <p:spPr bwMode="gray">
              <a:xfrm>
                <a:off x="1201139" y="3798467"/>
                <a:ext cx="2192215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14" name="Freeform 53"/>
            <p:cNvPicPr>
              <a:picLocks noEditPoints="1" noChangeArrowheads="1"/>
            </p:cNvPicPr>
            <p:nvPr/>
          </p:nvPicPr>
          <p:blipFill>
            <a:blip r:embed="rId6" cstate="print">
              <a:lum bright="-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5" r="19867" b="87965"/>
            <a:stretch>
              <a:fillRect/>
            </a:stretch>
          </p:blipFill>
          <p:spPr bwMode="gray">
            <a:xfrm flipH="1">
              <a:off x="4917090" y="2139072"/>
              <a:ext cx="957513" cy="112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Freeform 43"/>
            <p:cNvPicPr>
              <a:picLocks noChangeArrowheads="1"/>
            </p:cNvPicPr>
            <p:nvPr/>
          </p:nvPicPr>
          <p:blipFill>
            <a:blip r:embed="rId7" cstate="print">
              <a:lum bright="-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5" t="-1457" r="43884" b="89429"/>
            <a:stretch>
              <a:fillRect/>
            </a:stretch>
          </p:blipFill>
          <p:spPr bwMode="gray">
            <a:xfrm>
              <a:off x="5880144" y="2097562"/>
              <a:ext cx="770736" cy="1166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527172" y="3769002"/>
              <a:ext cx="2759857" cy="1970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Clr>
                  <a:schemeClr val="tx1"/>
                </a:buClr>
                <a:buFontTx/>
                <a:buChar char="•"/>
              </a:pPr>
              <a:r>
                <a:rPr lang="ko-KR" altLang="en-US" spc="-12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600" b="1" spc="-120" dirty="0" smtClean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</a:rPr>
                <a:t>양육태도 및 방법부족</a:t>
              </a:r>
              <a:r>
                <a:rPr lang="en-US" altLang="ko-KR" sz="1600" b="1" spc="-120" dirty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600" b="1" spc="-120" dirty="0" smtClean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</a:rPr>
                <a:t>(30.4%)</a:t>
              </a:r>
            </a:p>
            <a:p>
              <a:pPr eaLnBrk="0" hangingPunct="0">
                <a:buClr>
                  <a:schemeClr val="tx1"/>
                </a:buClr>
                <a:buFontTx/>
                <a:buChar char="•"/>
              </a:pPr>
              <a:r>
                <a:rPr lang="ko-KR" altLang="en-US" sz="1600" spc="-120" dirty="0" smtClean="0">
                  <a:latin typeface="맑은 고딕" pitchFamily="50" charset="-127"/>
                  <a:ea typeface="맑은 고딕" pitchFamily="50" charset="-127"/>
                </a:rPr>
                <a:t> 사회경제적 스트레스 및 고립   </a:t>
              </a:r>
              <a:endParaRPr lang="en-US" altLang="ko-KR" sz="1600" spc="-12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eaLnBrk="0" hangingPunct="0">
                <a:buClr>
                  <a:schemeClr val="tx1"/>
                </a:buClr>
              </a:pPr>
              <a:r>
                <a:rPr lang="en-US" altLang="ko-KR" sz="1600" spc="-120" dirty="0" smtClean="0">
                  <a:latin typeface="맑은 고딕" pitchFamily="50" charset="-127"/>
                  <a:ea typeface="맑은 고딕" pitchFamily="50" charset="-127"/>
                </a:rPr>
                <a:t>   (23.3%)</a:t>
              </a:r>
            </a:p>
            <a:p>
              <a:pPr eaLnBrk="0" hangingPunct="0">
                <a:buClr>
                  <a:schemeClr val="tx1"/>
                </a:buClr>
                <a:buFontTx/>
                <a:buChar char="•"/>
              </a:pPr>
              <a:r>
                <a:rPr lang="ko-KR" altLang="en-US" sz="1600" spc="-120" dirty="0" smtClean="0">
                  <a:latin typeface="맑은 고딕" pitchFamily="50" charset="-127"/>
                  <a:ea typeface="맑은 고딕" pitchFamily="50" charset="-127"/>
                </a:rPr>
                <a:t> 부부 및 가족갈등 </a:t>
              </a:r>
              <a:r>
                <a:rPr lang="en-US" altLang="ko-KR" sz="1600" spc="-120" dirty="0" smtClean="0">
                  <a:latin typeface="맑은 고딕" pitchFamily="50" charset="-127"/>
                  <a:ea typeface="맑은 고딕" pitchFamily="50" charset="-127"/>
                </a:rPr>
                <a:t>(10.1%)</a:t>
              </a:r>
            </a:p>
            <a:p>
              <a:pPr eaLnBrk="0" hangingPunct="0">
                <a:buClr>
                  <a:schemeClr val="tx1"/>
                </a:buClr>
                <a:buFontTx/>
                <a:buChar char="•"/>
              </a:pPr>
              <a:r>
                <a:rPr lang="ko-KR" altLang="en-US" sz="1600" spc="-120" dirty="0" smtClean="0">
                  <a:latin typeface="맑은 고딕" pitchFamily="50" charset="-127"/>
                  <a:ea typeface="맑은 고딕" pitchFamily="50" charset="-127"/>
                </a:rPr>
                <a:t> 성격 및 기질문제 </a:t>
              </a:r>
              <a:r>
                <a:rPr lang="en-US" altLang="ko-KR" sz="1600" spc="-120" dirty="0" smtClean="0">
                  <a:latin typeface="맑은 고딕" pitchFamily="50" charset="-127"/>
                  <a:ea typeface="맑은 고딕" pitchFamily="50" charset="-127"/>
                </a:rPr>
                <a:t>(8.0%)</a:t>
              </a:r>
            </a:p>
            <a:p>
              <a:pPr algn="ctr" eaLnBrk="0" hangingPunct="0">
                <a:buClr>
                  <a:schemeClr val="tx1"/>
                </a:buClr>
              </a:pP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  <a:p>
              <a:pPr algn="ctr" eaLnBrk="0" hangingPunct="0">
                <a:buClr>
                  <a:schemeClr val="tx1"/>
                </a:buClr>
              </a:pP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출처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: 2012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년도 아동학대 현황 보고서</a:t>
              </a:r>
              <a:endParaRPr lang="en-US" altLang="ko-KR" sz="12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 eaLnBrk="0" hangingPunct="0">
                <a:buClr>
                  <a:schemeClr val="tx1"/>
                </a:buClr>
              </a:pP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200" dirty="0" smtClean="0">
                  <a:latin typeface="맑은 고딕" pitchFamily="50" charset="-127"/>
                  <a:ea typeface="맑은 고딕" pitchFamily="50" charset="-127"/>
                </a:rPr>
                <a:t>보건복지부</a:t>
              </a:r>
              <a:r>
                <a:rPr lang="en-US" altLang="ko-KR" sz="1200" dirty="0" smtClean="0">
                  <a:latin typeface="맑은 고딕" pitchFamily="50" charset="-127"/>
                  <a:ea typeface="맑은 고딕" pitchFamily="50" charset="-127"/>
                </a:rPr>
                <a:t>) 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7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(4) </a:t>
            </a:r>
            <a:r>
              <a:rPr lang="ko-KR" altLang="en-US" sz="2800" dirty="0" smtClean="0"/>
              <a:t>아동학대 발생 원인과 후유증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5117" y="1905164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smtClean="0">
                <a:solidFill>
                  <a:srgbClr val="F01CD2"/>
                </a:solidFill>
                <a:latin typeface="HY견고딕" pitchFamily="18" charset="-127"/>
                <a:ea typeface="HY견고딕" pitchFamily="18" charset="-127"/>
              </a:rPr>
              <a:t>아동학대는 모든 범죄의 근원이다</a:t>
            </a:r>
            <a:r>
              <a:rPr lang="en-US" altLang="ko-KR" sz="2600" dirty="0" smtClean="0">
                <a:solidFill>
                  <a:srgbClr val="F01CD2"/>
                </a:solidFill>
                <a:latin typeface="HY견고딕" pitchFamily="18" charset="-127"/>
                <a:ea typeface="HY견고딕" pitchFamily="18" charset="-127"/>
              </a:rPr>
              <a:t>!</a:t>
            </a:r>
            <a:endParaRPr lang="ko-KR" altLang="en-US" sz="2600" dirty="0">
              <a:solidFill>
                <a:srgbClr val="F01CD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2972" y="4929376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ea"/>
                <a:cs typeface="Arial"/>
              </a:rPr>
              <a:t>• </a:t>
            </a:r>
            <a:r>
              <a:rPr lang="ko-KR" altLang="en-US" sz="1400" b="1" dirty="0" smtClean="0">
                <a:latin typeface="+mn-ea"/>
              </a:rPr>
              <a:t>부산 여중생 살해 김길태</a:t>
            </a:r>
            <a:endParaRPr lang="en-US" altLang="ko-KR" sz="1400" b="1" dirty="0" smtClean="0">
              <a:latin typeface="+mn-ea"/>
            </a:endParaRPr>
          </a:p>
          <a:p>
            <a:endParaRPr lang="en-US" altLang="ko-KR" sz="1400" b="1" dirty="0" smtClean="0">
              <a:latin typeface="+mn-ea"/>
            </a:endParaRPr>
          </a:p>
          <a:p>
            <a:r>
              <a:rPr lang="en-US" altLang="ko-KR" sz="1400" b="1" dirty="0" smtClean="0">
                <a:latin typeface="+mn-ea"/>
              </a:rPr>
              <a:t>  </a:t>
            </a:r>
            <a:r>
              <a:rPr lang="ko-KR" altLang="en-US" sz="1400" b="1" dirty="0" smtClean="0">
                <a:latin typeface="+mn-ea"/>
              </a:rPr>
              <a:t>부가 어린 시절부터 신체학대 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117" y="492937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ea"/>
                <a:cs typeface="Arial"/>
              </a:rPr>
              <a:t>• </a:t>
            </a:r>
            <a:r>
              <a:rPr lang="ko-KR" altLang="en-US" sz="1400" b="1" dirty="0" smtClean="0">
                <a:latin typeface="+mn-ea"/>
              </a:rPr>
              <a:t>연쇄살인범 유영철</a:t>
            </a:r>
            <a:endParaRPr lang="en-US" altLang="ko-KR" sz="1400" b="1" dirty="0" smtClean="0">
              <a:latin typeface="+mn-ea"/>
            </a:endParaRPr>
          </a:p>
          <a:p>
            <a:endParaRPr lang="en-US" altLang="ko-KR" sz="1400" b="1" dirty="0" smtClean="0">
              <a:latin typeface="+mn-ea"/>
            </a:endParaRPr>
          </a:p>
          <a:p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부는 음주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폭력</a:t>
            </a:r>
            <a:endParaRPr lang="en-US" altLang="ko-KR" sz="1400" b="1" dirty="0" smtClean="0">
              <a:latin typeface="+mn-ea"/>
            </a:endParaRPr>
          </a:p>
          <a:p>
            <a:r>
              <a:rPr lang="ko-KR" altLang="en-US" sz="1400" b="1" dirty="0" smtClean="0">
                <a:latin typeface="+mn-ea"/>
              </a:rPr>
              <a:t> 모는 정서학대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1284" y="492937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ea"/>
                <a:cs typeface="Arial"/>
              </a:rPr>
              <a:t>• </a:t>
            </a:r>
            <a:r>
              <a:rPr lang="ko-KR" altLang="en-US" sz="1400" b="1" dirty="0" smtClean="0">
                <a:latin typeface="+mn-ea"/>
              </a:rPr>
              <a:t>나주 </a:t>
            </a:r>
            <a:r>
              <a:rPr lang="ko-KR" altLang="en-US" sz="1400" b="1" dirty="0" err="1" smtClean="0">
                <a:latin typeface="+mn-ea"/>
              </a:rPr>
              <a:t>초등생</a:t>
            </a:r>
            <a:r>
              <a:rPr lang="ko-KR" altLang="en-US" sz="1400" b="1" dirty="0" smtClean="0">
                <a:latin typeface="+mn-ea"/>
              </a:rPr>
              <a:t> 성폭행 고종석</a:t>
            </a:r>
            <a:endParaRPr lang="en-US" altLang="ko-KR" sz="1400" b="1" dirty="0" smtClean="0">
              <a:latin typeface="+mn-ea"/>
            </a:endParaRPr>
          </a:p>
          <a:p>
            <a:endParaRPr lang="en-US" altLang="ko-KR" sz="1400" b="1" dirty="0" smtClean="0">
              <a:latin typeface="+mn-ea"/>
            </a:endParaRPr>
          </a:p>
          <a:p>
            <a:r>
              <a:rPr lang="ko-KR" altLang="en-US" sz="1400" b="1" dirty="0" smtClean="0">
                <a:latin typeface="+mn-ea"/>
              </a:rPr>
              <a:t>  불우한 성장과정 </a:t>
            </a:r>
            <a:endParaRPr lang="ko-KR" altLang="en-US" sz="1400" b="1" dirty="0"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906708" y="2841144"/>
            <a:ext cx="7560840" cy="560834"/>
            <a:chOff x="654050" y="1844675"/>
            <a:chExt cx="5919788" cy="70485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4471988" y="1844675"/>
              <a:ext cx="2101850" cy="704850"/>
            </a:xfrm>
            <a:prstGeom prst="chevron">
              <a:avLst>
                <a:gd name="adj" fmla="val 29502"/>
              </a:avLst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2563813" y="1844675"/>
              <a:ext cx="2101850" cy="704850"/>
            </a:xfrm>
            <a:prstGeom prst="chevron">
              <a:avLst>
                <a:gd name="adj" fmla="val 29475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654050" y="1844675"/>
              <a:ext cx="2101850" cy="704850"/>
            </a:xfrm>
            <a:prstGeom prst="homePlate">
              <a:avLst>
                <a:gd name="adj" fmla="val 3063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gray">
            <a:xfrm>
              <a:off x="846138" y="2008188"/>
              <a:ext cx="1382712" cy="464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 3" pitchFamily="18" charset="2"/>
                <a:buNone/>
              </a:pPr>
              <a:r>
                <a:rPr lang="en-US" altLang="ko-KR" b="1" dirty="0" smtClean="0">
                  <a:solidFill>
                    <a:srgbClr val="FFFFFF"/>
                  </a:solidFill>
                  <a:ea typeface="굴림" charset="-127"/>
                  <a:cs typeface="Arial" charset="0"/>
                </a:rPr>
                <a:t>2004</a:t>
              </a:r>
              <a:endParaRPr lang="en-US" altLang="ko-KR" b="1" dirty="0">
                <a:solidFill>
                  <a:srgbClr val="FFFFFF"/>
                </a:solidFill>
                <a:ea typeface="굴림" charset="-127"/>
                <a:cs typeface="Arial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gray">
            <a:xfrm>
              <a:off x="2854325" y="2008188"/>
              <a:ext cx="1382713" cy="464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 3" pitchFamily="18" charset="2"/>
                <a:buNone/>
              </a:pPr>
              <a:r>
                <a:rPr lang="en-US" altLang="ko-KR" b="1" dirty="0" smtClean="0">
                  <a:solidFill>
                    <a:srgbClr val="FFFFFF"/>
                  </a:solidFill>
                  <a:ea typeface="굴림" charset="-127"/>
                  <a:cs typeface="Arial" charset="0"/>
                </a:rPr>
                <a:t>2010</a:t>
              </a:r>
              <a:endParaRPr lang="en-US" altLang="ko-KR" b="1" dirty="0">
                <a:solidFill>
                  <a:srgbClr val="FFFFFF"/>
                </a:solidFill>
                <a:ea typeface="굴림" charset="-127"/>
                <a:cs typeface="Arial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gray">
            <a:xfrm>
              <a:off x="4776788" y="2008188"/>
              <a:ext cx="1382712" cy="464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 3" pitchFamily="18" charset="2"/>
                <a:buNone/>
              </a:pPr>
              <a:r>
                <a:rPr lang="en-US" altLang="ko-KR" b="1" dirty="0" smtClean="0">
                  <a:solidFill>
                    <a:srgbClr val="FFFFFF"/>
                  </a:solidFill>
                  <a:ea typeface="굴림" charset="-127"/>
                  <a:cs typeface="Arial" charset="0"/>
                </a:rPr>
                <a:t>2012</a:t>
              </a:r>
              <a:endParaRPr lang="en-US" altLang="ko-KR" b="1" dirty="0">
                <a:solidFill>
                  <a:srgbClr val="FFFFFF"/>
                </a:solidFill>
                <a:ea typeface="굴림" charset="-127"/>
                <a:cs typeface="Arial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 flipV="1">
              <a:off x="2373313" y="2128838"/>
              <a:ext cx="147637" cy="147637"/>
            </a:xfrm>
            <a:prstGeom prst="ellipse">
              <a:avLst/>
            </a:prstGeom>
            <a:solidFill>
              <a:schemeClr val="accent1"/>
            </a:solidFill>
            <a:ln w="57150" cmpd="thickTh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 flipV="1">
              <a:off x="4297363" y="2128838"/>
              <a:ext cx="147637" cy="147637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 flipV="1">
              <a:off x="6240463" y="2128838"/>
              <a:ext cx="147637" cy="147637"/>
            </a:xfrm>
            <a:prstGeom prst="ellipse">
              <a:avLst/>
            </a:prstGeom>
            <a:solidFill>
              <a:schemeClr val="hlink"/>
            </a:solidFill>
            <a:ln w="57150" cmpd="thickTh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716" y="3489216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http://imgnews.naver.com/image/001/2010/03/10/PYH2010031012030005100_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004" y="3489216"/>
            <a:ext cx="2232248" cy="1368152"/>
          </a:xfrm>
          <a:prstGeom prst="rect">
            <a:avLst/>
          </a:prstGeom>
          <a:noFill/>
        </p:spPr>
      </p:pic>
      <p:pic>
        <p:nvPicPr>
          <p:cNvPr id="20" name="Picture 7" descr="http://image.news1.kr/system/photos/2012/9/2/229139/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3292" y="3561224"/>
            <a:ext cx="2088232" cy="1296144"/>
          </a:xfrm>
          <a:prstGeom prst="rect">
            <a:avLst/>
          </a:prstGeom>
          <a:noFill/>
        </p:spPr>
      </p:pic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3270137" y="3419819"/>
            <a:ext cx="0" cy="149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oval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972141" y="3417208"/>
            <a:ext cx="0" cy="149860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 type="oval" w="sm" len="sm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62692" y="6484749"/>
            <a:ext cx="3935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사진출처</a:t>
            </a:r>
            <a:r>
              <a:rPr lang="en-US" altLang="ko-KR" sz="1200" dirty="0" smtClean="0"/>
              <a:t>: KBS, </a:t>
            </a:r>
            <a:r>
              <a:rPr lang="ko-KR" altLang="en-US" sz="1200" dirty="0" smtClean="0"/>
              <a:t>연합뉴스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뉴스</a:t>
            </a: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(4) </a:t>
            </a:r>
            <a:r>
              <a:rPr lang="ko-KR" altLang="en-US" sz="2800" dirty="0" smtClean="0"/>
              <a:t>아동학대 발생 원인과 후유증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8041" y="1772816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smtClean="0">
                <a:solidFill>
                  <a:srgbClr val="F01CD2"/>
                </a:solidFill>
                <a:latin typeface="HY견고딕" pitchFamily="18" charset="-127"/>
                <a:ea typeface="HY견고딕" pitchFamily="18" charset="-127"/>
              </a:rPr>
              <a:t>아동학대는 모든 범죄의 근원이다</a:t>
            </a:r>
            <a:r>
              <a:rPr lang="en-US" altLang="ko-KR" sz="2600" dirty="0" smtClean="0">
                <a:solidFill>
                  <a:srgbClr val="F01CD2"/>
                </a:solidFill>
                <a:latin typeface="HY견고딕" pitchFamily="18" charset="-127"/>
                <a:ea typeface="HY견고딕" pitchFamily="18" charset="-127"/>
              </a:rPr>
              <a:t>!</a:t>
            </a:r>
            <a:endParaRPr lang="ko-KR" altLang="en-US" sz="2600" dirty="0">
              <a:solidFill>
                <a:srgbClr val="F01CD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4208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방치된 어린 시절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그 분노가 범죄의 뿌리다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중앙일보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2012.5.29)&gt;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2" descr="http://pds.joinsmsn.com/news/component/htmlphoto_mmdata/201205/29/htm_2012052911647301030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7" y="2934237"/>
            <a:ext cx="3397567" cy="27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08512" y="3034695"/>
            <a:ext cx="4499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ko-KR" altLang="en-US" sz="1600" dirty="0" smtClean="0">
                <a:latin typeface="+mn-ea"/>
              </a:rPr>
              <a:t>우발적 </a:t>
            </a:r>
            <a:r>
              <a:rPr lang="ko-KR" altLang="en-US" sz="1600" dirty="0">
                <a:latin typeface="+mn-ea"/>
              </a:rPr>
              <a:t>동기로 강력범죄를 저지른 경우가 </a:t>
            </a:r>
            <a:r>
              <a:rPr lang="en-US" altLang="ko-KR" sz="1600" dirty="0">
                <a:latin typeface="+mn-ea"/>
              </a:rPr>
              <a:t>44.3%</a:t>
            </a:r>
            <a:r>
              <a:rPr lang="ko-KR" altLang="en-US" sz="1600" dirty="0">
                <a:latin typeface="+mn-ea"/>
              </a:rPr>
              <a:t>로 가장 많은 비중을 차지했다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　</a:t>
            </a:r>
            <a:endParaRPr lang="en-US" altLang="ko-KR" sz="1600" dirty="0" smtClean="0">
              <a:latin typeface="+mn-ea"/>
            </a:endParaRPr>
          </a:p>
          <a:p>
            <a:pPr latinLnBrk="1"/>
            <a:endParaRPr lang="en-US" altLang="ko-KR" sz="1600" dirty="0">
              <a:latin typeface="+mn-ea"/>
            </a:endParaRPr>
          </a:p>
          <a:p>
            <a:pPr latinLnBrk="1"/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중략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 latinLnBrk="1"/>
            <a:endParaRPr lang="ko-KR" altLang="en-US" sz="1600" dirty="0">
              <a:latin typeface="+mn-ea"/>
            </a:endParaRPr>
          </a:p>
          <a:p>
            <a:pPr latinLnBrk="1"/>
            <a:r>
              <a:rPr lang="ko-KR" altLang="en-US" sz="1600" dirty="0" smtClean="0">
                <a:latin typeface="+mn-ea"/>
              </a:rPr>
              <a:t>이번 </a:t>
            </a:r>
            <a:r>
              <a:rPr lang="ko-KR" altLang="en-US" sz="1600" dirty="0">
                <a:latin typeface="+mn-ea"/>
              </a:rPr>
              <a:t>조사에서 강력범죄자들은 부모의 이혼</a:t>
            </a:r>
            <a:r>
              <a:rPr lang="en-US" altLang="ko-KR" sz="1600" dirty="0" smtClean="0">
                <a:latin typeface="+mn-ea"/>
              </a:rPr>
              <a:t>·</a:t>
            </a:r>
          </a:p>
          <a:p>
            <a:pPr latinLnBrk="1"/>
            <a:r>
              <a:rPr lang="ko-KR" altLang="en-US" sz="1600" dirty="0" smtClean="0">
                <a:latin typeface="+mn-ea"/>
              </a:rPr>
              <a:t>외도</a:t>
            </a:r>
            <a:r>
              <a:rPr lang="en-US" altLang="ko-KR" sz="1600" dirty="0">
                <a:latin typeface="+mn-ea"/>
              </a:rPr>
              <a:t>·</a:t>
            </a:r>
            <a:r>
              <a:rPr lang="ko-KR" altLang="en-US" sz="1600" dirty="0">
                <a:latin typeface="+mn-ea"/>
              </a:rPr>
              <a:t>불화</a:t>
            </a:r>
            <a:r>
              <a:rPr lang="en-US" altLang="ko-KR" sz="1600" dirty="0">
                <a:latin typeface="+mn-ea"/>
              </a:rPr>
              <a:t>·</a:t>
            </a:r>
            <a:r>
              <a:rPr lang="ko-KR" altLang="en-US" sz="1600" dirty="0">
                <a:latin typeface="+mn-ea"/>
              </a:rPr>
              <a:t>알코올 중독</a:t>
            </a:r>
            <a:r>
              <a:rPr lang="en-US" altLang="ko-KR" sz="1600" dirty="0">
                <a:latin typeface="+mn-ea"/>
              </a:rPr>
              <a:t>·</a:t>
            </a:r>
            <a:r>
              <a:rPr lang="ko-KR" altLang="en-US" sz="1600" dirty="0">
                <a:latin typeface="+mn-ea"/>
              </a:rPr>
              <a:t>정신질환 </a:t>
            </a:r>
            <a:r>
              <a:rPr lang="ko-KR" altLang="en-US" sz="1600" dirty="0" smtClean="0">
                <a:latin typeface="+mn-ea"/>
              </a:rPr>
              <a:t>등으로</a:t>
            </a:r>
            <a:endParaRPr lang="en-US" altLang="ko-KR" sz="1600" dirty="0" smtClean="0">
              <a:latin typeface="+mn-ea"/>
            </a:endParaRPr>
          </a:p>
          <a:p>
            <a:pPr latinLnBrk="1"/>
            <a:r>
              <a:rPr lang="ko-KR" altLang="en-US" sz="1600" dirty="0" smtClean="0">
                <a:latin typeface="+mn-ea"/>
              </a:rPr>
              <a:t>성장기에 </a:t>
            </a:r>
            <a:r>
              <a:rPr lang="ko-KR" altLang="en-US" sz="1600" dirty="0">
                <a:latin typeface="+mn-ea"/>
              </a:rPr>
              <a:t>고통을 받은 경우가 </a:t>
            </a:r>
            <a:r>
              <a:rPr lang="en-US" altLang="ko-KR" sz="1600" dirty="0">
                <a:latin typeface="+mn-ea"/>
              </a:rPr>
              <a:t>66.7%</a:t>
            </a:r>
            <a:r>
              <a:rPr lang="ko-KR" altLang="en-US" sz="1600" dirty="0">
                <a:latin typeface="+mn-ea"/>
              </a:rPr>
              <a:t>에 달했다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부적응</a:t>
            </a:r>
            <a:r>
              <a:rPr lang="en-US" altLang="ko-KR" sz="1600" dirty="0">
                <a:latin typeface="+mn-ea"/>
              </a:rPr>
              <a:t>·</a:t>
            </a:r>
            <a:r>
              <a:rPr lang="ko-KR" altLang="en-US" sz="1600" dirty="0">
                <a:latin typeface="+mn-ea"/>
              </a:rPr>
              <a:t>집단 따돌림 등 학창 시절에 </a:t>
            </a:r>
            <a:r>
              <a:rPr lang="ko-KR" altLang="en-US" sz="1600" dirty="0" smtClean="0">
                <a:latin typeface="+mn-ea"/>
              </a:rPr>
              <a:t>문제가</a:t>
            </a:r>
            <a:endParaRPr lang="en-US" altLang="ko-KR" sz="1600" dirty="0" smtClean="0">
              <a:latin typeface="+mn-ea"/>
            </a:endParaRPr>
          </a:p>
          <a:p>
            <a:pPr latinLnBrk="1"/>
            <a:r>
              <a:rPr lang="ko-KR" altLang="en-US" sz="1600" dirty="0" smtClean="0">
                <a:latin typeface="+mn-ea"/>
              </a:rPr>
              <a:t>있었던 </a:t>
            </a:r>
            <a:r>
              <a:rPr lang="ko-KR" altLang="en-US" sz="1600" dirty="0">
                <a:latin typeface="+mn-ea"/>
              </a:rPr>
              <a:t>경우도 </a:t>
            </a:r>
            <a:r>
              <a:rPr lang="en-US" altLang="ko-KR" sz="1600" dirty="0">
                <a:latin typeface="+mn-ea"/>
              </a:rPr>
              <a:t>67.2%</a:t>
            </a:r>
            <a:r>
              <a:rPr lang="ko-KR" altLang="en-US" sz="1600" dirty="0">
                <a:latin typeface="+mn-ea"/>
              </a:rPr>
              <a:t>로 조사됐다</a:t>
            </a:r>
            <a:r>
              <a:rPr lang="en-US" altLang="ko-KR" sz="1600" dirty="0">
                <a:latin typeface="+mn-ea"/>
              </a:rPr>
              <a:t>. </a:t>
            </a:r>
            <a:endParaRPr lang="ko-KR" altLang="en-US" sz="1600" dirty="0"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5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(4) </a:t>
            </a:r>
            <a:r>
              <a:rPr lang="ko-KR" altLang="en-US" sz="2800" dirty="0" smtClean="0"/>
              <a:t>아동학대 발생 원인과 후유증</a:t>
            </a:r>
            <a:endParaRPr lang="ko-KR" altLang="en-US" sz="2800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9" y="2613390"/>
            <a:ext cx="684215" cy="68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 descr="2511N422697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0" y="3953836"/>
            <a:ext cx="677394" cy="6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5224214"/>
            <a:ext cx="671513" cy="66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26707" y="2478443"/>
            <a:ext cx="253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정신장애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학대경험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약물중독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자녀에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대한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비현실적 기대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충동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부모역할에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대한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지식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부족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17587" y="3808774"/>
            <a:ext cx="2539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빈곤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실업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사회적 지지</a:t>
            </a:r>
            <a:endParaRPr lang="en-US" altLang="ko-KR" sz="1600" b="1" spc="-150" dirty="0" smtClean="0">
              <a:solidFill>
                <a:srgbClr val="F01CD2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체계</a:t>
            </a:r>
            <a:r>
              <a:rPr lang="en-US" altLang="ko-KR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부족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원만하지 못한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부부관계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가정폭력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부모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자녀 간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애착부족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036251" y="5079768"/>
            <a:ext cx="2520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spc="-250" dirty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자녀를 부모의 </a:t>
            </a:r>
            <a:r>
              <a:rPr lang="ko-KR" altLang="en-US" sz="1600" b="1" spc="-2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소유물로 여김</a:t>
            </a:r>
            <a:endParaRPr lang="en-US" altLang="ko-KR" sz="1600" b="1" spc="-250" dirty="0" smtClean="0">
              <a:solidFill>
                <a:srgbClr val="F01CD2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 / 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체벌 허용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피해아동에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대한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법적인 보호 부재 및 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미비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892749" y="2550451"/>
            <a:ext cx="0" cy="350103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644008" y="2550451"/>
            <a:ext cx="0" cy="350103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89596" y="1926586"/>
            <a:ext cx="2251425" cy="380480"/>
          </a:xfrm>
          <a:prstGeom prst="rect">
            <a:avLst/>
          </a:prstGeom>
          <a:solidFill>
            <a:srgbClr val="BA940A"/>
          </a:solidFill>
        </p:spPr>
        <p:txBody>
          <a:bodyPr wrap="square" tIns="36000" bIns="36000" rtlCol="0">
            <a:spAutoFit/>
          </a:bodyPr>
          <a:lstStyle/>
          <a:p>
            <a:pPr algn="ctr"/>
            <a:r>
              <a:rPr lang="ko-KR" altLang="en-US" sz="200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요인</a:t>
            </a:r>
            <a:endParaRPr lang="ko-KR" altLang="en-US" sz="2000">
              <a:solidFill>
                <a:schemeClr val="bg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036" y="1924954"/>
            <a:ext cx="1053705" cy="380480"/>
          </a:xfrm>
          <a:prstGeom prst="rect">
            <a:avLst/>
          </a:prstGeom>
          <a:solidFill>
            <a:srgbClr val="BA940A"/>
          </a:solidFill>
        </p:spPr>
        <p:txBody>
          <a:bodyPr wrap="square" tIns="36000" bIns="36000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구</a:t>
            </a:r>
            <a:r>
              <a:rPr lang="ko-KR" altLang="en-US" sz="20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971" y="3243170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pc="-150" dirty="0" smtClean="0"/>
              <a:t>학대자  </a:t>
            </a:r>
            <a:r>
              <a:rPr lang="en-US" altLang="ko-KR" sz="1200" b="1" spc="-150" dirty="0" smtClean="0"/>
              <a:t>/  </a:t>
            </a:r>
            <a:r>
              <a:rPr lang="ko-KR" altLang="en-US" sz="1200" b="1" spc="-150" dirty="0" smtClean="0"/>
              <a:t>아동</a:t>
            </a:r>
            <a:endParaRPr lang="en-US" altLang="ko-KR" sz="1200" b="1" spc="-150" dirty="0" smtClean="0"/>
          </a:p>
          <a:p>
            <a:pPr algn="ctr"/>
            <a:r>
              <a:rPr lang="ko-KR" altLang="en-US" sz="1600" b="1" spc="-150" dirty="0" smtClean="0"/>
              <a:t>개</a:t>
            </a:r>
            <a:r>
              <a:rPr lang="ko-KR" altLang="en-US" sz="1600" b="1" spc="-150" dirty="0"/>
              <a:t>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4674" y="4602614"/>
            <a:ext cx="55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smtClean="0"/>
              <a:t>가족</a:t>
            </a:r>
            <a:endParaRPr lang="ko-KR" altLang="en-US" sz="1600" b="1" spc="-150" dirty="0"/>
          </a:p>
        </p:txBody>
      </p:sp>
      <p:sp>
        <p:nvSpPr>
          <p:cNvPr id="20" name="TextBox 19"/>
          <p:cNvSpPr txBox="1"/>
          <p:nvPr/>
        </p:nvSpPr>
        <p:spPr>
          <a:xfrm>
            <a:off x="1015606" y="5898758"/>
            <a:ext cx="55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smtClean="0"/>
              <a:t>사회</a:t>
            </a:r>
            <a:endParaRPr lang="ko-KR" altLang="en-US" sz="1600" b="1" spc="-150" dirty="0"/>
          </a:p>
        </p:txBody>
      </p:sp>
      <p:sp>
        <p:nvSpPr>
          <p:cNvPr id="21" name="TextBox 20"/>
          <p:cNvSpPr txBox="1"/>
          <p:nvPr/>
        </p:nvSpPr>
        <p:spPr>
          <a:xfrm>
            <a:off x="4845077" y="1924954"/>
            <a:ext cx="3456384" cy="380480"/>
          </a:xfrm>
          <a:prstGeom prst="rect">
            <a:avLst/>
          </a:prstGeom>
          <a:solidFill>
            <a:srgbClr val="BA940A"/>
          </a:solidFill>
        </p:spPr>
        <p:txBody>
          <a:bodyPr wrap="square" tIns="36000" bIns="36000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결</a:t>
            </a:r>
            <a:r>
              <a:rPr lang="ko-KR" altLang="en-US" sz="20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9496" y="2447664"/>
            <a:ext cx="27462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학대로 인한 사망 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아동에게 싶은 상처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아동 자신을 무가치하게 느낌 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아동의 신뢰가 파괴됨</a:t>
            </a:r>
            <a:endParaRPr lang="ko-KR" altLang="en-US" sz="1600" spc="-150" dirty="0"/>
          </a:p>
        </p:txBody>
      </p:sp>
      <p:sp>
        <p:nvSpPr>
          <p:cNvPr id="26" name="TextBox 25"/>
          <p:cNvSpPr txBox="1"/>
          <p:nvPr/>
        </p:nvSpPr>
        <p:spPr>
          <a:xfrm>
            <a:off x="4807962" y="3777997"/>
            <a:ext cx="3940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</a:rPr>
              <a:t>비가해가족의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죄책감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외상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후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스트레스 장애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부모의 자녀 양육 기능 저하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부모 및 형제와의 다툼 증가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가출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9496" y="5048990"/>
            <a:ext cx="285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아동학대의 세대간 전이 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학교폭력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비행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자살이 증가함  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약물 남용 및 중독 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50" dirty="0" err="1">
                <a:latin typeface="맑은 고딕" pitchFamily="50" charset="-127"/>
                <a:ea typeface="맑은 고딕" pitchFamily="50" charset="-127"/>
              </a:rPr>
              <a:t>성매매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등 각종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범죄가 증가함  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(4) </a:t>
            </a:r>
            <a:r>
              <a:rPr lang="ko-KR" altLang="en-US" sz="2800" dirty="0" smtClean="0"/>
              <a:t>아동학대 발생 원인과 후유증</a:t>
            </a:r>
            <a:endParaRPr lang="ko-KR" alt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99592" y="2137685"/>
            <a:ext cx="753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아동학대는 아동이 가진 여러 특성과 아동을 둘러싸고 있는</a:t>
            </a:r>
            <a:endParaRPr lang="en-US" altLang="ko-KR" sz="2200" spc="-150" dirty="0" smtClean="0">
              <a:solidFill>
                <a:srgbClr val="6A550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부모</a:t>
            </a:r>
            <a:r>
              <a:rPr lang="en-US" altLang="ko-KR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가족</a:t>
            </a:r>
            <a:r>
              <a:rPr lang="en-US" altLang="ko-KR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 등의 주변 환경과의</a:t>
            </a:r>
            <a:r>
              <a:rPr lang="en-US" altLang="ko-KR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역동적 관계를</a:t>
            </a:r>
            <a:endParaRPr lang="en-US" altLang="ko-KR" sz="2200" spc="-150" dirty="0" smtClean="0">
              <a:solidFill>
                <a:srgbClr val="6A550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200" spc="-150" dirty="0" smtClean="0">
                <a:solidFill>
                  <a:srgbClr val="6A550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고려할 필요가 있으며</a:t>
            </a:r>
            <a:r>
              <a:rPr lang="en-US" altLang="ko-KR" sz="2200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endParaRPr lang="ko-KR" altLang="en-US" sz="2200" b="1" spc="-150" dirty="0">
              <a:solidFill>
                <a:srgbClr val="6A550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013674" y="3652081"/>
            <a:ext cx="66021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F01CD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아동학대는 개인</a:t>
            </a:r>
            <a:r>
              <a:rPr lang="en-US" altLang="ko-KR" sz="3000" dirty="0" smtClean="0">
                <a:solidFill>
                  <a:srgbClr val="F01CD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, </a:t>
            </a:r>
            <a:r>
              <a:rPr lang="ko-KR" altLang="en-US" sz="3000" dirty="0" smtClean="0">
                <a:solidFill>
                  <a:srgbClr val="F01CD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가족</a:t>
            </a:r>
            <a:r>
              <a:rPr lang="en-US" altLang="ko-KR" sz="3000" dirty="0" smtClean="0">
                <a:solidFill>
                  <a:srgbClr val="F01CD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, </a:t>
            </a:r>
            <a:r>
              <a:rPr lang="ko-KR" altLang="en-US" sz="3000" dirty="0" smtClean="0">
                <a:solidFill>
                  <a:srgbClr val="F01CD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charset="0"/>
              </a:rPr>
              <a:t>사회에까지 부정적인 파급효과를 미치게 됨 </a:t>
            </a:r>
            <a:endParaRPr lang="en-US" altLang="ko-KR" sz="3000" dirty="0">
              <a:solidFill>
                <a:srgbClr val="F01CD2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charset="0"/>
            </a:endParaRPr>
          </a:p>
        </p:txBody>
      </p:sp>
      <p:pic>
        <p:nvPicPr>
          <p:cNvPr id="25" name="Picture 3" descr="C:\Documents and Settings\user\Local Settings\Temporary Internet Files\Content.IE5\MKWY125P\MC900445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9636"/>
            <a:ext cx="1645045" cy="16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4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64807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학대 유형별 후유증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11899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spc="600" dirty="0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신체학대</a:t>
            </a:r>
            <a:r>
              <a:rPr lang="en-US" altLang="ko-KR" sz="2600" b="1" spc="600" dirty="0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2600" b="1" spc="600" dirty="0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정서학대</a:t>
            </a:r>
            <a:r>
              <a:rPr lang="en-US" altLang="ko-KR" sz="2600" b="1" spc="600" dirty="0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2600" b="1" spc="600" dirty="0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방임</a:t>
            </a:r>
            <a:r>
              <a:rPr lang="en-US" altLang="ko-KR" sz="2600" b="1" spc="600" dirty="0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2600" b="1" spc="600" dirty="0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유기에 의한 후유증</a:t>
            </a:r>
            <a:endParaRPr lang="en-US" altLang="ko-KR" sz="2600" b="1" spc="600" dirty="0" smtClean="0">
              <a:solidFill>
                <a:srgbClr val="F01CD2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/>
            <a:endParaRPr lang="ko-KR" altLang="en-US" sz="2600" b="1" spc="600" dirty="0">
              <a:solidFill>
                <a:srgbClr val="F01CD2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7" name="양쪽 모서리가 둥근 사각형 6"/>
          <p:cNvSpPr/>
          <p:nvPr/>
        </p:nvSpPr>
        <p:spPr>
          <a:xfrm>
            <a:off x="1043608" y="2708920"/>
            <a:ext cx="3329880" cy="3312368"/>
          </a:xfrm>
          <a:prstGeom prst="round2SameRect">
            <a:avLst>
              <a:gd name="adj1" fmla="val 124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피부결손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화상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골절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안구출혈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장기파열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두뇌손상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성장실패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생리기능 변화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사망 </a:t>
            </a:r>
          </a:p>
          <a:p>
            <a:pPr algn="ctr"/>
            <a:endParaRPr lang="ko-KR" altLang="en-US" dirty="0"/>
          </a:p>
        </p:txBody>
      </p:sp>
      <p:sp>
        <p:nvSpPr>
          <p:cNvPr id="8" name="양쪽 모서리가 둥근 사각형 7"/>
          <p:cNvSpPr/>
          <p:nvPr/>
        </p:nvSpPr>
        <p:spPr>
          <a:xfrm>
            <a:off x="4499992" y="2708920"/>
            <a:ext cx="3456384" cy="3312368"/>
          </a:xfrm>
          <a:prstGeom prst="round2SameRect">
            <a:avLst>
              <a:gd name="adj1" fmla="val 124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t"/>
          <a:lstStyle/>
          <a:p>
            <a:pPr>
              <a:buFont typeface="Wingdings" pitchFamily="2" charset="2"/>
              <a:buChar char="ü"/>
              <a:defRPr/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중추신경계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손상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지능 및 자아기능 손상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감정조절기능 저하 및 이상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자기개념 손상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무력감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애착형성 붕괴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충동조절능력 저하 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 또래관계 붕괴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자학적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자기파괴 행동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정신병리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0693" y="5537080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신체손상</a:t>
            </a:r>
            <a:endParaRPr lang="ko-KR" altLang="en-US" sz="3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0265" y="5556190"/>
            <a:ext cx="2877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심리</a:t>
            </a:r>
            <a:r>
              <a:rPr lang="en-US" altLang="ko-KR" sz="3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·</a:t>
            </a:r>
            <a:r>
              <a:rPr lang="ko-KR" altLang="en-US" sz="30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정서손상</a:t>
            </a:r>
            <a:endParaRPr lang="ko-KR" altLang="en-US" sz="30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0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학대 유형별 후유증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83729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600" dirty="0" err="1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성학대에</a:t>
            </a:r>
            <a:r>
              <a:rPr lang="ko-KR" altLang="en-US" sz="3200" b="1" spc="600" dirty="0" smtClean="0">
                <a:solidFill>
                  <a:srgbClr val="F01CD2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의한 후유증</a:t>
            </a:r>
            <a:endParaRPr lang="ko-KR" altLang="en-US" sz="3200" b="1" spc="600" dirty="0">
              <a:solidFill>
                <a:srgbClr val="F01CD2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1" name="양쪽 모서리가 둥근 사각형 10"/>
          <p:cNvSpPr/>
          <p:nvPr/>
        </p:nvSpPr>
        <p:spPr>
          <a:xfrm>
            <a:off x="481551" y="3140968"/>
            <a:ext cx="2304256" cy="2663552"/>
          </a:xfrm>
          <a:prstGeom prst="round2SameRect">
            <a:avLst>
              <a:gd name="adj1" fmla="val 124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ko-KR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악몽</a:t>
            </a:r>
            <a:r>
              <a:rPr lang="en-US" altLang="ko-KR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수면장애</a:t>
            </a:r>
            <a:endParaRPr lang="en-US" altLang="ko-KR" spc="-15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성적놀이</a:t>
            </a:r>
            <a:r>
              <a:rPr lang="en-US" altLang="ko-KR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자위행위</a:t>
            </a:r>
            <a:endParaRPr lang="en-US" altLang="ko-KR" spc="-15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나이에 어울리지 </a:t>
            </a:r>
            <a:r>
              <a:rPr lang="en-US" altLang="ko-KR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/>
            </a:r>
            <a:br>
              <a:rPr lang="en-US" altLang="ko-KR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</a:br>
            <a:r>
              <a:rPr lang="en-US" altLang="ko-KR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</a:t>
            </a:r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않는 성적행동</a:t>
            </a:r>
            <a:endParaRPr lang="en-US" altLang="ko-KR" spc="-15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퇴행행동</a:t>
            </a:r>
            <a:endParaRPr lang="en-US" altLang="ko-KR" spc="-15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spc="-1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분리불안 </a:t>
            </a:r>
            <a:endParaRPr lang="en-US" altLang="ko-KR" spc="-15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323274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학령전기</a:t>
            </a:r>
            <a:endParaRPr lang="ko-KR" altLang="en-US" sz="3000" dirty="0">
              <a:solidFill>
                <a:schemeClr val="accent2">
                  <a:lumMod val="20000"/>
                  <a:lumOff val="80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3116230" y="2780928"/>
            <a:ext cx="2672680" cy="3023592"/>
          </a:xfrm>
          <a:prstGeom prst="round2SameRect">
            <a:avLst>
              <a:gd name="adj1" fmla="val 124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>
              <a:buFont typeface="Wingdings" pitchFamily="2" charset="2"/>
              <a:buChar char="ü"/>
              <a:defRPr/>
            </a:pP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수면장애</a:t>
            </a: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야뇨증</a:t>
            </a:r>
            <a:endParaRPr lang="en-US" altLang="ko-KR" spc="-15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가출</a:t>
            </a: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학업부진</a:t>
            </a:r>
            <a:endParaRPr lang="en-US" altLang="ko-KR" spc="-15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신경질</a:t>
            </a:r>
            <a:endParaRPr lang="en-US" altLang="ko-KR" spc="-15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부정적인 신체상</a:t>
            </a:r>
            <a:endParaRPr lang="en-US" altLang="ko-KR" spc="-15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교우관계 곤란</a:t>
            </a:r>
            <a:endParaRPr lang="en-US" altLang="ko-KR" spc="-15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체육시간 기피</a:t>
            </a:r>
            <a:endParaRPr lang="en-US" altLang="ko-KR" spc="-15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지나친 성에 대한 지식</a:t>
            </a:r>
            <a:endParaRPr lang="en-US" altLang="ko-KR" spc="-15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우울</a:t>
            </a: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불신감</a:t>
            </a:r>
            <a:r>
              <a:rPr lang="en-US" altLang="ko-KR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pc="-15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해리</a:t>
            </a:r>
            <a:endParaRPr lang="en-US" altLang="ko-KR" spc="-15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5301208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학령기</a:t>
            </a:r>
            <a:endParaRPr lang="ko-KR" altLang="en-US" sz="3000" dirty="0">
              <a:solidFill>
                <a:schemeClr val="accent6">
                  <a:lumMod val="20000"/>
                  <a:lumOff val="80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6156175" y="2492896"/>
            <a:ext cx="2519189" cy="3311624"/>
          </a:xfrm>
          <a:prstGeom prst="round2SameRect">
            <a:avLst>
              <a:gd name="adj1" fmla="val 124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수면장애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가출</a:t>
            </a: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학업부진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신경질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잦은 싸움</a:t>
            </a: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다툼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교우관계 곤란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부정적인 신체상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약물남용</a:t>
            </a: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불신감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성에 대한 혼란</a:t>
            </a: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임신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자살</a:t>
            </a:r>
            <a:r>
              <a:rPr lang="en-US" altLang="ko-KR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pc="-100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해리</a:t>
            </a:r>
            <a:endParaRPr lang="en-US" altLang="ko-KR" spc="-10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6923" y="5301208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청소년기</a:t>
            </a:r>
            <a:endParaRPr lang="ko-KR" altLang="en-US" sz="3000" dirty="0">
              <a:solidFill>
                <a:schemeClr val="accent4">
                  <a:lumMod val="20000"/>
                  <a:lumOff val="80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804520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신체증상</a:t>
            </a:r>
            <a:r>
              <a:rPr lang="en-US" altLang="ko-KR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퇴행행동</a:t>
            </a:r>
            <a:endParaRPr lang="ko-KR" altLang="ko-KR" sz="1600" b="1" spc="3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7608" y="5805264"/>
            <a:ext cx="2890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신체∙정신증상</a:t>
            </a:r>
            <a:r>
              <a:rPr lang="en-US" altLang="ko-KR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행동장애</a:t>
            </a:r>
            <a:endParaRPr lang="ko-KR" altLang="ko-KR" sz="1600" b="1" spc="3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0162" y="5805264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ko-KR" altLang="en-US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자아손상</a:t>
            </a:r>
            <a:r>
              <a:rPr lang="en-US" altLang="ko-KR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b="1" spc="3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반항 및 자해</a:t>
            </a:r>
            <a:endParaRPr lang="ko-KR" altLang="ko-KR" sz="1600" b="1" spc="3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1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아동학대 가해자 처벌 및 피해아동 보호 강화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7584" y="158885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ko-KR" altLang="en-US" sz="1600" b="1" dirty="0"/>
              <a:t>「아동학대범죄의 처벌 등에 관한 특례법」제정 및「아동복지법」</a:t>
            </a:r>
            <a:r>
              <a:rPr lang="ko-KR" altLang="en-US" sz="1600" b="1" dirty="0" smtClean="0"/>
              <a:t>개정으로</a:t>
            </a:r>
            <a:endParaRPr lang="en-US" altLang="ko-KR" sz="1600" b="1" dirty="0" smtClean="0"/>
          </a:p>
          <a:p>
            <a:pPr marL="342900" indent="-342900">
              <a:defRPr/>
            </a:pPr>
            <a:r>
              <a:rPr lang="ko-KR" altLang="en-US" sz="1600" b="1" dirty="0" smtClean="0"/>
              <a:t> </a:t>
            </a:r>
            <a:r>
              <a:rPr lang="ko-KR" altLang="en-US" sz="1600" b="1" dirty="0"/>
              <a:t>아동학대 처벌 및 </a:t>
            </a:r>
            <a:r>
              <a:rPr lang="ko-KR" altLang="en-US" sz="1600" b="1" dirty="0" smtClean="0"/>
              <a:t>피해아동 보호절차 </a:t>
            </a:r>
            <a:r>
              <a:rPr lang="ko-KR" altLang="en-US" sz="1600" b="1" dirty="0"/>
              <a:t>대폭 강화 </a:t>
            </a:r>
            <a:r>
              <a:rPr lang="en-US" altLang="ko-KR" sz="1400" b="1" dirty="0"/>
              <a:t>(</a:t>
            </a:r>
            <a:r>
              <a:rPr lang="en-US" altLang="ko-KR" sz="1400" b="1" dirty="0" smtClean="0"/>
              <a:t>2014. 1.28 </a:t>
            </a:r>
            <a:r>
              <a:rPr lang="ko-KR" altLang="en-US" sz="1400" b="1" dirty="0" smtClean="0"/>
              <a:t>공포</a:t>
            </a:r>
            <a:r>
              <a:rPr lang="en-US" altLang="ko-KR" sz="1400" b="1" dirty="0" smtClean="0"/>
              <a:t>, 2014. 9.29 </a:t>
            </a:r>
            <a:r>
              <a:rPr lang="ko-KR" altLang="en-US" sz="1400" b="1" dirty="0" smtClean="0"/>
              <a:t>시행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  <a:p>
            <a:pPr marL="342900" indent="-342900">
              <a:defRPr/>
            </a:pP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AutoNum type="arabicPeriod"/>
              <a:defRPr/>
            </a:pPr>
            <a:r>
              <a:rPr lang="ko-KR" altLang="en-US" b="1" dirty="0" smtClean="0"/>
              <a:t>아동학대 </a:t>
            </a:r>
            <a:r>
              <a:rPr lang="ko-KR" altLang="en-US" b="1" dirty="0"/>
              <a:t>가중처벌 규정 신설 </a:t>
            </a:r>
            <a:endParaRPr lang="en-US" altLang="ko-KR" b="1" dirty="0"/>
          </a:p>
          <a:p>
            <a:pPr>
              <a:defRPr/>
            </a:pPr>
            <a:r>
              <a:rPr lang="en-US" altLang="ko-KR" b="1" dirty="0" smtClean="0">
                <a:solidFill>
                  <a:srgbClr val="F01CD2"/>
                </a:solidFill>
              </a:rPr>
              <a:t>(</a:t>
            </a:r>
            <a:r>
              <a:rPr lang="ko-KR" altLang="en-US" b="1" dirty="0" smtClean="0">
                <a:solidFill>
                  <a:srgbClr val="F01CD2"/>
                </a:solidFill>
              </a:rPr>
              <a:t>학대치사</a:t>
            </a:r>
            <a:r>
              <a:rPr lang="en-US" altLang="ko-KR" b="1" dirty="0" smtClean="0">
                <a:solidFill>
                  <a:srgbClr val="F01CD2"/>
                </a:solidFill>
              </a:rPr>
              <a:t>)</a:t>
            </a:r>
            <a:r>
              <a:rPr lang="ko-KR" altLang="en-US" b="1" dirty="0" smtClean="0">
                <a:solidFill>
                  <a:srgbClr val="F01CD2"/>
                </a:solidFill>
              </a:rPr>
              <a:t> 무기 또는 </a:t>
            </a:r>
            <a:r>
              <a:rPr lang="en-US" altLang="ko-KR" b="1" dirty="0" smtClean="0">
                <a:solidFill>
                  <a:srgbClr val="F01CD2"/>
                </a:solidFill>
              </a:rPr>
              <a:t>5</a:t>
            </a:r>
            <a:r>
              <a:rPr lang="ko-KR" altLang="en-US" b="1" dirty="0" smtClean="0">
                <a:solidFill>
                  <a:srgbClr val="F01CD2"/>
                </a:solidFill>
              </a:rPr>
              <a:t>년 이상 징역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pPr>
              <a:defRPr/>
            </a:pPr>
            <a:r>
              <a:rPr lang="en-US" altLang="ko-KR" b="1" dirty="0" smtClean="0">
                <a:solidFill>
                  <a:srgbClr val="F01CD2"/>
                </a:solidFill>
              </a:rPr>
              <a:t>(</a:t>
            </a:r>
            <a:r>
              <a:rPr lang="ko-KR" altLang="en-US" b="1" dirty="0" smtClean="0">
                <a:solidFill>
                  <a:srgbClr val="F01CD2"/>
                </a:solidFill>
              </a:rPr>
              <a:t>학대중상해</a:t>
            </a:r>
            <a:r>
              <a:rPr lang="en-US" altLang="ko-KR" b="1" dirty="0" smtClean="0">
                <a:solidFill>
                  <a:srgbClr val="F01CD2"/>
                </a:solidFill>
              </a:rPr>
              <a:t>)</a:t>
            </a:r>
            <a:r>
              <a:rPr lang="ko-KR" altLang="en-US" b="1" dirty="0" smtClean="0">
                <a:solidFill>
                  <a:srgbClr val="F01CD2"/>
                </a:solidFill>
              </a:rPr>
              <a:t> </a:t>
            </a:r>
            <a:r>
              <a:rPr lang="en-US" altLang="ko-KR" b="1" dirty="0" smtClean="0">
                <a:solidFill>
                  <a:srgbClr val="F01CD2"/>
                </a:solidFill>
              </a:rPr>
              <a:t>3</a:t>
            </a:r>
            <a:r>
              <a:rPr lang="ko-KR" altLang="en-US" b="1" dirty="0" smtClean="0">
                <a:solidFill>
                  <a:srgbClr val="F01CD2"/>
                </a:solidFill>
              </a:rPr>
              <a:t>년 이상 징역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pPr>
              <a:defRPr/>
            </a:pPr>
            <a:r>
              <a:rPr lang="en-US" altLang="ko-KR" b="1" dirty="0" smtClean="0">
                <a:solidFill>
                  <a:srgbClr val="F01CD2"/>
                </a:solidFill>
              </a:rPr>
              <a:t>(</a:t>
            </a:r>
            <a:r>
              <a:rPr lang="ko-KR" altLang="en-US" b="1" dirty="0" smtClean="0">
                <a:solidFill>
                  <a:srgbClr val="F01CD2"/>
                </a:solidFill>
              </a:rPr>
              <a:t>상습범 및 신고의무자가 아동학대 시</a:t>
            </a:r>
            <a:r>
              <a:rPr lang="en-US" altLang="ko-KR" b="1" dirty="0" smtClean="0">
                <a:solidFill>
                  <a:srgbClr val="F01CD2"/>
                </a:solidFill>
              </a:rPr>
              <a:t>)</a:t>
            </a:r>
            <a:r>
              <a:rPr lang="ko-KR" altLang="en-US" b="1" dirty="0" smtClean="0">
                <a:solidFill>
                  <a:srgbClr val="F01CD2"/>
                </a:solidFill>
              </a:rPr>
              <a:t> 형량의 </a:t>
            </a:r>
            <a:r>
              <a:rPr lang="en-US" altLang="ko-KR" b="1" dirty="0" smtClean="0">
                <a:solidFill>
                  <a:srgbClr val="F01CD2"/>
                </a:solidFill>
              </a:rPr>
              <a:t>1 / 2 </a:t>
            </a:r>
            <a:r>
              <a:rPr lang="ko-KR" altLang="en-US" b="1" dirty="0" smtClean="0">
                <a:solidFill>
                  <a:srgbClr val="F01CD2"/>
                </a:solidFill>
              </a:rPr>
              <a:t>가중 처벌</a:t>
            </a:r>
            <a:endParaRPr lang="en-US" altLang="ko-KR" b="1" dirty="0" smtClean="0">
              <a:solidFill>
                <a:srgbClr val="F01CD2"/>
              </a:solidFill>
            </a:endParaRPr>
          </a:p>
          <a:p>
            <a:pPr>
              <a:defRPr/>
            </a:pPr>
            <a:endParaRPr lang="en-US" altLang="ko-KR" sz="1000" b="1" dirty="0" smtClean="0"/>
          </a:p>
          <a:p>
            <a:pPr>
              <a:defRPr/>
            </a:pPr>
            <a:r>
              <a:rPr lang="en-US" altLang="ko-KR" b="1" dirty="0" smtClean="0"/>
              <a:t>2. </a:t>
            </a:r>
            <a:r>
              <a:rPr lang="ko-KR" altLang="en-US" b="1" dirty="0" smtClean="0"/>
              <a:t>아동학대 관련 범죄 </a:t>
            </a:r>
            <a:r>
              <a:rPr lang="ko-KR" altLang="en-US" b="1" dirty="0" err="1" smtClean="0"/>
              <a:t>전력자</a:t>
            </a:r>
            <a:r>
              <a:rPr lang="ko-KR" altLang="en-US" b="1" dirty="0" smtClean="0"/>
              <a:t> </a:t>
            </a:r>
            <a:r>
              <a:rPr lang="en-US" altLang="ko-KR" b="1" dirty="0" smtClean="0">
                <a:solidFill>
                  <a:srgbClr val="F01CD2"/>
                </a:solidFill>
              </a:rPr>
              <a:t>10</a:t>
            </a:r>
            <a:r>
              <a:rPr lang="ko-KR" altLang="en-US" b="1" dirty="0" smtClean="0">
                <a:solidFill>
                  <a:srgbClr val="F01CD2"/>
                </a:solidFill>
              </a:rPr>
              <a:t>년간 아동관련기관 취업</a:t>
            </a:r>
            <a:r>
              <a:rPr lang="en-US" altLang="ko-KR" b="1" dirty="0" smtClean="0">
                <a:solidFill>
                  <a:srgbClr val="F01CD2"/>
                </a:solidFill>
              </a:rPr>
              <a:t>·</a:t>
            </a:r>
            <a:r>
              <a:rPr lang="ko-KR" altLang="en-US" b="1" dirty="0" smtClean="0">
                <a:solidFill>
                  <a:srgbClr val="F01CD2"/>
                </a:solidFill>
              </a:rPr>
              <a:t>운영 금지</a:t>
            </a:r>
            <a:endParaRPr lang="en-US" altLang="ko-KR" b="1" dirty="0">
              <a:solidFill>
                <a:srgbClr val="F01CD2"/>
              </a:solidFill>
            </a:endParaRPr>
          </a:p>
          <a:p>
            <a:pPr>
              <a:defRPr/>
            </a:pPr>
            <a:endParaRPr lang="en-US" altLang="ko-KR" sz="1000" b="1" dirty="0" smtClean="0"/>
          </a:p>
          <a:p>
            <a:pPr>
              <a:defRPr/>
            </a:pPr>
            <a:r>
              <a:rPr lang="en-US" altLang="ko-KR" b="1" dirty="0" smtClean="0"/>
              <a:t>3. </a:t>
            </a:r>
            <a:r>
              <a:rPr lang="ko-KR" altLang="en-US" b="1" dirty="0"/>
              <a:t>중상해 및 상습학대행위자는 검사가 </a:t>
            </a:r>
            <a:r>
              <a:rPr lang="ko-KR" altLang="en-US" b="1" dirty="0" smtClean="0">
                <a:solidFill>
                  <a:srgbClr val="F01CD2"/>
                </a:solidFill>
              </a:rPr>
              <a:t>친권상실</a:t>
            </a:r>
            <a:r>
              <a:rPr lang="ko-KR" altLang="en-US" b="1" dirty="0" smtClean="0"/>
              <a:t> 청구</a:t>
            </a:r>
            <a:endParaRPr lang="en-US" altLang="ko-KR" b="1" dirty="0"/>
          </a:p>
          <a:p>
            <a:pPr>
              <a:defRPr/>
            </a:pPr>
            <a:endParaRPr lang="en-US" altLang="ko-KR" sz="1000" b="1" dirty="0" smtClean="0"/>
          </a:p>
          <a:p>
            <a:pPr>
              <a:defRPr/>
            </a:pPr>
            <a:r>
              <a:rPr lang="en-US" altLang="ko-KR" b="1" dirty="0" smtClean="0"/>
              <a:t>4. </a:t>
            </a:r>
            <a:r>
              <a:rPr lang="ko-KR" altLang="en-US" b="1" dirty="0"/>
              <a:t>신고의무자 제도 </a:t>
            </a:r>
            <a:r>
              <a:rPr lang="ko-KR" altLang="en-US" b="1" dirty="0" smtClean="0"/>
              <a:t>강화</a:t>
            </a:r>
            <a:r>
              <a:rPr lang="en-US" altLang="ko-KR" b="1" dirty="0" smtClean="0"/>
              <a:t>(</a:t>
            </a:r>
            <a:r>
              <a:rPr lang="ko-KR" altLang="en-US" b="1" dirty="0"/>
              <a:t>과태료 </a:t>
            </a:r>
            <a:r>
              <a:rPr lang="en-US" altLang="ko-KR" b="1" dirty="0"/>
              <a:t>500</a:t>
            </a:r>
            <a:r>
              <a:rPr lang="ko-KR" altLang="en-US" b="1" dirty="0" smtClean="0"/>
              <a:t>만 상향조정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아이돌보미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등 직군 확대</a:t>
            </a:r>
            <a:r>
              <a:rPr lang="en-US" altLang="ko-KR" b="1" dirty="0" smtClean="0"/>
              <a:t>)</a:t>
            </a:r>
            <a:endParaRPr lang="en-US" altLang="ko-KR" b="1" dirty="0"/>
          </a:p>
          <a:p>
            <a:pPr>
              <a:defRPr/>
            </a:pPr>
            <a:endParaRPr lang="en-US" altLang="ko-KR" sz="1000" b="1" dirty="0" smtClean="0"/>
          </a:p>
          <a:p>
            <a:pPr>
              <a:defRPr/>
            </a:pPr>
            <a:r>
              <a:rPr lang="en-US" altLang="ko-KR" b="1" dirty="0" smtClean="0"/>
              <a:t>5. </a:t>
            </a:r>
            <a:r>
              <a:rPr lang="ko-KR" altLang="en-US" b="1" dirty="0"/>
              <a:t>현장조사권 강화 </a:t>
            </a:r>
            <a:r>
              <a:rPr lang="en-US" altLang="ko-KR" b="1" dirty="0"/>
              <a:t>– </a:t>
            </a:r>
            <a:r>
              <a:rPr lang="ko-KR" altLang="en-US" b="1" dirty="0"/>
              <a:t>학대행위자 </a:t>
            </a:r>
            <a:r>
              <a:rPr lang="ko-KR" altLang="en-US" b="1" dirty="0" smtClean="0"/>
              <a:t>임시조치</a:t>
            </a:r>
            <a:r>
              <a:rPr lang="en-US" altLang="ko-KR" b="1" dirty="0" smtClean="0"/>
              <a:t>(</a:t>
            </a:r>
            <a:r>
              <a:rPr lang="ko-KR" altLang="en-US" b="1" dirty="0">
                <a:solidFill>
                  <a:srgbClr val="F01CD2"/>
                </a:solidFill>
              </a:rPr>
              <a:t>친권제한</a:t>
            </a:r>
            <a:r>
              <a:rPr lang="en-US" altLang="ko-KR" b="1" dirty="0">
                <a:solidFill>
                  <a:srgbClr val="F01CD2"/>
                </a:solidFill>
              </a:rPr>
              <a:t>,</a:t>
            </a:r>
            <a:r>
              <a:rPr lang="ko-KR" altLang="en-US" b="1" dirty="0">
                <a:solidFill>
                  <a:srgbClr val="F01CD2"/>
                </a:solidFill>
              </a:rPr>
              <a:t>격리 등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/>
              <a:t>최장</a:t>
            </a:r>
            <a:r>
              <a:rPr lang="en-US" altLang="ko-KR" b="1" dirty="0"/>
              <a:t>4</a:t>
            </a:r>
            <a:r>
              <a:rPr lang="ko-KR" altLang="en-US" b="1" dirty="0"/>
              <a:t>개월</a:t>
            </a:r>
            <a:r>
              <a:rPr lang="en-US" altLang="ko-KR" b="1" dirty="0"/>
              <a:t>)</a:t>
            </a:r>
          </a:p>
          <a:p>
            <a:pPr>
              <a:defRPr/>
            </a:pPr>
            <a:endParaRPr lang="en-US" altLang="ko-KR" sz="1000" b="1" dirty="0" smtClean="0"/>
          </a:p>
          <a:p>
            <a:pPr>
              <a:defRPr/>
            </a:pPr>
            <a:r>
              <a:rPr lang="en-US" altLang="ko-KR" b="1" dirty="0" smtClean="0"/>
              <a:t>6. </a:t>
            </a:r>
            <a:r>
              <a:rPr lang="ko-KR" altLang="en-US" b="1" dirty="0" smtClean="0">
                <a:solidFill>
                  <a:srgbClr val="4DA846"/>
                </a:solidFill>
              </a:rPr>
              <a:t>피해자 국선변호사 및 진술조력인</a:t>
            </a:r>
            <a:r>
              <a:rPr lang="ko-KR" altLang="en-US" b="1" dirty="0" smtClean="0"/>
              <a:t> 제도 </a:t>
            </a:r>
            <a:r>
              <a:rPr lang="ko-KR" altLang="en-US" b="1" dirty="0"/>
              <a:t>도입 </a:t>
            </a:r>
            <a:r>
              <a:rPr lang="en-US" altLang="ko-KR" b="1" dirty="0"/>
              <a:t>(</a:t>
            </a:r>
            <a:r>
              <a:rPr lang="ko-KR" altLang="en-US" b="1" dirty="0"/>
              <a:t>기존은 </a:t>
            </a:r>
            <a:r>
              <a:rPr lang="ko-KR" altLang="en-US" b="1" dirty="0" smtClean="0"/>
              <a:t>성폭력 사건만 혜택</a:t>
            </a:r>
            <a:r>
              <a:rPr lang="en-US" altLang="ko-KR" b="1" dirty="0" smtClean="0"/>
              <a:t>)</a:t>
            </a:r>
            <a:endParaRPr lang="en-US" altLang="ko-KR" b="1" dirty="0"/>
          </a:p>
          <a:p>
            <a:pPr>
              <a:defRPr/>
            </a:pPr>
            <a:endParaRPr lang="en-US" altLang="ko-KR" sz="1000" b="1" dirty="0" smtClean="0"/>
          </a:p>
          <a:p>
            <a:pPr>
              <a:defRPr/>
            </a:pPr>
            <a:r>
              <a:rPr lang="en-US" altLang="ko-KR" b="1" dirty="0" smtClean="0"/>
              <a:t>7. </a:t>
            </a:r>
            <a:r>
              <a:rPr lang="ko-KR" altLang="en-US" b="1" dirty="0"/>
              <a:t>아동보호전문기관장이 법원에 </a:t>
            </a:r>
            <a:r>
              <a:rPr lang="en-US" altLang="ko-KR" b="1" dirty="0">
                <a:solidFill>
                  <a:srgbClr val="4DA846"/>
                </a:solidFill>
              </a:rPr>
              <a:t>“</a:t>
            </a:r>
            <a:r>
              <a:rPr lang="ko-KR" altLang="en-US" b="1" dirty="0">
                <a:solidFill>
                  <a:srgbClr val="4DA846"/>
                </a:solidFill>
              </a:rPr>
              <a:t>피해아동보호명령</a:t>
            </a:r>
            <a:r>
              <a:rPr lang="en-US" altLang="ko-KR" b="1" dirty="0">
                <a:solidFill>
                  <a:srgbClr val="4DA846"/>
                </a:solidFill>
              </a:rPr>
              <a:t>“ </a:t>
            </a:r>
            <a:r>
              <a:rPr lang="ko-KR" altLang="en-US" b="1" dirty="0">
                <a:solidFill>
                  <a:srgbClr val="4DA846"/>
                </a:solidFill>
              </a:rPr>
              <a:t>청구 </a:t>
            </a:r>
            <a:r>
              <a:rPr lang="ko-KR" altLang="en-US" b="1" dirty="0" smtClean="0">
                <a:solidFill>
                  <a:srgbClr val="4DA846"/>
                </a:solidFill>
              </a:rPr>
              <a:t>가능</a:t>
            </a:r>
            <a:r>
              <a:rPr lang="en-US" altLang="ko-KR" b="1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>
              <a:solidFill>
                <a:srgbClr val="4DA84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468" y="1052736"/>
            <a:ext cx="7321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아동보호전문기관 설치</a:t>
            </a:r>
            <a:r>
              <a:rPr lang="en-US" altLang="ko-KR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운영 </a:t>
            </a:r>
            <a:endParaRPr lang="en-US" altLang="ko-KR" sz="4000" spc="-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아동학대 사례 개입 과정</a:t>
            </a:r>
            <a:endParaRPr lang="ko-KR" altLang="en-US" sz="4000" spc="-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86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(1) </a:t>
            </a:r>
            <a:r>
              <a:rPr lang="ko-KR" altLang="en-US" sz="3200" dirty="0" smtClean="0"/>
              <a:t>유엔 아동권리협약</a:t>
            </a:r>
            <a:endParaRPr lang="ko-KR" altLang="en-US" sz="3200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4749" t="7377" r="4345"/>
          <a:stretch/>
        </p:blipFill>
        <p:spPr bwMode="auto">
          <a:xfrm>
            <a:off x="1320975" y="2083149"/>
            <a:ext cx="2954287" cy="220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6567" t="11944" r="2840" b="3099"/>
          <a:stretch/>
        </p:blipFill>
        <p:spPr bwMode="auto">
          <a:xfrm>
            <a:off x="5003185" y="2007544"/>
            <a:ext cx="2888023" cy="227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오른쪽 화살표 22"/>
          <p:cNvSpPr/>
          <p:nvPr/>
        </p:nvSpPr>
        <p:spPr>
          <a:xfrm>
            <a:off x="4067081" y="2515197"/>
            <a:ext cx="936104" cy="86409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40160" y="4595877"/>
            <a:ext cx="731016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u"/>
            </a:pPr>
            <a:r>
              <a:rPr lang="en-US" altLang="ko-KR" sz="1600" spc="-120" dirty="0" smtClean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1989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ko-KR" altLang="en-US" sz="1600" b="1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국제연합</a:t>
            </a:r>
            <a:r>
              <a:rPr lang="en-US" altLang="ko-KR" sz="1600" b="1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(UN) </a:t>
            </a:r>
            <a:r>
              <a:rPr lang="ko-KR" altLang="en-US" sz="1600" b="1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에서 아동의 권리에 대한 협약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을 만장일치로 채택하면서 </a:t>
            </a:r>
            <a:r>
              <a:rPr lang="ko-KR" altLang="en-US" sz="1600" spc="-120" dirty="0" smtClean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 아동은 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권리의 주체인 </a:t>
            </a:r>
            <a:r>
              <a:rPr lang="en-US" altLang="ko-KR" sz="1600" b="1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600" b="1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인간</a:t>
            </a:r>
            <a:r>
              <a:rPr lang="en-US" altLang="ko-KR" sz="1600" b="1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으로서 인식되기 시작함</a:t>
            </a:r>
            <a:r>
              <a:rPr lang="en-US" altLang="ko-KR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600" spc="-120" dirty="0" smtClean="0">
              <a:solidFill>
                <a:srgbClr val="602E04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u"/>
            </a:pPr>
            <a:r>
              <a:rPr lang="ko-KR" altLang="en-US" sz="1600" spc="-120" dirty="0" smtClean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현재 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미국을 제외한 세계 </a:t>
            </a:r>
            <a:r>
              <a:rPr lang="en-US" altLang="ko-KR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193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개국이 </a:t>
            </a:r>
            <a:r>
              <a:rPr lang="ko-KR" altLang="en-US" sz="1600" spc="-120" dirty="0" smtClean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비준하였고 우리나라를 포함한 가입국에서</a:t>
            </a:r>
            <a:endParaRPr lang="en-US" altLang="ko-KR" sz="1600" spc="-120" dirty="0" smtClean="0">
              <a:solidFill>
                <a:srgbClr val="602E04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lnSpc>
                <a:spcPts val="2500"/>
              </a:lnSpc>
            </a:pPr>
            <a:r>
              <a:rPr lang="en-US" altLang="ko-KR" sz="1600" spc="-120" dirty="0" smtClean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600" spc="-120" dirty="0" smtClean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2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아동권리협약은 국내법과 </a:t>
            </a:r>
            <a:r>
              <a:rPr lang="ko-KR" altLang="en-US" sz="1600" b="1" spc="-120" dirty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동일하게 </a:t>
            </a:r>
            <a:r>
              <a:rPr lang="ko-KR" altLang="en-US" sz="1600" b="1" spc="-12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효력을 </a:t>
            </a:r>
            <a:r>
              <a:rPr lang="en-US" altLang="ko-KR" sz="1600" b="1" spc="-12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2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발휘</a:t>
            </a:r>
            <a:r>
              <a:rPr lang="ko-KR" altLang="en-US" sz="1600" spc="-120" dirty="0" smtClean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하고 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있음</a:t>
            </a:r>
            <a:r>
              <a:rPr lang="en-US" altLang="ko-KR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spc="-120" dirty="0">
                <a:solidFill>
                  <a:srgbClr val="602E0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spc="-120" dirty="0">
              <a:solidFill>
                <a:srgbClr val="602E0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3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72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 </a:t>
            </a:r>
            <a:r>
              <a:rPr lang="ko-KR" altLang="en-US" dirty="0" smtClean="0"/>
              <a:t>들어가며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5264" y="1687984"/>
            <a:ext cx="6320928" cy="74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200" b="1" dirty="0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◈ </a:t>
            </a:r>
            <a:r>
              <a:rPr kumimoji="0" lang="ko-KR" altLang="en-US" sz="3200" b="1" dirty="0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자식을 죽음에 이르게 한 계모</a:t>
            </a:r>
            <a:endParaRPr kumimoji="0" lang="en-US" altLang="ko-KR" sz="3200" spc="-30" dirty="0">
              <a:solidFill>
                <a:srgbClr val="CB3E27"/>
              </a:solidFill>
              <a:latin typeface="나눔명조" panose="02020603020101020101" pitchFamily="18" charset="-127"/>
              <a:ea typeface="나눔명조" panose="02020603020101020101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2755716"/>
            <a:ext cx="8712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7800" algn="just"/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2013</a:t>
            </a:r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년 </a:t>
            </a:r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10</a:t>
            </a:r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월 </a:t>
            </a:r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24</a:t>
            </a:r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일</a:t>
            </a:r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, </a:t>
            </a:r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울산에 사는 계모 </a:t>
            </a:r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A</a:t>
            </a:r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씨는 </a:t>
            </a:r>
            <a:r>
              <a:rPr lang="en-US" altLang="ko-KR" sz="2000" b="1" spc="-20" dirty="0" smtClean="0">
                <a:latin typeface="+mj-ea"/>
                <a:ea typeface="+mj-ea"/>
                <a:cs typeface="Arial" pitchFamily="34" charset="0"/>
              </a:rPr>
              <a:t>2</a:t>
            </a:r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천원을 훔쳤는데도</a:t>
            </a:r>
            <a:endParaRPr lang="en-US" altLang="ko-KR" sz="2000" b="1" spc="-20" dirty="0" smtClean="0">
              <a:latin typeface="+mj-ea"/>
              <a:ea typeface="+mj-ea"/>
              <a:cs typeface="Arial" pitchFamily="34" charset="0"/>
            </a:endParaRPr>
          </a:p>
          <a:p>
            <a:pPr indent="177800" algn="just"/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훔치지 않았다고 거짓말을 한다는 이유로 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‘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학교 소풍을 가고 싶다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’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고</a:t>
            </a:r>
            <a:endParaRPr lang="en-US" altLang="ko-KR" sz="2000" b="1" spc="-20" dirty="0" smtClean="0">
              <a:latin typeface="+mj-ea"/>
              <a:cs typeface="Arial" pitchFamily="34" charset="0"/>
            </a:endParaRPr>
          </a:p>
          <a:p>
            <a:pPr indent="177800" algn="just"/>
            <a:r>
              <a:rPr lang="ko-KR" altLang="en-US" sz="2000" b="1" spc="-20" dirty="0" smtClean="0">
                <a:latin typeface="+mj-ea"/>
                <a:cs typeface="Arial" pitchFamily="34" charset="0"/>
              </a:rPr>
              <a:t>말하는 딸 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B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양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(9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세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)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을 등교시키지 않고 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B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양의 </a:t>
            </a:r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머리와 가슴을 주먹과</a:t>
            </a:r>
            <a:endParaRPr lang="en-US" altLang="ko-KR" sz="2000" b="1" spc="-20" dirty="0" smtClean="0">
              <a:latin typeface="+mj-ea"/>
              <a:ea typeface="+mj-ea"/>
              <a:cs typeface="Arial" pitchFamily="34" charset="0"/>
            </a:endParaRPr>
          </a:p>
          <a:p>
            <a:pPr indent="177800" algn="just"/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발로 때려 갈비뼈 </a:t>
            </a:r>
            <a:r>
              <a:rPr lang="en-US" altLang="ko-KR" sz="2000" b="1" spc="-20" dirty="0" smtClean="0">
                <a:latin typeface="+mj-ea"/>
                <a:ea typeface="+mj-ea"/>
                <a:cs typeface="Arial" pitchFamily="34" charset="0"/>
              </a:rPr>
              <a:t>24</a:t>
            </a:r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개 중 </a:t>
            </a:r>
            <a:r>
              <a:rPr lang="en-US" altLang="ko-KR" sz="2000" b="1" spc="-20" dirty="0" smtClean="0">
                <a:latin typeface="+mj-ea"/>
                <a:ea typeface="+mj-ea"/>
                <a:cs typeface="Arial" pitchFamily="34" charset="0"/>
              </a:rPr>
              <a:t>16</a:t>
            </a:r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개를 부러뜨리고 아동을 숨지게 했다</a:t>
            </a:r>
            <a:r>
              <a:rPr lang="en-US" altLang="ko-KR" sz="2000" b="1" spc="-20" dirty="0" smtClean="0">
                <a:latin typeface="+mj-ea"/>
                <a:ea typeface="+mj-ea"/>
                <a:cs typeface="Arial" pitchFamily="34" charset="0"/>
              </a:rPr>
              <a:t>. </a:t>
            </a:r>
          </a:p>
          <a:p>
            <a:pPr indent="177800" algn="just"/>
            <a:endParaRPr kumimoji="0" lang="en-US" altLang="ko-KR" sz="2000" b="1" spc="-60" dirty="0" smtClean="0">
              <a:latin typeface="+mj-ea"/>
              <a:ea typeface="+mj-ea"/>
              <a:cs typeface="Arial" pitchFamily="34" charset="0"/>
            </a:endParaRPr>
          </a:p>
          <a:p>
            <a:pPr indent="177800" algn="just"/>
            <a:r>
              <a:rPr lang="ko-KR" altLang="en-US" sz="2000" b="1" spc="-20" dirty="0" smtClean="0">
                <a:latin typeface="+mj-ea"/>
                <a:cs typeface="Arial" pitchFamily="34" charset="0"/>
              </a:rPr>
              <a:t>검찰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(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울산지검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)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은 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A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씨에 대하여 살인죄로 기소하고 법정 최고형인</a:t>
            </a:r>
            <a:endParaRPr lang="en-US" altLang="ko-KR" sz="2000" b="1" spc="-20" dirty="0" smtClean="0">
              <a:latin typeface="+mj-ea"/>
              <a:cs typeface="Arial" pitchFamily="34" charset="0"/>
            </a:endParaRPr>
          </a:p>
          <a:p>
            <a:pPr indent="177800" algn="just"/>
            <a:r>
              <a:rPr lang="ko-KR" altLang="en-US" sz="2000" b="1" spc="-20" dirty="0" smtClean="0">
                <a:latin typeface="+mj-ea"/>
                <a:cs typeface="Arial" pitchFamily="34" charset="0"/>
              </a:rPr>
              <a:t>사형을 구형했다</a:t>
            </a:r>
            <a:r>
              <a:rPr lang="en-US" altLang="ko-KR" sz="2000" b="1" spc="-20" dirty="0" smtClean="0">
                <a:latin typeface="+mj-ea"/>
                <a:cs typeface="Arial" pitchFamily="34" charset="0"/>
              </a:rPr>
              <a:t>(2014. 3.11).</a:t>
            </a:r>
            <a:endParaRPr kumimoji="0" lang="en-US" altLang="ko-KR" sz="2000" b="1" spc="-60" dirty="0" smtClean="0"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(2) </a:t>
            </a:r>
            <a:r>
              <a:rPr lang="ko-KR" altLang="en-US" sz="3200" dirty="0" smtClean="0"/>
              <a:t>아동인권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아동의 </a:t>
            </a:r>
            <a:r>
              <a:rPr lang="en-US" altLang="ko-KR" sz="3200" dirty="0" smtClean="0"/>
              <a:t>4</a:t>
            </a:r>
            <a:r>
              <a:rPr lang="ko-KR" altLang="en-US" sz="3200" dirty="0" smtClean="0"/>
              <a:t>가지 권리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pic>
        <p:nvPicPr>
          <p:cNvPr id="8" name="Picture 4" descr="C:\Users\Administrator\Desktop\사본 -권리_권리종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16" y="1891930"/>
            <a:ext cx="2242720" cy="18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istrator\Desktop\사본 -권리_권리종류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/>
          <a:stretch/>
        </p:blipFill>
        <p:spPr bwMode="auto">
          <a:xfrm>
            <a:off x="4567838" y="1892302"/>
            <a:ext cx="2266514" cy="18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istrator\Desktop\사본 -권리_권리종류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08" y="3738476"/>
            <a:ext cx="2296453" cy="19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dministrator\Desktop\사본 -권리_권리종류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36" y="3748557"/>
            <a:ext cx="2331494" cy="19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11263" y="3075863"/>
            <a:ext cx="1327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생존권</a:t>
            </a:r>
            <a:endParaRPr lang="ko-KR" altLang="en-US" sz="3000" dirty="0">
              <a:solidFill>
                <a:schemeClr val="accent1">
                  <a:lumMod val="7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1263" y="5114153"/>
            <a:ext cx="1327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보호권</a:t>
            </a:r>
            <a:endParaRPr lang="ko-KR" altLang="en-US" sz="3000" dirty="0">
              <a:solidFill>
                <a:schemeClr val="accent2">
                  <a:lumMod val="7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7520" y="3075863"/>
            <a:ext cx="1327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발달권</a:t>
            </a:r>
            <a:endParaRPr lang="ko-KR" altLang="en-US" sz="3000" dirty="0">
              <a:solidFill>
                <a:schemeClr val="accent3">
                  <a:lumMod val="7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7519" y="5141034"/>
            <a:ext cx="1327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참여권</a:t>
            </a:r>
            <a:endParaRPr lang="ko-KR" altLang="en-US" sz="300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481" y="2491088"/>
            <a:ext cx="196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b="1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기본적인 삶을 누리는 데 필요한 </a:t>
            </a:r>
            <a:r>
              <a:rPr lang="ko-KR" altLang="en-US" sz="1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권리</a:t>
            </a:r>
            <a:endParaRPr lang="en-US" altLang="ko-KR" sz="1600" b="1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gray">
          <a:xfrm>
            <a:off x="6781400" y="2211767"/>
            <a:ext cx="201083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678EBD"/>
              </a:buClr>
            </a:pPr>
            <a:r>
              <a:rPr lang="ko-KR" altLang="en-US" sz="1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잠재능력을 최대한 발휘하는 데 필요한 권리</a:t>
            </a:r>
            <a:endParaRPr lang="en-US" altLang="ko-KR" sz="1600" b="1" spc="-15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gray">
          <a:xfrm>
            <a:off x="179512" y="4310037"/>
            <a:ext cx="2124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ko-KR" altLang="en-US" sz="1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어린이에게 유해한 것으로부터 보호받을 권리</a:t>
            </a:r>
            <a:endParaRPr lang="en-US" altLang="ko-KR" sz="1600" b="1" spc="-15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6819479" y="4098490"/>
            <a:ext cx="1908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Clr>
                <a:srgbClr val="678EBD"/>
              </a:buClr>
            </a:pPr>
            <a:r>
              <a:rPr lang="ko-KR" altLang="en-US" sz="1600" b="1" spc="-15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자신의 나라와 지역사회 활동에 적극적으로 참가할 수 있는 권리</a:t>
            </a:r>
            <a:endParaRPr lang="en-US" altLang="ko-KR" sz="1600" b="1" spc="-15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7928" y="5840209"/>
            <a:ext cx="4333472" cy="430887"/>
          </a:xfrm>
          <a:prstGeom prst="rect">
            <a:avLst/>
          </a:prstGeom>
          <a:solidFill>
            <a:srgbClr val="6A550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F01CD2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/>
              </a:rPr>
              <a:t>아동학대는 아동권리에 대한 침해 </a:t>
            </a:r>
            <a:endParaRPr lang="ko-KR" altLang="en-US" sz="2200" b="1" dirty="0">
              <a:solidFill>
                <a:srgbClr val="F01CD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8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(3) </a:t>
            </a:r>
            <a:r>
              <a:rPr lang="ko-KR" altLang="en-US" sz="3200" dirty="0" smtClean="0"/>
              <a:t>아동보호전문기관 설치</a:t>
            </a:r>
            <a:endParaRPr lang="ko-KR" altLang="en-US" sz="3200" dirty="0"/>
          </a:p>
        </p:txBody>
      </p:sp>
      <p:sp>
        <p:nvSpPr>
          <p:cNvPr id="20" name="한쪽 모서리가 둥근 사각형 19"/>
          <p:cNvSpPr/>
          <p:nvPr/>
        </p:nvSpPr>
        <p:spPr>
          <a:xfrm>
            <a:off x="364422" y="1844853"/>
            <a:ext cx="3415490" cy="2218124"/>
          </a:xfrm>
          <a:prstGeom prst="round1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rtlCol="0" anchor="ctr"/>
          <a:lstStyle/>
          <a:p>
            <a:pPr>
              <a:defRPr/>
            </a:pPr>
            <a:r>
              <a:rPr lang="ko-KR" altLang="en-US" sz="1600" b="1" spc="-150" dirty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150" dirty="0"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국가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보건복지부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와 지방자치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단체는 아동학대 예방과 방지를 위한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조치를 취하여야 한다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sz="8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아동학대 신고를 받을 수 있는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긴급전화를 설치하여야 한다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defRPr/>
            </a:pPr>
            <a:endParaRPr lang="en-US" altLang="ko-KR" sz="800" spc="-150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아동학대 신고전화 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1600" b="1" spc="-150" dirty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1577-1391 </a:t>
            </a:r>
          </a:p>
          <a:p>
            <a:pPr algn="ctr">
              <a:defRPr/>
            </a:pPr>
            <a:r>
              <a:rPr lang="en-US" altLang="ko-KR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전국 공통</a:t>
            </a:r>
            <a:r>
              <a:rPr lang="en-US" altLang="ko-KR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, 24</a:t>
            </a:r>
            <a:r>
              <a:rPr lang="ko-KR" altLang="en-US" sz="16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시간 접수</a:t>
            </a:r>
            <a:r>
              <a:rPr lang="en-US" altLang="ko-KR" sz="1600" b="1" spc="-1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spc="-1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한쪽 모서리가 둥근 사각형 20"/>
          <p:cNvSpPr/>
          <p:nvPr/>
        </p:nvSpPr>
        <p:spPr>
          <a:xfrm>
            <a:off x="402522" y="4396914"/>
            <a:ext cx="3377390" cy="1984414"/>
          </a:xfrm>
          <a:prstGeom prst="round1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0" bIns="0" rtlCol="0" anchor="ctr"/>
          <a:lstStyle/>
          <a:p>
            <a:pPr>
              <a:defRPr/>
            </a:pPr>
            <a:r>
              <a:rPr lang="ko-KR" altLang="en-US" sz="1600" b="1" spc="-150" dirty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spc="-150" dirty="0">
                <a:latin typeface="맑은 고딕" pitchFamily="50" charset="-127"/>
                <a:ea typeface="맑은 고딕" pitchFamily="50" charset="-127"/>
              </a:rPr>
              <a:t>45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국가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보건복지부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는 중앙아동보호전문기관을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지방자치단체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시도 및 </a:t>
            </a:r>
            <a:r>
              <a:rPr lang="ko-KR" altLang="en-US" sz="1600" b="1" spc="-150" dirty="0" err="1" smtClean="0">
                <a:latin typeface="맑은 고딕" pitchFamily="50" charset="-127"/>
                <a:ea typeface="맑은 고딕" pitchFamily="50" charset="-127"/>
              </a:rPr>
              <a:t>시군구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는 지역아동보호전문기관을 설치하여야 한다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defRPr/>
            </a:pPr>
            <a:r>
              <a:rPr lang="en-US" altLang="ko-KR" sz="1600" b="1" spc="-150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· (</a:t>
            </a:r>
            <a:r>
              <a:rPr lang="ko-KR" altLang="en-US" sz="1600" b="1" spc="-150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중앙아동보호전문기관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지역 상담원 직무교육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아동학대정보시스템 운영 등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en-US" altLang="ko-KR" sz="1600" b="1" spc="-150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150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지역아동보호전문기관</a:t>
            </a:r>
            <a:r>
              <a:rPr lang="en-US" altLang="ko-KR" sz="1600" b="1" spc="-150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spc="-150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아동학대 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 신고접수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현장조사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응급보호 등 </a:t>
            </a:r>
            <a:endParaRPr lang="ko-KR" altLang="en-US" sz="1600" b="1" spc="-15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57"/>
          <p:cNvGrpSpPr>
            <a:grpSpLocks/>
          </p:cNvGrpSpPr>
          <p:nvPr/>
        </p:nvGrpSpPr>
        <p:grpSpPr bwMode="auto">
          <a:xfrm>
            <a:off x="4490352" y="1871275"/>
            <a:ext cx="4176464" cy="4536504"/>
            <a:chOff x="570043" y="1596044"/>
            <a:chExt cx="4063870" cy="4672668"/>
          </a:xfrm>
        </p:grpSpPr>
        <p:pic>
          <p:nvPicPr>
            <p:cNvPr id="23" name="그림 58" descr="066.png"/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0043" y="1685912"/>
              <a:ext cx="4063416" cy="458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그룹 20"/>
            <p:cNvGrpSpPr>
              <a:grpSpLocks/>
            </p:cNvGrpSpPr>
            <p:nvPr/>
          </p:nvGrpSpPr>
          <p:grpSpPr bwMode="auto">
            <a:xfrm>
              <a:off x="570043" y="1596044"/>
              <a:ext cx="4063870" cy="4583312"/>
              <a:chOff x="579568" y="1596044"/>
              <a:chExt cx="4063870" cy="4583312"/>
            </a:xfrm>
          </p:grpSpPr>
          <p:pic>
            <p:nvPicPr>
              <p:cNvPr id="26" name="그림 60" descr="043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9568" y="1596044"/>
                <a:ext cx="4063870" cy="4583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직사각형 1"/>
              <p:cNvSpPr>
                <a:spLocks noChangeArrowheads="1"/>
              </p:cNvSpPr>
              <p:nvPr/>
            </p:nvSpPr>
            <p:spPr bwMode="auto">
              <a:xfrm>
                <a:off x="2156812" y="2837614"/>
                <a:ext cx="436741" cy="634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중앙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</a:t>
                </a:r>
              </a:p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서울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8</a:t>
                </a:r>
                <a:endParaRPr lang="en-US" alt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defRPr/>
                </a:pPr>
                <a:r>
                  <a:rPr lang="ko-KR" altLang="en-US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인천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</a:t>
                </a:r>
                <a:endParaRPr lang="en-US" alt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defRPr/>
                </a:pPr>
                <a:r>
                  <a:rPr lang="ko-KR" altLang="en-US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경기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10</a:t>
                </a:r>
                <a:endParaRPr 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직사각형 1"/>
              <p:cNvSpPr>
                <a:spLocks noChangeArrowheads="1"/>
              </p:cNvSpPr>
              <p:nvPr/>
            </p:nvSpPr>
            <p:spPr bwMode="auto">
              <a:xfrm>
                <a:off x="3148103" y="3062404"/>
                <a:ext cx="481124" cy="192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강원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3</a:t>
                </a:r>
                <a:endParaRPr 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직사각형 1"/>
              <p:cNvSpPr>
                <a:spLocks noChangeArrowheads="1"/>
              </p:cNvSpPr>
              <p:nvPr/>
            </p:nvSpPr>
            <p:spPr bwMode="auto">
              <a:xfrm>
                <a:off x="2671358" y="3610605"/>
                <a:ext cx="481124" cy="192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충북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3</a:t>
                </a:r>
                <a:endParaRPr 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직사각형 1"/>
              <p:cNvSpPr>
                <a:spLocks noChangeArrowheads="1"/>
              </p:cNvSpPr>
              <p:nvPr/>
            </p:nvSpPr>
            <p:spPr bwMode="auto">
              <a:xfrm>
                <a:off x="1965694" y="3613137"/>
                <a:ext cx="483180" cy="384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대전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</a:t>
                </a:r>
              </a:p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충남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</a:t>
                </a:r>
                <a:endParaRPr lang="en-US" alt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직사각형 1"/>
              <p:cNvSpPr>
                <a:spLocks noChangeArrowheads="1"/>
              </p:cNvSpPr>
              <p:nvPr/>
            </p:nvSpPr>
            <p:spPr bwMode="auto">
              <a:xfrm>
                <a:off x="3627471" y="3913162"/>
                <a:ext cx="364991" cy="317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대구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</a:t>
                </a:r>
              </a:p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경북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4</a:t>
                </a:r>
                <a:endParaRPr 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직사각형 1"/>
              <p:cNvSpPr>
                <a:spLocks noChangeArrowheads="1"/>
              </p:cNvSpPr>
              <p:nvPr/>
            </p:nvSpPr>
            <p:spPr bwMode="auto">
              <a:xfrm>
                <a:off x="2190415" y="4223479"/>
                <a:ext cx="364991" cy="158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전북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</a:t>
                </a:r>
                <a:endParaRPr 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직사각형 1"/>
              <p:cNvSpPr>
                <a:spLocks noChangeArrowheads="1"/>
              </p:cNvSpPr>
              <p:nvPr/>
            </p:nvSpPr>
            <p:spPr bwMode="auto">
              <a:xfrm>
                <a:off x="1812361" y="4652332"/>
                <a:ext cx="483180" cy="384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광주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</a:t>
                </a:r>
              </a:p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전남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</a:t>
                </a:r>
                <a:endParaRPr 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직사각형 1"/>
              <p:cNvSpPr>
                <a:spLocks noChangeArrowheads="1"/>
              </p:cNvSpPr>
              <p:nvPr/>
            </p:nvSpPr>
            <p:spPr bwMode="auto">
              <a:xfrm>
                <a:off x="2988488" y="4248323"/>
                <a:ext cx="483180" cy="57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부산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2</a:t>
                </a:r>
              </a:p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울산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</a:t>
                </a:r>
              </a:p>
              <a:p>
                <a:pPr>
                  <a:defRPr/>
                </a:pPr>
                <a:r>
                  <a:rPr lang="ko-KR" altLang="en-US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경남 </a:t>
                </a:r>
                <a:r>
                  <a:rPr lang="en-US" altLang="ko-KR" sz="1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</a:t>
                </a:r>
                <a:endParaRPr 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5" name="직사각형 1"/>
              <p:cNvSpPr>
                <a:spLocks noChangeArrowheads="1"/>
              </p:cNvSpPr>
              <p:nvPr/>
            </p:nvSpPr>
            <p:spPr bwMode="auto">
              <a:xfrm>
                <a:off x="2032899" y="5762619"/>
                <a:ext cx="481124" cy="192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algn="ctr" rotWithShape="0">
                  <a:prstClr val="black">
                    <a:alpha val="90000"/>
                  </a:prstClr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제주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2</a:t>
                </a:r>
                <a:endParaRPr lang="ko-KR" sz="1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6" name="그룹 35"/>
          <p:cNvGrpSpPr/>
          <p:nvPr/>
        </p:nvGrpSpPr>
        <p:grpSpPr>
          <a:xfrm>
            <a:off x="3931353" y="3822515"/>
            <a:ext cx="1619825" cy="829405"/>
            <a:chOff x="1033293" y="3322640"/>
            <a:chExt cx="2446505" cy="605978"/>
          </a:xfrm>
        </p:grpSpPr>
        <p:sp>
          <p:nvSpPr>
            <p:cNvPr id="37" name="Rectangle 218"/>
            <p:cNvSpPr>
              <a:spLocks noChangeArrowheads="1"/>
            </p:cNvSpPr>
            <p:nvPr/>
          </p:nvSpPr>
          <p:spPr bwMode="gray">
            <a:xfrm flipH="1">
              <a:off x="1038958" y="3322640"/>
              <a:ext cx="1891563" cy="576263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Oval 220"/>
            <p:cNvSpPr>
              <a:spLocks noChangeArrowheads="1"/>
            </p:cNvSpPr>
            <p:nvPr/>
          </p:nvSpPr>
          <p:spPr bwMode="gray">
            <a:xfrm rot="5400000" flipH="1">
              <a:off x="3348439" y="3767543"/>
              <a:ext cx="107942" cy="154776"/>
            </a:xfrm>
            <a:prstGeom prst="roundRect">
              <a:avLst/>
            </a:prstGeom>
            <a:solidFill>
              <a:srgbClr val="FFFFFF"/>
            </a:solidFill>
            <a:ln w="222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gray">
            <a:xfrm>
              <a:off x="1033293" y="3366355"/>
              <a:ext cx="1963301" cy="56226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12713" indent="-1127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lnSpc>
                  <a:spcPct val="60000"/>
                </a:lnSpc>
                <a:spcBef>
                  <a:spcPct val="50000"/>
                </a:spcBef>
                <a:buSzPct val="80000"/>
              </a:pPr>
              <a:r>
                <a:rPr lang="ko-KR" altLang="en-US" sz="1400" b="1" spc="-100" dirty="0" smtClean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지역아동보호</a:t>
              </a:r>
              <a:r>
                <a:rPr lang="en-US" altLang="ko-KR" sz="1400" b="1" spc="-100" dirty="0" smtClean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</a:p>
            <a:p>
              <a:pPr marL="0" indent="0" algn="ctr" eaLnBrk="1" hangingPunct="1">
                <a:lnSpc>
                  <a:spcPct val="60000"/>
                </a:lnSpc>
                <a:spcBef>
                  <a:spcPct val="50000"/>
                </a:spcBef>
                <a:buSzPct val="80000"/>
              </a:pPr>
              <a:r>
                <a:rPr lang="ko-KR" altLang="en-US" sz="1400" b="1" spc="-100" dirty="0" smtClean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전문기관</a:t>
              </a:r>
              <a:endParaRPr lang="en-US" altLang="ko-KR" sz="1400" b="1" spc="-10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 marL="0" indent="0" algn="ctr" eaLnBrk="1" hangingPunct="1">
                <a:lnSpc>
                  <a:spcPct val="60000"/>
                </a:lnSpc>
                <a:spcBef>
                  <a:spcPct val="50000"/>
                </a:spcBef>
                <a:buSzPct val="80000"/>
              </a:pPr>
              <a:r>
                <a:rPr lang="ko-KR" altLang="en-US" sz="1400" b="1" spc="-100" dirty="0" smtClean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en-US" altLang="ko-KR" sz="1400" b="1" spc="-100" dirty="0" smtClean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50</a:t>
              </a:r>
              <a:r>
                <a:rPr lang="ko-KR" altLang="en-US" sz="1400" b="1" spc="-100" dirty="0" smtClean="0">
                  <a:solidFill>
                    <a:srgbClr val="F01CD2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개소 </a:t>
              </a:r>
              <a:endParaRPr lang="en-US" altLang="ko-KR" sz="1400" b="1" spc="-100" dirty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cxnSp>
          <p:nvCxnSpPr>
            <p:cNvPr id="40" name="AutoShape 224"/>
            <p:cNvCxnSpPr>
              <a:cxnSpLocks noChangeShapeType="1"/>
              <a:stCxn id="38" idx="3"/>
              <a:endCxn id="39" idx="3"/>
            </p:cNvCxnSpPr>
            <p:nvPr/>
          </p:nvCxnSpPr>
          <p:spPr bwMode="grayWhite">
            <a:xfrm rot="16200000" flipV="1">
              <a:off x="3127765" y="3516316"/>
              <a:ext cx="143474" cy="405815"/>
            </a:xfrm>
            <a:prstGeom prst="bentConnector2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41" name="Picture 13" descr="C:\Documents and Settings\2009\Local Settings\Temporary Internet Files\Content.IE5\KLM3C9QB\j043264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3151" y="1204608"/>
            <a:ext cx="19802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44"/>
          <p:cNvSpPr/>
          <p:nvPr/>
        </p:nvSpPr>
        <p:spPr>
          <a:xfrm rot="19318507">
            <a:off x="29684" y="1774103"/>
            <a:ext cx="667302" cy="216422"/>
          </a:xfrm>
          <a:custGeom>
            <a:avLst/>
            <a:gdLst>
              <a:gd name="connsiteX0" fmla="*/ 0 w 2664296"/>
              <a:gd name="connsiteY0" fmla="*/ 0 h 864096"/>
              <a:gd name="connsiteX1" fmla="*/ 2664296 w 2664296"/>
              <a:gd name="connsiteY1" fmla="*/ 0 h 864096"/>
              <a:gd name="connsiteX2" fmla="*/ 2664296 w 2664296"/>
              <a:gd name="connsiteY2" fmla="*/ 864096 h 864096"/>
              <a:gd name="connsiteX3" fmla="*/ 0 w 2664296"/>
              <a:gd name="connsiteY3" fmla="*/ 864096 h 864096"/>
              <a:gd name="connsiteX4" fmla="*/ 0 w 2664296"/>
              <a:gd name="connsiteY4" fmla="*/ 0 h 864096"/>
              <a:gd name="connsiteX0" fmla="*/ 0 w 2664296"/>
              <a:gd name="connsiteY0" fmla="*/ 0 h 864096"/>
              <a:gd name="connsiteX1" fmla="*/ 2664296 w 2664296"/>
              <a:gd name="connsiteY1" fmla="*/ 0 h 864096"/>
              <a:gd name="connsiteX2" fmla="*/ 2664296 w 2664296"/>
              <a:gd name="connsiteY2" fmla="*/ 864096 h 864096"/>
              <a:gd name="connsiteX3" fmla="*/ 0 w 2664296"/>
              <a:gd name="connsiteY3" fmla="*/ 851904 h 864096"/>
              <a:gd name="connsiteX4" fmla="*/ 0 w 2664296"/>
              <a:gd name="connsiteY4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864096">
                <a:moveTo>
                  <a:pt x="0" y="0"/>
                </a:moveTo>
                <a:lnTo>
                  <a:pt x="2664296" y="0"/>
                </a:lnTo>
                <a:lnTo>
                  <a:pt x="2664296" y="864096"/>
                </a:lnTo>
                <a:lnTo>
                  <a:pt x="0" y="851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4"/>
          <p:cNvSpPr/>
          <p:nvPr/>
        </p:nvSpPr>
        <p:spPr>
          <a:xfrm rot="19318507">
            <a:off x="3431712" y="3938656"/>
            <a:ext cx="667302" cy="216422"/>
          </a:xfrm>
          <a:custGeom>
            <a:avLst/>
            <a:gdLst>
              <a:gd name="connsiteX0" fmla="*/ 0 w 2664296"/>
              <a:gd name="connsiteY0" fmla="*/ 0 h 864096"/>
              <a:gd name="connsiteX1" fmla="*/ 2664296 w 2664296"/>
              <a:gd name="connsiteY1" fmla="*/ 0 h 864096"/>
              <a:gd name="connsiteX2" fmla="*/ 2664296 w 2664296"/>
              <a:gd name="connsiteY2" fmla="*/ 864096 h 864096"/>
              <a:gd name="connsiteX3" fmla="*/ 0 w 2664296"/>
              <a:gd name="connsiteY3" fmla="*/ 864096 h 864096"/>
              <a:gd name="connsiteX4" fmla="*/ 0 w 2664296"/>
              <a:gd name="connsiteY4" fmla="*/ 0 h 864096"/>
              <a:gd name="connsiteX0" fmla="*/ 0 w 2664296"/>
              <a:gd name="connsiteY0" fmla="*/ 0 h 864096"/>
              <a:gd name="connsiteX1" fmla="*/ 2664296 w 2664296"/>
              <a:gd name="connsiteY1" fmla="*/ 0 h 864096"/>
              <a:gd name="connsiteX2" fmla="*/ 2664296 w 2664296"/>
              <a:gd name="connsiteY2" fmla="*/ 864096 h 864096"/>
              <a:gd name="connsiteX3" fmla="*/ 0 w 2664296"/>
              <a:gd name="connsiteY3" fmla="*/ 851904 h 864096"/>
              <a:gd name="connsiteX4" fmla="*/ 0 w 2664296"/>
              <a:gd name="connsiteY4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864096">
                <a:moveTo>
                  <a:pt x="0" y="0"/>
                </a:moveTo>
                <a:lnTo>
                  <a:pt x="2664296" y="0"/>
                </a:lnTo>
                <a:lnTo>
                  <a:pt x="2664296" y="864096"/>
                </a:lnTo>
                <a:lnTo>
                  <a:pt x="0" y="851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4"/>
          <p:cNvSpPr/>
          <p:nvPr/>
        </p:nvSpPr>
        <p:spPr>
          <a:xfrm rot="19318507">
            <a:off x="105884" y="4304616"/>
            <a:ext cx="667302" cy="216422"/>
          </a:xfrm>
          <a:custGeom>
            <a:avLst/>
            <a:gdLst>
              <a:gd name="connsiteX0" fmla="*/ 0 w 2664296"/>
              <a:gd name="connsiteY0" fmla="*/ 0 h 864096"/>
              <a:gd name="connsiteX1" fmla="*/ 2664296 w 2664296"/>
              <a:gd name="connsiteY1" fmla="*/ 0 h 864096"/>
              <a:gd name="connsiteX2" fmla="*/ 2664296 w 2664296"/>
              <a:gd name="connsiteY2" fmla="*/ 864096 h 864096"/>
              <a:gd name="connsiteX3" fmla="*/ 0 w 2664296"/>
              <a:gd name="connsiteY3" fmla="*/ 864096 h 864096"/>
              <a:gd name="connsiteX4" fmla="*/ 0 w 2664296"/>
              <a:gd name="connsiteY4" fmla="*/ 0 h 864096"/>
              <a:gd name="connsiteX0" fmla="*/ 0 w 2664296"/>
              <a:gd name="connsiteY0" fmla="*/ 0 h 864096"/>
              <a:gd name="connsiteX1" fmla="*/ 2664296 w 2664296"/>
              <a:gd name="connsiteY1" fmla="*/ 0 h 864096"/>
              <a:gd name="connsiteX2" fmla="*/ 2664296 w 2664296"/>
              <a:gd name="connsiteY2" fmla="*/ 864096 h 864096"/>
              <a:gd name="connsiteX3" fmla="*/ 0 w 2664296"/>
              <a:gd name="connsiteY3" fmla="*/ 851904 h 864096"/>
              <a:gd name="connsiteX4" fmla="*/ 0 w 2664296"/>
              <a:gd name="connsiteY4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864096">
                <a:moveTo>
                  <a:pt x="0" y="0"/>
                </a:moveTo>
                <a:lnTo>
                  <a:pt x="2664296" y="0"/>
                </a:lnTo>
                <a:lnTo>
                  <a:pt x="2664296" y="864096"/>
                </a:lnTo>
                <a:lnTo>
                  <a:pt x="0" y="851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 rot="19318507">
            <a:off x="3467917" y="6211035"/>
            <a:ext cx="667302" cy="216422"/>
          </a:xfrm>
          <a:custGeom>
            <a:avLst/>
            <a:gdLst>
              <a:gd name="connsiteX0" fmla="*/ 0 w 2664296"/>
              <a:gd name="connsiteY0" fmla="*/ 0 h 864096"/>
              <a:gd name="connsiteX1" fmla="*/ 2664296 w 2664296"/>
              <a:gd name="connsiteY1" fmla="*/ 0 h 864096"/>
              <a:gd name="connsiteX2" fmla="*/ 2664296 w 2664296"/>
              <a:gd name="connsiteY2" fmla="*/ 864096 h 864096"/>
              <a:gd name="connsiteX3" fmla="*/ 0 w 2664296"/>
              <a:gd name="connsiteY3" fmla="*/ 864096 h 864096"/>
              <a:gd name="connsiteX4" fmla="*/ 0 w 2664296"/>
              <a:gd name="connsiteY4" fmla="*/ 0 h 864096"/>
              <a:gd name="connsiteX0" fmla="*/ 0 w 2664296"/>
              <a:gd name="connsiteY0" fmla="*/ 0 h 864096"/>
              <a:gd name="connsiteX1" fmla="*/ 2664296 w 2664296"/>
              <a:gd name="connsiteY1" fmla="*/ 0 h 864096"/>
              <a:gd name="connsiteX2" fmla="*/ 2664296 w 2664296"/>
              <a:gd name="connsiteY2" fmla="*/ 864096 h 864096"/>
              <a:gd name="connsiteX3" fmla="*/ 0 w 2664296"/>
              <a:gd name="connsiteY3" fmla="*/ 851904 h 864096"/>
              <a:gd name="connsiteX4" fmla="*/ 0 w 2664296"/>
              <a:gd name="connsiteY4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864096">
                <a:moveTo>
                  <a:pt x="0" y="0"/>
                </a:moveTo>
                <a:lnTo>
                  <a:pt x="2664296" y="0"/>
                </a:lnTo>
                <a:lnTo>
                  <a:pt x="2664296" y="864096"/>
                </a:lnTo>
                <a:lnTo>
                  <a:pt x="0" y="851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16"/>
          <p:cNvSpPr txBox="1">
            <a:spLocks noChangeArrowheads="1"/>
          </p:cNvSpPr>
          <p:nvPr/>
        </p:nvSpPr>
        <p:spPr bwMode="auto">
          <a:xfrm rot="1199739">
            <a:off x="6591148" y="1951781"/>
            <a:ext cx="1515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b="1" i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아동복지법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(4) </a:t>
            </a:r>
            <a:r>
              <a:rPr lang="ko-KR" altLang="en-US" sz="3200" dirty="0" smtClean="0"/>
              <a:t>아동보호전문기관의 역할</a:t>
            </a:r>
            <a:endParaRPr lang="ko-KR" alt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56816" y="234888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시간 아동학대 신고접수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현장조사 및 응급보호</a:t>
            </a:r>
            <a:endParaRPr lang="en-US" altLang="ko-KR" sz="2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피해아동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아동학대행위자 대상 상담 및 교육</a:t>
            </a:r>
            <a:endParaRPr lang="en-US" altLang="ko-KR" sz="2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아동학대예방 교육∙홍보</a:t>
            </a:r>
            <a:endParaRPr lang="en-US" altLang="ko-KR" sz="2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피해아동 가정 사후관리</a:t>
            </a:r>
            <a:endParaRPr lang="en-US" altLang="ko-KR" sz="2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아동학대사례판정위원회 설치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∙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운영 및 자체사례회의 </a:t>
            </a:r>
            <a:endParaRPr lang="ko-KR" altLang="en-US" sz="2400" spc="-150" dirty="0"/>
          </a:p>
        </p:txBody>
      </p:sp>
      <p:sp>
        <p:nvSpPr>
          <p:cNvPr id="53" name="TextBox 52"/>
          <p:cNvSpPr txBox="1"/>
          <p:nvPr/>
        </p:nvSpPr>
        <p:spPr>
          <a:xfrm>
            <a:off x="251520" y="1794882"/>
            <a:ext cx="376969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300" dirty="0" smtClean="0">
                <a:solidFill>
                  <a:srgbClr val="6A5506"/>
                </a:solidFill>
                <a:latin typeface="HY헤드라인M" pitchFamily="18" charset="-127"/>
                <a:ea typeface="HY헤드라인M" pitchFamily="18" charset="-127"/>
              </a:rPr>
              <a:t>아동복지법 제</a:t>
            </a:r>
            <a:r>
              <a:rPr lang="en-US" altLang="ko-KR" sz="3000" b="1" spc="-300" dirty="0" smtClean="0">
                <a:solidFill>
                  <a:srgbClr val="6A5506"/>
                </a:solidFill>
                <a:latin typeface="HY헤드라인M" pitchFamily="18" charset="-127"/>
                <a:ea typeface="HY헤드라인M" pitchFamily="18" charset="-127"/>
              </a:rPr>
              <a:t>45</a:t>
            </a:r>
            <a:r>
              <a:rPr lang="ko-KR" altLang="en-US" sz="3000" b="1" spc="-300" dirty="0" smtClean="0">
                <a:solidFill>
                  <a:srgbClr val="6A5506"/>
                </a:solidFill>
                <a:latin typeface="HY헤드라인M" pitchFamily="18" charset="-127"/>
                <a:ea typeface="HY헤드라인M" pitchFamily="18" charset="-127"/>
              </a:rPr>
              <a:t>조</a:t>
            </a:r>
            <a:endParaRPr lang="ko-KR" altLang="en-US" sz="3000" b="1" spc="-300" dirty="0">
              <a:solidFill>
                <a:srgbClr val="6A550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(5) </a:t>
            </a:r>
            <a:r>
              <a:rPr lang="ko-KR" altLang="en-US" sz="3200" dirty="0" smtClean="0"/>
              <a:t>아동학대 사례 개입 과정</a:t>
            </a:r>
            <a:endParaRPr lang="ko-KR" altLang="en-US" sz="3200" dirty="0"/>
          </a:p>
        </p:txBody>
      </p:sp>
      <p:grpSp>
        <p:nvGrpSpPr>
          <p:cNvPr id="10" name="그룹 88"/>
          <p:cNvGrpSpPr/>
          <p:nvPr/>
        </p:nvGrpSpPr>
        <p:grpSpPr>
          <a:xfrm>
            <a:off x="486765" y="1747982"/>
            <a:ext cx="8215373" cy="1213572"/>
            <a:chOff x="428593" y="1214421"/>
            <a:chExt cx="8215373" cy="1150222"/>
          </a:xfrm>
        </p:grpSpPr>
        <p:grpSp>
          <p:nvGrpSpPr>
            <p:cNvPr id="11" name="그룹 84"/>
            <p:cNvGrpSpPr/>
            <p:nvPr/>
          </p:nvGrpSpPr>
          <p:grpSpPr>
            <a:xfrm>
              <a:off x="428593" y="1214421"/>
              <a:ext cx="1210588" cy="1150222"/>
              <a:chOff x="1019971" y="3700116"/>
              <a:chExt cx="903480" cy="913076"/>
            </a:xfrm>
          </p:grpSpPr>
          <p:sp>
            <p:nvSpPr>
              <p:cNvPr id="14" name="타원 4"/>
              <p:cNvSpPr/>
              <p:nvPr/>
            </p:nvSpPr>
            <p:spPr>
              <a:xfrm flipV="1">
                <a:off x="1082922" y="3738108"/>
                <a:ext cx="777656" cy="875084"/>
              </a:xfrm>
              <a:prstGeom prst="ellipse">
                <a:avLst/>
              </a:prstGeom>
              <a:gradFill flip="none" rotWithShape="1">
                <a:gsLst>
                  <a:gs pos="90000">
                    <a:schemeClr val="bg1">
                      <a:alpha val="71000"/>
                    </a:schemeClr>
                  </a:gs>
                  <a:gs pos="48000">
                    <a:schemeClr val="bg1">
                      <a:alpha val="0"/>
                    </a:schemeClr>
                  </a:gs>
                  <a:gs pos="79000">
                    <a:schemeClr val="bg1">
                      <a:alpha val="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46050" h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그룹 44"/>
              <p:cNvGrpSpPr/>
              <p:nvPr/>
            </p:nvGrpSpPr>
            <p:grpSpPr>
              <a:xfrm>
                <a:off x="1019972" y="3700116"/>
                <a:ext cx="886621" cy="893836"/>
                <a:chOff x="1018882" y="2132854"/>
                <a:chExt cx="2168607" cy="1950116"/>
              </a:xfrm>
            </p:grpSpPr>
            <p:sp>
              <p:nvSpPr>
                <p:cNvPr id="23" name="타원 3"/>
                <p:cNvSpPr/>
                <p:nvPr/>
              </p:nvSpPr>
              <p:spPr>
                <a:xfrm>
                  <a:off x="1018882" y="2132854"/>
                  <a:ext cx="2168607" cy="195011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타원 8"/>
                <p:cNvSpPr/>
                <p:nvPr/>
              </p:nvSpPr>
              <p:spPr>
                <a:xfrm>
                  <a:off x="1195238" y="2212480"/>
                  <a:ext cx="1874563" cy="168419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9"/>
              <p:cNvGrpSpPr/>
              <p:nvPr/>
            </p:nvGrpSpPr>
            <p:grpSpPr>
              <a:xfrm>
                <a:off x="1031166" y="3985727"/>
                <a:ext cx="791524" cy="530572"/>
                <a:chOff x="1471473" y="3112393"/>
                <a:chExt cx="2082130" cy="1240311"/>
              </a:xfrm>
            </p:grpSpPr>
            <p:sp>
              <p:nvSpPr>
                <p:cNvPr id="20" name="타원 5"/>
                <p:cNvSpPr/>
                <p:nvPr/>
              </p:nvSpPr>
              <p:spPr>
                <a:xfrm flipV="1">
                  <a:off x="3313956" y="3112393"/>
                  <a:ext cx="169515" cy="169515"/>
                </a:xfrm>
                <a:prstGeom prst="ellipse">
                  <a:avLst/>
                </a:prstGeom>
                <a:gradFill flip="none" rotWithShape="1">
                  <a:gsLst>
                    <a:gs pos="94000">
                      <a:schemeClr val="bg1">
                        <a:alpha val="61000"/>
                      </a:schemeClr>
                    </a:gs>
                    <a:gs pos="21000">
                      <a:schemeClr val="bg1">
                        <a:alpha val="91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6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타원 6"/>
                <p:cNvSpPr/>
                <p:nvPr/>
              </p:nvSpPr>
              <p:spPr>
                <a:xfrm flipV="1">
                  <a:off x="3451523" y="3347467"/>
                  <a:ext cx="93315" cy="93315"/>
                </a:xfrm>
                <a:prstGeom prst="ellipse">
                  <a:avLst/>
                </a:prstGeom>
                <a:gradFill flip="none" rotWithShape="1">
                  <a:gsLst>
                    <a:gs pos="94000">
                      <a:schemeClr val="bg1">
                        <a:alpha val="61000"/>
                      </a:schemeClr>
                    </a:gs>
                    <a:gs pos="21000">
                      <a:schemeClr val="bg1">
                        <a:alpha val="91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6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타원 7"/>
                <p:cNvSpPr/>
                <p:nvPr/>
              </p:nvSpPr>
              <p:spPr>
                <a:xfrm rot="1568348">
                  <a:off x="1471473" y="3225658"/>
                  <a:ext cx="2082130" cy="112704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00000">
                      <a:schemeClr val="bg1"/>
                    </a:gs>
                    <a:gs pos="88000">
                      <a:schemeClr val="bg1">
                        <a:alpha val="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타원 7"/>
              <p:cNvSpPr/>
              <p:nvPr/>
            </p:nvSpPr>
            <p:spPr>
              <a:xfrm>
                <a:off x="1104646" y="4054529"/>
                <a:ext cx="758159" cy="48212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88000">
                    <a:schemeClr val="bg1">
                      <a:alpha val="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타원 7"/>
              <p:cNvSpPr/>
              <p:nvPr/>
            </p:nvSpPr>
            <p:spPr>
              <a:xfrm rot="20246656">
                <a:off x="1136525" y="3996385"/>
                <a:ext cx="748633" cy="48212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88000">
                    <a:schemeClr val="bg1">
                      <a:alpha val="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1019971" y="4001781"/>
                <a:ext cx="903480" cy="30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smtClean="0">
                    <a:latin typeface="HY헤드라인M" panose="02030600000101010101" pitchFamily="18" charset="-127"/>
                    <a:ea typeface="HY헤드라인M" panose="02030600000101010101" pitchFamily="18" charset="-127"/>
                    <a:cs typeface="Arial" pitchFamily="34" charset="0"/>
                  </a:rPr>
                  <a:t>신고접수</a:t>
                </a:r>
                <a:endPara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707888" y="1357298"/>
              <a:ext cx="6936078" cy="92869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92D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07888" y="1424222"/>
              <a:ext cx="6936078" cy="554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600" b="1" spc="-120" dirty="0" smtClean="0">
                  <a:latin typeface="+mn-ea"/>
                </a:rPr>
                <a:t> </a:t>
              </a:r>
              <a:r>
                <a:rPr lang="en-US" altLang="ko-KR" sz="1600" b="1" spc="-120" dirty="0" smtClean="0">
                  <a:latin typeface="+mn-ea"/>
                </a:rPr>
                <a:t>24</a:t>
              </a:r>
              <a:r>
                <a:rPr lang="ko-KR" altLang="en-US" sz="1600" b="1" spc="-120" dirty="0" smtClean="0">
                  <a:latin typeface="+mn-ea"/>
                </a:rPr>
                <a:t>시간 신고전화 운영</a:t>
              </a:r>
              <a:r>
                <a:rPr lang="en-US" altLang="ko-KR" sz="1600" b="1" spc="-120" dirty="0" smtClean="0">
                  <a:latin typeface="+mn-ea"/>
                </a:rPr>
                <a:t>(1577-1391)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altLang="ko-KR" sz="1600" b="1" spc="-120" dirty="0" smtClean="0">
                  <a:latin typeface="+mn-ea"/>
                </a:rPr>
                <a:t> </a:t>
              </a:r>
              <a:r>
                <a:rPr lang="ko-KR" altLang="en-US" sz="1600" b="1" spc="-120" dirty="0" smtClean="0">
                  <a:latin typeface="+mn-ea"/>
                </a:rPr>
                <a:t>아동학대 의심사례 접수 후 현장조사 </a:t>
              </a:r>
              <a:r>
                <a:rPr lang="ko-KR" altLang="en-US" sz="1600" b="1" spc="-120" dirty="0" smtClean="0">
                  <a:latin typeface="+mn-ea"/>
                </a:rPr>
                <a:t>실시</a:t>
              </a:r>
              <a:endParaRPr lang="en-US" altLang="ko-KR" sz="1600" b="1" spc="-120" dirty="0" smtClean="0">
                <a:latin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68680" y="3033562"/>
            <a:ext cx="661974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신고할 때 다음과 같이 가능한 한 아동 및 학대에 관한 많은 정보를</a:t>
            </a:r>
            <a:endParaRPr lang="en-US" altLang="ko-KR" sz="16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상세히 알려주시면 아동학대를 판단하는데 큰 도움이 됩니다</a:t>
            </a:r>
            <a:r>
              <a:rPr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697353" y="3750428"/>
            <a:ext cx="2082559" cy="1910820"/>
          </a:xfrm>
          <a:prstGeom prst="roundRect">
            <a:avLst>
              <a:gd name="adj" fmla="val 11682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6141328" y="3750428"/>
            <a:ext cx="2082559" cy="1910820"/>
          </a:xfrm>
          <a:prstGeom prst="roundRect">
            <a:avLst>
              <a:gd name="adj" fmla="val 11682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32375" y="3750375"/>
            <a:ext cx="2082559" cy="1910820"/>
          </a:xfrm>
          <a:prstGeom prst="roundRect">
            <a:avLst>
              <a:gd name="adj" fmla="val 11682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416269" y="3800771"/>
            <a:ext cx="7561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latin typeface="나눔고딕 ExtraBold" pitchFamily="50" charset="-127"/>
                <a:ea typeface="나눔고딕 ExtraBold" pitchFamily="50" charset="-127"/>
              </a:rPr>
              <a:t>신고자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4852403" y="3811053"/>
            <a:ext cx="125228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500" b="1" dirty="0" smtClean="0">
                <a:latin typeface="나눔고딕 ExtraBold" pitchFamily="50" charset="-127"/>
                <a:ea typeface="나눔고딕 ExtraBold" pitchFamily="50" charset="-127"/>
              </a:rPr>
              <a:t>학대행위자</a:t>
            </a:r>
            <a:endParaRPr lang="ko-KR" altLang="en-US" sz="15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3046494" y="3790517"/>
            <a:ext cx="805426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500" b="1" dirty="0" smtClean="0">
                <a:latin typeface="나눔고딕 ExtraBold" pitchFamily="50" charset="-127"/>
                <a:ea typeface="나눔고딕 ExtraBold" pitchFamily="50" charset="-127"/>
              </a:rPr>
              <a:t>아동</a:t>
            </a:r>
            <a:endParaRPr lang="ko-KR" altLang="en-US" sz="15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Picture 2" descr="C:\Documents and Settings\user\Local Settings\Temporary Internet Files\Content.IE5\EVCATIVF\MM900282737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75" y="4749317"/>
            <a:ext cx="855649" cy="8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1" descr="3212N12324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82" y="4764987"/>
            <a:ext cx="841694" cy="85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701379" y="4122190"/>
            <a:ext cx="211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성별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나이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주소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전화번호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어린이집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유치원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학교 이름 등 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09521" y="4115424"/>
            <a:ext cx="2002639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성별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나이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주소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전화번호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직업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피해아동과의 관계 등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6176" y="4115423"/>
            <a:ext cx="226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전화번호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피해아동과의 관계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학대사실을 알게 된 경위 등 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77" y="4766444"/>
            <a:ext cx="1702243" cy="1034628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(5) </a:t>
            </a:r>
            <a:r>
              <a:rPr lang="ko-KR" altLang="en-US" sz="3200" dirty="0" smtClean="0"/>
              <a:t>아동학대 사례 개입 과정</a:t>
            </a:r>
            <a:endParaRPr lang="ko-KR" altLang="en-US" sz="3200" dirty="0"/>
          </a:p>
        </p:txBody>
      </p:sp>
      <p:grpSp>
        <p:nvGrpSpPr>
          <p:cNvPr id="38" name="그룹 89"/>
          <p:cNvGrpSpPr/>
          <p:nvPr/>
        </p:nvGrpSpPr>
        <p:grpSpPr>
          <a:xfrm>
            <a:off x="372592" y="1746340"/>
            <a:ext cx="8468409" cy="1242817"/>
            <a:chOff x="403197" y="2571742"/>
            <a:chExt cx="8468409" cy="1177940"/>
          </a:xfrm>
        </p:grpSpPr>
        <p:grpSp>
          <p:nvGrpSpPr>
            <p:cNvPr id="39" name="그룹 89"/>
            <p:cNvGrpSpPr/>
            <p:nvPr/>
          </p:nvGrpSpPr>
          <p:grpSpPr>
            <a:xfrm>
              <a:off x="403197" y="2571742"/>
              <a:ext cx="1227235" cy="1128335"/>
              <a:chOff x="3116054" y="4225347"/>
              <a:chExt cx="1155013" cy="1040390"/>
            </a:xfrm>
          </p:grpSpPr>
          <p:sp>
            <p:nvSpPr>
              <p:cNvPr id="42" name="타원 3"/>
              <p:cNvSpPr/>
              <p:nvPr/>
            </p:nvSpPr>
            <p:spPr>
              <a:xfrm>
                <a:off x="3152980" y="4225347"/>
                <a:ext cx="1118087" cy="1038222"/>
              </a:xfrm>
              <a:prstGeom prst="ellipse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3" name="타원 8"/>
              <p:cNvSpPr/>
              <p:nvPr/>
            </p:nvSpPr>
            <p:spPr>
              <a:xfrm>
                <a:off x="3195370" y="4267738"/>
                <a:ext cx="997996" cy="997999"/>
              </a:xfrm>
              <a:prstGeom prst="ellipse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4" name="타원 5"/>
              <p:cNvSpPr/>
              <p:nvPr/>
            </p:nvSpPr>
            <p:spPr>
              <a:xfrm flipV="1">
                <a:off x="4028126" y="4557103"/>
                <a:ext cx="83914" cy="84228"/>
              </a:xfrm>
              <a:prstGeom prst="ellipse">
                <a:avLst/>
              </a:prstGeom>
              <a:gradFill flip="none" rotWithShape="1">
                <a:gsLst>
                  <a:gs pos="94000">
                    <a:schemeClr val="bg1">
                      <a:alpha val="61000"/>
                    </a:schemeClr>
                  </a:gs>
                  <a:gs pos="21000">
                    <a:schemeClr val="bg1">
                      <a:alpha val="91000"/>
                    </a:schemeClr>
                  </a:gs>
                  <a:gs pos="100000">
                    <a:schemeClr val="bg1">
                      <a:shade val="100000"/>
                      <a:satMod val="115000"/>
                      <a:alpha val="6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5" name="타원 6"/>
              <p:cNvSpPr/>
              <p:nvPr/>
            </p:nvSpPr>
            <p:spPr>
              <a:xfrm flipV="1">
                <a:off x="4096225" y="4673906"/>
                <a:ext cx="46193" cy="46366"/>
              </a:xfrm>
              <a:prstGeom prst="ellipse">
                <a:avLst/>
              </a:prstGeom>
              <a:gradFill flip="none" rotWithShape="1">
                <a:gsLst>
                  <a:gs pos="94000">
                    <a:schemeClr val="bg1">
                      <a:alpha val="61000"/>
                    </a:schemeClr>
                  </a:gs>
                  <a:gs pos="21000">
                    <a:schemeClr val="bg1">
                      <a:alpha val="91000"/>
                    </a:schemeClr>
                  </a:gs>
                  <a:gs pos="100000">
                    <a:schemeClr val="bg1">
                      <a:shade val="100000"/>
                      <a:satMod val="115000"/>
                      <a:alpha val="6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6" name="타원 7"/>
              <p:cNvSpPr/>
              <p:nvPr/>
            </p:nvSpPr>
            <p:spPr>
              <a:xfrm rot="1568348">
                <a:off x="3116054" y="4613382"/>
                <a:ext cx="1030703" cy="56000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88000">
                    <a:schemeClr val="bg1">
                      <a:alpha val="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7" name="타원 4"/>
              <p:cNvSpPr/>
              <p:nvPr/>
            </p:nvSpPr>
            <p:spPr>
              <a:xfrm flipV="1">
                <a:off x="3187435" y="4269891"/>
                <a:ext cx="965621" cy="896647"/>
              </a:xfrm>
              <a:prstGeom prst="ellipse">
                <a:avLst/>
              </a:prstGeom>
              <a:gradFill flip="none" rotWithShape="1">
                <a:gsLst>
                  <a:gs pos="90000">
                    <a:schemeClr val="bg1">
                      <a:alpha val="71000"/>
                    </a:schemeClr>
                  </a:gs>
                  <a:gs pos="48000">
                    <a:schemeClr val="bg1">
                      <a:alpha val="0"/>
                    </a:schemeClr>
                  </a:gs>
                  <a:gs pos="79000">
                    <a:schemeClr val="bg1">
                      <a:alpha val="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46050" h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8" name="타원 7"/>
              <p:cNvSpPr/>
              <p:nvPr/>
            </p:nvSpPr>
            <p:spPr>
              <a:xfrm>
                <a:off x="3206304" y="4637009"/>
                <a:ext cx="991026" cy="56000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88000">
                    <a:schemeClr val="bg1">
                      <a:alpha val="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9" name="타원 7"/>
              <p:cNvSpPr/>
              <p:nvPr/>
            </p:nvSpPr>
            <p:spPr>
              <a:xfrm rot="20246656">
                <a:off x="3157415" y="4642632"/>
                <a:ext cx="991026" cy="56000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88000">
                    <a:schemeClr val="bg1">
                      <a:alpha val="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3127170" y="4456733"/>
                <a:ext cx="1139346" cy="618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  <a:cs typeface="Arial" pitchFamily="34" charset="0"/>
                  </a:rPr>
                  <a:t>현장조사</a:t>
                </a:r>
                <a:endParaRPr lang="en-US" altLang="ko-KR" sz="2000" dirty="0" smtClean="0">
                  <a:latin typeface="HY헤드라인M" pitchFamily="18" charset="-127"/>
                  <a:ea typeface="HY헤드라인M" pitchFamily="18" charset="-127"/>
                  <a:cs typeface="Arial" pitchFamily="34" charset="0"/>
                </a:endParaRPr>
              </a:p>
              <a:p>
                <a:pPr algn="ctr"/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  <a:cs typeface="Arial" pitchFamily="34" charset="0"/>
                  </a:rPr>
                  <a:t>사례판정</a:t>
                </a:r>
                <a:endParaRPr lang="en-US" altLang="ko-KR" sz="2000" dirty="0" smtClean="0">
                  <a:latin typeface="HY헤드라인M" pitchFamily="18" charset="-127"/>
                  <a:ea typeface="HY헤드라인M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40" name="직사각형 39"/>
            <p:cNvSpPr/>
            <p:nvPr/>
          </p:nvSpPr>
          <p:spPr>
            <a:xfrm>
              <a:off x="1773218" y="2668582"/>
              <a:ext cx="6887275" cy="1046170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73615" y="2574547"/>
              <a:ext cx="7097991" cy="117513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/>
              <a:endParaRPr kumimoji="0" lang="en-US" altLang="ko-KR" sz="1600" dirty="0" smtClean="0">
                <a:solidFill>
                  <a:srgbClr val="ED7FA1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학대의심사건에 대해 아동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행위자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기타 관련인 면접조사 실시</a:t>
              </a:r>
              <a:endParaRPr lang="en-US" altLang="ko-KR" sz="1600" dirty="0" smtClean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아동학대 현장에서 아동을 긴급히 보호해야 할 경우 긴급격리보호 실시</a:t>
              </a:r>
              <a:endParaRPr lang="en-US" altLang="ko-KR" sz="1600" dirty="0" smtClean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아동학대 사례로 판정된 경우 아동 및 가족 지원을 위한 계획수립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endPara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1" name="그룹 90"/>
          <p:cNvGrpSpPr/>
          <p:nvPr/>
        </p:nvGrpSpPr>
        <p:grpSpPr>
          <a:xfrm>
            <a:off x="348925" y="3213938"/>
            <a:ext cx="8492076" cy="1351452"/>
            <a:chOff x="411131" y="3929065"/>
            <a:chExt cx="8492076" cy="1280905"/>
          </a:xfrm>
        </p:grpSpPr>
        <p:grpSp>
          <p:nvGrpSpPr>
            <p:cNvPr id="52" name="그룹 474"/>
            <p:cNvGrpSpPr/>
            <p:nvPr/>
          </p:nvGrpSpPr>
          <p:grpSpPr>
            <a:xfrm>
              <a:off x="411131" y="3929065"/>
              <a:ext cx="1242576" cy="1125984"/>
              <a:chOff x="4948256" y="3739076"/>
              <a:chExt cx="1161744" cy="1038222"/>
            </a:xfrm>
          </p:grpSpPr>
          <p:grpSp>
            <p:nvGrpSpPr>
              <p:cNvPr id="55" name="그룹 349"/>
              <p:cNvGrpSpPr/>
              <p:nvPr/>
            </p:nvGrpSpPr>
            <p:grpSpPr>
              <a:xfrm>
                <a:off x="4948256" y="3739076"/>
                <a:ext cx="1147643" cy="1038222"/>
                <a:chOff x="4948256" y="3739076"/>
                <a:chExt cx="1147643" cy="1038222"/>
              </a:xfrm>
            </p:grpSpPr>
            <p:grpSp>
              <p:nvGrpSpPr>
                <p:cNvPr id="57" name="그룹 44"/>
                <p:cNvGrpSpPr/>
                <p:nvPr/>
              </p:nvGrpSpPr>
              <p:grpSpPr>
                <a:xfrm>
                  <a:off x="4985181" y="3739076"/>
                  <a:ext cx="1110718" cy="1038222"/>
                  <a:chOff x="1115613" y="2179258"/>
                  <a:chExt cx="2086292" cy="1950118"/>
                </a:xfrm>
              </p:grpSpPr>
              <p:sp>
                <p:nvSpPr>
                  <p:cNvPr id="65" name="타원 3"/>
                  <p:cNvSpPr/>
                  <p:nvPr/>
                </p:nvSpPr>
                <p:spPr>
                  <a:xfrm>
                    <a:off x="1115613" y="2179258"/>
                    <a:ext cx="2086292" cy="1950118"/>
                  </a:xfrm>
                  <a:prstGeom prst="ellipse">
                    <a:avLst/>
                  </a:prstGeom>
                  <a:solidFill>
                    <a:srgbClr val="A2BC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66" name="타원 8"/>
                  <p:cNvSpPr/>
                  <p:nvPr/>
                </p:nvSpPr>
                <p:spPr>
                  <a:xfrm>
                    <a:off x="1195239" y="2212479"/>
                    <a:ext cx="1874565" cy="1874566"/>
                  </a:xfrm>
                  <a:prstGeom prst="ellipse">
                    <a:avLst/>
                  </a:prstGeom>
                  <a:solidFill>
                    <a:srgbClr val="A2BC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  <p:grpSp>
              <p:nvGrpSpPr>
                <p:cNvPr id="58" name="그룹 9"/>
                <p:cNvGrpSpPr/>
                <p:nvPr/>
              </p:nvGrpSpPr>
              <p:grpSpPr>
                <a:xfrm>
                  <a:off x="4948256" y="3758914"/>
                  <a:ext cx="1088010" cy="1016441"/>
                  <a:chOff x="1471473" y="2534355"/>
                  <a:chExt cx="2197896" cy="2045659"/>
                </a:xfrm>
              </p:grpSpPr>
              <p:sp>
                <p:nvSpPr>
                  <p:cNvPr id="61" name="타원 5"/>
                  <p:cNvSpPr/>
                  <p:nvPr/>
                </p:nvSpPr>
                <p:spPr>
                  <a:xfrm flipV="1">
                    <a:off x="3313956" y="3112393"/>
                    <a:ext cx="169515" cy="169515"/>
                  </a:xfrm>
                  <a:prstGeom prst="ellipse">
                    <a:avLst/>
                  </a:prstGeom>
                  <a:gradFill flip="none" rotWithShape="1">
                    <a:gsLst>
                      <a:gs pos="94000">
                        <a:schemeClr val="bg1">
                          <a:alpha val="61000"/>
                        </a:schemeClr>
                      </a:gs>
                      <a:gs pos="21000">
                        <a:schemeClr val="bg1">
                          <a:alpha val="91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6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62" name="타원 6"/>
                  <p:cNvSpPr/>
                  <p:nvPr/>
                </p:nvSpPr>
                <p:spPr>
                  <a:xfrm flipV="1">
                    <a:off x="3451523" y="3347467"/>
                    <a:ext cx="93315" cy="93315"/>
                  </a:xfrm>
                  <a:prstGeom prst="ellipse">
                    <a:avLst/>
                  </a:prstGeom>
                  <a:gradFill flip="none" rotWithShape="1">
                    <a:gsLst>
                      <a:gs pos="94000">
                        <a:schemeClr val="bg1">
                          <a:alpha val="61000"/>
                        </a:schemeClr>
                      </a:gs>
                      <a:gs pos="21000">
                        <a:schemeClr val="bg1">
                          <a:alpha val="91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6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63" name="타원 7"/>
                  <p:cNvSpPr/>
                  <p:nvPr/>
                </p:nvSpPr>
                <p:spPr>
                  <a:xfrm rot="1568348">
                    <a:off x="1471473" y="3225658"/>
                    <a:ext cx="2082130" cy="1127046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bg1"/>
                      </a:gs>
                      <a:gs pos="100000">
                        <a:schemeClr val="bg1"/>
                      </a:gs>
                      <a:gs pos="88000">
                        <a:schemeClr val="bg1">
                          <a:alpha val="9000"/>
                        </a:scheme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64" name="타원 4"/>
                  <p:cNvSpPr/>
                  <p:nvPr/>
                </p:nvSpPr>
                <p:spPr>
                  <a:xfrm flipV="1">
                    <a:off x="1623710" y="2534355"/>
                    <a:ext cx="2045659" cy="2045659"/>
                  </a:xfrm>
                  <a:prstGeom prst="ellipse">
                    <a:avLst/>
                  </a:prstGeom>
                  <a:gradFill flip="none" rotWithShape="1">
                    <a:gsLst>
                      <a:gs pos="90000">
                        <a:schemeClr val="bg1">
                          <a:alpha val="71000"/>
                        </a:schemeClr>
                      </a:gs>
                      <a:gs pos="48000">
                        <a:schemeClr val="bg1">
                          <a:alpha val="0"/>
                        </a:schemeClr>
                      </a:gs>
                      <a:gs pos="79000">
                        <a:schemeClr val="bg1">
                          <a:alpha val="9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46050" h="1143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  <p:sp>
              <p:nvSpPr>
                <p:cNvPr id="59" name="타원 7"/>
                <p:cNvSpPr/>
                <p:nvPr/>
              </p:nvSpPr>
              <p:spPr>
                <a:xfrm>
                  <a:off x="5028158" y="4126036"/>
                  <a:ext cx="1003046" cy="56000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00000">
                      <a:schemeClr val="bg1"/>
                    </a:gs>
                    <a:gs pos="88000">
                      <a:schemeClr val="bg1">
                        <a:alpha val="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60" name="타원 7"/>
                <p:cNvSpPr/>
                <p:nvPr/>
              </p:nvSpPr>
              <p:spPr>
                <a:xfrm rot="20246656">
                  <a:off x="5071966" y="4067045"/>
                  <a:ext cx="981277" cy="56000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00000">
                      <a:schemeClr val="bg1"/>
                    </a:gs>
                    <a:gs pos="88000">
                      <a:schemeClr val="bg1">
                        <a:alpha val="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56" name="직사각형 55"/>
              <p:cNvSpPr/>
              <p:nvPr/>
            </p:nvSpPr>
            <p:spPr>
              <a:xfrm>
                <a:off x="4988654" y="4064376"/>
                <a:ext cx="1121346" cy="349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spc="-150" dirty="0" smtClean="0">
                    <a:latin typeface="HY헤드라인M" pitchFamily="18" charset="-127"/>
                    <a:ea typeface="HY헤드라인M" pitchFamily="18" charset="-127"/>
                    <a:cs typeface="Arial" pitchFamily="34" charset="0"/>
                  </a:rPr>
                  <a:t>조치결정 </a:t>
                </a:r>
                <a:endParaRPr lang="en-US" altLang="ko-KR" sz="2000" spc="-150" dirty="0" smtClean="0">
                  <a:latin typeface="HY헤드라인M" pitchFamily="18" charset="-127"/>
                  <a:ea typeface="HY헤드라인M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53" name="직사각형 52"/>
            <p:cNvSpPr/>
            <p:nvPr/>
          </p:nvSpPr>
          <p:spPr>
            <a:xfrm>
              <a:off x="1773218" y="4071942"/>
              <a:ext cx="6942186" cy="928694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29642" y="4006530"/>
              <a:ext cx="7173565" cy="1203440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r">
                <a:buFont typeface="Wingdings" pitchFamily="2" charset="2"/>
                <a:buChar char="§"/>
              </a:pPr>
              <a:endParaRPr kumimoji="0" lang="en-US" altLang="ko-KR" sz="1600" dirty="0" smtClean="0">
                <a:solidFill>
                  <a:srgbClr val="ED7FA1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피해아동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: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가정 내 보호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보호자로부터 격리보호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의료기관 등 타 기관 의뢰</a:t>
              </a:r>
              <a:endParaRPr lang="en-US" altLang="ko-KR" sz="1600" dirty="0" smtClean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  *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격리 보호 시 학대피해아동전담보호시설 또는 아동양육시설에 보호</a:t>
              </a:r>
              <a:endParaRPr lang="en-US" altLang="ko-KR" sz="1600" dirty="0" smtClean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학대행위자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: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상담 및 교육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고소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·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고발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타 기관 의뢰</a:t>
              </a:r>
              <a:endParaRPr lang="en-US" altLang="ko-KR" sz="1600" dirty="0" smtClean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endParaRPr lang="ko-KR" altLang="en-US" sz="1600" dirty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7" name="그룹 91"/>
          <p:cNvGrpSpPr/>
          <p:nvPr/>
        </p:nvGrpSpPr>
        <p:grpSpPr>
          <a:xfrm>
            <a:off x="323528" y="4582090"/>
            <a:ext cx="8517474" cy="1295182"/>
            <a:chOff x="385734" y="5188985"/>
            <a:chExt cx="8517474" cy="1227572"/>
          </a:xfrm>
        </p:grpSpPr>
        <p:grpSp>
          <p:nvGrpSpPr>
            <p:cNvPr id="68" name="그룹 502"/>
            <p:cNvGrpSpPr/>
            <p:nvPr/>
          </p:nvGrpSpPr>
          <p:grpSpPr>
            <a:xfrm>
              <a:off x="385734" y="5240351"/>
              <a:ext cx="1285060" cy="1176206"/>
              <a:chOff x="6876253" y="3183501"/>
              <a:chExt cx="1174875" cy="1084529"/>
            </a:xfrm>
          </p:grpSpPr>
          <p:grpSp>
            <p:nvGrpSpPr>
              <p:cNvPr id="71" name="그룹 387"/>
              <p:cNvGrpSpPr/>
              <p:nvPr/>
            </p:nvGrpSpPr>
            <p:grpSpPr>
              <a:xfrm>
                <a:off x="6876253" y="3183501"/>
                <a:ext cx="1174875" cy="1084529"/>
                <a:chOff x="4948253" y="3714374"/>
                <a:chExt cx="1174875" cy="1084529"/>
              </a:xfrm>
            </p:grpSpPr>
            <p:grpSp>
              <p:nvGrpSpPr>
                <p:cNvPr id="73" name="그룹 44"/>
                <p:cNvGrpSpPr/>
                <p:nvPr/>
              </p:nvGrpSpPr>
              <p:grpSpPr>
                <a:xfrm>
                  <a:off x="4985181" y="3714374"/>
                  <a:ext cx="1086137" cy="1040389"/>
                  <a:chOff x="1115613" y="2132857"/>
                  <a:chExt cx="2040121" cy="1954188"/>
                </a:xfrm>
              </p:grpSpPr>
              <p:sp>
                <p:nvSpPr>
                  <p:cNvPr id="81" name="타원 3"/>
                  <p:cNvSpPr/>
                  <p:nvPr/>
                </p:nvSpPr>
                <p:spPr>
                  <a:xfrm>
                    <a:off x="1115613" y="2132857"/>
                    <a:ext cx="2040121" cy="1950118"/>
                  </a:xfrm>
                  <a:prstGeom prst="ellipse">
                    <a:avLst/>
                  </a:prstGeom>
                  <a:solidFill>
                    <a:srgbClr val="F7990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82" name="타원 8"/>
                  <p:cNvSpPr/>
                  <p:nvPr/>
                </p:nvSpPr>
                <p:spPr>
                  <a:xfrm>
                    <a:off x="1195239" y="2212479"/>
                    <a:ext cx="1874565" cy="1874566"/>
                  </a:xfrm>
                  <a:prstGeom prst="ellipse">
                    <a:avLst/>
                  </a:prstGeom>
                  <a:solidFill>
                    <a:srgbClr val="F7990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  <p:grpSp>
              <p:nvGrpSpPr>
                <p:cNvPr id="74" name="그룹 9"/>
                <p:cNvGrpSpPr/>
                <p:nvPr/>
              </p:nvGrpSpPr>
              <p:grpSpPr>
                <a:xfrm>
                  <a:off x="4948253" y="3760681"/>
                  <a:ext cx="1174875" cy="1038222"/>
                  <a:chOff x="1471473" y="2537911"/>
                  <a:chExt cx="2373374" cy="2089495"/>
                </a:xfrm>
              </p:grpSpPr>
              <p:sp>
                <p:nvSpPr>
                  <p:cNvPr id="77" name="타원 5"/>
                  <p:cNvSpPr/>
                  <p:nvPr/>
                </p:nvSpPr>
                <p:spPr>
                  <a:xfrm flipV="1">
                    <a:off x="3313956" y="3112393"/>
                    <a:ext cx="169515" cy="169515"/>
                  </a:xfrm>
                  <a:prstGeom prst="ellipse">
                    <a:avLst/>
                  </a:prstGeom>
                  <a:gradFill flip="none" rotWithShape="1">
                    <a:gsLst>
                      <a:gs pos="94000">
                        <a:schemeClr val="bg1">
                          <a:alpha val="61000"/>
                        </a:schemeClr>
                      </a:gs>
                      <a:gs pos="21000">
                        <a:schemeClr val="bg1">
                          <a:alpha val="91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6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78" name="타원 6"/>
                  <p:cNvSpPr/>
                  <p:nvPr/>
                </p:nvSpPr>
                <p:spPr>
                  <a:xfrm flipV="1">
                    <a:off x="3451523" y="3347467"/>
                    <a:ext cx="93315" cy="93315"/>
                  </a:xfrm>
                  <a:prstGeom prst="ellipse">
                    <a:avLst/>
                  </a:prstGeom>
                  <a:gradFill flip="none" rotWithShape="1">
                    <a:gsLst>
                      <a:gs pos="94000">
                        <a:schemeClr val="bg1">
                          <a:alpha val="61000"/>
                        </a:schemeClr>
                      </a:gs>
                      <a:gs pos="21000">
                        <a:schemeClr val="bg1">
                          <a:alpha val="91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6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79" name="타원 7"/>
                  <p:cNvSpPr/>
                  <p:nvPr/>
                </p:nvSpPr>
                <p:spPr>
                  <a:xfrm rot="1568348">
                    <a:off x="1471473" y="3225658"/>
                    <a:ext cx="2082130" cy="1127046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bg1"/>
                      </a:gs>
                      <a:gs pos="100000">
                        <a:schemeClr val="bg1"/>
                      </a:gs>
                      <a:gs pos="88000">
                        <a:schemeClr val="bg1">
                          <a:alpha val="9000"/>
                        </a:scheme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80" name="타원 4"/>
                  <p:cNvSpPr/>
                  <p:nvPr/>
                </p:nvSpPr>
                <p:spPr>
                  <a:xfrm flipV="1">
                    <a:off x="1650733" y="2537911"/>
                    <a:ext cx="2194114" cy="2089495"/>
                  </a:xfrm>
                  <a:prstGeom prst="ellipse">
                    <a:avLst/>
                  </a:prstGeom>
                  <a:gradFill flip="none" rotWithShape="1">
                    <a:gsLst>
                      <a:gs pos="90000">
                        <a:schemeClr val="bg1">
                          <a:alpha val="71000"/>
                        </a:schemeClr>
                      </a:gs>
                      <a:gs pos="48000">
                        <a:schemeClr val="bg1">
                          <a:alpha val="0"/>
                        </a:schemeClr>
                      </a:gs>
                      <a:gs pos="79000">
                        <a:schemeClr val="bg1">
                          <a:alpha val="9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46050" h="1143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 dirty="0">
                      <a:solidFill>
                        <a:schemeClr val="tx1"/>
                      </a:solidFill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  <p:sp>
              <p:nvSpPr>
                <p:cNvPr id="75" name="타원 7"/>
                <p:cNvSpPr/>
                <p:nvPr/>
              </p:nvSpPr>
              <p:spPr>
                <a:xfrm>
                  <a:off x="5020264" y="4126036"/>
                  <a:ext cx="1010940" cy="56000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00000">
                      <a:schemeClr val="bg1"/>
                    </a:gs>
                    <a:gs pos="88000">
                      <a:schemeClr val="bg1">
                        <a:alpha val="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76" name="타원 7"/>
                <p:cNvSpPr/>
                <p:nvPr/>
              </p:nvSpPr>
              <p:spPr>
                <a:xfrm rot="20246656">
                  <a:off x="5049628" y="4065643"/>
                  <a:ext cx="1012109" cy="56000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00000">
                      <a:schemeClr val="bg1"/>
                    </a:gs>
                    <a:gs pos="88000">
                      <a:schemeClr val="bg1">
                        <a:alpha val="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>
                    <a:solidFill>
                      <a:schemeClr val="tx1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72" name="직사각형 71"/>
              <p:cNvSpPr/>
              <p:nvPr/>
            </p:nvSpPr>
            <p:spPr>
              <a:xfrm>
                <a:off x="7028818" y="3396794"/>
                <a:ext cx="949974" cy="618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  <a:cs typeface="Arial" pitchFamily="34" charset="0"/>
                  </a:rPr>
                  <a:t>서비스 </a:t>
                </a:r>
                <a:endParaRPr lang="en-US" altLang="ko-KR" sz="2000" dirty="0" smtClean="0">
                  <a:latin typeface="HY헤드라인M" pitchFamily="18" charset="-127"/>
                  <a:ea typeface="HY헤드라인M" pitchFamily="18" charset="-127"/>
                  <a:cs typeface="Arial" pitchFamily="34" charset="0"/>
                </a:endParaRPr>
              </a:p>
              <a:p>
                <a:pPr algn="ctr"/>
                <a:r>
                  <a:rPr lang="ko-KR" altLang="en-US" sz="2000" dirty="0" smtClean="0">
                    <a:latin typeface="HY헤드라인M" pitchFamily="18" charset="-127"/>
                    <a:ea typeface="HY헤드라인M" pitchFamily="18" charset="-127"/>
                    <a:cs typeface="Arial" pitchFamily="34" charset="0"/>
                  </a:rPr>
                  <a:t>제공  </a:t>
                </a:r>
                <a:endParaRPr lang="en-US" altLang="ko-KR" sz="2000" dirty="0" smtClean="0">
                  <a:latin typeface="HY헤드라인M" pitchFamily="18" charset="-127"/>
                  <a:ea typeface="HY헤드라인M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69" name="직사각형 68"/>
            <p:cNvSpPr/>
            <p:nvPr/>
          </p:nvSpPr>
          <p:spPr>
            <a:xfrm>
              <a:off x="1785918" y="5345126"/>
              <a:ext cx="6906176" cy="928694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57918" y="5188985"/>
              <a:ext cx="7145290" cy="117002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>
                <a:buFont typeface="Wingdings" pitchFamily="2" charset="2"/>
                <a:buChar char="§"/>
              </a:pPr>
              <a:endParaRPr kumimoji="0" lang="en-US" altLang="ko-KR" sz="1600" dirty="0" smtClean="0">
                <a:solidFill>
                  <a:srgbClr val="ED7FA1"/>
                </a:solidFill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피해아동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: 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상담</a:t>
              </a: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의료지원</a:t>
              </a: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(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통원 및 입원</a:t>
              </a: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), 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심리치료</a:t>
              </a: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학습지원</a:t>
              </a:r>
              <a:r>
                <a:rPr lang="en-US" altLang="ko-KR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고소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·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고</a:t>
              </a:r>
              <a:r>
                <a:rPr lang="ko-KR" altLang="en-US" sz="1600" spc="-15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발 지원 등 </a:t>
              </a:r>
              <a:endParaRPr lang="en-US" altLang="ko-KR" sz="1600" spc="-150" dirty="0" smtClean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altLang="ko-KR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ko-KR" altLang="en-US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학대행위자</a:t>
              </a:r>
              <a:r>
                <a:rPr lang="en-US" altLang="ko-KR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: </a:t>
              </a:r>
              <a:r>
                <a:rPr lang="ko-KR" altLang="en-US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상담</a:t>
              </a:r>
              <a:r>
                <a:rPr lang="en-US" altLang="ko-KR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교육</a:t>
              </a:r>
              <a:r>
                <a:rPr lang="en-US" altLang="ko-KR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심리치료</a:t>
              </a:r>
              <a:r>
                <a:rPr lang="en-US" altLang="ko-KR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의료지원</a:t>
              </a:r>
              <a:r>
                <a:rPr lang="en-US" altLang="ko-KR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(</a:t>
              </a:r>
              <a:r>
                <a:rPr lang="ko-KR" altLang="en-US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통원 및 입원</a:t>
              </a:r>
              <a:r>
                <a:rPr lang="en-US" altLang="ko-KR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), </a:t>
              </a:r>
              <a:r>
                <a:rPr lang="ko-KR" altLang="en-US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가정 지원 등</a:t>
              </a:r>
              <a:r>
                <a:rPr lang="en-US" altLang="ko-KR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ko-KR" altLang="en-US" sz="1600" spc="-1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endParaRPr lang="en-US" altLang="ko-KR" sz="1600" spc="-100" dirty="0" smtClean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기타 가족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: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상담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가족 치료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가정 지원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(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경제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,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가사지원</a:t>
              </a:r>
              <a:r>
                <a:rPr lang="en-US" altLang="ko-KR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) </a:t>
              </a:r>
              <a:r>
                <a:rPr lang="ko-KR" altLang="en-US" sz="1600" dirty="0" smtClean="0">
                  <a:latin typeface="맑은 고딕" pitchFamily="50" charset="-127"/>
                  <a:ea typeface="맑은 고딕" pitchFamily="50" charset="-127"/>
                  <a:cs typeface="Arial" charset="0"/>
                </a:rPr>
                <a:t>등</a:t>
              </a:r>
              <a:endParaRPr lang="en-US" altLang="ko-KR" sz="1600" dirty="0" smtClean="0"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236" y="1523400"/>
            <a:ext cx="6713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40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아동학대 신고의무자의 역할</a:t>
            </a:r>
            <a:endParaRPr lang="ko-KR" altLang="en-US" sz="4000" spc="-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61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(1) </a:t>
            </a:r>
            <a:r>
              <a:rPr lang="ko-KR" altLang="en-US" sz="3200" dirty="0" smtClean="0"/>
              <a:t>아동학대 신고의무자</a:t>
            </a:r>
            <a:endParaRPr lang="ko-KR" altLang="en-US" sz="3200" dirty="0"/>
          </a:p>
        </p:txBody>
      </p:sp>
      <p:sp>
        <p:nvSpPr>
          <p:cNvPr id="83" name="TextBox 82"/>
          <p:cNvSpPr txBox="1"/>
          <p:nvPr/>
        </p:nvSpPr>
        <p:spPr>
          <a:xfrm>
            <a:off x="307588" y="3166170"/>
            <a:ext cx="3714478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아동학대 신고의무자란</a:t>
            </a:r>
            <a:r>
              <a:rPr lang="en-US" altLang="ko-KR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  <a:endParaRPr lang="ko-KR" altLang="en-US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2032" y="2469823"/>
            <a:ext cx="896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누구든지 아동학대를 알게 된 경우에는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아동보호전문기관 또는 수사기관에 신고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할 수 있다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.” </a:t>
            </a:r>
          </a:p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아동복지법 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항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8032" y="3612733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직무상 아동학대를 인지할 가능성이 높은 </a:t>
            </a:r>
            <a:r>
              <a:rPr lang="ko-KR" altLang="en-US" b="1" dirty="0" err="1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직군의</a:t>
            </a:r>
            <a:r>
              <a:rPr lang="ko-KR" altLang="en-US" b="1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 시민들에게는 신고 의무 부여</a:t>
            </a:r>
            <a:endParaRPr lang="en-US" altLang="ko-KR" b="1" dirty="0" smtClean="0">
              <a:solidFill>
                <a:srgbClr val="F01CD2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신고의무자들은 직무상 아동학대를 알게 된 경우에는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즉시 아동보호전문기관 또는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수사기관에 신고하여야 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*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아동복지법 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항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내용 개체 틀 2"/>
          <p:cNvSpPr txBox="1">
            <a:spLocks/>
          </p:cNvSpPr>
          <p:nvPr/>
        </p:nvSpPr>
        <p:spPr>
          <a:xfrm>
            <a:off x="188502" y="5247741"/>
            <a:ext cx="8832984" cy="12241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유치원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ko-KR" altLang="en-US" sz="1400" spc="-150" dirty="0" err="1" smtClean="0">
                <a:latin typeface="맑은 고딕" pitchFamily="50" charset="-127"/>
                <a:ea typeface="맑은 고딕" pitchFamily="50" charset="-127"/>
              </a:rPr>
              <a:t>어린이집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 종사자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초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중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고교 교사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의료인과 의료기관장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청소년시설 및 단체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청소년 보호센터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및 재활센터 장과 그 종사자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의료기사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err="1" smtClean="0">
                <a:latin typeface="맑은 고딕" pitchFamily="50" charset="-127"/>
                <a:ea typeface="맑은 고딕" pitchFamily="50" charset="-127"/>
              </a:rPr>
              <a:t>응급구조사가정위탁지원센터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건강가정지원센터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다문화가족지원센터 장과 그 종사자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아동복지시설 및 장애인복지시설 장과 그 종사자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정신보건센터 장과 그 종사자학원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교습소 </a:t>
            </a:r>
            <a:r>
              <a:rPr lang="ko-KR" altLang="en-US" sz="1400" spc="-150" dirty="0" err="1" smtClean="0">
                <a:latin typeface="맑은 고딕" pitchFamily="50" charset="-127"/>
                <a:ea typeface="맑은 고딕" pitchFamily="50" charset="-127"/>
              </a:rPr>
              <a:t>종사자소방구급대원성매매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 피해상담소 및 지원시설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성폭력 피해상담소 및 보호시설 장과 그 </a:t>
            </a:r>
            <a:r>
              <a:rPr lang="ko-KR" altLang="en-US" sz="1400" spc="-150" dirty="0" err="1" smtClean="0">
                <a:latin typeface="맑은 고딕" pitchFamily="50" charset="-127"/>
                <a:ea typeface="맑은 고딕" pitchFamily="50" charset="-127"/>
              </a:rPr>
              <a:t>종사자한부모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 가족복지시설 장과 그 종사자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가정폭력 관련 상담소 및 시설 장과 그 종사자아동복지전담공무원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사회복지전담공무원 및 사회복지시설 장과 그 종사자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(22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개 직군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en-US" altLang="ko-KR" sz="14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9460" y="4847631"/>
            <a:ext cx="466666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신고의무자 </a:t>
            </a:r>
            <a:r>
              <a:rPr lang="ko-KR" altLang="en-US" sz="2000" spc="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직군은</a:t>
            </a:r>
            <a:r>
              <a:rPr lang="en-US" altLang="ko-KR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?(24</a:t>
            </a:r>
            <a:r>
              <a:rPr lang="ko-KR" altLang="en-US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 직군</a:t>
            </a:r>
            <a:r>
              <a:rPr lang="en-US" altLang="ko-KR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4888" y="1946970"/>
            <a:ext cx="375295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시민 누구나 신고 가능</a:t>
            </a:r>
            <a:r>
              <a:rPr lang="en-US" altLang="ko-KR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!!!</a:t>
            </a:r>
            <a:endParaRPr lang="ko-KR" altLang="en-US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88502" y="6461030"/>
            <a:ext cx="6944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b="1" spc="-150" dirty="0">
                <a:latin typeface="맑은 고딕" pitchFamily="50" charset="-127"/>
                <a:ea typeface="맑은 고딕" pitchFamily="50" charset="-127"/>
              </a:rPr>
              <a:t>* 2014. </a:t>
            </a:r>
            <a:r>
              <a:rPr lang="en-US" altLang="ko-KR" sz="1200" b="1" spc="-150" dirty="0" smtClean="0">
                <a:latin typeface="맑은 고딕" pitchFamily="50" charset="-127"/>
                <a:ea typeface="맑은 고딕" pitchFamily="50" charset="-127"/>
              </a:rPr>
              <a:t> 9. 29. </a:t>
            </a:r>
            <a:r>
              <a:rPr lang="ko-KR" altLang="en-US" sz="1200" b="1" spc="-150" dirty="0" smtClean="0">
                <a:latin typeface="맑은 고딕" pitchFamily="50" charset="-127"/>
                <a:ea typeface="맑은 고딕" pitchFamily="50" charset="-127"/>
              </a:rPr>
              <a:t>부터 </a:t>
            </a:r>
            <a:r>
              <a:rPr lang="en-US" altLang="ko-KR" sz="1200" b="1" spc="-15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200" b="1" spc="-150" dirty="0" err="1" smtClean="0">
                <a:latin typeface="맑은 고딕" pitchFamily="50" charset="-127"/>
                <a:ea typeface="맑은 고딕" pitchFamily="50" charset="-127"/>
              </a:rPr>
              <a:t>아이돌보미</a:t>
            </a:r>
            <a:r>
              <a:rPr lang="en-US" altLang="ko-KR" sz="1200" b="1" spc="-150" dirty="0" smtClean="0">
                <a:latin typeface="맑은 고딕" pitchFamily="50" charset="-127"/>
                <a:ea typeface="맑은 고딕" pitchFamily="50" charset="-127"/>
              </a:rPr>
              <a:t>’,  ‘</a:t>
            </a:r>
            <a:r>
              <a:rPr lang="ko-KR" altLang="en-US" sz="1200" b="1" spc="-150" dirty="0" smtClean="0">
                <a:latin typeface="맑은 고딕" pitchFamily="50" charset="-127"/>
                <a:ea typeface="맑은 고딕" pitchFamily="50" charset="-127"/>
              </a:rPr>
              <a:t>취약계층 아동 통합서비스  수행인력</a:t>
            </a:r>
            <a:r>
              <a:rPr lang="en-US" altLang="ko-KR" sz="1200" b="1" spc="-15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200" b="1" spc="-15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spc="-15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b="1" spc="-150" dirty="0">
                <a:latin typeface="맑은 고딕" pitchFamily="50" charset="-127"/>
                <a:ea typeface="맑은 고딕" pitchFamily="50" charset="-127"/>
              </a:rPr>
              <a:t>개 직군 추가  </a:t>
            </a:r>
          </a:p>
        </p:txBody>
      </p:sp>
    </p:spTree>
    <p:extLst>
      <p:ext uri="{BB962C8B-B14F-4D97-AF65-F5344CB8AC3E}">
        <p14:creationId xmlns:p14="http://schemas.microsoft.com/office/powerpoint/2010/main" val="16400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432048"/>
          </a:xfrm>
        </p:spPr>
        <p:txBody>
          <a:bodyPr>
            <a:normAutofit fontScale="90000"/>
          </a:bodyPr>
          <a:lstStyle/>
          <a:p>
            <a:r>
              <a:rPr lang="en-US" altLang="ko-KR" sz="2400" dirty="0" smtClean="0"/>
              <a:t>(1) </a:t>
            </a:r>
            <a:r>
              <a:rPr lang="ko-KR" altLang="en-US" sz="2400" dirty="0" smtClean="0"/>
              <a:t>아동학대신고의무자</a:t>
            </a:r>
            <a:endParaRPr lang="ko-KR" alt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2915816" y="3012727"/>
            <a:ext cx="601216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ko-KR" altLang="en-US" sz="2200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아동복지법 제</a:t>
            </a:r>
            <a:r>
              <a:rPr lang="en-US" altLang="ko-KR" sz="2200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25</a:t>
            </a:r>
            <a:r>
              <a:rPr lang="ko-KR" altLang="en-US" sz="2200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조에 따라 신고의무자가</a:t>
            </a:r>
            <a:endParaRPr lang="en-US" altLang="ko-KR" sz="2200" spc="-15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fontAlgn="base">
              <a:lnSpc>
                <a:spcPts val="3000"/>
              </a:lnSpc>
            </a:pPr>
            <a:r>
              <a:rPr lang="ko-KR" altLang="en-US" sz="2200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아동학대를 </a:t>
            </a:r>
            <a:r>
              <a:rPr lang="en-US" altLang="ko-KR" sz="2200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“</a:t>
            </a:r>
            <a:r>
              <a:rPr lang="ko-KR" altLang="en-US" sz="2200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알고도</a:t>
            </a:r>
            <a:r>
              <a:rPr lang="en-US" altLang="ko-KR" sz="2200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”</a:t>
            </a:r>
            <a:r>
              <a:rPr lang="ko-KR" altLang="en-US" sz="2200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신고하지 않은 경우</a:t>
            </a:r>
            <a:endParaRPr lang="en-US" altLang="ko-KR" sz="2200" spc="-15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fontAlgn="base">
              <a:lnSpc>
                <a:spcPts val="3000"/>
              </a:lnSpc>
            </a:pPr>
            <a:r>
              <a:rPr lang="en-US" altLang="ko-KR" sz="2200" u="sng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300</a:t>
            </a:r>
            <a:r>
              <a:rPr lang="ko-KR" altLang="en-US" sz="2200" u="sng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만원</a:t>
            </a:r>
            <a:r>
              <a:rPr lang="en-US" altLang="ko-KR" sz="2200" u="sng" spc="-150" dirty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2200" u="sng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이하의 과태료 </a:t>
            </a:r>
            <a:r>
              <a:rPr lang="ko-KR" altLang="en-US" sz="2200" u="sng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부과</a:t>
            </a:r>
            <a:endParaRPr lang="en-US" altLang="ko-KR" sz="2200" u="sng" spc="-15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fontAlgn="base">
              <a:lnSpc>
                <a:spcPts val="3000"/>
              </a:lnSpc>
            </a:pPr>
            <a:endParaRPr lang="en-US" altLang="ko-KR" sz="2200" u="sng" spc="-15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fontAlgn="base">
              <a:lnSpc>
                <a:spcPts val="3000"/>
              </a:lnSpc>
            </a:pPr>
            <a:r>
              <a:rPr lang="en-US" altLang="ko-KR" sz="2200" u="sng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2014. 9. 29.</a:t>
            </a:r>
            <a:r>
              <a:rPr lang="ko-KR" altLang="en-US" sz="2200" u="sng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부터는 처벌이 강화되어 </a:t>
            </a:r>
            <a:endParaRPr lang="en-US" altLang="ko-KR" sz="2200" u="sng" spc="-15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fontAlgn="base">
              <a:lnSpc>
                <a:spcPts val="3000"/>
              </a:lnSpc>
            </a:pPr>
            <a:r>
              <a:rPr lang="en-US" altLang="ko-KR" sz="2200" u="sng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“</a:t>
            </a:r>
            <a:r>
              <a:rPr lang="ko-KR" altLang="en-US" sz="2200" u="sng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의심만 되어도</a:t>
            </a:r>
            <a:r>
              <a:rPr lang="en-US" altLang="ko-KR" sz="2200" u="sng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” </a:t>
            </a:r>
            <a:r>
              <a:rPr lang="ko-KR" altLang="en-US" sz="2200" u="sng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신고하여야 하며</a:t>
            </a:r>
            <a:r>
              <a:rPr lang="en-US" altLang="ko-KR" sz="2200" u="sng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fontAlgn="base">
              <a:lnSpc>
                <a:spcPts val="3000"/>
              </a:lnSpc>
            </a:pPr>
            <a:r>
              <a:rPr lang="ko-KR" altLang="en-US" sz="2200" u="sng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신고하지 않은 경우</a:t>
            </a:r>
            <a:r>
              <a:rPr lang="en-US" altLang="ko-KR" sz="2200" u="sng" spc="-15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en-US" altLang="ko-KR" sz="2200" u="sng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500</a:t>
            </a:r>
            <a:r>
              <a:rPr lang="ko-KR" altLang="en-US" sz="2200" u="sng" spc="-150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만원 이하의 과태료 부과</a:t>
            </a:r>
            <a:endParaRPr lang="ko-KR" altLang="en-US" sz="2200" u="sng" spc="-15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65312" y="1666676"/>
            <a:ext cx="768191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base"/>
            <a:r>
              <a:rPr lang="ko-KR" altLang="en-US" sz="4000" b="1" spc="-600" dirty="0" smtClean="0">
                <a:solidFill>
                  <a:srgbClr val="FCA304"/>
                </a:solidFill>
              </a:rPr>
              <a:t>신고의무자 신고 불이행 시 과태료 부과</a:t>
            </a:r>
            <a:endParaRPr lang="ko-KR" altLang="en-US" sz="4000" b="1" spc="-600" dirty="0">
              <a:solidFill>
                <a:srgbClr val="FCA304"/>
              </a:solidFill>
            </a:endParaRPr>
          </a:p>
        </p:txBody>
      </p:sp>
      <p:pic>
        <p:nvPicPr>
          <p:cNvPr id="10" name="Picture 3" descr="C:\Users\pc3\AppData\Local\Microsoft\Windows\Temporary Internet Files\Content.IE5\QH7YYO5X\MC9003710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4905"/>
            <a:ext cx="2232161" cy="21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 rot="10800000">
            <a:off x="5220072" y="1917998"/>
            <a:ext cx="3407020" cy="3333744"/>
            <a:chOff x="1005771" y="2876150"/>
            <a:chExt cx="3294293" cy="3048069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1005771" y="2876150"/>
              <a:ext cx="3294293" cy="3048069"/>
              <a:chOff x="835" y="1822"/>
              <a:chExt cx="1894" cy="1879"/>
            </a:xfrm>
          </p:grpSpPr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 rot="21176147">
                <a:off x="837" y="1822"/>
                <a:ext cx="1892" cy="1853"/>
              </a:xfrm>
              <a:prstGeom prst="rect">
                <a:avLst/>
              </a:prstGeom>
              <a:solidFill>
                <a:schemeClr val="hlink">
                  <a:alpha val="16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397DC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835" y="1831"/>
                <a:ext cx="1892" cy="18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4B7ED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8" name="AutoShape 12"/>
            <p:cNvSpPr>
              <a:spLocks noChangeArrowheads="1"/>
            </p:cNvSpPr>
            <p:nvPr/>
          </p:nvSpPr>
          <p:spPr bwMode="gray">
            <a:xfrm>
              <a:off x="1171207" y="3602355"/>
              <a:ext cx="2944352" cy="2078557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black">
            <a:xfrm>
              <a:off x="1279659" y="3773854"/>
              <a:ext cx="2835901" cy="33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700"/>
                </a:lnSpc>
              </a:pPr>
              <a:endParaRPr lang="ko-KR" altLang="en-US" sz="2000" spc="-150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 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신체 학대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251520" y="1878116"/>
            <a:ext cx="4620227" cy="3743433"/>
            <a:chOff x="1005771" y="2876150"/>
            <a:chExt cx="3294293" cy="304806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05771" y="2876150"/>
              <a:ext cx="3294293" cy="3048069"/>
              <a:chOff x="835" y="1822"/>
              <a:chExt cx="1894" cy="1879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 rot="21176147">
                <a:off x="837" y="1822"/>
                <a:ext cx="1892" cy="1853"/>
              </a:xfrm>
              <a:prstGeom prst="rect">
                <a:avLst/>
              </a:prstGeom>
              <a:solidFill>
                <a:schemeClr val="hlink">
                  <a:alpha val="16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397DC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835" y="1831"/>
                <a:ext cx="1892" cy="18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4B7ED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71207" y="3602355"/>
              <a:ext cx="2944352" cy="2078557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black">
            <a:xfrm>
              <a:off x="1279659" y="3773854"/>
              <a:ext cx="2835901" cy="33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700"/>
                </a:lnSpc>
              </a:pPr>
              <a:endParaRPr lang="ko-KR" altLang="en-US" sz="2000" spc="-15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8" y="2761993"/>
            <a:ext cx="4180886" cy="256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839" y="1988992"/>
            <a:ext cx="4409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spc="-150" dirty="0" smtClean="0">
                <a:solidFill>
                  <a:schemeClr val="bg1"/>
                </a:solidFill>
              </a:rPr>
              <a:t>넘어져서 생기기 어려운 부분의 상처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  <a:p>
            <a:r>
              <a:rPr lang="ko-KR" altLang="en-US" sz="2100" b="1" spc="-150" dirty="0" smtClean="0">
                <a:solidFill>
                  <a:schemeClr val="bg1"/>
                </a:solidFill>
              </a:rPr>
              <a:t>할퀴거나 손으로 맞은 것 같은 자국</a:t>
            </a:r>
            <a:endParaRPr lang="ko-KR" altLang="en-US" sz="2100" b="1" spc="-15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89" y="2184108"/>
            <a:ext cx="3045105" cy="23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434866" y="4497110"/>
            <a:ext cx="4409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sz="2100" b="1" spc="-150" dirty="0" smtClean="0">
                <a:solidFill>
                  <a:schemeClr val="bg1"/>
                </a:solidFill>
              </a:rPr>
              <a:t>체벌 도구가 그대로 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  <a:p>
            <a:r>
              <a:rPr lang="ko-KR" altLang="en-US" sz="2100" b="1" spc="-150" dirty="0" smtClean="0">
                <a:solidFill>
                  <a:schemeClr val="bg1"/>
                </a:solidFill>
              </a:rPr>
              <a:t>드러나는 상처</a:t>
            </a:r>
            <a:endParaRPr lang="ko-KR" altLang="en-US" sz="2100" b="1" spc="-15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736" y="58348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01CD2"/>
                </a:solidFill>
              </a:rPr>
              <a:t>의심스러운 경우 신고</a:t>
            </a:r>
            <a:r>
              <a:rPr lang="en-US" altLang="ko-KR" sz="3200" b="1" dirty="0" smtClean="0">
                <a:solidFill>
                  <a:srgbClr val="F01CD2"/>
                </a:solidFill>
              </a:rPr>
              <a:t>!!!</a:t>
            </a:r>
            <a:endParaRPr lang="en-US" altLang="ko-KR" sz="3200" b="1" dirty="0">
              <a:solidFill>
                <a:srgbClr val="F01C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 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신체 학대 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251520" y="1896046"/>
            <a:ext cx="6330012" cy="3725503"/>
            <a:chOff x="1005771" y="2890750"/>
            <a:chExt cx="3290814" cy="3033470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005771" y="2890750"/>
              <a:ext cx="3290814" cy="303347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4B7ED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71207" y="3602355"/>
              <a:ext cx="2944352" cy="2078557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black">
            <a:xfrm>
              <a:off x="1279659" y="3773854"/>
              <a:ext cx="2835901" cy="33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700"/>
                </a:lnSpc>
              </a:pPr>
              <a:endParaRPr lang="ko-KR" altLang="en-US" sz="2000" spc="-15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14060" y="1938530"/>
            <a:ext cx="6595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100" b="1" spc="-150" dirty="0" smtClean="0">
                <a:solidFill>
                  <a:schemeClr val="bg1"/>
                </a:solidFill>
              </a:rPr>
              <a:t>대부분의 화상 자국은 아동학대와 연관될 가능성이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100" b="1" spc="-150" dirty="0" smtClean="0">
                <a:solidFill>
                  <a:schemeClr val="bg1"/>
                </a:solidFill>
              </a:rPr>
              <a:t> 높으므로 주의 깊게 관찰</a:t>
            </a:r>
            <a:r>
              <a:rPr lang="en-US" altLang="ko-KR" sz="2100" b="1" spc="-150" dirty="0" smtClean="0">
                <a:solidFill>
                  <a:schemeClr val="bg1"/>
                </a:solidFill>
              </a:rPr>
              <a:t>!!! (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뜨거운 물</a:t>
            </a:r>
            <a:r>
              <a:rPr lang="en-US" altLang="ko-KR" sz="2100" b="1" spc="-150" dirty="0" smtClean="0">
                <a:solidFill>
                  <a:schemeClr val="bg1"/>
                </a:solidFill>
              </a:rPr>
              <a:t>,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다리미 자국 등</a:t>
            </a:r>
            <a:r>
              <a:rPr lang="en-US" altLang="ko-KR" sz="2100" b="1" spc="-150" dirty="0">
                <a:solidFill>
                  <a:schemeClr val="bg1"/>
                </a:solidFill>
              </a:rPr>
              <a:t>)</a:t>
            </a:r>
            <a:endParaRPr lang="ko-KR" altLang="en-US" sz="2100" b="1" spc="-15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3" y="2769992"/>
            <a:ext cx="5663580" cy="255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왼쪽 화살표 4"/>
          <p:cNvSpPr/>
          <p:nvPr/>
        </p:nvSpPr>
        <p:spPr>
          <a:xfrm>
            <a:off x="5669326" y="2769992"/>
            <a:ext cx="2699792" cy="1899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224430" y="322885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solidFill>
                  <a:schemeClr val="bg1"/>
                </a:solidFill>
              </a:rPr>
              <a:t>상처에 대한 </a:t>
            </a:r>
            <a:endParaRPr lang="en-US" altLang="ko-KR" spc="-150" dirty="0" smtClean="0">
              <a:solidFill>
                <a:schemeClr val="bg1"/>
              </a:solidFill>
            </a:endParaRPr>
          </a:p>
          <a:p>
            <a:r>
              <a:rPr lang="ko-KR" altLang="en-US" spc="-150" dirty="0" smtClean="0">
                <a:solidFill>
                  <a:schemeClr val="bg1"/>
                </a:solidFill>
              </a:rPr>
              <a:t>보호자의 설명이</a:t>
            </a:r>
            <a:endParaRPr lang="en-US" altLang="ko-KR" spc="-150" dirty="0" smtClean="0">
              <a:solidFill>
                <a:schemeClr val="bg1"/>
              </a:solidFill>
            </a:endParaRPr>
          </a:p>
          <a:p>
            <a:r>
              <a:rPr lang="ko-KR" altLang="en-US" spc="-150" dirty="0" smtClean="0">
                <a:solidFill>
                  <a:schemeClr val="bg1"/>
                </a:solidFill>
              </a:rPr>
              <a:t>일치하는지 확인할 것</a:t>
            </a:r>
            <a:r>
              <a:rPr lang="en-US" altLang="ko-KR" spc="-150" dirty="0" smtClean="0">
                <a:solidFill>
                  <a:schemeClr val="bg1"/>
                </a:solidFill>
              </a:rPr>
              <a:t>!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58348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01CD2"/>
                </a:solidFill>
              </a:rPr>
              <a:t>의심스러운 경우 신고</a:t>
            </a:r>
            <a:r>
              <a:rPr lang="en-US" altLang="ko-KR" sz="3200" b="1" dirty="0" smtClean="0">
                <a:solidFill>
                  <a:srgbClr val="F01CD2"/>
                </a:solidFill>
              </a:rPr>
              <a:t>!!!</a:t>
            </a:r>
            <a:endParaRPr lang="en-US" altLang="ko-KR" sz="3200" b="1" dirty="0">
              <a:solidFill>
                <a:srgbClr val="F01C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72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 </a:t>
            </a:r>
            <a:r>
              <a:rPr lang="ko-KR" altLang="en-US" dirty="0" smtClean="0"/>
              <a:t>들어가며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136" y="1738784"/>
            <a:ext cx="75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200" b="1" dirty="0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◈ </a:t>
            </a:r>
            <a:r>
              <a:rPr kumimoji="0" lang="ko-KR" altLang="en-US" sz="3200" b="1" dirty="0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자식을 죽음에 이르게 한 계모와 친부</a:t>
            </a:r>
            <a:endParaRPr kumimoji="0" lang="en-US" altLang="ko-KR" sz="3200" spc="-30" dirty="0">
              <a:solidFill>
                <a:srgbClr val="CB3E27"/>
              </a:solidFill>
              <a:latin typeface="나눔명조" panose="02020603020101020101" pitchFamily="18" charset="-127"/>
              <a:ea typeface="나눔명조" panose="02020603020101020101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2882716"/>
            <a:ext cx="871296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7800" algn="just"/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2013</a:t>
            </a:r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년 </a:t>
            </a:r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8</a:t>
            </a:r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월</a:t>
            </a:r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, A</a:t>
            </a:r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군</a:t>
            </a:r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(9</a:t>
            </a:r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세</a:t>
            </a:r>
            <a:r>
              <a:rPr lang="en-US" altLang="ko-KR" sz="2000" b="1" spc="-20" dirty="0" smtClean="0">
                <a:latin typeface="+mj-ea"/>
                <a:ea typeface="+mj-ea"/>
                <a:cs typeface="Arial" pitchFamily="34" charset="0"/>
              </a:rPr>
              <a:t>)</a:t>
            </a:r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이 </a:t>
            </a:r>
            <a:r>
              <a:rPr lang="ko-KR" altLang="en-US" sz="2000" b="1" spc="-20" dirty="0" smtClean="0">
                <a:latin typeface="+mj-ea"/>
                <a:cs typeface="Arial" pitchFamily="34" charset="0"/>
              </a:rPr>
              <a:t>골프채와 </a:t>
            </a:r>
            <a:r>
              <a:rPr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안마기</a:t>
            </a:r>
            <a:r>
              <a:rPr lang="en-US" altLang="ko-KR" sz="2000" b="1" spc="-20" dirty="0" smtClean="0">
                <a:latin typeface="+mj-ea"/>
                <a:ea typeface="+mj-ea"/>
                <a:cs typeface="Arial" pitchFamily="34" charset="0"/>
              </a:rPr>
              <a:t> </a:t>
            </a:r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등으로 심하게 학대를 당해</a:t>
            </a:r>
            <a:endParaRPr kumimoji="0" lang="en-US" altLang="ko-KR" sz="2000" b="1" spc="-20" dirty="0" smtClean="0">
              <a:latin typeface="+mj-ea"/>
              <a:ea typeface="+mj-ea"/>
              <a:cs typeface="Arial" pitchFamily="34" charset="0"/>
            </a:endParaRPr>
          </a:p>
          <a:p>
            <a:pPr indent="177800" algn="just"/>
            <a:r>
              <a:rPr kumimoji="0" lang="ko-KR" altLang="en-US" sz="2000" b="1" spc="-20" dirty="0" smtClean="0">
                <a:latin typeface="+mj-ea"/>
                <a:ea typeface="+mj-ea"/>
                <a:cs typeface="Arial" pitchFamily="34" charset="0"/>
              </a:rPr>
              <a:t>쇼크로 사망하는 사건이 발생했다</a:t>
            </a:r>
            <a:r>
              <a:rPr kumimoji="0" lang="en-US" altLang="ko-KR" sz="2000" b="1" spc="-20" dirty="0" smtClean="0">
                <a:latin typeface="+mj-ea"/>
                <a:ea typeface="+mj-ea"/>
                <a:cs typeface="Arial" pitchFamily="34" charset="0"/>
              </a:rPr>
              <a:t>.</a:t>
            </a:r>
          </a:p>
          <a:p>
            <a:pPr indent="177800" algn="just"/>
            <a:endParaRPr kumimoji="0" lang="en-US" altLang="ko-KR" sz="800" b="1" spc="-20" dirty="0" smtClean="0">
              <a:latin typeface="+mj-ea"/>
              <a:ea typeface="+mj-ea"/>
              <a:cs typeface="Arial" pitchFamily="34" charset="0"/>
            </a:endParaRPr>
          </a:p>
          <a:p>
            <a:pPr indent="177800" algn="just">
              <a:spcBef>
                <a:spcPts val="600"/>
              </a:spcBef>
            </a:pP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사망 전날 계모는 병원을 다녀온 자신에게 안부 인사를 하지 않는다며</a:t>
            </a:r>
            <a:endParaRPr kumimoji="0" lang="en-US" altLang="ko-KR" sz="2000" b="1" spc="-60" dirty="0" smtClean="0">
              <a:latin typeface="+mj-ea"/>
              <a:ea typeface="+mj-ea"/>
              <a:cs typeface="Arial" pitchFamily="34" charset="0"/>
            </a:endParaRPr>
          </a:p>
          <a:p>
            <a:pPr indent="177800" algn="just"/>
            <a:r>
              <a:rPr lang="ko-KR" altLang="en-US" sz="2000" b="1" spc="-20" dirty="0" smtClean="0">
                <a:latin typeface="+mj-ea"/>
                <a:cs typeface="Arial" pitchFamily="34" charset="0"/>
              </a:rPr>
              <a:t>골프채와 </a:t>
            </a: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안마기 등으로 심하게 폭행하였고</a:t>
            </a:r>
            <a:r>
              <a:rPr lang="en-US" altLang="ko-KR" sz="2000" b="1" spc="-60" dirty="0" smtClean="0">
                <a:latin typeface="+mj-ea"/>
                <a:ea typeface="+mj-ea"/>
                <a:cs typeface="Arial" pitchFamily="34" charset="0"/>
              </a:rPr>
              <a:t> </a:t>
            </a:r>
            <a:r>
              <a:rPr lang="ko-KR" altLang="en-US" sz="2000" b="1" spc="-60" dirty="0" smtClean="0">
                <a:latin typeface="+mj-ea"/>
                <a:ea typeface="+mj-ea"/>
                <a:cs typeface="Arial" pitchFamily="34" charset="0"/>
              </a:rPr>
              <a:t>친부 또한 말을 듣지 않는다며 </a:t>
            </a:r>
            <a:endParaRPr lang="en-US" altLang="ko-KR" sz="2000" b="1" spc="-60" dirty="0" smtClean="0">
              <a:latin typeface="+mj-ea"/>
              <a:ea typeface="+mj-ea"/>
              <a:cs typeface="Arial" pitchFamily="34" charset="0"/>
            </a:endParaRPr>
          </a:p>
          <a:p>
            <a:pPr indent="177800" algn="just"/>
            <a:r>
              <a:rPr lang="ko-KR" altLang="en-US" sz="2000" b="1" spc="-60" dirty="0" smtClean="0">
                <a:latin typeface="+mj-ea"/>
                <a:ea typeface="+mj-ea"/>
                <a:cs typeface="Arial" pitchFamily="34" charset="0"/>
              </a:rPr>
              <a:t>상습적으로 사망 아동을 속옷 차림으로 집 밖에 세워두거나 굶겼다고 한다</a:t>
            </a:r>
            <a:r>
              <a:rPr lang="en-US" altLang="ko-KR" sz="2000" b="1" spc="-60" dirty="0" smtClean="0">
                <a:latin typeface="+mj-ea"/>
                <a:ea typeface="+mj-ea"/>
                <a:cs typeface="Arial" pitchFamily="34" charset="0"/>
              </a:rPr>
              <a:t>.</a:t>
            </a:r>
            <a:endParaRPr kumimoji="0" lang="en-US" altLang="ko-KR" sz="2000" b="1" spc="-60" dirty="0" smtClean="0"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 발견하기 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신체 학대 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모서리가 둥근 직사각형 41"/>
          <p:cNvSpPr/>
          <p:nvPr/>
        </p:nvSpPr>
        <p:spPr>
          <a:xfrm>
            <a:off x="251520" y="1916832"/>
            <a:ext cx="6120680" cy="4091940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000" spc="-150" dirty="0" smtClean="0"/>
              <a:t>의</a:t>
            </a:r>
            <a:r>
              <a:rPr lang="ko-KR" altLang="en-US" sz="2000" spc="-150" dirty="0"/>
              <a:t>사 </a:t>
            </a:r>
            <a:r>
              <a:rPr lang="en-US" altLang="ko-KR" sz="2000" spc="-150" dirty="0" smtClean="0"/>
              <a:t>A</a:t>
            </a:r>
            <a:r>
              <a:rPr lang="ko-KR" altLang="en-US" sz="2000" spc="-150" dirty="0" smtClean="0"/>
              <a:t>씨는 의식을 잃</a:t>
            </a:r>
            <a:r>
              <a:rPr lang="ko-KR" altLang="en-US" sz="2000" spc="-150" dirty="0"/>
              <a:t>고 </a:t>
            </a:r>
            <a:r>
              <a:rPr lang="ko-KR" altLang="en-US" sz="2000" spc="-150" dirty="0" smtClean="0"/>
              <a:t>이송된 </a:t>
            </a:r>
            <a:r>
              <a:rPr lang="en-US" altLang="ko-KR" sz="2000" spc="-150" dirty="0" smtClean="0"/>
              <a:t>B</a:t>
            </a:r>
            <a:r>
              <a:rPr lang="ko-KR" altLang="en-US" sz="2000" spc="-150" dirty="0" smtClean="0"/>
              <a:t>군을 진찰하던 중</a:t>
            </a:r>
            <a:endParaRPr lang="en-US" altLang="ko-KR" sz="2000" spc="-150" dirty="0" smtClean="0"/>
          </a:p>
          <a:p>
            <a:pPr>
              <a:lnSpc>
                <a:spcPts val="3000"/>
              </a:lnSpc>
            </a:pPr>
            <a:r>
              <a:rPr lang="ko-KR" altLang="en-US" sz="2000" spc="-150" dirty="0" smtClean="0"/>
              <a:t>골절을 발견하였다</a:t>
            </a:r>
            <a:r>
              <a:rPr lang="en-US" altLang="ko-KR" sz="2000" spc="-150" dirty="0" smtClean="0"/>
              <a:t>. </a:t>
            </a:r>
            <a:r>
              <a:rPr lang="ko-KR" altLang="en-US" sz="2000" spc="-150" dirty="0" smtClean="0"/>
              <a:t>의사 </a:t>
            </a:r>
            <a:r>
              <a:rPr lang="en-US" altLang="ko-KR" sz="2000" spc="-150" dirty="0" smtClean="0"/>
              <a:t>A</a:t>
            </a:r>
            <a:r>
              <a:rPr lang="ko-KR" altLang="en-US" sz="2000" spc="-150" dirty="0" smtClean="0"/>
              <a:t>씨는 </a:t>
            </a:r>
            <a:r>
              <a:rPr lang="en-US" altLang="ko-KR" sz="2000" spc="-150" dirty="0" smtClean="0"/>
              <a:t>B</a:t>
            </a:r>
            <a:r>
              <a:rPr lang="ko-KR" altLang="en-US" sz="2000" spc="-150" dirty="0" smtClean="0"/>
              <a:t>군의 부모에게</a:t>
            </a:r>
            <a:endParaRPr lang="en-US" altLang="ko-KR" sz="2000" spc="-150" dirty="0" smtClean="0"/>
          </a:p>
          <a:p>
            <a:pPr>
              <a:lnSpc>
                <a:spcPts val="3000"/>
              </a:lnSpc>
            </a:pPr>
            <a:r>
              <a:rPr lang="ko-KR" altLang="en-US" sz="2000" spc="-150" dirty="0" smtClean="0"/>
              <a:t>골절 원인을 물었으나 </a:t>
            </a:r>
            <a:r>
              <a:rPr lang="en-US" altLang="ko-KR" sz="2000" spc="-150" dirty="0" smtClean="0"/>
              <a:t>B</a:t>
            </a:r>
            <a:r>
              <a:rPr lang="ko-KR" altLang="en-US" sz="2000" spc="-150" dirty="0" smtClean="0"/>
              <a:t>군의 부모는 당황하며 </a:t>
            </a:r>
            <a:r>
              <a:rPr lang="en-US" altLang="ko-KR" sz="2000" spc="-150" dirty="0" smtClean="0"/>
              <a:t>B</a:t>
            </a:r>
            <a:r>
              <a:rPr lang="ko-KR" altLang="en-US" sz="2000" spc="-150" dirty="0" smtClean="0"/>
              <a:t>군이 혼자 놀다 넘어져 골절이 생긴 것이라고 답변하였다</a:t>
            </a:r>
            <a:r>
              <a:rPr lang="en-US" altLang="ko-KR" sz="2000" spc="-150" dirty="0" smtClean="0"/>
              <a:t>.</a:t>
            </a:r>
          </a:p>
          <a:p>
            <a:pPr>
              <a:lnSpc>
                <a:spcPts val="3000"/>
              </a:lnSpc>
            </a:pPr>
            <a:endParaRPr lang="en-US" altLang="ko-KR" sz="2000" spc="-150" dirty="0" smtClean="0"/>
          </a:p>
          <a:p>
            <a:pPr>
              <a:lnSpc>
                <a:spcPts val="3000"/>
              </a:lnSpc>
            </a:pPr>
            <a:r>
              <a:rPr lang="ko-KR" altLang="en-US" sz="2000" spc="-150" dirty="0" smtClean="0"/>
              <a:t>이에 의사 </a:t>
            </a:r>
            <a:r>
              <a:rPr lang="en-US" altLang="ko-KR" sz="2000" spc="-150" dirty="0" smtClean="0"/>
              <a:t>A</a:t>
            </a:r>
            <a:r>
              <a:rPr lang="ko-KR" altLang="en-US" sz="2000" spc="-150" dirty="0" smtClean="0"/>
              <a:t>씨는 </a:t>
            </a:r>
            <a:r>
              <a:rPr lang="en-US" altLang="ko-KR" sz="2000" spc="-150" dirty="0" smtClean="0"/>
              <a:t>B</a:t>
            </a:r>
            <a:r>
              <a:rPr lang="ko-KR" altLang="en-US" sz="2000" spc="-150" dirty="0" smtClean="0"/>
              <a:t>군의 골절 부위를 엑스레이 촬영하고 이전에도 동일 부위의 골절이 발생한 사실도 확인하였다</a:t>
            </a:r>
            <a:r>
              <a:rPr lang="en-US" altLang="ko-KR" sz="2000" spc="-150" dirty="0" smtClean="0"/>
              <a:t>. </a:t>
            </a:r>
            <a:r>
              <a:rPr lang="ko-KR" altLang="en-US" sz="2000" spc="-150" dirty="0" smtClean="0"/>
              <a:t>또</a:t>
            </a:r>
            <a:r>
              <a:rPr lang="ko-KR" altLang="en-US" sz="2000" spc="-150" dirty="0"/>
              <a:t>한 </a:t>
            </a:r>
            <a:r>
              <a:rPr lang="ko-KR" altLang="en-US" sz="2000" spc="-150" dirty="0" smtClean="0"/>
              <a:t>골절 상태도 단순히 넘어져 생긴 것이 아닌 외부</a:t>
            </a:r>
            <a:endParaRPr lang="en-US" altLang="ko-KR" sz="2000" spc="-150" dirty="0" smtClean="0"/>
          </a:p>
          <a:p>
            <a:pPr>
              <a:lnSpc>
                <a:spcPts val="3000"/>
              </a:lnSpc>
            </a:pPr>
            <a:r>
              <a:rPr lang="ko-KR" altLang="en-US" sz="2000" spc="-150" dirty="0" smtClean="0"/>
              <a:t>충격에 의한 것임을 확인하고</a:t>
            </a:r>
            <a:r>
              <a:rPr lang="en-US" altLang="ko-KR" sz="2000" spc="-150" dirty="0"/>
              <a:t> </a:t>
            </a:r>
            <a:r>
              <a:rPr lang="ko-KR" altLang="en-US" sz="2000" spc="-150" dirty="0" smtClean="0"/>
              <a:t>아동학대 신고전화</a:t>
            </a:r>
            <a:r>
              <a:rPr lang="en-US" altLang="ko-KR" sz="2000" spc="-150" dirty="0" smtClean="0"/>
              <a:t>(1577-1391)</a:t>
            </a:r>
            <a:r>
              <a:rPr lang="ko-KR" altLang="en-US" sz="2000" spc="-150" dirty="0" smtClean="0"/>
              <a:t>로 신고하였다</a:t>
            </a:r>
            <a:r>
              <a:rPr lang="en-US" altLang="ko-KR" sz="2000" spc="-150" dirty="0" smtClean="0"/>
              <a:t>. </a:t>
            </a:r>
            <a:r>
              <a:rPr lang="ko-KR" altLang="en-US" sz="2000" spc="-150" dirty="0" smtClean="0"/>
              <a:t> </a:t>
            </a:r>
            <a:endParaRPr lang="en-US" altLang="ko-KR" sz="1300" spc="-15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76" y="2886844"/>
            <a:ext cx="2605223" cy="1583462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720080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정서 학대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257146" y="1703691"/>
            <a:ext cx="5328592" cy="4863252"/>
            <a:chOff x="1005771" y="2876150"/>
            <a:chExt cx="3294293" cy="304806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05771" y="2876150"/>
              <a:ext cx="3294293" cy="3048069"/>
              <a:chOff x="835" y="1822"/>
              <a:chExt cx="1894" cy="1879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 rot="21176147">
                <a:off x="837" y="1822"/>
                <a:ext cx="1892" cy="1853"/>
              </a:xfrm>
              <a:prstGeom prst="rect">
                <a:avLst/>
              </a:prstGeom>
              <a:solidFill>
                <a:schemeClr val="hlink">
                  <a:alpha val="16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397DC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835" y="1831"/>
                <a:ext cx="1892" cy="18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4B7ED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71207" y="3602355"/>
              <a:ext cx="2944352" cy="2078557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black">
            <a:xfrm>
              <a:off x="1279659" y="3773854"/>
              <a:ext cx="2835901" cy="33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700"/>
                </a:lnSpc>
              </a:pPr>
              <a:endParaRPr lang="ko-KR" altLang="en-US" sz="2000" spc="-15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136" y="1747815"/>
            <a:ext cx="5666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spc="-150" dirty="0" smtClean="0">
                <a:solidFill>
                  <a:schemeClr val="bg1"/>
                </a:solidFill>
              </a:rPr>
              <a:t>    발견이 어려워 아동을 유심히 관찰해야 함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  <a:p>
            <a:r>
              <a:rPr lang="ko-KR" altLang="en-US" sz="2100" b="1" spc="-150" dirty="0" smtClean="0">
                <a:solidFill>
                  <a:schemeClr val="bg1"/>
                </a:solidFill>
              </a:rPr>
              <a:t>    귀가 거부</a:t>
            </a:r>
            <a:r>
              <a:rPr lang="en-US" altLang="ko-KR" sz="2100" b="1" spc="-150" dirty="0" smtClean="0">
                <a:solidFill>
                  <a:schemeClr val="bg1"/>
                </a:solidFill>
              </a:rPr>
              <a:t>,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우울</a:t>
            </a:r>
            <a:r>
              <a:rPr lang="en-US" altLang="ko-KR" sz="2100" b="1" spc="-150" dirty="0" smtClean="0">
                <a:solidFill>
                  <a:schemeClr val="bg1"/>
                </a:solidFill>
              </a:rPr>
              <a:t>,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좋지 못한 언행 사용 등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</p:txBody>
      </p:sp>
      <p:sp>
        <p:nvSpPr>
          <p:cNvPr id="5" name="왼쪽 화살표 4"/>
          <p:cNvSpPr/>
          <p:nvPr/>
        </p:nvSpPr>
        <p:spPr>
          <a:xfrm>
            <a:off x="5685316" y="2642992"/>
            <a:ext cx="3128302" cy="2099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749132" y="3089153"/>
            <a:ext cx="1999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폭언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모욕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감금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심각한 비교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등을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하는 경우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모두 </a:t>
            </a:r>
            <a:r>
              <a:rPr lang="en-US" altLang="ko-KR" dirty="0" smtClean="0">
                <a:solidFill>
                  <a:schemeClr val="bg1"/>
                </a:solidFill>
              </a:rPr>
              <a:t>“</a:t>
            </a:r>
            <a:r>
              <a:rPr lang="ko-KR" altLang="en-US" dirty="0" smtClean="0">
                <a:solidFill>
                  <a:schemeClr val="bg1"/>
                </a:solidFill>
              </a:rPr>
              <a:t>정서 학대</a:t>
            </a:r>
            <a:r>
              <a:rPr lang="en-US" altLang="ko-KR" dirty="0" smtClean="0">
                <a:solidFill>
                  <a:schemeClr val="bg1"/>
                </a:solidFill>
              </a:rPr>
              <a:t>”</a:t>
            </a:r>
          </a:p>
          <a:p>
            <a:endParaRPr lang="en-US" altLang="ko-KR" spc="-150" dirty="0" smtClean="0">
              <a:solidFill>
                <a:srgbClr val="FF0000"/>
              </a:solidFill>
            </a:endParaRPr>
          </a:p>
          <a:p>
            <a:endParaRPr lang="en-US" altLang="ko-KR" spc="-150" dirty="0" smtClean="0">
              <a:solidFill>
                <a:srgbClr val="FF0000"/>
              </a:solidFill>
            </a:endParaRPr>
          </a:p>
          <a:p>
            <a:endParaRPr lang="en-US" altLang="ko-KR" spc="-15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0" y="3297110"/>
            <a:ext cx="45224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아동이 그림을 그리고 그 밑에</a:t>
            </a:r>
            <a:endParaRPr lang="en-US" altLang="ko-KR" sz="2000" dirty="0" smtClean="0">
              <a:ln w="127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algn="ctr"/>
            <a:r>
              <a:rPr lang="ko-KR" altLang="en-US" sz="2000" dirty="0" smtClean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그림에 대하여 설명한 글에서 발췌</a:t>
            </a:r>
            <a:endParaRPr lang="en-US" altLang="ko-KR" sz="2000" dirty="0" smtClean="0">
              <a:ln w="127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endParaRPr lang="en-US" altLang="ko-KR" sz="2400" dirty="0" smtClean="0">
              <a:ln w="127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algn="ctr"/>
            <a:r>
              <a:rPr lang="en-US" altLang="ko-KR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ko-KR" altLang="en-US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아빠가 너 같은 인간은</a:t>
            </a:r>
            <a:endParaRPr lang="en-US" altLang="ko-KR" sz="24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ko-KR" altLang="en-US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필요 없어 </a:t>
            </a:r>
            <a:r>
              <a:rPr lang="ko-KR" alt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웬수야</a:t>
            </a:r>
            <a:r>
              <a:rPr lang="en-US" altLang="ko-KR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” </a:t>
            </a:r>
            <a:r>
              <a:rPr lang="ko-KR" altLang="en-US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라고 하고</a:t>
            </a:r>
            <a:endParaRPr lang="en-US" altLang="ko-KR" sz="2400" dirty="0" smtClean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altLang="ko-KR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“XX” </a:t>
            </a:r>
            <a:r>
              <a:rPr lang="ko-KR" altLang="en-US" sz="24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같은 욕도 한다</a:t>
            </a:r>
            <a:endParaRPr lang="ko-KR" altLang="en-US" sz="24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3884" y="5206476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solidFill>
                  <a:srgbClr val="F01CD2"/>
                </a:solidFill>
              </a:rPr>
              <a:t>의심스러운 경우 신고</a:t>
            </a:r>
            <a:r>
              <a:rPr lang="en-US" altLang="ko-KR" sz="2800" b="1" spc="-150" dirty="0" smtClean="0">
                <a:solidFill>
                  <a:srgbClr val="F01CD2"/>
                </a:solidFill>
              </a:rPr>
              <a:t>!!!</a:t>
            </a:r>
            <a:endParaRPr lang="en-US" altLang="ko-KR" sz="2800" b="1" spc="-150" dirty="0">
              <a:solidFill>
                <a:srgbClr val="F01C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72008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정서학대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모서리가 둥근 직사각형 41"/>
          <p:cNvSpPr/>
          <p:nvPr/>
        </p:nvSpPr>
        <p:spPr>
          <a:xfrm>
            <a:off x="251520" y="1866033"/>
            <a:ext cx="6192688" cy="4603433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spc="-150" dirty="0" smtClean="0"/>
              <a:t>정신보건센터에</a:t>
            </a:r>
            <a:r>
              <a:rPr lang="ko-KR" altLang="en-US" sz="1600" spc="-150" dirty="0"/>
              <a:t>서 </a:t>
            </a:r>
            <a:r>
              <a:rPr lang="ko-KR" altLang="en-US" sz="1600" spc="-150" dirty="0" smtClean="0"/>
              <a:t>근무하는 </a:t>
            </a:r>
            <a:r>
              <a:rPr lang="en-US" altLang="ko-KR" sz="1600" spc="-150" dirty="0" smtClean="0"/>
              <a:t>A</a:t>
            </a:r>
            <a:r>
              <a:rPr lang="ko-KR" altLang="en-US" sz="1600" spc="-150" dirty="0" smtClean="0"/>
              <a:t>씨는 우울증으로 인해 등교 거부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돌발행동 등 정신건강이 의심된다며 사회복지관으로부터 상담 의뢰를 받은</a:t>
            </a:r>
            <a:endParaRPr lang="en-US" altLang="ko-KR" sz="1600" spc="-150" dirty="0" smtClean="0"/>
          </a:p>
          <a:p>
            <a:pPr>
              <a:lnSpc>
                <a:spcPts val="3000"/>
              </a:lnSpc>
            </a:pPr>
            <a:r>
              <a:rPr lang="en-US" altLang="ko-KR" sz="1600" spc="-150" dirty="0" smtClean="0"/>
              <a:t>B</a:t>
            </a:r>
            <a:r>
              <a:rPr lang="ko-KR" altLang="en-US" sz="1600" spc="-150" dirty="0" smtClean="0"/>
              <a:t>군</a:t>
            </a:r>
            <a:r>
              <a:rPr lang="en-US" altLang="ko-KR" sz="1600" spc="-150" dirty="0" smtClean="0"/>
              <a:t>(</a:t>
            </a:r>
            <a:r>
              <a:rPr lang="ko-KR" altLang="en-US" sz="1600" spc="-150" dirty="0" smtClean="0"/>
              <a:t>초등학교 </a:t>
            </a:r>
            <a:r>
              <a:rPr lang="en-US" altLang="ko-KR" sz="1600" spc="-150" dirty="0" smtClean="0"/>
              <a:t>3</a:t>
            </a:r>
            <a:r>
              <a:rPr lang="ko-KR" altLang="en-US" sz="1600" spc="-150" dirty="0" smtClean="0"/>
              <a:t>학년</a:t>
            </a:r>
            <a:r>
              <a:rPr lang="en-US" altLang="ko-KR" sz="1600" spc="-150" dirty="0" smtClean="0"/>
              <a:t>)</a:t>
            </a:r>
            <a:r>
              <a:rPr lang="ko-KR" altLang="en-US" sz="1600" spc="-150" dirty="0" smtClean="0"/>
              <a:t>을 상담하는 중  깜짝 놀랄 이야기를 들었다</a:t>
            </a:r>
            <a:r>
              <a:rPr lang="en-US" altLang="ko-KR" sz="1600" spc="-150" dirty="0" smtClean="0"/>
              <a:t>. </a:t>
            </a:r>
          </a:p>
          <a:p>
            <a:endParaRPr lang="en-US" altLang="ko-KR" sz="1600" spc="-150" dirty="0" smtClean="0"/>
          </a:p>
          <a:p>
            <a:pPr>
              <a:lnSpc>
                <a:spcPts val="3000"/>
              </a:lnSpc>
            </a:pPr>
            <a:r>
              <a:rPr lang="en-US" altLang="ko-KR" sz="1600" spc="-150" dirty="0" smtClean="0"/>
              <a:t>B</a:t>
            </a:r>
            <a:r>
              <a:rPr lang="ko-KR" altLang="en-US" sz="1600" spc="-150" dirty="0" smtClean="0"/>
              <a:t>군의 부모는 평소 </a:t>
            </a:r>
            <a:r>
              <a:rPr lang="en-US" altLang="ko-KR" sz="1600" spc="-150" dirty="0" smtClean="0"/>
              <a:t>B</a:t>
            </a:r>
            <a:r>
              <a:rPr lang="ko-KR" altLang="en-US" sz="1600" spc="-150" dirty="0" smtClean="0"/>
              <a:t>군에게 인격을 비하하는 말과 욕설을 사용해 왔고</a:t>
            </a:r>
            <a:r>
              <a:rPr lang="en-US" altLang="ko-KR" sz="1600" spc="-150" dirty="0" smtClean="0"/>
              <a:t>,</a:t>
            </a:r>
          </a:p>
          <a:p>
            <a:pPr>
              <a:lnSpc>
                <a:spcPts val="3000"/>
              </a:lnSpc>
            </a:pPr>
            <a:r>
              <a:rPr lang="en-US" altLang="ko-KR" sz="1600" spc="-150" dirty="0" smtClean="0"/>
              <a:t>B</a:t>
            </a:r>
            <a:r>
              <a:rPr lang="ko-KR" altLang="en-US" sz="1600" spc="-150" dirty="0"/>
              <a:t>군과 동생을 비교하며 가족 내에서 </a:t>
            </a:r>
            <a:r>
              <a:rPr lang="ko-KR" altLang="en-US" sz="1600" spc="-150" dirty="0" smtClean="0"/>
              <a:t>따돌렸다고 한다</a:t>
            </a:r>
            <a:r>
              <a:rPr lang="en-US" altLang="ko-KR" sz="1600" spc="-150" dirty="0"/>
              <a:t>. </a:t>
            </a:r>
            <a:r>
              <a:rPr lang="ko-KR" altLang="en-US" sz="1600" spc="-150" dirty="0" smtClean="0"/>
              <a:t>또한 가정 내 규칙을 지키지 않았을 시 장롱 안에서 몇 시간씩 가두어 나오지 못하게 한다고</a:t>
            </a:r>
            <a:endParaRPr lang="en-US" altLang="ko-KR" sz="1600" spc="-150" dirty="0" smtClean="0"/>
          </a:p>
          <a:p>
            <a:pPr>
              <a:lnSpc>
                <a:spcPts val="3000"/>
              </a:lnSpc>
            </a:pPr>
            <a:r>
              <a:rPr lang="ko-KR" altLang="en-US" sz="1600" spc="-150" dirty="0" smtClean="0"/>
              <a:t>했고 옷을 다 벗겨서 밖으로  쫓아내고 몇 시간 동안 들어오지 못하게도</a:t>
            </a:r>
            <a:endParaRPr lang="en-US" altLang="ko-KR" sz="1600" spc="-150" dirty="0" smtClean="0"/>
          </a:p>
          <a:p>
            <a:pPr>
              <a:lnSpc>
                <a:spcPts val="3000"/>
              </a:lnSpc>
            </a:pPr>
            <a:r>
              <a:rPr lang="ko-KR" altLang="en-US" sz="1600" spc="-150" dirty="0" smtClean="0"/>
              <a:t>한다고 했다</a:t>
            </a:r>
            <a:r>
              <a:rPr lang="en-US" altLang="ko-KR" sz="1600" spc="-150" dirty="0" smtClean="0"/>
              <a:t>. </a:t>
            </a:r>
          </a:p>
          <a:p>
            <a:endParaRPr lang="en-US" altLang="ko-KR" sz="1600" spc="-150" dirty="0" smtClean="0"/>
          </a:p>
          <a:p>
            <a:pPr>
              <a:lnSpc>
                <a:spcPts val="3000"/>
              </a:lnSpc>
            </a:pPr>
            <a:r>
              <a:rPr lang="en-US" altLang="ko-KR" sz="1600" spc="-150" dirty="0" smtClean="0"/>
              <a:t>A</a:t>
            </a:r>
            <a:r>
              <a:rPr lang="ko-KR" altLang="en-US" sz="1600" spc="-150" dirty="0" smtClean="0"/>
              <a:t>씨는 일반적인 훈육을 벗어난 아동학대로 생각되어 아동학대 신고전화</a:t>
            </a:r>
            <a:r>
              <a:rPr lang="en-US" altLang="ko-KR" sz="1600" spc="-150" dirty="0" smtClean="0"/>
              <a:t>(1577-1391)</a:t>
            </a:r>
            <a:r>
              <a:rPr lang="ko-KR" altLang="en-US" sz="1600" spc="-150" dirty="0" smtClean="0"/>
              <a:t>로 신고하였다</a:t>
            </a:r>
            <a:r>
              <a:rPr lang="en-US" altLang="ko-KR" sz="1600" spc="-150" dirty="0" smtClean="0"/>
              <a:t>.</a:t>
            </a:r>
            <a:endParaRPr lang="en-US" altLang="ko-KR" sz="1600" spc="-15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76" y="2924944"/>
            <a:ext cx="2605223" cy="1583462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신체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정서학대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모서리가 둥근 직사각형 41"/>
          <p:cNvSpPr/>
          <p:nvPr/>
        </p:nvSpPr>
        <p:spPr>
          <a:xfrm>
            <a:off x="251520" y="1751733"/>
            <a:ext cx="6264696" cy="4571464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1600" dirty="0"/>
              <a:t> </a:t>
            </a:r>
            <a:r>
              <a:rPr lang="ko-KR" altLang="en-US" sz="1600" dirty="0" smtClean="0"/>
              <a:t>유치원 교사인 </a:t>
            </a:r>
            <a:r>
              <a:rPr lang="en-US" altLang="ko-KR" sz="1600" spc="-150" dirty="0" smtClean="0"/>
              <a:t>A</a:t>
            </a:r>
            <a:r>
              <a:rPr lang="ko-KR" altLang="en-US" sz="1600" spc="-150" dirty="0" smtClean="0"/>
              <a:t>씨는 원생 </a:t>
            </a:r>
            <a:r>
              <a:rPr lang="en-US" altLang="ko-KR" sz="1600" spc="-150" dirty="0" smtClean="0"/>
              <a:t>B</a:t>
            </a:r>
            <a:r>
              <a:rPr lang="ko-KR" altLang="en-US" sz="1600" spc="-150" dirty="0" smtClean="0"/>
              <a:t>군이 평소와 다른 모습을 보이는 것을</a:t>
            </a:r>
            <a:endParaRPr lang="en-US" altLang="ko-KR" sz="1600" spc="-150" dirty="0" smtClean="0"/>
          </a:p>
          <a:p>
            <a:pPr>
              <a:lnSpc>
                <a:spcPts val="3000"/>
              </a:lnSpc>
            </a:pPr>
            <a:r>
              <a:rPr lang="ko-KR" altLang="en-US" sz="1600" spc="-150" dirty="0" smtClean="0"/>
              <a:t> 깨달았다</a:t>
            </a:r>
            <a:r>
              <a:rPr lang="en-US" altLang="ko-KR" sz="1600" spc="-150" dirty="0" smtClean="0"/>
              <a:t>. </a:t>
            </a:r>
            <a:r>
              <a:rPr lang="ko-KR" altLang="en-US" sz="1600" spc="-150" dirty="0" smtClean="0"/>
              <a:t>평소 활발하던 </a:t>
            </a:r>
            <a:r>
              <a:rPr lang="en-US" altLang="ko-KR" sz="1600" spc="-150" dirty="0" smtClean="0"/>
              <a:t>B</a:t>
            </a:r>
            <a:r>
              <a:rPr lang="ko-KR" altLang="en-US" sz="1600" spc="-150" dirty="0" smtClean="0"/>
              <a:t>군이 위축되어 있고</a:t>
            </a:r>
            <a:r>
              <a:rPr lang="en-US" altLang="ko-KR" sz="1600" spc="-150" dirty="0" smtClean="0"/>
              <a:t> </a:t>
            </a:r>
            <a:r>
              <a:rPr lang="ko-KR" altLang="en-US" sz="1600" spc="-150" dirty="0" smtClean="0"/>
              <a:t>극심하게 귀가를 거부하는 모습을 보였기 때문이다</a:t>
            </a:r>
            <a:r>
              <a:rPr lang="en-US" altLang="ko-KR" sz="1600" spc="-150" dirty="0" smtClean="0"/>
              <a:t>.</a:t>
            </a:r>
          </a:p>
          <a:p>
            <a:endParaRPr lang="en-US" altLang="ko-KR" sz="1000" spc="-150" dirty="0" smtClean="0"/>
          </a:p>
          <a:p>
            <a:pPr>
              <a:lnSpc>
                <a:spcPts val="3000"/>
              </a:lnSpc>
            </a:pPr>
            <a:r>
              <a:rPr lang="ko-KR" altLang="en-US" sz="1600" spc="-150" dirty="0" smtClean="0"/>
              <a:t>이를 이상하게 여긴 </a:t>
            </a:r>
            <a:r>
              <a:rPr lang="en-US" altLang="ko-KR" sz="1600" spc="-150" dirty="0" smtClean="0"/>
              <a:t>A</a:t>
            </a:r>
            <a:r>
              <a:rPr lang="ko-KR" altLang="en-US" sz="1600" spc="-150" dirty="0" smtClean="0"/>
              <a:t>씨는 </a:t>
            </a:r>
            <a:r>
              <a:rPr lang="en-US" altLang="ko-KR" sz="1600" spc="-150" dirty="0" smtClean="0"/>
              <a:t>B</a:t>
            </a:r>
            <a:r>
              <a:rPr lang="ko-KR" altLang="en-US" sz="1600" spc="-150" dirty="0" smtClean="0"/>
              <a:t>군이 </a:t>
            </a:r>
            <a:r>
              <a:rPr lang="ko-KR" altLang="en-US" sz="1600" spc="-150" dirty="0" err="1" smtClean="0"/>
              <a:t>하원하기</a:t>
            </a:r>
            <a:r>
              <a:rPr lang="ko-KR" altLang="en-US" sz="1600" spc="-150" dirty="0" smtClean="0"/>
              <a:t> 전에 시간을 내어 </a:t>
            </a:r>
            <a:r>
              <a:rPr lang="en-US" altLang="ko-KR" sz="1600" spc="-150" dirty="0" smtClean="0"/>
              <a:t>B</a:t>
            </a:r>
            <a:r>
              <a:rPr lang="ko-KR" altLang="en-US" sz="1600" spc="-150" dirty="0" smtClean="0"/>
              <a:t>군을 따로</a:t>
            </a:r>
            <a:endParaRPr lang="en-US" altLang="ko-KR" sz="1600" spc="-150" dirty="0" smtClean="0"/>
          </a:p>
          <a:p>
            <a:pPr>
              <a:lnSpc>
                <a:spcPts val="3000"/>
              </a:lnSpc>
            </a:pPr>
            <a:r>
              <a:rPr lang="ko-KR" altLang="en-US" sz="1600" spc="-150" dirty="0" smtClean="0"/>
              <a:t>상담했다</a:t>
            </a:r>
            <a:r>
              <a:rPr lang="en-US" altLang="ko-KR" sz="1600" spc="-150" dirty="0" smtClean="0"/>
              <a:t>. </a:t>
            </a:r>
          </a:p>
          <a:p>
            <a:endParaRPr lang="en-US" altLang="ko-KR" sz="1000" spc="-150" dirty="0" smtClean="0"/>
          </a:p>
          <a:p>
            <a:pPr>
              <a:lnSpc>
                <a:spcPts val="3000"/>
              </a:lnSpc>
            </a:pPr>
            <a:r>
              <a:rPr lang="en-US" altLang="ko-KR" sz="1600" spc="-150" dirty="0" smtClean="0"/>
              <a:t>A</a:t>
            </a:r>
            <a:r>
              <a:rPr lang="ko-KR" altLang="en-US" sz="1600" spc="-150" dirty="0" smtClean="0"/>
              <a:t>씨는 </a:t>
            </a:r>
            <a:r>
              <a:rPr lang="en-US" altLang="ko-KR" sz="1600" spc="-150" dirty="0" smtClean="0"/>
              <a:t>B</a:t>
            </a:r>
            <a:r>
              <a:rPr lang="ko-KR" altLang="en-US" sz="1600" spc="-150" dirty="0" smtClean="0"/>
              <a:t>군이 전날 집에서 엄마에게 심한 체벌과 함께 욕설을 듣고</a:t>
            </a:r>
            <a:r>
              <a:rPr lang="en-US" altLang="ko-KR" sz="1600" spc="-150" dirty="0" smtClean="0"/>
              <a:t>, </a:t>
            </a:r>
          </a:p>
          <a:p>
            <a:pPr>
              <a:lnSpc>
                <a:spcPts val="3000"/>
              </a:lnSpc>
            </a:pPr>
            <a:r>
              <a:rPr lang="ko-KR" altLang="en-US" sz="1600" spc="-150" dirty="0" smtClean="0"/>
              <a:t>밖으로 쫓겨난 사실을 알게 되었다</a:t>
            </a:r>
            <a:r>
              <a:rPr lang="en-US" altLang="ko-KR" sz="1600" spc="-150" dirty="0" smtClean="0"/>
              <a:t>.</a:t>
            </a:r>
          </a:p>
          <a:p>
            <a:endParaRPr lang="en-US" altLang="ko-KR" sz="1000" spc="-150" dirty="0" smtClean="0"/>
          </a:p>
          <a:p>
            <a:pPr>
              <a:lnSpc>
                <a:spcPts val="3000"/>
              </a:lnSpc>
            </a:pPr>
            <a:r>
              <a:rPr lang="en-US" altLang="ko-KR" sz="1600" spc="-150" dirty="0" smtClean="0"/>
              <a:t>A</a:t>
            </a:r>
            <a:r>
              <a:rPr lang="ko-KR" altLang="en-US" sz="1600" spc="-150" dirty="0" smtClean="0"/>
              <a:t>씨는 아동의 팔에서 효자손에 의한 것으로 보이는 멍 자국 여러 개를</a:t>
            </a:r>
            <a:endParaRPr lang="en-US" altLang="ko-KR" sz="1600" spc="-150" dirty="0" smtClean="0"/>
          </a:p>
          <a:p>
            <a:pPr>
              <a:lnSpc>
                <a:spcPts val="3000"/>
              </a:lnSpc>
            </a:pPr>
            <a:r>
              <a:rPr lang="ko-KR" altLang="en-US" sz="1600" spc="-150" dirty="0" smtClean="0"/>
              <a:t>발견하였으며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아동학대가 의심되어 바로 아동학대 신고전화</a:t>
            </a:r>
            <a:r>
              <a:rPr lang="en-US" altLang="ko-KR" sz="1600" spc="-150" dirty="0" smtClean="0"/>
              <a:t>(1577-1391)</a:t>
            </a:r>
            <a:r>
              <a:rPr lang="ko-KR" altLang="en-US" sz="1600" spc="-150" dirty="0" smtClean="0"/>
              <a:t>로 신고하였다</a:t>
            </a:r>
            <a:r>
              <a:rPr lang="en-US" altLang="ko-KR" sz="1600" spc="-150" dirty="0" smtClean="0"/>
              <a:t>.</a:t>
            </a:r>
            <a:r>
              <a:rPr lang="ko-KR" altLang="en-US" sz="1600" spc="-150" dirty="0" smtClean="0"/>
              <a:t>  </a:t>
            </a:r>
            <a:endParaRPr lang="en-US" altLang="ko-KR" sz="1600" spc="-15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76" y="2924944"/>
            <a:ext cx="2605223" cy="1583462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성학대</a:t>
            </a:r>
            <a:r>
              <a:rPr lang="ko-KR" altLang="en-US" sz="2800" dirty="0" smtClean="0"/>
              <a:t>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257146" y="1703691"/>
            <a:ext cx="5328592" cy="4863252"/>
            <a:chOff x="1005771" y="2876150"/>
            <a:chExt cx="3294293" cy="304806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05771" y="2876150"/>
              <a:ext cx="3294293" cy="3048069"/>
              <a:chOff x="835" y="1822"/>
              <a:chExt cx="1894" cy="1879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 rot="21176147">
                <a:off x="837" y="1822"/>
                <a:ext cx="1892" cy="1853"/>
              </a:xfrm>
              <a:prstGeom prst="rect">
                <a:avLst/>
              </a:prstGeom>
              <a:solidFill>
                <a:schemeClr val="hlink">
                  <a:alpha val="16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397DC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835" y="1831"/>
                <a:ext cx="1892" cy="18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4B7ED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71207" y="3602355"/>
              <a:ext cx="2944352" cy="2078557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black">
            <a:xfrm>
              <a:off x="1279659" y="3773854"/>
              <a:ext cx="2835901" cy="33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700"/>
                </a:lnSpc>
              </a:pPr>
              <a:endParaRPr lang="ko-KR" altLang="en-US" sz="2000" spc="-15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136" y="1747815"/>
            <a:ext cx="5666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spc="-150" dirty="0" smtClean="0">
                <a:solidFill>
                  <a:schemeClr val="bg1"/>
                </a:solidFill>
              </a:rPr>
              <a:t>- -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연령대에 맞지 않는 성 지식과 행동</a:t>
            </a:r>
            <a:endParaRPr lang="en-US" altLang="ko-KR" sz="2100" b="1" spc="-150" dirty="0">
              <a:solidFill>
                <a:schemeClr val="bg1"/>
              </a:solidFill>
            </a:endParaRPr>
          </a:p>
          <a:p>
            <a:r>
              <a:rPr lang="en-US" altLang="ko-KR" sz="2100" b="1" spc="-150" dirty="0" smtClean="0">
                <a:solidFill>
                  <a:schemeClr val="bg1"/>
                </a:solidFill>
              </a:rPr>
              <a:t>  -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평소와 다른 행동</a:t>
            </a:r>
            <a:r>
              <a:rPr lang="en-US" altLang="ko-KR" sz="2100" b="1" spc="-150" dirty="0" smtClean="0">
                <a:solidFill>
                  <a:schemeClr val="bg1"/>
                </a:solidFill>
              </a:rPr>
              <a:t>,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좋아하던 것에 관심 없음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  <a:p>
            <a:r>
              <a:rPr lang="en-US" altLang="ko-KR" sz="2100" b="1" spc="-150" dirty="0" smtClean="0">
                <a:solidFill>
                  <a:schemeClr val="bg1"/>
                </a:solidFill>
              </a:rPr>
              <a:t>  -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죄의식에 사로잡힌 자책 행동을 보임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  <a:p>
            <a:pPr algn="ctr"/>
            <a:endParaRPr lang="en-US" altLang="ko-KR" sz="2100" b="1" spc="-15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9955" y="2411000"/>
            <a:ext cx="33843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150" dirty="0" smtClean="0"/>
              <a:t>대처 요령</a:t>
            </a:r>
            <a:endParaRPr lang="en-US" altLang="ko-KR" sz="2400" b="1" spc="-150" dirty="0" smtClean="0"/>
          </a:p>
          <a:p>
            <a:endParaRPr lang="en-US" altLang="ko-KR" sz="800" b="1" spc="-150" dirty="0" smtClean="0">
              <a:solidFill>
                <a:srgbClr val="F01CD2"/>
              </a:solidFill>
            </a:endParaRPr>
          </a:p>
          <a:p>
            <a:r>
              <a:rPr lang="en-US" altLang="ko-KR" b="1" spc="-150" dirty="0" smtClean="0">
                <a:solidFill>
                  <a:srgbClr val="F01CD2"/>
                </a:solidFill>
              </a:rPr>
              <a:t>-</a:t>
            </a:r>
            <a:r>
              <a:rPr lang="ko-KR" altLang="en-US" b="1" spc="-150" dirty="0" smtClean="0">
                <a:solidFill>
                  <a:srgbClr val="F01CD2"/>
                </a:solidFill>
              </a:rPr>
              <a:t> 아무렇지 않은 것처럼 대하기</a:t>
            </a:r>
            <a:endParaRPr lang="en-US" altLang="ko-KR" b="1" spc="-150" dirty="0" smtClean="0">
              <a:solidFill>
                <a:srgbClr val="F01CD2"/>
              </a:solidFill>
            </a:endParaRPr>
          </a:p>
          <a:p>
            <a:r>
              <a:rPr lang="en-US" altLang="ko-KR" b="1" spc="-150" dirty="0" smtClean="0">
                <a:solidFill>
                  <a:srgbClr val="F01CD2"/>
                </a:solidFill>
              </a:rPr>
              <a:t>- </a:t>
            </a:r>
            <a:r>
              <a:rPr lang="ko-KR" altLang="en-US" b="1" spc="-150" dirty="0" smtClean="0">
                <a:solidFill>
                  <a:srgbClr val="F01CD2"/>
                </a:solidFill>
              </a:rPr>
              <a:t>입장을 이해할 수 있다는 </a:t>
            </a:r>
            <a:endParaRPr lang="en-US" altLang="ko-KR" b="1" spc="-150" dirty="0" smtClean="0">
              <a:solidFill>
                <a:srgbClr val="F01CD2"/>
              </a:solidFill>
            </a:endParaRPr>
          </a:p>
          <a:p>
            <a:r>
              <a:rPr lang="en-US" altLang="ko-KR" b="1" spc="-150" dirty="0">
                <a:solidFill>
                  <a:srgbClr val="F01CD2"/>
                </a:solidFill>
              </a:rPr>
              <a:t> </a:t>
            </a:r>
            <a:r>
              <a:rPr lang="en-US" altLang="ko-KR" b="1" spc="-150" dirty="0" smtClean="0">
                <a:solidFill>
                  <a:srgbClr val="F01CD2"/>
                </a:solidFill>
              </a:rPr>
              <a:t> </a:t>
            </a:r>
            <a:r>
              <a:rPr lang="ko-KR" altLang="en-US" b="1" spc="-150" dirty="0" smtClean="0">
                <a:solidFill>
                  <a:srgbClr val="F01CD2"/>
                </a:solidFill>
              </a:rPr>
              <a:t>태도로 대하기</a:t>
            </a:r>
            <a:endParaRPr lang="en-US" altLang="ko-KR" b="1" spc="-150" dirty="0" smtClean="0">
              <a:solidFill>
                <a:srgbClr val="F01CD2"/>
              </a:solidFill>
            </a:endParaRPr>
          </a:p>
          <a:p>
            <a:r>
              <a:rPr lang="en-US" altLang="ko-KR" b="1" spc="-150" dirty="0" smtClean="0">
                <a:solidFill>
                  <a:srgbClr val="F01CD2"/>
                </a:solidFill>
              </a:rPr>
              <a:t>- </a:t>
            </a:r>
            <a:r>
              <a:rPr lang="ko-KR" altLang="en-US" b="1" spc="-150" dirty="0" smtClean="0">
                <a:solidFill>
                  <a:srgbClr val="F01CD2"/>
                </a:solidFill>
              </a:rPr>
              <a:t>일상적이고 안전한 환경을</a:t>
            </a:r>
            <a:r>
              <a:rPr lang="en-US" altLang="ko-KR" b="1" spc="-150" dirty="0">
                <a:solidFill>
                  <a:srgbClr val="F01CD2"/>
                </a:solidFill>
              </a:rPr>
              <a:t> </a:t>
            </a:r>
            <a:r>
              <a:rPr lang="ko-KR" altLang="en-US" b="1" spc="-150" dirty="0" smtClean="0">
                <a:solidFill>
                  <a:srgbClr val="F01CD2"/>
                </a:solidFill>
              </a:rPr>
              <a:t>조성</a:t>
            </a:r>
            <a:endParaRPr lang="en-US" altLang="ko-KR" b="1" spc="-150" dirty="0" smtClean="0">
              <a:solidFill>
                <a:srgbClr val="F01CD2"/>
              </a:solidFill>
            </a:endParaRPr>
          </a:p>
          <a:p>
            <a:pPr>
              <a:buFontTx/>
              <a:buChar char="-"/>
            </a:pPr>
            <a:r>
              <a:rPr lang="ko-KR" altLang="en-US" b="1" spc="-150" dirty="0" smtClean="0">
                <a:solidFill>
                  <a:srgbClr val="F01CD2"/>
                </a:solidFill>
              </a:rPr>
              <a:t> 아동 진술이 오염되지 않도록</a:t>
            </a:r>
            <a:endParaRPr lang="en-US" altLang="ko-KR" b="1" spc="-150" dirty="0" smtClean="0">
              <a:solidFill>
                <a:srgbClr val="F01CD2"/>
              </a:solidFill>
            </a:endParaRPr>
          </a:p>
          <a:p>
            <a:r>
              <a:rPr lang="ko-KR" altLang="en-US" b="1" spc="-150" dirty="0" smtClean="0">
                <a:solidFill>
                  <a:srgbClr val="F01CD2"/>
                </a:solidFill>
              </a:rPr>
              <a:t>  피해아동을 직접 자세히</a:t>
            </a:r>
            <a:endParaRPr lang="en-US" altLang="ko-KR" b="1" spc="-150" dirty="0" smtClean="0">
              <a:solidFill>
                <a:srgbClr val="F01CD2"/>
              </a:solidFill>
            </a:endParaRPr>
          </a:p>
          <a:p>
            <a:r>
              <a:rPr lang="ko-KR" altLang="en-US" b="1" spc="-150" dirty="0" smtClean="0">
                <a:solidFill>
                  <a:srgbClr val="F01CD2"/>
                </a:solidFill>
              </a:rPr>
              <a:t>  상담하지 말고 바로 신고</a:t>
            </a:r>
            <a:endParaRPr lang="en-US" altLang="ko-KR" b="1" spc="-150" dirty="0" smtClean="0">
              <a:solidFill>
                <a:srgbClr val="F01CD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4600" y="5456180"/>
            <a:ext cx="474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01CD2"/>
                </a:solidFill>
              </a:rPr>
              <a:t>의심스러운 경우 신고</a:t>
            </a:r>
            <a:r>
              <a:rPr lang="en-US" altLang="ko-KR" sz="3200" b="1" dirty="0" smtClean="0">
                <a:solidFill>
                  <a:srgbClr val="F01CD2"/>
                </a:solidFill>
              </a:rPr>
              <a:t>!!!</a:t>
            </a:r>
            <a:endParaRPr lang="en-US" altLang="ko-KR" sz="3200" b="1" dirty="0">
              <a:solidFill>
                <a:srgbClr val="F01CD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110" y="3675786"/>
            <a:ext cx="4522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성학대</a:t>
            </a:r>
            <a:r>
              <a:rPr lang="ko-KR" altLang="en-US" sz="2400" dirty="0" smtClean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피해아동은</a:t>
            </a:r>
            <a:endParaRPr lang="en-US" altLang="ko-KR" sz="2400" dirty="0" smtClean="0">
              <a:ln w="127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algn="ctr"/>
            <a:r>
              <a:rPr lang="ko-KR" altLang="en-US" sz="2400" dirty="0" smtClean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자신에 대한 그림을 그릴 때</a:t>
            </a:r>
            <a:endParaRPr lang="en-US" altLang="ko-KR" sz="2400" dirty="0" smtClean="0">
              <a:ln w="127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algn="ctr"/>
            <a:r>
              <a:rPr lang="ko-KR" altLang="en-US" sz="2400" dirty="0" smtClean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자신의 성기 부분을</a:t>
            </a:r>
            <a:endParaRPr lang="en-US" altLang="ko-KR" sz="2400" dirty="0" smtClean="0">
              <a:ln w="127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algn="ctr"/>
            <a:r>
              <a:rPr lang="ko-KR" altLang="en-US" sz="2400" dirty="0" smtClean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강조하기도 함</a:t>
            </a:r>
            <a:endParaRPr lang="en-US" altLang="ko-KR" sz="2400" dirty="0" smtClean="0">
              <a:ln w="127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endParaRPr lang="en-US" altLang="ko-KR" sz="2400" dirty="0" smtClean="0">
              <a:ln w="127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성학대</a:t>
            </a:r>
            <a:r>
              <a:rPr lang="ko-KR" altLang="en-US" sz="2800" dirty="0" smtClean="0"/>
              <a:t>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93328" y="1772816"/>
            <a:ext cx="6361236" cy="4603433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dirty="0" smtClean="0"/>
              <a:t>산부인과 의사 </a:t>
            </a:r>
            <a:r>
              <a:rPr lang="en-US" altLang="ko-KR" sz="1600" dirty="0" smtClean="0"/>
              <a:t>A</a:t>
            </a:r>
            <a:r>
              <a:rPr lang="ko-KR" altLang="en-US" sz="1600" dirty="0" smtClean="0"/>
              <a:t>씨는 산부인과 진료를 받으러 온 여아 </a:t>
            </a:r>
            <a:r>
              <a:rPr lang="en-US" altLang="ko-KR" sz="1600" dirty="0" smtClean="0"/>
              <a:t>B</a:t>
            </a:r>
            <a:r>
              <a:rPr lang="ko-KR" altLang="en-US" sz="1600" dirty="0" smtClean="0"/>
              <a:t>를</a:t>
            </a:r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ko-KR" altLang="en-US" sz="1600" dirty="0" smtClean="0"/>
              <a:t>진료하다가 특이한 점을 발견했다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ko-KR" altLang="en-US" sz="1600" dirty="0" smtClean="0"/>
              <a:t>진료 전 아동의 부모는 목욕 도중 손이 미끄러져 아동의 성기에</a:t>
            </a:r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ko-KR" altLang="en-US" sz="1600" dirty="0" smtClean="0"/>
              <a:t>손가락이 들어간 적이 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아동이 자신의 성기를 만지며</a:t>
            </a:r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ko-KR" altLang="en-US" sz="1600" dirty="0" smtClean="0"/>
              <a:t>노는 것을 좋아해 상처가 발생했다며 진료사유를 말했으나</a:t>
            </a:r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씨는 진료 중 아동의 질 내에 상처가 깊고 질과 항문에 성학대가 의심되는 흔적들을 발견하였다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씨가 아동에게 상처가 발행한 원인을 물었으나 아동은 대답하지 않고 침울한 표정만 지었고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이에 </a:t>
            </a:r>
            <a:r>
              <a:rPr lang="en-US" altLang="ko-KR" sz="1600" dirty="0" smtClean="0"/>
              <a:t>A</a:t>
            </a:r>
            <a:r>
              <a:rPr lang="ko-KR" altLang="en-US" sz="1600" dirty="0" smtClean="0"/>
              <a:t>씨는 아동학대로 생각되어</a:t>
            </a:r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ko-KR" altLang="en-US" sz="1600" dirty="0" smtClean="0"/>
              <a:t>아동학대 신고전화</a:t>
            </a:r>
            <a:r>
              <a:rPr lang="en-US" altLang="ko-KR" sz="1600" dirty="0" smtClean="0"/>
              <a:t>(1577-1391)</a:t>
            </a:r>
            <a:r>
              <a:rPr lang="ko-KR" altLang="en-US" sz="1600" dirty="0" smtClean="0"/>
              <a:t>로 신고하였다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 </a:t>
            </a:r>
            <a:endParaRPr lang="en-US" altLang="ko-KR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76" y="2924944"/>
            <a:ext cx="2605223" cy="1583462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방임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257146" y="1703691"/>
            <a:ext cx="5328592" cy="4863252"/>
            <a:chOff x="1005771" y="2876150"/>
            <a:chExt cx="3294293" cy="304806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05771" y="2876150"/>
              <a:ext cx="3294293" cy="3048069"/>
              <a:chOff x="835" y="1822"/>
              <a:chExt cx="1894" cy="1879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 rot="21176147">
                <a:off x="837" y="1822"/>
                <a:ext cx="1892" cy="1853"/>
              </a:xfrm>
              <a:prstGeom prst="rect">
                <a:avLst/>
              </a:prstGeom>
              <a:solidFill>
                <a:schemeClr val="hlink">
                  <a:alpha val="16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397DC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835" y="1831"/>
                <a:ext cx="1892" cy="18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4B7ED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5400" dir="54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71207" y="3602355"/>
              <a:ext cx="2944352" cy="2078557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66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black">
            <a:xfrm>
              <a:off x="1279659" y="3773854"/>
              <a:ext cx="2835901" cy="33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700"/>
                </a:lnSpc>
              </a:pPr>
              <a:endParaRPr lang="ko-KR" altLang="en-US" sz="2000" spc="-15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136" y="1747815"/>
            <a:ext cx="56661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spc="-150" dirty="0" smtClean="0">
                <a:solidFill>
                  <a:schemeClr val="bg1"/>
                </a:solidFill>
              </a:rPr>
              <a:t>- -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위생상태 불량</a:t>
            </a:r>
            <a:r>
              <a:rPr lang="en-US" altLang="ko-KR" sz="2100" b="1" spc="-150" dirty="0" smtClean="0">
                <a:solidFill>
                  <a:schemeClr val="bg1"/>
                </a:solidFill>
              </a:rPr>
              <a:t>,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계절에 맞지 않는 옷</a:t>
            </a:r>
            <a:r>
              <a:rPr lang="en-US" altLang="ko-KR" sz="2100" b="1" spc="-150" dirty="0" smtClean="0">
                <a:solidFill>
                  <a:schemeClr val="bg1"/>
                </a:solidFill>
              </a:rPr>
              <a:t>,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영양실조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  <a:p>
            <a:r>
              <a:rPr lang="en-US" altLang="ko-KR" sz="2100" b="1" spc="-150" dirty="0" smtClean="0">
                <a:solidFill>
                  <a:schemeClr val="bg1"/>
                </a:solidFill>
              </a:rPr>
              <a:t>  -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몸에 머릿니</a:t>
            </a:r>
            <a:r>
              <a:rPr lang="en-US" altLang="ko-KR" sz="2100" b="1" spc="-150" dirty="0" smtClean="0">
                <a:solidFill>
                  <a:schemeClr val="bg1"/>
                </a:solidFill>
              </a:rPr>
              <a:t>,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빈대 등이 있음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  <a:p>
            <a:r>
              <a:rPr lang="en-US" altLang="ko-KR" sz="2100" b="1" spc="-150" dirty="0" smtClean="0">
                <a:solidFill>
                  <a:schemeClr val="bg1"/>
                </a:solidFill>
              </a:rPr>
              <a:t>  - </a:t>
            </a:r>
            <a:r>
              <a:rPr lang="ko-KR" altLang="en-US" sz="2100" b="1" spc="-150" dirty="0" smtClean="0">
                <a:solidFill>
                  <a:schemeClr val="bg1"/>
                </a:solidFill>
              </a:rPr>
              <a:t>학교나 병원을 보내지 않는 것도 학대</a:t>
            </a:r>
            <a:endParaRPr lang="en-US" altLang="ko-KR" sz="2100" b="1" spc="-150" dirty="0" smtClean="0">
              <a:solidFill>
                <a:schemeClr val="bg1"/>
              </a:solidFill>
            </a:endParaRPr>
          </a:p>
        </p:txBody>
      </p:sp>
      <p:sp>
        <p:nvSpPr>
          <p:cNvPr id="5" name="왼쪽 화살표 4"/>
          <p:cNvSpPr/>
          <p:nvPr/>
        </p:nvSpPr>
        <p:spPr>
          <a:xfrm>
            <a:off x="5397210" y="2636912"/>
            <a:ext cx="3059832" cy="24256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580111" y="350063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smtClean="0">
                <a:solidFill>
                  <a:schemeClr val="bg1"/>
                </a:solidFill>
              </a:rPr>
              <a:t>아동의 위생상태나 의복</a:t>
            </a:r>
            <a:r>
              <a:rPr lang="en-US" altLang="ko-KR" spc="-150" dirty="0" smtClean="0">
                <a:solidFill>
                  <a:schemeClr val="bg1"/>
                </a:solidFill>
              </a:rPr>
              <a:t>, </a:t>
            </a:r>
            <a:r>
              <a:rPr lang="ko-KR" altLang="en-US" spc="-150" dirty="0" smtClean="0">
                <a:solidFill>
                  <a:schemeClr val="bg1"/>
                </a:solidFill>
              </a:rPr>
              <a:t>냄새</a:t>
            </a:r>
            <a:endParaRPr lang="en-US" altLang="ko-KR" spc="-150" dirty="0" smtClean="0">
              <a:solidFill>
                <a:schemeClr val="bg1"/>
              </a:solidFill>
            </a:endParaRPr>
          </a:p>
          <a:p>
            <a:r>
              <a:rPr lang="ko-KR" altLang="en-US" spc="-150" dirty="0" smtClean="0">
                <a:solidFill>
                  <a:schemeClr val="bg1"/>
                </a:solidFill>
              </a:rPr>
              <a:t>등으로 비교적 쉽게 발견 가능</a:t>
            </a:r>
            <a:endParaRPr lang="en-US" altLang="ko-KR" spc="-150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7" y="2862364"/>
            <a:ext cx="4801132" cy="331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79880" y="580714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01CD2"/>
                </a:solidFill>
              </a:rPr>
              <a:t>의심스러운 경우 신고</a:t>
            </a:r>
            <a:r>
              <a:rPr lang="en-US" altLang="ko-KR" sz="3200" b="1" dirty="0" smtClean="0">
                <a:solidFill>
                  <a:srgbClr val="F01CD2"/>
                </a:solidFill>
              </a:rPr>
              <a:t>!!!</a:t>
            </a:r>
            <a:endParaRPr lang="en-US" altLang="ko-KR" sz="3200" b="1" dirty="0">
              <a:solidFill>
                <a:srgbClr val="F01C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76920" y="1823740"/>
            <a:ext cx="6239296" cy="3744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792088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발견하기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방임 사례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6512" y="1869480"/>
            <a:ext cx="6281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smtClean="0"/>
              <a:t>소방</a:t>
            </a:r>
            <a:r>
              <a:rPr lang="ko-KR" altLang="en-US" spc="-150" dirty="0"/>
              <a:t>서 </a:t>
            </a:r>
            <a:r>
              <a:rPr lang="ko-KR" altLang="en-US" spc="-150" dirty="0" smtClean="0"/>
              <a:t>구급대원  </a:t>
            </a:r>
            <a:r>
              <a:rPr lang="en-US" altLang="ko-KR" spc="-150" dirty="0" smtClean="0"/>
              <a:t>A</a:t>
            </a:r>
            <a:r>
              <a:rPr lang="ko-KR" altLang="en-US" spc="-150" dirty="0" smtClean="0"/>
              <a:t>씨는 </a:t>
            </a:r>
            <a:r>
              <a:rPr lang="en-US" altLang="ko-KR" spc="-150" dirty="0" smtClean="0"/>
              <a:t>30</a:t>
            </a:r>
            <a:r>
              <a:rPr lang="ko-KR" altLang="en-US" spc="-150" dirty="0" smtClean="0"/>
              <a:t>대 여성이 부부싸움 중 남편이 휘두른 칼에 복부에 상처를 입어 출혈이 심하다는 내용으로 신고를 받고 출동하였다</a:t>
            </a:r>
            <a:r>
              <a:rPr lang="en-US" altLang="ko-KR" spc="-150" dirty="0" smtClean="0"/>
              <a:t>.</a:t>
            </a:r>
          </a:p>
          <a:p>
            <a:endParaRPr lang="en-US" altLang="ko-KR" spc="-150" dirty="0" smtClean="0"/>
          </a:p>
          <a:p>
            <a:r>
              <a:rPr lang="ko-KR" altLang="en-US" spc="-150" dirty="0" smtClean="0"/>
              <a:t>구조를 위해 집에 들어간 순간</a:t>
            </a:r>
            <a:r>
              <a:rPr lang="en-US" altLang="ko-KR" spc="-150" dirty="0" smtClean="0"/>
              <a:t>,</a:t>
            </a:r>
            <a:r>
              <a:rPr lang="ko-KR" altLang="en-US" spc="-150" dirty="0" smtClean="0"/>
              <a:t> 방 안에 악취가 진동했고 집안 곳곳에 쓰레기 봉지가 널려 있었으며 바퀴벌레 등 벌레</a:t>
            </a:r>
            <a:r>
              <a:rPr lang="ko-KR" altLang="en-US" spc="-150" dirty="0"/>
              <a:t>를</a:t>
            </a:r>
            <a:r>
              <a:rPr lang="ko-KR" altLang="en-US" spc="-150" dirty="0" smtClean="0"/>
              <a:t> 목격했다</a:t>
            </a:r>
            <a:r>
              <a:rPr lang="en-US" altLang="ko-KR" spc="-150" dirty="0" smtClean="0"/>
              <a:t>. </a:t>
            </a:r>
          </a:p>
          <a:p>
            <a:endParaRPr lang="en-US" altLang="ko-KR" spc="-150" dirty="0"/>
          </a:p>
          <a:p>
            <a:r>
              <a:rPr lang="en-US" altLang="ko-KR" dirty="0" smtClean="0"/>
              <a:t>A</a:t>
            </a:r>
            <a:r>
              <a:rPr lang="ko-KR" altLang="en-US" dirty="0" smtClean="0"/>
              <a:t>씨는 응급조치를 한 후 자녀로 보이는 </a:t>
            </a:r>
            <a:r>
              <a:rPr lang="en-US" altLang="ko-KR" dirty="0" smtClean="0"/>
              <a:t>B</a:t>
            </a:r>
            <a:r>
              <a:rPr lang="ko-KR" altLang="en-US" dirty="0" smtClean="0"/>
              <a:t>군과 </a:t>
            </a:r>
            <a:r>
              <a:rPr lang="en-US" altLang="ko-KR" dirty="0" smtClean="0"/>
              <a:t>C</a:t>
            </a:r>
            <a:r>
              <a:rPr lang="ko-KR" altLang="en-US" dirty="0" smtClean="0"/>
              <a:t>군의</a:t>
            </a:r>
            <a:endParaRPr lang="en-US" altLang="ko-KR" dirty="0" smtClean="0"/>
          </a:p>
          <a:p>
            <a:r>
              <a:rPr lang="ko-KR" altLang="en-US" dirty="0" smtClean="0"/>
              <a:t>지저분한 옷과 이 아동들이 또래보다 마르고 왜소한 모습에 눈길이 갔다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</a:t>
            </a:r>
            <a:r>
              <a:rPr lang="ko-KR" altLang="en-US" dirty="0" smtClean="0"/>
              <a:t>씨는 퇴근한 이후 아동들이 추운 날씨에 짧은 티셔츠를</a:t>
            </a:r>
            <a:endParaRPr lang="en-US" altLang="ko-KR" dirty="0" smtClean="0"/>
          </a:p>
          <a:p>
            <a:r>
              <a:rPr lang="ko-KR" altLang="en-US" dirty="0" smtClean="0"/>
              <a:t>입고 있고 비위생적인 환경에서 생활하며</a:t>
            </a:r>
            <a:r>
              <a:rPr lang="en-US" altLang="ko-KR" dirty="0" smtClean="0"/>
              <a:t> </a:t>
            </a:r>
            <a:r>
              <a:rPr lang="ko-KR" altLang="en-US" dirty="0"/>
              <a:t>집 </a:t>
            </a:r>
            <a:r>
              <a:rPr lang="ko-KR" altLang="en-US" dirty="0" smtClean="0"/>
              <a:t>안에 쓰레기 등이 </a:t>
            </a:r>
            <a:r>
              <a:rPr lang="ko-KR" altLang="en-US" dirty="0" err="1" smtClean="0"/>
              <a:t>가득찬</a:t>
            </a:r>
            <a:r>
              <a:rPr lang="ko-KR" altLang="en-US" dirty="0" smtClean="0"/>
              <a:t> 점이 마음에 걸려 아동학대 신고전화</a:t>
            </a:r>
            <a:r>
              <a:rPr lang="en-US" altLang="ko-KR" dirty="0" smtClean="0"/>
              <a:t>(1577-1391)</a:t>
            </a:r>
            <a:r>
              <a:rPr lang="ko-KR" altLang="en-US" dirty="0" smtClean="0"/>
              <a:t>로 신고하였다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76" y="2924944"/>
            <a:ext cx="2605223" cy="1583462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7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/>
              <a:t>(3) </a:t>
            </a:r>
            <a:r>
              <a:rPr lang="ko-KR" altLang="en-US" sz="2800" dirty="0" smtClean="0"/>
              <a:t>신고의무자의  아동학대 신고 절차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916832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피해아동에게 학대 의심징후를 발견 </a:t>
            </a:r>
            <a:r>
              <a:rPr lang="en-US" altLang="ko-KR" sz="2200" b="1" dirty="0" smtClean="0">
                <a:latin typeface="+mn-ea"/>
              </a:rPr>
              <a:t>(</a:t>
            </a:r>
            <a:r>
              <a:rPr lang="ko-KR" altLang="en-US" sz="2200" b="1" dirty="0" smtClean="0">
                <a:latin typeface="+mn-ea"/>
              </a:rPr>
              <a:t>상흔</a:t>
            </a:r>
            <a:r>
              <a:rPr lang="en-US" altLang="ko-KR" sz="2200" b="1" dirty="0" smtClean="0">
                <a:latin typeface="+mn-ea"/>
              </a:rPr>
              <a:t>, </a:t>
            </a:r>
            <a:r>
              <a:rPr lang="ko-KR" altLang="en-US" sz="2200" b="1" dirty="0" smtClean="0">
                <a:latin typeface="+mn-ea"/>
              </a:rPr>
              <a:t>증언 등</a:t>
            </a:r>
            <a:r>
              <a:rPr lang="en-US" altLang="ko-KR" sz="2200" b="1" dirty="0" smtClean="0">
                <a:latin typeface="+mn-ea"/>
              </a:rPr>
              <a:t>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응급상황 시 피해아동의 안전 및 신병 확보</a:t>
            </a:r>
            <a:r>
              <a:rPr lang="en-US" altLang="ko-KR" sz="2200" b="1" dirty="0">
                <a:latin typeface="+mn-ea"/>
              </a:rPr>
              <a:t> </a:t>
            </a:r>
            <a:r>
              <a:rPr lang="en-US" altLang="ko-KR" sz="2200" b="1" dirty="0" smtClean="0">
                <a:latin typeface="+mn-ea"/>
              </a:rPr>
              <a:t>(</a:t>
            </a:r>
            <a:r>
              <a:rPr lang="ko-KR" altLang="en-US" sz="2200" b="1" dirty="0" smtClean="0">
                <a:latin typeface="+mn-ea"/>
              </a:rPr>
              <a:t>선 조치 후 신고</a:t>
            </a:r>
            <a:r>
              <a:rPr lang="en-US" altLang="ko-KR" sz="2200" b="1" dirty="0" smtClean="0">
                <a:latin typeface="+mn-ea"/>
              </a:rPr>
              <a:t>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아동보호전문기관에 신고 </a:t>
            </a:r>
            <a:endParaRPr lang="en-US" altLang="ko-KR" sz="22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현장조사 및 사례 개입에 협조</a:t>
            </a:r>
            <a:endParaRPr lang="en-US" altLang="ko-KR" sz="22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사후 지원 및 서비스 협조</a:t>
            </a:r>
            <a:endParaRPr lang="en-US" altLang="ko-KR" sz="22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en-US" altLang="ko-KR" sz="2200" spc="600" dirty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70260" y="5250284"/>
            <a:ext cx="7920880" cy="116955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ko-KR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 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24</a:t>
            </a:r>
            <a:r>
              <a:rPr lang="ko-KR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시간 아동학대 신고전화 </a:t>
            </a:r>
            <a:endParaRPr lang="en-US" altLang="ko-KR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태백B" panose="02030600000101010101" pitchFamily="18" charset="-127"/>
              <a:ea typeface="HY태백B" panose="02030600000101010101" pitchFamily="18" charset="-127"/>
              <a:sym typeface="Wingdings" pitchFamily="2" charset="2"/>
            </a:endParaRPr>
          </a:p>
          <a:p>
            <a:pPr algn="ctr"/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1577-1391</a:t>
            </a:r>
          </a:p>
        </p:txBody>
      </p:sp>
      <p:sp>
        <p:nvSpPr>
          <p:cNvPr id="3" name="포인트가 5개인 별 2"/>
          <p:cNvSpPr/>
          <p:nvPr/>
        </p:nvSpPr>
        <p:spPr>
          <a:xfrm rot="18753854">
            <a:off x="-92274" y="5267501"/>
            <a:ext cx="637035" cy="585937"/>
          </a:xfrm>
          <a:prstGeom prst="star5">
            <a:avLst>
              <a:gd name="adj" fmla="val 2768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폭발 1 6"/>
          <p:cNvSpPr/>
          <p:nvPr/>
        </p:nvSpPr>
        <p:spPr>
          <a:xfrm rot="20943497">
            <a:off x="5342880" y="2754521"/>
            <a:ext cx="4032448" cy="2991638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/>
              <a:t>신고자는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법적으로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비밀보장</a:t>
            </a:r>
            <a:endParaRPr lang="en-US" altLang="ko-KR" sz="2400" b="1" dirty="0" smtClean="0"/>
          </a:p>
          <a:p>
            <a:pPr algn="ctr"/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아동복지법 제</a:t>
            </a:r>
            <a:r>
              <a:rPr lang="en-US" altLang="ko-KR" sz="1000" b="1" dirty="0" smtClean="0"/>
              <a:t>25</a:t>
            </a:r>
            <a:r>
              <a:rPr lang="ko-KR" altLang="en-US" sz="1000" b="1" dirty="0" smtClean="0"/>
              <a:t>조 제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항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379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/>
              <a:t>(4) </a:t>
            </a:r>
            <a:r>
              <a:rPr lang="ko-KR" altLang="en-US" sz="2800" dirty="0" smtClean="0"/>
              <a:t>아동학대 신고 시 유의사항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916832"/>
            <a:ext cx="80648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>
                <a:latin typeface="+mn-ea"/>
              </a:rPr>
              <a:t>가능한 </a:t>
            </a:r>
            <a:r>
              <a:rPr lang="ko-KR" altLang="en-US" sz="2200" b="1" dirty="0" smtClean="0">
                <a:latin typeface="+mn-ea"/>
              </a:rPr>
              <a:t>한 증거 </a:t>
            </a:r>
            <a:r>
              <a:rPr lang="ko-KR" altLang="en-US" sz="2200" b="1" dirty="0">
                <a:latin typeface="+mn-ea"/>
              </a:rPr>
              <a:t>사진</a:t>
            </a:r>
            <a:r>
              <a:rPr lang="en-US" altLang="ko-KR" sz="2200" b="1" dirty="0">
                <a:latin typeface="+mn-ea"/>
              </a:rPr>
              <a:t> </a:t>
            </a:r>
            <a:r>
              <a:rPr lang="ko-KR" altLang="en-US" sz="2200" b="1" dirty="0">
                <a:latin typeface="+mn-ea"/>
              </a:rPr>
              <a:t>등을 확보한다</a:t>
            </a:r>
            <a:r>
              <a:rPr lang="en-US" altLang="ko-KR" sz="2200" b="1" dirty="0">
                <a:latin typeface="+mn-ea"/>
              </a:rPr>
              <a:t>. (</a:t>
            </a:r>
            <a:r>
              <a:rPr lang="ko-KR" altLang="en-US" sz="2200" b="1" dirty="0">
                <a:latin typeface="+mn-ea"/>
              </a:rPr>
              <a:t>얼굴이 나오도록</a:t>
            </a:r>
            <a:r>
              <a:rPr lang="en-US" altLang="ko-KR" sz="2200" b="1" dirty="0" smtClean="0">
                <a:latin typeface="+mn-ea"/>
              </a:rPr>
              <a:t>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2200" b="1" dirty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>
                <a:latin typeface="+mn-ea"/>
              </a:rPr>
              <a:t>아동에게 큰일이 난 </a:t>
            </a:r>
            <a:r>
              <a:rPr lang="ko-KR" altLang="en-US" sz="2200" b="1" dirty="0" smtClean="0">
                <a:latin typeface="+mn-ea"/>
              </a:rPr>
              <a:t>것처럼 대해 </a:t>
            </a:r>
            <a:r>
              <a:rPr lang="ko-KR" altLang="en-US" sz="2200" b="1" dirty="0">
                <a:latin typeface="+mn-ea"/>
              </a:rPr>
              <a:t>불안에 빠지게 하지 않는다</a:t>
            </a:r>
            <a:r>
              <a:rPr lang="en-US" altLang="ko-KR" sz="2200" b="1" dirty="0" smtClean="0">
                <a:latin typeface="+mn-ea"/>
              </a:rPr>
              <a:t>.</a:t>
            </a:r>
            <a:r>
              <a:rPr lang="ko-KR" altLang="en-US" sz="2200" b="1" dirty="0" smtClean="0">
                <a:latin typeface="+mn-ea"/>
              </a:rPr>
              <a:t> </a:t>
            </a:r>
            <a:r>
              <a:rPr lang="en-US" altLang="ko-KR" sz="2200" b="1" dirty="0" smtClean="0">
                <a:latin typeface="+mn-ea"/>
              </a:rPr>
              <a:t>(</a:t>
            </a:r>
            <a:r>
              <a:rPr lang="ko-KR" altLang="en-US" sz="2200" b="1" dirty="0" smtClean="0">
                <a:latin typeface="+mn-ea"/>
              </a:rPr>
              <a:t>일상적으로 대하는 것이 중요</a:t>
            </a:r>
            <a:r>
              <a:rPr lang="en-US" altLang="ko-KR" sz="2200" b="1" dirty="0" smtClean="0">
                <a:latin typeface="+mn-ea"/>
              </a:rPr>
              <a:t>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성학대의 경우 증거 확보를 위해 씻기거나 옷을 갈아 입히지 않는다</a:t>
            </a:r>
            <a:r>
              <a:rPr lang="en-US" altLang="ko-KR" sz="2200" b="1" dirty="0" smtClean="0">
                <a:latin typeface="+mn-ea"/>
              </a:rPr>
              <a:t>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학대에 대해 계속 캐묻거나 유도 질문을 하지 않는다</a:t>
            </a:r>
            <a:r>
              <a:rPr lang="en-US" altLang="ko-KR" sz="2200" b="1" dirty="0" smtClean="0">
                <a:latin typeface="+mn-ea"/>
              </a:rPr>
              <a:t>. </a:t>
            </a:r>
          </a:p>
          <a:p>
            <a:pPr algn="just">
              <a:buClr>
                <a:srgbClr val="FFC000"/>
              </a:buClr>
            </a:pPr>
            <a:r>
              <a:rPr lang="en-US" altLang="ko-KR" sz="2200" b="1" dirty="0" smtClean="0">
                <a:latin typeface="+mn-ea"/>
              </a:rPr>
              <a:t>   (</a:t>
            </a:r>
            <a:r>
              <a:rPr lang="ko-KR" altLang="en-US" sz="2200" b="1" dirty="0" smtClean="0">
                <a:latin typeface="+mn-ea"/>
              </a:rPr>
              <a:t>진술 오염의 위험이 있음</a:t>
            </a:r>
            <a:r>
              <a:rPr lang="en-US" altLang="ko-KR" sz="2200" b="1" dirty="0" smtClean="0">
                <a:latin typeface="+mn-ea"/>
              </a:rPr>
              <a:t>. </a:t>
            </a:r>
            <a:r>
              <a:rPr lang="ko-KR" altLang="en-US" sz="2200" b="1" dirty="0" smtClean="0">
                <a:latin typeface="+mn-ea"/>
              </a:rPr>
              <a:t>진술이 오염되면 증거로 </a:t>
            </a:r>
            <a:r>
              <a:rPr lang="ko-KR" altLang="en-US" sz="2200" b="1" dirty="0" err="1" smtClean="0">
                <a:latin typeface="+mn-ea"/>
              </a:rPr>
              <a:t>불채택</a:t>
            </a:r>
            <a:r>
              <a:rPr lang="en-US" altLang="ko-KR" sz="2200" b="1" dirty="0" smtClean="0">
                <a:latin typeface="+mn-ea"/>
              </a:rPr>
              <a:t>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en-US" altLang="ko-KR" sz="2200" spc="600" dirty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38560" y="5199484"/>
            <a:ext cx="7920880" cy="116955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ko-KR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 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24</a:t>
            </a:r>
            <a:r>
              <a:rPr lang="ko-KR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시간 아동학대 신고전화 </a:t>
            </a:r>
            <a:endParaRPr lang="en-US" altLang="ko-KR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태백B" panose="02030600000101010101" pitchFamily="18" charset="-127"/>
              <a:ea typeface="HY태백B" panose="02030600000101010101" pitchFamily="18" charset="-127"/>
              <a:sym typeface="Wingdings" pitchFamily="2" charset="2"/>
            </a:endParaRPr>
          </a:p>
          <a:p>
            <a:pPr algn="ctr"/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1577-1391</a:t>
            </a:r>
          </a:p>
        </p:txBody>
      </p:sp>
      <p:sp>
        <p:nvSpPr>
          <p:cNvPr id="3" name="포인트가 5개인 별 2"/>
          <p:cNvSpPr/>
          <p:nvPr/>
        </p:nvSpPr>
        <p:spPr>
          <a:xfrm rot="18753854">
            <a:off x="149026" y="5102401"/>
            <a:ext cx="637035" cy="585937"/>
          </a:xfrm>
          <a:prstGeom prst="star5">
            <a:avLst>
              <a:gd name="adj" fmla="val 2768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612" y="1891184"/>
            <a:ext cx="856895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000" b="1" dirty="0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◈ </a:t>
            </a:r>
            <a:r>
              <a:rPr kumimoji="0" lang="ko-KR" altLang="en-US" sz="3000" b="1" dirty="0" err="1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어린이집에</a:t>
            </a:r>
            <a:r>
              <a:rPr kumimoji="0" lang="ko-KR" altLang="en-US" sz="3000" b="1" dirty="0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 맡겨진 뒤 뇌사에 빠진 </a:t>
            </a:r>
            <a:r>
              <a:rPr kumimoji="0" lang="en-US" altLang="ko-KR" sz="3000" b="1" dirty="0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6</a:t>
            </a:r>
            <a:r>
              <a:rPr kumimoji="0" lang="ko-KR" altLang="en-US" sz="3000" b="1" dirty="0" smtClean="0">
                <a:solidFill>
                  <a:srgbClr val="CB3E27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개월 영아</a:t>
            </a:r>
            <a:endParaRPr kumimoji="0" lang="en-US" altLang="ko-KR" sz="3000" spc="-30" dirty="0">
              <a:solidFill>
                <a:srgbClr val="CB3E27"/>
              </a:solidFill>
              <a:latin typeface="나눔명조" panose="02020603020101020101" pitchFamily="18" charset="-127"/>
              <a:ea typeface="나눔명조" panose="02020603020101020101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443" y="2933516"/>
            <a:ext cx="813690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건강했던 생후 </a:t>
            </a:r>
            <a:r>
              <a:rPr kumimoji="0" lang="en-US" altLang="ko-KR" sz="2000" b="1" spc="-60" dirty="0" smtClean="0">
                <a:latin typeface="+mj-ea"/>
                <a:ea typeface="+mj-ea"/>
                <a:cs typeface="Arial" pitchFamily="34" charset="0"/>
              </a:rPr>
              <a:t>6</a:t>
            </a: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개월 된 남자 아이가 </a:t>
            </a:r>
            <a:r>
              <a:rPr kumimoji="0" lang="ko-KR" altLang="en-US" sz="2000" b="1" spc="-60" dirty="0" err="1" smtClean="0">
                <a:latin typeface="+mj-ea"/>
                <a:ea typeface="+mj-ea"/>
                <a:cs typeface="Arial" pitchFamily="34" charset="0"/>
              </a:rPr>
              <a:t>어린이집에</a:t>
            </a: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 맡겨진 뒤</a:t>
            </a:r>
            <a:endParaRPr kumimoji="0" lang="en-US" altLang="ko-KR" sz="2000" b="1" spc="-60" dirty="0" smtClean="0">
              <a:latin typeface="+mj-ea"/>
              <a:ea typeface="+mj-ea"/>
              <a:cs typeface="Arial" pitchFamily="34" charset="0"/>
            </a:endParaRPr>
          </a:p>
          <a:p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두 시간 여 만에 </a:t>
            </a:r>
            <a:r>
              <a:rPr lang="ko-KR" altLang="en-US" sz="2000" b="1" spc="-60" dirty="0" smtClean="0">
                <a:latin typeface="+mj-ea"/>
                <a:cs typeface="Arial" pitchFamily="34" charset="0"/>
              </a:rPr>
              <a:t>뇌사 상태에 </a:t>
            </a: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빠지는 사건이 발생했다</a:t>
            </a:r>
            <a:r>
              <a:rPr kumimoji="0" lang="en-US" altLang="ko-KR" sz="2000" b="1" spc="-60" dirty="0" smtClean="0">
                <a:latin typeface="+mj-ea"/>
                <a:ea typeface="+mj-ea"/>
                <a:cs typeface="Arial" pitchFamily="34" charset="0"/>
              </a:rPr>
              <a:t>. </a:t>
            </a:r>
          </a:p>
          <a:p>
            <a:endParaRPr kumimoji="0" lang="en-US" altLang="ko-KR" sz="1400" b="1" spc="-60" dirty="0" smtClean="0">
              <a:latin typeface="+mj-ea"/>
              <a:ea typeface="+mj-ea"/>
              <a:cs typeface="Arial" pitchFamily="34" charset="0"/>
            </a:endParaRPr>
          </a:p>
          <a:p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병원 검사 결과</a:t>
            </a:r>
            <a:r>
              <a:rPr kumimoji="0" lang="en-US" altLang="ko-KR" sz="2000" b="1" spc="-60" dirty="0" smtClean="0">
                <a:latin typeface="+mj-ea"/>
                <a:ea typeface="+mj-ea"/>
                <a:cs typeface="Arial" pitchFamily="34" charset="0"/>
              </a:rPr>
              <a:t> </a:t>
            </a: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특별한 외상은 없지만 뇌출혈과 왼쪽 두개골 골절</a:t>
            </a:r>
            <a:r>
              <a:rPr kumimoji="0" lang="en-US" altLang="ko-KR" sz="2000" b="1" spc="-60" dirty="0" smtClean="0">
                <a:latin typeface="+mj-ea"/>
                <a:ea typeface="+mj-ea"/>
                <a:cs typeface="Arial" pitchFamily="34" charset="0"/>
              </a:rPr>
              <a:t>, </a:t>
            </a:r>
          </a:p>
          <a:p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양쪽 망막에 출혈이 발견되었다</a:t>
            </a:r>
            <a:r>
              <a:rPr kumimoji="0" lang="en-US" altLang="ko-KR" sz="2000" b="1" spc="-60" dirty="0" smtClean="0">
                <a:latin typeface="+mj-ea"/>
                <a:ea typeface="+mj-ea"/>
                <a:cs typeface="Arial" pitchFamily="34" charset="0"/>
              </a:rPr>
              <a:t>. </a:t>
            </a:r>
          </a:p>
          <a:p>
            <a:endParaRPr kumimoji="0" lang="en-US" altLang="ko-KR" sz="1400" b="1" spc="-60" dirty="0" smtClean="0">
              <a:latin typeface="+mj-ea"/>
              <a:ea typeface="+mj-ea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의료진은 </a:t>
            </a:r>
            <a:r>
              <a:rPr kumimoji="0" lang="en-US" altLang="ko-KR" sz="2000" b="1" spc="-60" dirty="0" smtClean="0">
                <a:latin typeface="+mj-ea"/>
                <a:ea typeface="+mj-ea"/>
                <a:cs typeface="Arial" pitchFamily="34" charset="0"/>
              </a:rPr>
              <a:t>‘</a:t>
            </a:r>
            <a:r>
              <a:rPr lang="ko-KR" altLang="en-US" sz="2000" b="1" spc="-60" dirty="0" smtClean="0">
                <a:latin typeface="+mj-ea"/>
                <a:cs typeface="Arial" pitchFamily="34" charset="0"/>
              </a:rPr>
              <a:t>흔들린 아이 증후군</a:t>
            </a:r>
            <a:r>
              <a:rPr lang="en-US" altLang="ko-KR" sz="2000" b="1" spc="-60" dirty="0" smtClean="0">
                <a:latin typeface="+mj-ea"/>
                <a:cs typeface="Arial" pitchFamily="34" charset="0"/>
              </a:rPr>
              <a:t>(</a:t>
            </a:r>
            <a:r>
              <a:rPr lang="ko-KR" altLang="en-US" sz="2000" b="1" spc="-60" dirty="0" err="1" smtClean="0">
                <a:latin typeface="+mj-ea"/>
                <a:ea typeface="+mj-ea"/>
                <a:cs typeface="Arial" pitchFamily="34" charset="0"/>
              </a:rPr>
              <a:t>셰</a:t>
            </a:r>
            <a:r>
              <a:rPr kumimoji="0" lang="ko-KR" altLang="en-US" sz="2000" b="1" spc="-60" dirty="0" err="1" smtClean="0">
                <a:latin typeface="+mj-ea"/>
                <a:ea typeface="+mj-ea"/>
                <a:cs typeface="Arial" pitchFamily="34" charset="0"/>
              </a:rPr>
              <a:t>이큰</a:t>
            </a: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 베이비 신드롬</a:t>
            </a:r>
            <a:r>
              <a:rPr kumimoji="0" lang="en-US" altLang="ko-KR" sz="2000" b="1" spc="-60" dirty="0" smtClean="0">
                <a:latin typeface="+mj-ea"/>
                <a:ea typeface="+mj-ea"/>
                <a:cs typeface="Arial" pitchFamily="34" charset="0"/>
              </a:rPr>
              <a:t>, shaken baby syndrome)’ </a:t>
            </a:r>
            <a:r>
              <a:rPr kumimoji="0" lang="ko-KR" altLang="en-US" sz="2000" b="1" spc="-60" dirty="0" smtClean="0">
                <a:latin typeface="+mj-ea"/>
                <a:ea typeface="+mj-ea"/>
                <a:cs typeface="Arial" pitchFamily="34" charset="0"/>
              </a:rPr>
              <a:t>진단을 내렸</a:t>
            </a:r>
            <a:r>
              <a:rPr lang="ko-KR" altLang="en-US" sz="2000" b="1" spc="-60" dirty="0" smtClean="0">
                <a:latin typeface="+mj-ea"/>
                <a:ea typeface="+mj-ea"/>
                <a:cs typeface="Arial" pitchFamily="34" charset="0"/>
              </a:rPr>
              <a:t>다</a:t>
            </a:r>
            <a:r>
              <a:rPr lang="en-US" altLang="ko-KR" sz="2000" b="1" spc="-60" dirty="0" smtClean="0">
                <a:latin typeface="+mj-ea"/>
                <a:ea typeface="+mj-ea"/>
                <a:cs typeface="Arial" pitchFamily="34" charset="0"/>
              </a:rPr>
              <a:t>. </a:t>
            </a:r>
            <a:endParaRPr kumimoji="0" lang="en-US" altLang="ko-KR" sz="2000" b="1" spc="-60" dirty="0" smtClean="0"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115616" y="692696"/>
            <a:ext cx="7211144" cy="720080"/>
          </a:xfrm>
          <a:prstGeom prst="round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spc="-3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r>
              <a:rPr lang="en-US" altLang="ko-KR" smtClean="0"/>
              <a:t>1.  </a:t>
            </a:r>
            <a:r>
              <a:rPr lang="ko-KR" altLang="en-US" smtClean="0"/>
              <a:t>들어가며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23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04" y="2364110"/>
            <a:ext cx="2019300" cy="2171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(5) </a:t>
            </a:r>
            <a:r>
              <a:rPr lang="ko-KR" altLang="en-US" sz="2800" dirty="0" smtClean="0"/>
              <a:t>아동학대 신고 의무 불이행 처벌 사례</a:t>
            </a:r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71080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/>
              <a:t>(</a:t>
            </a:r>
            <a:r>
              <a:rPr lang="ko-KR" altLang="en-US" spc="-150" dirty="0"/>
              <a:t>부산</a:t>
            </a:r>
            <a:r>
              <a:rPr lang="en-US" altLang="ko-KR" spc="-150" dirty="0"/>
              <a:t>=</a:t>
            </a:r>
            <a:r>
              <a:rPr lang="ko-KR" altLang="en-US" spc="-150" dirty="0"/>
              <a:t>연합뉴스</a:t>
            </a:r>
            <a:r>
              <a:rPr lang="en-US" altLang="ko-KR" spc="-150" dirty="0"/>
              <a:t>) </a:t>
            </a:r>
            <a:r>
              <a:rPr lang="ko-KR" altLang="en-US" spc="-150" dirty="0"/>
              <a:t>신정훈 기자 </a:t>
            </a:r>
            <a:r>
              <a:rPr lang="en-US" altLang="ko-KR" spc="-150" dirty="0"/>
              <a:t>= </a:t>
            </a:r>
            <a:r>
              <a:rPr lang="ko-KR" altLang="en-US" spc="-150" dirty="0"/>
              <a:t>부산시가 </a:t>
            </a:r>
            <a:r>
              <a:rPr lang="ko-KR" altLang="en-US" spc="-150" dirty="0" smtClean="0"/>
              <a:t>아동학대 신고의무</a:t>
            </a:r>
            <a:endParaRPr lang="en-US" altLang="ko-KR" spc="-150" dirty="0" smtClean="0"/>
          </a:p>
          <a:p>
            <a:r>
              <a:rPr lang="ko-KR" altLang="en-US" spc="-150" dirty="0" smtClean="0"/>
              <a:t>위반자에게 </a:t>
            </a:r>
            <a:r>
              <a:rPr lang="ko-KR" altLang="en-US" b="1" spc="-150" dirty="0"/>
              <a:t>과태료를 부과</a:t>
            </a:r>
            <a:r>
              <a:rPr lang="ko-KR" altLang="en-US" spc="-150" dirty="0"/>
              <a:t>해</a:t>
            </a:r>
            <a:r>
              <a:rPr lang="ko-KR" altLang="en-US" b="1" spc="-150" dirty="0"/>
              <a:t> </a:t>
            </a:r>
            <a:r>
              <a:rPr lang="ko-KR" altLang="en-US" spc="-150" dirty="0"/>
              <a:t>주목을 끌고 있다</a:t>
            </a:r>
            <a:r>
              <a:rPr lang="en-US" altLang="ko-KR" spc="-150" dirty="0"/>
              <a:t>. </a:t>
            </a:r>
            <a:br>
              <a:rPr lang="en-US" altLang="ko-KR" spc="-150" dirty="0"/>
            </a:br>
            <a:r>
              <a:rPr lang="en-US" altLang="ko-KR" spc="-150" dirty="0"/>
              <a:t/>
            </a:r>
            <a:br>
              <a:rPr lang="en-US" altLang="ko-KR" spc="-150" dirty="0"/>
            </a:br>
            <a:r>
              <a:rPr lang="ko-KR" altLang="en-US" spc="-150" dirty="0"/>
              <a:t>부산시는 </a:t>
            </a:r>
            <a:r>
              <a:rPr lang="ko-KR" altLang="en-US" spc="-150" dirty="0" err="1"/>
              <a:t>어린이집에</a:t>
            </a:r>
            <a:r>
              <a:rPr lang="ko-KR" altLang="en-US" spc="-150" dirty="0"/>
              <a:t> 수개월간 방임된 아동에 대해 아동학대 </a:t>
            </a:r>
            <a:endParaRPr lang="en-US" altLang="ko-KR" spc="-150" dirty="0" smtClean="0"/>
          </a:p>
          <a:p>
            <a:r>
              <a:rPr lang="ko-KR" altLang="en-US" spc="-150" dirty="0" smtClean="0"/>
              <a:t>신고의무를 </a:t>
            </a:r>
            <a:r>
              <a:rPr lang="ko-KR" altLang="en-US" spc="-150" dirty="0"/>
              <a:t>위반한 </a:t>
            </a:r>
            <a:r>
              <a:rPr lang="ko-KR" altLang="en-US" spc="-150" dirty="0" err="1"/>
              <a:t>어린이집</a:t>
            </a:r>
            <a:r>
              <a:rPr lang="ko-KR" altLang="en-US" spc="-150" dirty="0"/>
              <a:t> 원장에게 지난달 </a:t>
            </a:r>
            <a:r>
              <a:rPr lang="en-US" altLang="ko-KR" spc="-150" dirty="0"/>
              <a:t>19</a:t>
            </a:r>
            <a:r>
              <a:rPr lang="ko-KR" altLang="en-US" spc="-150" dirty="0"/>
              <a:t>일 아동복지법 </a:t>
            </a:r>
            <a:endParaRPr lang="en-US" altLang="ko-KR" spc="-150" dirty="0" smtClean="0"/>
          </a:p>
          <a:p>
            <a:r>
              <a:rPr lang="ko-KR" altLang="en-US" spc="-150" dirty="0" smtClean="0"/>
              <a:t>위반에 </a:t>
            </a:r>
            <a:r>
              <a:rPr lang="ko-KR" altLang="en-US" spc="-150" dirty="0"/>
              <a:t>따른 </a:t>
            </a:r>
            <a:r>
              <a:rPr lang="ko-KR" altLang="en-US" b="1" spc="-150" dirty="0" smtClean="0"/>
              <a:t>과태료 </a:t>
            </a:r>
            <a:r>
              <a:rPr lang="en-US" altLang="ko-KR" b="1" spc="-150" dirty="0" smtClean="0"/>
              <a:t>120</a:t>
            </a:r>
            <a:r>
              <a:rPr lang="ko-KR" altLang="en-US" b="1" spc="-150" dirty="0" smtClean="0"/>
              <a:t>만원을 </a:t>
            </a:r>
            <a:r>
              <a:rPr lang="ko-KR" altLang="en-US" b="1" spc="-150" dirty="0"/>
              <a:t>부과</a:t>
            </a:r>
            <a:r>
              <a:rPr lang="ko-KR" altLang="en-US" spc="-150" dirty="0"/>
              <a:t>했으며</a:t>
            </a:r>
            <a:r>
              <a:rPr lang="ko-KR" altLang="en-US" b="1" spc="-150" dirty="0"/>
              <a:t> </a:t>
            </a:r>
            <a:r>
              <a:rPr lang="ko-KR" altLang="en-US" spc="-150" dirty="0"/>
              <a:t>지난 </a:t>
            </a:r>
            <a:r>
              <a:rPr lang="en-US" altLang="ko-KR" spc="-150" dirty="0"/>
              <a:t>6</a:t>
            </a:r>
            <a:r>
              <a:rPr lang="ko-KR" altLang="en-US" spc="-150" dirty="0"/>
              <a:t>일 납부가 완료됐다고 </a:t>
            </a:r>
            <a:r>
              <a:rPr lang="en-US" altLang="ko-KR" spc="-150" dirty="0"/>
              <a:t>9</a:t>
            </a:r>
            <a:r>
              <a:rPr lang="ko-KR" altLang="en-US" spc="-150" dirty="0"/>
              <a:t>일 </a:t>
            </a:r>
            <a:r>
              <a:rPr lang="ko-KR" altLang="en-US" spc="-150" dirty="0" smtClean="0"/>
              <a:t>밝혔다</a:t>
            </a:r>
            <a:r>
              <a:rPr lang="en-US" altLang="ko-KR" spc="-150" dirty="0" smtClean="0"/>
              <a:t>.. . . .(</a:t>
            </a:r>
            <a:r>
              <a:rPr lang="ko-KR" altLang="en-US" spc="-150" dirty="0" smtClean="0"/>
              <a:t>중략</a:t>
            </a:r>
            <a:r>
              <a:rPr lang="en-US" altLang="ko-KR" spc="-150" dirty="0" smtClean="0"/>
              <a:t>) </a:t>
            </a:r>
          </a:p>
          <a:p>
            <a:r>
              <a:rPr lang="en-US" altLang="ko-KR" spc="-150" dirty="0"/>
              <a:t/>
            </a:r>
            <a:br>
              <a:rPr lang="en-US" altLang="ko-KR" spc="-150" dirty="0"/>
            </a:br>
            <a:r>
              <a:rPr lang="ko-KR" altLang="en-US" spc="-150" dirty="0"/>
              <a:t>친모가 아동을 맡겨둔 채 수개월간 연락이 끊겼고 원장은 </a:t>
            </a:r>
            <a:r>
              <a:rPr lang="ko-KR" altLang="en-US" b="1" spc="-150" dirty="0"/>
              <a:t>이 사실을 알면서도 담당 구청이나 아동보호전문기관에 신고하지 않고 </a:t>
            </a:r>
            <a:r>
              <a:rPr lang="ko-KR" altLang="en-US" spc="-150" dirty="0"/>
              <a:t>피해아동을 </a:t>
            </a:r>
            <a:r>
              <a:rPr lang="ko-KR" altLang="en-US" spc="-150" dirty="0" err="1"/>
              <a:t>어린이집에서</a:t>
            </a:r>
            <a:r>
              <a:rPr lang="ko-KR" altLang="en-US" spc="-150" dirty="0"/>
              <a:t> 계속 보육한 것으로 조사 결과 드러났다</a:t>
            </a:r>
            <a:r>
              <a:rPr lang="en-US" altLang="ko-KR" spc="-150" dirty="0"/>
              <a:t>.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포인트가 8개인 별 3"/>
          <p:cNvSpPr/>
          <p:nvPr/>
        </p:nvSpPr>
        <p:spPr>
          <a:xfrm rot="20269195">
            <a:off x="6133492" y="1596841"/>
            <a:ext cx="3888432" cy="331236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01CD2"/>
                </a:solidFill>
              </a:rPr>
              <a:t>아동이 방임되고 있는</a:t>
            </a:r>
            <a:endParaRPr lang="en-US" altLang="ko-KR" sz="2000" b="1" dirty="0" smtClean="0">
              <a:solidFill>
                <a:srgbClr val="F01CD2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01CD2"/>
                </a:solidFill>
              </a:rPr>
              <a:t>사실을 알고도</a:t>
            </a:r>
            <a:endParaRPr lang="en-US" altLang="ko-KR" sz="2000" b="1" dirty="0" smtClean="0">
              <a:solidFill>
                <a:srgbClr val="F01CD2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01CD2"/>
                </a:solidFill>
              </a:rPr>
              <a:t>신고하지 않아</a:t>
            </a:r>
            <a:endParaRPr lang="en-US" altLang="ko-KR" sz="2000" b="1" dirty="0" smtClean="0">
              <a:solidFill>
                <a:srgbClr val="F01CD2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01CD2"/>
                </a:solidFill>
              </a:rPr>
              <a:t>과태료 부과</a:t>
            </a:r>
            <a:r>
              <a:rPr lang="en-US" altLang="ko-KR" sz="2000" b="1" dirty="0" smtClean="0"/>
              <a:t>!</a:t>
            </a:r>
            <a:endParaRPr lang="ko-KR" alt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7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72008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(5) </a:t>
            </a:r>
            <a:r>
              <a:rPr lang="ko-KR" altLang="en-US" sz="2800" dirty="0" smtClean="0"/>
              <a:t>아동학대 신고 의무 불이행 처벌 사례</a:t>
            </a:r>
            <a:endParaRPr lang="ko-KR" altLang="en-US" sz="28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70136" y="1676637"/>
            <a:ext cx="8424936" cy="4635401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000" dirty="0" smtClean="0"/>
              <a:t> </a:t>
            </a:r>
            <a:r>
              <a:rPr lang="en-US" altLang="ko-KR" sz="2000" b="1" dirty="0" smtClean="0"/>
              <a:t>’00 </a:t>
            </a:r>
            <a:r>
              <a:rPr lang="ko-KR" altLang="en-US" sz="2000" b="1" dirty="0" smtClean="0"/>
              <a:t>아동 사망 사건</a:t>
            </a:r>
            <a:r>
              <a:rPr lang="en-US" altLang="ko-KR" sz="2000" b="1" dirty="0" smtClean="0"/>
              <a:t>＇</a:t>
            </a:r>
            <a:r>
              <a:rPr lang="ko-KR" altLang="en-US" sz="2000" b="1" dirty="0" smtClean="0"/>
              <a:t>연루 </a:t>
            </a:r>
            <a:r>
              <a:rPr lang="en-US" altLang="ko-KR" sz="2000" b="1" dirty="0" smtClean="0"/>
              <a:t>00</a:t>
            </a:r>
            <a:r>
              <a:rPr lang="ko-KR" altLang="en-US" sz="2000" b="1" dirty="0" smtClean="0"/>
              <a:t>대학교병원 의사 등 입건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변사 의심 없이 사망진단서 작성 등 의료법 위반 적용</a:t>
            </a:r>
            <a:endParaRPr lang="en-US" altLang="ko-KR" sz="2000" b="1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데일리메디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이정환 </a:t>
            </a:r>
            <a:r>
              <a:rPr lang="ko-KR" altLang="en-US" dirty="0"/>
              <a:t>기자 </a:t>
            </a:r>
            <a:r>
              <a:rPr lang="en-US" altLang="ko-KR" dirty="0"/>
              <a:t>= </a:t>
            </a:r>
            <a:r>
              <a:rPr lang="ko-KR" altLang="en-US" dirty="0" smtClean="0"/>
              <a:t>지난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온라인을 달군 </a:t>
            </a:r>
            <a:r>
              <a:rPr lang="en-US" altLang="ko-KR" dirty="0" smtClean="0"/>
              <a:t>’00 </a:t>
            </a:r>
            <a:r>
              <a:rPr lang="ko-KR" altLang="en-US" dirty="0" smtClean="0"/>
              <a:t>아동 사망 사건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에 </a:t>
            </a:r>
            <a:endParaRPr lang="en-US" altLang="ko-KR" dirty="0" smtClean="0"/>
          </a:p>
          <a:p>
            <a:r>
              <a:rPr lang="ko-KR" altLang="en-US" dirty="0" smtClean="0"/>
              <a:t>연루된 친모 및 </a:t>
            </a:r>
            <a:r>
              <a:rPr lang="en-US" altLang="ko-KR" dirty="0" smtClean="0"/>
              <a:t>00</a:t>
            </a:r>
            <a:r>
              <a:rPr lang="ko-KR" altLang="en-US" dirty="0" smtClean="0"/>
              <a:t>대학교병원 의사 등이 무더기 처벌을 받게 됐다</a:t>
            </a:r>
            <a:r>
              <a:rPr lang="en-US" altLang="ko-KR" dirty="0" smtClean="0"/>
              <a:t>. </a:t>
            </a:r>
          </a:p>
          <a:p>
            <a:endParaRPr lang="en-US" altLang="ko-KR" b="1" dirty="0" smtClean="0"/>
          </a:p>
          <a:p>
            <a:r>
              <a:rPr lang="ko-KR" altLang="en-US" b="1" dirty="0" smtClean="0"/>
              <a:t>사망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아동 시신이 변사로 의심됨에도 해당 경찰관서에 신고하지 않은 </a:t>
            </a:r>
            <a:r>
              <a:rPr lang="en-US" altLang="ko-KR" b="1" dirty="0" smtClean="0"/>
              <a:t>00</a:t>
            </a:r>
            <a:r>
              <a:rPr lang="ko-KR" altLang="en-US" b="1" dirty="0" smtClean="0"/>
              <a:t>대학교병원 의사 </a:t>
            </a:r>
            <a:r>
              <a:rPr lang="en-US" altLang="ko-KR" b="1" dirty="0" smtClean="0"/>
              <a:t>A</a:t>
            </a:r>
            <a:r>
              <a:rPr lang="ko-KR" altLang="en-US" b="1" dirty="0" smtClean="0"/>
              <a:t>씨와 해당 의료법인은 의료법 위반으로 불구속 입건됐다</a:t>
            </a:r>
            <a:endParaRPr lang="en-US" altLang="ko-KR" b="1" dirty="0" smtClean="0"/>
          </a:p>
          <a:p>
            <a:endParaRPr lang="en-US" altLang="ko-KR" dirty="0" smtClean="0"/>
          </a:p>
          <a:p>
            <a:r>
              <a:rPr lang="ko-KR" altLang="en-US" b="1" dirty="0" smtClean="0"/>
              <a:t>의사 </a:t>
            </a:r>
            <a:r>
              <a:rPr lang="en-US" altLang="ko-KR" b="1" dirty="0" smtClean="0"/>
              <a:t>A</a:t>
            </a:r>
            <a:r>
              <a:rPr lang="ko-KR" altLang="en-US" b="1" dirty="0" smtClean="0"/>
              <a:t>씨는 변사 의심에도 불구하고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목욕탕에서 넘어졌다</a:t>
            </a:r>
            <a:r>
              <a:rPr lang="en-US" altLang="ko-KR" b="1" dirty="0" smtClean="0"/>
              <a:t>＂</a:t>
            </a:r>
            <a:r>
              <a:rPr lang="ko-KR" altLang="en-US" b="1" dirty="0" smtClean="0"/>
              <a:t>는 부모의 말만</a:t>
            </a:r>
            <a:endParaRPr lang="en-US" altLang="ko-KR" b="1" dirty="0" smtClean="0"/>
          </a:p>
          <a:p>
            <a:r>
              <a:rPr lang="ko-KR" altLang="en-US" b="1" dirty="0" smtClean="0"/>
              <a:t>믿은 채 관할 경찰서에 신고하지 않고 사망 원인을 </a:t>
            </a:r>
            <a:r>
              <a:rPr lang="en-US" altLang="ko-KR" b="1" dirty="0" smtClean="0"/>
              <a:t>‘</a:t>
            </a:r>
            <a:r>
              <a:rPr lang="ko-KR" altLang="en-US" b="1" dirty="0" err="1" smtClean="0"/>
              <a:t>급성외인성</a:t>
            </a:r>
            <a:r>
              <a:rPr lang="ko-KR" altLang="en-US" b="1" dirty="0" smtClean="0"/>
              <a:t> 뇌출혈</a:t>
            </a:r>
            <a:r>
              <a:rPr lang="en-US" altLang="ko-KR" b="1" dirty="0" smtClean="0"/>
              <a:t>＇</a:t>
            </a:r>
            <a:r>
              <a:rPr lang="ko-KR" altLang="en-US" b="1" dirty="0" smtClean="0"/>
              <a:t>로</a:t>
            </a:r>
            <a:r>
              <a:rPr lang="en-US" altLang="ko-KR" b="1" dirty="0" smtClean="0"/>
              <a:t>,</a:t>
            </a:r>
          </a:p>
          <a:p>
            <a:r>
              <a:rPr lang="ko-KR" altLang="en-US" b="1" dirty="0" smtClean="0"/>
              <a:t>사망 종류를 </a:t>
            </a:r>
            <a:r>
              <a:rPr lang="en-US" altLang="ko-KR" b="1" dirty="0" smtClean="0"/>
              <a:t>‘</a:t>
            </a:r>
            <a:r>
              <a:rPr lang="ko-KR" altLang="en-US" b="1" dirty="0" err="1" smtClean="0"/>
              <a:t>외인사</a:t>
            </a:r>
            <a:r>
              <a:rPr lang="en-US" altLang="ko-KR" b="1" dirty="0" smtClean="0"/>
              <a:t>＇</a:t>
            </a:r>
            <a:r>
              <a:rPr lang="ko-KR" altLang="en-US" b="1" dirty="0" smtClean="0"/>
              <a:t>로 기재한 사망진단서를 발급했다</a:t>
            </a:r>
            <a:r>
              <a:rPr lang="en-US" altLang="ko-KR" b="1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 밖에도 사망한 아동의 시신을 보지도 않고 허위 시신검안서를 작성한 의사</a:t>
            </a:r>
            <a:endParaRPr lang="en-US" altLang="ko-KR" dirty="0" smtClean="0"/>
          </a:p>
          <a:p>
            <a:r>
              <a:rPr lang="en-US" altLang="ko-KR" dirty="0" smtClean="0"/>
              <a:t>B</a:t>
            </a:r>
            <a:r>
              <a:rPr lang="ko-KR" altLang="en-US" dirty="0" smtClean="0"/>
              <a:t>씨는 허위검안서 작성 혐의로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검안서를 화장장에 내고 시신 운반을</a:t>
            </a:r>
            <a:endParaRPr lang="en-US" altLang="ko-KR" dirty="0" smtClean="0"/>
          </a:p>
          <a:p>
            <a:r>
              <a:rPr lang="ko-KR" altLang="en-US" dirty="0" smtClean="0"/>
              <a:t>도운 장의차량 운전자 </a:t>
            </a:r>
            <a:r>
              <a:rPr lang="en-US" altLang="ko-KR" dirty="0" smtClean="0"/>
              <a:t>C</a:t>
            </a:r>
            <a:r>
              <a:rPr lang="ko-KR" altLang="en-US" dirty="0" smtClean="0"/>
              <a:t>씨도 위조사문서 행사 혐의로 각각 불구속 입건되었다</a:t>
            </a:r>
            <a:r>
              <a:rPr lang="en-US" altLang="ko-KR" dirty="0" smtClean="0"/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200" dirty="0" smtClean="0"/>
              <a:t>(6) </a:t>
            </a:r>
            <a:r>
              <a:rPr lang="ko-KR" altLang="en-US" sz="3200" dirty="0" smtClean="0"/>
              <a:t>신고의무자의 아동보호전문기관 협력 사례</a:t>
            </a:r>
            <a:endParaRPr lang="ko-KR" altLang="en-US" sz="32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587028" y="1772816"/>
            <a:ext cx="8017420" cy="3708321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dirty="0" smtClean="0"/>
              <a:t>아동보호전문기관이 친부에게 </a:t>
            </a:r>
            <a:r>
              <a:rPr lang="ko-KR" altLang="en-US" dirty="0" err="1" smtClean="0"/>
              <a:t>성학대를</a:t>
            </a:r>
            <a:r>
              <a:rPr lang="ko-KR" altLang="en-US" dirty="0" smtClean="0"/>
              <a:t> 당한 아동을 상담하던 중</a:t>
            </a:r>
            <a:r>
              <a:rPr lang="en-US" altLang="ko-KR" dirty="0" smtClean="0"/>
              <a:t>, </a:t>
            </a:r>
            <a:r>
              <a:rPr lang="ko-KR" altLang="en-US" u="sng" dirty="0" smtClean="0"/>
              <a:t>아동이</a:t>
            </a:r>
            <a:endParaRPr lang="en-US" altLang="ko-KR" u="sng" dirty="0" smtClean="0"/>
          </a:p>
          <a:p>
            <a:pPr>
              <a:lnSpc>
                <a:spcPts val="3000"/>
              </a:lnSpc>
            </a:pPr>
            <a:r>
              <a:rPr lang="ko-KR" altLang="en-US" u="sng" dirty="0" smtClean="0"/>
              <a:t>불안한 상황에서 진술을 하지 않아</a:t>
            </a:r>
            <a:r>
              <a:rPr lang="ko-KR" altLang="en-US" dirty="0" smtClean="0"/>
              <a:t> 어려움을 겪고 있었다</a:t>
            </a:r>
            <a:r>
              <a:rPr lang="en-US" altLang="ko-KR" dirty="0" smtClean="0"/>
              <a:t>.</a:t>
            </a:r>
          </a:p>
          <a:p>
            <a:endParaRPr lang="en-US" altLang="ko-KR" sz="1000" dirty="0" smtClean="0"/>
          </a:p>
          <a:p>
            <a:pPr>
              <a:lnSpc>
                <a:spcPts val="3000"/>
              </a:lnSpc>
            </a:pPr>
            <a:r>
              <a:rPr lang="ko-KR" altLang="en-US" dirty="0" smtClean="0"/>
              <a:t>아동보호전문기관은 아동이 편안한 분위기에서 진술할 수 있도록 </a:t>
            </a:r>
            <a:r>
              <a:rPr lang="ko-KR" altLang="en-US" u="sng" dirty="0" smtClean="0"/>
              <a:t>평소에</a:t>
            </a:r>
            <a:endParaRPr lang="en-US" altLang="ko-KR" u="sng" dirty="0" smtClean="0"/>
          </a:p>
          <a:p>
            <a:pPr>
              <a:lnSpc>
                <a:spcPts val="3000"/>
              </a:lnSpc>
            </a:pPr>
            <a:r>
              <a:rPr lang="ko-KR" altLang="en-US" u="sng" dirty="0" smtClean="0"/>
              <a:t>아동과 친분이 있는 </a:t>
            </a:r>
            <a:r>
              <a:rPr lang="ko-KR" altLang="en-US" u="sng" dirty="0" err="1" smtClean="0"/>
              <a:t>어린이집</a:t>
            </a:r>
            <a:r>
              <a:rPr lang="ko-KR" altLang="en-US" u="sng" dirty="0" smtClean="0"/>
              <a:t> 보육교사 </a:t>
            </a:r>
            <a:r>
              <a:rPr lang="en-US" altLang="ko-KR" u="sng" dirty="0" smtClean="0"/>
              <a:t>A</a:t>
            </a:r>
            <a:r>
              <a:rPr lang="ko-KR" altLang="en-US" dirty="0" smtClean="0"/>
              <a:t>씨에게 </a:t>
            </a:r>
            <a:r>
              <a:rPr lang="ko-KR" altLang="en-US" u="sng" dirty="0" err="1" smtClean="0"/>
              <a:t>진술조력인</a:t>
            </a:r>
            <a:r>
              <a:rPr lang="ko-KR" altLang="en-US" dirty="0" err="1" smtClean="0"/>
              <a:t>이</a:t>
            </a:r>
            <a:r>
              <a:rPr lang="ko-KR" altLang="en-US" dirty="0" smtClean="0"/>
              <a:t> 되어 줄 것을 부탁하였다</a:t>
            </a:r>
            <a:r>
              <a:rPr lang="en-US" altLang="ko-KR" dirty="0" smtClean="0"/>
              <a:t>.</a:t>
            </a:r>
          </a:p>
          <a:p>
            <a:endParaRPr lang="en-US" altLang="ko-KR" sz="1000" dirty="0" smtClean="0"/>
          </a:p>
          <a:p>
            <a:pPr>
              <a:lnSpc>
                <a:spcPts val="3000"/>
              </a:lnSpc>
            </a:pPr>
            <a:r>
              <a:rPr lang="en-US" altLang="ko-KR" dirty="0" smtClean="0"/>
              <a:t>A</a:t>
            </a:r>
            <a:r>
              <a:rPr lang="ko-KR" altLang="en-US" dirty="0" smtClean="0"/>
              <a:t>씨는 아동이 편안함을 느낄 수 있도록 아동을 달래주면서 아동의 잘못이</a:t>
            </a:r>
            <a:endParaRPr lang="en-US" altLang="ko-KR" dirty="0" smtClean="0"/>
          </a:p>
          <a:p>
            <a:pPr>
              <a:lnSpc>
                <a:spcPts val="3000"/>
              </a:lnSpc>
            </a:pPr>
            <a:r>
              <a:rPr lang="ko-KR" altLang="en-US" dirty="0" smtClean="0"/>
              <a:t>아니니 솔직하게 말해도 된다고 안심시켰다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이후 아동이 안정감을 느끼고</a:t>
            </a:r>
            <a:endParaRPr lang="en-US" altLang="ko-KR" dirty="0" smtClean="0"/>
          </a:p>
          <a:p>
            <a:pPr>
              <a:lnSpc>
                <a:spcPts val="3000"/>
              </a:lnSpc>
            </a:pPr>
            <a:r>
              <a:rPr lang="ko-KR" altLang="en-US" dirty="0" smtClean="0"/>
              <a:t>사실을 진술하여 해당 내용이 증거로 채택되어 친부가 처벌받을 수 있었다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81472" y="5715495"/>
            <a:ext cx="792088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rgbClr val="4DA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평소 아동과 친분이 있는 신고의무자가 아동의</a:t>
            </a:r>
            <a:r>
              <a:rPr lang="en-US" altLang="ko-KR" sz="2000" b="1" dirty="0">
                <a:solidFill>
                  <a:srgbClr val="4DA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 </a:t>
            </a:r>
            <a:r>
              <a:rPr lang="ko-KR" altLang="en-US" sz="2000" b="1" dirty="0" smtClean="0">
                <a:solidFill>
                  <a:srgbClr val="4DA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진술을 도와줌</a:t>
            </a:r>
            <a:r>
              <a:rPr lang="en-US" altLang="ko-KR" sz="2000" b="1" dirty="0" smtClean="0">
                <a:solidFill>
                  <a:srgbClr val="4DA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0272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200" dirty="0" smtClean="0"/>
              <a:t>5. </a:t>
            </a:r>
            <a:r>
              <a:rPr lang="ko-KR" altLang="en-US" sz="3200" dirty="0" smtClean="0"/>
              <a:t>바람직한 훈육방법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2200" dirty="0" smtClean="0"/>
              <a:t>혹시 내가</a:t>
            </a:r>
            <a:r>
              <a:rPr lang="en-US" altLang="ko-KR" sz="2200" dirty="0" smtClean="0"/>
              <a:t>...? </a:t>
            </a:r>
            <a:r>
              <a:rPr lang="ko-KR" altLang="en-US" sz="2200" dirty="0" smtClean="0"/>
              <a:t>신고의무자 아동학대 사례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어린이집</a:t>
            </a:r>
            <a:r>
              <a:rPr lang="ko-KR" altLang="en-US" sz="2000" dirty="0" smtClean="0"/>
              <a:t> 보육교직원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262310" y="1905237"/>
            <a:ext cx="6431706" cy="3196828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dirty="0" smtClean="0"/>
              <a:t> </a:t>
            </a:r>
            <a:r>
              <a:rPr lang="ko-KR" altLang="en-US" sz="1600" b="1" dirty="0"/>
              <a:t>경찰</a:t>
            </a:r>
            <a:r>
              <a:rPr lang="en-US" altLang="ko-KR" sz="1600" b="1" dirty="0"/>
              <a:t>, 13</a:t>
            </a:r>
            <a:r>
              <a:rPr lang="ko-KR" altLang="en-US" sz="1600" b="1" dirty="0" smtClean="0"/>
              <a:t>개월 생 </a:t>
            </a:r>
            <a:r>
              <a:rPr lang="en-US" altLang="ko-KR" sz="1600" b="1" dirty="0"/>
              <a:t>'</a:t>
            </a:r>
            <a:r>
              <a:rPr lang="ko-KR" altLang="en-US" sz="1600" b="1" dirty="0"/>
              <a:t>학대</a:t>
            </a:r>
            <a:r>
              <a:rPr lang="en-US" altLang="ko-KR" sz="1600" b="1" dirty="0"/>
              <a:t>' </a:t>
            </a:r>
            <a:r>
              <a:rPr lang="ko-KR" altLang="en-US" sz="1600" b="1" dirty="0" err="1"/>
              <a:t>어린이집</a:t>
            </a:r>
            <a:r>
              <a:rPr lang="ko-KR" altLang="en-US" sz="1600" b="1" dirty="0"/>
              <a:t> 교사 수사 </a:t>
            </a:r>
            <a:endParaRPr lang="en-US" altLang="ko-KR" sz="1600" b="1" dirty="0" smtClean="0"/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서울</a:t>
            </a:r>
            <a:r>
              <a:rPr lang="en-US" altLang="ko-KR" sz="1600" dirty="0"/>
              <a:t>=</a:t>
            </a:r>
            <a:r>
              <a:rPr lang="ko-KR" altLang="en-US" sz="1600" dirty="0"/>
              <a:t>뉴스</a:t>
            </a:r>
            <a:r>
              <a:rPr lang="en-US" altLang="ko-KR" sz="1600" dirty="0"/>
              <a:t>1) </a:t>
            </a:r>
            <a:r>
              <a:rPr lang="ko-KR" altLang="en-US" sz="1600" dirty="0" err="1"/>
              <a:t>맹하경</a:t>
            </a:r>
            <a:r>
              <a:rPr lang="ko-KR" altLang="en-US" sz="1600" dirty="0"/>
              <a:t> 기자 </a:t>
            </a:r>
            <a:r>
              <a:rPr lang="en-US" altLang="ko-KR" sz="1600" dirty="0"/>
              <a:t>= </a:t>
            </a:r>
            <a:r>
              <a:rPr lang="ko-KR" altLang="en-US" sz="1600" dirty="0"/>
              <a:t>서울 </a:t>
            </a:r>
            <a:r>
              <a:rPr lang="en-US" altLang="ko-KR" sz="1600" dirty="0" smtClean="0"/>
              <a:t>00</a:t>
            </a:r>
            <a:r>
              <a:rPr lang="ko-KR" altLang="en-US" sz="1600" dirty="0" smtClean="0"/>
              <a:t>경찰서는 </a:t>
            </a:r>
            <a:r>
              <a:rPr lang="en-US" altLang="ko-KR" sz="1600" dirty="0"/>
              <a:t>13</a:t>
            </a:r>
            <a:r>
              <a:rPr lang="ko-KR" altLang="en-US" sz="1600" dirty="0"/>
              <a:t>개월 </a:t>
            </a:r>
            <a:r>
              <a:rPr lang="ko-KR" altLang="en-US" sz="1600" dirty="0" smtClean="0"/>
              <a:t>남아를</a:t>
            </a:r>
            <a:endParaRPr lang="en-US" altLang="ko-KR" sz="1600" dirty="0" smtClean="0"/>
          </a:p>
          <a:p>
            <a:r>
              <a:rPr lang="ko-KR" altLang="en-US" sz="1600" dirty="0" smtClean="0"/>
              <a:t>학대한 </a:t>
            </a:r>
            <a:r>
              <a:rPr lang="ko-KR" altLang="en-US" sz="1600" dirty="0"/>
              <a:t>혐의</a:t>
            </a:r>
            <a:r>
              <a:rPr lang="en-US" altLang="ko-KR" sz="1600" dirty="0"/>
              <a:t>(</a:t>
            </a:r>
            <a:r>
              <a:rPr lang="ko-KR" altLang="en-US" sz="1600" dirty="0"/>
              <a:t>아동학대</a:t>
            </a:r>
            <a:r>
              <a:rPr lang="en-US" altLang="ko-KR" sz="1600" dirty="0"/>
              <a:t>)</a:t>
            </a:r>
            <a:r>
              <a:rPr lang="ko-KR" altLang="en-US" sz="1600" dirty="0"/>
              <a:t>로 </a:t>
            </a:r>
            <a:r>
              <a:rPr lang="ko-KR" altLang="en-US" sz="1600" dirty="0" err="1"/>
              <a:t>어린이집</a:t>
            </a:r>
            <a:r>
              <a:rPr lang="ko-KR" altLang="en-US" sz="1600" dirty="0"/>
              <a:t> 교사를 수사 중이라고 </a:t>
            </a:r>
            <a:r>
              <a:rPr lang="en-US" altLang="ko-KR" sz="1600" dirty="0"/>
              <a:t>8</a:t>
            </a:r>
            <a:r>
              <a:rPr lang="ko-KR" altLang="en-US" sz="1600" dirty="0"/>
              <a:t>일 밝혔다</a:t>
            </a:r>
            <a:r>
              <a:rPr lang="en-US" altLang="ko-KR" sz="1600" dirty="0"/>
              <a:t>.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경찰에 </a:t>
            </a:r>
            <a:r>
              <a:rPr lang="ko-KR" altLang="en-US" sz="1600" dirty="0"/>
              <a:t>따르면 </a:t>
            </a:r>
            <a:r>
              <a:rPr lang="ko-KR" altLang="en-US" sz="1600" dirty="0" smtClean="0"/>
              <a:t>한 </a:t>
            </a:r>
            <a:r>
              <a:rPr lang="ko-KR" altLang="en-US" sz="1600" dirty="0" err="1"/>
              <a:t>어린이집</a:t>
            </a:r>
            <a:r>
              <a:rPr lang="ko-KR" altLang="en-US" sz="1600" dirty="0"/>
              <a:t> 보육교사 </a:t>
            </a:r>
            <a:r>
              <a:rPr lang="en-US" altLang="ko-KR" sz="1600" dirty="0" smtClean="0"/>
              <a:t>A</a:t>
            </a:r>
            <a:r>
              <a:rPr lang="ko-KR" altLang="en-US" sz="1600" dirty="0" smtClean="0"/>
              <a:t>씨는</a:t>
            </a:r>
            <a:endParaRPr lang="en-US" altLang="ko-KR" sz="1600" dirty="0" smtClean="0"/>
          </a:p>
          <a:p>
            <a:r>
              <a:rPr lang="en-US" altLang="ko-KR" sz="1600" dirty="0" smtClean="0"/>
              <a:t>13</a:t>
            </a:r>
            <a:r>
              <a:rPr lang="ko-KR" altLang="en-US" sz="1600" dirty="0" smtClean="0"/>
              <a:t>개월 된 </a:t>
            </a:r>
            <a:r>
              <a:rPr lang="ko-KR" altLang="en-US" sz="1600" dirty="0"/>
              <a:t>남자아이의 얼굴 등을 손으로 때리거나 몸을 잡고 거칠게 흔드는 등 학대한 혐의를 받고 있다</a:t>
            </a:r>
            <a:r>
              <a:rPr lang="en-US" altLang="ko-KR" sz="1600" dirty="0" smtClean="0"/>
              <a:t>. .. (</a:t>
            </a:r>
            <a:r>
              <a:rPr lang="ko-KR" altLang="en-US" sz="1600" dirty="0" smtClean="0"/>
              <a:t>중략</a:t>
            </a:r>
            <a:r>
              <a:rPr lang="en-US" altLang="ko-KR" sz="1600" dirty="0" smtClean="0"/>
              <a:t>)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endParaRPr lang="en-US" altLang="ko-KR" sz="1600" dirty="0"/>
          </a:p>
          <a:p>
            <a:r>
              <a:rPr lang="ko-KR" altLang="en-US" sz="1600" dirty="0" smtClean="0"/>
              <a:t>보육교사 </a:t>
            </a:r>
            <a:r>
              <a:rPr lang="en-US" altLang="ko-KR" sz="1600" dirty="0" smtClean="0"/>
              <a:t>A</a:t>
            </a:r>
            <a:r>
              <a:rPr lang="ko-KR" altLang="en-US" sz="1600" dirty="0" smtClean="0"/>
              <a:t>씨가 </a:t>
            </a:r>
            <a:r>
              <a:rPr lang="ko-KR" altLang="en-US" sz="1600" dirty="0"/>
              <a:t>아이의 얼굴 등을 손으로 때리거나 몸을 </a:t>
            </a:r>
            <a:r>
              <a:rPr lang="ko-KR" altLang="en-US" sz="1600" dirty="0" smtClean="0"/>
              <a:t>잡고</a:t>
            </a:r>
            <a:endParaRPr lang="en-US" altLang="ko-KR" sz="1600" dirty="0" smtClean="0"/>
          </a:p>
          <a:p>
            <a:r>
              <a:rPr lang="ko-KR" altLang="en-US" sz="1600" dirty="0" smtClean="0"/>
              <a:t>거칠게 </a:t>
            </a:r>
            <a:r>
              <a:rPr lang="ko-KR" altLang="en-US" sz="1600" dirty="0"/>
              <a:t>흔드는 모습이 포착된 것으로 전해졌다</a:t>
            </a:r>
            <a:r>
              <a:rPr lang="en-US" altLang="ko-KR" sz="1600" dirty="0"/>
              <a:t>.</a:t>
            </a:r>
          </a:p>
          <a:p>
            <a:pPr>
              <a:lnSpc>
                <a:spcPts val="3000"/>
              </a:lnSpc>
            </a:pPr>
            <a:endParaRPr lang="en-US" altLang="ko-KR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1520" y="5348163"/>
            <a:ext cx="8568952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체벌 뿐 아니라 장시간 서있게 하기</a:t>
            </a:r>
            <a:r>
              <a:rPr lang="en-US" altLang="ko-KR" sz="2400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, </a:t>
            </a:r>
            <a:r>
              <a:rPr lang="ko-KR" altLang="en-US" sz="2400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가두기</a:t>
            </a:r>
            <a:r>
              <a:rPr lang="en-US" altLang="ko-KR" sz="2400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, </a:t>
            </a:r>
            <a:r>
              <a:rPr lang="ko-KR" altLang="en-US" sz="2400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따돌리기</a:t>
            </a:r>
            <a:r>
              <a:rPr lang="en-US" altLang="ko-KR" sz="2400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,</a:t>
            </a:r>
          </a:p>
          <a:p>
            <a:r>
              <a:rPr lang="ko-KR" altLang="en-US" sz="2400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몸을 잡고 거칠게 흔드는 행위 모두 아동학대에 해당됨</a:t>
            </a:r>
            <a:endParaRPr lang="en-US" altLang="ko-KR" sz="2400" dirty="0" smtClean="0">
              <a:solidFill>
                <a:srgbClr val="F01C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Wingdings" pitchFamily="2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76" y="2564904"/>
            <a:ext cx="2175024" cy="172419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4221088"/>
            <a:ext cx="4299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본 사진은 참고용으로 </a:t>
            </a:r>
            <a:endParaRPr lang="en-US" altLang="ko-KR" sz="1100" dirty="0" smtClean="0"/>
          </a:p>
          <a:p>
            <a:r>
              <a:rPr lang="ko-KR" altLang="en-US" sz="1100" dirty="0" smtClean="0"/>
              <a:t>해당 사건과 관련이 없습니다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173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211144" cy="864096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/>
              <a:t>5. </a:t>
            </a:r>
            <a:r>
              <a:rPr lang="ko-KR" altLang="en-US" sz="3200" dirty="0" smtClean="0"/>
              <a:t>바람직한 훈육방법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2700" dirty="0" smtClean="0"/>
              <a:t>혹시 내가</a:t>
            </a:r>
            <a:r>
              <a:rPr lang="en-US" altLang="ko-KR" sz="2700" dirty="0" smtClean="0"/>
              <a:t>..? </a:t>
            </a:r>
            <a:r>
              <a:rPr lang="ko-KR" altLang="en-US" sz="2700" dirty="0" smtClean="0"/>
              <a:t>신고의무자 아동학대 사례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초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중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고교 교직원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98810" y="1816337"/>
            <a:ext cx="6694338" cy="3005018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1600" dirty="0" smtClean="0"/>
              <a:t> </a:t>
            </a:r>
            <a:r>
              <a:rPr lang="ko-KR" altLang="en-US" sz="1600" b="1" dirty="0" smtClean="0"/>
              <a:t>욕설과 폭언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공포분위기 조성한 초등학교 교사</a:t>
            </a:r>
            <a:endParaRPr lang="en-US" altLang="ko-KR" sz="1600" b="1" dirty="0" smtClean="0"/>
          </a:p>
          <a:p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ko-KR" altLang="en-US" sz="1600" dirty="0" smtClean="0"/>
              <a:t>초등학교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학년 담임 </a:t>
            </a:r>
            <a:r>
              <a:rPr lang="en-US" altLang="ko-KR" sz="1600" dirty="0" smtClean="0"/>
              <a:t>A</a:t>
            </a:r>
            <a:r>
              <a:rPr lang="ko-KR" altLang="en-US" sz="1600" dirty="0" smtClean="0"/>
              <a:t>씨는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아이들이 시끄럽게 떠든다는 이유로 교탁을 발로 차서 넘어트리고 장구 등의 악기를 집어 던져 파손시키며</a:t>
            </a:r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en-US" altLang="ko-KR" sz="1600" dirty="0" smtClean="0"/>
              <a:t>“XX” </a:t>
            </a:r>
            <a:r>
              <a:rPr lang="ko-KR" altLang="en-US" sz="1600" dirty="0" smtClean="0"/>
              <a:t>등의 욕설을 사용하여 공포분위기를 조성했다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ko-KR" altLang="en-US" sz="1600" dirty="0" smtClean="0"/>
              <a:t>교사는 순간 화를 참지 못해서 이와 같은 행위를 했다고 진술하였으나</a:t>
            </a:r>
            <a:endParaRPr lang="en-US" altLang="ko-KR" sz="1600" dirty="0" smtClean="0"/>
          </a:p>
          <a:p>
            <a:pPr>
              <a:lnSpc>
                <a:spcPts val="3000"/>
              </a:lnSpc>
            </a:pPr>
            <a:r>
              <a:rPr lang="ko-KR" altLang="en-US" sz="1600" dirty="0" smtClean="0"/>
              <a:t>아동보호전문기관은 해당 행동을 정서학대로 판정하였다</a:t>
            </a:r>
            <a:r>
              <a:rPr lang="en-US" altLang="ko-KR" sz="1600" dirty="0" smtClean="0"/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1520" y="5411663"/>
            <a:ext cx="856895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폭언</a:t>
            </a:r>
            <a:r>
              <a:rPr lang="en-US" altLang="ko-KR" sz="2400" b="1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, </a:t>
            </a:r>
            <a:r>
              <a:rPr lang="ko-KR" altLang="en-US" sz="2400" b="1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공포분위기 조성 또한 아동학대에 해당됨</a:t>
            </a:r>
            <a:endParaRPr lang="en-US" altLang="ko-KR" sz="2400" b="1" dirty="0" smtClean="0">
              <a:solidFill>
                <a:srgbClr val="F01C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Wingdings" pitchFamily="2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56" y="2132856"/>
            <a:ext cx="2146315" cy="19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바람직한 훈육방법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혹시 내가</a:t>
            </a:r>
            <a:r>
              <a:rPr lang="en-US" altLang="ko-KR" sz="2400" dirty="0" smtClean="0"/>
              <a:t>..? </a:t>
            </a:r>
            <a:r>
              <a:rPr lang="ko-KR" altLang="en-US" sz="2400" dirty="0" smtClean="0"/>
              <a:t>신고의무자 학대 사례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보육원 생활지도교사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35310" y="2032237"/>
            <a:ext cx="6719738" cy="2397621"/>
          </a:xfrm>
          <a:prstGeom prst="roundRect">
            <a:avLst>
              <a:gd name="adj" fmla="val 6810"/>
            </a:avLst>
          </a:prstGeom>
          <a:solidFill>
            <a:schemeClr val="bg2"/>
          </a:solidFill>
        </p:spPr>
        <p:txBody>
          <a:bodyPr wrap="square" lIns="0" rIns="0">
            <a:spAutoFit/>
          </a:bodyPr>
          <a:lstStyle/>
          <a:p>
            <a:r>
              <a:rPr lang="ko-KR" altLang="en-US" sz="1600" dirty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의정부</a:t>
            </a:r>
            <a:r>
              <a:rPr lang="en-US" altLang="ko-KR" sz="1600" dirty="0"/>
              <a:t>=</a:t>
            </a:r>
            <a:r>
              <a:rPr lang="ko-KR" altLang="en-US" sz="1600" dirty="0"/>
              <a:t>뉴스</a:t>
            </a:r>
            <a:r>
              <a:rPr lang="en-US" altLang="ko-KR" sz="1600" dirty="0"/>
              <a:t>1) </a:t>
            </a:r>
            <a:r>
              <a:rPr lang="ko-KR" altLang="en-US" sz="1600" dirty="0" err="1"/>
              <a:t>이상휼</a:t>
            </a:r>
            <a:r>
              <a:rPr lang="ko-KR" altLang="en-US" sz="1600" dirty="0"/>
              <a:t> 기자 </a:t>
            </a:r>
            <a:r>
              <a:rPr lang="en-US" altLang="ko-KR" sz="1600" dirty="0"/>
              <a:t>= </a:t>
            </a:r>
            <a:r>
              <a:rPr lang="ko-KR" altLang="en-US" sz="1600" dirty="0"/>
              <a:t>자신들이 보호해야 할 </a:t>
            </a:r>
            <a:r>
              <a:rPr lang="ko-KR" altLang="en-US" sz="1600" dirty="0" smtClean="0"/>
              <a:t>중학생을</a:t>
            </a:r>
            <a:endParaRPr lang="en-US" altLang="ko-KR" sz="1600" dirty="0" smtClean="0"/>
          </a:p>
          <a:p>
            <a:r>
              <a:rPr lang="ko-KR" altLang="en-US" sz="1600" dirty="0" smtClean="0"/>
              <a:t> </a:t>
            </a:r>
            <a:r>
              <a:rPr lang="ko-KR" altLang="en-US" sz="1600" dirty="0"/>
              <a:t>훈계한답시고 둔기로 마구 때리고 땅에 묻기까지 한 막장 </a:t>
            </a:r>
            <a:r>
              <a:rPr lang="ko-KR" altLang="en-US" sz="1600" dirty="0" smtClean="0"/>
              <a:t>보육원</a:t>
            </a:r>
            <a:endParaRPr lang="en-US" altLang="ko-KR" sz="1600" dirty="0" smtClean="0"/>
          </a:p>
          <a:p>
            <a:r>
              <a:rPr lang="ko-KR" altLang="en-US" sz="1600" dirty="0" smtClean="0"/>
              <a:t> 종사자들에게 </a:t>
            </a:r>
            <a:r>
              <a:rPr lang="ko-KR" altLang="en-US" sz="1600" dirty="0"/>
              <a:t>법원이 철퇴를 내렸다</a:t>
            </a:r>
            <a:r>
              <a:rPr lang="en-US" altLang="ko-KR" sz="1600" dirty="0" smtClean="0"/>
              <a:t>.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endParaRPr lang="en-US" altLang="ko-KR" sz="1600" dirty="0"/>
          </a:p>
          <a:p>
            <a:r>
              <a:rPr lang="ko-KR" altLang="en-US" sz="1600" dirty="0"/>
              <a:t>의정부지법 형사</a:t>
            </a:r>
            <a:r>
              <a:rPr lang="en-US" altLang="ko-KR" sz="1600" dirty="0"/>
              <a:t>11</a:t>
            </a:r>
            <a:r>
              <a:rPr lang="ko-KR" altLang="en-US" sz="1600" dirty="0"/>
              <a:t>부</a:t>
            </a:r>
            <a:r>
              <a:rPr lang="en-US" altLang="ko-KR" sz="1600" dirty="0"/>
              <a:t>(</a:t>
            </a:r>
            <a:r>
              <a:rPr lang="ko-KR" altLang="en-US" sz="1600" dirty="0"/>
              <a:t>이재석 부장판사</a:t>
            </a:r>
            <a:r>
              <a:rPr lang="en-US" altLang="ko-KR" sz="1600" dirty="0"/>
              <a:t>)</a:t>
            </a:r>
            <a:r>
              <a:rPr lang="ko-KR" altLang="en-US" sz="1600" dirty="0"/>
              <a:t>는 </a:t>
            </a:r>
            <a:r>
              <a:rPr lang="en-US" altLang="ko-KR" sz="1600" dirty="0"/>
              <a:t>A(12)</a:t>
            </a:r>
            <a:r>
              <a:rPr lang="ko-KR" altLang="en-US" sz="1600" dirty="0"/>
              <a:t>군을 </a:t>
            </a:r>
            <a:r>
              <a:rPr lang="ko-KR" altLang="en-US" sz="1600" dirty="0" smtClean="0"/>
              <a:t>야산으로 끌고 가</a:t>
            </a:r>
            <a:endParaRPr lang="en-US" altLang="ko-KR" sz="1600" dirty="0" smtClean="0"/>
          </a:p>
          <a:p>
            <a:r>
              <a:rPr lang="ko-KR" altLang="en-US" sz="1600" dirty="0" smtClean="0"/>
              <a:t>나무에 </a:t>
            </a:r>
            <a:r>
              <a:rPr lang="ko-KR" altLang="en-US" sz="1600" dirty="0"/>
              <a:t>묶어 둔기로 때리고 구덩이에 목만 남긴 </a:t>
            </a:r>
            <a:r>
              <a:rPr lang="ko-KR" altLang="en-US" sz="1600" dirty="0" smtClean="0"/>
              <a:t>채 파묻어 방치한</a:t>
            </a:r>
            <a:endParaRPr lang="en-US" altLang="ko-KR" sz="1600" dirty="0" smtClean="0"/>
          </a:p>
          <a:p>
            <a:r>
              <a:rPr lang="ko-KR" altLang="en-US" sz="1600" dirty="0" smtClean="0"/>
              <a:t>혐의</a:t>
            </a:r>
            <a:r>
              <a:rPr lang="en-US" altLang="ko-KR" sz="1600" dirty="0"/>
              <a:t>(</a:t>
            </a:r>
            <a:r>
              <a:rPr lang="ko-KR" altLang="en-US" sz="1600" dirty="0"/>
              <a:t>아동청소년의 </a:t>
            </a:r>
            <a:r>
              <a:rPr lang="ko-KR" altLang="en-US" sz="1600" dirty="0" err="1"/>
              <a:t>성보호에</a:t>
            </a:r>
            <a:r>
              <a:rPr lang="ko-KR" altLang="en-US" sz="1600" dirty="0"/>
              <a:t> 관한 법률 위반 등</a:t>
            </a:r>
            <a:r>
              <a:rPr lang="en-US" altLang="ko-KR" sz="1600" dirty="0"/>
              <a:t>) </a:t>
            </a:r>
            <a:r>
              <a:rPr lang="ko-KR" altLang="en-US" sz="1600" dirty="0"/>
              <a:t>등으로 </a:t>
            </a:r>
            <a:r>
              <a:rPr lang="ko-KR" altLang="en-US" sz="1600" dirty="0" smtClean="0"/>
              <a:t>기소된</a:t>
            </a:r>
            <a:endParaRPr lang="en-US" altLang="ko-KR" sz="1600" dirty="0" smtClean="0"/>
          </a:p>
          <a:p>
            <a:r>
              <a:rPr lang="ko-KR" altLang="en-US" sz="1600" dirty="0" smtClean="0"/>
              <a:t>보육원 교사 </a:t>
            </a:r>
            <a:r>
              <a:rPr lang="en-US" altLang="ko-KR" sz="1600" dirty="0" smtClean="0"/>
              <a:t>B</a:t>
            </a:r>
            <a:r>
              <a:rPr lang="ko-KR" altLang="en-US" sz="1600" dirty="0" smtClean="0"/>
              <a:t>씨에게 </a:t>
            </a:r>
            <a:r>
              <a:rPr lang="ko-KR" altLang="en-US" sz="1600" dirty="0"/>
              <a:t>징역 </a:t>
            </a:r>
            <a:r>
              <a:rPr lang="en-US" altLang="ko-KR" sz="1600" dirty="0"/>
              <a:t>2</a:t>
            </a:r>
            <a:r>
              <a:rPr lang="ko-KR" altLang="en-US" sz="1600" dirty="0"/>
              <a:t>년</a:t>
            </a:r>
            <a:r>
              <a:rPr lang="en-US" altLang="ko-KR" sz="1600" dirty="0"/>
              <a:t>6</a:t>
            </a:r>
            <a:r>
              <a:rPr lang="ko-KR" altLang="en-US" sz="1600" dirty="0" smtClean="0"/>
              <a:t>월을 선고하고</a:t>
            </a:r>
            <a:r>
              <a:rPr lang="en-US" altLang="ko-KR" sz="1600" dirty="0"/>
              <a:t>, 40</a:t>
            </a:r>
            <a:r>
              <a:rPr lang="ko-KR" altLang="en-US" sz="1600" dirty="0" smtClean="0"/>
              <a:t>시간의 성폭력</a:t>
            </a:r>
            <a:endParaRPr lang="en-US" altLang="ko-KR" sz="1600" dirty="0" smtClean="0"/>
          </a:p>
          <a:p>
            <a:r>
              <a:rPr lang="ko-KR" altLang="en-US" sz="1600" dirty="0" smtClean="0"/>
              <a:t>치료프로그램 </a:t>
            </a:r>
            <a:r>
              <a:rPr lang="ko-KR" altLang="en-US" sz="1600" dirty="0"/>
              <a:t>이수와 정보공개 </a:t>
            </a:r>
            <a:r>
              <a:rPr lang="ko-KR" altLang="en-US" sz="1600" dirty="0" smtClean="0"/>
              <a:t>및 고지 </a:t>
            </a:r>
            <a:r>
              <a:rPr lang="en-US" altLang="ko-KR" sz="1600" dirty="0"/>
              <a:t>3</a:t>
            </a:r>
            <a:r>
              <a:rPr lang="ko-KR" altLang="en-US" sz="1600" dirty="0"/>
              <a:t>년을 명했다</a:t>
            </a:r>
            <a:r>
              <a:rPr lang="en-US" altLang="ko-KR" sz="1600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1520" y="5094163"/>
            <a:ext cx="856895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01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훈계를 빙자한 심각한 아동학대 사건으로 징역형</a:t>
            </a:r>
            <a:endParaRPr lang="en-US" altLang="ko-KR" sz="2400" dirty="0" smtClean="0">
              <a:solidFill>
                <a:srgbClr val="F01C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sym typeface="Wingdings" pitchFamily="2" charset="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16" y="2204864"/>
            <a:ext cx="21138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4600" y="4365104"/>
            <a:ext cx="4299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본 사진은 이해를 돕기 위한</a:t>
            </a:r>
            <a:endParaRPr lang="en-US" altLang="ko-KR" sz="1100" dirty="0" smtClean="0"/>
          </a:p>
          <a:p>
            <a:r>
              <a:rPr lang="ko-KR" altLang="en-US" sz="1100" dirty="0" smtClean="0"/>
              <a:t>이미지 입니다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8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바람직한 훈육 방법</a:t>
            </a:r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연령별 아동발달 이해하기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0" name="그룹 78"/>
          <p:cNvGrpSpPr/>
          <p:nvPr/>
        </p:nvGrpSpPr>
        <p:grpSpPr>
          <a:xfrm>
            <a:off x="611560" y="1162969"/>
            <a:ext cx="5344262" cy="4824535"/>
            <a:chOff x="5066039" y="2050241"/>
            <a:chExt cx="5342565" cy="3170404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66039" y="2050241"/>
              <a:ext cx="5342564" cy="3170404"/>
            </a:xfrm>
            <a:prstGeom prst="roundRect">
              <a:avLst>
                <a:gd name="adj" fmla="val 897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prstMaterial="softEdge">
              <a:bevelT w="254000" h="298450"/>
              <a:bevelB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181826" y="2103053"/>
              <a:ext cx="5226778" cy="1604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Wingdings" pitchFamily="2" charset="2"/>
                <a:buChar char="v"/>
              </a:pP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 1-3</a:t>
              </a:r>
              <a:r>
                <a:rPr lang="ko-KR" altLang="en-US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세</a:t>
              </a: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/>
              </a:r>
              <a:b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</a:br>
              <a:endParaRPr lang="en-US" altLang="ko-KR" sz="1000" spc="-150" dirty="0">
                <a:latin typeface="HY강B" pitchFamily="18" charset="-127"/>
                <a:ea typeface="HY강B" pitchFamily="18" charset="-127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신발을 혼자 신거나 벗을 수 있음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en-US" altLang="ko-KR" b="1" dirty="0" smtClean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공을 찰 수 있음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주의력이 오래 지속되지 못함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어른의 행동을 모방함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en-US" altLang="ko-KR" b="1" dirty="0" smtClean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감정이나 생각을 더 구체적으로 표현함 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친구들과 잘 어울림</a:t>
              </a:r>
              <a:endParaRPr lang="en-US" altLang="ko-KR" b="1" dirty="0" smtClean="0">
                <a:latin typeface="+mn-ea"/>
                <a:cs typeface="Arial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473141" y="2075816"/>
            <a:ext cx="2244845" cy="2043762"/>
            <a:chOff x="3316248" y="4511631"/>
            <a:chExt cx="2244845" cy="2043762"/>
          </a:xfrm>
        </p:grpSpPr>
        <p:grpSp>
          <p:nvGrpSpPr>
            <p:cNvPr id="16" name="그룹 15"/>
            <p:cNvGrpSpPr/>
            <p:nvPr/>
          </p:nvGrpSpPr>
          <p:grpSpPr>
            <a:xfrm>
              <a:off x="3316248" y="4511631"/>
              <a:ext cx="2244845" cy="2043762"/>
              <a:chOff x="6555042" y="1506348"/>
              <a:chExt cx="2286016" cy="2081245"/>
            </a:xfrm>
          </p:grpSpPr>
          <p:grpSp>
            <p:nvGrpSpPr>
              <p:cNvPr id="18" name="그룹 47"/>
              <p:cNvGrpSpPr/>
              <p:nvPr/>
            </p:nvGrpSpPr>
            <p:grpSpPr>
              <a:xfrm>
                <a:off x="6872947" y="1506348"/>
                <a:ext cx="1475409" cy="1473507"/>
                <a:chOff x="6991697" y="1753766"/>
                <a:chExt cx="1654880" cy="1652747"/>
              </a:xfrm>
            </p:grpSpPr>
            <p:sp>
              <p:nvSpPr>
                <p:cNvPr id="20" name="Freeform 9"/>
                <p:cNvSpPr>
                  <a:spLocks/>
                </p:cNvSpPr>
                <p:nvPr/>
              </p:nvSpPr>
              <p:spPr bwMode="auto">
                <a:xfrm>
                  <a:off x="6991697" y="1753766"/>
                  <a:ext cx="1654880" cy="1652747"/>
                </a:xfrm>
                <a:custGeom>
                  <a:avLst/>
                  <a:gdLst/>
                  <a:ahLst/>
                  <a:cxnLst>
                    <a:cxn ang="0">
                      <a:pos x="1164" y="0"/>
                    </a:cxn>
                    <a:cxn ang="0">
                      <a:pos x="388" y="0"/>
                    </a:cxn>
                    <a:cxn ang="0">
                      <a:pos x="388" y="0"/>
                    </a:cxn>
                    <a:cxn ang="0">
                      <a:pos x="348" y="2"/>
                    </a:cxn>
                    <a:cxn ang="0">
                      <a:pos x="310" y="8"/>
                    </a:cxn>
                    <a:cxn ang="0">
                      <a:pos x="272" y="16"/>
                    </a:cxn>
                    <a:cxn ang="0">
                      <a:pos x="238" y="30"/>
                    </a:cxn>
                    <a:cxn ang="0">
                      <a:pos x="204" y="46"/>
                    </a:cxn>
                    <a:cxn ang="0">
                      <a:pos x="172" y="66"/>
                    </a:cxn>
                    <a:cxn ang="0">
                      <a:pos x="142" y="88"/>
                    </a:cxn>
                    <a:cxn ang="0">
                      <a:pos x="114" y="112"/>
                    </a:cxn>
                    <a:cxn ang="0">
                      <a:pos x="88" y="140"/>
                    </a:cxn>
                    <a:cxn ang="0">
                      <a:pos x="66" y="170"/>
                    </a:cxn>
                    <a:cxn ang="0">
                      <a:pos x="46" y="202"/>
                    </a:cxn>
                    <a:cxn ang="0">
                      <a:pos x="30" y="236"/>
                    </a:cxn>
                    <a:cxn ang="0">
                      <a:pos x="18" y="272"/>
                    </a:cxn>
                    <a:cxn ang="0">
                      <a:pos x="8" y="308"/>
                    </a:cxn>
                    <a:cxn ang="0">
                      <a:pos x="2" y="348"/>
                    </a:cxn>
                    <a:cxn ang="0">
                      <a:pos x="0" y="388"/>
                    </a:cxn>
                    <a:cxn ang="0">
                      <a:pos x="0" y="888"/>
                    </a:cxn>
                    <a:cxn ang="0">
                      <a:pos x="0" y="1162"/>
                    </a:cxn>
                    <a:cxn ang="0">
                      <a:pos x="0" y="1550"/>
                    </a:cxn>
                    <a:cxn ang="0">
                      <a:pos x="388" y="1550"/>
                    </a:cxn>
                    <a:cxn ang="0">
                      <a:pos x="662" y="1550"/>
                    </a:cxn>
                    <a:cxn ang="0">
                      <a:pos x="1164" y="1550"/>
                    </a:cxn>
                    <a:cxn ang="0">
                      <a:pos x="1164" y="1550"/>
                    </a:cxn>
                    <a:cxn ang="0">
                      <a:pos x="1204" y="1548"/>
                    </a:cxn>
                    <a:cxn ang="0">
                      <a:pos x="1242" y="1542"/>
                    </a:cxn>
                    <a:cxn ang="0">
                      <a:pos x="1278" y="1534"/>
                    </a:cxn>
                    <a:cxn ang="0">
                      <a:pos x="1314" y="1520"/>
                    </a:cxn>
                    <a:cxn ang="0">
                      <a:pos x="1348" y="1504"/>
                    </a:cxn>
                    <a:cxn ang="0">
                      <a:pos x="1380" y="1484"/>
                    </a:cxn>
                    <a:cxn ang="0">
                      <a:pos x="1410" y="1462"/>
                    </a:cxn>
                    <a:cxn ang="0">
                      <a:pos x="1438" y="1436"/>
                    </a:cxn>
                    <a:cxn ang="0">
                      <a:pos x="1462" y="1410"/>
                    </a:cxn>
                    <a:cxn ang="0">
                      <a:pos x="1486" y="1380"/>
                    </a:cxn>
                    <a:cxn ang="0">
                      <a:pos x="1504" y="1348"/>
                    </a:cxn>
                    <a:cxn ang="0">
                      <a:pos x="1520" y="1314"/>
                    </a:cxn>
                    <a:cxn ang="0">
                      <a:pos x="1534" y="1278"/>
                    </a:cxn>
                    <a:cxn ang="0">
                      <a:pos x="1544" y="1240"/>
                    </a:cxn>
                    <a:cxn ang="0">
                      <a:pos x="1550" y="1202"/>
                    </a:cxn>
                    <a:cxn ang="0">
                      <a:pos x="1552" y="1162"/>
                    </a:cxn>
                    <a:cxn ang="0">
                      <a:pos x="1552" y="388"/>
                    </a:cxn>
                    <a:cxn ang="0">
                      <a:pos x="1552" y="388"/>
                    </a:cxn>
                    <a:cxn ang="0">
                      <a:pos x="1550" y="348"/>
                    </a:cxn>
                    <a:cxn ang="0">
                      <a:pos x="1544" y="308"/>
                    </a:cxn>
                    <a:cxn ang="0">
                      <a:pos x="1534" y="272"/>
                    </a:cxn>
                    <a:cxn ang="0">
                      <a:pos x="1520" y="236"/>
                    </a:cxn>
                    <a:cxn ang="0">
                      <a:pos x="1504" y="202"/>
                    </a:cxn>
                    <a:cxn ang="0">
                      <a:pos x="1486" y="170"/>
                    </a:cxn>
                    <a:cxn ang="0">
                      <a:pos x="1462" y="140"/>
                    </a:cxn>
                    <a:cxn ang="0">
                      <a:pos x="1438" y="112"/>
                    </a:cxn>
                    <a:cxn ang="0">
                      <a:pos x="1410" y="88"/>
                    </a:cxn>
                    <a:cxn ang="0">
                      <a:pos x="1380" y="66"/>
                    </a:cxn>
                    <a:cxn ang="0">
                      <a:pos x="1348" y="46"/>
                    </a:cxn>
                    <a:cxn ang="0">
                      <a:pos x="1314" y="30"/>
                    </a:cxn>
                    <a:cxn ang="0">
                      <a:pos x="1278" y="16"/>
                    </a:cxn>
                    <a:cxn ang="0">
                      <a:pos x="1242" y="8"/>
                    </a:cxn>
                    <a:cxn ang="0">
                      <a:pos x="1204" y="2"/>
                    </a:cxn>
                    <a:cxn ang="0">
                      <a:pos x="1164" y="0"/>
                    </a:cxn>
                    <a:cxn ang="0">
                      <a:pos x="1164" y="0"/>
                    </a:cxn>
                  </a:cxnLst>
                  <a:rect l="0" t="0" r="r" b="b"/>
                  <a:pathLst>
                    <a:path w="1552" h="1550">
                      <a:moveTo>
                        <a:pt x="1164" y="0"/>
                      </a:move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48" y="2"/>
                      </a:lnTo>
                      <a:lnTo>
                        <a:pt x="310" y="8"/>
                      </a:lnTo>
                      <a:lnTo>
                        <a:pt x="272" y="16"/>
                      </a:lnTo>
                      <a:lnTo>
                        <a:pt x="238" y="30"/>
                      </a:lnTo>
                      <a:lnTo>
                        <a:pt x="204" y="46"/>
                      </a:lnTo>
                      <a:lnTo>
                        <a:pt x="172" y="66"/>
                      </a:lnTo>
                      <a:lnTo>
                        <a:pt x="142" y="88"/>
                      </a:lnTo>
                      <a:lnTo>
                        <a:pt x="114" y="112"/>
                      </a:lnTo>
                      <a:lnTo>
                        <a:pt x="88" y="140"/>
                      </a:lnTo>
                      <a:lnTo>
                        <a:pt x="66" y="170"/>
                      </a:lnTo>
                      <a:lnTo>
                        <a:pt x="46" y="202"/>
                      </a:lnTo>
                      <a:lnTo>
                        <a:pt x="30" y="236"/>
                      </a:lnTo>
                      <a:lnTo>
                        <a:pt x="18" y="272"/>
                      </a:lnTo>
                      <a:lnTo>
                        <a:pt x="8" y="308"/>
                      </a:lnTo>
                      <a:lnTo>
                        <a:pt x="2" y="348"/>
                      </a:lnTo>
                      <a:lnTo>
                        <a:pt x="0" y="388"/>
                      </a:lnTo>
                      <a:lnTo>
                        <a:pt x="0" y="888"/>
                      </a:lnTo>
                      <a:lnTo>
                        <a:pt x="0" y="1162"/>
                      </a:lnTo>
                      <a:lnTo>
                        <a:pt x="0" y="1550"/>
                      </a:lnTo>
                      <a:lnTo>
                        <a:pt x="388" y="1550"/>
                      </a:lnTo>
                      <a:lnTo>
                        <a:pt x="662" y="1550"/>
                      </a:lnTo>
                      <a:lnTo>
                        <a:pt x="1164" y="1550"/>
                      </a:lnTo>
                      <a:lnTo>
                        <a:pt x="1164" y="1550"/>
                      </a:lnTo>
                      <a:lnTo>
                        <a:pt x="1204" y="1548"/>
                      </a:lnTo>
                      <a:lnTo>
                        <a:pt x="1242" y="1542"/>
                      </a:lnTo>
                      <a:lnTo>
                        <a:pt x="1278" y="1534"/>
                      </a:lnTo>
                      <a:lnTo>
                        <a:pt x="1314" y="1520"/>
                      </a:lnTo>
                      <a:lnTo>
                        <a:pt x="1348" y="1504"/>
                      </a:lnTo>
                      <a:lnTo>
                        <a:pt x="1380" y="1484"/>
                      </a:lnTo>
                      <a:lnTo>
                        <a:pt x="1410" y="1462"/>
                      </a:lnTo>
                      <a:lnTo>
                        <a:pt x="1438" y="1436"/>
                      </a:lnTo>
                      <a:lnTo>
                        <a:pt x="1462" y="1410"/>
                      </a:lnTo>
                      <a:lnTo>
                        <a:pt x="1486" y="1380"/>
                      </a:lnTo>
                      <a:lnTo>
                        <a:pt x="1504" y="1348"/>
                      </a:lnTo>
                      <a:lnTo>
                        <a:pt x="1520" y="1314"/>
                      </a:lnTo>
                      <a:lnTo>
                        <a:pt x="1534" y="1278"/>
                      </a:lnTo>
                      <a:lnTo>
                        <a:pt x="1544" y="1240"/>
                      </a:lnTo>
                      <a:lnTo>
                        <a:pt x="1550" y="1202"/>
                      </a:lnTo>
                      <a:lnTo>
                        <a:pt x="1552" y="1162"/>
                      </a:lnTo>
                      <a:lnTo>
                        <a:pt x="1552" y="388"/>
                      </a:lnTo>
                      <a:lnTo>
                        <a:pt x="1552" y="388"/>
                      </a:lnTo>
                      <a:lnTo>
                        <a:pt x="1550" y="348"/>
                      </a:lnTo>
                      <a:lnTo>
                        <a:pt x="1544" y="308"/>
                      </a:lnTo>
                      <a:lnTo>
                        <a:pt x="1534" y="272"/>
                      </a:lnTo>
                      <a:lnTo>
                        <a:pt x="1520" y="236"/>
                      </a:lnTo>
                      <a:lnTo>
                        <a:pt x="1504" y="202"/>
                      </a:lnTo>
                      <a:lnTo>
                        <a:pt x="1486" y="170"/>
                      </a:lnTo>
                      <a:lnTo>
                        <a:pt x="1462" y="140"/>
                      </a:lnTo>
                      <a:lnTo>
                        <a:pt x="1438" y="112"/>
                      </a:lnTo>
                      <a:lnTo>
                        <a:pt x="1410" y="88"/>
                      </a:lnTo>
                      <a:lnTo>
                        <a:pt x="1380" y="66"/>
                      </a:lnTo>
                      <a:lnTo>
                        <a:pt x="1348" y="46"/>
                      </a:lnTo>
                      <a:lnTo>
                        <a:pt x="1314" y="30"/>
                      </a:lnTo>
                      <a:lnTo>
                        <a:pt x="1278" y="16"/>
                      </a:lnTo>
                      <a:lnTo>
                        <a:pt x="1242" y="8"/>
                      </a:lnTo>
                      <a:lnTo>
                        <a:pt x="1204" y="2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close/>
                    </a:path>
                  </a:pathLst>
                </a:custGeom>
                <a:solidFill>
                  <a:srgbClr val="558ED5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ko-KR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7041040" y="1803990"/>
                  <a:ext cx="1556195" cy="1554189"/>
                </a:xfrm>
                <a:custGeom>
                  <a:avLst/>
                  <a:gdLst/>
                  <a:ahLst/>
                  <a:cxnLst>
                    <a:cxn ang="0">
                      <a:pos x="1164" y="0"/>
                    </a:cxn>
                    <a:cxn ang="0">
                      <a:pos x="388" y="0"/>
                    </a:cxn>
                    <a:cxn ang="0">
                      <a:pos x="388" y="0"/>
                    </a:cxn>
                    <a:cxn ang="0">
                      <a:pos x="348" y="2"/>
                    </a:cxn>
                    <a:cxn ang="0">
                      <a:pos x="310" y="8"/>
                    </a:cxn>
                    <a:cxn ang="0">
                      <a:pos x="272" y="16"/>
                    </a:cxn>
                    <a:cxn ang="0">
                      <a:pos x="238" y="30"/>
                    </a:cxn>
                    <a:cxn ang="0">
                      <a:pos x="204" y="46"/>
                    </a:cxn>
                    <a:cxn ang="0">
                      <a:pos x="172" y="66"/>
                    </a:cxn>
                    <a:cxn ang="0">
                      <a:pos x="142" y="88"/>
                    </a:cxn>
                    <a:cxn ang="0">
                      <a:pos x="114" y="112"/>
                    </a:cxn>
                    <a:cxn ang="0">
                      <a:pos x="88" y="140"/>
                    </a:cxn>
                    <a:cxn ang="0">
                      <a:pos x="66" y="170"/>
                    </a:cxn>
                    <a:cxn ang="0">
                      <a:pos x="46" y="202"/>
                    </a:cxn>
                    <a:cxn ang="0">
                      <a:pos x="30" y="236"/>
                    </a:cxn>
                    <a:cxn ang="0">
                      <a:pos x="18" y="272"/>
                    </a:cxn>
                    <a:cxn ang="0">
                      <a:pos x="8" y="308"/>
                    </a:cxn>
                    <a:cxn ang="0">
                      <a:pos x="2" y="348"/>
                    </a:cxn>
                    <a:cxn ang="0">
                      <a:pos x="0" y="388"/>
                    </a:cxn>
                    <a:cxn ang="0">
                      <a:pos x="0" y="888"/>
                    </a:cxn>
                    <a:cxn ang="0">
                      <a:pos x="0" y="1162"/>
                    </a:cxn>
                    <a:cxn ang="0">
                      <a:pos x="0" y="1550"/>
                    </a:cxn>
                    <a:cxn ang="0">
                      <a:pos x="388" y="1550"/>
                    </a:cxn>
                    <a:cxn ang="0">
                      <a:pos x="662" y="1550"/>
                    </a:cxn>
                    <a:cxn ang="0">
                      <a:pos x="1164" y="1550"/>
                    </a:cxn>
                    <a:cxn ang="0">
                      <a:pos x="1164" y="1550"/>
                    </a:cxn>
                    <a:cxn ang="0">
                      <a:pos x="1204" y="1548"/>
                    </a:cxn>
                    <a:cxn ang="0">
                      <a:pos x="1242" y="1542"/>
                    </a:cxn>
                    <a:cxn ang="0">
                      <a:pos x="1278" y="1534"/>
                    </a:cxn>
                    <a:cxn ang="0">
                      <a:pos x="1314" y="1520"/>
                    </a:cxn>
                    <a:cxn ang="0">
                      <a:pos x="1348" y="1504"/>
                    </a:cxn>
                    <a:cxn ang="0">
                      <a:pos x="1380" y="1484"/>
                    </a:cxn>
                    <a:cxn ang="0">
                      <a:pos x="1410" y="1462"/>
                    </a:cxn>
                    <a:cxn ang="0">
                      <a:pos x="1438" y="1436"/>
                    </a:cxn>
                    <a:cxn ang="0">
                      <a:pos x="1462" y="1410"/>
                    </a:cxn>
                    <a:cxn ang="0">
                      <a:pos x="1486" y="1380"/>
                    </a:cxn>
                    <a:cxn ang="0">
                      <a:pos x="1504" y="1348"/>
                    </a:cxn>
                    <a:cxn ang="0">
                      <a:pos x="1520" y="1314"/>
                    </a:cxn>
                    <a:cxn ang="0">
                      <a:pos x="1534" y="1278"/>
                    </a:cxn>
                    <a:cxn ang="0">
                      <a:pos x="1544" y="1240"/>
                    </a:cxn>
                    <a:cxn ang="0">
                      <a:pos x="1550" y="1202"/>
                    </a:cxn>
                    <a:cxn ang="0">
                      <a:pos x="1552" y="1162"/>
                    </a:cxn>
                    <a:cxn ang="0">
                      <a:pos x="1552" y="388"/>
                    </a:cxn>
                    <a:cxn ang="0">
                      <a:pos x="1552" y="388"/>
                    </a:cxn>
                    <a:cxn ang="0">
                      <a:pos x="1550" y="348"/>
                    </a:cxn>
                    <a:cxn ang="0">
                      <a:pos x="1544" y="308"/>
                    </a:cxn>
                    <a:cxn ang="0">
                      <a:pos x="1534" y="272"/>
                    </a:cxn>
                    <a:cxn ang="0">
                      <a:pos x="1520" y="236"/>
                    </a:cxn>
                    <a:cxn ang="0">
                      <a:pos x="1504" y="202"/>
                    </a:cxn>
                    <a:cxn ang="0">
                      <a:pos x="1486" y="170"/>
                    </a:cxn>
                    <a:cxn ang="0">
                      <a:pos x="1462" y="140"/>
                    </a:cxn>
                    <a:cxn ang="0">
                      <a:pos x="1438" y="112"/>
                    </a:cxn>
                    <a:cxn ang="0">
                      <a:pos x="1410" y="88"/>
                    </a:cxn>
                    <a:cxn ang="0">
                      <a:pos x="1380" y="66"/>
                    </a:cxn>
                    <a:cxn ang="0">
                      <a:pos x="1348" y="46"/>
                    </a:cxn>
                    <a:cxn ang="0">
                      <a:pos x="1314" y="30"/>
                    </a:cxn>
                    <a:cxn ang="0">
                      <a:pos x="1278" y="16"/>
                    </a:cxn>
                    <a:cxn ang="0">
                      <a:pos x="1242" y="8"/>
                    </a:cxn>
                    <a:cxn ang="0">
                      <a:pos x="1204" y="2"/>
                    </a:cxn>
                    <a:cxn ang="0">
                      <a:pos x="1164" y="0"/>
                    </a:cxn>
                    <a:cxn ang="0">
                      <a:pos x="1164" y="0"/>
                    </a:cxn>
                  </a:cxnLst>
                  <a:rect l="0" t="0" r="r" b="b"/>
                  <a:pathLst>
                    <a:path w="1552" h="1550">
                      <a:moveTo>
                        <a:pt x="1164" y="0"/>
                      </a:move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48" y="2"/>
                      </a:lnTo>
                      <a:lnTo>
                        <a:pt x="310" y="8"/>
                      </a:lnTo>
                      <a:lnTo>
                        <a:pt x="272" y="16"/>
                      </a:lnTo>
                      <a:lnTo>
                        <a:pt x="238" y="30"/>
                      </a:lnTo>
                      <a:lnTo>
                        <a:pt x="204" y="46"/>
                      </a:lnTo>
                      <a:lnTo>
                        <a:pt x="172" y="66"/>
                      </a:lnTo>
                      <a:lnTo>
                        <a:pt x="142" y="88"/>
                      </a:lnTo>
                      <a:lnTo>
                        <a:pt x="114" y="112"/>
                      </a:lnTo>
                      <a:lnTo>
                        <a:pt x="88" y="140"/>
                      </a:lnTo>
                      <a:lnTo>
                        <a:pt x="66" y="170"/>
                      </a:lnTo>
                      <a:lnTo>
                        <a:pt x="46" y="202"/>
                      </a:lnTo>
                      <a:lnTo>
                        <a:pt x="30" y="236"/>
                      </a:lnTo>
                      <a:lnTo>
                        <a:pt x="18" y="272"/>
                      </a:lnTo>
                      <a:lnTo>
                        <a:pt x="8" y="308"/>
                      </a:lnTo>
                      <a:lnTo>
                        <a:pt x="2" y="348"/>
                      </a:lnTo>
                      <a:lnTo>
                        <a:pt x="0" y="388"/>
                      </a:lnTo>
                      <a:lnTo>
                        <a:pt x="0" y="888"/>
                      </a:lnTo>
                      <a:lnTo>
                        <a:pt x="0" y="1162"/>
                      </a:lnTo>
                      <a:lnTo>
                        <a:pt x="0" y="1550"/>
                      </a:lnTo>
                      <a:lnTo>
                        <a:pt x="388" y="1550"/>
                      </a:lnTo>
                      <a:lnTo>
                        <a:pt x="662" y="1550"/>
                      </a:lnTo>
                      <a:lnTo>
                        <a:pt x="1164" y="1550"/>
                      </a:lnTo>
                      <a:lnTo>
                        <a:pt x="1164" y="1550"/>
                      </a:lnTo>
                      <a:lnTo>
                        <a:pt x="1204" y="1548"/>
                      </a:lnTo>
                      <a:lnTo>
                        <a:pt x="1242" y="1542"/>
                      </a:lnTo>
                      <a:lnTo>
                        <a:pt x="1278" y="1534"/>
                      </a:lnTo>
                      <a:lnTo>
                        <a:pt x="1314" y="1520"/>
                      </a:lnTo>
                      <a:lnTo>
                        <a:pt x="1348" y="1504"/>
                      </a:lnTo>
                      <a:lnTo>
                        <a:pt x="1380" y="1484"/>
                      </a:lnTo>
                      <a:lnTo>
                        <a:pt x="1410" y="1462"/>
                      </a:lnTo>
                      <a:lnTo>
                        <a:pt x="1438" y="1436"/>
                      </a:lnTo>
                      <a:lnTo>
                        <a:pt x="1462" y="1410"/>
                      </a:lnTo>
                      <a:lnTo>
                        <a:pt x="1486" y="1380"/>
                      </a:lnTo>
                      <a:lnTo>
                        <a:pt x="1504" y="1348"/>
                      </a:lnTo>
                      <a:lnTo>
                        <a:pt x="1520" y="1314"/>
                      </a:lnTo>
                      <a:lnTo>
                        <a:pt x="1534" y="1278"/>
                      </a:lnTo>
                      <a:lnTo>
                        <a:pt x="1544" y="1240"/>
                      </a:lnTo>
                      <a:lnTo>
                        <a:pt x="1550" y="1202"/>
                      </a:lnTo>
                      <a:lnTo>
                        <a:pt x="1552" y="1162"/>
                      </a:lnTo>
                      <a:lnTo>
                        <a:pt x="1552" y="388"/>
                      </a:lnTo>
                      <a:lnTo>
                        <a:pt x="1552" y="388"/>
                      </a:lnTo>
                      <a:lnTo>
                        <a:pt x="1550" y="348"/>
                      </a:lnTo>
                      <a:lnTo>
                        <a:pt x="1544" y="308"/>
                      </a:lnTo>
                      <a:lnTo>
                        <a:pt x="1534" y="272"/>
                      </a:lnTo>
                      <a:lnTo>
                        <a:pt x="1520" y="236"/>
                      </a:lnTo>
                      <a:lnTo>
                        <a:pt x="1504" y="202"/>
                      </a:lnTo>
                      <a:lnTo>
                        <a:pt x="1486" y="170"/>
                      </a:lnTo>
                      <a:lnTo>
                        <a:pt x="1462" y="140"/>
                      </a:lnTo>
                      <a:lnTo>
                        <a:pt x="1438" y="112"/>
                      </a:lnTo>
                      <a:lnTo>
                        <a:pt x="1410" y="88"/>
                      </a:lnTo>
                      <a:lnTo>
                        <a:pt x="1380" y="66"/>
                      </a:lnTo>
                      <a:lnTo>
                        <a:pt x="1348" y="46"/>
                      </a:lnTo>
                      <a:lnTo>
                        <a:pt x="1314" y="30"/>
                      </a:lnTo>
                      <a:lnTo>
                        <a:pt x="1278" y="16"/>
                      </a:lnTo>
                      <a:lnTo>
                        <a:pt x="1242" y="8"/>
                      </a:lnTo>
                      <a:lnTo>
                        <a:pt x="1204" y="2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대각선 방향의 모서리가 둥근 사각형 21"/>
                <p:cNvSpPr/>
                <p:nvPr/>
              </p:nvSpPr>
              <p:spPr>
                <a:xfrm rot="5400000">
                  <a:off x="7295919" y="2066828"/>
                  <a:ext cx="1548000" cy="1047691"/>
                </a:xfrm>
                <a:prstGeom prst="round2DiagRect">
                  <a:avLst>
                    <a:gd name="adj1" fmla="val 34743"/>
                    <a:gd name="adj2" fmla="val 33127"/>
                  </a:avLst>
                </a:prstGeom>
                <a:gradFill flip="none" rotWithShape="1">
                  <a:gsLst>
                    <a:gs pos="0">
                      <a:sysClr val="window" lastClr="FFFFFF">
                        <a:alpha val="49000"/>
                      </a:sysClr>
                    </a:gs>
                    <a:gs pos="71000">
                      <a:sysClr val="window" lastClr="FFFFFF">
                        <a:alpha val="0"/>
                      </a:sysClr>
                    </a:gs>
                  </a:gsLst>
                  <a:lin ang="5400000" scaled="1"/>
                  <a:tileRect/>
                </a:gra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flat" dir="t">
                    <a:rot lat="0" lon="0" rev="7920000"/>
                  </a:lightRig>
                </a:scene3d>
                <a:sp3d prstMaterial="clear">
                  <a:bevelT w="190500" h="190500"/>
                </a:sp3d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맑은 고딕"/>
                    <a:ea typeface="맑은 고딕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555042" y="3158965"/>
                <a:ext cx="2286016" cy="4286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ko-KR" altLang="en-US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  <a:t>아동학대 예방</a:t>
                </a:r>
                <a:r>
                  <a:rPr lang="en-US" altLang="ko-KR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  <a:t/>
                </a:r>
                <a:br>
                  <a:rPr lang="en-US" altLang="ko-KR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</a:br>
                <a:r>
                  <a:rPr lang="en-US" altLang="ko-KR" sz="26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- </a:t>
                </a:r>
                <a:r>
                  <a:rPr lang="ko-KR" altLang="en-US" sz="22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발달단계에 </a:t>
                </a:r>
                <a:endParaRPr lang="en-US" altLang="ko-KR" sz="2200" b="1" spc="-150" dirty="0" smtClean="0">
                  <a:solidFill>
                    <a:schemeClr val="tx2"/>
                  </a:solidFill>
                  <a:latin typeface="+mn-ea"/>
                  <a:cs typeface="Arial" charset="0"/>
                </a:endParaRPr>
              </a:p>
              <a:p>
                <a:r>
                  <a:rPr lang="ko-KR" altLang="en-US" sz="22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   따른 훈육방법</a:t>
                </a:r>
                <a:endParaRPr lang="ko-KR" altLang="en-US" sz="2200" spc="-15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pic>
          <p:nvPicPr>
            <p:cNvPr id="17" name="Picture 3" descr="C:\Users\c247\Desktop\bg icon\mini icon\금융\mn35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40000"/>
            </a:blip>
            <a:srcRect/>
            <a:stretch>
              <a:fillRect/>
            </a:stretch>
          </p:blipFill>
          <p:spPr bwMode="auto">
            <a:xfrm>
              <a:off x="4111228" y="4868493"/>
              <a:ext cx="634989" cy="79163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오른쪽 화살표 1"/>
          <p:cNvSpPr/>
          <p:nvPr/>
        </p:nvSpPr>
        <p:spPr>
          <a:xfrm rot="5400000">
            <a:off x="2955436" y="3875340"/>
            <a:ext cx="461550" cy="738442"/>
          </a:xfrm>
          <a:prstGeom prst="rightArrow">
            <a:avLst>
              <a:gd name="adj1" fmla="val 50000"/>
              <a:gd name="adj2" fmla="val 57982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27384" y="4594077"/>
            <a:ext cx="522843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4DA846"/>
                </a:solidFill>
                <a:latin typeface="+mn-ea"/>
                <a:cs typeface="Arial" charset="0"/>
              </a:rPr>
              <a:t> 아동의 욕구를 민감하게 파악하고 반응하기</a:t>
            </a:r>
            <a:endParaRPr lang="en-US" altLang="ko-KR" b="1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4DA846"/>
                </a:solidFill>
                <a:latin typeface="+mn-ea"/>
                <a:cs typeface="Arial" charset="0"/>
              </a:rPr>
              <a:t> 어른의 행동을 잘 모방하며 주의력이 부족하기    </a:t>
            </a:r>
            <a:r>
              <a:rPr lang="en-US" altLang="ko-KR" b="1" dirty="0" smtClean="0">
                <a:solidFill>
                  <a:srgbClr val="4DA846"/>
                </a:solidFill>
                <a:latin typeface="+mn-ea"/>
                <a:cs typeface="Arial" charset="0"/>
              </a:rPr>
              <a:t/>
            </a:r>
            <a:br>
              <a:rPr lang="en-US" altLang="ko-KR" b="1" dirty="0" smtClean="0">
                <a:solidFill>
                  <a:srgbClr val="4DA846"/>
                </a:solidFill>
                <a:latin typeface="+mn-ea"/>
                <a:cs typeface="Arial" charset="0"/>
              </a:rPr>
            </a:br>
            <a:r>
              <a:rPr lang="en-US" altLang="ko-KR" b="1" dirty="0" smtClean="0">
                <a:solidFill>
                  <a:srgbClr val="4DA846"/>
                </a:solidFill>
                <a:latin typeface="+mn-ea"/>
                <a:cs typeface="Arial" charset="0"/>
              </a:rPr>
              <a:t>  </a:t>
            </a:r>
            <a:r>
              <a:rPr lang="ko-KR" altLang="en-US" b="1" dirty="0" smtClean="0">
                <a:solidFill>
                  <a:srgbClr val="4DA846"/>
                </a:solidFill>
                <a:latin typeface="+mn-ea"/>
                <a:cs typeface="Arial" charset="0"/>
              </a:rPr>
              <a:t>때문에 보호자의 </a:t>
            </a:r>
            <a:r>
              <a:rPr kumimoji="0" lang="ko-KR" altLang="en-US" b="1" dirty="0" smtClean="0">
                <a:solidFill>
                  <a:srgbClr val="4DA846"/>
                </a:solidFill>
                <a:latin typeface="+mn-ea"/>
                <a:cs typeface="Arial" charset="0"/>
              </a:rPr>
              <a:t>일관성 있는 반응과 인내심이</a:t>
            </a:r>
            <a:endParaRPr kumimoji="0" lang="en-US" altLang="ko-KR" b="1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600"/>
              </a:lnSpc>
            </a:pPr>
            <a:r>
              <a:rPr kumimoji="0" lang="ko-KR" altLang="en-US" b="1" dirty="0" smtClean="0">
                <a:solidFill>
                  <a:srgbClr val="4DA846"/>
                </a:solidFill>
                <a:latin typeface="+mn-ea"/>
                <a:cs typeface="Arial" charset="0"/>
              </a:rPr>
              <a:t>  필요함  </a:t>
            </a:r>
            <a:endParaRPr kumimoji="0" lang="ko-KR" altLang="en-US" b="1" dirty="0">
              <a:solidFill>
                <a:srgbClr val="4DA846"/>
              </a:solidFill>
              <a:latin typeface="+mn-ea"/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35864"/>
            <a:ext cx="1689999" cy="72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0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바람직한 훈육 방법</a:t>
            </a:r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연령별 아동발달 이해하기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0" name="그룹 78"/>
          <p:cNvGrpSpPr/>
          <p:nvPr/>
        </p:nvGrpSpPr>
        <p:grpSpPr>
          <a:xfrm>
            <a:off x="611560" y="1119948"/>
            <a:ext cx="5344262" cy="4913311"/>
            <a:chOff x="5066039" y="2050241"/>
            <a:chExt cx="5342565" cy="3170404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66039" y="2050241"/>
              <a:ext cx="5342564" cy="3170404"/>
            </a:xfrm>
            <a:prstGeom prst="roundRect">
              <a:avLst>
                <a:gd name="adj" fmla="val 897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prstMaterial="softEdge">
              <a:bevelT w="254000" h="298450"/>
              <a:bevelB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181826" y="2103053"/>
              <a:ext cx="5226778" cy="1604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Wingdings" pitchFamily="2" charset="2"/>
                <a:buChar char="v"/>
              </a:pP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 3-5</a:t>
              </a:r>
              <a:r>
                <a:rPr lang="ko-KR" altLang="en-US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세</a:t>
              </a: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/>
              </a:r>
              <a:b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</a:br>
              <a:endParaRPr lang="en-US" altLang="ko-KR" sz="1000" spc="-150" dirty="0">
                <a:latin typeface="HY강B" pitchFamily="18" charset="-127"/>
                <a:ea typeface="HY강B" pitchFamily="18" charset="-127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운동능력이 향상되어 활동량이 많아짐 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en-US" altLang="ko-KR" b="1" dirty="0" smtClean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작은 물건들을 다루는 능력이 향상됨 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현실과 상상을 혼돈하여 거짓말을 하기도 함 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en-US" altLang="ko-KR" b="1" dirty="0" smtClean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호기심이 많아짐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en-US" altLang="ko-KR" b="1" dirty="0" smtClean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꾸중을 들으면 토라짐 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다른 사람과 노는 것을 좋아함 </a:t>
              </a:r>
              <a:endParaRPr lang="en-US" altLang="ko-KR" b="1" dirty="0" smtClean="0">
                <a:latin typeface="+mn-ea"/>
                <a:cs typeface="Arial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473141" y="2075816"/>
            <a:ext cx="2244845" cy="2043762"/>
            <a:chOff x="3316248" y="4511631"/>
            <a:chExt cx="2244845" cy="2043762"/>
          </a:xfrm>
        </p:grpSpPr>
        <p:grpSp>
          <p:nvGrpSpPr>
            <p:cNvPr id="16" name="그룹 15"/>
            <p:cNvGrpSpPr/>
            <p:nvPr/>
          </p:nvGrpSpPr>
          <p:grpSpPr>
            <a:xfrm>
              <a:off x="3316248" y="4511631"/>
              <a:ext cx="2244845" cy="2043762"/>
              <a:chOff x="6555042" y="1506348"/>
              <a:chExt cx="2286016" cy="2081245"/>
            </a:xfrm>
          </p:grpSpPr>
          <p:grpSp>
            <p:nvGrpSpPr>
              <p:cNvPr id="18" name="그룹 47"/>
              <p:cNvGrpSpPr/>
              <p:nvPr/>
            </p:nvGrpSpPr>
            <p:grpSpPr>
              <a:xfrm>
                <a:off x="6872947" y="1506348"/>
                <a:ext cx="1475409" cy="1473507"/>
                <a:chOff x="6991697" y="1753766"/>
                <a:chExt cx="1654880" cy="1652747"/>
              </a:xfrm>
            </p:grpSpPr>
            <p:sp>
              <p:nvSpPr>
                <p:cNvPr id="20" name="Freeform 9"/>
                <p:cNvSpPr>
                  <a:spLocks/>
                </p:cNvSpPr>
                <p:nvPr/>
              </p:nvSpPr>
              <p:spPr bwMode="auto">
                <a:xfrm>
                  <a:off x="6991697" y="1753766"/>
                  <a:ext cx="1654880" cy="1652747"/>
                </a:xfrm>
                <a:custGeom>
                  <a:avLst/>
                  <a:gdLst/>
                  <a:ahLst/>
                  <a:cxnLst>
                    <a:cxn ang="0">
                      <a:pos x="1164" y="0"/>
                    </a:cxn>
                    <a:cxn ang="0">
                      <a:pos x="388" y="0"/>
                    </a:cxn>
                    <a:cxn ang="0">
                      <a:pos x="388" y="0"/>
                    </a:cxn>
                    <a:cxn ang="0">
                      <a:pos x="348" y="2"/>
                    </a:cxn>
                    <a:cxn ang="0">
                      <a:pos x="310" y="8"/>
                    </a:cxn>
                    <a:cxn ang="0">
                      <a:pos x="272" y="16"/>
                    </a:cxn>
                    <a:cxn ang="0">
                      <a:pos x="238" y="30"/>
                    </a:cxn>
                    <a:cxn ang="0">
                      <a:pos x="204" y="46"/>
                    </a:cxn>
                    <a:cxn ang="0">
                      <a:pos x="172" y="66"/>
                    </a:cxn>
                    <a:cxn ang="0">
                      <a:pos x="142" y="88"/>
                    </a:cxn>
                    <a:cxn ang="0">
                      <a:pos x="114" y="112"/>
                    </a:cxn>
                    <a:cxn ang="0">
                      <a:pos x="88" y="140"/>
                    </a:cxn>
                    <a:cxn ang="0">
                      <a:pos x="66" y="170"/>
                    </a:cxn>
                    <a:cxn ang="0">
                      <a:pos x="46" y="202"/>
                    </a:cxn>
                    <a:cxn ang="0">
                      <a:pos x="30" y="236"/>
                    </a:cxn>
                    <a:cxn ang="0">
                      <a:pos x="18" y="272"/>
                    </a:cxn>
                    <a:cxn ang="0">
                      <a:pos x="8" y="308"/>
                    </a:cxn>
                    <a:cxn ang="0">
                      <a:pos x="2" y="348"/>
                    </a:cxn>
                    <a:cxn ang="0">
                      <a:pos x="0" y="388"/>
                    </a:cxn>
                    <a:cxn ang="0">
                      <a:pos x="0" y="888"/>
                    </a:cxn>
                    <a:cxn ang="0">
                      <a:pos x="0" y="1162"/>
                    </a:cxn>
                    <a:cxn ang="0">
                      <a:pos x="0" y="1550"/>
                    </a:cxn>
                    <a:cxn ang="0">
                      <a:pos x="388" y="1550"/>
                    </a:cxn>
                    <a:cxn ang="0">
                      <a:pos x="662" y="1550"/>
                    </a:cxn>
                    <a:cxn ang="0">
                      <a:pos x="1164" y="1550"/>
                    </a:cxn>
                    <a:cxn ang="0">
                      <a:pos x="1164" y="1550"/>
                    </a:cxn>
                    <a:cxn ang="0">
                      <a:pos x="1204" y="1548"/>
                    </a:cxn>
                    <a:cxn ang="0">
                      <a:pos x="1242" y="1542"/>
                    </a:cxn>
                    <a:cxn ang="0">
                      <a:pos x="1278" y="1534"/>
                    </a:cxn>
                    <a:cxn ang="0">
                      <a:pos x="1314" y="1520"/>
                    </a:cxn>
                    <a:cxn ang="0">
                      <a:pos x="1348" y="1504"/>
                    </a:cxn>
                    <a:cxn ang="0">
                      <a:pos x="1380" y="1484"/>
                    </a:cxn>
                    <a:cxn ang="0">
                      <a:pos x="1410" y="1462"/>
                    </a:cxn>
                    <a:cxn ang="0">
                      <a:pos x="1438" y="1436"/>
                    </a:cxn>
                    <a:cxn ang="0">
                      <a:pos x="1462" y="1410"/>
                    </a:cxn>
                    <a:cxn ang="0">
                      <a:pos x="1486" y="1380"/>
                    </a:cxn>
                    <a:cxn ang="0">
                      <a:pos x="1504" y="1348"/>
                    </a:cxn>
                    <a:cxn ang="0">
                      <a:pos x="1520" y="1314"/>
                    </a:cxn>
                    <a:cxn ang="0">
                      <a:pos x="1534" y="1278"/>
                    </a:cxn>
                    <a:cxn ang="0">
                      <a:pos x="1544" y="1240"/>
                    </a:cxn>
                    <a:cxn ang="0">
                      <a:pos x="1550" y="1202"/>
                    </a:cxn>
                    <a:cxn ang="0">
                      <a:pos x="1552" y="1162"/>
                    </a:cxn>
                    <a:cxn ang="0">
                      <a:pos x="1552" y="388"/>
                    </a:cxn>
                    <a:cxn ang="0">
                      <a:pos x="1552" y="388"/>
                    </a:cxn>
                    <a:cxn ang="0">
                      <a:pos x="1550" y="348"/>
                    </a:cxn>
                    <a:cxn ang="0">
                      <a:pos x="1544" y="308"/>
                    </a:cxn>
                    <a:cxn ang="0">
                      <a:pos x="1534" y="272"/>
                    </a:cxn>
                    <a:cxn ang="0">
                      <a:pos x="1520" y="236"/>
                    </a:cxn>
                    <a:cxn ang="0">
                      <a:pos x="1504" y="202"/>
                    </a:cxn>
                    <a:cxn ang="0">
                      <a:pos x="1486" y="170"/>
                    </a:cxn>
                    <a:cxn ang="0">
                      <a:pos x="1462" y="140"/>
                    </a:cxn>
                    <a:cxn ang="0">
                      <a:pos x="1438" y="112"/>
                    </a:cxn>
                    <a:cxn ang="0">
                      <a:pos x="1410" y="88"/>
                    </a:cxn>
                    <a:cxn ang="0">
                      <a:pos x="1380" y="66"/>
                    </a:cxn>
                    <a:cxn ang="0">
                      <a:pos x="1348" y="46"/>
                    </a:cxn>
                    <a:cxn ang="0">
                      <a:pos x="1314" y="30"/>
                    </a:cxn>
                    <a:cxn ang="0">
                      <a:pos x="1278" y="16"/>
                    </a:cxn>
                    <a:cxn ang="0">
                      <a:pos x="1242" y="8"/>
                    </a:cxn>
                    <a:cxn ang="0">
                      <a:pos x="1204" y="2"/>
                    </a:cxn>
                    <a:cxn ang="0">
                      <a:pos x="1164" y="0"/>
                    </a:cxn>
                    <a:cxn ang="0">
                      <a:pos x="1164" y="0"/>
                    </a:cxn>
                  </a:cxnLst>
                  <a:rect l="0" t="0" r="r" b="b"/>
                  <a:pathLst>
                    <a:path w="1552" h="1550">
                      <a:moveTo>
                        <a:pt x="1164" y="0"/>
                      </a:move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48" y="2"/>
                      </a:lnTo>
                      <a:lnTo>
                        <a:pt x="310" y="8"/>
                      </a:lnTo>
                      <a:lnTo>
                        <a:pt x="272" y="16"/>
                      </a:lnTo>
                      <a:lnTo>
                        <a:pt x="238" y="30"/>
                      </a:lnTo>
                      <a:lnTo>
                        <a:pt x="204" y="46"/>
                      </a:lnTo>
                      <a:lnTo>
                        <a:pt x="172" y="66"/>
                      </a:lnTo>
                      <a:lnTo>
                        <a:pt x="142" y="88"/>
                      </a:lnTo>
                      <a:lnTo>
                        <a:pt x="114" y="112"/>
                      </a:lnTo>
                      <a:lnTo>
                        <a:pt x="88" y="140"/>
                      </a:lnTo>
                      <a:lnTo>
                        <a:pt x="66" y="170"/>
                      </a:lnTo>
                      <a:lnTo>
                        <a:pt x="46" y="202"/>
                      </a:lnTo>
                      <a:lnTo>
                        <a:pt x="30" y="236"/>
                      </a:lnTo>
                      <a:lnTo>
                        <a:pt x="18" y="272"/>
                      </a:lnTo>
                      <a:lnTo>
                        <a:pt x="8" y="308"/>
                      </a:lnTo>
                      <a:lnTo>
                        <a:pt x="2" y="348"/>
                      </a:lnTo>
                      <a:lnTo>
                        <a:pt x="0" y="388"/>
                      </a:lnTo>
                      <a:lnTo>
                        <a:pt x="0" y="888"/>
                      </a:lnTo>
                      <a:lnTo>
                        <a:pt x="0" y="1162"/>
                      </a:lnTo>
                      <a:lnTo>
                        <a:pt x="0" y="1550"/>
                      </a:lnTo>
                      <a:lnTo>
                        <a:pt x="388" y="1550"/>
                      </a:lnTo>
                      <a:lnTo>
                        <a:pt x="662" y="1550"/>
                      </a:lnTo>
                      <a:lnTo>
                        <a:pt x="1164" y="1550"/>
                      </a:lnTo>
                      <a:lnTo>
                        <a:pt x="1164" y="1550"/>
                      </a:lnTo>
                      <a:lnTo>
                        <a:pt x="1204" y="1548"/>
                      </a:lnTo>
                      <a:lnTo>
                        <a:pt x="1242" y="1542"/>
                      </a:lnTo>
                      <a:lnTo>
                        <a:pt x="1278" y="1534"/>
                      </a:lnTo>
                      <a:lnTo>
                        <a:pt x="1314" y="1520"/>
                      </a:lnTo>
                      <a:lnTo>
                        <a:pt x="1348" y="1504"/>
                      </a:lnTo>
                      <a:lnTo>
                        <a:pt x="1380" y="1484"/>
                      </a:lnTo>
                      <a:lnTo>
                        <a:pt x="1410" y="1462"/>
                      </a:lnTo>
                      <a:lnTo>
                        <a:pt x="1438" y="1436"/>
                      </a:lnTo>
                      <a:lnTo>
                        <a:pt x="1462" y="1410"/>
                      </a:lnTo>
                      <a:lnTo>
                        <a:pt x="1486" y="1380"/>
                      </a:lnTo>
                      <a:lnTo>
                        <a:pt x="1504" y="1348"/>
                      </a:lnTo>
                      <a:lnTo>
                        <a:pt x="1520" y="1314"/>
                      </a:lnTo>
                      <a:lnTo>
                        <a:pt x="1534" y="1278"/>
                      </a:lnTo>
                      <a:lnTo>
                        <a:pt x="1544" y="1240"/>
                      </a:lnTo>
                      <a:lnTo>
                        <a:pt x="1550" y="1202"/>
                      </a:lnTo>
                      <a:lnTo>
                        <a:pt x="1552" y="1162"/>
                      </a:lnTo>
                      <a:lnTo>
                        <a:pt x="1552" y="388"/>
                      </a:lnTo>
                      <a:lnTo>
                        <a:pt x="1552" y="388"/>
                      </a:lnTo>
                      <a:lnTo>
                        <a:pt x="1550" y="348"/>
                      </a:lnTo>
                      <a:lnTo>
                        <a:pt x="1544" y="308"/>
                      </a:lnTo>
                      <a:lnTo>
                        <a:pt x="1534" y="272"/>
                      </a:lnTo>
                      <a:lnTo>
                        <a:pt x="1520" y="236"/>
                      </a:lnTo>
                      <a:lnTo>
                        <a:pt x="1504" y="202"/>
                      </a:lnTo>
                      <a:lnTo>
                        <a:pt x="1486" y="170"/>
                      </a:lnTo>
                      <a:lnTo>
                        <a:pt x="1462" y="140"/>
                      </a:lnTo>
                      <a:lnTo>
                        <a:pt x="1438" y="112"/>
                      </a:lnTo>
                      <a:lnTo>
                        <a:pt x="1410" y="88"/>
                      </a:lnTo>
                      <a:lnTo>
                        <a:pt x="1380" y="66"/>
                      </a:lnTo>
                      <a:lnTo>
                        <a:pt x="1348" y="46"/>
                      </a:lnTo>
                      <a:lnTo>
                        <a:pt x="1314" y="30"/>
                      </a:lnTo>
                      <a:lnTo>
                        <a:pt x="1278" y="16"/>
                      </a:lnTo>
                      <a:lnTo>
                        <a:pt x="1242" y="8"/>
                      </a:lnTo>
                      <a:lnTo>
                        <a:pt x="1204" y="2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close/>
                    </a:path>
                  </a:pathLst>
                </a:custGeom>
                <a:solidFill>
                  <a:srgbClr val="558ED5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ko-KR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7041040" y="1803990"/>
                  <a:ext cx="1556195" cy="1554189"/>
                </a:xfrm>
                <a:custGeom>
                  <a:avLst/>
                  <a:gdLst/>
                  <a:ahLst/>
                  <a:cxnLst>
                    <a:cxn ang="0">
                      <a:pos x="1164" y="0"/>
                    </a:cxn>
                    <a:cxn ang="0">
                      <a:pos x="388" y="0"/>
                    </a:cxn>
                    <a:cxn ang="0">
                      <a:pos x="388" y="0"/>
                    </a:cxn>
                    <a:cxn ang="0">
                      <a:pos x="348" y="2"/>
                    </a:cxn>
                    <a:cxn ang="0">
                      <a:pos x="310" y="8"/>
                    </a:cxn>
                    <a:cxn ang="0">
                      <a:pos x="272" y="16"/>
                    </a:cxn>
                    <a:cxn ang="0">
                      <a:pos x="238" y="30"/>
                    </a:cxn>
                    <a:cxn ang="0">
                      <a:pos x="204" y="46"/>
                    </a:cxn>
                    <a:cxn ang="0">
                      <a:pos x="172" y="66"/>
                    </a:cxn>
                    <a:cxn ang="0">
                      <a:pos x="142" y="88"/>
                    </a:cxn>
                    <a:cxn ang="0">
                      <a:pos x="114" y="112"/>
                    </a:cxn>
                    <a:cxn ang="0">
                      <a:pos x="88" y="140"/>
                    </a:cxn>
                    <a:cxn ang="0">
                      <a:pos x="66" y="170"/>
                    </a:cxn>
                    <a:cxn ang="0">
                      <a:pos x="46" y="202"/>
                    </a:cxn>
                    <a:cxn ang="0">
                      <a:pos x="30" y="236"/>
                    </a:cxn>
                    <a:cxn ang="0">
                      <a:pos x="18" y="272"/>
                    </a:cxn>
                    <a:cxn ang="0">
                      <a:pos x="8" y="308"/>
                    </a:cxn>
                    <a:cxn ang="0">
                      <a:pos x="2" y="348"/>
                    </a:cxn>
                    <a:cxn ang="0">
                      <a:pos x="0" y="388"/>
                    </a:cxn>
                    <a:cxn ang="0">
                      <a:pos x="0" y="888"/>
                    </a:cxn>
                    <a:cxn ang="0">
                      <a:pos x="0" y="1162"/>
                    </a:cxn>
                    <a:cxn ang="0">
                      <a:pos x="0" y="1550"/>
                    </a:cxn>
                    <a:cxn ang="0">
                      <a:pos x="388" y="1550"/>
                    </a:cxn>
                    <a:cxn ang="0">
                      <a:pos x="662" y="1550"/>
                    </a:cxn>
                    <a:cxn ang="0">
                      <a:pos x="1164" y="1550"/>
                    </a:cxn>
                    <a:cxn ang="0">
                      <a:pos x="1164" y="1550"/>
                    </a:cxn>
                    <a:cxn ang="0">
                      <a:pos x="1204" y="1548"/>
                    </a:cxn>
                    <a:cxn ang="0">
                      <a:pos x="1242" y="1542"/>
                    </a:cxn>
                    <a:cxn ang="0">
                      <a:pos x="1278" y="1534"/>
                    </a:cxn>
                    <a:cxn ang="0">
                      <a:pos x="1314" y="1520"/>
                    </a:cxn>
                    <a:cxn ang="0">
                      <a:pos x="1348" y="1504"/>
                    </a:cxn>
                    <a:cxn ang="0">
                      <a:pos x="1380" y="1484"/>
                    </a:cxn>
                    <a:cxn ang="0">
                      <a:pos x="1410" y="1462"/>
                    </a:cxn>
                    <a:cxn ang="0">
                      <a:pos x="1438" y="1436"/>
                    </a:cxn>
                    <a:cxn ang="0">
                      <a:pos x="1462" y="1410"/>
                    </a:cxn>
                    <a:cxn ang="0">
                      <a:pos x="1486" y="1380"/>
                    </a:cxn>
                    <a:cxn ang="0">
                      <a:pos x="1504" y="1348"/>
                    </a:cxn>
                    <a:cxn ang="0">
                      <a:pos x="1520" y="1314"/>
                    </a:cxn>
                    <a:cxn ang="0">
                      <a:pos x="1534" y="1278"/>
                    </a:cxn>
                    <a:cxn ang="0">
                      <a:pos x="1544" y="1240"/>
                    </a:cxn>
                    <a:cxn ang="0">
                      <a:pos x="1550" y="1202"/>
                    </a:cxn>
                    <a:cxn ang="0">
                      <a:pos x="1552" y="1162"/>
                    </a:cxn>
                    <a:cxn ang="0">
                      <a:pos x="1552" y="388"/>
                    </a:cxn>
                    <a:cxn ang="0">
                      <a:pos x="1552" y="388"/>
                    </a:cxn>
                    <a:cxn ang="0">
                      <a:pos x="1550" y="348"/>
                    </a:cxn>
                    <a:cxn ang="0">
                      <a:pos x="1544" y="308"/>
                    </a:cxn>
                    <a:cxn ang="0">
                      <a:pos x="1534" y="272"/>
                    </a:cxn>
                    <a:cxn ang="0">
                      <a:pos x="1520" y="236"/>
                    </a:cxn>
                    <a:cxn ang="0">
                      <a:pos x="1504" y="202"/>
                    </a:cxn>
                    <a:cxn ang="0">
                      <a:pos x="1486" y="170"/>
                    </a:cxn>
                    <a:cxn ang="0">
                      <a:pos x="1462" y="140"/>
                    </a:cxn>
                    <a:cxn ang="0">
                      <a:pos x="1438" y="112"/>
                    </a:cxn>
                    <a:cxn ang="0">
                      <a:pos x="1410" y="88"/>
                    </a:cxn>
                    <a:cxn ang="0">
                      <a:pos x="1380" y="66"/>
                    </a:cxn>
                    <a:cxn ang="0">
                      <a:pos x="1348" y="46"/>
                    </a:cxn>
                    <a:cxn ang="0">
                      <a:pos x="1314" y="30"/>
                    </a:cxn>
                    <a:cxn ang="0">
                      <a:pos x="1278" y="16"/>
                    </a:cxn>
                    <a:cxn ang="0">
                      <a:pos x="1242" y="8"/>
                    </a:cxn>
                    <a:cxn ang="0">
                      <a:pos x="1204" y="2"/>
                    </a:cxn>
                    <a:cxn ang="0">
                      <a:pos x="1164" y="0"/>
                    </a:cxn>
                    <a:cxn ang="0">
                      <a:pos x="1164" y="0"/>
                    </a:cxn>
                  </a:cxnLst>
                  <a:rect l="0" t="0" r="r" b="b"/>
                  <a:pathLst>
                    <a:path w="1552" h="1550">
                      <a:moveTo>
                        <a:pt x="1164" y="0"/>
                      </a:move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48" y="2"/>
                      </a:lnTo>
                      <a:lnTo>
                        <a:pt x="310" y="8"/>
                      </a:lnTo>
                      <a:lnTo>
                        <a:pt x="272" y="16"/>
                      </a:lnTo>
                      <a:lnTo>
                        <a:pt x="238" y="30"/>
                      </a:lnTo>
                      <a:lnTo>
                        <a:pt x="204" y="46"/>
                      </a:lnTo>
                      <a:lnTo>
                        <a:pt x="172" y="66"/>
                      </a:lnTo>
                      <a:lnTo>
                        <a:pt x="142" y="88"/>
                      </a:lnTo>
                      <a:lnTo>
                        <a:pt x="114" y="112"/>
                      </a:lnTo>
                      <a:lnTo>
                        <a:pt x="88" y="140"/>
                      </a:lnTo>
                      <a:lnTo>
                        <a:pt x="66" y="170"/>
                      </a:lnTo>
                      <a:lnTo>
                        <a:pt x="46" y="202"/>
                      </a:lnTo>
                      <a:lnTo>
                        <a:pt x="30" y="236"/>
                      </a:lnTo>
                      <a:lnTo>
                        <a:pt x="18" y="272"/>
                      </a:lnTo>
                      <a:lnTo>
                        <a:pt x="8" y="308"/>
                      </a:lnTo>
                      <a:lnTo>
                        <a:pt x="2" y="348"/>
                      </a:lnTo>
                      <a:lnTo>
                        <a:pt x="0" y="388"/>
                      </a:lnTo>
                      <a:lnTo>
                        <a:pt x="0" y="888"/>
                      </a:lnTo>
                      <a:lnTo>
                        <a:pt x="0" y="1162"/>
                      </a:lnTo>
                      <a:lnTo>
                        <a:pt x="0" y="1550"/>
                      </a:lnTo>
                      <a:lnTo>
                        <a:pt x="388" y="1550"/>
                      </a:lnTo>
                      <a:lnTo>
                        <a:pt x="662" y="1550"/>
                      </a:lnTo>
                      <a:lnTo>
                        <a:pt x="1164" y="1550"/>
                      </a:lnTo>
                      <a:lnTo>
                        <a:pt x="1164" y="1550"/>
                      </a:lnTo>
                      <a:lnTo>
                        <a:pt x="1204" y="1548"/>
                      </a:lnTo>
                      <a:lnTo>
                        <a:pt x="1242" y="1542"/>
                      </a:lnTo>
                      <a:lnTo>
                        <a:pt x="1278" y="1534"/>
                      </a:lnTo>
                      <a:lnTo>
                        <a:pt x="1314" y="1520"/>
                      </a:lnTo>
                      <a:lnTo>
                        <a:pt x="1348" y="1504"/>
                      </a:lnTo>
                      <a:lnTo>
                        <a:pt x="1380" y="1484"/>
                      </a:lnTo>
                      <a:lnTo>
                        <a:pt x="1410" y="1462"/>
                      </a:lnTo>
                      <a:lnTo>
                        <a:pt x="1438" y="1436"/>
                      </a:lnTo>
                      <a:lnTo>
                        <a:pt x="1462" y="1410"/>
                      </a:lnTo>
                      <a:lnTo>
                        <a:pt x="1486" y="1380"/>
                      </a:lnTo>
                      <a:lnTo>
                        <a:pt x="1504" y="1348"/>
                      </a:lnTo>
                      <a:lnTo>
                        <a:pt x="1520" y="1314"/>
                      </a:lnTo>
                      <a:lnTo>
                        <a:pt x="1534" y="1278"/>
                      </a:lnTo>
                      <a:lnTo>
                        <a:pt x="1544" y="1240"/>
                      </a:lnTo>
                      <a:lnTo>
                        <a:pt x="1550" y="1202"/>
                      </a:lnTo>
                      <a:lnTo>
                        <a:pt x="1552" y="1162"/>
                      </a:lnTo>
                      <a:lnTo>
                        <a:pt x="1552" y="388"/>
                      </a:lnTo>
                      <a:lnTo>
                        <a:pt x="1552" y="388"/>
                      </a:lnTo>
                      <a:lnTo>
                        <a:pt x="1550" y="348"/>
                      </a:lnTo>
                      <a:lnTo>
                        <a:pt x="1544" y="308"/>
                      </a:lnTo>
                      <a:lnTo>
                        <a:pt x="1534" y="272"/>
                      </a:lnTo>
                      <a:lnTo>
                        <a:pt x="1520" y="236"/>
                      </a:lnTo>
                      <a:lnTo>
                        <a:pt x="1504" y="202"/>
                      </a:lnTo>
                      <a:lnTo>
                        <a:pt x="1486" y="170"/>
                      </a:lnTo>
                      <a:lnTo>
                        <a:pt x="1462" y="140"/>
                      </a:lnTo>
                      <a:lnTo>
                        <a:pt x="1438" y="112"/>
                      </a:lnTo>
                      <a:lnTo>
                        <a:pt x="1410" y="88"/>
                      </a:lnTo>
                      <a:lnTo>
                        <a:pt x="1380" y="66"/>
                      </a:lnTo>
                      <a:lnTo>
                        <a:pt x="1348" y="46"/>
                      </a:lnTo>
                      <a:lnTo>
                        <a:pt x="1314" y="30"/>
                      </a:lnTo>
                      <a:lnTo>
                        <a:pt x="1278" y="16"/>
                      </a:lnTo>
                      <a:lnTo>
                        <a:pt x="1242" y="8"/>
                      </a:lnTo>
                      <a:lnTo>
                        <a:pt x="1204" y="2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대각선 방향의 모서리가 둥근 사각형 21"/>
                <p:cNvSpPr/>
                <p:nvPr/>
              </p:nvSpPr>
              <p:spPr>
                <a:xfrm rot="5400000">
                  <a:off x="7295919" y="2066828"/>
                  <a:ext cx="1548000" cy="1047691"/>
                </a:xfrm>
                <a:prstGeom prst="round2DiagRect">
                  <a:avLst>
                    <a:gd name="adj1" fmla="val 34743"/>
                    <a:gd name="adj2" fmla="val 33127"/>
                  </a:avLst>
                </a:prstGeom>
                <a:gradFill flip="none" rotWithShape="1">
                  <a:gsLst>
                    <a:gs pos="0">
                      <a:sysClr val="window" lastClr="FFFFFF">
                        <a:alpha val="49000"/>
                      </a:sysClr>
                    </a:gs>
                    <a:gs pos="71000">
                      <a:sysClr val="window" lastClr="FFFFFF">
                        <a:alpha val="0"/>
                      </a:sysClr>
                    </a:gs>
                  </a:gsLst>
                  <a:lin ang="5400000" scaled="1"/>
                  <a:tileRect/>
                </a:gra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flat" dir="t">
                    <a:rot lat="0" lon="0" rev="7920000"/>
                  </a:lightRig>
                </a:scene3d>
                <a:sp3d prstMaterial="clear">
                  <a:bevelT w="190500" h="190500"/>
                </a:sp3d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맑은 고딕"/>
                    <a:ea typeface="맑은 고딕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555042" y="3158965"/>
                <a:ext cx="2286016" cy="4286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ko-KR" altLang="en-US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  <a:t>아동학대 예방</a:t>
                </a:r>
                <a:r>
                  <a:rPr lang="en-US" altLang="ko-KR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  <a:t/>
                </a:r>
                <a:br>
                  <a:rPr lang="en-US" altLang="ko-KR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</a:br>
                <a:r>
                  <a:rPr lang="en-US" altLang="ko-KR" sz="26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- </a:t>
                </a:r>
                <a:r>
                  <a:rPr lang="ko-KR" altLang="en-US" sz="22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발달단계에 </a:t>
                </a:r>
                <a:endParaRPr lang="en-US" altLang="ko-KR" sz="2200" b="1" spc="-150" dirty="0" smtClean="0">
                  <a:solidFill>
                    <a:schemeClr val="tx2"/>
                  </a:solidFill>
                  <a:latin typeface="+mn-ea"/>
                  <a:cs typeface="Arial" charset="0"/>
                </a:endParaRPr>
              </a:p>
              <a:p>
                <a:r>
                  <a:rPr lang="ko-KR" altLang="en-US" sz="22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   따른 훈육방법</a:t>
                </a:r>
                <a:endParaRPr lang="ko-KR" altLang="en-US" sz="2200" spc="-15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pic>
          <p:nvPicPr>
            <p:cNvPr id="17" name="Picture 3" descr="C:\Users\c247\Desktop\bg icon\mini icon\금융\mn35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40000"/>
            </a:blip>
            <a:srcRect/>
            <a:stretch>
              <a:fillRect/>
            </a:stretch>
          </p:blipFill>
          <p:spPr bwMode="auto">
            <a:xfrm>
              <a:off x="4111228" y="4868493"/>
              <a:ext cx="634989" cy="79163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오른쪽 화살표 1"/>
          <p:cNvSpPr/>
          <p:nvPr/>
        </p:nvSpPr>
        <p:spPr>
          <a:xfrm rot="5400000">
            <a:off x="2991440" y="3640328"/>
            <a:ext cx="389542" cy="738442"/>
          </a:xfrm>
          <a:prstGeom prst="rightArrow">
            <a:avLst>
              <a:gd name="adj1" fmla="val 50000"/>
              <a:gd name="adj2" fmla="val 57982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27384" y="4289152"/>
            <a:ext cx="522843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다른 사람들과 상호작용이 늘어나고 활동적이어서 </a:t>
            </a:r>
            <a:endParaRPr lang="en-US" altLang="ko-KR" b="1" spc="-150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600"/>
              </a:lnSpc>
            </a:pP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사고가 종종 발생하므로 할 수 있는 행동과 하지</a:t>
            </a:r>
            <a:endParaRPr lang="en-US" altLang="ko-KR" b="1" spc="-150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600"/>
              </a:lnSpc>
            </a:pP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말아야 할 행동을 분명하게 알려줘야 함   </a:t>
            </a:r>
            <a:endParaRPr lang="en-US" altLang="ko-KR" b="1" spc="-150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꾸중을 들으면 토라지기 시작하므로 꾸짖기보다는   </a:t>
            </a:r>
            <a:endParaRPr lang="en-US" altLang="ko-KR" b="1" spc="-150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600"/>
              </a:lnSpc>
            </a:pP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올바른 행동에 대한 모범 예를 보여주는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것이 중요함</a:t>
            </a:r>
            <a:endParaRPr kumimoji="0" lang="ko-KR" altLang="en-US" b="1" spc="-150" dirty="0">
              <a:solidFill>
                <a:srgbClr val="4DA846"/>
              </a:solidFill>
              <a:latin typeface="+mn-ea"/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7" y="6135864"/>
            <a:ext cx="1689999" cy="72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바람직한 훈육 방법</a:t>
            </a:r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연령별 아동발달 이해하기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0" name="그룹 78"/>
          <p:cNvGrpSpPr/>
          <p:nvPr/>
        </p:nvGrpSpPr>
        <p:grpSpPr>
          <a:xfrm>
            <a:off x="611560" y="1167134"/>
            <a:ext cx="5344262" cy="4845769"/>
            <a:chOff x="5066039" y="2036287"/>
            <a:chExt cx="5342565" cy="3184358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66039" y="2050241"/>
              <a:ext cx="5342564" cy="3170404"/>
            </a:xfrm>
            <a:prstGeom prst="roundRect">
              <a:avLst>
                <a:gd name="adj" fmla="val 897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prstMaterial="softEdge">
              <a:bevelT w="254000" h="298450"/>
              <a:bevelB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181826" y="2036287"/>
              <a:ext cx="5226778" cy="1169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Wingdings" pitchFamily="2" charset="2"/>
                <a:buChar char="v"/>
              </a:pP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8</a:t>
              </a:r>
              <a:r>
                <a:rPr lang="ko-KR" altLang="en-US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세</a:t>
              </a: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~13</a:t>
              </a:r>
              <a:r>
                <a:rPr lang="ko-KR" altLang="en-US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세</a:t>
              </a: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/>
              </a:r>
              <a:b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</a:br>
              <a:endParaRPr lang="en-US" altLang="ko-KR" sz="1000" spc="-150" dirty="0" smtClean="0">
                <a:latin typeface="HY강B" pitchFamily="18" charset="-127"/>
                <a:ea typeface="HY강B" pitchFamily="18" charset="-127"/>
              </a:endParaRPr>
            </a:p>
            <a:p>
              <a:pPr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자아가 형성되며 정체성을 확립하려 함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en-US" altLang="ko-KR" b="1" dirty="0" smtClean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사회적 질서를 배워가는 시기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친구와 집단활동에 많은 중심을 둠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en-US" altLang="ko-KR" b="1" dirty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천성적 기질이 극대화 됨</a:t>
              </a:r>
              <a:endParaRPr lang="en-US" altLang="ko-KR" b="1" dirty="0" smtClean="0">
                <a:latin typeface="+mn-ea"/>
                <a:cs typeface="Arial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473141" y="2075816"/>
            <a:ext cx="2244845" cy="2043762"/>
            <a:chOff x="3316248" y="4511631"/>
            <a:chExt cx="2244845" cy="2043762"/>
          </a:xfrm>
        </p:grpSpPr>
        <p:grpSp>
          <p:nvGrpSpPr>
            <p:cNvPr id="16" name="그룹 15"/>
            <p:cNvGrpSpPr/>
            <p:nvPr/>
          </p:nvGrpSpPr>
          <p:grpSpPr>
            <a:xfrm>
              <a:off x="3316248" y="4511631"/>
              <a:ext cx="2244845" cy="2043762"/>
              <a:chOff x="6555042" y="1506348"/>
              <a:chExt cx="2286016" cy="2081245"/>
            </a:xfrm>
          </p:grpSpPr>
          <p:grpSp>
            <p:nvGrpSpPr>
              <p:cNvPr id="18" name="그룹 47"/>
              <p:cNvGrpSpPr/>
              <p:nvPr/>
            </p:nvGrpSpPr>
            <p:grpSpPr>
              <a:xfrm>
                <a:off x="6872947" y="1506348"/>
                <a:ext cx="1475409" cy="1473507"/>
                <a:chOff x="6991697" y="1753766"/>
                <a:chExt cx="1654880" cy="1652747"/>
              </a:xfrm>
            </p:grpSpPr>
            <p:sp>
              <p:nvSpPr>
                <p:cNvPr id="20" name="Freeform 9"/>
                <p:cNvSpPr>
                  <a:spLocks/>
                </p:cNvSpPr>
                <p:nvPr/>
              </p:nvSpPr>
              <p:spPr bwMode="auto">
                <a:xfrm>
                  <a:off x="6991697" y="1753766"/>
                  <a:ext cx="1654880" cy="1652747"/>
                </a:xfrm>
                <a:custGeom>
                  <a:avLst/>
                  <a:gdLst/>
                  <a:ahLst/>
                  <a:cxnLst>
                    <a:cxn ang="0">
                      <a:pos x="1164" y="0"/>
                    </a:cxn>
                    <a:cxn ang="0">
                      <a:pos x="388" y="0"/>
                    </a:cxn>
                    <a:cxn ang="0">
                      <a:pos x="388" y="0"/>
                    </a:cxn>
                    <a:cxn ang="0">
                      <a:pos x="348" y="2"/>
                    </a:cxn>
                    <a:cxn ang="0">
                      <a:pos x="310" y="8"/>
                    </a:cxn>
                    <a:cxn ang="0">
                      <a:pos x="272" y="16"/>
                    </a:cxn>
                    <a:cxn ang="0">
                      <a:pos x="238" y="30"/>
                    </a:cxn>
                    <a:cxn ang="0">
                      <a:pos x="204" y="46"/>
                    </a:cxn>
                    <a:cxn ang="0">
                      <a:pos x="172" y="66"/>
                    </a:cxn>
                    <a:cxn ang="0">
                      <a:pos x="142" y="88"/>
                    </a:cxn>
                    <a:cxn ang="0">
                      <a:pos x="114" y="112"/>
                    </a:cxn>
                    <a:cxn ang="0">
                      <a:pos x="88" y="140"/>
                    </a:cxn>
                    <a:cxn ang="0">
                      <a:pos x="66" y="170"/>
                    </a:cxn>
                    <a:cxn ang="0">
                      <a:pos x="46" y="202"/>
                    </a:cxn>
                    <a:cxn ang="0">
                      <a:pos x="30" y="236"/>
                    </a:cxn>
                    <a:cxn ang="0">
                      <a:pos x="18" y="272"/>
                    </a:cxn>
                    <a:cxn ang="0">
                      <a:pos x="8" y="308"/>
                    </a:cxn>
                    <a:cxn ang="0">
                      <a:pos x="2" y="348"/>
                    </a:cxn>
                    <a:cxn ang="0">
                      <a:pos x="0" y="388"/>
                    </a:cxn>
                    <a:cxn ang="0">
                      <a:pos x="0" y="888"/>
                    </a:cxn>
                    <a:cxn ang="0">
                      <a:pos x="0" y="1162"/>
                    </a:cxn>
                    <a:cxn ang="0">
                      <a:pos x="0" y="1550"/>
                    </a:cxn>
                    <a:cxn ang="0">
                      <a:pos x="388" y="1550"/>
                    </a:cxn>
                    <a:cxn ang="0">
                      <a:pos x="662" y="1550"/>
                    </a:cxn>
                    <a:cxn ang="0">
                      <a:pos x="1164" y="1550"/>
                    </a:cxn>
                    <a:cxn ang="0">
                      <a:pos x="1164" y="1550"/>
                    </a:cxn>
                    <a:cxn ang="0">
                      <a:pos x="1204" y="1548"/>
                    </a:cxn>
                    <a:cxn ang="0">
                      <a:pos x="1242" y="1542"/>
                    </a:cxn>
                    <a:cxn ang="0">
                      <a:pos x="1278" y="1534"/>
                    </a:cxn>
                    <a:cxn ang="0">
                      <a:pos x="1314" y="1520"/>
                    </a:cxn>
                    <a:cxn ang="0">
                      <a:pos x="1348" y="1504"/>
                    </a:cxn>
                    <a:cxn ang="0">
                      <a:pos x="1380" y="1484"/>
                    </a:cxn>
                    <a:cxn ang="0">
                      <a:pos x="1410" y="1462"/>
                    </a:cxn>
                    <a:cxn ang="0">
                      <a:pos x="1438" y="1436"/>
                    </a:cxn>
                    <a:cxn ang="0">
                      <a:pos x="1462" y="1410"/>
                    </a:cxn>
                    <a:cxn ang="0">
                      <a:pos x="1486" y="1380"/>
                    </a:cxn>
                    <a:cxn ang="0">
                      <a:pos x="1504" y="1348"/>
                    </a:cxn>
                    <a:cxn ang="0">
                      <a:pos x="1520" y="1314"/>
                    </a:cxn>
                    <a:cxn ang="0">
                      <a:pos x="1534" y="1278"/>
                    </a:cxn>
                    <a:cxn ang="0">
                      <a:pos x="1544" y="1240"/>
                    </a:cxn>
                    <a:cxn ang="0">
                      <a:pos x="1550" y="1202"/>
                    </a:cxn>
                    <a:cxn ang="0">
                      <a:pos x="1552" y="1162"/>
                    </a:cxn>
                    <a:cxn ang="0">
                      <a:pos x="1552" y="388"/>
                    </a:cxn>
                    <a:cxn ang="0">
                      <a:pos x="1552" y="388"/>
                    </a:cxn>
                    <a:cxn ang="0">
                      <a:pos x="1550" y="348"/>
                    </a:cxn>
                    <a:cxn ang="0">
                      <a:pos x="1544" y="308"/>
                    </a:cxn>
                    <a:cxn ang="0">
                      <a:pos x="1534" y="272"/>
                    </a:cxn>
                    <a:cxn ang="0">
                      <a:pos x="1520" y="236"/>
                    </a:cxn>
                    <a:cxn ang="0">
                      <a:pos x="1504" y="202"/>
                    </a:cxn>
                    <a:cxn ang="0">
                      <a:pos x="1486" y="170"/>
                    </a:cxn>
                    <a:cxn ang="0">
                      <a:pos x="1462" y="140"/>
                    </a:cxn>
                    <a:cxn ang="0">
                      <a:pos x="1438" y="112"/>
                    </a:cxn>
                    <a:cxn ang="0">
                      <a:pos x="1410" y="88"/>
                    </a:cxn>
                    <a:cxn ang="0">
                      <a:pos x="1380" y="66"/>
                    </a:cxn>
                    <a:cxn ang="0">
                      <a:pos x="1348" y="46"/>
                    </a:cxn>
                    <a:cxn ang="0">
                      <a:pos x="1314" y="30"/>
                    </a:cxn>
                    <a:cxn ang="0">
                      <a:pos x="1278" y="16"/>
                    </a:cxn>
                    <a:cxn ang="0">
                      <a:pos x="1242" y="8"/>
                    </a:cxn>
                    <a:cxn ang="0">
                      <a:pos x="1204" y="2"/>
                    </a:cxn>
                    <a:cxn ang="0">
                      <a:pos x="1164" y="0"/>
                    </a:cxn>
                    <a:cxn ang="0">
                      <a:pos x="1164" y="0"/>
                    </a:cxn>
                  </a:cxnLst>
                  <a:rect l="0" t="0" r="r" b="b"/>
                  <a:pathLst>
                    <a:path w="1552" h="1550">
                      <a:moveTo>
                        <a:pt x="1164" y="0"/>
                      </a:move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48" y="2"/>
                      </a:lnTo>
                      <a:lnTo>
                        <a:pt x="310" y="8"/>
                      </a:lnTo>
                      <a:lnTo>
                        <a:pt x="272" y="16"/>
                      </a:lnTo>
                      <a:lnTo>
                        <a:pt x="238" y="30"/>
                      </a:lnTo>
                      <a:lnTo>
                        <a:pt x="204" y="46"/>
                      </a:lnTo>
                      <a:lnTo>
                        <a:pt x="172" y="66"/>
                      </a:lnTo>
                      <a:lnTo>
                        <a:pt x="142" y="88"/>
                      </a:lnTo>
                      <a:lnTo>
                        <a:pt x="114" y="112"/>
                      </a:lnTo>
                      <a:lnTo>
                        <a:pt x="88" y="140"/>
                      </a:lnTo>
                      <a:lnTo>
                        <a:pt x="66" y="170"/>
                      </a:lnTo>
                      <a:lnTo>
                        <a:pt x="46" y="202"/>
                      </a:lnTo>
                      <a:lnTo>
                        <a:pt x="30" y="236"/>
                      </a:lnTo>
                      <a:lnTo>
                        <a:pt x="18" y="272"/>
                      </a:lnTo>
                      <a:lnTo>
                        <a:pt x="8" y="308"/>
                      </a:lnTo>
                      <a:lnTo>
                        <a:pt x="2" y="348"/>
                      </a:lnTo>
                      <a:lnTo>
                        <a:pt x="0" y="388"/>
                      </a:lnTo>
                      <a:lnTo>
                        <a:pt x="0" y="888"/>
                      </a:lnTo>
                      <a:lnTo>
                        <a:pt x="0" y="1162"/>
                      </a:lnTo>
                      <a:lnTo>
                        <a:pt x="0" y="1550"/>
                      </a:lnTo>
                      <a:lnTo>
                        <a:pt x="388" y="1550"/>
                      </a:lnTo>
                      <a:lnTo>
                        <a:pt x="662" y="1550"/>
                      </a:lnTo>
                      <a:lnTo>
                        <a:pt x="1164" y="1550"/>
                      </a:lnTo>
                      <a:lnTo>
                        <a:pt x="1164" y="1550"/>
                      </a:lnTo>
                      <a:lnTo>
                        <a:pt x="1204" y="1548"/>
                      </a:lnTo>
                      <a:lnTo>
                        <a:pt x="1242" y="1542"/>
                      </a:lnTo>
                      <a:lnTo>
                        <a:pt x="1278" y="1534"/>
                      </a:lnTo>
                      <a:lnTo>
                        <a:pt x="1314" y="1520"/>
                      </a:lnTo>
                      <a:lnTo>
                        <a:pt x="1348" y="1504"/>
                      </a:lnTo>
                      <a:lnTo>
                        <a:pt x="1380" y="1484"/>
                      </a:lnTo>
                      <a:lnTo>
                        <a:pt x="1410" y="1462"/>
                      </a:lnTo>
                      <a:lnTo>
                        <a:pt x="1438" y="1436"/>
                      </a:lnTo>
                      <a:lnTo>
                        <a:pt x="1462" y="1410"/>
                      </a:lnTo>
                      <a:lnTo>
                        <a:pt x="1486" y="1380"/>
                      </a:lnTo>
                      <a:lnTo>
                        <a:pt x="1504" y="1348"/>
                      </a:lnTo>
                      <a:lnTo>
                        <a:pt x="1520" y="1314"/>
                      </a:lnTo>
                      <a:lnTo>
                        <a:pt x="1534" y="1278"/>
                      </a:lnTo>
                      <a:lnTo>
                        <a:pt x="1544" y="1240"/>
                      </a:lnTo>
                      <a:lnTo>
                        <a:pt x="1550" y="1202"/>
                      </a:lnTo>
                      <a:lnTo>
                        <a:pt x="1552" y="1162"/>
                      </a:lnTo>
                      <a:lnTo>
                        <a:pt x="1552" y="388"/>
                      </a:lnTo>
                      <a:lnTo>
                        <a:pt x="1552" y="388"/>
                      </a:lnTo>
                      <a:lnTo>
                        <a:pt x="1550" y="348"/>
                      </a:lnTo>
                      <a:lnTo>
                        <a:pt x="1544" y="308"/>
                      </a:lnTo>
                      <a:lnTo>
                        <a:pt x="1534" y="272"/>
                      </a:lnTo>
                      <a:lnTo>
                        <a:pt x="1520" y="236"/>
                      </a:lnTo>
                      <a:lnTo>
                        <a:pt x="1504" y="202"/>
                      </a:lnTo>
                      <a:lnTo>
                        <a:pt x="1486" y="170"/>
                      </a:lnTo>
                      <a:lnTo>
                        <a:pt x="1462" y="140"/>
                      </a:lnTo>
                      <a:lnTo>
                        <a:pt x="1438" y="112"/>
                      </a:lnTo>
                      <a:lnTo>
                        <a:pt x="1410" y="88"/>
                      </a:lnTo>
                      <a:lnTo>
                        <a:pt x="1380" y="66"/>
                      </a:lnTo>
                      <a:lnTo>
                        <a:pt x="1348" y="46"/>
                      </a:lnTo>
                      <a:lnTo>
                        <a:pt x="1314" y="30"/>
                      </a:lnTo>
                      <a:lnTo>
                        <a:pt x="1278" y="16"/>
                      </a:lnTo>
                      <a:lnTo>
                        <a:pt x="1242" y="8"/>
                      </a:lnTo>
                      <a:lnTo>
                        <a:pt x="1204" y="2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close/>
                    </a:path>
                  </a:pathLst>
                </a:custGeom>
                <a:solidFill>
                  <a:srgbClr val="558ED5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ko-KR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7041040" y="1803990"/>
                  <a:ext cx="1556195" cy="1554189"/>
                </a:xfrm>
                <a:custGeom>
                  <a:avLst/>
                  <a:gdLst/>
                  <a:ahLst/>
                  <a:cxnLst>
                    <a:cxn ang="0">
                      <a:pos x="1164" y="0"/>
                    </a:cxn>
                    <a:cxn ang="0">
                      <a:pos x="388" y="0"/>
                    </a:cxn>
                    <a:cxn ang="0">
                      <a:pos x="388" y="0"/>
                    </a:cxn>
                    <a:cxn ang="0">
                      <a:pos x="348" y="2"/>
                    </a:cxn>
                    <a:cxn ang="0">
                      <a:pos x="310" y="8"/>
                    </a:cxn>
                    <a:cxn ang="0">
                      <a:pos x="272" y="16"/>
                    </a:cxn>
                    <a:cxn ang="0">
                      <a:pos x="238" y="30"/>
                    </a:cxn>
                    <a:cxn ang="0">
                      <a:pos x="204" y="46"/>
                    </a:cxn>
                    <a:cxn ang="0">
                      <a:pos x="172" y="66"/>
                    </a:cxn>
                    <a:cxn ang="0">
                      <a:pos x="142" y="88"/>
                    </a:cxn>
                    <a:cxn ang="0">
                      <a:pos x="114" y="112"/>
                    </a:cxn>
                    <a:cxn ang="0">
                      <a:pos x="88" y="140"/>
                    </a:cxn>
                    <a:cxn ang="0">
                      <a:pos x="66" y="170"/>
                    </a:cxn>
                    <a:cxn ang="0">
                      <a:pos x="46" y="202"/>
                    </a:cxn>
                    <a:cxn ang="0">
                      <a:pos x="30" y="236"/>
                    </a:cxn>
                    <a:cxn ang="0">
                      <a:pos x="18" y="272"/>
                    </a:cxn>
                    <a:cxn ang="0">
                      <a:pos x="8" y="308"/>
                    </a:cxn>
                    <a:cxn ang="0">
                      <a:pos x="2" y="348"/>
                    </a:cxn>
                    <a:cxn ang="0">
                      <a:pos x="0" y="388"/>
                    </a:cxn>
                    <a:cxn ang="0">
                      <a:pos x="0" y="888"/>
                    </a:cxn>
                    <a:cxn ang="0">
                      <a:pos x="0" y="1162"/>
                    </a:cxn>
                    <a:cxn ang="0">
                      <a:pos x="0" y="1550"/>
                    </a:cxn>
                    <a:cxn ang="0">
                      <a:pos x="388" y="1550"/>
                    </a:cxn>
                    <a:cxn ang="0">
                      <a:pos x="662" y="1550"/>
                    </a:cxn>
                    <a:cxn ang="0">
                      <a:pos x="1164" y="1550"/>
                    </a:cxn>
                    <a:cxn ang="0">
                      <a:pos x="1164" y="1550"/>
                    </a:cxn>
                    <a:cxn ang="0">
                      <a:pos x="1204" y="1548"/>
                    </a:cxn>
                    <a:cxn ang="0">
                      <a:pos x="1242" y="1542"/>
                    </a:cxn>
                    <a:cxn ang="0">
                      <a:pos x="1278" y="1534"/>
                    </a:cxn>
                    <a:cxn ang="0">
                      <a:pos x="1314" y="1520"/>
                    </a:cxn>
                    <a:cxn ang="0">
                      <a:pos x="1348" y="1504"/>
                    </a:cxn>
                    <a:cxn ang="0">
                      <a:pos x="1380" y="1484"/>
                    </a:cxn>
                    <a:cxn ang="0">
                      <a:pos x="1410" y="1462"/>
                    </a:cxn>
                    <a:cxn ang="0">
                      <a:pos x="1438" y="1436"/>
                    </a:cxn>
                    <a:cxn ang="0">
                      <a:pos x="1462" y="1410"/>
                    </a:cxn>
                    <a:cxn ang="0">
                      <a:pos x="1486" y="1380"/>
                    </a:cxn>
                    <a:cxn ang="0">
                      <a:pos x="1504" y="1348"/>
                    </a:cxn>
                    <a:cxn ang="0">
                      <a:pos x="1520" y="1314"/>
                    </a:cxn>
                    <a:cxn ang="0">
                      <a:pos x="1534" y="1278"/>
                    </a:cxn>
                    <a:cxn ang="0">
                      <a:pos x="1544" y="1240"/>
                    </a:cxn>
                    <a:cxn ang="0">
                      <a:pos x="1550" y="1202"/>
                    </a:cxn>
                    <a:cxn ang="0">
                      <a:pos x="1552" y="1162"/>
                    </a:cxn>
                    <a:cxn ang="0">
                      <a:pos x="1552" y="388"/>
                    </a:cxn>
                    <a:cxn ang="0">
                      <a:pos x="1552" y="388"/>
                    </a:cxn>
                    <a:cxn ang="0">
                      <a:pos x="1550" y="348"/>
                    </a:cxn>
                    <a:cxn ang="0">
                      <a:pos x="1544" y="308"/>
                    </a:cxn>
                    <a:cxn ang="0">
                      <a:pos x="1534" y="272"/>
                    </a:cxn>
                    <a:cxn ang="0">
                      <a:pos x="1520" y="236"/>
                    </a:cxn>
                    <a:cxn ang="0">
                      <a:pos x="1504" y="202"/>
                    </a:cxn>
                    <a:cxn ang="0">
                      <a:pos x="1486" y="170"/>
                    </a:cxn>
                    <a:cxn ang="0">
                      <a:pos x="1462" y="140"/>
                    </a:cxn>
                    <a:cxn ang="0">
                      <a:pos x="1438" y="112"/>
                    </a:cxn>
                    <a:cxn ang="0">
                      <a:pos x="1410" y="88"/>
                    </a:cxn>
                    <a:cxn ang="0">
                      <a:pos x="1380" y="66"/>
                    </a:cxn>
                    <a:cxn ang="0">
                      <a:pos x="1348" y="46"/>
                    </a:cxn>
                    <a:cxn ang="0">
                      <a:pos x="1314" y="30"/>
                    </a:cxn>
                    <a:cxn ang="0">
                      <a:pos x="1278" y="16"/>
                    </a:cxn>
                    <a:cxn ang="0">
                      <a:pos x="1242" y="8"/>
                    </a:cxn>
                    <a:cxn ang="0">
                      <a:pos x="1204" y="2"/>
                    </a:cxn>
                    <a:cxn ang="0">
                      <a:pos x="1164" y="0"/>
                    </a:cxn>
                    <a:cxn ang="0">
                      <a:pos x="1164" y="0"/>
                    </a:cxn>
                  </a:cxnLst>
                  <a:rect l="0" t="0" r="r" b="b"/>
                  <a:pathLst>
                    <a:path w="1552" h="1550">
                      <a:moveTo>
                        <a:pt x="1164" y="0"/>
                      </a:move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48" y="2"/>
                      </a:lnTo>
                      <a:lnTo>
                        <a:pt x="310" y="8"/>
                      </a:lnTo>
                      <a:lnTo>
                        <a:pt x="272" y="16"/>
                      </a:lnTo>
                      <a:lnTo>
                        <a:pt x="238" y="30"/>
                      </a:lnTo>
                      <a:lnTo>
                        <a:pt x="204" y="46"/>
                      </a:lnTo>
                      <a:lnTo>
                        <a:pt x="172" y="66"/>
                      </a:lnTo>
                      <a:lnTo>
                        <a:pt x="142" y="88"/>
                      </a:lnTo>
                      <a:lnTo>
                        <a:pt x="114" y="112"/>
                      </a:lnTo>
                      <a:lnTo>
                        <a:pt x="88" y="140"/>
                      </a:lnTo>
                      <a:lnTo>
                        <a:pt x="66" y="170"/>
                      </a:lnTo>
                      <a:lnTo>
                        <a:pt x="46" y="202"/>
                      </a:lnTo>
                      <a:lnTo>
                        <a:pt x="30" y="236"/>
                      </a:lnTo>
                      <a:lnTo>
                        <a:pt x="18" y="272"/>
                      </a:lnTo>
                      <a:lnTo>
                        <a:pt x="8" y="308"/>
                      </a:lnTo>
                      <a:lnTo>
                        <a:pt x="2" y="348"/>
                      </a:lnTo>
                      <a:lnTo>
                        <a:pt x="0" y="388"/>
                      </a:lnTo>
                      <a:lnTo>
                        <a:pt x="0" y="888"/>
                      </a:lnTo>
                      <a:lnTo>
                        <a:pt x="0" y="1162"/>
                      </a:lnTo>
                      <a:lnTo>
                        <a:pt x="0" y="1550"/>
                      </a:lnTo>
                      <a:lnTo>
                        <a:pt x="388" y="1550"/>
                      </a:lnTo>
                      <a:lnTo>
                        <a:pt x="662" y="1550"/>
                      </a:lnTo>
                      <a:lnTo>
                        <a:pt x="1164" y="1550"/>
                      </a:lnTo>
                      <a:lnTo>
                        <a:pt x="1164" y="1550"/>
                      </a:lnTo>
                      <a:lnTo>
                        <a:pt x="1204" y="1548"/>
                      </a:lnTo>
                      <a:lnTo>
                        <a:pt x="1242" y="1542"/>
                      </a:lnTo>
                      <a:lnTo>
                        <a:pt x="1278" y="1534"/>
                      </a:lnTo>
                      <a:lnTo>
                        <a:pt x="1314" y="1520"/>
                      </a:lnTo>
                      <a:lnTo>
                        <a:pt x="1348" y="1504"/>
                      </a:lnTo>
                      <a:lnTo>
                        <a:pt x="1380" y="1484"/>
                      </a:lnTo>
                      <a:lnTo>
                        <a:pt x="1410" y="1462"/>
                      </a:lnTo>
                      <a:lnTo>
                        <a:pt x="1438" y="1436"/>
                      </a:lnTo>
                      <a:lnTo>
                        <a:pt x="1462" y="1410"/>
                      </a:lnTo>
                      <a:lnTo>
                        <a:pt x="1486" y="1380"/>
                      </a:lnTo>
                      <a:lnTo>
                        <a:pt x="1504" y="1348"/>
                      </a:lnTo>
                      <a:lnTo>
                        <a:pt x="1520" y="1314"/>
                      </a:lnTo>
                      <a:lnTo>
                        <a:pt x="1534" y="1278"/>
                      </a:lnTo>
                      <a:lnTo>
                        <a:pt x="1544" y="1240"/>
                      </a:lnTo>
                      <a:lnTo>
                        <a:pt x="1550" y="1202"/>
                      </a:lnTo>
                      <a:lnTo>
                        <a:pt x="1552" y="1162"/>
                      </a:lnTo>
                      <a:lnTo>
                        <a:pt x="1552" y="388"/>
                      </a:lnTo>
                      <a:lnTo>
                        <a:pt x="1552" y="388"/>
                      </a:lnTo>
                      <a:lnTo>
                        <a:pt x="1550" y="348"/>
                      </a:lnTo>
                      <a:lnTo>
                        <a:pt x="1544" y="308"/>
                      </a:lnTo>
                      <a:lnTo>
                        <a:pt x="1534" y="272"/>
                      </a:lnTo>
                      <a:lnTo>
                        <a:pt x="1520" y="236"/>
                      </a:lnTo>
                      <a:lnTo>
                        <a:pt x="1504" y="202"/>
                      </a:lnTo>
                      <a:lnTo>
                        <a:pt x="1486" y="170"/>
                      </a:lnTo>
                      <a:lnTo>
                        <a:pt x="1462" y="140"/>
                      </a:lnTo>
                      <a:lnTo>
                        <a:pt x="1438" y="112"/>
                      </a:lnTo>
                      <a:lnTo>
                        <a:pt x="1410" y="88"/>
                      </a:lnTo>
                      <a:lnTo>
                        <a:pt x="1380" y="66"/>
                      </a:lnTo>
                      <a:lnTo>
                        <a:pt x="1348" y="46"/>
                      </a:lnTo>
                      <a:lnTo>
                        <a:pt x="1314" y="30"/>
                      </a:lnTo>
                      <a:lnTo>
                        <a:pt x="1278" y="16"/>
                      </a:lnTo>
                      <a:lnTo>
                        <a:pt x="1242" y="8"/>
                      </a:lnTo>
                      <a:lnTo>
                        <a:pt x="1204" y="2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대각선 방향의 모서리가 둥근 사각형 21"/>
                <p:cNvSpPr/>
                <p:nvPr/>
              </p:nvSpPr>
              <p:spPr>
                <a:xfrm rot="5400000">
                  <a:off x="7295919" y="2066828"/>
                  <a:ext cx="1548000" cy="1047691"/>
                </a:xfrm>
                <a:prstGeom prst="round2DiagRect">
                  <a:avLst>
                    <a:gd name="adj1" fmla="val 34743"/>
                    <a:gd name="adj2" fmla="val 33127"/>
                  </a:avLst>
                </a:prstGeom>
                <a:gradFill flip="none" rotWithShape="1">
                  <a:gsLst>
                    <a:gs pos="0">
                      <a:sysClr val="window" lastClr="FFFFFF">
                        <a:alpha val="49000"/>
                      </a:sysClr>
                    </a:gs>
                    <a:gs pos="71000">
                      <a:sysClr val="window" lastClr="FFFFFF">
                        <a:alpha val="0"/>
                      </a:sysClr>
                    </a:gs>
                  </a:gsLst>
                  <a:lin ang="5400000" scaled="1"/>
                  <a:tileRect/>
                </a:gra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flat" dir="t">
                    <a:rot lat="0" lon="0" rev="7920000"/>
                  </a:lightRig>
                </a:scene3d>
                <a:sp3d prstMaterial="clear">
                  <a:bevelT w="190500" h="190500"/>
                </a:sp3d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맑은 고딕"/>
                    <a:ea typeface="맑은 고딕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555042" y="3158965"/>
                <a:ext cx="2286016" cy="4286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ko-KR" altLang="en-US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  <a:t>아동학대 예방</a:t>
                </a:r>
                <a:r>
                  <a:rPr lang="en-US" altLang="ko-KR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  <a:t/>
                </a:r>
                <a:br>
                  <a:rPr lang="en-US" altLang="ko-KR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</a:br>
                <a:r>
                  <a:rPr lang="en-US" altLang="ko-KR" sz="26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- </a:t>
                </a:r>
                <a:r>
                  <a:rPr lang="ko-KR" altLang="en-US" sz="22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발달단계에 </a:t>
                </a:r>
                <a:endParaRPr lang="en-US" altLang="ko-KR" sz="2200" b="1" spc="-150" dirty="0" smtClean="0">
                  <a:solidFill>
                    <a:schemeClr val="tx2"/>
                  </a:solidFill>
                  <a:latin typeface="+mn-ea"/>
                  <a:cs typeface="Arial" charset="0"/>
                </a:endParaRPr>
              </a:p>
              <a:p>
                <a:r>
                  <a:rPr lang="ko-KR" altLang="en-US" sz="22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   따른 훈육방법</a:t>
                </a:r>
                <a:endParaRPr lang="ko-KR" altLang="en-US" sz="2200" spc="-15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pic>
          <p:nvPicPr>
            <p:cNvPr id="17" name="Picture 3" descr="C:\Users\c247\Desktop\bg icon\mini icon\금융\mn35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40000"/>
            </a:blip>
            <a:srcRect/>
            <a:stretch>
              <a:fillRect/>
            </a:stretch>
          </p:blipFill>
          <p:spPr bwMode="auto">
            <a:xfrm>
              <a:off x="4111228" y="4868493"/>
              <a:ext cx="634989" cy="79163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오른쪽 화살표 1"/>
          <p:cNvSpPr/>
          <p:nvPr/>
        </p:nvSpPr>
        <p:spPr>
          <a:xfrm rot="5400000">
            <a:off x="3035627" y="2922143"/>
            <a:ext cx="301168" cy="738442"/>
          </a:xfrm>
          <a:prstGeom prst="rightArrow">
            <a:avLst>
              <a:gd name="adj1" fmla="val 50000"/>
              <a:gd name="adj2" fmla="val 57982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76584" y="3480266"/>
            <a:ext cx="5228438" cy="2757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아동이 문제 행동을 할 경우 장기적인 문제 행동</a:t>
            </a:r>
            <a:endParaRPr lang="en-US" altLang="ko-KR" b="1" spc="-150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 marL="285750" indent="-285750">
              <a:lnSpc>
                <a:spcPts val="2500"/>
              </a:lnSpc>
            </a:pP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    교정 목표를 설정한다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.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따듯함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(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사랑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,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인정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)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과 체계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(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기대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,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지침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)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을 제공한다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.</a:t>
            </a:r>
          </a:p>
          <a:p>
            <a:pPr>
              <a:lnSpc>
                <a:spcPts val="2500"/>
              </a:lnSpc>
              <a:buFontTx/>
              <a:buChar char="-"/>
            </a:pPr>
            <a:r>
              <a:rPr kumimoji="0"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  아동의 감정과 개별적인 특성을 이해한다</a:t>
            </a:r>
            <a:r>
              <a:rPr kumimoji="0"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   (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활동적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,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독립적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,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행동이 산만하거나 느림</a:t>
            </a:r>
            <a:r>
              <a:rPr lang="en-US" altLang="ko-KR" b="1" spc="-150" dirty="0">
                <a:solidFill>
                  <a:srgbClr val="4DA846"/>
                </a:solidFill>
                <a:latin typeface="+mn-ea"/>
                <a:cs typeface="Arial" charset="0"/>
              </a:rPr>
              <a:t>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등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)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아동이 수용하고 이해할 수 있는 범위에서 보상과</a:t>
            </a:r>
            <a:endParaRPr lang="en-US" altLang="ko-KR" b="1" spc="-150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500"/>
              </a:lnSpc>
            </a:pP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   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벌칙을 실시</a:t>
            </a: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/>
            </a:r>
            <a:b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</a:b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-  </a:t>
            </a:r>
            <a:r>
              <a:rPr lang="ko-KR" altLang="en-US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교사의 감정 관리도 중요</a:t>
            </a: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!! (</a:t>
            </a:r>
            <a:r>
              <a:rPr lang="ko-KR" altLang="en-US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심호흡</a:t>
            </a: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, </a:t>
            </a:r>
            <a:r>
              <a:rPr lang="ko-KR" altLang="en-US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여가 활동 등</a:t>
            </a: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7" y="6067897"/>
            <a:ext cx="1689999" cy="72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바람직한 훈육 방법</a:t>
            </a:r>
            <a: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3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연령별 아동발달 이해하기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0" name="그룹 78"/>
          <p:cNvGrpSpPr/>
          <p:nvPr/>
        </p:nvGrpSpPr>
        <p:grpSpPr>
          <a:xfrm>
            <a:off x="611560" y="1340769"/>
            <a:ext cx="5344262" cy="4536503"/>
            <a:chOff x="5066039" y="2050241"/>
            <a:chExt cx="5342565" cy="3170404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66039" y="2050241"/>
              <a:ext cx="5342564" cy="3170404"/>
            </a:xfrm>
            <a:prstGeom prst="roundRect">
              <a:avLst>
                <a:gd name="adj" fmla="val 8971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prstMaterial="softEdge">
              <a:bevelT w="254000" h="298450"/>
              <a:bevelB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181826" y="2103053"/>
              <a:ext cx="5226778" cy="1347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Wingdings" pitchFamily="2" charset="2"/>
                <a:buChar char="v"/>
              </a:pP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 </a:t>
              </a:r>
              <a:r>
                <a:rPr lang="ko-KR" altLang="en-US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청소년</a:t>
              </a:r>
              <a:r>
                <a:rPr lang="ko-KR" altLang="en-US" sz="2600" b="1" spc="-100" dirty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기</a:t>
              </a: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(14</a:t>
              </a:r>
              <a:r>
                <a:rPr lang="ko-KR" altLang="en-US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세</a:t>
              </a: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~18</a:t>
              </a:r>
              <a:r>
                <a:rPr lang="ko-KR" altLang="en-US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세</a:t>
              </a:r>
              <a: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  <a:t>)</a:t>
              </a:r>
              <a:br>
                <a:rPr lang="en-US" altLang="ko-KR" sz="2600" b="1" spc="-100" dirty="0" smtClean="0">
                  <a:solidFill>
                    <a:srgbClr val="C00000"/>
                  </a:solidFill>
                  <a:latin typeface="+mn-ea"/>
                  <a:cs typeface="Arial" pitchFamily="34" charset="0"/>
                </a:rPr>
              </a:br>
              <a:endParaRPr lang="en-US" altLang="ko-KR" sz="1000" spc="-150" dirty="0" smtClean="0">
                <a:latin typeface="HY강B" pitchFamily="18" charset="-127"/>
                <a:ea typeface="HY강B" pitchFamily="18" charset="-127"/>
              </a:endParaRPr>
            </a:p>
            <a:p>
              <a:pPr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성인과 같은 수준의 사고를 시작함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en-US" altLang="ko-KR" b="1" dirty="0" smtClean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심리적 불안정</a:t>
              </a:r>
              <a:r>
                <a:rPr lang="en-US" altLang="ko-KR" b="1" dirty="0" smtClean="0">
                  <a:latin typeface="+mn-ea"/>
                  <a:cs typeface="Arial" charset="0"/>
                </a:rPr>
                <a:t>, </a:t>
              </a:r>
              <a:r>
                <a:rPr lang="ko-KR" altLang="en-US" b="1" dirty="0" smtClean="0">
                  <a:latin typeface="+mn-ea"/>
                  <a:cs typeface="Arial" charset="0"/>
                </a:rPr>
                <a:t>위험행동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ko-KR" altLang="en-US" b="1" dirty="0" smtClean="0">
                  <a:latin typeface="+mn-ea"/>
                  <a:cs typeface="Arial" charset="0"/>
                </a:rPr>
                <a:t> 이성관계에 중시</a:t>
              </a:r>
              <a:endParaRPr lang="en-US" altLang="ko-KR" b="1" dirty="0" smtClean="0">
                <a:latin typeface="+mn-ea"/>
                <a:cs typeface="Arial" charset="0"/>
              </a:endParaRPr>
            </a:p>
            <a:p>
              <a:pPr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en-US" altLang="ko-KR" b="1" dirty="0" smtClean="0">
                  <a:latin typeface="+mn-ea"/>
                  <a:cs typeface="Arial" charset="0"/>
                </a:rPr>
                <a:t> </a:t>
              </a:r>
              <a:r>
                <a:rPr lang="ko-KR" altLang="en-US" b="1" dirty="0" smtClean="0">
                  <a:latin typeface="+mn-ea"/>
                  <a:cs typeface="Arial" charset="0"/>
                </a:rPr>
                <a:t>성인이라는 존재로 인정받고 싶어 함</a:t>
              </a:r>
              <a:endParaRPr lang="en-US" altLang="ko-KR" b="1" dirty="0" smtClean="0">
                <a:latin typeface="+mn-ea"/>
                <a:cs typeface="Arial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473141" y="2075816"/>
            <a:ext cx="2244845" cy="2043762"/>
            <a:chOff x="3316248" y="4511631"/>
            <a:chExt cx="2244845" cy="2043762"/>
          </a:xfrm>
        </p:grpSpPr>
        <p:grpSp>
          <p:nvGrpSpPr>
            <p:cNvPr id="16" name="그룹 15"/>
            <p:cNvGrpSpPr/>
            <p:nvPr/>
          </p:nvGrpSpPr>
          <p:grpSpPr>
            <a:xfrm>
              <a:off x="3316248" y="4511631"/>
              <a:ext cx="2244845" cy="2043762"/>
              <a:chOff x="6555042" y="1506348"/>
              <a:chExt cx="2286016" cy="2081245"/>
            </a:xfrm>
          </p:grpSpPr>
          <p:grpSp>
            <p:nvGrpSpPr>
              <p:cNvPr id="18" name="그룹 47"/>
              <p:cNvGrpSpPr/>
              <p:nvPr/>
            </p:nvGrpSpPr>
            <p:grpSpPr>
              <a:xfrm>
                <a:off x="6872947" y="1506348"/>
                <a:ext cx="1475409" cy="1473507"/>
                <a:chOff x="6991697" y="1753766"/>
                <a:chExt cx="1654880" cy="1652747"/>
              </a:xfrm>
            </p:grpSpPr>
            <p:sp>
              <p:nvSpPr>
                <p:cNvPr id="20" name="Freeform 9"/>
                <p:cNvSpPr>
                  <a:spLocks/>
                </p:cNvSpPr>
                <p:nvPr/>
              </p:nvSpPr>
              <p:spPr bwMode="auto">
                <a:xfrm>
                  <a:off x="6991697" y="1753766"/>
                  <a:ext cx="1654880" cy="1652747"/>
                </a:xfrm>
                <a:custGeom>
                  <a:avLst/>
                  <a:gdLst/>
                  <a:ahLst/>
                  <a:cxnLst>
                    <a:cxn ang="0">
                      <a:pos x="1164" y="0"/>
                    </a:cxn>
                    <a:cxn ang="0">
                      <a:pos x="388" y="0"/>
                    </a:cxn>
                    <a:cxn ang="0">
                      <a:pos x="388" y="0"/>
                    </a:cxn>
                    <a:cxn ang="0">
                      <a:pos x="348" y="2"/>
                    </a:cxn>
                    <a:cxn ang="0">
                      <a:pos x="310" y="8"/>
                    </a:cxn>
                    <a:cxn ang="0">
                      <a:pos x="272" y="16"/>
                    </a:cxn>
                    <a:cxn ang="0">
                      <a:pos x="238" y="30"/>
                    </a:cxn>
                    <a:cxn ang="0">
                      <a:pos x="204" y="46"/>
                    </a:cxn>
                    <a:cxn ang="0">
                      <a:pos x="172" y="66"/>
                    </a:cxn>
                    <a:cxn ang="0">
                      <a:pos x="142" y="88"/>
                    </a:cxn>
                    <a:cxn ang="0">
                      <a:pos x="114" y="112"/>
                    </a:cxn>
                    <a:cxn ang="0">
                      <a:pos x="88" y="140"/>
                    </a:cxn>
                    <a:cxn ang="0">
                      <a:pos x="66" y="170"/>
                    </a:cxn>
                    <a:cxn ang="0">
                      <a:pos x="46" y="202"/>
                    </a:cxn>
                    <a:cxn ang="0">
                      <a:pos x="30" y="236"/>
                    </a:cxn>
                    <a:cxn ang="0">
                      <a:pos x="18" y="272"/>
                    </a:cxn>
                    <a:cxn ang="0">
                      <a:pos x="8" y="308"/>
                    </a:cxn>
                    <a:cxn ang="0">
                      <a:pos x="2" y="348"/>
                    </a:cxn>
                    <a:cxn ang="0">
                      <a:pos x="0" y="388"/>
                    </a:cxn>
                    <a:cxn ang="0">
                      <a:pos x="0" y="888"/>
                    </a:cxn>
                    <a:cxn ang="0">
                      <a:pos x="0" y="1162"/>
                    </a:cxn>
                    <a:cxn ang="0">
                      <a:pos x="0" y="1550"/>
                    </a:cxn>
                    <a:cxn ang="0">
                      <a:pos x="388" y="1550"/>
                    </a:cxn>
                    <a:cxn ang="0">
                      <a:pos x="662" y="1550"/>
                    </a:cxn>
                    <a:cxn ang="0">
                      <a:pos x="1164" y="1550"/>
                    </a:cxn>
                    <a:cxn ang="0">
                      <a:pos x="1164" y="1550"/>
                    </a:cxn>
                    <a:cxn ang="0">
                      <a:pos x="1204" y="1548"/>
                    </a:cxn>
                    <a:cxn ang="0">
                      <a:pos x="1242" y="1542"/>
                    </a:cxn>
                    <a:cxn ang="0">
                      <a:pos x="1278" y="1534"/>
                    </a:cxn>
                    <a:cxn ang="0">
                      <a:pos x="1314" y="1520"/>
                    </a:cxn>
                    <a:cxn ang="0">
                      <a:pos x="1348" y="1504"/>
                    </a:cxn>
                    <a:cxn ang="0">
                      <a:pos x="1380" y="1484"/>
                    </a:cxn>
                    <a:cxn ang="0">
                      <a:pos x="1410" y="1462"/>
                    </a:cxn>
                    <a:cxn ang="0">
                      <a:pos x="1438" y="1436"/>
                    </a:cxn>
                    <a:cxn ang="0">
                      <a:pos x="1462" y="1410"/>
                    </a:cxn>
                    <a:cxn ang="0">
                      <a:pos x="1486" y="1380"/>
                    </a:cxn>
                    <a:cxn ang="0">
                      <a:pos x="1504" y="1348"/>
                    </a:cxn>
                    <a:cxn ang="0">
                      <a:pos x="1520" y="1314"/>
                    </a:cxn>
                    <a:cxn ang="0">
                      <a:pos x="1534" y="1278"/>
                    </a:cxn>
                    <a:cxn ang="0">
                      <a:pos x="1544" y="1240"/>
                    </a:cxn>
                    <a:cxn ang="0">
                      <a:pos x="1550" y="1202"/>
                    </a:cxn>
                    <a:cxn ang="0">
                      <a:pos x="1552" y="1162"/>
                    </a:cxn>
                    <a:cxn ang="0">
                      <a:pos x="1552" y="388"/>
                    </a:cxn>
                    <a:cxn ang="0">
                      <a:pos x="1552" y="388"/>
                    </a:cxn>
                    <a:cxn ang="0">
                      <a:pos x="1550" y="348"/>
                    </a:cxn>
                    <a:cxn ang="0">
                      <a:pos x="1544" y="308"/>
                    </a:cxn>
                    <a:cxn ang="0">
                      <a:pos x="1534" y="272"/>
                    </a:cxn>
                    <a:cxn ang="0">
                      <a:pos x="1520" y="236"/>
                    </a:cxn>
                    <a:cxn ang="0">
                      <a:pos x="1504" y="202"/>
                    </a:cxn>
                    <a:cxn ang="0">
                      <a:pos x="1486" y="170"/>
                    </a:cxn>
                    <a:cxn ang="0">
                      <a:pos x="1462" y="140"/>
                    </a:cxn>
                    <a:cxn ang="0">
                      <a:pos x="1438" y="112"/>
                    </a:cxn>
                    <a:cxn ang="0">
                      <a:pos x="1410" y="88"/>
                    </a:cxn>
                    <a:cxn ang="0">
                      <a:pos x="1380" y="66"/>
                    </a:cxn>
                    <a:cxn ang="0">
                      <a:pos x="1348" y="46"/>
                    </a:cxn>
                    <a:cxn ang="0">
                      <a:pos x="1314" y="30"/>
                    </a:cxn>
                    <a:cxn ang="0">
                      <a:pos x="1278" y="16"/>
                    </a:cxn>
                    <a:cxn ang="0">
                      <a:pos x="1242" y="8"/>
                    </a:cxn>
                    <a:cxn ang="0">
                      <a:pos x="1204" y="2"/>
                    </a:cxn>
                    <a:cxn ang="0">
                      <a:pos x="1164" y="0"/>
                    </a:cxn>
                    <a:cxn ang="0">
                      <a:pos x="1164" y="0"/>
                    </a:cxn>
                  </a:cxnLst>
                  <a:rect l="0" t="0" r="r" b="b"/>
                  <a:pathLst>
                    <a:path w="1552" h="1550">
                      <a:moveTo>
                        <a:pt x="1164" y="0"/>
                      </a:move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48" y="2"/>
                      </a:lnTo>
                      <a:lnTo>
                        <a:pt x="310" y="8"/>
                      </a:lnTo>
                      <a:lnTo>
                        <a:pt x="272" y="16"/>
                      </a:lnTo>
                      <a:lnTo>
                        <a:pt x="238" y="30"/>
                      </a:lnTo>
                      <a:lnTo>
                        <a:pt x="204" y="46"/>
                      </a:lnTo>
                      <a:lnTo>
                        <a:pt x="172" y="66"/>
                      </a:lnTo>
                      <a:lnTo>
                        <a:pt x="142" y="88"/>
                      </a:lnTo>
                      <a:lnTo>
                        <a:pt x="114" y="112"/>
                      </a:lnTo>
                      <a:lnTo>
                        <a:pt x="88" y="140"/>
                      </a:lnTo>
                      <a:lnTo>
                        <a:pt x="66" y="170"/>
                      </a:lnTo>
                      <a:lnTo>
                        <a:pt x="46" y="202"/>
                      </a:lnTo>
                      <a:lnTo>
                        <a:pt x="30" y="236"/>
                      </a:lnTo>
                      <a:lnTo>
                        <a:pt x="18" y="272"/>
                      </a:lnTo>
                      <a:lnTo>
                        <a:pt x="8" y="308"/>
                      </a:lnTo>
                      <a:lnTo>
                        <a:pt x="2" y="348"/>
                      </a:lnTo>
                      <a:lnTo>
                        <a:pt x="0" y="388"/>
                      </a:lnTo>
                      <a:lnTo>
                        <a:pt x="0" y="888"/>
                      </a:lnTo>
                      <a:lnTo>
                        <a:pt x="0" y="1162"/>
                      </a:lnTo>
                      <a:lnTo>
                        <a:pt x="0" y="1550"/>
                      </a:lnTo>
                      <a:lnTo>
                        <a:pt x="388" y="1550"/>
                      </a:lnTo>
                      <a:lnTo>
                        <a:pt x="662" y="1550"/>
                      </a:lnTo>
                      <a:lnTo>
                        <a:pt x="1164" y="1550"/>
                      </a:lnTo>
                      <a:lnTo>
                        <a:pt x="1164" y="1550"/>
                      </a:lnTo>
                      <a:lnTo>
                        <a:pt x="1204" y="1548"/>
                      </a:lnTo>
                      <a:lnTo>
                        <a:pt x="1242" y="1542"/>
                      </a:lnTo>
                      <a:lnTo>
                        <a:pt x="1278" y="1534"/>
                      </a:lnTo>
                      <a:lnTo>
                        <a:pt x="1314" y="1520"/>
                      </a:lnTo>
                      <a:lnTo>
                        <a:pt x="1348" y="1504"/>
                      </a:lnTo>
                      <a:lnTo>
                        <a:pt x="1380" y="1484"/>
                      </a:lnTo>
                      <a:lnTo>
                        <a:pt x="1410" y="1462"/>
                      </a:lnTo>
                      <a:lnTo>
                        <a:pt x="1438" y="1436"/>
                      </a:lnTo>
                      <a:lnTo>
                        <a:pt x="1462" y="1410"/>
                      </a:lnTo>
                      <a:lnTo>
                        <a:pt x="1486" y="1380"/>
                      </a:lnTo>
                      <a:lnTo>
                        <a:pt x="1504" y="1348"/>
                      </a:lnTo>
                      <a:lnTo>
                        <a:pt x="1520" y="1314"/>
                      </a:lnTo>
                      <a:lnTo>
                        <a:pt x="1534" y="1278"/>
                      </a:lnTo>
                      <a:lnTo>
                        <a:pt x="1544" y="1240"/>
                      </a:lnTo>
                      <a:lnTo>
                        <a:pt x="1550" y="1202"/>
                      </a:lnTo>
                      <a:lnTo>
                        <a:pt x="1552" y="1162"/>
                      </a:lnTo>
                      <a:lnTo>
                        <a:pt x="1552" y="388"/>
                      </a:lnTo>
                      <a:lnTo>
                        <a:pt x="1552" y="388"/>
                      </a:lnTo>
                      <a:lnTo>
                        <a:pt x="1550" y="348"/>
                      </a:lnTo>
                      <a:lnTo>
                        <a:pt x="1544" y="308"/>
                      </a:lnTo>
                      <a:lnTo>
                        <a:pt x="1534" y="272"/>
                      </a:lnTo>
                      <a:lnTo>
                        <a:pt x="1520" y="236"/>
                      </a:lnTo>
                      <a:lnTo>
                        <a:pt x="1504" y="202"/>
                      </a:lnTo>
                      <a:lnTo>
                        <a:pt x="1486" y="170"/>
                      </a:lnTo>
                      <a:lnTo>
                        <a:pt x="1462" y="140"/>
                      </a:lnTo>
                      <a:lnTo>
                        <a:pt x="1438" y="112"/>
                      </a:lnTo>
                      <a:lnTo>
                        <a:pt x="1410" y="88"/>
                      </a:lnTo>
                      <a:lnTo>
                        <a:pt x="1380" y="66"/>
                      </a:lnTo>
                      <a:lnTo>
                        <a:pt x="1348" y="46"/>
                      </a:lnTo>
                      <a:lnTo>
                        <a:pt x="1314" y="30"/>
                      </a:lnTo>
                      <a:lnTo>
                        <a:pt x="1278" y="16"/>
                      </a:lnTo>
                      <a:lnTo>
                        <a:pt x="1242" y="8"/>
                      </a:lnTo>
                      <a:lnTo>
                        <a:pt x="1204" y="2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close/>
                    </a:path>
                  </a:pathLst>
                </a:custGeom>
                <a:solidFill>
                  <a:srgbClr val="558ED5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ko-KR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7041040" y="1803990"/>
                  <a:ext cx="1556195" cy="1554189"/>
                </a:xfrm>
                <a:custGeom>
                  <a:avLst/>
                  <a:gdLst/>
                  <a:ahLst/>
                  <a:cxnLst>
                    <a:cxn ang="0">
                      <a:pos x="1164" y="0"/>
                    </a:cxn>
                    <a:cxn ang="0">
                      <a:pos x="388" y="0"/>
                    </a:cxn>
                    <a:cxn ang="0">
                      <a:pos x="388" y="0"/>
                    </a:cxn>
                    <a:cxn ang="0">
                      <a:pos x="348" y="2"/>
                    </a:cxn>
                    <a:cxn ang="0">
                      <a:pos x="310" y="8"/>
                    </a:cxn>
                    <a:cxn ang="0">
                      <a:pos x="272" y="16"/>
                    </a:cxn>
                    <a:cxn ang="0">
                      <a:pos x="238" y="30"/>
                    </a:cxn>
                    <a:cxn ang="0">
                      <a:pos x="204" y="46"/>
                    </a:cxn>
                    <a:cxn ang="0">
                      <a:pos x="172" y="66"/>
                    </a:cxn>
                    <a:cxn ang="0">
                      <a:pos x="142" y="88"/>
                    </a:cxn>
                    <a:cxn ang="0">
                      <a:pos x="114" y="112"/>
                    </a:cxn>
                    <a:cxn ang="0">
                      <a:pos x="88" y="140"/>
                    </a:cxn>
                    <a:cxn ang="0">
                      <a:pos x="66" y="170"/>
                    </a:cxn>
                    <a:cxn ang="0">
                      <a:pos x="46" y="202"/>
                    </a:cxn>
                    <a:cxn ang="0">
                      <a:pos x="30" y="236"/>
                    </a:cxn>
                    <a:cxn ang="0">
                      <a:pos x="18" y="272"/>
                    </a:cxn>
                    <a:cxn ang="0">
                      <a:pos x="8" y="308"/>
                    </a:cxn>
                    <a:cxn ang="0">
                      <a:pos x="2" y="348"/>
                    </a:cxn>
                    <a:cxn ang="0">
                      <a:pos x="0" y="388"/>
                    </a:cxn>
                    <a:cxn ang="0">
                      <a:pos x="0" y="888"/>
                    </a:cxn>
                    <a:cxn ang="0">
                      <a:pos x="0" y="1162"/>
                    </a:cxn>
                    <a:cxn ang="0">
                      <a:pos x="0" y="1550"/>
                    </a:cxn>
                    <a:cxn ang="0">
                      <a:pos x="388" y="1550"/>
                    </a:cxn>
                    <a:cxn ang="0">
                      <a:pos x="662" y="1550"/>
                    </a:cxn>
                    <a:cxn ang="0">
                      <a:pos x="1164" y="1550"/>
                    </a:cxn>
                    <a:cxn ang="0">
                      <a:pos x="1164" y="1550"/>
                    </a:cxn>
                    <a:cxn ang="0">
                      <a:pos x="1204" y="1548"/>
                    </a:cxn>
                    <a:cxn ang="0">
                      <a:pos x="1242" y="1542"/>
                    </a:cxn>
                    <a:cxn ang="0">
                      <a:pos x="1278" y="1534"/>
                    </a:cxn>
                    <a:cxn ang="0">
                      <a:pos x="1314" y="1520"/>
                    </a:cxn>
                    <a:cxn ang="0">
                      <a:pos x="1348" y="1504"/>
                    </a:cxn>
                    <a:cxn ang="0">
                      <a:pos x="1380" y="1484"/>
                    </a:cxn>
                    <a:cxn ang="0">
                      <a:pos x="1410" y="1462"/>
                    </a:cxn>
                    <a:cxn ang="0">
                      <a:pos x="1438" y="1436"/>
                    </a:cxn>
                    <a:cxn ang="0">
                      <a:pos x="1462" y="1410"/>
                    </a:cxn>
                    <a:cxn ang="0">
                      <a:pos x="1486" y="1380"/>
                    </a:cxn>
                    <a:cxn ang="0">
                      <a:pos x="1504" y="1348"/>
                    </a:cxn>
                    <a:cxn ang="0">
                      <a:pos x="1520" y="1314"/>
                    </a:cxn>
                    <a:cxn ang="0">
                      <a:pos x="1534" y="1278"/>
                    </a:cxn>
                    <a:cxn ang="0">
                      <a:pos x="1544" y="1240"/>
                    </a:cxn>
                    <a:cxn ang="0">
                      <a:pos x="1550" y="1202"/>
                    </a:cxn>
                    <a:cxn ang="0">
                      <a:pos x="1552" y="1162"/>
                    </a:cxn>
                    <a:cxn ang="0">
                      <a:pos x="1552" y="388"/>
                    </a:cxn>
                    <a:cxn ang="0">
                      <a:pos x="1552" y="388"/>
                    </a:cxn>
                    <a:cxn ang="0">
                      <a:pos x="1550" y="348"/>
                    </a:cxn>
                    <a:cxn ang="0">
                      <a:pos x="1544" y="308"/>
                    </a:cxn>
                    <a:cxn ang="0">
                      <a:pos x="1534" y="272"/>
                    </a:cxn>
                    <a:cxn ang="0">
                      <a:pos x="1520" y="236"/>
                    </a:cxn>
                    <a:cxn ang="0">
                      <a:pos x="1504" y="202"/>
                    </a:cxn>
                    <a:cxn ang="0">
                      <a:pos x="1486" y="170"/>
                    </a:cxn>
                    <a:cxn ang="0">
                      <a:pos x="1462" y="140"/>
                    </a:cxn>
                    <a:cxn ang="0">
                      <a:pos x="1438" y="112"/>
                    </a:cxn>
                    <a:cxn ang="0">
                      <a:pos x="1410" y="88"/>
                    </a:cxn>
                    <a:cxn ang="0">
                      <a:pos x="1380" y="66"/>
                    </a:cxn>
                    <a:cxn ang="0">
                      <a:pos x="1348" y="46"/>
                    </a:cxn>
                    <a:cxn ang="0">
                      <a:pos x="1314" y="30"/>
                    </a:cxn>
                    <a:cxn ang="0">
                      <a:pos x="1278" y="16"/>
                    </a:cxn>
                    <a:cxn ang="0">
                      <a:pos x="1242" y="8"/>
                    </a:cxn>
                    <a:cxn ang="0">
                      <a:pos x="1204" y="2"/>
                    </a:cxn>
                    <a:cxn ang="0">
                      <a:pos x="1164" y="0"/>
                    </a:cxn>
                    <a:cxn ang="0">
                      <a:pos x="1164" y="0"/>
                    </a:cxn>
                  </a:cxnLst>
                  <a:rect l="0" t="0" r="r" b="b"/>
                  <a:pathLst>
                    <a:path w="1552" h="1550">
                      <a:moveTo>
                        <a:pt x="1164" y="0"/>
                      </a:moveTo>
                      <a:lnTo>
                        <a:pt x="388" y="0"/>
                      </a:lnTo>
                      <a:lnTo>
                        <a:pt x="388" y="0"/>
                      </a:lnTo>
                      <a:lnTo>
                        <a:pt x="348" y="2"/>
                      </a:lnTo>
                      <a:lnTo>
                        <a:pt x="310" y="8"/>
                      </a:lnTo>
                      <a:lnTo>
                        <a:pt x="272" y="16"/>
                      </a:lnTo>
                      <a:lnTo>
                        <a:pt x="238" y="30"/>
                      </a:lnTo>
                      <a:lnTo>
                        <a:pt x="204" y="46"/>
                      </a:lnTo>
                      <a:lnTo>
                        <a:pt x="172" y="66"/>
                      </a:lnTo>
                      <a:lnTo>
                        <a:pt x="142" y="88"/>
                      </a:lnTo>
                      <a:lnTo>
                        <a:pt x="114" y="112"/>
                      </a:lnTo>
                      <a:lnTo>
                        <a:pt x="88" y="140"/>
                      </a:lnTo>
                      <a:lnTo>
                        <a:pt x="66" y="170"/>
                      </a:lnTo>
                      <a:lnTo>
                        <a:pt x="46" y="202"/>
                      </a:lnTo>
                      <a:lnTo>
                        <a:pt x="30" y="236"/>
                      </a:lnTo>
                      <a:lnTo>
                        <a:pt x="18" y="272"/>
                      </a:lnTo>
                      <a:lnTo>
                        <a:pt x="8" y="308"/>
                      </a:lnTo>
                      <a:lnTo>
                        <a:pt x="2" y="348"/>
                      </a:lnTo>
                      <a:lnTo>
                        <a:pt x="0" y="388"/>
                      </a:lnTo>
                      <a:lnTo>
                        <a:pt x="0" y="888"/>
                      </a:lnTo>
                      <a:lnTo>
                        <a:pt x="0" y="1162"/>
                      </a:lnTo>
                      <a:lnTo>
                        <a:pt x="0" y="1550"/>
                      </a:lnTo>
                      <a:lnTo>
                        <a:pt x="388" y="1550"/>
                      </a:lnTo>
                      <a:lnTo>
                        <a:pt x="662" y="1550"/>
                      </a:lnTo>
                      <a:lnTo>
                        <a:pt x="1164" y="1550"/>
                      </a:lnTo>
                      <a:lnTo>
                        <a:pt x="1164" y="1550"/>
                      </a:lnTo>
                      <a:lnTo>
                        <a:pt x="1204" y="1548"/>
                      </a:lnTo>
                      <a:lnTo>
                        <a:pt x="1242" y="1542"/>
                      </a:lnTo>
                      <a:lnTo>
                        <a:pt x="1278" y="1534"/>
                      </a:lnTo>
                      <a:lnTo>
                        <a:pt x="1314" y="1520"/>
                      </a:lnTo>
                      <a:lnTo>
                        <a:pt x="1348" y="1504"/>
                      </a:lnTo>
                      <a:lnTo>
                        <a:pt x="1380" y="1484"/>
                      </a:lnTo>
                      <a:lnTo>
                        <a:pt x="1410" y="1462"/>
                      </a:lnTo>
                      <a:lnTo>
                        <a:pt x="1438" y="1436"/>
                      </a:lnTo>
                      <a:lnTo>
                        <a:pt x="1462" y="1410"/>
                      </a:lnTo>
                      <a:lnTo>
                        <a:pt x="1486" y="1380"/>
                      </a:lnTo>
                      <a:lnTo>
                        <a:pt x="1504" y="1348"/>
                      </a:lnTo>
                      <a:lnTo>
                        <a:pt x="1520" y="1314"/>
                      </a:lnTo>
                      <a:lnTo>
                        <a:pt x="1534" y="1278"/>
                      </a:lnTo>
                      <a:lnTo>
                        <a:pt x="1544" y="1240"/>
                      </a:lnTo>
                      <a:lnTo>
                        <a:pt x="1550" y="1202"/>
                      </a:lnTo>
                      <a:lnTo>
                        <a:pt x="1552" y="1162"/>
                      </a:lnTo>
                      <a:lnTo>
                        <a:pt x="1552" y="388"/>
                      </a:lnTo>
                      <a:lnTo>
                        <a:pt x="1552" y="388"/>
                      </a:lnTo>
                      <a:lnTo>
                        <a:pt x="1550" y="348"/>
                      </a:lnTo>
                      <a:lnTo>
                        <a:pt x="1544" y="308"/>
                      </a:lnTo>
                      <a:lnTo>
                        <a:pt x="1534" y="272"/>
                      </a:lnTo>
                      <a:lnTo>
                        <a:pt x="1520" y="236"/>
                      </a:lnTo>
                      <a:lnTo>
                        <a:pt x="1504" y="202"/>
                      </a:lnTo>
                      <a:lnTo>
                        <a:pt x="1486" y="170"/>
                      </a:lnTo>
                      <a:lnTo>
                        <a:pt x="1462" y="140"/>
                      </a:lnTo>
                      <a:lnTo>
                        <a:pt x="1438" y="112"/>
                      </a:lnTo>
                      <a:lnTo>
                        <a:pt x="1410" y="88"/>
                      </a:lnTo>
                      <a:lnTo>
                        <a:pt x="1380" y="66"/>
                      </a:lnTo>
                      <a:lnTo>
                        <a:pt x="1348" y="46"/>
                      </a:lnTo>
                      <a:lnTo>
                        <a:pt x="1314" y="30"/>
                      </a:lnTo>
                      <a:lnTo>
                        <a:pt x="1278" y="16"/>
                      </a:lnTo>
                      <a:lnTo>
                        <a:pt x="1242" y="8"/>
                      </a:lnTo>
                      <a:lnTo>
                        <a:pt x="1204" y="2"/>
                      </a:lnTo>
                      <a:lnTo>
                        <a:pt x="1164" y="0"/>
                      </a:lnTo>
                      <a:lnTo>
                        <a:pt x="116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42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대각선 방향의 모서리가 둥근 사각형 21"/>
                <p:cNvSpPr/>
                <p:nvPr/>
              </p:nvSpPr>
              <p:spPr>
                <a:xfrm rot="5400000">
                  <a:off x="7295919" y="2066828"/>
                  <a:ext cx="1548000" cy="1047691"/>
                </a:xfrm>
                <a:prstGeom prst="round2DiagRect">
                  <a:avLst>
                    <a:gd name="adj1" fmla="val 34743"/>
                    <a:gd name="adj2" fmla="val 33127"/>
                  </a:avLst>
                </a:prstGeom>
                <a:gradFill flip="none" rotWithShape="1">
                  <a:gsLst>
                    <a:gs pos="0">
                      <a:sysClr val="window" lastClr="FFFFFF">
                        <a:alpha val="49000"/>
                      </a:sysClr>
                    </a:gs>
                    <a:gs pos="71000">
                      <a:sysClr val="window" lastClr="FFFFFF">
                        <a:alpha val="0"/>
                      </a:sysClr>
                    </a:gs>
                  </a:gsLst>
                  <a:lin ang="5400000" scaled="1"/>
                  <a:tileRect/>
                </a:gra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flat" dir="t">
                    <a:rot lat="0" lon="0" rev="7920000"/>
                  </a:lightRig>
                </a:scene3d>
                <a:sp3d prstMaterial="clear">
                  <a:bevelT w="190500" h="190500"/>
                </a:sp3d>
              </p:spPr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맑은 고딕"/>
                    <a:ea typeface="맑은 고딕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555042" y="3158965"/>
                <a:ext cx="2286016" cy="4286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ko-KR" altLang="en-US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  <a:t>아동학대 예방</a:t>
                </a:r>
                <a:r>
                  <a:rPr lang="en-US" altLang="ko-KR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  <a:t/>
                </a:r>
                <a:br>
                  <a:rPr lang="en-US" altLang="ko-KR" sz="2600" b="1" spc="-150" dirty="0" smtClean="0">
                    <a:solidFill>
                      <a:srgbClr val="558ED5"/>
                    </a:solidFill>
                    <a:latin typeface="+mn-ea"/>
                    <a:cs typeface="Arial" charset="0"/>
                  </a:rPr>
                </a:br>
                <a:r>
                  <a:rPr lang="en-US" altLang="ko-KR" sz="26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- </a:t>
                </a:r>
                <a:r>
                  <a:rPr lang="ko-KR" altLang="en-US" sz="22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발달단계에 </a:t>
                </a:r>
                <a:endParaRPr lang="en-US" altLang="ko-KR" sz="2200" b="1" spc="-150" dirty="0" smtClean="0">
                  <a:solidFill>
                    <a:schemeClr val="tx2"/>
                  </a:solidFill>
                  <a:latin typeface="+mn-ea"/>
                  <a:cs typeface="Arial" charset="0"/>
                </a:endParaRPr>
              </a:p>
              <a:p>
                <a:r>
                  <a:rPr lang="ko-KR" altLang="en-US" sz="2200" b="1" spc="-150" dirty="0" smtClean="0">
                    <a:solidFill>
                      <a:schemeClr val="tx2"/>
                    </a:solidFill>
                    <a:latin typeface="+mn-ea"/>
                    <a:cs typeface="Arial" charset="0"/>
                  </a:rPr>
                  <a:t>   따른 훈육방법</a:t>
                </a:r>
                <a:endParaRPr lang="ko-KR" altLang="en-US" sz="2200" spc="-150" dirty="0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  <p:pic>
          <p:nvPicPr>
            <p:cNvPr id="17" name="Picture 3" descr="C:\Users\c247\Desktop\bg icon\mini icon\금융\mn35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40000"/>
            </a:blip>
            <a:srcRect/>
            <a:stretch>
              <a:fillRect/>
            </a:stretch>
          </p:blipFill>
          <p:spPr bwMode="auto">
            <a:xfrm>
              <a:off x="4111228" y="4868493"/>
              <a:ext cx="634989" cy="79163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오른쪽 화살표 1"/>
          <p:cNvSpPr/>
          <p:nvPr/>
        </p:nvSpPr>
        <p:spPr>
          <a:xfrm rot="5400000">
            <a:off x="2999623" y="3377247"/>
            <a:ext cx="373176" cy="738442"/>
          </a:xfrm>
          <a:prstGeom prst="rightArrow">
            <a:avLst>
              <a:gd name="adj1" fmla="val 50000"/>
              <a:gd name="adj2" fmla="val 57982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27384" y="3950166"/>
            <a:ext cx="522843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아동의 신념을 존중해주고 교사의 의견을 말한다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.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이해를 바라는 경우가 많으므로 강요나 압력은</a:t>
            </a:r>
            <a:endParaRPr lang="en-US" altLang="ko-KR" b="1" spc="-150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 marL="285750" indent="-285750">
              <a:lnSpc>
                <a:spcPts val="2500"/>
              </a:lnSpc>
            </a:pP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   </a:t>
            </a:r>
            <a:r>
              <a:rPr lang="ko-KR" altLang="en-US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 좋지 못한 결과를 낳게 된다</a:t>
            </a:r>
            <a:r>
              <a:rPr lang="en-US" altLang="ko-KR" b="1" spc="-150" dirty="0" smtClean="0">
                <a:solidFill>
                  <a:srgbClr val="4DA846"/>
                </a:solidFill>
                <a:latin typeface="+mn-ea"/>
                <a:cs typeface="Arial" charset="0"/>
              </a:rPr>
              <a:t>.</a:t>
            </a:r>
            <a:endParaRPr lang="en-US" altLang="ko-KR" b="1" spc="-70" dirty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500"/>
              </a:lnSpc>
              <a:buFontTx/>
              <a:buChar char="-"/>
            </a:pPr>
            <a:r>
              <a:rPr lang="ko-KR" altLang="en-US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   작은 약속</a:t>
            </a: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, </a:t>
            </a:r>
            <a:r>
              <a:rPr lang="ko-KR" altLang="en-US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당장 성취가 가능한 일들로 보상을</a:t>
            </a:r>
            <a:endParaRPr lang="en-US" altLang="ko-KR" b="1" spc="-70" dirty="0" smtClean="0">
              <a:solidFill>
                <a:srgbClr val="4DA846"/>
              </a:solidFill>
              <a:latin typeface="+mn-ea"/>
              <a:cs typeface="Arial" charset="0"/>
            </a:endParaRPr>
          </a:p>
          <a:p>
            <a:pPr>
              <a:lnSpc>
                <a:spcPts val="2500"/>
              </a:lnSpc>
            </a:pP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  </a:t>
            </a:r>
            <a:r>
              <a:rPr lang="ko-KR" altLang="en-US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  실시한다</a:t>
            </a: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altLang="ko-KR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-  </a:t>
            </a:r>
            <a:r>
              <a:rPr lang="ko-KR" altLang="en-US" b="1" spc="-70" dirty="0" smtClean="0">
                <a:solidFill>
                  <a:srgbClr val="4DA846"/>
                </a:solidFill>
                <a:latin typeface="+mn-ea"/>
                <a:cs typeface="Arial" charset="0"/>
              </a:rPr>
              <a:t>아동과 신뢰관계를 쌓는 것이 중요</a:t>
            </a:r>
            <a:endParaRPr lang="en-US" altLang="ko-KR" b="1" spc="-70" dirty="0" smtClean="0">
              <a:solidFill>
                <a:srgbClr val="4DA846"/>
              </a:solidFill>
              <a:latin typeface="+mn-ea"/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7" y="6004397"/>
            <a:ext cx="1689999" cy="72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415" y="1401326"/>
            <a:ext cx="47628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4500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아동학대의 이해</a:t>
            </a:r>
            <a:endParaRPr lang="ko-KR" altLang="en-US" sz="4500" spc="-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41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/>
              <a:t>6. </a:t>
            </a:r>
            <a:r>
              <a:rPr lang="ko-KR" altLang="en-US" sz="2800" dirty="0" smtClean="0"/>
              <a:t>마치며</a:t>
            </a:r>
            <a:r>
              <a:rPr lang="en-US" altLang="ko-KR" sz="2800" dirty="0" smtClean="0"/>
              <a:t>…  </a:t>
            </a:r>
            <a:r>
              <a:rPr lang="ko-KR" altLang="en-US" sz="2800" dirty="0" smtClean="0"/>
              <a:t>다시 한번</a:t>
            </a:r>
            <a:r>
              <a:rPr lang="en-US" altLang="ko-KR" sz="2800" dirty="0" smtClean="0"/>
              <a:t>! </a:t>
            </a:r>
            <a:r>
              <a:rPr lang="ko-KR" altLang="en-US" sz="2800" dirty="0" smtClean="0"/>
              <a:t>아동학대 신고 절차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916832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피해아동에게 학대 의심징후를 발견 </a:t>
            </a:r>
            <a:r>
              <a:rPr lang="en-US" altLang="ko-KR" sz="2200" b="1" dirty="0" smtClean="0">
                <a:latin typeface="+mn-ea"/>
              </a:rPr>
              <a:t>(</a:t>
            </a:r>
            <a:r>
              <a:rPr lang="ko-KR" altLang="en-US" sz="2200" b="1" dirty="0" smtClean="0">
                <a:latin typeface="+mn-ea"/>
              </a:rPr>
              <a:t>상흔</a:t>
            </a:r>
            <a:r>
              <a:rPr lang="en-US" altLang="ko-KR" sz="2200" b="1" dirty="0" smtClean="0">
                <a:latin typeface="+mn-ea"/>
              </a:rPr>
              <a:t>, </a:t>
            </a:r>
            <a:r>
              <a:rPr lang="ko-KR" altLang="en-US" sz="2200" b="1" dirty="0" smtClean="0">
                <a:latin typeface="+mn-ea"/>
              </a:rPr>
              <a:t>증언 등</a:t>
            </a:r>
            <a:r>
              <a:rPr lang="en-US" altLang="ko-KR" sz="2200" b="1" dirty="0" smtClean="0">
                <a:latin typeface="+mn-ea"/>
              </a:rPr>
              <a:t>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응급상황 시 피해아동의 안전 및 신병 확보</a:t>
            </a:r>
            <a:r>
              <a:rPr lang="en-US" altLang="ko-KR" sz="2200" b="1" dirty="0">
                <a:latin typeface="+mn-ea"/>
              </a:rPr>
              <a:t> </a:t>
            </a:r>
            <a:r>
              <a:rPr lang="en-US" altLang="ko-KR" sz="2200" b="1" dirty="0" smtClean="0">
                <a:latin typeface="+mn-ea"/>
              </a:rPr>
              <a:t>(</a:t>
            </a:r>
            <a:r>
              <a:rPr lang="ko-KR" altLang="en-US" sz="2200" b="1" dirty="0" smtClean="0">
                <a:latin typeface="+mn-ea"/>
              </a:rPr>
              <a:t>선 조치 후 신고</a:t>
            </a:r>
            <a:r>
              <a:rPr lang="en-US" altLang="ko-KR" sz="2200" b="1" dirty="0" smtClean="0">
                <a:latin typeface="+mn-ea"/>
              </a:rPr>
              <a:t>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아동보호전문기관에 신고 </a:t>
            </a:r>
            <a:endParaRPr lang="en-US" altLang="ko-KR" sz="22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현장조사 및 사례개입에 협조</a:t>
            </a:r>
            <a:endParaRPr lang="en-US" altLang="ko-KR" sz="22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ko-KR" altLang="en-US" sz="14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r>
              <a:rPr lang="ko-KR" altLang="en-US" sz="2200" b="1" dirty="0" smtClean="0">
                <a:latin typeface="+mn-ea"/>
              </a:rPr>
              <a:t>사후 지원 및 서비스 협조</a:t>
            </a:r>
            <a:endParaRPr lang="en-US" altLang="ko-KR" sz="2200" b="1" dirty="0" smtClean="0">
              <a:latin typeface="+mn-ea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l"/>
            </a:pPr>
            <a:endParaRPr lang="en-US" altLang="ko-KR" sz="2200" spc="600" dirty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5326484"/>
            <a:ext cx="792088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24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시간 아동학대 신고전화 </a:t>
            </a:r>
            <a:endPara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태백B" panose="02030600000101010101" pitchFamily="18" charset="-127"/>
              <a:ea typeface="HY태백B" panose="02030600000101010101" pitchFamily="18" charset="-127"/>
              <a:sym typeface="Wingdings" pitchFamily="2" charset="2"/>
            </a:endParaRPr>
          </a:p>
          <a:p>
            <a:pPr algn="ctr"/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1577-1391(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일상구원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  <a:sym typeface="Wingdings" pitchFamily="2" charset="2"/>
              </a:rPr>
              <a:t>)</a:t>
            </a:r>
          </a:p>
        </p:txBody>
      </p:sp>
      <p:sp>
        <p:nvSpPr>
          <p:cNvPr id="3" name="포인트가 5개인 별 2"/>
          <p:cNvSpPr/>
          <p:nvPr/>
        </p:nvSpPr>
        <p:spPr>
          <a:xfrm rot="18753854">
            <a:off x="149026" y="5343701"/>
            <a:ext cx="637035" cy="585937"/>
          </a:xfrm>
          <a:prstGeom prst="star5">
            <a:avLst>
              <a:gd name="adj" fmla="val 2768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폭발 1 6"/>
          <p:cNvSpPr/>
          <p:nvPr/>
        </p:nvSpPr>
        <p:spPr>
          <a:xfrm rot="20943497">
            <a:off x="5467340" y="2798569"/>
            <a:ext cx="4032448" cy="2991638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1" dirty="0" smtClean="0"/>
          </a:p>
          <a:p>
            <a:pPr algn="ctr"/>
            <a:r>
              <a:rPr lang="ko-KR" altLang="en-US" sz="2400" b="1" dirty="0" err="1" smtClean="0"/>
              <a:t>신고자는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법적으로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비밀보장</a:t>
            </a:r>
            <a:endParaRPr lang="en-US" altLang="ko-KR" sz="2400" b="1" dirty="0" smtClean="0"/>
          </a:p>
          <a:p>
            <a:pPr algn="ctr"/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아동복지법 제</a:t>
            </a:r>
            <a:r>
              <a:rPr lang="en-US" altLang="ko-KR" sz="1000" b="1" dirty="0" smtClean="0"/>
              <a:t>25</a:t>
            </a:r>
            <a:r>
              <a:rPr lang="ko-KR" altLang="en-US" sz="1000" b="1" dirty="0" smtClean="0"/>
              <a:t>조제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항</a:t>
            </a:r>
            <a:r>
              <a:rPr lang="en-US" altLang="ko-KR" sz="1000" b="1" dirty="0" smtClean="0"/>
              <a:t>)</a:t>
            </a:r>
            <a:endParaRPr lang="ko-KR" altLang="en-US" sz="1000" b="1" dirty="0" smtClean="0"/>
          </a:p>
          <a:p>
            <a:pPr algn="ctr"/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07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1180" y="2552328"/>
            <a:ext cx="6120680" cy="1296144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b="1" dirty="0" smtClean="0">
                <a:latin typeface="+mj-ea"/>
                <a:ea typeface="+mj-ea"/>
              </a:rPr>
              <a:t>감사합니다</a:t>
            </a:r>
            <a:endParaRPr lang="ko-KR" altLang="en-US" sz="6000" b="1" dirty="0"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844" y="5931892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제작 </a:t>
            </a:r>
            <a:r>
              <a:rPr lang="en-US" altLang="ko-KR" sz="1400" b="1" dirty="0" smtClean="0"/>
              <a:t>: 2014. 3. 18.</a:t>
            </a:r>
          </a:p>
          <a:p>
            <a:r>
              <a:rPr lang="ko-KR" altLang="en-US" sz="1400" b="1" dirty="0" smtClean="0"/>
              <a:t>중앙아동보호전문기관</a:t>
            </a:r>
            <a:r>
              <a:rPr lang="en-US" altLang="ko-KR" sz="1400" b="1" dirty="0" smtClean="0"/>
              <a:t>(www.korea1391.org)</a:t>
            </a:r>
          </a:p>
          <a:p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266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(1) </a:t>
            </a:r>
            <a:r>
              <a:rPr lang="ko-KR" altLang="en-US" sz="3200" dirty="0" smtClean="0"/>
              <a:t>아동학대 정의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아동복지법 제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4227481" y="2011470"/>
            <a:ext cx="4176464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ko-KR" altLang="en-US" sz="32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아동학대란</a:t>
            </a:r>
            <a:r>
              <a:rPr lang="en-US" altLang="ko-KR" sz="3200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>
              <a:defRPr/>
            </a:pPr>
            <a:endParaRPr lang="en-US" altLang="ko-KR" sz="800" b="1" spc="-150" dirty="0" smtClean="0">
              <a:solidFill>
                <a:srgbClr val="6A5506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800"/>
              </a:lnSpc>
              <a:defRPr/>
            </a:pP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보호자를 </a:t>
            </a:r>
            <a:r>
              <a:rPr lang="ko-KR" altLang="en-US" b="1" spc="-150" dirty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포함한</a:t>
            </a:r>
            <a:r>
              <a:rPr lang="en-US" altLang="ko-KR" b="1" spc="-150" dirty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spc="-150" dirty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성인이 </a:t>
            </a:r>
            <a:r>
              <a:rPr lang="ko-KR" altLang="en-US" b="1" spc="-17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아동의 </a:t>
            </a:r>
            <a:r>
              <a:rPr lang="ko-KR" altLang="en-US" b="1" spc="-170" dirty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건강 </a:t>
            </a:r>
            <a:r>
              <a:rPr lang="ko-KR" altLang="en-US" b="1" spc="-17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ko-KR" altLang="en-US" b="1" spc="-150" dirty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복지를 해치거나 정상적 발달을 </a:t>
            </a: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저해할 </a:t>
            </a:r>
            <a:r>
              <a:rPr lang="ko-KR" altLang="en-US" b="1" spc="-150" dirty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수 </a:t>
            </a:r>
            <a:r>
              <a:rPr lang="ko-KR" altLang="en-US" b="1" spc="-8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있는 </a:t>
            </a:r>
            <a:r>
              <a:rPr lang="ko-KR" altLang="en-US" b="1" spc="-8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신체적∙정신적</a:t>
            </a:r>
            <a:r>
              <a:rPr lang="ko-KR" altLang="en-US" b="1" spc="-80" dirty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∙성적 </a:t>
            </a:r>
            <a:r>
              <a:rPr lang="ko-KR" altLang="en-US" b="1" spc="-8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폭력이나 </a:t>
            </a:r>
            <a:r>
              <a:rPr lang="ko-KR" altLang="en-US" b="1" spc="-80" dirty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가혹</a:t>
            </a:r>
            <a:r>
              <a:rPr lang="ko-KR" altLang="en-US" b="1" dirty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행위</a:t>
            </a:r>
            <a:r>
              <a:rPr lang="ko-KR" altLang="en-US" b="1" dirty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를 하는 것과 </a:t>
            </a: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아동의 보호자가</a:t>
            </a:r>
            <a:endParaRPr lang="en-US" altLang="ko-KR" b="1" spc="-150" dirty="0" smtClean="0">
              <a:solidFill>
                <a:srgbClr val="6A5506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800"/>
              </a:lnSpc>
              <a:defRPr/>
            </a:pP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아동을 </a:t>
            </a:r>
            <a:r>
              <a:rPr lang="ko-KR" altLang="en-US" b="1" spc="-150" dirty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유기하거나 </a:t>
            </a:r>
            <a:r>
              <a:rPr lang="ko-KR" altLang="en-US" b="1" spc="-150" dirty="0" smtClean="0">
                <a:solidFill>
                  <a:srgbClr val="F01CD2"/>
                </a:solidFill>
                <a:latin typeface="맑은 고딕" pitchFamily="50" charset="-127"/>
                <a:ea typeface="맑은 고딕" pitchFamily="50" charset="-127"/>
              </a:rPr>
              <a:t>방임</a:t>
            </a: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하는 것</a:t>
            </a:r>
            <a:endParaRPr lang="en-US" altLang="ko-KR" b="1" spc="-150" dirty="0" smtClean="0">
              <a:solidFill>
                <a:srgbClr val="6A5506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sz="800" b="1" spc="-150" dirty="0" smtClean="0">
              <a:solidFill>
                <a:srgbClr val="F01CD2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1" spc="-150" dirty="0" smtClean="0">
              <a:solidFill>
                <a:srgbClr val="F01CD2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800"/>
              </a:lnSpc>
              <a:defRPr/>
            </a:pPr>
            <a:r>
              <a:rPr lang="ko-KR" altLang="en-US" sz="3200" b="1" spc="-150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아동이란</a:t>
            </a:r>
            <a:r>
              <a:rPr lang="en-US" altLang="ko-KR" sz="3200" b="1" spc="-150" dirty="0" smtClean="0">
                <a:solidFill>
                  <a:srgbClr val="4DA846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>
              <a:defRPr/>
            </a:pPr>
            <a:endParaRPr lang="en-US" altLang="ko-KR" sz="400" b="1" spc="-150" dirty="0" smtClean="0">
              <a:solidFill>
                <a:srgbClr val="6A5506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800"/>
              </a:lnSpc>
              <a:defRPr/>
            </a:pP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만 </a:t>
            </a:r>
            <a:r>
              <a:rPr lang="en-US" altLang="ko-KR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세 미만</a:t>
            </a:r>
            <a:r>
              <a:rPr lang="en-US" altLang="ko-KR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고등학생도 포함</a:t>
            </a:r>
            <a:r>
              <a:rPr lang="en-US" altLang="ko-KR" b="1" spc="-150" dirty="0" smtClean="0">
                <a:solidFill>
                  <a:srgbClr val="6A550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spc="-150" dirty="0">
              <a:solidFill>
                <a:srgbClr val="6A550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/>
        </p:blipFill>
        <p:spPr>
          <a:xfrm>
            <a:off x="848790" y="1952824"/>
            <a:ext cx="3178022" cy="433040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68" y="108085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이계화\기타\그림\그림\신체학대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667" y="3931164"/>
            <a:ext cx="1098153" cy="11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679996"/>
            <a:ext cx="7211144" cy="66077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(2) </a:t>
            </a:r>
            <a:r>
              <a:rPr lang="ko-KR" altLang="en-US" sz="2800" dirty="0" smtClean="0"/>
              <a:t>아동학대 유형 및 처벌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00008" y="1501800"/>
            <a:ext cx="2749471" cy="861774"/>
          </a:xfrm>
          <a:prstGeom prst="rect">
            <a:avLst/>
          </a:prstGeom>
          <a:noFill/>
          <a:ln cmpd="dbl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ko-KR" alt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A550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태백B" panose="02030600000101010101" pitchFamily="18" charset="-127"/>
                <a:ea typeface="HY태백B" panose="02030600000101010101" pitchFamily="18" charset="-127"/>
              </a:rPr>
              <a:t>신체학대</a:t>
            </a:r>
            <a:endParaRPr lang="ko-KR" alt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A550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태백B" panose="02030600000101010101" pitchFamily="18" charset="-127"/>
              <a:ea typeface="HY태백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492897"/>
            <a:ext cx="8712968" cy="11521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ko-KR" altLang="en-US" sz="1600" b="1" spc="300" dirty="0" smtClean="0"/>
              <a:t>보호자를 포함한 성인에 의하여 아동의 건강</a:t>
            </a:r>
            <a:r>
              <a:rPr lang="en-US" altLang="ko-KR" sz="1600" b="1" spc="300" dirty="0" smtClean="0">
                <a:ea typeface="맑은 고딕"/>
              </a:rPr>
              <a:t>·</a:t>
            </a:r>
            <a:r>
              <a:rPr lang="ko-KR" altLang="en-US" sz="1600" b="1" spc="300" dirty="0" smtClean="0">
                <a:ea typeface="맑은 고딕"/>
              </a:rPr>
              <a:t>복지를 해치거나 정상적 발달을 저해할 수 있는 신체적 폭력 또는 가혹행위로</a:t>
            </a:r>
            <a:endParaRPr lang="en-US" altLang="ko-KR" sz="1600" b="1" spc="300" dirty="0" smtClean="0">
              <a:ea typeface="맑은 고딕"/>
            </a:endParaRPr>
          </a:p>
          <a:p>
            <a:r>
              <a:rPr lang="ko-KR" altLang="en-US" sz="1600" b="1" spc="300" dirty="0" smtClean="0">
                <a:ea typeface="맑은 고딕"/>
              </a:rPr>
              <a:t>보호자를 포함한 성인이 아동에게 우발적 사고가 아닌 상황에서 의도적으로 피해아동에게 행하는 신체적 폭력 또는 가혹 행위</a:t>
            </a:r>
            <a:endParaRPr lang="en-US" altLang="ko-KR" sz="1600" b="1" spc="3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3528" y="3761745"/>
            <a:ext cx="8553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ko-KR" b="1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dirty="0" smtClean="0">
                <a:solidFill>
                  <a:srgbClr val="F01CD2"/>
                </a:solidFill>
                <a:latin typeface="+mn-ea"/>
              </a:rPr>
              <a:t>직접적으로 신체에 가해하는 행위</a:t>
            </a:r>
            <a:endParaRPr lang="en-US" altLang="ko-KR" b="1" dirty="0" smtClean="0">
              <a:solidFill>
                <a:srgbClr val="F01CD2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ko-KR" b="1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dirty="0" smtClean="0">
                <a:solidFill>
                  <a:srgbClr val="F01CD2"/>
                </a:solidFill>
                <a:latin typeface="+mn-ea"/>
              </a:rPr>
              <a:t>도구 사용하여 신체에 가해하는 행위</a:t>
            </a:r>
            <a:endParaRPr lang="en-US" altLang="ko-KR" b="1" dirty="0" smtClean="0">
              <a:solidFill>
                <a:srgbClr val="F01CD2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ko-KR" b="1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dirty="0" smtClean="0">
                <a:solidFill>
                  <a:srgbClr val="F01CD2"/>
                </a:solidFill>
                <a:latin typeface="+mn-ea"/>
              </a:rPr>
              <a:t>신체에 유해한 물질로 신체에 가해하는 행위</a:t>
            </a:r>
            <a:endParaRPr lang="en-US" altLang="ko-KR" b="1" dirty="0" smtClean="0">
              <a:solidFill>
                <a:srgbClr val="F01CD2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ko-KR" b="1" dirty="0" smtClean="0">
                <a:solidFill>
                  <a:srgbClr val="F01CD2"/>
                </a:solidFill>
                <a:latin typeface="+mn-ea"/>
              </a:rPr>
              <a:t>- </a:t>
            </a:r>
            <a:r>
              <a:rPr lang="ko-KR" altLang="en-US" b="1" dirty="0" smtClean="0">
                <a:solidFill>
                  <a:srgbClr val="F01CD2"/>
                </a:solidFill>
                <a:latin typeface="+mn-ea"/>
              </a:rPr>
              <a:t>완력을 사용하여 신체를 위협하는 행위 등</a:t>
            </a:r>
            <a:endParaRPr lang="ko-KR" altLang="en-US" b="1" dirty="0">
              <a:solidFill>
                <a:srgbClr val="F01CD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157192"/>
            <a:ext cx="6373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5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년 이하의 </a:t>
            </a:r>
            <a:r>
              <a:rPr lang="ko-KR" altLang="en-US" sz="30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징역 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또는 </a:t>
            </a:r>
            <a:endParaRPr lang="en-US" altLang="ko-KR" sz="2500" b="1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r>
              <a:rPr lang="en-US" altLang="ko-KR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3</a:t>
            </a:r>
            <a:r>
              <a:rPr lang="ko-KR" altLang="en-US" sz="25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천만 원 이하의 </a:t>
            </a:r>
            <a:r>
              <a:rPr lang="ko-KR" altLang="en-US" sz="3000" b="1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벌금</a:t>
            </a:r>
            <a:endParaRPr lang="en-US" altLang="ko-KR" sz="3000" b="1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아동학대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신체학대 사례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657" y="4369877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사진 </a:t>
            </a:r>
            <a:r>
              <a:rPr lang="en-US" altLang="ko-KR" sz="1100" dirty="0" smtClean="0"/>
              <a:t>: SBS </a:t>
            </a:r>
            <a:r>
              <a:rPr lang="ko-KR" altLang="en-US" sz="1100" dirty="0" smtClean="0"/>
              <a:t>뉴스</a:t>
            </a:r>
            <a:r>
              <a:rPr lang="en-US" altLang="ko-KR" sz="1100" dirty="0" smtClean="0"/>
              <a:t>(2013.6.2)</a:t>
            </a:r>
            <a:r>
              <a:rPr lang="ko-KR" altLang="en-US" sz="1100" dirty="0" smtClean="0"/>
              <a:t>발췌 </a:t>
            </a:r>
            <a:endParaRPr lang="en-US" altLang="ko-KR" sz="1100" dirty="0" smtClean="0"/>
          </a:p>
          <a:p>
            <a:r>
              <a:rPr lang="en-US" altLang="ko-KR" sz="1100" dirty="0" smtClean="0"/>
              <a:t>*</a:t>
            </a:r>
            <a:r>
              <a:rPr lang="ko-KR" altLang="en-US" sz="900" dirty="0" smtClean="0"/>
              <a:t>본 사진은 참고용이며 사건과 관련이 없습니다</a:t>
            </a:r>
            <a:r>
              <a:rPr lang="en-US" altLang="ko-KR" sz="900" dirty="0" smtClean="0"/>
              <a:t>.</a:t>
            </a:r>
            <a:endParaRPr lang="en-US" altLang="ko-KR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519512" y="2296199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한 </a:t>
            </a:r>
            <a:r>
              <a:rPr lang="ko-KR" altLang="en-US" b="1" dirty="0" err="1" smtClean="0"/>
              <a:t>어린이집</a:t>
            </a:r>
            <a:r>
              <a:rPr lang="ko-KR" altLang="en-US" b="1" dirty="0" smtClean="0"/>
              <a:t> 교사가 만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세 원생이</a:t>
            </a:r>
            <a:endParaRPr lang="en-US" altLang="ko-KR" b="1" dirty="0" smtClean="0"/>
          </a:p>
          <a:p>
            <a:r>
              <a:rPr lang="ko-KR" altLang="en-US" b="1" dirty="0" smtClean="0"/>
              <a:t>밥을 삼키지 않고 입에 물고만 있자 </a:t>
            </a:r>
            <a:endParaRPr lang="en-US" altLang="ko-KR" b="1" dirty="0" smtClean="0"/>
          </a:p>
          <a:p>
            <a:r>
              <a:rPr lang="ko-KR" altLang="en-US" b="1" dirty="0" smtClean="0"/>
              <a:t>손으로 양쪽 귀를 잡아당기고 이마와 볼을 때린 혐의로 기소됨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19512" y="363651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01CD2"/>
                </a:solidFill>
                <a:latin typeface="Arial"/>
                <a:cs typeface="Arial"/>
              </a:rPr>
              <a:t>→ </a:t>
            </a:r>
            <a:r>
              <a:rPr lang="ko-KR" altLang="en-US" b="1" dirty="0" smtClean="0">
                <a:solidFill>
                  <a:srgbClr val="F01CD2"/>
                </a:solidFill>
                <a:latin typeface="Arial"/>
                <a:cs typeface="Arial"/>
              </a:rPr>
              <a:t>교사에게 징역 </a:t>
            </a:r>
            <a:r>
              <a:rPr lang="en-US" altLang="ko-KR" b="1" dirty="0" smtClean="0">
                <a:solidFill>
                  <a:srgbClr val="F01CD2"/>
                </a:solidFill>
                <a:latin typeface="Arial"/>
                <a:cs typeface="Arial"/>
              </a:rPr>
              <a:t>8</a:t>
            </a:r>
            <a:r>
              <a:rPr lang="ko-KR" altLang="en-US" b="1" dirty="0" smtClean="0">
                <a:solidFill>
                  <a:srgbClr val="F01CD2"/>
                </a:solidFill>
                <a:latin typeface="Arial"/>
                <a:cs typeface="Arial"/>
              </a:rPr>
              <a:t>월에 집행유예 </a:t>
            </a:r>
            <a:r>
              <a:rPr lang="en-US" altLang="ko-KR" b="1" dirty="0" smtClean="0">
                <a:solidFill>
                  <a:srgbClr val="F01CD2"/>
                </a:solidFill>
                <a:latin typeface="Arial"/>
                <a:cs typeface="Arial"/>
              </a:rPr>
              <a:t>2</a:t>
            </a:r>
            <a:r>
              <a:rPr lang="ko-KR" altLang="en-US" b="1" dirty="0" smtClean="0">
                <a:solidFill>
                  <a:srgbClr val="F01CD2"/>
                </a:solidFill>
                <a:latin typeface="Arial"/>
                <a:cs typeface="Arial"/>
              </a:rPr>
              <a:t>년</a:t>
            </a:r>
            <a:endParaRPr lang="en-US" altLang="ko-KR" b="1" dirty="0" smtClean="0">
              <a:solidFill>
                <a:srgbClr val="F01CD2"/>
              </a:solidFill>
              <a:latin typeface="Arial"/>
              <a:cs typeface="Arial"/>
            </a:endParaRPr>
          </a:p>
          <a:p>
            <a:r>
              <a:rPr lang="ko-KR" altLang="en-US" b="1" dirty="0" err="1" smtClean="0">
                <a:solidFill>
                  <a:srgbClr val="F01CD2"/>
                </a:solidFill>
                <a:latin typeface="Arial"/>
                <a:cs typeface="Arial"/>
              </a:rPr>
              <a:t>어린이집</a:t>
            </a:r>
            <a:r>
              <a:rPr lang="ko-KR" altLang="en-US" b="1" dirty="0" smtClean="0">
                <a:solidFill>
                  <a:srgbClr val="F01CD2"/>
                </a:solidFill>
                <a:latin typeface="Arial"/>
                <a:cs typeface="Arial"/>
              </a:rPr>
              <a:t> 원장에게는 벌금 </a:t>
            </a:r>
            <a:r>
              <a:rPr lang="en-US" altLang="ko-KR" b="1" dirty="0" smtClean="0">
                <a:solidFill>
                  <a:srgbClr val="F01CD2"/>
                </a:solidFill>
                <a:latin typeface="Arial"/>
                <a:cs typeface="Arial"/>
              </a:rPr>
              <a:t>300</a:t>
            </a:r>
            <a:r>
              <a:rPr lang="ko-KR" altLang="en-US" b="1" dirty="0" smtClean="0">
                <a:solidFill>
                  <a:srgbClr val="F01CD2"/>
                </a:solidFill>
                <a:latin typeface="Arial"/>
                <a:cs typeface="Arial"/>
              </a:rPr>
              <a:t>만원</a:t>
            </a:r>
            <a:endParaRPr lang="en-US" altLang="ko-KR" b="1" dirty="0" smtClean="0">
              <a:solidFill>
                <a:srgbClr val="F01CD2"/>
              </a:solidFill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68" y="58621"/>
            <a:ext cx="1368152" cy="5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95" y="2318030"/>
            <a:ext cx="3424850" cy="19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4167</Words>
  <Application>Microsoft Office PowerPoint</Application>
  <PresentationFormat>화면 슬라이드 쇼(4:3)</PresentationFormat>
  <Paragraphs>739</Paragraphs>
  <Slides>61</Slides>
  <Notes>18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78" baseType="lpstr">
      <vt:lpstr>HY강B</vt:lpstr>
      <vt:lpstr>HY견고딕</vt:lpstr>
      <vt:lpstr>HY동녘M</vt:lpstr>
      <vt:lpstr>HY울릉도M</vt:lpstr>
      <vt:lpstr>HY태백B</vt:lpstr>
      <vt:lpstr>HY헤드라인M</vt:lpstr>
      <vt:lpstr>굴림</vt:lpstr>
      <vt:lpstr>나눔고딕</vt:lpstr>
      <vt:lpstr>나눔고딕 ExtraBold</vt:lpstr>
      <vt:lpstr>나눔명조</vt:lpstr>
      <vt:lpstr>맑은 고딕</vt:lpstr>
      <vt:lpstr>Arial</vt:lpstr>
      <vt:lpstr>Times New Roman</vt:lpstr>
      <vt:lpstr>Wingdings</vt:lpstr>
      <vt:lpstr>Wingdings 3</vt:lpstr>
      <vt:lpstr>Office 테마</vt:lpstr>
      <vt:lpstr>워크시트</vt:lpstr>
      <vt:lpstr>아동학대 신고의무자가 꼭 알아야 하는 아동학대 예방 요령</vt:lpstr>
      <vt:lpstr>목차</vt:lpstr>
      <vt:lpstr>1.  들어가며</vt:lpstr>
      <vt:lpstr>1.  들어가며</vt:lpstr>
      <vt:lpstr>PowerPoint 프레젠테이션</vt:lpstr>
      <vt:lpstr>PowerPoint 프레젠테이션</vt:lpstr>
      <vt:lpstr>(1) 아동학대 정의 (아동복지법 제3조)</vt:lpstr>
      <vt:lpstr>(2) 아동학대 유형 및 처벌</vt:lpstr>
      <vt:lpstr>아동학대 (신체학대 사례)</vt:lpstr>
      <vt:lpstr>(2) 아동학대 유형 및 처벌</vt:lpstr>
      <vt:lpstr>아동학대 (정서학대 사례 )</vt:lpstr>
      <vt:lpstr>(2) 아동학대의 유형 및 처벌</vt:lpstr>
      <vt:lpstr>PowerPoint 프레젠테이션</vt:lpstr>
      <vt:lpstr>아동학대 (성학대 사례 )</vt:lpstr>
      <vt:lpstr>(2) 아동학대의 유형 및 처벌</vt:lpstr>
      <vt:lpstr>아동학대 (방임 사례 )</vt:lpstr>
      <vt:lpstr>(3) 아동학대 현황</vt:lpstr>
      <vt:lpstr>(3) 아동학대 현황</vt:lpstr>
      <vt:lpstr>(3) 아동학대 현황</vt:lpstr>
      <vt:lpstr>(3) 아동학대 현황</vt:lpstr>
      <vt:lpstr>(4) 아동학대 발생 원인과 후유증</vt:lpstr>
      <vt:lpstr>(4) 아동학대 발생 원인과 후유증</vt:lpstr>
      <vt:lpstr>(4) 아동학대 발생 원인과 후유증</vt:lpstr>
      <vt:lpstr>(4) 아동학대 발생 원인과 후유증</vt:lpstr>
      <vt:lpstr>(학대 유형별 후유증)</vt:lpstr>
      <vt:lpstr>(학대 유형별 후유증)</vt:lpstr>
      <vt:lpstr>(5) 아동학대 가해자 처벌 및 피해아동 보호 강화</vt:lpstr>
      <vt:lpstr>PowerPoint 프레젠테이션</vt:lpstr>
      <vt:lpstr>(1) 유엔 아동권리협약</vt:lpstr>
      <vt:lpstr>(2) 아동인권 (아동의 4가지 권리)</vt:lpstr>
      <vt:lpstr>(3) 아동보호전문기관 설치</vt:lpstr>
      <vt:lpstr>(4) 아동보호전문기관의 역할</vt:lpstr>
      <vt:lpstr>(5) 아동학대 사례 개입 과정</vt:lpstr>
      <vt:lpstr>(5) 아동학대 사례 개입 과정</vt:lpstr>
      <vt:lpstr>PowerPoint 프레젠테이션</vt:lpstr>
      <vt:lpstr>(1) 아동학대 신고의무자</vt:lpstr>
      <vt:lpstr>(1) 아동학대신고의무자</vt:lpstr>
      <vt:lpstr>(2) 아동학대 발견하기  (신체 학대 사례)</vt:lpstr>
      <vt:lpstr>(2) 아동학대 발견하기  (신체 학대  사례)</vt:lpstr>
      <vt:lpstr>(2) 아동학대  발견하기  (신체 학대  사례)</vt:lpstr>
      <vt:lpstr>(2) 아동학대 발견하기(정서 학대 사례)</vt:lpstr>
      <vt:lpstr>(2) 아동학대 발견하기 (정서학대 사례)</vt:lpstr>
      <vt:lpstr>(2) 아동학대 발견하기 (신체, 정서학대 사례)</vt:lpstr>
      <vt:lpstr>(2) 아동학대 발견하기(성학대 사례)</vt:lpstr>
      <vt:lpstr>(2) 아동학대 발견하기(성학대 사례)</vt:lpstr>
      <vt:lpstr>(2) 아동학대 발견하기(방임 사례)</vt:lpstr>
      <vt:lpstr>(2) 아동학대 발견하기(방임 사례)</vt:lpstr>
      <vt:lpstr>(3) 신고의무자의  아동학대 신고 절차</vt:lpstr>
      <vt:lpstr>(4) 아동학대 신고 시 유의사항</vt:lpstr>
      <vt:lpstr>(5) 아동학대 신고 의무 불이행 처벌 사례</vt:lpstr>
      <vt:lpstr>(5) 아동학대 신고 의무 불이행 처벌 사례</vt:lpstr>
      <vt:lpstr>(6) 신고의무자의 아동보호전문기관 협력 사례</vt:lpstr>
      <vt:lpstr>5. 바람직한 훈육방법 혹시 내가...? 신고의무자 아동학대 사례(어린이집 보육교직원)</vt:lpstr>
      <vt:lpstr>5. 바람직한 훈육방법 혹시 내가..? 신고의무자 아동학대 사례(초·중·고교 교직원)</vt:lpstr>
      <vt:lpstr>5. 바람직한 훈육방법 혹시 내가..? 신고의무자 학대 사례(보육원 생활지도교사)</vt:lpstr>
      <vt:lpstr>5. 바람직한 훈육 방법 - 연령별 아동발달 이해하기</vt:lpstr>
      <vt:lpstr>5. 바람직한 훈육 방법 - 연령별 아동발달 이해하기</vt:lpstr>
      <vt:lpstr>5. 바람직한 훈육 방법 - 연령별 아동발달 이해하기</vt:lpstr>
      <vt:lpstr>5. 바람직한 훈육 방법 - 연령별 아동발달 이해하기</vt:lpstr>
      <vt:lpstr>6. 마치며…  다시 한번! 아동학대 신고 절차</vt:lpstr>
      <vt:lpstr>감사합니다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pc3</dc:creator>
  <cp:lastModifiedBy>GoodNeighbors</cp:lastModifiedBy>
  <cp:revision>216</cp:revision>
  <cp:lastPrinted>2014-03-13T01:16:58Z</cp:lastPrinted>
  <dcterms:created xsi:type="dcterms:W3CDTF">2013-12-23T15:10:35Z</dcterms:created>
  <dcterms:modified xsi:type="dcterms:W3CDTF">2014-08-06T05:59:09Z</dcterms:modified>
</cp:coreProperties>
</file>