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19" r:id="rId2"/>
    <p:sldId id="274" r:id="rId3"/>
    <p:sldId id="275" r:id="rId4"/>
    <p:sldId id="276" r:id="rId5"/>
    <p:sldId id="257" r:id="rId6"/>
    <p:sldId id="291" r:id="rId7"/>
    <p:sldId id="258" r:id="rId8"/>
    <p:sldId id="290" r:id="rId9"/>
    <p:sldId id="292" r:id="rId10"/>
    <p:sldId id="279" r:id="rId11"/>
    <p:sldId id="294" r:id="rId12"/>
    <p:sldId id="293" r:id="rId13"/>
    <p:sldId id="261" r:id="rId14"/>
    <p:sldId id="260" r:id="rId15"/>
    <p:sldId id="277" r:id="rId16"/>
    <p:sldId id="307" r:id="rId17"/>
    <p:sldId id="278" r:id="rId18"/>
    <p:sldId id="259" r:id="rId19"/>
    <p:sldId id="289" r:id="rId20"/>
    <p:sldId id="303" r:id="rId21"/>
    <p:sldId id="301" r:id="rId22"/>
    <p:sldId id="302" r:id="rId23"/>
    <p:sldId id="263" r:id="rId24"/>
    <p:sldId id="265" r:id="rId25"/>
    <p:sldId id="316" r:id="rId26"/>
    <p:sldId id="310" r:id="rId27"/>
    <p:sldId id="308" r:id="rId28"/>
    <p:sldId id="309" r:id="rId29"/>
    <p:sldId id="299" r:id="rId30"/>
    <p:sldId id="321" r:id="rId31"/>
    <p:sldId id="314" r:id="rId32"/>
    <p:sldId id="315" r:id="rId33"/>
    <p:sldId id="283" r:id="rId34"/>
    <p:sldId id="284" r:id="rId35"/>
    <p:sldId id="285" r:id="rId36"/>
    <p:sldId id="317" r:id="rId37"/>
    <p:sldId id="311" r:id="rId38"/>
    <p:sldId id="312" r:id="rId39"/>
    <p:sldId id="313" r:id="rId40"/>
    <p:sldId id="268" r:id="rId41"/>
    <p:sldId id="320" r:id="rId4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2440" autoAdjust="0"/>
  </p:normalViewPr>
  <p:slideViewPr>
    <p:cSldViewPr snapToGrid="0">
      <p:cViewPr varScale="1">
        <p:scale>
          <a:sx n="61" d="100"/>
          <a:sy n="61" d="100"/>
        </p:scale>
        <p:origin x="14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GB" sz="2000" b="1" i="0" u="none" strike="noStrike" baseline="0" dirty="0">
                <a:solidFill>
                  <a:schemeClr val="tx2"/>
                </a:solidFill>
                <a:effectLst/>
              </a:rPr>
              <a:t>Mortality rates in ICU patients </a:t>
            </a:r>
            <a:br>
              <a:rPr lang="en-GB" sz="2000" b="1" i="0" u="none" strike="noStrike" baseline="0" dirty="0">
                <a:solidFill>
                  <a:schemeClr val="tx2"/>
                </a:solidFill>
                <a:effectLst/>
              </a:rPr>
            </a:br>
            <a:r>
              <a:rPr lang="en-GB" sz="2000" b="1" i="0" u="none" strike="noStrike" baseline="0" dirty="0">
                <a:solidFill>
                  <a:schemeClr val="tx2"/>
                </a:solidFill>
                <a:effectLst/>
              </a:rPr>
              <a:t>with infections</a:t>
            </a:r>
            <a:endParaRPr lang="en-GB" sz="2000" b="1" dirty="0">
              <a:solidFill>
                <a:schemeClr val="tx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Infections with Gram-positive bacteria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A43-4E36-9DB6-D62A969432AE}"/>
              </c:ext>
            </c:extLst>
          </c:dPt>
          <c:dLbls>
            <c:dLbl>
              <c:idx val="0"/>
              <c:layout>
                <c:manualLayout>
                  <c:x val="0"/>
                  <c:y val="0.11229740906184602"/>
                </c:manualLayout>
              </c:layout>
              <c:tx>
                <c:rich>
                  <a:bodyPr/>
                  <a:lstStyle/>
                  <a:p>
                    <a:fld id="{94A82EC9-1028-4DF5-A001-040A991AD653}" type="VALUE">
                      <a:rPr lang="en-US" altLang="ko-KR" smtClean="0"/>
                      <a:pPr/>
                      <a:t>[값]</a:t>
                    </a:fld>
                    <a:r>
                      <a:rPr lang="en-US" dirty="0"/>
                      <a:t>%</a:t>
                    </a:r>
                    <a:r>
                      <a:rPr lang="en-US" baseline="0" dirty="0"/>
                      <a:t> </a:t>
                    </a:r>
                    <a:br>
                      <a:rPr lang="en-US" baseline="0" dirty="0"/>
                    </a:br>
                    <a:r>
                      <a:rPr lang="en-US" baseline="0" dirty="0"/>
                      <a:t>(57/301)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A43-4E36-9DB6-D62A969432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43-4E36-9DB6-D62A969432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Infections with Gram-negative bacteria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C5A6A74-6110-4389-9A4F-F2D9E3EDCE2A}" type="VALUE">
                      <a:rPr lang="en-US" altLang="ko-KR" smtClean="0"/>
                      <a:pPr/>
                      <a:t>[값]</a:t>
                    </a:fld>
                    <a:r>
                      <a:rPr lang="en-US" dirty="0"/>
                      <a:t>% </a:t>
                    </a:r>
                    <a:br>
                      <a:rPr lang="en-US" dirty="0"/>
                    </a:br>
                    <a:r>
                      <a:rPr lang="en-US" dirty="0"/>
                      <a:t>(36/74)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A43-4E36-9DB6-D62A969432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A43-4E36-9DB6-D62A969432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Invasive fungal infections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43%* </a:t>
                    </a:r>
                    <a:br>
                      <a:rPr lang="en-US" dirty="0"/>
                    </a:br>
                    <a:r>
                      <a:rPr lang="en-US" dirty="0"/>
                      <a:t>(45/105)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A43-4E36-9DB6-D62A969432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A43-4E36-9DB6-D62A969432A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1478017640"/>
        <c:axId val="1478011080"/>
      </c:barChart>
      <c:catAx>
        <c:axId val="1478017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478011080"/>
        <c:crosses val="autoZero"/>
        <c:auto val="1"/>
        <c:lblAlgn val="ctr"/>
        <c:lblOffset val="100"/>
        <c:noMultiLvlLbl val="0"/>
      </c:catAx>
      <c:valAx>
        <c:axId val="1478011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>
                    <a:solidFill>
                      <a:schemeClr val="tx2"/>
                    </a:solidFill>
                  </a:rPr>
                  <a:t>%</a:t>
                </a:r>
                <a:r>
                  <a:rPr lang="en-GB" baseline="0" dirty="0">
                    <a:solidFill>
                      <a:schemeClr val="tx2"/>
                    </a:solidFill>
                  </a:rPr>
                  <a:t> mortality</a:t>
                </a:r>
                <a:endParaRPr lang="en-US" dirty="0">
                  <a:solidFill>
                    <a:schemeClr val="tx2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478017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sz="1600" b="1" dirty="0"/>
              <a:t>Clinical cure rate at TOC</a:t>
            </a:r>
          </a:p>
        </c:rich>
      </c:tx>
      <c:layout>
        <c:manualLayout>
          <c:xMode val="edge"/>
          <c:yMode val="edge"/>
          <c:x val="0.3130795251531211"/>
          <c:y val="6.443619345470338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7866658722987352"/>
          <c:y val="0.17622206722325601"/>
          <c:w val="0.60997266224573043"/>
          <c:h val="0.590963479723849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Ceftazidime–avibactam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Difference (95% CI). –0.7%
(–7.86, 6.39)</c:v>
                </c:pt>
                <c:pt idx="1">
                  <c:v>Difference (95% CI). –4.2%
(–10.76, 2.46)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0.77400000000000002</c:v>
                </c:pt>
                <c:pt idx="1">
                  <c:v>0.68799999999999994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32-4623-8239-E80B3455D4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Meropenem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Difference (95% CI). –0.7%
(–7.86, 6.39)</c:v>
                </c:pt>
                <c:pt idx="1">
                  <c:v>Difference (95% CI). –4.2%
(–10.76, 2.46)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0.78100000000000003</c:v>
                </c:pt>
                <c:pt idx="1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32-4623-8239-E80B3455D4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3"/>
        <c:overlap val="-20"/>
        <c:axId val="242152192"/>
        <c:axId val="242153728"/>
      </c:barChart>
      <c:catAx>
        <c:axId val="24215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ko-KR"/>
          </a:p>
        </c:txPr>
        <c:crossAx val="242153728"/>
        <c:crosses val="autoZero"/>
        <c:auto val="1"/>
        <c:lblAlgn val="ctr"/>
        <c:lblOffset val="100"/>
        <c:noMultiLvlLbl val="0"/>
      </c:catAx>
      <c:valAx>
        <c:axId val="242153728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dirty="0"/>
                  <a:t>Patient with favourable clinical response </a:t>
                </a:r>
                <a:br>
                  <a:rPr lang="en-GB" dirty="0"/>
                </a:br>
                <a:r>
                  <a:rPr lang="en-GB" dirty="0"/>
                  <a:t>at TOC (%)</a:t>
                </a:r>
              </a:p>
            </c:rich>
          </c:tx>
          <c:layout>
            <c:manualLayout>
              <c:xMode val="edge"/>
              <c:yMode val="edge"/>
              <c:x val="4.6243991664683563E-2"/>
              <c:y val="0.150488954012852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accent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ko-KR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ko-KR"/>
          </a:p>
        </c:txPr>
        <c:crossAx val="242152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ko-KR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0.78534</cdr:x>
      <cdr:y>0.48064</cdr:y>
    </cdr:from>
    <cdr:to>
      <cdr:x>0.80372</cdr:x>
      <cdr:y>0.51936</cdr:y>
    </cdr:to>
    <cdr:sp macro="" textlink="">
      <cdr:nvSpPr>
        <cdr:cNvPr id="8" name="Rectangle 25">
          <a:extLst xmlns:a="http://schemas.openxmlformats.org/drawingml/2006/main">
            <a:ext uri="{FF2B5EF4-FFF2-40B4-BE49-F238E27FC236}">
              <a16:creationId xmlns:a16="http://schemas.microsoft.com/office/drawing/2014/main" id="{AD70B474-68C4-4021-8C1C-0746232A478B}"/>
            </a:ext>
          </a:extLst>
        </cdr:cNvPr>
        <cdr:cNvSpPr/>
      </cdr:nvSpPr>
      <cdr:spPr>
        <a:xfrm xmlns:a="http://schemas.openxmlformats.org/drawingml/2006/main">
          <a:off x="6101959" y="1894622"/>
          <a:ext cx="142787" cy="15264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/>
        </a:solidFill>
        <a:ln xmlns:a="http://schemas.openxmlformats.org/drawingml/2006/main" w="9525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tIns="90000" bIns="90000" rtlCol="0" anchor="ctr" anchorCtr="0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GB" sz="1400" b="0" i="0" u="none" strike="noStrike" kern="1200" cap="none" spc="0" normalizeH="0" baseline="0" noProof="0" dirty="0">
            <a:ln>
              <a:noFill/>
            </a:ln>
            <a:solidFill>
              <a:srgbClr val="333333"/>
            </a:solidFill>
            <a:effectLst/>
            <a:uLnTx/>
            <a:uFillTx/>
            <a:latin typeface="Arial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0.80201</cdr:x>
      <cdr:y>0.45547</cdr:y>
    </cdr:from>
    <cdr:to>
      <cdr:x>0.96508</cdr:x>
      <cdr:y>0.54062</cdr:y>
    </cdr:to>
    <cdr:sp macro="" textlink="">
      <cdr:nvSpPr>
        <cdr:cNvPr id="9" name="TextBox 12">
          <a:extLst xmlns:a="http://schemas.openxmlformats.org/drawingml/2006/main">
            <a:ext uri="{FF2B5EF4-FFF2-40B4-BE49-F238E27FC236}">
              <a16:creationId xmlns:a16="http://schemas.microsoft.com/office/drawing/2014/main" id="{C83AEA7A-9D20-4B0C-B9F2-6D34E0EFAE2F}"/>
            </a:ext>
          </a:extLst>
        </cdr:cNvPr>
        <cdr:cNvSpPr txBox="1"/>
      </cdr:nvSpPr>
      <cdr:spPr>
        <a:xfrm xmlns:a="http://schemas.openxmlformats.org/drawingml/2006/main">
          <a:off x="6231471" y="1795424"/>
          <a:ext cx="1267053" cy="33564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tIns="90000" bIns="90000" rtlCol="0" anchor="t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000">
              <a:solidFill>
                <a:srgbClr val="333333"/>
              </a:solidFill>
              <a:latin typeface="Arial"/>
            </a:rPr>
            <a:t>Meropenem</a:t>
          </a:r>
          <a:endParaRPr kumimoji="0" lang="en-GB" sz="1000" b="0" i="0" u="none" strike="noStrike" kern="1200" cap="none" spc="0" normalizeH="0" baseline="0" noProof="0" dirty="0">
            <a:ln>
              <a:noFill/>
            </a:ln>
            <a:solidFill>
              <a:srgbClr val="333333"/>
            </a:solidFill>
            <a:effectLst/>
            <a:uLnTx/>
            <a:uFillTx/>
            <a:latin typeface="Arial"/>
          </a:endParaRPr>
        </a:p>
      </cdr:txBody>
    </cdr:sp>
  </cdr:relSizeAnchor>
  <cdr:relSizeAnchor xmlns:cdr="http://schemas.openxmlformats.org/drawingml/2006/chartDrawing">
    <cdr:from>
      <cdr:x>0.42713</cdr:x>
      <cdr:y>0.36325</cdr:y>
    </cdr:from>
    <cdr:to>
      <cdr:x>0.42776</cdr:x>
      <cdr:y>0.36325</cdr:y>
    </cdr:to>
    <cdr:cxnSp macro="">
      <cdr:nvCxnSpPr>
        <cdr:cNvPr id="11" name="Straight Connector 54">
          <a:extLst xmlns:a="http://schemas.openxmlformats.org/drawingml/2006/main">
            <a:ext uri="{FF2B5EF4-FFF2-40B4-BE49-F238E27FC236}">
              <a16:creationId xmlns:a16="http://schemas.microsoft.com/office/drawing/2014/main" id="{50CE08C5-93FD-44EB-AAAC-2A918D8347CA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H="1">
          <a:off x="3318696" y="1431890"/>
          <a:ext cx="492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0.42713</cdr:x>
      <cdr:y>0.48844</cdr:y>
    </cdr:from>
    <cdr:to>
      <cdr:x>0.42776</cdr:x>
      <cdr:y>0.48844</cdr:y>
    </cdr:to>
    <cdr:cxnSp macro="">
      <cdr:nvCxnSpPr>
        <cdr:cNvPr id="12" name="Straight Connector 55">
          <a:extLst xmlns:a="http://schemas.openxmlformats.org/drawingml/2006/main">
            <a:ext uri="{FF2B5EF4-FFF2-40B4-BE49-F238E27FC236}">
              <a16:creationId xmlns:a16="http://schemas.microsoft.com/office/drawing/2014/main" id="{D8497B80-5D90-4D6C-92DB-143469E6A5B4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H="1">
          <a:off x="3318696" y="1925360"/>
          <a:ext cx="492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0.80201</cdr:x>
      <cdr:y>0.53692</cdr:y>
    </cdr:from>
    <cdr:to>
      <cdr:x>1</cdr:x>
      <cdr:y>0.62207</cdr:y>
    </cdr:to>
    <cdr:sp macro="" textlink="">
      <cdr:nvSpPr>
        <cdr:cNvPr id="13" name="TextBox 81">
          <a:extLst xmlns:a="http://schemas.openxmlformats.org/drawingml/2006/main">
            <a:ext uri="{FF2B5EF4-FFF2-40B4-BE49-F238E27FC236}">
              <a16:creationId xmlns:a16="http://schemas.microsoft.com/office/drawing/2014/main" id="{9D8461A6-B33D-403F-8E94-A7DC939548CC}"/>
            </a:ext>
          </a:extLst>
        </cdr:cNvPr>
        <cdr:cNvSpPr txBox="1"/>
      </cdr:nvSpPr>
      <cdr:spPr>
        <a:xfrm xmlns:a="http://schemas.openxmlformats.org/drawingml/2006/main">
          <a:off x="6231471" y="2116489"/>
          <a:ext cx="1538360" cy="33564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tIns="90000" bIns="90000" rtlCol="0" anchor="t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rPr>
            <a:t>Ceftazidime/avibactam </a:t>
          </a:r>
          <a:endParaRPr kumimoji="0" lang="en-GB" sz="1000" b="0" i="0" u="none" strike="noStrike" kern="1200" cap="none" spc="0" normalizeH="0" baseline="0" noProof="0" dirty="0">
            <a:ln>
              <a:noFill/>
            </a:ln>
            <a:solidFill>
              <a:srgbClr val="333333"/>
            </a:solidFill>
            <a:effectLst/>
            <a:uLnTx/>
            <a:uFillTx/>
            <a:latin typeface="Arial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3A641-2CC2-40BE-8CC8-6D5F047FE778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B3404-FBE1-419D-86F9-122BD878DE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7617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7269-254F-4D93-B9F4-69D1A4B7AAA0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7389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그로 인해 </a:t>
            </a:r>
            <a:r>
              <a:rPr lang="en-US" altLang="ko-KR" dirty="0"/>
              <a:t>MDR pathogen </a:t>
            </a:r>
            <a:r>
              <a:rPr lang="ko-KR" altLang="en-US" dirty="0"/>
              <a:t>에 의한 폐렴을 포함한 여러 </a:t>
            </a:r>
            <a:r>
              <a:rPr lang="en-US" altLang="ko-KR" dirty="0"/>
              <a:t>infected patient </a:t>
            </a:r>
            <a:r>
              <a:rPr lang="ko-KR" altLang="en-US" dirty="0"/>
              <a:t>는 초기 치료가 부적절하거나</a:t>
            </a:r>
            <a:r>
              <a:rPr lang="en-US" altLang="ko-KR" dirty="0"/>
              <a:t>, </a:t>
            </a:r>
            <a:r>
              <a:rPr lang="ko-KR" altLang="en-US" dirty="0"/>
              <a:t>치료에 반응 하지 않을 경우 결국 </a:t>
            </a:r>
            <a:r>
              <a:rPr lang="en-US" altLang="ko-KR" dirty="0"/>
              <a:t>ICU care </a:t>
            </a:r>
            <a:r>
              <a:rPr lang="ko-KR" altLang="en-US" dirty="0"/>
              <a:t>를 요하게 되며 </a:t>
            </a:r>
            <a:r>
              <a:rPr lang="en-US" altLang="ko-KR" dirty="0"/>
              <a:t>non-infected patients </a:t>
            </a:r>
            <a:r>
              <a:rPr lang="ko-KR" altLang="en-US" dirty="0"/>
              <a:t>에 비해 </a:t>
            </a:r>
            <a:r>
              <a:rPr lang="en-US" altLang="ko-KR" dirty="0"/>
              <a:t>mortality </a:t>
            </a:r>
            <a:r>
              <a:rPr lang="ko-KR" altLang="en-US" dirty="0"/>
              <a:t>가 </a:t>
            </a:r>
            <a:r>
              <a:rPr lang="en-US" altLang="ko-KR" dirty="0"/>
              <a:t>2</a:t>
            </a:r>
            <a:r>
              <a:rPr lang="ko-KR" altLang="en-US" dirty="0"/>
              <a:t>배 이상 증가하는 것을 확인할 수 있습니다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특히 </a:t>
            </a:r>
            <a:r>
              <a:rPr lang="en-US" altLang="ko-KR" dirty="0"/>
              <a:t>Gram positive bacteria </a:t>
            </a:r>
            <a:r>
              <a:rPr lang="ko-KR" altLang="en-US" dirty="0"/>
              <a:t>보다 </a:t>
            </a:r>
            <a:r>
              <a:rPr lang="en-US" altLang="ko-KR" dirty="0"/>
              <a:t>gram negative bacteria, invasive fungal infection </a:t>
            </a:r>
            <a:r>
              <a:rPr lang="ko-KR" altLang="en-US" dirty="0"/>
              <a:t>환자들이 상대적으로 사망률이 높다고 보고하고 있습니다</a:t>
            </a:r>
            <a:r>
              <a:rPr lang="en-US" altLang="ko-KR" dirty="0"/>
              <a:t>. 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0817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시대별로도 </a:t>
            </a:r>
            <a:r>
              <a:rPr lang="en-US" altLang="ko-KR" dirty="0"/>
              <a:t>1990</a:t>
            </a:r>
            <a:r>
              <a:rPr lang="ko-KR" altLang="en-US" dirty="0"/>
              <a:t>년과 비교해 </a:t>
            </a:r>
            <a:r>
              <a:rPr lang="en-US" altLang="ko-KR" dirty="0"/>
              <a:t>2021</a:t>
            </a:r>
            <a:r>
              <a:rPr lang="ko-KR" altLang="en-US" dirty="0"/>
              <a:t>년은 비슷한 패턴으로 </a:t>
            </a:r>
            <a:r>
              <a:rPr lang="en-US" altLang="ko-KR" dirty="0"/>
              <a:t>60</a:t>
            </a:r>
            <a:r>
              <a:rPr lang="ko-KR" altLang="en-US" dirty="0"/>
              <a:t>대가 넘어 갈수록 항생제 내성과 연관된 </a:t>
            </a:r>
            <a:r>
              <a:rPr lang="en-US" altLang="ko-KR" dirty="0"/>
              <a:t>(associated) </a:t>
            </a:r>
            <a:r>
              <a:rPr lang="ko-KR" altLang="en-US" dirty="0"/>
              <a:t>또는 귀결되는 </a:t>
            </a:r>
            <a:r>
              <a:rPr lang="en-US" altLang="ko-KR" dirty="0"/>
              <a:t>(attributable) </a:t>
            </a:r>
            <a:r>
              <a:rPr lang="ko-KR" altLang="en-US" dirty="0"/>
              <a:t>사망이 급격히 증가하는 모습을 보임</a:t>
            </a:r>
            <a:endParaRPr lang="en-US" altLang="ko-KR" dirty="0"/>
          </a:p>
          <a:p>
            <a:r>
              <a:rPr lang="en-US" altLang="ko-KR" dirty="0"/>
              <a:t>2021</a:t>
            </a:r>
            <a:r>
              <a:rPr lang="ko-KR" altLang="en-US" dirty="0"/>
              <a:t>년 총 </a:t>
            </a:r>
            <a:r>
              <a:rPr lang="en-US" altLang="ko-KR" dirty="0"/>
              <a:t>10</a:t>
            </a:r>
            <a:r>
              <a:rPr lang="ko-KR" altLang="en-US" dirty="0"/>
              <a:t>가지의 사망에 이를 수 있는 </a:t>
            </a:r>
            <a:r>
              <a:rPr lang="en-US" altLang="ko-KR" dirty="0"/>
              <a:t>pathogen-drug combination </a:t>
            </a:r>
            <a:r>
              <a:rPr lang="ko-KR" altLang="en-US" dirty="0"/>
              <a:t>에서 우리나라가 속한 </a:t>
            </a:r>
            <a:r>
              <a:rPr lang="en-US" altLang="ko-KR" dirty="0"/>
              <a:t>south </a:t>
            </a:r>
            <a:r>
              <a:rPr lang="en-US" altLang="ko-KR" dirty="0" err="1"/>
              <a:t>asia</a:t>
            </a:r>
            <a:r>
              <a:rPr lang="en-US" altLang="ko-KR" dirty="0"/>
              <a:t> group</a:t>
            </a:r>
            <a:r>
              <a:rPr lang="ko-KR" altLang="en-US" dirty="0"/>
              <a:t>은 결핵에 순위가 </a:t>
            </a:r>
            <a:r>
              <a:rPr lang="en-US" altLang="ko-KR" dirty="0"/>
              <a:t>4</a:t>
            </a:r>
            <a:r>
              <a:rPr lang="ko-KR" altLang="en-US" dirty="0"/>
              <a:t>위에 위치된 것 외에는  </a:t>
            </a:r>
            <a:r>
              <a:rPr lang="en-US" altLang="ko-KR" dirty="0"/>
              <a:t>global trend</a:t>
            </a:r>
            <a:r>
              <a:rPr lang="ko-KR" altLang="en-US" dirty="0"/>
              <a:t>와 유사했으며</a:t>
            </a:r>
            <a:r>
              <a:rPr lang="en-US" altLang="ko-KR" dirty="0"/>
              <a:t>, </a:t>
            </a:r>
            <a:r>
              <a:rPr lang="ko-KR" altLang="en-US" dirty="0"/>
              <a:t>특이사항으로</a:t>
            </a:r>
            <a:r>
              <a:rPr lang="ko-KR" altLang="en-US" baseline="0" dirty="0"/>
              <a:t> </a:t>
            </a:r>
            <a:r>
              <a:rPr lang="en-US" altLang="ko-KR" baseline="0" dirty="0"/>
              <a:t>carbapenem </a:t>
            </a:r>
            <a:r>
              <a:rPr lang="ko-KR" altLang="en-US" baseline="0" dirty="0"/>
              <a:t>계열 항생제에 내성을 보이는 </a:t>
            </a:r>
            <a:r>
              <a:rPr lang="en-US" altLang="ko-KR" baseline="0" dirty="0" err="1"/>
              <a:t>acinectobacter</a:t>
            </a:r>
            <a:r>
              <a:rPr lang="en-US" altLang="ko-KR" baseline="0" dirty="0"/>
              <a:t> </a:t>
            </a:r>
            <a:r>
              <a:rPr lang="en-US" altLang="ko-KR" baseline="0" dirty="0" err="1"/>
              <a:t>baumanii</a:t>
            </a:r>
            <a:r>
              <a:rPr lang="en-US" altLang="ko-KR" baseline="0" dirty="0"/>
              <a:t> </a:t>
            </a:r>
            <a:r>
              <a:rPr lang="ko-KR" altLang="en-US" baseline="0" dirty="0"/>
              <a:t>가 </a:t>
            </a:r>
            <a:r>
              <a:rPr lang="en-US" altLang="ko-KR" baseline="0" dirty="0"/>
              <a:t>1</a:t>
            </a:r>
            <a:r>
              <a:rPr lang="ko-KR" altLang="en-US" baseline="0" dirty="0"/>
              <a:t>위를 차지한다는 점</a:t>
            </a:r>
            <a:r>
              <a:rPr lang="en-US" altLang="ko-KR" baseline="0" dirty="0"/>
              <a:t>, </a:t>
            </a:r>
            <a:r>
              <a:rPr lang="ko-KR" altLang="en-US" baseline="0" dirty="0"/>
              <a:t>그리고 비슷한 </a:t>
            </a:r>
            <a:r>
              <a:rPr lang="en-US" altLang="ko-KR" baseline="0" dirty="0"/>
              <a:t>trend</a:t>
            </a:r>
            <a:r>
              <a:rPr lang="ko-KR" altLang="en-US" baseline="0" dirty="0"/>
              <a:t>로 </a:t>
            </a:r>
            <a:r>
              <a:rPr lang="en-US" altLang="ko-KR" baseline="0" dirty="0"/>
              <a:t>CAP</a:t>
            </a:r>
            <a:r>
              <a:rPr lang="ko-KR" altLang="en-US" baseline="0" dirty="0"/>
              <a:t>의 </a:t>
            </a:r>
            <a:r>
              <a:rPr lang="ko-KR" altLang="en-US" baseline="0" dirty="0" err="1"/>
              <a:t>호발</a:t>
            </a:r>
            <a:r>
              <a:rPr lang="ko-KR" altLang="en-US" baseline="0" dirty="0"/>
              <a:t> </a:t>
            </a:r>
            <a:r>
              <a:rPr lang="ko-KR" altLang="en-US" baseline="0" dirty="0" err="1"/>
              <a:t>균주</a:t>
            </a:r>
            <a:r>
              <a:rPr lang="ko-KR" altLang="en-US" baseline="0" dirty="0"/>
              <a:t> 중 하나인 </a:t>
            </a:r>
            <a:r>
              <a:rPr lang="en-US" altLang="ko-KR" baseline="0" dirty="0"/>
              <a:t>streptococcus pneumonia </a:t>
            </a:r>
            <a:r>
              <a:rPr lang="ko-KR" altLang="en-US" baseline="0" dirty="0"/>
              <a:t>와 </a:t>
            </a:r>
            <a:r>
              <a:rPr lang="en-US" altLang="ko-KR" baseline="0" dirty="0" err="1"/>
              <a:t>cabapenem</a:t>
            </a:r>
            <a:r>
              <a:rPr lang="en-US" altLang="ko-KR" baseline="0" dirty="0"/>
              <a:t> </a:t>
            </a:r>
            <a:r>
              <a:rPr lang="ko-KR" altLang="en-US" baseline="0" dirty="0"/>
              <a:t>조합 이외에는 </a:t>
            </a:r>
            <a:r>
              <a:rPr lang="ko-KR" altLang="en-US" dirty="0"/>
              <a:t>내성 발현 빈도가 증가하는 추세라는 점입니다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3247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분명한 것은  </a:t>
            </a:r>
            <a:r>
              <a:rPr lang="en-US" altLang="ko-KR" dirty="0"/>
              <a:t>CDC, WHO </a:t>
            </a:r>
            <a:r>
              <a:rPr lang="ko-KR" altLang="en-US" dirty="0"/>
              <a:t>등 여러 </a:t>
            </a:r>
            <a:r>
              <a:rPr lang="ko-KR" altLang="en-US" dirty="0" err="1"/>
              <a:t>기구들에서</a:t>
            </a:r>
            <a:r>
              <a:rPr lang="ko-KR" altLang="en-US" dirty="0"/>
              <a:t> 보고되는 자료 </a:t>
            </a:r>
            <a:r>
              <a:rPr lang="ko-KR" altLang="en-US" dirty="0" err="1"/>
              <a:t>뿐만아니라</a:t>
            </a:r>
            <a:r>
              <a:rPr lang="ko-KR" altLang="en-US" dirty="0"/>
              <a:t> 우리나라 보고에서도 </a:t>
            </a:r>
            <a:r>
              <a:rPr lang="en-US" altLang="ko-KR" dirty="0"/>
              <a:t>CAP</a:t>
            </a:r>
            <a:r>
              <a:rPr lang="ko-KR" altLang="en-US" dirty="0"/>
              <a:t>와 비교해 </a:t>
            </a:r>
            <a:r>
              <a:rPr lang="en-US" altLang="ko-KR" dirty="0"/>
              <a:t>HAP</a:t>
            </a:r>
            <a:r>
              <a:rPr lang="ko-KR" altLang="en-US" dirty="0"/>
              <a:t>에서 </a:t>
            </a:r>
            <a:r>
              <a:rPr lang="ko-KR" altLang="en-US" dirty="0" err="1"/>
              <a:t>내성균주의</a:t>
            </a:r>
            <a:r>
              <a:rPr lang="ko-KR" altLang="en-US" dirty="0"/>
              <a:t> 빈도가 증가하고 있다는 점입니다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339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HAP </a:t>
            </a:r>
            <a:r>
              <a:rPr lang="ko-KR" altLang="en-US" dirty="0"/>
              <a:t>환자에서 </a:t>
            </a:r>
            <a:r>
              <a:rPr lang="en-US" altLang="ko-KR" dirty="0"/>
              <a:t>MDR </a:t>
            </a:r>
            <a:r>
              <a:rPr lang="ko-KR" altLang="en-US" dirty="0"/>
              <a:t>이 </a:t>
            </a:r>
            <a:r>
              <a:rPr lang="en-US" altLang="ko-KR" dirty="0"/>
              <a:t>true pathogen </a:t>
            </a:r>
            <a:r>
              <a:rPr lang="ko-KR" altLang="en-US" dirty="0"/>
              <a:t>일 가능성이 높은 이유는 몇가지가 있습니다 </a:t>
            </a:r>
            <a:endParaRPr lang="en-US" altLang="ko-K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 </a:t>
            </a:r>
            <a:endParaRPr lang="en-US" altLang="ko-K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우선 </a:t>
            </a:r>
            <a:r>
              <a:rPr lang="en-US" altLang="ko-KR" dirty="0"/>
              <a:t>etiology </a:t>
            </a:r>
            <a:r>
              <a:rPr lang="ko-KR" altLang="en-US" dirty="0"/>
              <a:t>측면입니다</a:t>
            </a:r>
            <a:r>
              <a:rPr lang="en-US" altLang="ko-KR" dirty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다양한 기전과 </a:t>
            </a:r>
            <a:r>
              <a:rPr lang="en-US" altLang="ko-KR" dirty="0"/>
              <a:t>high burden </a:t>
            </a:r>
            <a:r>
              <a:rPr lang="ko-KR" altLang="en-US" dirty="0"/>
              <a:t>을 가지고 있는 </a:t>
            </a:r>
            <a:r>
              <a:rPr lang="en-US" altLang="ko-KR" dirty="0"/>
              <a:t>MDR pathogen</a:t>
            </a:r>
            <a:r>
              <a:rPr lang="ko-KR" altLang="en-US" dirty="0"/>
              <a:t>에 의한 </a:t>
            </a:r>
            <a:r>
              <a:rPr lang="en-US" altLang="ko-KR" dirty="0"/>
              <a:t>HAP</a:t>
            </a:r>
            <a:r>
              <a:rPr lang="ko-KR" altLang="en-US" dirty="0"/>
              <a:t>의 </a:t>
            </a:r>
            <a:r>
              <a:rPr lang="en-US" altLang="ko-KR" dirty="0"/>
              <a:t>etiology </a:t>
            </a:r>
            <a:r>
              <a:rPr lang="ko-KR" altLang="en-US" dirty="0"/>
              <a:t>는 </a:t>
            </a:r>
            <a:r>
              <a:rPr lang="ko-KR" altLang="en-US" dirty="0" err="1"/>
              <a:t>대륙별</a:t>
            </a:r>
            <a:r>
              <a:rPr lang="en-US" altLang="ko-KR" dirty="0"/>
              <a:t>,</a:t>
            </a:r>
            <a:r>
              <a:rPr lang="ko-KR" altLang="en-US" dirty="0"/>
              <a:t> 나라별로도 상이합니다</a:t>
            </a:r>
            <a:r>
              <a:rPr lang="en-US" altLang="ko-KR" dirty="0"/>
              <a:t>. </a:t>
            </a:r>
            <a:r>
              <a:rPr lang="ko-KR" altLang="en-US" dirty="0"/>
              <a:t> </a:t>
            </a:r>
            <a:endParaRPr lang="en-US" altLang="ko-K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전체적인 </a:t>
            </a:r>
            <a:r>
              <a:rPr lang="en-US" altLang="ko-KR" dirty="0"/>
              <a:t>trend </a:t>
            </a:r>
            <a:r>
              <a:rPr lang="ko-KR" altLang="en-US" dirty="0"/>
              <a:t>는 </a:t>
            </a:r>
            <a:r>
              <a:rPr lang="en-US" altLang="ko-KR" dirty="0"/>
              <a:t>S. aureus </a:t>
            </a:r>
            <a:r>
              <a:rPr lang="ko-KR" altLang="en-US" dirty="0"/>
              <a:t>는 감소</a:t>
            </a:r>
            <a:r>
              <a:rPr lang="en-US" altLang="ko-KR" dirty="0"/>
              <a:t>, KP </a:t>
            </a:r>
            <a:r>
              <a:rPr lang="ko-KR" altLang="en-US" dirty="0"/>
              <a:t>는 증가 양상 </a:t>
            </a:r>
          </a:p>
          <a:p>
            <a:r>
              <a:rPr lang="en-US" altLang="ko-KR" dirty="0"/>
              <a:t>Etiology</a:t>
            </a:r>
            <a:r>
              <a:rPr lang="en-US" altLang="ko-KR" baseline="0" dirty="0"/>
              <a:t> </a:t>
            </a:r>
            <a:r>
              <a:rPr lang="ko-KR" altLang="en-US" baseline="0" dirty="0"/>
              <a:t>관련 전체를 대표할 수 있는 </a:t>
            </a:r>
            <a:r>
              <a:rPr lang="en-US" altLang="ko-KR" baseline="0" dirty="0"/>
              <a:t>data </a:t>
            </a:r>
            <a:r>
              <a:rPr lang="ko-KR" altLang="en-US" baseline="0" dirty="0"/>
              <a:t>가 없어</a:t>
            </a:r>
            <a:r>
              <a:rPr lang="en-US" altLang="ko-KR" baseline="0" dirty="0"/>
              <a:t>, </a:t>
            </a:r>
            <a:r>
              <a:rPr lang="ko-KR" altLang="en-US" baseline="0" dirty="0"/>
              <a:t>각 </a:t>
            </a:r>
            <a:r>
              <a:rPr lang="ko-KR" altLang="en-US" baseline="0" dirty="0" err="1"/>
              <a:t>연구들마다</a:t>
            </a:r>
            <a:r>
              <a:rPr lang="ko-KR" altLang="en-US" baseline="0" dirty="0"/>
              <a:t> 분포의 차이를 보이는 실정임</a:t>
            </a:r>
            <a:endParaRPr lang="en-US" altLang="ko-KR" baseline="0" dirty="0"/>
          </a:p>
          <a:p>
            <a:r>
              <a:rPr lang="ko-KR" altLang="en-US" baseline="0" dirty="0"/>
              <a:t>이는 외국이나 우리나라나 비슷한 실정입니다</a:t>
            </a:r>
            <a:r>
              <a:rPr lang="en-US" altLang="ko-KR" baseline="0" dirty="0"/>
              <a:t>. </a:t>
            </a:r>
            <a:r>
              <a:rPr lang="ko-KR" altLang="en-US" baseline="0" dirty="0"/>
              <a:t>그로 인해 사용되는 항생제의 노출 빈도</a:t>
            </a:r>
            <a:r>
              <a:rPr lang="en-US" altLang="ko-KR" baseline="0" dirty="0"/>
              <a:t>, </a:t>
            </a:r>
            <a:r>
              <a:rPr lang="ko-KR" altLang="en-US" baseline="0" dirty="0"/>
              <a:t>경험적 항생제의 </a:t>
            </a:r>
            <a:r>
              <a:rPr lang="en-US" altLang="ko-KR" baseline="0" dirty="0"/>
              <a:t>recommendation </a:t>
            </a:r>
            <a:r>
              <a:rPr lang="ko-KR" altLang="en-US" baseline="0" dirty="0"/>
              <a:t>이 다를 수 밖에 없습니다</a:t>
            </a:r>
            <a:r>
              <a:rPr lang="en-US" altLang="ko-KR" baseline="0" dirty="0"/>
              <a:t>. </a:t>
            </a:r>
            <a:r>
              <a:rPr lang="ko-KR" altLang="en-US" baseline="0" dirty="0"/>
              <a:t> </a:t>
            </a:r>
            <a:endParaRPr lang="en-US" altLang="ko-KR" baseline="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66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주요</a:t>
            </a:r>
            <a:r>
              <a:rPr lang="en-US" altLang="ko-KR" dirty="0"/>
              <a:t> HAP/VAP</a:t>
            </a:r>
            <a:r>
              <a:rPr lang="ko-KR" altLang="en-US" dirty="0"/>
              <a:t>관련 </a:t>
            </a:r>
            <a:r>
              <a:rPr lang="ko-KR" altLang="en-US" dirty="0" err="1"/>
              <a:t>호발</a:t>
            </a:r>
            <a:r>
              <a:rPr lang="ko-KR" altLang="en-US" dirty="0"/>
              <a:t> </a:t>
            </a:r>
            <a:r>
              <a:rPr lang="ko-KR" altLang="en-US" dirty="0" err="1"/>
              <a:t>균주와</a:t>
            </a:r>
            <a:r>
              <a:rPr lang="ko-KR" altLang="en-US" dirty="0"/>
              <a:t> </a:t>
            </a:r>
            <a:r>
              <a:rPr lang="en-US" altLang="ko-KR" dirty="0"/>
              <a:t>empirical antibiotics </a:t>
            </a:r>
            <a:r>
              <a:rPr lang="ko-KR" altLang="en-US" dirty="0"/>
              <a:t>간에 모순이 있고 그로 인한 </a:t>
            </a:r>
            <a:r>
              <a:rPr lang="en-US" altLang="ko-KR" dirty="0"/>
              <a:t>MDR pathogen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증가 </a:t>
            </a:r>
            <a:endParaRPr lang="en-US" altLang="ko-KR" dirty="0"/>
          </a:p>
          <a:p>
            <a:r>
              <a:rPr lang="ko-KR" altLang="en-US" dirty="0"/>
              <a:t>우리나라의 경우도 </a:t>
            </a:r>
            <a:r>
              <a:rPr lang="en-US" altLang="ko-KR" dirty="0"/>
              <a:t>2021</a:t>
            </a:r>
            <a:r>
              <a:rPr lang="ko-KR" altLang="en-US" dirty="0"/>
              <a:t>년 </a:t>
            </a:r>
            <a:r>
              <a:rPr lang="en-US" altLang="ko-KR" dirty="0"/>
              <a:t>HAP/VAP </a:t>
            </a:r>
            <a:r>
              <a:rPr lang="ko-KR" altLang="en-US" dirty="0"/>
              <a:t>환자에서 세균관련 </a:t>
            </a:r>
            <a:r>
              <a:rPr lang="en-US" altLang="ko-KR" dirty="0"/>
              <a:t>true pathogen </a:t>
            </a:r>
            <a:r>
              <a:rPr lang="ko-KR" altLang="en-US" dirty="0"/>
              <a:t>보고 빈도와 관련 </a:t>
            </a:r>
            <a:r>
              <a:rPr lang="en-US" altLang="ko-KR" dirty="0"/>
              <a:t>MDR pathogen </a:t>
            </a:r>
            <a:r>
              <a:rPr lang="ko-KR" altLang="en-US" dirty="0"/>
              <a:t>의 비율이 이전에 비해 증가 하고 있음을 소개한 바 있음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199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두 번째로 </a:t>
            </a:r>
            <a:r>
              <a:rPr lang="en-US" altLang="ko-KR" dirty="0"/>
              <a:t>pathogen </a:t>
            </a:r>
            <a:r>
              <a:rPr lang="ko-KR" altLang="en-US" dirty="0"/>
              <a:t>을 확인 하기 위한 검체 획득의 어려움이 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폐렴의 </a:t>
            </a:r>
            <a:r>
              <a:rPr lang="en-US" altLang="ko-KR" dirty="0"/>
              <a:t>Etiology</a:t>
            </a:r>
            <a:r>
              <a:rPr lang="ko-KR" altLang="en-US" dirty="0"/>
              <a:t>를 정확하게 파악하기 위해선 호흡기 검체에 대한 </a:t>
            </a:r>
            <a:r>
              <a:rPr lang="en-US" altLang="ko-KR" dirty="0"/>
              <a:t>sample quality </a:t>
            </a:r>
            <a:r>
              <a:rPr lang="ko-KR" altLang="en-US" dirty="0"/>
              <a:t>가 중요합니다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HAP </a:t>
            </a:r>
            <a:r>
              <a:rPr lang="ko-KR" altLang="en-US" dirty="0"/>
              <a:t>관련 호흡기 </a:t>
            </a:r>
            <a:r>
              <a:rPr lang="ko-KR" altLang="en-US" dirty="0" err="1"/>
              <a:t>검체</a:t>
            </a:r>
            <a:r>
              <a:rPr lang="ko-KR" altLang="en-US" dirty="0"/>
              <a:t> 획득 정도를 따로 조사한 보고는 없으며</a:t>
            </a:r>
            <a:r>
              <a:rPr lang="en-US" altLang="ko-KR" dirty="0"/>
              <a:t>, HAP</a:t>
            </a:r>
            <a:r>
              <a:rPr lang="ko-KR" altLang="en-US" dirty="0"/>
              <a:t>의 </a:t>
            </a:r>
            <a:r>
              <a:rPr lang="en-US" altLang="ko-KR" dirty="0"/>
              <a:t>pathogen</a:t>
            </a:r>
            <a:r>
              <a:rPr lang="en-US" altLang="ko-KR" baseline="0" dirty="0"/>
              <a:t> </a:t>
            </a:r>
            <a:r>
              <a:rPr lang="ko-KR" altLang="en-US" dirty="0"/>
              <a:t>분포에 대한 비교가 있음</a:t>
            </a:r>
            <a:endParaRPr lang="en-US" altLang="ko-KR" dirty="0"/>
          </a:p>
          <a:p>
            <a:r>
              <a:rPr lang="ko-KR" altLang="en-US" dirty="0"/>
              <a:t>대부분이 객담</a:t>
            </a:r>
            <a:r>
              <a:rPr lang="en-US" altLang="ko-KR" dirty="0"/>
              <a:t>, </a:t>
            </a:r>
            <a:r>
              <a:rPr lang="ko-KR" altLang="en-US" dirty="0"/>
              <a:t>경기관흡인액과 같은 </a:t>
            </a:r>
            <a:r>
              <a:rPr lang="en-US" altLang="ko-KR" dirty="0"/>
              <a:t>upper respiratory tract </a:t>
            </a:r>
            <a:r>
              <a:rPr lang="ko-KR" altLang="en-US" dirty="0"/>
              <a:t>의 비침습적 호흡기 </a:t>
            </a:r>
            <a:r>
              <a:rPr lang="ko-KR" altLang="en-US" dirty="0" err="1"/>
              <a:t>검체로</a:t>
            </a:r>
            <a:r>
              <a:rPr lang="ko-KR" altLang="en-US" dirty="0"/>
              <a:t> </a:t>
            </a:r>
            <a:r>
              <a:rPr lang="ko-KR" altLang="en-US" dirty="0" err="1"/>
              <a:t>균주가</a:t>
            </a:r>
            <a:r>
              <a:rPr lang="ko-KR" altLang="en-US" dirty="0"/>
              <a:t> 확인된 경우가 </a:t>
            </a:r>
            <a:r>
              <a:rPr lang="en-US" altLang="ko-KR" dirty="0"/>
              <a:t>90%</a:t>
            </a:r>
            <a:r>
              <a:rPr lang="ko-KR" altLang="en-US" baseline="0" dirty="0"/>
              <a:t> 에 육박하며</a:t>
            </a:r>
            <a:endParaRPr lang="en-US" altLang="ko-KR" baseline="0" dirty="0"/>
          </a:p>
          <a:p>
            <a:r>
              <a:rPr lang="ko-KR" altLang="en-US" baseline="0" dirty="0"/>
              <a:t>비교적 </a:t>
            </a:r>
            <a:r>
              <a:rPr lang="en-US" altLang="ko-KR" baseline="0" dirty="0"/>
              <a:t>high quality </a:t>
            </a:r>
            <a:r>
              <a:rPr lang="ko-KR" altLang="en-US" baseline="0" dirty="0"/>
              <a:t>인 </a:t>
            </a:r>
            <a:r>
              <a:rPr lang="en-US" altLang="ko-KR" baseline="0" dirty="0"/>
              <a:t>Bronchoscopy </a:t>
            </a:r>
            <a:r>
              <a:rPr lang="ko-KR" altLang="en-US" baseline="0" dirty="0"/>
              <a:t>를 이용한 하기도 </a:t>
            </a:r>
            <a:r>
              <a:rPr lang="ko-KR" altLang="en-US" baseline="0" dirty="0" err="1"/>
              <a:t>검체로</a:t>
            </a:r>
            <a:r>
              <a:rPr lang="ko-KR" altLang="en-US" baseline="0" dirty="0"/>
              <a:t> </a:t>
            </a:r>
            <a:r>
              <a:rPr lang="ko-KR" altLang="en-US" baseline="0" dirty="0" err="1"/>
              <a:t>균주가</a:t>
            </a:r>
            <a:r>
              <a:rPr lang="ko-KR" altLang="en-US" baseline="0" dirty="0"/>
              <a:t> 확인된 경우는 </a:t>
            </a:r>
            <a:r>
              <a:rPr lang="en-US" altLang="ko-KR" baseline="0" dirty="0"/>
              <a:t>10% </a:t>
            </a:r>
            <a:r>
              <a:rPr lang="ko-KR" altLang="en-US" baseline="0" dirty="0" err="1"/>
              <a:t>미만임</a:t>
            </a:r>
            <a:r>
              <a:rPr lang="ko-KR" altLang="en-US" baseline="0" dirty="0"/>
              <a:t> </a:t>
            </a:r>
            <a:r>
              <a:rPr lang="ko-KR" altLang="en-US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65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세번째로 항생제 내성 기전이 다양하며 아직도 내성 발생 기전이 밝혀지지 않은 부분이 많고</a:t>
            </a:r>
            <a:r>
              <a:rPr lang="en-US" altLang="ko-KR" dirty="0"/>
              <a:t>, </a:t>
            </a:r>
            <a:r>
              <a:rPr lang="ko-KR" altLang="en-US" dirty="0"/>
              <a:t>진행형이라는 점입니다</a:t>
            </a:r>
            <a:r>
              <a:rPr lang="en-US" altLang="ko-KR" dirty="0"/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Pseudomonas aeruginosa</a:t>
            </a:r>
            <a:r>
              <a:rPr lang="ko-KR" altLang="en-US" dirty="0"/>
              <a:t>의 </a:t>
            </a:r>
            <a:r>
              <a:rPr lang="ko-KR" altLang="en-US" dirty="0" err="1"/>
              <a:t>다제내성은</a:t>
            </a:r>
            <a:r>
              <a:rPr lang="ko-KR" altLang="en-US" dirty="0"/>
              <a:t> </a:t>
            </a:r>
            <a:r>
              <a:rPr lang="en-US" altLang="ko-KR" b="1" dirty="0"/>
              <a:t>Efflux Pumps (</a:t>
            </a:r>
            <a:r>
              <a:rPr lang="ko-KR" altLang="en-US" b="1" dirty="0"/>
              <a:t>배출 펌프 증가</a:t>
            </a:r>
            <a:r>
              <a:rPr lang="en-US" altLang="ko-KR" b="1" dirty="0"/>
              <a:t>)</a:t>
            </a:r>
            <a:r>
              <a:rPr lang="ko-KR" altLang="en-US" b="1" dirty="0"/>
              <a:t>와</a:t>
            </a:r>
            <a:r>
              <a:rPr lang="en-US" altLang="ko-KR" b="1" dirty="0"/>
              <a:t> </a:t>
            </a:r>
            <a:r>
              <a:rPr lang="ko-KR" altLang="en-US" b="1" dirty="0"/>
              <a:t>관련되어 있고</a:t>
            </a:r>
            <a:r>
              <a:rPr lang="ko-KR" altLang="en-US" dirty="0"/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MRSA</a:t>
            </a:r>
            <a:r>
              <a:rPr lang="ko-KR" altLang="en-US" dirty="0"/>
              <a:t>의 </a:t>
            </a:r>
            <a:r>
              <a:rPr lang="ko-KR" altLang="en-US" b="1" dirty="0"/>
              <a:t>변형된 </a:t>
            </a:r>
            <a:r>
              <a:rPr lang="en-US" altLang="ko-KR" b="1" dirty="0"/>
              <a:t>PBP (penicillin</a:t>
            </a:r>
            <a:r>
              <a:rPr lang="en-US" altLang="ko-KR" b="1" baseline="0" dirty="0"/>
              <a:t> binding protein) </a:t>
            </a:r>
            <a:r>
              <a:rPr lang="en-US" altLang="ko-KR" b="1" dirty="0"/>
              <a:t>2a</a:t>
            </a:r>
            <a:r>
              <a:rPr lang="ko-KR" altLang="en-US" dirty="0"/>
              <a:t> </a:t>
            </a:r>
            <a:r>
              <a:rPr lang="en-US" altLang="ko-KR" dirty="0"/>
              <a:t>(β-lactam </a:t>
            </a:r>
            <a:r>
              <a:rPr lang="ko-KR" altLang="en-US" dirty="0"/>
              <a:t>내성</a:t>
            </a:r>
            <a:r>
              <a:rPr lang="en-US" altLang="ko-KR" dirty="0"/>
              <a:t>)</a:t>
            </a:r>
            <a:r>
              <a:rPr lang="ko-KR" altLang="en-US" dirty="0"/>
              <a:t>는</a:t>
            </a:r>
            <a:r>
              <a:rPr lang="en-US" altLang="ko-KR" dirty="0"/>
              <a:t> </a:t>
            </a:r>
            <a:r>
              <a:rPr lang="en-US" altLang="ko-KR" b="1" dirty="0"/>
              <a:t>Target Modification (</a:t>
            </a:r>
            <a:r>
              <a:rPr lang="ko-KR" altLang="en-US" b="1" dirty="0"/>
              <a:t>항생제 표적 변형</a:t>
            </a:r>
            <a:r>
              <a:rPr lang="en-US" altLang="ko-KR" b="1" dirty="0"/>
              <a:t>)</a:t>
            </a:r>
            <a:r>
              <a:rPr lang="ko-KR" altLang="en-US" b="1" dirty="0"/>
              <a:t>에 의해 발생합니다</a:t>
            </a:r>
            <a:r>
              <a:rPr lang="en-US" altLang="ko-KR" b="1" dirty="0"/>
              <a:t>.</a:t>
            </a:r>
            <a:endParaRPr lang="ko-KR" altLang="en-US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/>
              <a:t>β-lactamase</a:t>
            </a:r>
            <a:r>
              <a:rPr lang="ko-KR" altLang="en-US" dirty="0"/>
              <a:t> </a:t>
            </a:r>
            <a:r>
              <a:rPr lang="en-US" altLang="ko-KR" dirty="0"/>
              <a:t>(ESBL, </a:t>
            </a:r>
            <a:r>
              <a:rPr lang="en-US" altLang="ko-KR" dirty="0" err="1"/>
              <a:t>AmpC</a:t>
            </a:r>
            <a:r>
              <a:rPr lang="en-US" altLang="ko-KR" dirty="0"/>
              <a:t>, KPC, NDM </a:t>
            </a:r>
            <a:r>
              <a:rPr lang="ko-KR" altLang="en-US" dirty="0"/>
              <a:t>등</a:t>
            </a:r>
            <a:r>
              <a:rPr lang="en-US" altLang="ko-KR" dirty="0"/>
              <a:t>)</a:t>
            </a:r>
            <a:r>
              <a:rPr lang="ko-KR" altLang="en-US" dirty="0"/>
              <a:t>는</a:t>
            </a:r>
            <a:r>
              <a:rPr lang="en-US" altLang="ko-KR" dirty="0"/>
              <a:t> </a:t>
            </a:r>
            <a:r>
              <a:rPr lang="en-US" altLang="ko-KR" b="1" dirty="0"/>
              <a:t>Enzymatic Degradation (</a:t>
            </a:r>
            <a:r>
              <a:rPr lang="ko-KR" altLang="en-US" b="1" dirty="0"/>
              <a:t>효소를 통한 분해</a:t>
            </a:r>
            <a:r>
              <a:rPr lang="en-US" altLang="ko-KR" b="1" dirty="0"/>
              <a:t>)</a:t>
            </a:r>
            <a:r>
              <a:rPr lang="ko-KR" altLang="en-US" b="1" dirty="0"/>
              <a:t>에 의해 내성이 발생하며</a:t>
            </a:r>
            <a:endParaRPr lang="ko-KR" altLang="en-US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 err="1"/>
              <a:t>Carbapenem</a:t>
            </a:r>
            <a:r>
              <a:rPr lang="en-US" altLang="ko-KR" b="1" dirty="0"/>
              <a:t> </a:t>
            </a:r>
            <a:r>
              <a:rPr lang="ko-KR" altLang="en-US" b="1" dirty="0"/>
              <a:t>내성 </a:t>
            </a:r>
            <a:r>
              <a:rPr lang="en-US" altLang="ko-KR" b="1" dirty="0" err="1"/>
              <a:t>Acinetobacter</a:t>
            </a:r>
            <a:r>
              <a:rPr lang="ko-KR" altLang="en-US" b="1" dirty="0"/>
              <a:t>은 </a:t>
            </a:r>
            <a:r>
              <a:rPr lang="en-US" altLang="ko-KR" b="1" dirty="0"/>
              <a:t>Permeability Reduction (</a:t>
            </a:r>
            <a:r>
              <a:rPr lang="ko-KR" altLang="en-US" b="1" dirty="0"/>
              <a:t>세포막 투과성 감소</a:t>
            </a:r>
            <a:r>
              <a:rPr lang="en-US" altLang="ko-KR" b="1" dirty="0"/>
              <a:t>)</a:t>
            </a:r>
            <a:r>
              <a:rPr lang="ko-KR" altLang="en-US" b="1" dirty="0"/>
              <a:t>에</a:t>
            </a:r>
            <a:r>
              <a:rPr lang="en-US" altLang="ko-KR" b="1" dirty="0"/>
              <a:t> </a:t>
            </a:r>
            <a:r>
              <a:rPr lang="ko-KR" altLang="en-US" b="1" dirty="0"/>
              <a:t>의해 내성이 발생합니다</a:t>
            </a:r>
            <a:r>
              <a:rPr lang="en-US" altLang="ko-KR" b="1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8998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1️⃣ </a:t>
            </a:r>
            <a:r>
              <a:rPr lang="en-US" altLang="ko-KR" b="1" dirty="0"/>
              <a:t>Efflux Pumps (</a:t>
            </a:r>
            <a:r>
              <a:rPr lang="ko-KR" altLang="en-US" b="1" dirty="0"/>
              <a:t>배출 펌프 증가</a:t>
            </a:r>
            <a:r>
              <a:rPr lang="en-US" altLang="ko-KR" b="1" dirty="0"/>
              <a:t>): </a:t>
            </a:r>
            <a:r>
              <a:rPr lang="ko-KR" altLang="en-US" dirty="0"/>
              <a:t>세균이 </a:t>
            </a:r>
            <a:r>
              <a:rPr lang="ko-KR" altLang="en-US" b="1" dirty="0"/>
              <a:t>항생제를 세포 밖으로 배출</a:t>
            </a:r>
            <a:r>
              <a:rPr lang="ko-KR" altLang="en-US" dirty="0"/>
              <a:t>하여 항생제의 </a:t>
            </a:r>
            <a:r>
              <a:rPr lang="en-US" altLang="ko-KR" dirty="0" err="1"/>
              <a:t>bacteriocidal</a:t>
            </a:r>
            <a:r>
              <a:rPr lang="en-US" altLang="ko-KR" dirty="0"/>
              <a:t> </a:t>
            </a:r>
            <a:r>
              <a:rPr lang="ko-KR" altLang="en-US" dirty="0"/>
              <a:t>효과를 감소</a:t>
            </a:r>
          </a:p>
          <a:p>
            <a:r>
              <a:rPr lang="en-US" altLang="ko-KR" dirty="0"/>
              <a:t>2️⃣ </a:t>
            </a:r>
            <a:r>
              <a:rPr lang="en-US" altLang="ko-KR" b="1" dirty="0"/>
              <a:t>Target Modification (</a:t>
            </a:r>
            <a:r>
              <a:rPr lang="ko-KR" altLang="en-US" b="1" dirty="0"/>
              <a:t>항생제 표적 변형</a:t>
            </a:r>
            <a:r>
              <a:rPr lang="en-US" altLang="ko-KR" b="1" dirty="0"/>
              <a:t>): </a:t>
            </a:r>
            <a:r>
              <a:rPr lang="ko-KR" altLang="en-US" dirty="0"/>
              <a:t>세균이 </a:t>
            </a:r>
            <a:r>
              <a:rPr lang="ko-KR" altLang="en-US" b="1" dirty="0"/>
              <a:t>항생제의 표적을 변형</a:t>
            </a:r>
            <a:r>
              <a:rPr lang="ko-KR" altLang="en-US" dirty="0"/>
              <a:t>하여 결합을 방해</a:t>
            </a:r>
            <a:endParaRPr lang="en-US" altLang="ko-KR" dirty="0"/>
          </a:p>
          <a:p>
            <a:r>
              <a:rPr lang="en-US" altLang="ko-KR" dirty="0"/>
              <a:t>3️⃣ </a:t>
            </a:r>
            <a:r>
              <a:rPr lang="en-US" altLang="ko-KR" b="1" dirty="0"/>
              <a:t>Enzymatic Degradation (</a:t>
            </a:r>
            <a:r>
              <a:rPr lang="ko-KR" altLang="en-US" b="1" dirty="0"/>
              <a:t>효소를 통한 분해</a:t>
            </a:r>
            <a:r>
              <a:rPr lang="en-US" altLang="ko-KR" b="1" dirty="0"/>
              <a:t>):</a:t>
            </a:r>
            <a:r>
              <a:rPr lang="en-US" altLang="ko-KR" b="1" baseline="0" dirty="0"/>
              <a:t> </a:t>
            </a:r>
            <a:r>
              <a:rPr lang="ko-KR" altLang="en-US" dirty="0"/>
              <a:t>세균이 </a:t>
            </a:r>
            <a:r>
              <a:rPr lang="ko-KR" altLang="en-US" b="1" dirty="0"/>
              <a:t>효소를 생성해 항생제를 분해</a:t>
            </a:r>
            <a:endParaRPr lang="ko-KR" altLang="en-US" dirty="0"/>
          </a:p>
          <a:p>
            <a:r>
              <a:rPr lang="en-US" altLang="ko-KR" dirty="0"/>
              <a:t>4️⃣ </a:t>
            </a:r>
            <a:r>
              <a:rPr lang="en-US" altLang="ko-KR" b="1" dirty="0"/>
              <a:t>Permeability Reduction (</a:t>
            </a:r>
            <a:r>
              <a:rPr lang="ko-KR" altLang="en-US" b="1" dirty="0"/>
              <a:t>세포막 투과성 감소</a:t>
            </a:r>
            <a:r>
              <a:rPr lang="en-US" altLang="ko-KR" b="1" dirty="0"/>
              <a:t>): </a:t>
            </a:r>
            <a:r>
              <a:rPr lang="ko-KR" altLang="en-US" b="1" dirty="0"/>
              <a:t>세포벽 또는 </a:t>
            </a:r>
            <a:r>
              <a:rPr lang="ko-KR" altLang="en-US" b="1" dirty="0" err="1"/>
              <a:t>외막을</a:t>
            </a:r>
            <a:r>
              <a:rPr lang="ko-KR" altLang="en-US" b="1" dirty="0"/>
              <a:t> 변화</a:t>
            </a:r>
            <a:r>
              <a:rPr lang="ko-KR" altLang="en-US" dirty="0"/>
              <a:t>시켜 항생제가 침투하지 못하게 함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1514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이러한 여러 극복하기 어려운 허들로 인해 </a:t>
            </a:r>
            <a:r>
              <a:rPr lang="ko-KR" altLang="en-US" dirty="0" err="1"/>
              <a:t>다재내성균주에</a:t>
            </a:r>
            <a:r>
              <a:rPr lang="ko-KR" altLang="en-US" dirty="0"/>
              <a:t> 의한 </a:t>
            </a:r>
            <a:r>
              <a:rPr lang="en-US" altLang="ko-KR" dirty="0"/>
              <a:t>HAP</a:t>
            </a:r>
            <a:r>
              <a:rPr lang="ko-KR" altLang="en-US" dirty="0"/>
              <a:t>과 관련된 연구의 대부분은 </a:t>
            </a:r>
            <a:r>
              <a:rPr lang="ko-KR" altLang="en-US" dirty="0" err="1"/>
              <a:t>다재내성균주가</a:t>
            </a:r>
            <a:r>
              <a:rPr lang="ko-KR" altLang="en-US" dirty="0"/>
              <a:t> 발현된 </a:t>
            </a:r>
            <a:r>
              <a:rPr lang="en-US" altLang="ko-KR" dirty="0"/>
              <a:t>HAP </a:t>
            </a:r>
            <a:r>
              <a:rPr lang="ko-KR" altLang="en-US" dirty="0"/>
              <a:t>환자와 </a:t>
            </a:r>
            <a:r>
              <a:rPr lang="ko-KR" altLang="en-US" dirty="0" err="1"/>
              <a:t>다재내성균주가</a:t>
            </a:r>
            <a:r>
              <a:rPr lang="ko-KR" altLang="en-US" dirty="0"/>
              <a:t> 발현되지 않은 환자가의 </a:t>
            </a:r>
            <a:r>
              <a:rPr lang="en-US" altLang="ko-KR" dirty="0" err="1"/>
              <a:t>demograhics</a:t>
            </a:r>
            <a:r>
              <a:rPr lang="en-US" altLang="ko-KR" dirty="0"/>
              <a:t> data, patients characteristics, </a:t>
            </a:r>
            <a:r>
              <a:rPr lang="ko-KR" altLang="en-US" dirty="0"/>
              <a:t>장기기능 부전의 정도에 따른 감염 상태의 정도</a:t>
            </a:r>
            <a:r>
              <a:rPr lang="en-US" altLang="ko-KR" dirty="0"/>
              <a:t> </a:t>
            </a:r>
            <a:r>
              <a:rPr lang="ko-KR" altLang="en-US" dirty="0"/>
              <a:t>를 비교하여 그 차이를 보고자 하는 연구가 주를 이뤘습니다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2618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MDR gram negative infection </a:t>
            </a:r>
            <a:r>
              <a:rPr lang="ko-KR" altLang="en-US" dirty="0"/>
              <a:t>의 </a:t>
            </a:r>
            <a:r>
              <a:rPr lang="en-US" altLang="ko-KR" dirty="0"/>
              <a:t>risk factor </a:t>
            </a:r>
            <a:r>
              <a:rPr lang="ko-KR" altLang="en-US" dirty="0"/>
              <a:t>로서 환자의 특성</a:t>
            </a:r>
            <a:r>
              <a:rPr lang="en-US" altLang="ko-KR" dirty="0"/>
              <a:t>, </a:t>
            </a:r>
            <a:r>
              <a:rPr lang="ko-KR" altLang="en-US" dirty="0"/>
              <a:t>항생제 노출 </a:t>
            </a:r>
            <a:r>
              <a:rPr lang="ko-KR" altLang="en-US" dirty="0" err="1"/>
              <a:t>기왕력</a:t>
            </a:r>
            <a:r>
              <a:rPr lang="en-US" altLang="ko-KR" dirty="0"/>
              <a:t>, </a:t>
            </a:r>
            <a:r>
              <a:rPr lang="ko-KR" altLang="en-US" dirty="0"/>
              <a:t>이전 균주의 </a:t>
            </a:r>
            <a:r>
              <a:rPr lang="en-US" altLang="ko-KR" dirty="0"/>
              <a:t>colonization </a:t>
            </a:r>
            <a:r>
              <a:rPr lang="ko-KR" altLang="en-US" dirty="0"/>
              <a:t>여부</a:t>
            </a:r>
            <a:r>
              <a:rPr lang="en-US" altLang="ko-KR" dirty="0"/>
              <a:t>, epidemiologic background, indwelling catheter </a:t>
            </a:r>
            <a:r>
              <a:rPr lang="ko-KR" altLang="en-US" dirty="0"/>
              <a:t>가 소개 되었습니다</a:t>
            </a:r>
            <a:r>
              <a:rPr lang="en-US" altLang="ko-KR" dirty="0"/>
              <a:t>. 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905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정의에 변화 없음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7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Community</a:t>
            </a:r>
            <a:r>
              <a:rPr lang="ko-KR" altLang="en-US" dirty="0"/>
              <a:t> </a:t>
            </a:r>
            <a:r>
              <a:rPr lang="en-US" altLang="ko-KR" dirty="0"/>
              <a:t>based infection </a:t>
            </a:r>
            <a:r>
              <a:rPr lang="ko-KR" altLang="en-US" dirty="0"/>
              <a:t>이든 </a:t>
            </a:r>
            <a:r>
              <a:rPr lang="en-US" altLang="ko-KR" dirty="0"/>
              <a:t>HAP/VAP </a:t>
            </a:r>
            <a:r>
              <a:rPr lang="ko-KR" altLang="en-US" dirty="0"/>
              <a:t>과 같은 </a:t>
            </a:r>
            <a:r>
              <a:rPr lang="en-US" altLang="ko-KR" dirty="0"/>
              <a:t>hospital based</a:t>
            </a:r>
            <a:r>
              <a:rPr lang="ko-KR" altLang="en-US" dirty="0"/>
              <a:t> </a:t>
            </a:r>
            <a:r>
              <a:rPr lang="en-US" altLang="ko-KR" dirty="0"/>
              <a:t>infection </a:t>
            </a:r>
            <a:r>
              <a:rPr lang="ko-KR" altLang="en-US" dirty="0"/>
              <a:t>이든 </a:t>
            </a:r>
            <a:r>
              <a:rPr lang="ko-KR" altLang="en-US" dirty="0" err="1"/>
              <a:t>다재내성</a:t>
            </a:r>
            <a:r>
              <a:rPr lang="ko-KR" altLang="en-US" dirty="0"/>
              <a:t> 균주 발현에 미치는 영향은 항생제의 노출 </a:t>
            </a:r>
            <a:r>
              <a:rPr lang="ko-KR" altLang="en-US" dirty="0" err="1"/>
              <a:t>기왕력</a:t>
            </a:r>
            <a:r>
              <a:rPr lang="en-US" altLang="ko-KR" dirty="0"/>
              <a:t>, colonization </a:t>
            </a:r>
            <a:r>
              <a:rPr lang="ko-KR" altLang="en-US" dirty="0"/>
              <a:t>의 유무</a:t>
            </a:r>
            <a:r>
              <a:rPr lang="en-US" altLang="ko-KR" dirty="0"/>
              <a:t>, </a:t>
            </a:r>
            <a:r>
              <a:rPr lang="ko-KR" altLang="en-US" dirty="0"/>
              <a:t>요양병원</a:t>
            </a:r>
            <a:r>
              <a:rPr lang="en-US" altLang="ko-KR" dirty="0"/>
              <a:t> </a:t>
            </a:r>
            <a:r>
              <a:rPr lang="ko-KR" altLang="en-US" dirty="0"/>
              <a:t>이나 요양원으로 대표되는 시설 거주에 따른 </a:t>
            </a:r>
            <a:r>
              <a:rPr lang="ko-KR" altLang="en-US" dirty="0" err="1"/>
              <a:t>다재내성균주</a:t>
            </a:r>
            <a:r>
              <a:rPr lang="ko-KR" altLang="en-US" dirty="0"/>
              <a:t> 노출 빈도의 증가가 </a:t>
            </a:r>
            <a:r>
              <a:rPr lang="ko-KR" altLang="en-US" dirty="0" err="1"/>
              <a:t>다재내성균에</a:t>
            </a:r>
            <a:r>
              <a:rPr lang="ko-KR" altLang="en-US" dirty="0"/>
              <a:t> 의한 감염의 발생에 주요한 </a:t>
            </a:r>
            <a:r>
              <a:rPr lang="en-US" altLang="ko-KR" dirty="0"/>
              <a:t>risk factor</a:t>
            </a:r>
            <a:r>
              <a:rPr lang="ko-KR" altLang="en-US" dirty="0"/>
              <a:t> 임을 확인할 수 있습니다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 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8822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HAP</a:t>
            </a:r>
            <a:r>
              <a:rPr lang="ko-KR" altLang="en-US" dirty="0"/>
              <a:t>의 </a:t>
            </a:r>
            <a:r>
              <a:rPr lang="ko-KR" altLang="en-US" dirty="0" err="1"/>
              <a:t>다재내성</a:t>
            </a:r>
            <a:r>
              <a:rPr lang="ko-KR" altLang="en-US" dirty="0"/>
              <a:t> 균주 발현의 주된 이유들은 균주 마다의 특성 및 차이가 있지만 요약 정리해보면</a:t>
            </a:r>
            <a:r>
              <a:rPr lang="en-US" altLang="ko-KR" dirty="0"/>
              <a:t>, patient`s factor </a:t>
            </a:r>
            <a:r>
              <a:rPr lang="ko-KR" altLang="en-US" dirty="0"/>
              <a:t>인 </a:t>
            </a:r>
            <a:r>
              <a:rPr lang="en-US" altLang="ko-KR" dirty="0"/>
              <a:t>immunity, </a:t>
            </a:r>
            <a:r>
              <a:rPr lang="ko-KR" altLang="en-US" dirty="0"/>
              <a:t>이전 항생제 노출로 인한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세균이 기존에 가지고 있던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돌연변이가 발생하거나 새로운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취득하는 경우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</a:t>
            </a:r>
            <a:r>
              <a:rPr lang="ko-KR" alt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infection</a:t>
            </a:r>
            <a:r>
              <a:rPr lang="ko-KR" alt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의한 </a:t>
            </a:r>
            <a:r>
              <a:rPr lang="en-US" altLang="ko-K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inflammatory response </a:t>
            </a:r>
            <a:r>
              <a:rPr lang="ko-KR" alt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발현 정도와 관련된 </a:t>
            </a:r>
            <a:r>
              <a:rPr lang="en-US" altLang="ko-K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 severity</a:t>
            </a:r>
            <a:r>
              <a:rPr lang="ko-KR" alt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이렇게 </a:t>
            </a:r>
            <a:r>
              <a:rPr lang="en-US" altLang="ko-K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가지로 분류 해 볼 수 있음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46210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나라별</a:t>
            </a:r>
            <a:r>
              <a:rPr lang="en-US" altLang="ko-KR" baseline="0" dirty="0"/>
              <a:t> </a:t>
            </a:r>
            <a:r>
              <a:rPr lang="ko-KR" altLang="en-US" baseline="0" dirty="0" err="1"/>
              <a:t>호발</a:t>
            </a:r>
            <a:r>
              <a:rPr lang="ko-KR" altLang="en-US" baseline="0" dirty="0"/>
              <a:t> 항생제 내성 </a:t>
            </a:r>
            <a:r>
              <a:rPr lang="ko-KR" altLang="en-US" baseline="0" dirty="0" err="1"/>
              <a:t>균주의</a:t>
            </a:r>
            <a:r>
              <a:rPr lang="ko-KR" altLang="en-US" baseline="0" dirty="0"/>
              <a:t> 차이</a:t>
            </a:r>
            <a:r>
              <a:rPr lang="en-US" altLang="ko-KR" baseline="0" dirty="0"/>
              <a:t>, </a:t>
            </a:r>
            <a:r>
              <a:rPr lang="ko-KR" altLang="en-US" baseline="0" dirty="0"/>
              <a:t>항생제 </a:t>
            </a:r>
            <a:r>
              <a:rPr lang="en-US" altLang="ko-KR" baseline="0" dirty="0"/>
              <a:t>practice </a:t>
            </a:r>
            <a:r>
              <a:rPr lang="ko-KR" altLang="en-US" baseline="0" dirty="0"/>
              <a:t>의 차이</a:t>
            </a:r>
            <a:r>
              <a:rPr lang="en-US" altLang="ko-KR" baseline="0" dirty="0"/>
              <a:t>, patient`s factor </a:t>
            </a:r>
            <a:r>
              <a:rPr lang="ko-KR" altLang="en-US" baseline="0" dirty="0"/>
              <a:t>의 다양성 등 여러 이유로 인해 </a:t>
            </a:r>
            <a:r>
              <a:rPr lang="ko-KR" altLang="en-US" dirty="0"/>
              <a:t>하나의 </a:t>
            </a:r>
            <a:r>
              <a:rPr lang="en-US" altLang="ko-KR" dirty="0"/>
              <a:t>guideline</a:t>
            </a:r>
            <a:r>
              <a:rPr lang="ko-KR" altLang="en-US" dirty="0"/>
              <a:t>이 아닌 나라별 </a:t>
            </a:r>
            <a:r>
              <a:rPr lang="ko-KR" altLang="en-US" dirty="0" err="1"/>
              <a:t>대륙별</a:t>
            </a:r>
            <a:r>
              <a:rPr lang="ko-KR" altLang="en-US" dirty="0"/>
              <a:t> </a:t>
            </a:r>
            <a:r>
              <a:rPr lang="en-US" altLang="ko-KR" dirty="0"/>
              <a:t>guideline </a:t>
            </a:r>
            <a:r>
              <a:rPr lang="ko-KR" altLang="en-US" dirty="0"/>
              <a:t>이 따로 존재할 수 밖에 없고</a:t>
            </a:r>
            <a:r>
              <a:rPr lang="en-US" altLang="ko-KR" dirty="0"/>
              <a:t>, </a:t>
            </a:r>
          </a:p>
          <a:p>
            <a:r>
              <a:rPr lang="en-US" altLang="ko-KR" dirty="0"/>
              <a:t>Guideline </a:t>
            </a:r>
            <a:r>
              <a:rPr lang="ko-KR" altLang="en-US" dirty="0"/>
              <a:t>의 내용 역시 </a:t>
            </a:r>
            <a:r>
              <a:rPr lang="ko-KR" altLang="en-US" dirty="0" err="1"/>
              <a:t>균주별로</a:t>
            </a:r>
            <a:r>
              <a:rPr lang="ko-KR" altLang="en-US" dirty="0"/>
              <a:t> 사용해야 하는 항생제의 차이로 </a:t>
            </a:r>
            <a:r>
              <a:rPr lang="en-US" altLang="ko-KR" dirty="0"/>
              <a:t>pathogen-drug </a:t>
            </a:r>
            <a:r>
              <a:rPr lang="ko-KR" altLang="en-US" dirty="0"/>
              <a:t>조합의 권고가 아닌 </a:t>
            </a:r>
            <a:r>
              <a:rPr lang="en-US" altLang="ko-KR" dirty="0"/>
              <a:t>HAP high risk, MDR high risk </a:t>
            </a:r>
            <a:r>
              <a:rPr lang="ko-KR" altLang="en-US" dirty="0"/>
              <a:t>등으로 </a:t>
            </a:r>
            <a:r>
              <a:rPr lang="en-US" altLang="ko-KR" dirty="0"/>
              <a:t>categorization </a:t>
            </a:r>
            <a:r>
              <a:rPr lang="ko-KR" altLang="en-US" dirty="0"/>
              <a:t>을 통해 권고안이 제시되었습니다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1646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항생제 </a:t>
            </a:r>
            <a:r>
              <a:rPr lang="en-US" altLang="ko-KR" dirty="0"/>
              <a:t>regimen</a:t>
            </a:r>
            <a:r>
              <a:rPr lang="en-US" altLang="ko-KR" baseline="0" dirty="0"/>
              <a:t> </a:t>
            </a:r>
            <a:r>
              <a:rPr lang="ko-KR" altLang="en-US" baseline="0" dirty="0"/>
              <a:t>을 결정하는 인자는 </a:t>
            </a:r>
            <a:r>
              <a:rPr lang="en-US" altLang="ko-KR" baseline="0" dirty="0"/>
              <a:t>MDR risk factor </a:t>
            </a:r>
            <a:r>
              <a:rPr lang="ko-KR" altLang="en-US" baseline="0" dirty="0"/>
              <a:t>와 </a:t>
            </a:r>
            <a:r>
              <a:rPr lang="en-US" altLang="ko-KR" baseline="0" dirty="0"/>
              <a:t>septic shock </a:t>
            </a:r>
            <a:r>
              <a:rPr lang="ko-KR" altLang="en-US" baseline="0" dirty="0"/>
              <a:t>으로 대표되는 </a:t>
            </a:r>
            <a:r>
              <a:rPr lang="en-US" altLang="ko-KR" baseline="0" dirty="0"/>
              <a:t>severity </a:t>
            </a:r>
            <a:r>
              <a:rPr lang="ko-KR" altLang="en-US" baseline="0" dirty="0"/>
              <a:t>정도에</a:t>
            </a:r>
            <a:r>
              <a:rPr lang="en-US" altLang="ko-KR" baseline="0" dirty="0"/>
              <a:t> </a:t>
            </a:r>
            <a:r>
              <a:rPr lang="ko-KR" altLang="en-US" baseline="0" dirty="0"/>
              <a:t>의해 결정됩니다</a:t>
            </a:r>
            <a:r>
              <a:rPr lang="en-US" altLang="ko-KR" baseline="0" dirty="0"/>
              <a:t>.  </a:t>
            </a:r>
            <a:endParaRPr lang="ko-KR" altLang="en-US" dirty="0"/>
          </a:p>
          <a:p>
            <a:endParaRPr lang="en-US" altLang="ko-KR" baseline="0" dirty="0"/>
          </a:p>
          <a:p>
            <a:r>
              <a:rPr lang="en-US" altLang="ko-KR" dirty="0"/>
              <a:t>Mortality</a:t>
            </a:r>
            <a:r>
              <a:rPr lang="en-US" altLang="ko-KR" baseline="0" dirty="0"/>
              <a:t> risk </a:t>
            </a:r>
            <a:r>
              <a:rPr lang="ko-KR" altLang="en-US" baseline="0" dirty="0"/>
              <a:t>도 낮고 </a:t>
            </a:r>
            <a:r>
              <a:rPr lang="en-US" altLang="ko-KR" baseline="0" dirty="0"/>
              <a:t>MRSA </a:t>
            </a:r>
            <a:r>
              <a:rPr lang="ko-KR" altLang="en-US" baseline="0" dirty="0" err="1"/>
              <a:t>균주</a:t>
            </a:r>
            <a:r>
              <a:rPr lang="ko-KR" altLang="en-US" baseline="0" dirty="0"/>
              <a:t> 가능성이 낮은 경증 또는 중등도 </a:t>
            </a:r>
            <a:r>
              <a:rPr lang="en-US" altLang="ko-KR" baseline="0" dirty="0"/>
              <a:t>HAP </a:t>
            </a:r>
            <a:r>
              <a:rPr lang="ko-KR" altLang="en-US" baseline="0" dirty="0"/>
              <a:t>환자의 경우 </a:t>
            </a:r>
            <a:r>
              <a:rPr lang="en-US" altLang="ko-KR" baseline="0" dirty="0"/>
              <a:t>MSSA </a:t>
            </a:r>
            <a:r>
              <a:rPr lang="ko-KR" altLang="en-US" baseline="0" dirty="0"/>
              <a:t>및 </a:t>
            </a:r>
            <a:r>
              <a:rPr lang="en-US" altLang="ko-KR" baseline="0" dirty="0"/>
              <a:t>anti-pseudomonas effect </a:t>
            </a:r>
            <a:r>
              <a:rPr lang="ko-KR" altLang="en-US" baseline="0" dirty="0"/>
              <a:t>가 있는 </a:t>
            </a:r>
            <a:r>
              <a:rPr lang="en-US" altLang="ko-KR" baseline="0" dirty="0"/>
              <a:t>pip/</a:t>
            </a:r>
            <a:r>
              <a:rPr lang="en-US" altLang="ko-KR" baseline="0" dirty="0" err="1"/>
              <a:t>tazo</a:t>
            </a:r>
            <a:r>
              <a:rPr lang="en-US" altLang="ko-KR" baseline="0" dirty="0"/>
              <a:t> or </a:t>
            </a:r>
            <a:r>
              <a:rPr lang="en-US" altLang="ko-KR" baseline="0" dirty="0" err="1"/>
              <a:t>cefepime</a:t>
            </a:r>
            <a:r>
              <a:rPr lang="en-US" altLang="ko-KR" baseline="0" dirty="0"/>
              <a:t> </a:t>
            </a:r>
            <a:r>
              <a:rPr lang="ko-KR" altLang="en-US" baseline="0" dirty="0"/>
              <a:t>등을</a:t>
            </a:r>
            <a:r>
              <a:rPr lang="en-US" altLang="ko-KR" baseline="0" dirty="0"/>
              <a:t> </a:t>
            </a:r>
            <a:r>
              <a:rPr lang="ko-KR" altLang="en-US" baseline="0" dirty="0"/>
              <a:t>경험적으로 사용하며</a:t>
            </a:r>
            <a:endParaRPr lang="en-US" altLang="ko-KR" baseline="0" dirty="0"/>
          </a:p>
          <a:p>
            <a:r>
              <a:rPr lang="ko-KR" altLang="en-US" baseline="0" dirty="0"/>
              <a:t>우리나라 </a:t>
            </a:r>
            <a:r>
              <a:rPr lang="ko-KR" altLang="en-US" baseline="0" dirty="0" err="1"/>
              <a:t>다기관</a:t>
            </a:r>
            <a:r>
              <a:rPr lang="ko-KR" altLang="en-US" baseline="0" dirty="0"/>
              <a:t> 후향연구에서도 </a:t>
            </a:r>
            <a:r>
              <a:rPr lang="en-US" altLang="ko-KR" baseline="0" dirty="0"/>
              <a:t>1</a:t>
            </a:r>
            <a:r>
              <a:rPr lang="en-US" altLang="ko-KR" baseline="30000" dirty="0"/>
              <a:t>st</a:t>
            </a:r>
            <a:r>
              <a:rPr lang="en-US" altLang="ko-KR" baseline="0" dirty="0"/>
              <a:t> line </a:t>
            </a:r>
            <a:r>
              <a:rPr lang="ko-KR" altLang="en-US" baseline="0" dirty="0"/>
              <a:t>으로 </a:t>
            </a:r>
            <a:r>
              <a:rPr lang="en-US" altLang="ko-KR" baseline="0" dirty="0"/>
              <a:t>pip/</a:t>
            </a:r>
            <a:r>
              <a:rPr lang="en-US" altLang="ko-KR" baseline="0" dirty="0" err="1"/>
              <a:t>tazo</a:t>
            </a:r>
            <a:r>
              <a:rPr lang="en-US" altLang="ko-KR" baseline="0" dirty="0"/>
              <a:t> 60%, </a:t>
            </a:r>
            <a:r>
              <a:rPr lang="en-US" altLang="ko-KR" baseline="0" dirty="0" err="1"/>
              <a:t>cefepime</a:t>
            </a:r>
            <a:r>
              <a:rPr lang="en-US" altLang="ko-KR" baseline="0" dirty="0"/>
              <a:t> </a:t>
            </a:r>
            <a:r>
              <a:rPr lang="ko-KR" altLang="en-US" baseline="0" dirty="0"/>
              <a:t>이 </a:t>
            </a:r>
            <a:r>
              <a:rPr lang="en-US" altLang="ko-KR" baseline="0" dirty="0"/>
              <a:t>10% </a:t>
            </a:r>
            <a:r>
              <a:rPr lang="ko-KR" altLang="en-US" baseline="0" dirty="0"/>
              <a:t>내외로 </a:t>
            </a:r>
            <a:r>
              <a:rPr lang="en-US" altLang="ko-KR" baseline="0" dirty="0"/>
              <a:t>HAP </a:t>
            </a:r>
            <a:r>
              <a:rPr lang="ko-KR" altLang="en-US" baseline="0" dirty="0"/>
              <a:t>에서</a:t>
            </a:r>
            <a:r>
              <a:rPr lang="en-US" altLang="ko-KR" baseline="0" dirty="0"/>
              <a:t> </a:t>
            </a:r>
            <a:r>
              <a:rPr lang="ko-KR" altLang="en-US" baseline="0" dirty="0"/>
              <a:t>흔하게 처방되는 경험적 항생제 였습니다</a:t>
            </a:r>
            <a:r>
              <a:rPr lang="en-US" altLang="ko-KR" baseline="0" dirty="0"/>
              <a:t>. </a:t>
            </a:r>
          </a:p>
          <a:p>
            <a:r>
              <a:rPr lang="ko-KR" altLang="en-US" baseline="0" dirty="0"/>
              <a:t>두 약제 사이 </a:t>
            </a:r>
            <a:r>
              <a:rPr lang="ko-KR" altLang="en-US" baseline="0" dirty="0" err="1"/>
              <a:t>생존률</a:t>
            </a:r>
            <a:r>
              <a:rPr lang="ko-KR" altLang="en-US" baseline="0" dirty="0"/>
              <a:t> 차이는 없으나 이론적으로 </a:t>
            </a:r>
            <a:r>
              <a:rPr lang="en-US" altLang="ko-KR" baseline="0" dirty="0"/>
              <a:t>lung </a:t>
            </a:r>
            <a:r>
              <a:rPr lang="en-US" altLang="ko-KR" baseline="0" dirty="0" err="1"/>
              <a:t>parenchyme</a:t>
            </a:r>
            <a:r>
              <a:rPr lang="en-US" altLang="ko-KR" baseline="0" dirty="0"/>
              <a:t> </a:t>
            </a:r>
            <a:r>
              <a:rPr lang="ko-KR" altLang="en-US" baseline="0" dirty="0"/>
              <a:t>으로 </a:t>
            </a:r>
            <a:r>
              <a:rPr lang="en-US" altLang="ko-KR" baseline="0" dirty="0"/>
              <a:t>delivery, vancomycin </a:t>
            </a:r>
            <a:r>
              <a:rPr lang="ko-KR" altLang="en-US" baseline="0" dirty="0"/>
              <a:t>과 </a:t>
            </a:r>
            <a:r>
              <a:rPr lang="ko-KR" altLang="en-US" baseline="0" dirty="0" err="1"/>
              <a:t>병합시</a:t>
            </a:r>
            <a:r>
              <a:rPr lang="ko-KR" altLang="en-US" baseline="0" dirty="0"/>
              <a:t> </a:t>
            </a:r>
            <a:r>
              <a:rPr lang="ko-KR" altLang="en-US" baseline="0" dirty="0" err="1"/>
              <a:t>신손상</a:t>
            </a:r>
            <a:r>
              <a:rPr lang="ko-KR" altLang="en-US" baseline="0" dirty="0"/>
              <a:t> 발생 빈도가 </a:t>
            </a:r>
            <a:r>
              <a:rPr lang="en-US" altLang="ko-KR" baseline="0" dirty="0" err="1"/>
              <a:t>cefepime</a:t>
            </a:r>
            <a:r>
              <a:rPr lang="en-US" altLang="ko-KR" baseline="0" dirty="0"/>
              <a:t> </a:t>
            </a:r>
            <a:r>
              <a:rPr lang="ko-KR" altLang="en-US" baseline="0" dirty="0"/>
              <a:t>이 좋다고 확인되었으나 환자의 예후 관련 임상적 의미는 크지 않습니다</a:t>
            </a:r>
            <a:r>
              <a:rPr lang="en-US" altLang="ko-KR" baseline="0" dirty="0"/>
              <a:t>. </a:t>
            </a:r>
          </a:p>
          <a:p>
            <a:r>
              <a:rPr lang="en-US" altLang="ko-KR" baseline="0" dirty="0"/>
              <a:t>ATS/IDSA, ERS </a:t>
            </a:r>
            <a:r>
              <a:rPr lang="ko-KR" altLang="en-US" baseline="0" dirty="0"/>
              <a:t>모두 </a:t>
            </a:r>
            <a:r>
              <a:rPr lang="en-US" altLang="ko-KR" baseline="0" dirty="0"/>
              <a:t>mortality risk </a:t>
            </a:r>
            <a:r>
              <a:rPr lang="ko-KR" altLang="en-US" baseline="0" dirty="0"/>
              <a:t>가 높지 않을 경우 </a:t>
            </a:r>
            <a:r>
              <a:rPr lang="ko-KR" altLang="en-US" baseline="0" dirty="0" err="1"/>
              <a:t>단일제제의</a:t>
            </a:r>
            <a:r>
              <a:rPr lang="ko-KR" altLang="en-US" baseline="0" dirty="0"/>
              <a:t> 사용을 권고 했습니다</a:t>
            </a:r>
            <a:r>
              <a:rPr lang="en-US" altLang="ko-KR" baseline="0" dirty="0"/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43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우리나라는 초기 경험적 항생제로 앞서 말씀 </a:t>
            </a:r>
            <a:r>
              <a:rPr lang="ko-KR" altLang="en-US" dirty="0" err="1"/>
              <a:t>드린대로</a:t>
            </a:r>
            <a:r>
              <a:rPr lang="ko-KR" altLang="en-US" dirty="0"/>
              <a:t> </a:t>
            </a:r>
            <a:r>
              <a:rPr lang="en-US" altLang="ko-KR" dirty="0"/>
              <a:t>Piperacillin/tazobactam</a:t>
            </a:r>
            <a:r>
              <a:rPr lang="en-US" altLang="ko-KR" baseline="0" dirty="0"/>
              <a:t> </a:t>
            </a:r>
            <a:r>
              <a:rPr lang="ko-KR" altLang="en-US" baseline="0" dirty="0"/>
              <a:t>을 가장 많이 사용하며</a:t>
            </a:r>
            <a:r>
              <a:rPr lang="en-US" altLang="ko-KR" baseline="0" dirty="0"/>
              <a:t>, </a:t>
            </a:r>
            <a:r>
              <a:rPr lang="ko-KR" altLang="en-US" baseline="0" dirty="0" err="1"/>
              <a:t>병합치료의</a:t>
            </a:r>
            <a:r>
              <a:rPr lang="ko-KR" altLang="en-US" baseline="0" dirty="0"/>
              <a:t> 비율은 </a:t>
            </a:r>
            <a:r>
              <a:rPr lang="en-US" altLang="ko-KR" baseline="0" dirty="0"/>
              <a:t>50% </a:t>
            </a:r>
            <a:r>
              <a:rPr lang="ko-KR" altLang="en-US" baseline="0" dirty="0"/>
              <a:t>정도입니다</a:t>
            </a:r>
            <a:r>
              <a:rPr lang="en-US" altLang="ko-KR" baseline="0" dirty="0"/>
              <a:t>. </a:t>
            </a:r>
          </a:p>
          <a:p>
            <a:r>
              <a:rPr lang="en-US" altLang="ko-KR" baseline="0" dirty="0"/>
              <a:t>Steroid </a:t>
            </a:r>
            <a:r>
              <a:rPr lang="ko-KR" altLang="en-US" baseline="0" dirty="0"/>
              <a:t>는</a:t>
            </a:r>
            <a:r>
              <a:rPr lang="en-US" altLang="ko-KR" baseline="0" dirty="0"/>
              <a:t> </a:t>
            </a:r>
            <a:r>
              <a:rPr lang="ko-KR" altLang="en-US" baseline="0" dirty="0"/>
              <a:t>초기 </a:t>
            </a:r>
            <a:r>
              <a:rPr lang="ko-KR" altLang="en-US" baseline="0" dirty="0" err="1"/>
              <a:t>보조치료로</a:t>
            </a:r>
            <a:r>
              <a:rPr lang="ko-KR" altLang="en-US" baseline="0" dirty="0"/>
              <a:t> </a:t>
            </a:r>
            <a:r>
              <a:rPr lang="en-US" altLang="ko-KR" baseline="0" dirty="0"/>
              <a:t>17% </a:t>
            </a:r>
            <a:r>
              <a:rPr lang="ko-KR" altLang="en-US" baseline="0" dirty="0"/>
              <a:t>정도</a:t>
            </a:r>
            <a:r>
              <a:rPr lang="en-US" altLang="ko-KR" baseline="0" dirty="0"/>
              <a:t> </a:t>
            </a:r>
            <a:r>
              <a:rPr lang="ko-KR" altLang="en-US" baseline="0" dirty="0"/>
              <a:t>사용되는 것으로 확인됩니다</a:t>
            </a:r>
            <a:r>
              <a:rPr lang="en-US" altLang="ko-KR" baseline="0" dirty="0"/>
              <a:t>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049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우리나라 </a:t>
            </a:r>
            <a:r>
              <a:rPr lang="en-US" altLang="ko-KR" dirty="0"/>
              <a:t>HAP </a:t>
            </a:r>
            <a:r>
              <a:rPr lang="ko-KR" altLang="en-US" dirty="0"/>
              <a:t>환자에서의 항생제 내성 현황을 정리한 표 입니다</a:t>
            </a:r>
            <a:r>
              <a:rPr lang="en-US" altLang="ko-KR" dirty="0"/>
              <a:t>. HAP</a:t>
            </a:r>
            <a:r>
              <a:rPr lang="ko-KR" altLang="en-US" dirty="0"/>
              <a:t>의 진단 기준은 동일하지만 등록에 주관적인 부분이 개입되는 측면과 함께</a:t>
            </a:r>
            <a:r>
              <a:rPr lang="en-US" altLang="ko-KR" dirty="0"/>
              <a:t> </a:t>
            </a:r>
            <a:r>
              <a:rPr lang="ko-KR" altLang="en-US" dirty="0"/>
              <a:t>연구들마다 </a:t>
            </a:r>
            <a:r>
              <a:rPr lang="en-US" altLang="ko-KR" dirty="0"/>
              <a:t>cohort </a:t>
            </a:r>
            <a:r>
              <a:rPr lang="ko-KR" altLang="en-US" dirty="0"/>
              <a:t>가 차이가 있어 항생제 내성 발생률과 균주 분포에 약간의 차이가 있습니다</a:t>
            </a:r>
            <a:r>
              <a:rPr lang="en-US" altLang="ko-KR" dirty="0"/>
              <a:t>. </a:t>
            </a:r>
            <a:r>
              <a:rPr lang="ko-KR" altLang="en-US" dirty="0"/>
              <a:t>하지만 </a:t>
            </a:r>
            <a:r>
              <a:rPr lang="en-US" altLang="ko-KR" dirty="0"/>
              <a:t>3</a:t>
            </a:r>
            <a:r>
              <a:rPr lang="ko-KR" altLang="en-US" dirty="0"/>
              <a:t>연구 모두 초기 항생제에 부적합 및 </a:t>
            </a:r>
            <a:r>
              <a:rPr lang="ko-KR" altLang="en-US" dirty="0" err="1"/>
              <a:t>내성균주가</a:t>
            </a:r>
            <a:r>
              <a:rPr lang="ko-KR" altLang="en-US" dirty="0"/>
              <a:t> </a:t>
            </a:r>
            <a:r>
              <a:rPr lang="en-US" altLang="ko-KR" dirty="0"/>
              <a:t>true pathogen </a:t>
            </a:r>
            <a:r>
              <a:rPr lang="ko-KR" altLang="en-US" dirty="0"/>
              <a:t>인 부분에 대해 높은 </a:t>
            </a:r>
            <a:r>
              <a:rPr lang="ko-KR" altLang="en-US" dirty="0" err="1"/>
              <a:t>내성률이</a:t>
            </a:r>
            <a:r>
              <a:rPr lang="ko-KR" altLang="en-US" dirty="0"/>
              <a:t> 중요한 영향을 미쳤고 이에 대해서 </a:t>
            </a:r>
            <a:r>
              <a:rPr lang="en-US" altLang="ko-KR" dirty="0"/>
              <a:t>90</a:t>
            </a:r>
            <a:r>
              <a:rPr lang="ko-KR" altLang="en-US" dirty="0"/>
              <a:t>일 이내 항생제 노출 </a:t>
            </a:r>
            <a:r>
              <a:rPr lang="ko-KR" altLang="en-US" dirty="0" err="1"/>
              <a:t>기왕력</a:t>
            </a:r>
            <a:r>
              <a:rPr lang="en-US" altLang="ko-KR" dirty="0"/>
              <a:t>, </a:t>
            </a:r>
            <a:r>
              <a:rPr lang="ko-KR" altLang="en-US" dirty="0"/>
              <a:t>고령</a:t>
            </a:r>
            <a:r>
              <a:rPr lang="en-US" altLang="ko-KR" dirty="0"/>
              <a:t>, </a:t>
            </a:r>
            <a:r>
              <a:rPr lang="ko-KR" altLang="en-US" dirty="0"/>
              <a:t>동반 질환의 존재</a:t>
            </a:r>
            <a:r>
              <a:rPr lang="en-US" altLang="ko-KR" dirty="0"/>
              <a:t>, </a:t>
            </a:r>
            <a:r>
              <a:rPr lang="ko-KR" altLang="en-US" dirty="0"/>
              <a:t>구조적 폐질환의 유무를 공통적인 이유로 언급하였습니다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98851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aseline="0" dirty="0" err="1"/>
              <a:t>패혈성</a:t>
            </a:r>
            <a:r>
              <a:rPr lang="ko-KR" altLang="en-US" baseline="0" dirty="0"/>
              <a:t> 쇼크나 </a:t>
            </a:r>
            <a:r>
              <a:rPr lang="ko-KR" altLang="en-US" baseline="0" dirty="0" err="1"/>
              <a:t>다재내성</a:t>
            </a:r>
            <a:r>
              <a:rPr lang="ko-KR" altLang="en-US" baseline="0" dirty="0"/>
              <a:t> 위험인자를 포함하는 </a:t>
            </a:r>
            <a:r>
              <a:rPr lang="ko-KR" altLang="en-US" baseline="0" dirty="0" err="1"/>
              <a:t>고위험군의</a:t>
            </a:r>
            <a:r>
              <a:rPr lang="ko-KR" altLang="en-US" baseline="0" dirty="0"/>
              <a:t> 경우 경험적 치료로 </a:t>
            </a:r>
            <a:r>
              <a:rPr lang="en-US" altLang="ko-KR" baseline="0" dirty="0"/>
              <a:t>beta lactam</a:t>
            </a:r>
            <a:r>
              <a:rPr lang="ko-KR" altLang="en-US" baseline="0" dirty="0"/>
              <a:t>에 </a:t>
            </a:r>
            <a:r>
              <a:rPr lang="en-US" altLang="ko-KR" baseline="0" dirty="0"/>
              <a:t>anti-pseudomonas effect </a:t>
            </a:r>
            <a:r>
              <a:rPr lang="ko-KR" altLang="en-US" baseline="0" dirty="0"/>
              <a:t>가 있는 두가지 항생제의 </a:t>
            </a:r>
            <a:r>
              <a:rPr lang="ko-KR" altLang="en-US" baseline="0" dirty="0" err="1"/>
              <a:t>병합요법을</a:t>
            </a:r>
            <a:r>
              <a:rPr lang="ko-KR" altLang="en-US" baseline="0" dirty="0"/>
              <a:t> </a:t>
            </a:r>
            <a:endParaRPr lang="en-US" altLang="ko-KR" baseline="0" dirty="0"/>
          </a:p>
          <a:p>
            <a:r>
              <a:rPr lang="en-US" altLang="ko-KR" baseline="0" dirty="0"/>
              <a:t>ATS/IDSA, ERS </a:t>
            </a:r>
            <a:r>
              <a:rPr lang="ko-KR" altLang="en-US" baseline="0" dirty="0"/>
              <a:t>모두 권고합니다</a:t>
            </a:r>
            <a:r>
              <a:rPr lang="en-US" altLang="ko-KR" baseline="0" dirty="0"/>
              <a:t>. </a:t>
            </a:r>
          </a:p>
          <a:p>
            <a:r>
              <a:rPr lang="ko-KR" altLang="en-US" baseline="0" dirty="0"/>
              <a:t>국내 </a:t>
            </a:r>
            <a:r>
              <a:rPr lang="ko-KR" altLang="en-US" baseline="0" dirty="0" err="1"/>
              <a:t>다기관</a:t>
            </a:r>
            <a:r>
              <a:rPr lang="ko-KR" altLang="en-US" baseline="0" dirty="0"/>
              <a:t> </a:t>
            </a:r>
            <a:r>
              <a:rPr lang="ko-KR" altLang="en-US" baseline="0" dirty="0" err="1"/>
              <a:t>후향적</a:t>
            </a:r>
            <a:r>
              <a:rPr lang="ko-KR" altLang="en-US" baseline="0" dirty="0"/>
              <a:t> </a:t>
            </a:r>
            <a:r>
              <a:rPr lang="ko-KR" altLang="en-US" baseline="0" dirty="0" err="1"/>
              <a:t>코호트</a:t>
            </a:r>
            <a:r>
              <a:rPr lang="ko-KR" altLang="en-US" baseline="0" dirty="0"/>
              <a:t> 연구에서는 </a:t>
            </a:r>
            <a:r>
              <a:rPr lang="en-US" altLang="ko-KR" baseline="0" dirty="0"/>
              <a:t>pip/</a:t>
            </a:r>
            <a:r>
              <a:rPr lang="en-US" altLang="ko-KR" baseline="0" dirty="0" err="1"/>
              <a:t>tazo</a:t>
            </a:r>
            <a:r>
              <a:rPr lang="en-US" altLang="ko-KR" baseline="0" dirty="0"/>
              <a:t> + quinolone </a:t>
            </a:r>
            <a:r>
              <a:rPr lang="ko-KR" altLang="en-US" baseline="0" dirty="0"/>
              <a:t>이 가장 많이 사용된 항생제였습니다</a:t>
            </a:r>
            <a:r>
              <a:rPr lang="en-US" altLang="ko-KR" baseline="0" dirty="0"/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782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Hospital acquired infection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50676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카베페넴</a:t>
            </a:r>
            <a:r>
              <a:rPr lang="ko-KR" altLang="en-US" dirty="0"/>
              <a:t> 내성 균주에 대해 </a:t>
            </a:r>
            <a:r>
              <a:rPr lang="en-US" altLang="ko-KR" dirty="0"/>
              <a:t>2010</a:t>
            </a:r>
            <a:r>
              <a:rPr lang="ko-KR" altLang="en-US" dirty="0"/>
              <a:t>년대 이후 </a:t>
            </a:r>
            <a:r>
              <a:rPr lang="en-US" altLang="ko-KR" dirty="0"/>
              <a:t>FDA</a:t>
            </a:r>
            <a:r>
              <a:rPr lang="ko-KR" altLang="en-US" dirty="0"/>
              <a:t> 를 통과한 약제는 다음 </a:t>
            </a:r>
            <a:r>
              <a:rPr lang="en-US" altLang="ko-KR" dirty="0"/>
              <a:t>6</a:t>
            </a:r>
            <a:r>
              <a:rPr lang="ko-KR" altLang="en-US" dirty="0"/>
              <a:t>가지가 있고</a:t>
            </a:r>
            <a:r>
              <a:rPr lang="en-US" altLang="ko-KR" dirty="0"/>
              <a:t>, </a:t>
            </a:r>
            <a:r>
              <a:rPr lang="ko-KR" altLang="en-US" dirty="0"/>
              <a:t>이 중 우리나라에서 사용 가능한 약제는 </a:t>
            </a:r>
            <a:r>
              <a:rPr lang="en-US" altLang="ko-KR" dirty="0"/>
              <a:t>2</a:t>
            </a:r>
            <a:r>
              <a:rPr lang="ko-KR" altLang="en-US" dirty="0"/>
              <a:t>가지가 있습니다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807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Zerbaxa</a:t>
            </a:r>
            <a:r>
              <a:rPr lang="ko-KR" altLang="en-US" dirty="0"/>
              <a:t>와 </a:t>
            </a:r>
            <a:r>
              <a:rPr lang="en-US" altLang="ko-KR" dirty="0" err="1"/>
              <a:t>zavicefta</a:t>
            </a:r>
            <a:r>
              <a:rPr lang="en-US" altLang="ko-KR" dirty="0"/>
              <a:t> </a:t>
            </a:r>
            <a:r>
              <a:rPr lang="ko-KR" altLang="en-US" dirty="0"/>
              <a:t>의 적응증과</a:t>
            </a:r>
            <a:r>
              <a:rPr lang="en-US" altLang="ko-KR" dirty="0"/>
              <a:t> </a:t>
            </a:r>
            <a:r>
              <a:rPr lang="ko-KR" altLang="en-US" dirty="0" err="1"/>
              <a:t>유효균종은</a:t>
            </a:r>
            <a:r>
              <a:rPr lang="ko-KR" altLang="en-US" dirty="0"/>
              <a:t> 거의 유사하지만 </a:t>
            </a:r>
            <a:r>
              <a:rPr lang="en-US" altLang="ko-KR" dirty="0"/>
              <a:t>MDR pathogen </a:t>
            </a:r>
            <a:r>
              <a:rPr lang="ko-KR" altLang="en-US" dirty="0"/>
              <a:t>에 대한 </a:t>
            </a:r>
            <a:r>
              <a:rPr lang="en-US" altLang="ko-KR" dirty="0"/>
              <a:t>coverage </a:t>
            </a:r>
            <a:r>
              <a:rPr lang="ko-KR" altLang="en-US" dirty="0"/>
              <a:t>가</a:t>
            </a:r>
            <a:r>
              <a:rPr lang="en-US" altLang="ko-KR" dirty="0"/>
              <a:t> </a:t>
            </a:r>
            <a:r>
              <a:rPr lang="ko-KR" altLang="en-US" dirty="0"/>
              <a:t>약간 차이가 있습니다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CR Pseudomonas </a:t>
            </a:r>
            <a:r>
              <a:rPr lang="ko-KR" altLang="en-US" dirty="0"/>
              <a:t>의 경우는 </a:t>
            </a:r>
            <a:r>
              <a:rPr lang="en-US" altLang="ko-KR" dirty="0" err="1"/>
              <a:t>zerbaxa</a:t>
            </a:r>
            <a:r>
              <a:rPr lang="en-US" altLang="ko-KR" baseline="0" dirty="0"/>
              <a:t> </a:t>
            </a:r>
            <a:r>
              <a:rPr lang="ko-KR" altLang="en-US" baseline="0" dirty="0"/>
              <a:t>가 </a:t>
            </a:r>
            <a:r>
              <a:rPr lang="en-US" altLang="ko-KR" baseline="0" dirty="0"/>
              <a:t>coverage </a:t>
            </a:r>
            <a:r>
              <a:rPr lang="ko-KR" altLang="en-US" baseline="0" dirty="0"/>
              <a:t>제공 측면에서 효과가 더 낫고 </a:t>
            </a:r>
            <a:r>
              <a:rPr lang="en-US" altLang="ko-KR" baseline="0" dirty="0"/>
              <a:t>CR </a:t>
            </a:r>
            <a:r>
              <a:rPr lang="en-US" altLang="ko-KR" baseline="0" dirty="0" err="1"/>
              <a:t>Enterobacteriacae</a:t>
            </a:r>
            <a:r>
              <a:rPr lang="en-US" altLang="ko-KR" baseline="0" dirty="0"/>
              <a:t> </a:t>
            </a:r>
            <a:r>
              <a:rPr lang="ko-KR" altLang="en-US" baseline="0" dirty="0"/>
              <a:t>의 경우는 </a:t>
            </a:r>
            <a:r>
              <a:rPr lang="en-US" altLang="ko-KR" baseline="0" dirty="0" err="1"/>
              <a:t>zavicefta</a:t>
            </a:r>
            <a:r>
              <a:rPr lang="en-US" altLang="ko-KR" baseline="0" dirty="0"/>
              <a:t> </a:t>
            </a:r>
            <a:r>
              <a:rPr lang="ko-KR" altLang="en-US" baseline="0" dirty="0"/>
              <a:t>가 더 낫습니다</a:t>
            </a:r>
            <a:r>
              <a:rPr lang="en-US" altLang="ko-KR" baseline="0" dirty="0"/>
              <a:t>. </a:t>
            </a:r>
          </a:p>
          <a:p>
            <a:r>
              <a:rPr lang="en-US" altLang="ko-KR" baseline="0" dirty="0"/>
              <a:t>CR</a:t>
            </a:r>
            <a:r>
              <a:rPr lang="ko-KR" altLang="en-US" baseline="0" dirty="0"/>
              <a:t> </a:t>
            </a:r>
            <a:r>
              <a:rPr lang="en-US" altLang="ko-KR" baseline="0" dirty="0" err="1"/>
              <a:t>Actinectobacter</a:t>
            </a:r>
            <a:r>
              <a:rPr lang="en-US" altLang="ko-KR" baseline="0" dirty="0"/>
              <a:t> </a:t>
            </a:r>
            <a:r>
              <a:rPr lang="ko-KR" altLang="en-US" baseline="0" dirty="0"/>
              <a:t>는 </a:t>
            </a:r>
            <a:r>
              <a:rPr lang="en-US" altLang="ko-KR" baseline="0" dirty="0"/>
              <a:t>coverage </a:t>
            </a:r>
            <a:r>
              <a:rPr lang="ko-KR" altLang="en-US" baseline="0" dirty="0"/>
              <a:t>가 없어 이 경우는 </a:t>
            </a:r>
            <a:r>
              <a:rPr lang="en-US" altLang="ko-KR" baseline="0" dirty="0" err="1"/>
              <a:t>colistin</a:t>
            </a:r>
            <a:r>
              <a:rPr lang="en-US" altLang="ko-KR" baseline="0" dirty="0"/>
              <a:t> </a:t>
            </a:r>
            <a:r>
              <a:rPr lang="ko-KR" altLang="en-US" baseline="0" dirty="0"/>
              <a:t>의 사용이 도움이 되겠습니다</a:t>
            </a:r>
            <a:r>
              <a:rPr lang="en-US" altLang="ko-KR" baseline="0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76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1929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우연히 발견된 페니실린은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staphylococcus, streptococcus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같은 그람 양성 병원균에 의한 감염을 효과적으로 통제할 수 있게 되었고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1943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streptomycin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분리는 역사상 처음으로 결핵균의 통제를 용이하게 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발견은 박테리아와 곰팡이의 특수한 대사를 발굴하거나 기존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scaffold (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지지체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운반체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기질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화학적으로 변형하여 천연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스캐폴드와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대체 버전의 약물을 발견하는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antibiotics golden era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앞당겼습니다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 우리가 임상에서 사용하는 대부분의 항생제가 이시기에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탄생였습니다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68672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VABP ventilator associated bacterial pneumonia</a:t>
            </a:r>
          </a:p>
          <a:p>
            <a:r>
              <a:rPr lang="en-US" dirty="0" err="1"/>
              <a:t>vHABP</a:t>
            </a:r>
            <a:r>
              <a:rPr lang="en-US" dirty="0"/>
              <a:t> ventilated hospital associated bacterial pneumonia</a:t>
            </a:r>
          </a:p>
          <a:p>
            <a:r>
              <a:rPr lang="en-US" dirty="0"/>
              <a:t>TOC : test of cure </a:t>
            </a:r>
          </a:p>
          <a:p>
            <a:r>
              <a:rPr lang="ko-KR" altLang="en-US" dirty="0"/>
              <a:t>치료 종료 후 </a:t>
            </a:r>
            <a:r>
              <a:rPr lang="en-US" altLang="ko-KR" dirty="0"/>
              <a:t>7</a:t>
            </a:r>
            <a:r>
              <a:rPr lang="ko-KR" altLang="en-US" dirty="0"/>
              <a:t>일째 </a:t>
            </a:r>
            <a:r>
              <a:rPr lang="en-US" altLang="ko-KR" dirty="0"/>
              <a:t>14</a:t>
            </a:r>
            <a:r>
              <a:rPr lang="ko-KR" altLang="en-US" dirty="0"/>
              <a:t>일째 </a:t>
            </a:r>
            <a:r>
              <a:rPr lang="en-US" altLang="ko-KR" dirty="0"/>
              <a:t>cure </a:t>
            </a:r>
            <a:r>
              <a:rPr lang="ko-KR" altLang="en-US" dirty="0"/>
              <a:t>여부에 대한 </a:t>
            </a:r>
            <a:r>
              <a:rPr lang="en-US" altLang="ko-KR" dirty="0"/>
              <a:t>clinical response </a:t>
            </a:r>
            <a:r>
              <a:rPr lang="ko-KR" altLang="en-US" dirty="0"/>
              <a:t>확인</a:t>
            </a:r>
            <a:endParaRPr lang="en-US" altLang="ko-KR" dirty="0"/>
          </a:p>
          <a:p>
            <a:r>
              <a:rPr lang="en-US" dirty="0"/>
              <a:t>ITT:</a:t>
            </a:r>
            <a:r>
              <a:rPr lang="ko-KR" altLang="en-US" dirty="0"/>
              <a:t> 배정된 대로 처음부터 끝까지</a:t>
            </a:r>
            <a:endParaRPr lang="en-US" altLang="ko-KR" sz="1200" spc="0" dirty="0">
              <a:cs typeface="+mn-cs"/>
            </a:endParaRPr>
          </a:p>
          <a:p>
            <a:r>
              <a:rPr lang="en-US" sz="1300" spc="0" dirty="0">
                <a:cs typeface="Calibri" panose="020F0502020204030204" pitchFamily="34" charset="0"/>
              </a:rPr>
              <a:t>Susceptibility of baseline </a:t>
            </a:r>
            <a:r>
              <a:rPr lang="en-US" sz="1300" i="1" spc="0" dirty="0">
                <a:cs typeface="Calibri" panose="020F0502020204030204" pitchFamily="34" charset="0"/>
              </a:rPr>
              <a:t>Pseudomonas </a:t>
            </a:r>
            <a:r>
              <a:rPr lang="en-US" sz="1300" spc="0" dirty="0">
                <a:cs typeface="Calibri" panose="020F0502020204030204" pitchFamily="34" charset="0"/>
              </a:rPr>
              <a:t>was 12/17 (70.6%) in C/T and 13/17 (76.5%) in meropenem</a:t>
            </a:r>
          </a:p>
          <a:p>
            <a:r>
              <a:rPr lang="en-US" sz="1300" spc="0" dirty="0">
                <a:cs typeface="Calibri" panose="020F0502020204030204" pitchFamily="34" charset="0"/>
              </a:rPr>
              <a:t>Susceptibility of baseline </a:t>
            </a:r>
            <a:r>
              <a:rPr lang="en-US" sz="1300" spc="0" dirty="0" err="1">
                <a:cs typeface="Calibri" panose="020F0502020204030204" pitchFamily="34" charset="0"/>
              </a:rPr>
              <a:t>Enterobacterales</a:t>
            </a:r>
            <a:r>
              <a:rPr lang="en-US" sz="1300" spc="0" dirty="0">
                <a:cs typeface="Calibri" panose="020F0502020204030204" pitchFamily="34" charset="0"/>
              </a:rPr>
              <a:t> was 37/58 (63.8%) in C/T and 74/80 (92.5%) in meropenem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51992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noninferiority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ZERBAXA versus </a:t>
            </a:r>
            <a:r>
              <a:rPr lang="en-US" altLang="ko-K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meropenem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adults with HABP/VABP. </a:t>
            </a:r>
          </a:p>
          <a:p>
            <a:pPr marL="0" marR="0" lvl="1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In ventilated HABP, there was a favorable response as the mortality rate was approximately 13% lower with </a:t>
            </a:r>
            <a:r>
              <a:rPr lang="en-GB" altLang="ko-KR" dirty="0" err="1"/>
              <a:t>ceftolozane</a:t>
            </a:r>
            <a:r>
              <a:rPr lang="en-GB" altLang="ko-KR" dirty="0"/>
              <a:t>/</a:t>
            </a:r>
            <a:r>
              <a:rPr lang="en-GB" altLang="ko-KR" dirty="0" err="1"/>
              <a:t>tazobactam</a:t>
            </a:r>
            <a:endParaRPr lang="en-US" altLang="ko-KR" dirty="0"/>
          </a:p>
          <a:p>
            <a:pPr marL="0" marR="0" lvl="1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In VABP, mortality rates were comparable between study arms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ko-KR" sz="1200" dirty="0" err="1">
                <a:solidFill>
                  <a:schemeClr val="bg1"/>
                </a:solidFill>
              </a:rPr>
              <a:t>Ceftolozane</a:t>
            </a:r>
            <a:r>
              <a:rPr lang="en-GB" altLang="ko-KR" sz="1200" dirty="0">
                <a:solidFill>
                  <a:schemeClr val="bg1"/>
                </a:solidFill>
              </a:rPr>
              <a:t>/</a:t>
            </a:r>
            <a:r>
              <a:rPr lang="en-GB" altLang="ko-KR" sz="1200" dirty="0" err="1">
                <a:solidFill>
                  <a:schemeClr val="bg1"/>
                </a:solidFill>
              </a:rPr>
              <a:t>tazobactam</a:t>
            </a:r>
            <a:r>
              <a:rPr lang="en-GB" altLang="ko-KR" sz="1200" dirty="0">
                <a:solidFill>
                  <a:schemeClr val="bg1"/>
                </a:solidFill>
              </a:rPr>
              <a:t> was </a:t>
            </a:r>
            <a:r>
              <a:rPr lang="en-GB" altLang="ko-KR" sz="1200" dirty="0" err="1">
                <a:solidFill>
                  <a:schemeClr val="bg1"/>
                </a:solidFill>
              </a:rPr>
              <a:t>noninferior</a:t>
            </a:r>
            <a:r>
              <a:rPr lang="en-GB" altLang="ko-KR" sz="1200" dirty="0">
                <a:solidFill>
                  <a:schemeClr val="bg1"/>
                </a:solidFill>
              </a:rPr>
              <a:t> to </a:t>
            </a:r>
            <a:r>
              <a:rPr lang="en-GB" altLang="ko-KR" sz="1200" dirty="0" err="1">
                <a:solidFill>
                  <a:schemeClr val="bg1"/>
                </a:solidFill>
              </a:rPr>
              <a:t>meropenem</a:t>
            </a:r>
            <a:r>
              <a:rPr lang="en-GB" altLang="ko-KR" sz="1200" dirty="0">
                <a:solidFill>
                  <a:schemeClr val="bg1"/>
                </a:solidFill>
              </a:rPr>
              <a:t> for clinical cure at TOC in the ITT population, including key subgroups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Incidence of AEs was generally similar across treatment groups 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Treatment Related Adverse Events (TRAE) leading to discontinuation were rare. </a:t>
            </a:r>
            <a:endParaRPr lang="en-GB" altLang="ko-KR" dirty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81700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Baseline ceftazidime resistant pathogen </a:t>
            </a:r>
          </a:p>
          <a:p>
            <a:r>
              <a:rPr lang="en-US" dirty="0"/>
              <a:t>Enterobacteriaceae : </a:t>
            </a:r>
            <a:r>
              <a:rPr lang="en-US" dirty="0" err="1"/>
              <a:t>zavicefta</a:t>
            </a:r>
            <a:r>
              <a:rPr lang="en-US" dirty="0"/>
              <a:t> 70.8%, meropenem 75%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Pseudomonas: </a:t>
            </a:r>
            <a:r>
              <a:rPr lang="en-US" dirty="0" err="1"/>
              <a:t>zavicefta</a:t>
            </a:r>
            <a:r>
              <a:rPr lang="en-US" dirty="0"/>
              <a:t> 33.9%, meropenem 25.5%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51020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CE: clinical evaluation </a:t>
            </a:r>
          </a:p>
          <a:p>
            <a:r>
              <a:rPr lang="en-US" dirty="0" err="1"/>
              <a:t>cMITT</a:t>
            </a:r>
            <a:r>
              <a:rPr lang="en-US" dirty="0"/>
              <a:t>: clinically modified intention to treat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37482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7269-254F-4D93-B9F4-69D1A4B7AAA0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582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장내세균에 대한 항생제 내성 경향성에 대해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1997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년부터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2016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년까지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SENTRY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이름의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프로그램으로 장내세균과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분리균주를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수집했으며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2007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년부터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2009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년까지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년부터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2016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년까지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분리주에서 </a:t>
            </a:r>
            <a:r>
              <a:rPr lang="en-US" altLang="ko-K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carbapenemase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incidence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비교했습니다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비율은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1997-2000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0.6%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2013-2016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2.9%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증가했으며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(p&lt;0.05), 2005-2008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이후 기간당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0.8%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0.9%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점진적으로 증가했습니다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CRE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비율의 증가는 폐렴과 혈류 감염으로 입원한 환자들로부터 회복된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격리자들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사이에서 더 두드러졌습니다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각각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3.3%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2.5%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증가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카바페넴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내성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폐렴막대균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(CR-KPN)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증가의 주요 원인이었으며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종은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분리균주의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71.1%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차지했습니다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3256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1942 </a:t>
            </a:r>
            <a:r>
              <a:rPr lang="en-US" altLang="ko-KR" b="1" dirty="0"/>
              <a:t>Penicillin-resistant S. aureus</a:t>
            </a:r>
            <a:br>
              <a:rPr lang="en-US" altLang="ko-KR" dirty="0"/>
            </a:br>
            <a:r>
              <a:rPr lang="en-US" altLang="ko-KR" dirty="0"/>
              <a:t>1961 </a:t>
            </a:r>
            <a:r>
              <a:rPr lang="en-US" altLang="ko-KR" b="1" dirty="0"/>
              <a:t>MRSA </a:t>
            </a:r>
            <a:r>
              <a:rPr lang="ko-KR" altLang="en-US" b="1" dirty="0"/>
              <a:t>등장</a:t>
            </a:r>
            <a:br>
              <a:rPr lang="ko-KR" altLang="en-US" dirty="0"/>
            </a:br>
            <a:r>
              <a:rPr lang="en-US" altLang="ko-KR" dirty="0"/>
              <a:t>2000s </a:t>
            </a:r>
            <a:r>
              <a:rPr lang="en-US" altLang="ko-KR" b="1" dirty="0"/>
              <a:t>ESBL, CRE, VRE </a:t>
            </a:r>
            <a:r>
              <a:rPr lang="ko-KR" altLang="en-US" b="1" dirty="0"/>
              <a:t>확산</a:t>
            </a:r>
            <a:endParaRPr lang="en-US" altLang="ko-KR" b="1" dirty="0"/>
          </a:p>
          <a:p>
            <a:endParaRPr lang="en-US" altLang="ko-KR" b="1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CDC </a:t>
            </a:r>
            <a:r>
              <a:rPr lang="ko-KR" altLang="en-US" dirty="0"/>
              <a:t>는 </a:t>
            </a:r>
            <a:r>
              <a:rPr lang="en-US" altLang="ko-KR" dirty="0"/>
              <a:t>urgent, concerning, watch list, serious </a:t>
            </a:r>
            <a:r>
              <a:rPr lang="ko-KR" altLang="en-US" dirty="0"/>
              <a:t>로 표현되는 총 </a:t>
            </a:r>
            <a:r>
              <a:rPr lang="en-US" altLang="ko-KR" dirty="0"/>
              <a:t>21</a:t>
            </a:r>
            <a:r>
              <a:rPr lang="ko-KR" altLang="en-US" dirty="0"/>
              <a:t>개의 균주에 대해 보고하였고 이러한 균주들의 확산이 인간의 건강을 중대하게 위협할 수 있다고 경고하였습니다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232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CDC</a:t>
            </a:r>
            <a:r>
              <a:rPr lang="ko-KR" altLang="en-US" dirty="0"/>
              <a:t> 보고에 앞서 </a:t>
            </a:r>
            <a:r>
              <a:rPr lang="en-US" altLang="ko-KR" dirty="0"/>
              <a:t>2017</a:t>
            </a:r>
            <a:r>
              <a:rPr lang="ko-KR" altLang="en-US" dirty="0"/>
              <a:t>년 </a:t>
            </a:r>
            <a:r>
              <a:rPr lang="en-US" dirty="0"/>
              <a:t>WHO </a:t>
            </a:r>
            <a:r>
              <a:rPr lang="ko-KR" altLang="en-US" dirty="0"/>
              <a:t>는 </a:t>
            </a:r>
            <a:r>
              <a:rPr lang="en-US" altLang="ko-KR" dirty="0"/>
              <a:t>priority </a:t>
            </a:r>
            <a:r>
              <a:rPr lang="ko-KR" altLang="en-US" dirty="0"/>
              <a:t>로 표현된 항생제 내성 균주와 관련해 발현의 빈도</a:t>
            </a:r>
            <a:r>
              <a:rPr lang="en-US" altLang="ko-KR" dirty="0"/>
              <a:t>, </a:t>
            </a:r>
            <a:r>
              <a:rPr lang="ko-KR" altLang="en-US" dirty="0"/>
              <a:t>전파력</a:t>
            </a:r>
            <a:r>
              <a:rPr lang="en-US" altLang="ko-KR" dirty="0"/>
              <a:t>, </a:t>
            </a:r>
            <a:r>
              <a:rPr lang="ko-KR" altLang="en-US" dirty="0"/>
              <a:t>실제 임상에서 환자를 죽음에 이를 수 있는 정도 등을 기준으로 </a:t>
            </a:r>
            <a:r>
              <a:rPr lang="en-US" altLang="ko-KR" dirty="0"/>
              <a:t>critical, high, medium 3</a:t>
            </a:r>
            <a:r>
              <a:rPr lang="ko-KR" altLang="en-US" dirty="0"/>
              <a:t>가지 카테고리로 </a:t>
            </a:r>
            <a:r>
              <a:rPr lang="ko-KR" altLang="en-US" dirty="0" err="1"/>
              <a:t>내성균주를</a:t>
            </a:r>
            <a:r>
              <a:rPr lang="ko-KR" altLang="en-US" dirty="0"/>
              <a:t> 발표하였습니다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0406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Socio-</a:t>
            </a:r>
            <a:r>
              <a:rPr lang="en-US" altLang="ko-KR" dirty="0" err="1"/>
              <a:t>ecomonic</a:t>
            </a:r>
            <a:r>
              <a:rPr lang="en-US" altLang="ko-KR" dirty="0"/>
              <a:t> burden </a:t>
            </a:r>
          </a:p>
          <a:p>
            <a:r>
              <a:rPr lang="ko-KR" altLang="en-US" dirty="0"/>
              <a:t>항생제</a:t>
            </a:r>
            <a:r>
              <a:rPr lang="en-US" altLang="ko-KR" dirty="0"/>
              <a:t> </a:t>
            </a:r>
            <a:r>
              <a:rPr lang="ko-KR" altLang="en-US" dirty="0"/>
              <a:t>내성으로 인해 매년 </a:t>
            </a:r>
            <a:r>
              <a:rPr lang="en-US" altLang="ko-KR" dirty="0"/>
              <a:t>70</a:t>
            </a:r>
            <a:r>
              <a:rPr lang="ko-KR" altLang="en-US" dirty="0"/>
              <a:t>만명 가량이 사망하게 되고 미국의 경우는 항생제 내성으로 인한 재원기간의 증가로 인해 매년 </a:t>
            </a:r>
            <a:r>
              <a:rPr lang="en-US" altLang="ko-KR" dirty="0"/>
              <a:t>200</a:t>
            </a:r>
            <a:r>
              <a:rPr lang="ko-KR" altLang="en-US" dirty="0"/>
              <a:t>억달러</a:t>
            </a:r>
            <a:r>
              <a:rPr lang="en-US" altLang="ko-KR" dirty="0"/>
              <a:t>, </a:t>
            </a:r>
            <a:r>
              <a:rPr lang="ko-KR" altLang="en-US" dirty="0"/>
              <a:t>오늘 환율을 기준으로 </a:t>
            </a:r>
            <a:r>
              <a:rPr lang="en-US" altLang="ko-KR" dirty="0"/>
              <a:t>24</a:t>
            </a:r>
            <a:r>
              <a:rPr lang="ko-KR" altLang="en-US" dirty="0"/>
              <a:t>조 </a:t>
            </a:r>
            <a:r>
              <a:rPr lang="en-US" altLang="ko-KR" dirty="0"/>
              <a:t>5</a:t>
            </a:r>
            <a:r>
              <a:rPr lang="ko-KR" altLang="en-US" dirty="0"/>
              <a:t>천억 가량에 추가적 사회적 지출을 필요로 합니다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7524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GNB</a:t>
            </a:r>
            <a:r>
              <a:rPr lang="ko-KR" altLang="en-US" dirty="0"/>
              <a:t>에 대한 적절한 항생제 치료의 지연이 </a:t>
            </a:r>
            <a:r>
              <a:rPr lang="en-US" altLang="ko-KR" dirty="0"/>
              <a:t>46.2% </a:t>
            </a:r>
            <a:r>
              <a:rPr lang="ko-KR" altLang="en-US" dirty="0"/>
              <a:t>로 보고하였습니다</a:t>
            </a:r>
            <a:r>
              <a:rPr lang="en-US" altLang="ko-KR" dirty="0"/>
              <a:t>. </a:t>
            </a:r>
            <a:r>
              <a:rPr lang="ko-KR" altLang="en-US" dirty="0"/>
              <a:t>그로 인해 </a:t>
            </a:r>
            <a:r>
              <a:rPr lang="en-US" altLang="ko-KR" dirty="0"/>
              <a:t>70% increase in LOS, a ~65% increase in total in-hospital costs, and a ~20% increase in the risk of in-hospital mortality</a:t>
            </a:r>
          </a:p>
          <a:p>
            <a:r>
              <a:rPr lang="ko-KR" altLang="en-US" dirty="0"/>
              <a:t>그렇다고 초기 </a:t>
            </a:r>
            <a:r>
              <a:rPr lang="en-US" altLang="ko-KR" dirty="0"/>
              <a:t>empirical</a:t>
            </a:r>
            <a:r>
              <a:rPr lang="en-US" altLang="ko-KR" baseline="0" dirty="0"/>
              <a:t> therapy </a:t>
            </a:r>
            <a:r>
              <a:rPr lang="ko-KR" altLang="en-US" baseline="0" dirty="0"/>
              <a:t>시 항생제를 과도하게 사용하면 역으로 내성 발현 증가</a:t>
            </a:r>
            <a:r>
              <a:rPr lang="en-US" altLang="ko-KR" baseline="0" dirty="0"/>
              <a:t>, </a:t>
            </a:r>
            <a:r>
              <a:rPr lang="ko-KR" altLang="en-US" baseline="0" dirty="0"/>
              <a:t>항생제 연관 부작용 등의 문제가 있음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08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MDR pathogen </a:t>
            </a:r>
            <a:r>
              <a:rPr lang="ko-KR" altLang="en-US" dirty="0"/>
              <a:t>에 의한 감염</a:t>
            </a:r>
            <a:r>
              <a:rPr lang="en-US" altLang="ko-KR" dirty="0"/>
              <a:t>, </a:t>
            </a:r>
            <a:r>
              <a:rPr lang="ko-KR" altLang="en-US" dirty="0"/>
              <a:t>즉 </a:t>
            </a:r>
            <a:r>
              <a:rPr lang="en-US" altLang="ko-KR" dirty="0"/>
              <a:t>MDR </a:t>
            </a:r>
            <a:r>
              <a:rPr lang="ko-KR" altLang="en-US" dirty="0"/>
              <a:t>균주가</a:t>
            </a:r>
            <a:r>
              <a:rPr lang="en-US" altLang="ko-KR" dirty="0"/>
              <a:t> infection </a:t>
            </a:r>
            <a:r>
              <a:rPr lang="ko-KR" altLang="en-US" dirty="0"/>
              <a:t>의 </a:t>
            </a:r>
            <a:r>
              <a:rPr lang="en-US" altLang="ko-KR" dirty="0"/>
              <a:t>true pathogen </a:t>
            </a:r>
            <a:r>
              <a:rPr lang="ko-KR" altLang="en-US" dirty="0"/>
              <a:t>일 경우 조기에 적용한 경험적 항생제에 실패를 가져오게 되고 이는</a:t>
            </a:r>
            <a:r>
              <a:rPr lang="en-US" altLang="ko-KR" dirty="0"/>
              <a:t> </a:t>
            </a:r>
            <a:r>
              <a:rPr lang="ko-KR" altLang="en-US" dirty="0"/>
              <a:t>치명적인 치료 결과를 가져오게 됩니다</a:t>
            </a:r>
            <a:r>
              <a:rPr lang="en-US" altLang="ko-KR" dirty="0"/>
              <a:t>. </a:t>
            </a:r>
            <a:r>
              <a:rPr lang="ko-KR" altLang="en-US" dirty="0"/>
              <a:t>스페인의 경우</a:t>
            </a:r>
            <a:r>
              <a:rPr lang="en-US" altLang="ko-KR" dirty="0"/>
              <a:t> </a:t>
            </a:r>
            <a:r>
              <a:rPr lang="en-US" altLang="ko-KR" dirty="0" err="1"/>
              <a:t>pseudomas</a:t>
            </a:r>
            <a:r>
              <a:rPr lang="en-US" altLang="ko-KR" dirty="0"/>
              <a:t> aeruginosa </a:t>
            </a:r>
            <a:r>
              <a:rPr lang="ko-KR" altLang="en-US" dirty="0"/>
              <a:t>에 의한 </a:t>
            </a:r>
            <a:r>
              <a:rPr lang="en-US" altLang="ko-KR" dirty="0"/>
              <a:t>bacteremia </a:t>
            </a:r>
            <a:r>
              <a:rPr lang="ko-KR" altLang="en-US" dirty="0"/>
              <a:t>로 </a:t>
            </a:r>
            <a:r>
              <a:rPr lang="en-US" altLang="ko-KR" dirty="0"/>
              <a:t>20~40% </a:t>
            </a:r>
            <a:r>
              <a:rPr lang="ko-KR" altLang="en-US" dirty="0"/>
              <a:t>정도의 </a:t>
            </a:r>
            <a:r>
              <a:rPr lang="en-US" altLang="ko-KR" dirty="0"/>
              <a:t>mortality</a:t>
            </a:r>
            <a:r>
              <a:rPr lang="ko-KR" altLang="en-US" dirty="0"/>
              <a:t>를 보고 하였고</a:t>
            </a:r>
            <a:r>
              <a:rPr lang="en-US" altLang="ko-KR" dirty="0"/>
              <a:t>, VAP </a:t>
            </a:r>
            <a:r>
              <a:rPr lang="ko-KR" altLang="en-US" dirty="0"/>
              <a:t>환자에서는 </a:t>
            </a:r>
            <a:r>
              <a:rPr lang="en-US" altLang="ko-KR" dirty="0" err="1"/>
              <a:t>pseudomas</a:t>
            </a:r>
            <a:r>
              <a:rPr lang="en-US" altLang="ko-KR" dirty="0"/>
              <a:t> </a:t>
            </a:r>
            <a:r>
              <a:rPr lang="ko-KR" altLang="en-US" dirty="0"/>
              <a:t>가 </a:t>
            </a:r>
            <a:r>
              <a:rPr lang="en-US" altLang="ko-KR" dirty="0"/>
              <a:t>true pathogen </a:t>
            </a:r>
            <a:r>
              <a:rPr lang="ko-KR" altLang="en-US" dirty="0"/>
              <a:t>인 경우 </a:t>
            </a:r>
            <a:r>
              <a:rPr lang="en-US" altLang="ko-KR" dirty="0"/>
              <a:t>mortality </a:t>
            </a:r>
            <a:r>
              <a:rPr lang="ko-KR" altLang="en-US" dirty="0"/>
              <a:t>가 </a:t>
            </a:r>
            <a:r>
              <a:rPr lang="en-US" altLang="ko-KR" dirty="0"/>
              <a:t>44% </a:t>
            </a:r>
            <a:r>
              <a:rPr lang="ko-KR" altLang="en-US" dirty="0"/>
              <a:t>까지</a:t>
            </a:r>
            <a:r>
              <a:rPr lang="en-US" altLang="ko-KR" dirty="0"/>
              <a:t> </a:t>
            </a:r>
            <a:r>
              <a:rPr lang="ko-KR" altLang="en-US" dirty="0"/>
              <a:t>이른다고 보고 하고 있습니다</a:t>
            </a:r>
            <a:r>
              <a:rPr lang="en-US" altLang="ko-KR" dirty="0"/>
              <a:t>. </a:t>
            </a:r>
            <a:r>
              <a:rPr lang="ko-KR" altLang="en-US" dirty="0"/>
              <a:t>그리스는</a:t>
            </a:r>
            <a:r>
              <a:rPr lang="en-US" altLang="ko-KR" dirty="0"/>
              <a:t> CPE Klebsiella pneumoniae </a:t>
            </a:r>
            <a:r>
              <a:rPr lang="ko-KR" altLang="en-US" dirty="0"/>
              <a:t>균주에 의해 </a:t>
            </a:r>
            <a:r>
              <a:rPr lang="en-US" altLang="ko-KR" dirty="0"/>
              <a:t>28</a:t>
            </a:r>
            <a:r>
              <a:rPr lang="ko-KR" altLang="en-US" dirty="0"/>
              <a:t>일 </a:t>
            </a:r>
            <a:r>
              <a:rPr lang="en-US" altLang="ko-KR" dirty="0"/>
              <a:t>all</a:t>
            </a:r>
            <a:r>
              <a:rPr lang="ko-KR" altLang="en-US" dirty="0"/>
              <a:t> </a:t>
            </a:r>
            <a:r>
              <a:rPr lang="en-US" altLang="ko-KR" dirty="0"/>
              <a:t>cause</a:t>
            </a:r>
            <a:r>
              <a:rPr lang="ko-KR" altLang="en-US" dirty="0"/>
              <a:t> </a:t>
            </a:r>
            <a:r>
              <a:rPr lang="en-US" altLang="ko-KR" dirty="0"/>
              <a:t>mortality </a:t>
            </a:r>
            <a:r>
              <a:rPr lang="ko-KR" altLang="en-US" dirty="0"/>
              <a:t>가 </a:t>
            </a:r>
            <a:r>
              <a:rPr lang="en-US" altLang="ko-KR" dirty="0"/>
              <a:t>40% </a:t>
            </a:r>
            <a:r>
              <a:rPr lang="ko-KR" altLang="en-US" dirty="0"/>
              <a:t>에</a:t>
            </a:r>
            <a:r>
              <a:rPr lang="en-US" altLang="ko-KR" dirty="0"/>
              <a:t> </a:t>
            </a:r>
            <a:r>
              <a:rPr lang="ko-KR" altLang="en-US" dirty="0"/>
              <a:t>이른다고 보고 하였습니다</a:t>
            </a:r>
            <a:r>
              <a:rPr lang="en-US" altLang="ko-KR" dirty="0"/>
              <a:t>. </a:t>
            </a:r>
            <a:r>
              <a:rPr lang="ko-KR" altLang="en-US" dirty="0"/>
              <a:t>전세계적으로</a:t>
            </a:r>
            <a:r>
              <a:rPr lang="en-US" altLang="ko-KR" dirty="0"/>
              <a:t> KPC producing Klebsiella pneumonia </a:t>
            </a:r>
            <a:r>
              <a:rPr lang="ko-KR" altLang="en-US" dirty="0"/>
              <a:t>에 의한 </a:t>
            </a:r>
            <a:r>
              <a:rPr lang="en-US" altLang="ko-KR" dirty="0"/>
              <a:t>overall mortality </a:t>
            </a:r>
            <a:r>
              <a:rPr lang="ko-KR" altLang="en-US" dirty="0"/>
              <a:t>가</a:t>
            </a:r>
            <a:r>
              <a:rPr lang="en-US" altLang="ko-KR" dirty="0"/>
              <a:t> 41% 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보고 하고 있습니다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2007</a:t>
            </a:r>
            <a:r>
              <a:rPr lang="ko-KR" altLang="en-US" dirty="0"/>
              <a:t>년부터 </a:t>
            </a:r>
            <a:r>
              <a:rPr lang="en-US" altLang="ko-KR" dirty="0"/>
              <a:t>2015</a:t>
            </a:r>
            <a:r>
              <a:rPr lang="ko-KR" altLang="en-US" dirty="0"/>
              <a:t>년 까지 이러한 </a:t>
            </a:r>
            <a:r>
              <a:rPr lang="ko-KR" altLang="en-US" dirty="0" err="1"/>
              <a:t>다재내성균주에</a:t>
            </a:r>
            <a:r>
              <a:rPr lang="ko-KR" altLang="en-US" dirty="0"/>
              <a:t> 의한 사망의 기여되는 정도가 균주마다 차이가 있으나 적게는 </a:t>
            </a:r>
            <a:r>
              <a:rPr lang="en-US" altLang="ko-KR" dirty="0"/>
              <a:t>1.25</a:t>
            </a:r>
            <a:r>
              <a:rPr lang="ko-KR" altLang="en-US" dirty="0"/>
              <a:t>배에서 많게는 </a:t>
            </a:r>
            <a:r>
              <a:rPr lang="en-US" altLang="ko-KR" dirty="0"/>
              <a:t>6.16</a:t>
            </a:r>
            <a:r>
              <a:rPr lang="ko-KR" altLang="en-US" dirty="0"/>
              <a:t>배 까지 증가한다고 보고 하고 있습니다</a:t>
            </a:r>
            <a:r>
              <a:rPr lang="en-US" altLang="ko-KR" dirty="0"/>
              <a:t>. </a:t>
            </a:r>
            <a:r>
              <a:rPr lang="ko-KR" altLang="en-US" dirty="0"/>
              <a:t>  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B3404-FBE1-419D-86F9-122BD878DE8C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4271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02F9-05F3-42E4-ABCC-12C3BBEDD24F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837F-AF8D-45D3-8FB0-52E8EE5F15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0749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02F9-05F3-42E4-ABCC-12C3BBEDD24F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837F-AF8D-45D3-8FB0-52E8EE5F15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4704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02F9-05F3-42E4-ABCC-12C3BBEDD24F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837F-AF8D-45D3-8FB0-52E8EE5F15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0270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타이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1003CAB7-D944-0C4A-A8A0-8606CB011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83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마지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E8FB732-F4D8-5D4C-AAE6-578BD8E48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02F9-05F3-42E4-ABCC-12C3BBEDD24F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837F-AF8D-45D3-8FB0-52E8EE5F15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6600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02F9-05F3-42E4-ABCC-12C3BBEDD24F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837F-AF8D-45D3-8FB0-52E8EE5F15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8238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02F9-05F3-42E4-ABCC-12C3BBEDD24F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837F-AF8D-45D3-8FB0-52E8EE5F15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9042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02F9-05F3-42E4-ABCC-12C3BBEDD24F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837F-AF8D-45D3-8FB0-52E8EE5F15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6207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02F9-05F3-42E4-ABCC-12C3BBEDD24F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837F-AF8D-45D3-8FB0-52E8EE5F15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3404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02F9-05F3-42E4-ABCC-12C3BBEDD24F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837F-AF8D-45D3-8FB0-52E8EE5F15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2219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02F9-05F3-42E4-ABCC-12C3BBEDD24F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837F-AF8D-45D3-8FB0-52E8EE5F15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485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02F9-05F3-42E4-ABCC-12C3BBEDD24F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837F-AF8D-45D3-8FB0-52E8EE5F15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51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902F9-05F3-42E4-ABCC-12C3BBEDD24F}" type="datetimeFigureOut">
              <a:rPr lang="ko-KR" altLang="en-US" smtClean="0"/>
              <a:t>2025-04-20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2837F-AF8D-45D3-8FB0-52E8EE5F15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82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shp.or.kr/Upload/publications/048-058%ED%95%99%EC%88%A0%EB%B3%B4%EA%B3%A05%EC%98%A4%EB%8B%A4%ED%98%84(2).pdf" TargetMode="External"/><Relationship Id="rId7" Type="http://schemas.openxmlformats.org/officeDocument/2006/relationships/hyperlink" Target="https://doi.org/10.4046/trd.2021.0018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mc.ncbi.nlm.nih.gov/articles/PMC8497766/" TargetMode="External"/><Relationship Id="rId5" Type="http://schemas.openxmlformats.org/officeDocument/2006/relationships/hyperlink" Target="https://doi.org/10.3904/kjim.2021.348" TargetMode="External"/><Relationship Id="rId4" Type="http://schemas.openxmlformats.org/officeDocument/2006/relationships/hyperlink" Target="https://pmc.ncbi.nlm.nih.gov/articles/PMC9271727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object 377"/>
          <p:cNvSpPr txBox="1">
            <a:spLocks noGrp="1"/>
          </p:cNvSpPr>
          <p:nvPr>
            <p:ph type="title" idx="4294967295"/>
          </p:nvPr>
        </p:nvSpPr>
        <p:spPr>
          <a:xfrm>
            <a:off x="1591112" y="1378560"/>
            <a:ext cx="9144000" cy="185948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6000" b="1" dirty="0">
                <a:latin typeface="Calibri" panose="020F0502020204030204" pitchFamily="34" charset="0"/>
                <a:cs typeface="Calibri" panose="020F0502020204030204" pitchFamily="34" charset="0"/>
              </a:rPr>
              <a:t>HAP, Antibiotics resistance and novel antibiotics</a:t>
            </a:r>
            <a:endParaRPr sz="6000" b="1" dirty="0">
              <a:solidFill>
                <a:srgbClr val="266275"/>
              </a:solidFill>
              <a:latin typeface="Times New Roman" panose="02020603050405020304" pitchFamily="18" charset="0"/>
              <a:ea typeface="YD윤고딕 145" panose="0202060302010102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379" name="object 379"/>
          <p:cNvSpPr txBox="1"/>
          <p:nvPr/>
        </p:nvSpPr>
        <p:spPr>
          <a:xfrm>
            <a:off x="1591112" y="3880281"/>
            <a:ext cx="9144000" cy="2105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Park </a:t>
            </a:r>
            <a:r>
              <a:rPr lang="en-US" altLang="ko-K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Chul</a:t>
            </a:r>
            <a:endParaRPr lang="en-US" altLang="ko-K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altLang="ko-K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Clinical associate professor</a:t>
            </a:r>
          </a:p>
          <a:p>
            <a:pPr algn="ctr"/>
            <a:r>
              <a:rPr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Division of Pulmonary and Critical Care Medicine </a:t>
            </a:r>
          </a:p>
          <a:p>
            <a:pPr algn="ctr"/>
            <a:r>
              <a:rPr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Department of Internal Medicine</a:t>
            </a:r>
          </a:p>
          <a:p>
            <a:pPr algn="ctr"/>
            <a:r>
              <a:rPr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Ulsan University Hospital</a:t>
            </a:r>
            <a:endParaRPr lang="ko-KR" altLang="en-US" sz="2000" dirty="0">
              <a:latin typeface="Times New Roman" panose="02020603050405020304" pitchFamily="18" charset="0"/>
              <a:ea typeface="YD윤고딕 125" panose="0202060302010102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420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11151" y="168687"/>
            <a:ext cx="11359662" cy="739775"/>
          </a:xfrm>
        </p:spPr>
        <p:txBody>
          <a:bodyPr>
            <a:noAutofit/>
          </a:bodyPr>
          <a:lstStyle/>
          <a:p>
            <a:r>
              <a:rPr lang="en-US" altLang="ko-KR" sz="3600" b="1" dirty="0">
                <a:latin typeface="Calibri" panose="020F0502020204030204" pitchFamily="34" charset="0"/>
                <a:cs typeface="Calibri" panose="020F0502020204030204" pitchFamily="34" charset="0"/>
              </a:rPr>
              <a:t>Effect of Delayed Appropriate Antibiotic Treatment in HAP</a:t>
            </a:r>
            <a:endParaRPr lang="ko-KR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276" b="51257"/>
          <a:stretch/>
        </p:blipFill>
        <p:spPr>
          <a:xfrm>
            <a:off x="5526052" y="3513939"/>
            <a:ext cx="3087652" cy="2328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직사각형 4"/>
          <p:cNvSpPr/>
          <p:nvPr/>
        </p:nvSpPr>
        <p:spPr>
          <a:xfrm>
            <a:off x="9690100" y="6396335"/>
            <a:ext cx="2501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Am J Med Sci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Chest (2020)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800" y="1441233"/>
            <a:ext cx="6680200" cy="18630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51" y="1274417"/>
            <a:ext cx="5144275" cy="5499100"/>
          </a:xfrm>
          <a:prstGeom prst="rect">
            <a:avLst/>
          </a:prstGeom>
        </p:spPr>
      </p:pic>
      <p:pic>
        <p:nvPicPr>
          <p:cNvPr id="8" name="내용 개체 틀 3"/>
          <p:cNvPicPr>
            <a:picLocks noChangeAspect="1"/>
          </p:cNvPicPr>
          <p:nvPr/>
        </p:nvPicPr>
        <p:blipFill rotWithShape="1">
          <a:blip r:embed="rId3"/>
          <a:srcRect t="49571"/>
          <a:stretch/>
        </p:blipFill>
        <p:spPr>
          <a:xfrm>
            <a:off x="8754956" y="3513939"/>
            <a:ext cx="3352800" cy="23200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365402" y="894545"/>
            <a:ext cx="10437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GNB</a:t>
            </a:r>
            <a:r>
              <a:rPr lang="ko-KR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46.2%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4630" y="1009874"/>
            <a:ext cx="922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~70% LOS 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직선 화살표 연결선 12"/>
          <p:cNvCxnSpPr/>
          <p:nvPr/>
        </p:nvCxnSpPr>
        <p:spPr>
          <a:xfrm flipH="1" flipV="1">
            <a:off x="7701663" y="1048434"/>
            <a:ext cx="9893" cy="2306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20827" y="1022728"/>
            <a:ext cx="201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~65% in-hospital costs 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65428" y="1019190"/>
            <a:ext cx="2215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~20% in-hospital mortality 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직선 화살표 연결선 17"/>
          <p:cNvCxnSpPr/>
          <p:nvPr/>
        </p:nvCxnSpPr>
        <p:spPr>
          <a:xfrm flipH="1" flipV="1">
            <a:off x="9646264" y="1048434"/>
            <a:ext cx="9893" cy="2306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 flipH="1" flipV="1">
            <a:off x="11855900" y="1048434"/>
            <a:ext cx="9893" cy="2306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6724630" y="963413"/>
            <a:ext cx="5383126" cy="363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275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209550" y="0"/>
            <a:ext cx="11772900" cy="1325563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Mortality and burden associated with MDR pathogens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327B9F7E-2DF7-47F9-BD94-9C581CBEA3E4}"/>
              </a:ext>
            </a:extLst>
          </p:cNvPr>
          <p:cNvSpPr/>
          <p:nvPr/>
        </p:nvSpPr>
        <p:spPr>
          <a:xfrm>
            <a:off x="121270" y="1505141"/>
            <a:ext cx="4415204" cy="1063410"/>
          </a:xfrm>
          <a:prstGeom prst="roundRect">
            <a:avLst/>
          </a:prstGeom>
          <a:solidFill>
            <a:srgbClr val="FDB91D"/>
          </a:solidFill>
          <a:ln w="9525" cap="flat" cmpd="sng" algn="ctr">
            <a:noFill/>
            <a:prstDash val="solid"/>
          </a:ln>
          <a:effectLst/>
        </p:spPr>
        <p:txBody>
          <a:bodyPr tIns="90000" bIns="90000" rtlCol="0" anchor="ctr" anchorCtr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Failure to treat early and appropriately can lead to fatal outcomes in patients with serious Gram-negative infections</a:t>
            </a:r>
            <a:endParaRPr kumimoji="0" lang="en-GB" sz="1800" b="0" i="0" u="none" strike="noStrike" kern="0" cap="none" spc="0" normalizeH="0" baseline="30000" noProof="0" dirty="0">
              <a:ln>
                <a:noFill/>
              </a:ln>
              <a:solidFill>
                <a:srgbClr val="0E406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7B690A7A-1E01-4198-886B-A2D4BA67A041}"/>
              </a:ext>
            </a:extLst>
          </p:cNvPr>
          <p:cNvSpPr/>
          <p:nvPr/>
        </p:nvSpPr>
        <p:spPr>
          <a:xfrm>
            <a:off x="121271" y="2854642"/>
            <a:ext cx="4415204" cy="659481"/>
          </a:xfrm>
          <a:prstGeom prst="roundRect">
            <a:avLst/>
          </a:prstGeom>
          <a:solidFill>
            <a:srgbClr val="FDB91D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/>
        </p:spPr>
        <p:txBody>
          <a:bodyPr tIns="90000" bIns="90000" rtlCol="0" anchor="ctr" anchorCtr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 Spain, mortality from bacteraemia caused by 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P. aeruginosa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is 20–39%, reaching 44% in patients with VAP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E406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9">
            <a:extLst>
              <a:ext uri="{FF2B5EF4-FFF2-40B4-BE49-F238E27FC236}">
                <a16:creationId xmlns:a16="http://schemas.microsoft.com/office/drawing/2014/main" id="{02DA748F-21A9-412C-B9E4-52DCFF236C75}"/>
              </a:ext>
            </a:extLst>
          </p:cNvPr>
          <p:cNvSpPr/>
          <p:nvPr/>
        </p:nvSpPr>
        <p:spPr>
          <a:xfrm>
            <a:off x="121271" y="3800214"/>
            <a:ext cx="4415204" cy="733411"/>
          </a:xfrm>
          <a:prstGeom prst="roundRect">
            <a:avLst/>
          </a:prstGeom>
          <a:solidFill>
            <a:srgbClr val="FDB91D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/>
        </p:spPr>
        <p:txBody>
          <a:bodyPr tIns="90000" bIns="90000" rtlCol="0" anchor="ctr" anchorCtr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 Greece, a 28-day all cause mortality rate of 40% has been reported in patients with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carbapenemase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-producing 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K. pneumoniae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strain infections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rgbClr val="0E406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21">
            <a:extLst>
              <a:ext uri="{FF2B5EF4-FFF2-40B4-BE49-F238E27FC236}">
                <a16:creationId xmlns:a16="http://schemas.microsoft.com/office/drawing/2014/main" id="{6B05FC75-7256-4533-82E7-019BB18A2E66}"/>
              </a:ext>
            </a:extLst>
          </p:cNvPr>
          <p:cNvSpPr/>
          <p:nvPr/>
        </p:nvSpPr>
        <p:spPr>
          <a:xfrm>
            <a:off x="121271" y="4819717"/>
            <a:ext cx="4415204" cy="909571"/>
          </a:xfrm>
          <a:prstGeom prst="roundRect">
            <a:avLst/>
          </a:prstGeom>
          <a:solidFill>
            <a:srgbClr val="FDB91D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/>
        </p:spPr>
        <p:txBody>
          <a:bodyPr tIns="90000" bIns="90000" rtlCol="0" anchor="ctr" anchorCtr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Globally, an overall mortality rate of 41.0% has been reported in patients with infections caused by KPC-producing 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K. pneumoniae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rgbClr val="0E406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le 12">
            <a:extLst>
              <a:ext uri="{FF2B5EF4-FFF2-40B4-BE49-F238E27FC236}">
                <a16:creationId xmlns:a16="http://schemas.microsoft.com/office/drawing/2014/main" id="{DCCAA4DE-8D88-4AD7-A4A0-EB1950A87568}"/>
              </a:ext>
            </a:extLst>
          </p:cNvPr>
          <p:cNvGraphicFramePr>
            <a:graphicFrameLocks noGrp="1"/>
          </p:cNvGraphicFramePr>
          <p:nvPr/>
        </p:nvGraphicFramePr>
        <p:xfrm>
          <a:off x="4536474" y="1422669"/>
          <a:ext cx="7655525" cy="4351716"/>
        </p:xfrm>
        <a:graphic>
          <a:graphicData uri="http://schemas.openxmlformats.org/drawingml/2006/table">
            <a:tbl>
              <a:tblPr firstRow="1" bandRow="1"/>
              <a:tblGrid>
                <a:gridCol w="3338531">
                  <a:extLst>
                    <a:ext uri="{9D8B030D-6E8A-4147-A177-3AD203B41FA5}">
                      <a16:colId xmlns:a16="http://schemas.microsoft.com/office/drawing/2014/main" val="2793609610"/>
                    </a:ext>
                  </a:extLst>
                </a:gridCol>
                <a:gridCol w="1575735">
                  <a:extLst>
                    <a:ext uri="{9D8B030D-6E8A-4147-A177-3AD203B41FA5}">
                      <a16:colId xmlns:a16="http://schemas.microsoft.com/office/drawing/2014/main" val="1128868220"/>
                    </a:ext>
                  </a:extLst>
                </a:gridCol>
                <a:gridCol w="1575735">
                  <a:extLst>
                    <a:ext uri="{9D8B030D-6E8A-4147-A177-3AD203B41FA5}">
                      <a16:colId xmlns:a16="http://schemas.microsoft.com/office/drawing/2014/main" val="351369652"/>
                    </a:ext>
                  </a:extLst>
                </a:gridCol>
                <a:gridCol w="1165524">
                  <a:extLst>
                    <a:ext uri="{9D8B030D-6E8A-4147-A177-3AD203B41FA5}">
                      <a16:colId xmlns:a16="http://schemas.microsoft.com/office/drawing/2014/main" val="1835881896"/>
                    </a:ext>
                  </a:extLst>
                </a:gridCol>
              </a:tblGrid>
              <a:tr h="248655"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number of infections </a:t>
                      </a:r>
                      <a:r>
                        <a:rPr lang="en-GB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(95% uncertainty interval)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 anchor="ctr"/>
                </a:tc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Factor increase in attributable </a:t>
                      </a:r>
                    </a:p>
                    <a:p>
                      <a:pPr algn="ctr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deaths between 2007 and 2015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904847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pPr algn="ctr"/>
                      <a:endParaRPr lang="en-GB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GB" sz="1400"/>
                        <a:t>Factor increase in attributable deaths between 2007 and 2015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0318288"/>
                  </a:ext>
                </a:extLst>
              </a:tr>
              <a:tr h="31822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Third-generation cephalosporin-resistant </a:t>
                      </a:r>
                      <a:r>
                        <a:rPr lang="en-GB" sz="10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r>
                        <a:rPr lang="en-GB" sz="1050" i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GB" sz="105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70276 (63113–77778)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285758 (246318–328828)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4.12 (3.29–5.13)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286997"/>
                  </a:ext>
                </a:extLst>
              </a:tr>
              <a:tr h="31822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Methicillin-resistant </a:t>
                      </a:r>
                      <a:r>
                        <a:rPr lang="en-GB" sz="10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Staphylococcus aureus</a:t>
                      </a:r>
                      <a:endParaRPr lang="en-GB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112782 (103186–122006)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143947 (127592–161158)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1.28 (1.11–1.47)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911116"/>
                  </a:ext>
                </a:extLst>
              </a:tr>
              <a:tr h="31822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Carbapenem-resistant </a:t>
                      </a:r>
                      <a:r>
                        <a:rPr lang="en-GB" sz="10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Pseudomonas aeruginosa</a:t>
                      </a:r>
                      <a:endParaRPr lang="en-GB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17972 (15685–20170)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59529 (51237–68238)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3.29 (2.41–4.46)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798247"/>
                  </a:ext>
                </a:extLst>
              </a:tr>
              <a:tr h="31822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Third-generation cephalosporin-resistant </a:t>
                      </a:r>
                      <a:b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0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</a:t>
                      </a:r>
                      <a:r>
                        <a:rPr lang="en-GB" sz="10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pneumoniae</a:t>
                      </a:r>
                      <a:r>
                        <a:rPr lang="en-GB" sz="1050" i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GB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16474 (15097–17825)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64980 (58360–72048)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3.95 (3.51–4.43)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924659"/>
                  </a:ext>
                </a:extLst>
              </a:tr>
              <a:tr h="31822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Carbapenem-resistant </a:t>
                      </a:r>
                      <a:r>
                        <a:rPr lang="en-GB" sz="10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K. pneumoniae</a:t>
                      </a:r>
                      <a:endParaRPr lang="en-GB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2535 (2125–2952)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15910 (13352–18377)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6.16 (4.78–8.04)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90645"/>
                  </a:ext>
                </a:extLst>
              </a:tr>
              <a:tr h="31822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Vancomycin-resistant </a:t>
                      </a:r>
                      <a:r>
                        <a:rPr lang="en-GB" sz="10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Enterococcus faecalis </a:t>
                      </a:r>
                      <a:r>
                        <a:rPr lang="en-GB" sz="105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 </a:t>
                      </a:r>
                      <a:r>
                        <a:rPr lang="en-GB" sz="10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Enterococcus faecium</a:t>
                      </a:r>
                      <a:endParaRPr lang="en-GB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8277 (6699–9950)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15917 (12900–19092)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1.95 (1.47–2.58)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543426"/>
                  </a:ext>
                </a:extLst>
              </a:tr>
              <a:tr h="31822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Multidrug-resistant </a:t>
                      </a:r>
                      <a:r>
                        <a:rPr lang="en-GB" sz="10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 aeruginosa</a:t>
                      </a:r>
                      <a:endParaRPr lang="en-GB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5603 (4796–6430)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8749 (7470–10044)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1.55 (1.11–2.17)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31449"/>
                  </a:ext>
                </a:extLst>
              </a:tr>
              <a:tr h="31822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Penicillin-resistant </a:t>
                      </a:r>
                      <a:r>
                        <a:rPr lang="en-GB" sz="10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Streptococcus </a:t>
                      </a:r>
                      <a:r>
                        <a:rPr lang="en-GB" sz="10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pneumoniae</a:t>
                      </a:r>
                      <a:endParaRPr lang="en-GB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2183 (2033–2355)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2817 (2552–3104)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1.28 (1.15–1.42)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229424"/>
                  </a:ext>
                </a:extLst>
              </a:tr>
              <a:tr h="31822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Penicillin-resistant and macrolide-resistant </a:t>
                      </a:r>
                      <a:r>
                        <a:rPr lang="en-GB" sz="10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S. </a:t>
                      </a:r>
                      <a:r>
                        <a:rPr lang="en-GB" sz="10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pneumoniae</a:t>
                      </a:r>
                      <a:endParaRPr lang="en-GB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1916 (1782–2075)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2386 (2173–2648)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1.25 (1.12–1.40)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929517"/>
                  </a:ext>
                </a:extLst>
              </a:tr>
              <a:tr h="31822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Carbapenem-resistant </a:t>
                      </a:r>
                      <a:r>
                        <a:rPr lang="en-GB" sz="10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E. coli</a:t>
                      </a:r>
                      <a:endParaRPr lang="en-GB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543 (442–647)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2616 (2283–2960)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4.76 (3.51–6.90)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99401"/>
                  </a:ext>
                </a:extLst>
              </a:tr>
              <a:tr h="24865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Overall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239238 </a:t>
                      </a: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(215544</a:t>
                      </a:r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262951)</a:t>
                      </a:r>
                      <a:endParaRPr lang="en-GB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602609 (524237–686497)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2.46 (1.01–3.00)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424088"/>
                  </a:ext>
                </a:extLst>
              </a:tr>
            </a:tbl>
          </a:graphicData>
        </a:graphic>
      </p:graphicFrame>
      <p:sp>
        <p:nvSpPr>
          <p:cNvPr id="15" name="직사각형 14"/>
          <p:cNvSpPr/>
          <p:nvPr/>
        </p:nvSpPr>
        <p:spPr>
          <a:xfrm>
            <a:off x="10483602" y="6361175"/>
            <a:ext cx="1727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Am J Med Sci. (2019)</a:t>
            </a: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Lancet Infect Dis. (2019)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075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550" y="150812"/>
            <a:ext cx="11772900" cy="1325563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Mortality and burden associated with MDR pathogens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0058BF6-8B15-4C7C-83ED-6661690CFF11}"/>
              </a:ext>
            </a:extLst>
          </p:cNvPr>
          <p:cNvSpPr txBox="1">
            <a:spLocks/>
          </p:cNvSpPr>
          <p:nvPr/>
        </p:nvSpPr>
        <p:spPr>
          <a:xfrm>
            <a:off x="560028" y="2787431"/>
            <a:ext cx="4700341" cy="21699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38407" rtl="0" eaLnBrk="1" latinLnBrk="0" hangingPunct="1">
              <a:spcBef>
                <a:spcPct val="20000"/>
              </a:spcBef>
              <a:buFontTx/>
              <a:buNone/>
              <a:defRPr lang="en-US" sz="2000" b="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9203" indent="-259602" algn="l" defTabSz="1038407" rtl="0" eaLnBrk="1" latinLnBrk="0" hangingPunct="1">
              <a:spcBef>
                <a:spcPct val="20000"/>
              </a:spcBef>
              <a:buClr>
                <a:srgbClr val="E1B308"/>
              </a:buClr>
              <a:buFont typeface="Arial" pitchFamily="34" charset="0"/>
              <a:buChar char="•"/>
              <a:defRPr lang="en-US" sz="18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38407" indent="-259602" algn="l" defTabSz="1038407" rtl="0" eaLnBrk="1" latinLnBrk="0" hangingPunct="1">
              <a:spcBef>
                <a:spcPct val="20000"/>
              </a:spcBef>
              <a:buClr>
                <a:srgbClr val="E1B308"/>
              </a:buClr>
              <a:buFont typeface="Arial" pitchFamily="34" charset="0"/>
              <a:buChar char="–"/>
              <a:defRPr lang="en-US" sz="16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63018" indent="-265009" algn="l" defTabSz="1038407" rtl="0" eaLnBrk="1" latinLnBrk="0" hangingPunct="1">
              <a:spcBef>
                <a:spcPct val="20000"/>
              </a:spcBef>
              <a:buClr>
                <a:srgbClr val="E1B308"/>
              </a:buClr>
              <a:buFont typeface="Arial" pitchFamily="34" charset="0"/>
              <a:buChar char="–"/>
              <a:defRPr lang="en-US" sz="14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338218" indent="-261405" algn="l" defTabSz="1038407" rtl="0" eaLnBrk="1" latinLnBrk="0" hangingPunct="1">
              <a:spcBef>
                <a:spcPct val="20000"/>
              </a:spcBef>
              <a:buClr>
                <a:srgbClr val="E1B308"/>
              </a:buClr>
              <a:buFont typeface="Arial" pitchFamily="34" charset="0"/>
              <a:buChar char="–"/>
              <a:defRPr lang="en-US" sz="12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855619" indent="-259602" algn="l" defTabSz="103840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74822" indent="-259602" algn="l" defTabSz="103840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94025" indent="-259602" algn="l" defTabSz="103840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13229" indent="-259602" algn="l" defTabSz="103840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10384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4E2F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ICU mortality rates of infected patients was more than twice that of non-infected patients</a:t>
            </a:r>
            <a:endParaRPr kumimoji="0" lang="en-GB" sz="2400" b="0" i="0" u="none" strike="noStrike" kern="1200" cap="none" spc="0" normalizeH="0" baseline="30000" noProof="0" dirty="0">
              <a:ln>
                <a:noFill/>
              </a:ln>
              <a:solidFill>
                <a:srgbClr val="0E40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0384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E40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0384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E40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" name="Chart 7">
            <a:extLst>
              <a:ext uri="{FF2B5EF4-FFF2-40B4-BE49-F238E27FC236}">
                <a16:creationId xmlns:a16="http://schemas.microsoft.com/office/drawing/2014/main" id="{727EC5D0-DC63-4F1E-BD53-29B72D07D50B}"/>
              </a:ext>
            </a:extLst>
          </p:cNvPr>
          <p:cNvGraphicFramePr/>
          <p:nvPr/>
        </p:nvGraphicFramePr>
        <p:xfrm>
          <a:off x="5918200" y="1389968"/>
          <a:ext cx="5535972" cy="4582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직사각형 7"/>
          <p:cNvSpPr/>
          <p:nvPr/>
        </p:nvSpPr>
        <p:spPr>
          <a:xfrm>
            <a:off x="10447799" y="6373297"/>
            <a:ext cx="15346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J Infect Dis. (2015)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50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93481" y="313168"/>
            <a:ext cx="11005038" cy="1325563"/>
          </a:xfrm>
        </p:spPr>
        <p:txBody>
          <a:bodyPr>
            <a:normAutofit/>
          </a:bodyPr>
          <a:lstStyle/>
          <a:p>
            <a:r>
              <a:rPr lang="en-US" altLang="ko-KR" sz="3600" b="1" dirty="0">
                <a:latin typeface="Calibri" panose="020F0502020204030204" pitchFamily="34" charset="0"/>
                <a:cs typeface="Calibri" panose="020F0502020204030204" pitchFamily="34" charset="0"/>
              </a:rPr>
              <a:t>Global burden of bacterial antimicrobial resistance 1990–2021: a systematic analysis with forecasts to 2050</a:t>
            </a:r>
            <a:endParaRPr lang="ko-KR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389" y="2009103"/>
            <a:ext cx="5535857" cy="37909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b="1813"/>
          <a:stretch/>
        </p:blipFill>
        <p:spPr>
          <a:xfrm>
            <a:off x="5662246" y="1544576"/>
            <a:ext cx="6529754" cy="4378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71358" y="6333435"/>
            <a:ext cx="4020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Lancet 404: 1199–226 (2024)</a:t>
            </a:r>
          </a:p>
        </p:txBody>
      </p:sp>
    </p:spTree>
    <p:extLst>
      <p:ext uri="{BB962C8B-B14F-4D97-AF65-F5344CB8AC3E}">
        <p14:creationId xmlns:p14="http://schemas.microsoft.com/office/powerpoint/2010/main" val="843474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Hospital acquired pneumonia </a:t>
            </a:r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(vs CAP)</a:t>
            </a:r>
            <a:endParaRPr lang="ko-KR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내용 개체 틀 4"/>
          <p:cNvGraphicFramePr>
            <a:graphicFrameLocks noGrp="1"/>
          </p:cNvGraphicFramePr>
          <p:nvPr>
            <p:ph idx="1"/>
          </p:nvPr>
        </p:nvGraphicFramePr>
        <p:xfrm>
          <a:off x="838200" y="1931133"/>
          <a:ext cx="105156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85327973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8773154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21206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HAP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0888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Site</a:t>
                      </a:r>
                      <a:endParaRPr lang="ko-KR" alt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Hospital (after 48h admission)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8391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Pathogens</a:t>
                      </a:r>
                      <a:endParaRPr lang="ko-KR" alt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MRSA, ESBL, CRE, MDR </a:t>
                      </a:r>
                    </a:p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 aeruginosa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S.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pneumoniae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H.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influenzae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523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Antibiotics susceptibility</a:t>
                      </a:r>
                      <a:endParaRPr lang="ko-KR" alt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 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Compatible high 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3560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Incidence of Resistance (%)</a:t>
                      </a:r>
                      <a:endParaRPr lang="ko-KR" alt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967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MRSA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40-60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3263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ESBL E. coli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30-50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5-15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7904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CRE</a:t>
                      </a:r>
                      <a:endParaRPr lang="ko-KR" alt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10-30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&lt;5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8986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MDR </a:t>
                      </a:r>
                      <a:r>
                        <a:rPr lang="en-US" altLang="ko-KR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P.aeruginosa</a:t>
                      </a:r>
                      <a:endParaRPr lang="ko-KR" alt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25-45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5-10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5386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643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94016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Etiologic Update of HAP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502" y="1792289"/>
            <a:ext cx="5507897" cy="22590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5100" y="2499827"/>
            <a:ext cx="5181600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Pseudomonas aeruginosa (18.2%)</a:t>
            </a:r>
          </a:p>
          <a:p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Staphylococcus aureus (12.2%)</a:t>
            </a:r>
          </a:p>
          <a:p>
            <a:r>
              <a:rPr lang="en-US" altLang="ko-K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Klebsiella</a:t>
            </a:r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pneumoniae</a:t>
            </a:r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 (6.9%)</a:t>
            </a:r>
          </a:p>
          <a:p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Escherichia coli (6.7%)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5100" y="4426809"/>
            <a:ext cx="94987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USA  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5100" y="5061129"/>
            <a:ext cx="54610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Staphylococcus aureus (40%)</a:t>
            </a:r>
          </a:p>
          <a:p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Pseudomonas aeruginosa (16~19%)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5100" y="1818212"/>
            <a:ext cx="106311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Spain 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53300" y="6211669"/>
            <a:ext cx="483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Intensive Care Med (2014)</a:t>
            </a:r>
          </a:p>
          <a:p>
            <a:pPr algn="r"/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Infect Control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Hosp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Epidemiol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(2022)</a:t>
            </a:r>
          </a:p>
          <a:p>
            <a:pPr algn="r"/>
            <a:r>
              <a:rPr lang="fr-FR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Int J Antimicrob Agents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02" y="4152902"/>
            <a:ext cx="5532693" cy="261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26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Discrepancy between major HAP/VAP pathogens and empirical antibiotics 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9058" y="1825625"/>
            <a:ext cx="8573883" cy="435133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9254978" y="6497488"/>
            <a:ext cx="29370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J Korean Med Sci. Oct 25;36(41):e251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(2021)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1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3700" y="169862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Importance of Respiratory Sample Quality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5136827"/>
              </p:ext>
            </p:extLst>
          </p:nvPr>
        </p:nvGraphicFramePr>
        <p:xfrm>
          <a:off x="965200" y="1495425"/>
          <a:ext cx="9944100" cy="268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2700">
                  <a:extLst>
                    <a:ext uri="{9D8B030D-6E8A-4147-A177-3AD203B41FA5}">
                      <a16:colId xmlns:a16="http://schemas.microsoft.com/office/drawing/2014/main" val="4126894695"/>
                    </a:ext>
                  </a:extLst>
                </a:gridCol>
                <a:gridCol w="3509203">
                  <a:extLst>
                    <a:ext uri="{9D8B030D-6E8A-4147-A177-3AD203B41FA5}">
                      <a16:colId xmlns:a16="http://schemas.microsoft.com/office/drawing/2014/main" val="2356447169"/>
                    </a:ext>
                  </a:extLst>
                </a:gridCol>
                <a:gridCol w="5152197">
                  <a:extLst>
                    <a:ext uri="{9D8B030D-6E8A-4147-A177-3AD203B41FA5}">
                      <a16:colId xmlns:a16="http://schemas.microsoft.com/office/drawing/2014/main" val="22877928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Non-Invasive Strategy </a:t>
                      </a:r>
                    </a:p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Tracheal Aspiration 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Invasive Strategy</a:t>
                      </a:r>
                    </a:p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Bronchoscopy and Bronchoalveolar Samples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7855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Advantage</a:t>
                      </a:r>
                      <a:r>
                        <a:rPr lang="en-US" altLang="ko-KR" sz="14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ko-KR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Quick 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Easy to perform 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Safe 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Inexpensive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Lower respiratory tract guided sample obtained High specificity Distinguish between infection and colonization 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Noninfectious diagnosis by direct visualization Safe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814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Disadvantage </a:t>
                      </a:r>
                      <a:endParaRPr lang="ko-KR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Upper respiratory tract 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Difficult to differentiate from colonization 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Risk of overuse of antibiotics 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Need for trained staff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45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preferred</a:t>
                      </a:r>
                      <a:endParaRPr lang="ko-KR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ATS/IDSA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ERS/ESICM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031877"/>
                  </a:ext>
                </a:extLst>
              </a:tr>
            </a:tbl>
          </a:graphicData>
        </a:graphic>
      </p:graphicFrame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b="2758"/>
          <a:stretch/>
        </p:blipFill>
        <p:spPr>
          <a:xfrm>
            <a:off x="1098549" y="4441507"/>
            <a:ext cx="6893999" cy="22386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50200" y="6581001"/>
            <a:ext cx="424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Tuberc Respir Dis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v-SE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685755" y="4335117"/>
            <a:ext cx="5264445" cy="8928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7770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0390" y="365125"/>
            <a:ext cx="10983410" cy="1325563"/>
          </a:xfrm>
        </p:spPr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ko-KR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Bacteria and Fungi Fight Back Against Antibiotics and Antifungals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내용 개체 틀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217"/>
          <a:stretch/>
        </p:blipFill>
        <p:spPr>
          <a:xfrm>
            <a:off x="262241" y="1802422"/>
            <a:ext cx="4599905" cy="459479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080" y="2034667"/>
            <a:ext cx="6648450" cy="36480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79780" y="1850001"/>
            <a:ext cx="23709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Efflux pumps </a:t>
            </a:r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(MDR-PA)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04005" y="1561889"/>
            <a:ext cx="29526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Permeability reduction </a:t>
            </a:r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(CRAB)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2241" y="4539378"/>
            <a:ext cx="2898531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Enzyme Degradation </a:t>
            </a:r>
          </a:p>
          <a:p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β-lactamase (ESBL, AmpC, KPC, NDM</a:t>
            </a:r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))</a:t>
            </a:r>
            <a:endParaRPr lang="ko-KR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72220" y="5135561"/>
            <a:ext cx="2284474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Target Modification </a:t>
            </a:r>
          </a:p>
          <a:p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((</a:t>
            </a:r>
            <a:r>
              <a:rPr lang="en-US" altLang="ko-K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mecA</a:t>
            </a:r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유전자 → </a:t>
            </a:r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PBP2a </a:t>
            </a:r>
            <a:r>
              <a:rPr lang="ko-KR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변형</a:t>
            </a:r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1358" y="6333435"/>
            <a:ext cx="4020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Antibiotic resistance threats in the United States, CDC (2019)</a:t>
            </a:r>
          </a:p>
          <a:p>
            <a:pPr algn="r"/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Microbiology Spectrum (2017)</a:t>
            </a:r>
          </a:p>
        </p:txBody>
      </p:sp>
    </p:spTree>
    <p:extLst>
      <p:ext uri="{BB962C8B-B14F-4D97-AF65-F5344CB8AC3E}">
        <p14:creationId xmlns:p14="http://schemas.microsoft.com/office/powerpoint/2010/main" val="212002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791" y="46741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ko-KR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Bacteria and Fungi Fight Back Against Antibiotics and Antifungals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31">
            <a:extLst>
              <a:ext uri="{FF2B5EF4-FFF2-40B4-BE49-F238E27FC236}">
                <a16:creationId xmlns:a16="http://schemas.microsoft.com/office/drawing/2014/main" id="{D259A560-FC04-4D38-9AA9-9DACA751EC2F}"/>
              </a:ext>
            </a:extLst>
          </p:cNvPr>
          <p:cNvGrpSpPr>
            <a:grpSpLocks noChangeAspect="1"/>
          </p:cNvGrpSpPr>
          <p:nvPr/>
        </p:nvGrpSpPr>
        <p:grpSpPr>
          <a:xfrm>
            <a:off x="5010437" y="1782386"/>
            <a:ext cx="6847699" cy="4557961"/>
            <a:chOff x="5925313" y="1687467"/>
            <a:chExt cx="5476101" cy="3666538"/>
          </a:xfrm>
        </p:grpSpPr>
        <p:pic>
          <p:nvPicPr>
            <p:cNvPr id="17" name="Picture 32">
              <a:extLst>
                <a:ext uri="{FF2B5EF4-FFF2-40B4-BE49-F238E27FC236}">
                  <a16:creationId xmlns:a16="http://schemas.microsoft.com/office/drawing/2014/main" id="{07897FE3-B4D0-499C-BC5F-2BB2A06BB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320" t="22706" r="27487" b="18739"/>
            <a:stretch/>
          </p:blipFill>
          <p:spPr>
            <a:xfrm>
              <a:off x="5925313" y="1687467"/>
              <a:ext cx="5476101" cy="3666538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sp>
          <p:nvSpPr>
            <p:cNvPr id="18" name="Rectangle 33">
              <a:extLst>
                <a:ext uri="{FF2B5EF4-FFF2-40B4-BE49-F238E27FC236}">
                  <a16:creationId xmlns:a16="http://schemas.microsoft.com/office/drawing/2014/main" id="{0B108A68-E01B-4046-B0FD-38651249E86F}"/>
                </a:ext>
              </a:extLst>
            </p:cNvPr>
            <p:cNvSpPr/>
            <p:nvPr/>
          </p:nvSpPr>
          <p:spPr bwMode="gray">
            <a:xfrm>
              <a:off x="6094412" y="1874293"/>
              <a:ext cx="156263" cy="218364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lnSpc>
                  <a:spcPct val="90000"/>
                </a:lnSpc>
                <a:spcAft>
                  <a:spcPct val="0"/>
                </a:spcAft>
                <a:buClr>
                  <a:srgbClr val="000483"/>
                </a:buClr>
                <a:buSzPct val="90000"/>
              </a:pPr>
              <a:endParaRPr lang="en-GB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34">
              <a:extLst>
                <a:ext uri="{FF2B5EF4-FFF2-40B4-BE49-F238E27FC236}">
                  <a16:creationId xmlns:a16="http://schemas.microsoft.com/office/drawing/2014/main" id="{467C19A3-7A40-4618-B0CD-65685E075FC2}"/>
                </a:ext>
              </a:extLst>
            </p:cNvPr>
            <p:cNvSpPr/>
            <p:nvPr/>
          </p:nvSpPr>
          <p:spPr bwMode="gray">
            <a:xfrm>
              <a:off x="8917224" y="2658285"/>
              <a:ext cx="156263" cy="218364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lnSpc>
                  <a:spcPct val="90000"/>
                </a:lnSpc>
                <a:spcAft>
                  <a:spcPct val="0"/>
                </a:spcAft>
                <a:buClr>
                  <a:srgbClr val="000483"/>
                </a:buClr>
                <a:buSzPct val="90000"/>
              </a:pPr>
              <a:endParaRPr lang="en-GB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35">
              <a:extLst>
                <a:ext uri="{FF2B5EF4-FFF2-40B4-BE49-F238E27FC236}">
                  <a16:creationId xmlns:a16="http://schemas.microsoft.com/office/drawing/2014/main" id="{8335F83B-09B6-406F-A7F4-54FA9D33D5BF}"/>
                </a:ext>
              </a:extLst>
            </p:cNvPr>
            <p:cNvSpPr/>
            <p:nvPr/>
          </p:nvSpPr>
          <p:spPr bwMode="gray">
            <a:xfrm>
              <a:off x="10047714" y="4091454"/>
              <a:ext cx="156263" cy="218364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lnSpc>
                  <a:spcPct val="90000"/>
                </a:lnSpc>
                <a:spcAft>
                  <a:spcPct val="0"/>
                </a:spcAft>
                <a:buClr>
                  <a:srgbClr val="000483"/>
                </a:buClr>
                <a:buSzPct val="90000"/>
              </a:pPr>
              <a:endParaRPr lang="en-GB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36">
              <a:extLst>
                <a:ext uri="{FF2B5EF4-FFF2-40B4-BE49-F238E27FC236}">
                  <a16:creationId xmlns:a16="http://schemas.microsoft.com/office/drawing/2014/main" id="{5B3F3ABE-A515-4034-9634-8919B3CBE5AD}"/>
                </a:ext>
              </a:extLst>
            </p:cNvPr>
            <p:cNvSpPr/>
            <p:nvPr/>
          </p:nvSpPr>
          <p:spPr bwMode="gray">
            <a:xfrm>
              <a:off x="6174024" y="3813581"/>
              <a:ext cx="76651" cy="218364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lnSpc>
                  <a:spcPct val="90000"/>
                </a:lnSpc>
                <a:spcAft>
                  <a:spcPct val="0"/>
                </a:spcAft>
                <a:buClr>
                  <a:srgbClr val="000483"/>
                </a:buClr>
                <a:buSzPct val="90000"/>
              </a:pPr>
              <a:endParaRPr lang="en-GB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Rectangle 37">
            <a:extLst>
              <a:ext uri="{FF2B5EF4-FFF2-40B4-BE49-F238E27FC236}">
                <a16:creationId xmlns:a16="http://schemas.microsoft.com/office/drawing/2014/main" id="{A8E951A0-CC8C-4F1E-AD37-99A0F1BD6AC7}"/>
              </a:ext>
            </a:extLst>
          </p:cNvPr>
          <p:cNvSpPr/>
          <p:nvPr/>
        </p:nvSpPr>
        <p:spPr>
          <a:xfrm>
            <a:off x="6507353" y="2312165"/>
            <a:ext cx="265345" cy="236950"/>
          </a:xfrm>
          <a:prstGeom prst="rect">
            <a:avLst/>
          </a:prstGeom>
          <a:solidFill>
            <a:schemeClr val="accent4"/>
          </a:solidFill>
          <a:ln w="9525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3077" bIns="83077" rtlCol="0" anchor="ctr" anchorCtr="0"/>
          <a:lstStyle/>
          <a:p>
            <a:pPr algn="ctr" defTabSz="914400">
              <a:spcAft>
                <a:spcPts val="200"/>
              </a:spcAft>
            </a:pP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" name="Oval 38">
            <a:extLst>
              <a:ext uri="{FF2B5EF4-FFF2-40B4-BE49-F238E27FC236}">
                <a16:creationId xmlns:a16="http://schemas.microsoft.com/office/drawing/2014/main" id="{1B7E7C83-ED1B-43A8-B563-A92A33C3D887}"/>
              </a:ext>
            </a:extLst>
          </p:cNvPr>
          <p:cNvSpPr/>
          <p:nvPr/>
        </p:nvSpPr>
        <p:spPr bwMode="gray">
          <a:xfrm>
            <a:off x="5099454" y="1748788"/>
            <a:ext cx="2130075" cy="2035218"/>
          </a:xfrm>
          <a:prstGeom prst="ellipse">
            <a:avLst/>
          </a:prstGeom>
          <a:noFill/>
          <a:ln w="38100" cap="flat" cmpd="sng" algn="ctr">
            <a:solidFill>
              <a:schemeClr val="accent4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lnSpc>
                <a:spcPct val="90000"/>
              </a:lnSpc>
              <a:spcAft>
                <a:spcPct val="0"/>
              </a:spcAft>
              <a:buClr>
                <a:srgbClr val="000483"/>
              </a:buClr>
              <a:buSzPct val="90000"/>
            </a:pPr>
            <a:endParaRPr lang="en-GB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39">
            <a:extLst>
              <a:ext uri="{FF2B5EF4-FFF2-40B4-BE49-F238E27FC236}">
                <a16:creationId xmlns:a16="http://schemas.microsoft.com/office/drawing/2014/main" id="{0E59C37F-4C14-4587-87B2-87F1B3577BCB}"/>
              </a:ext>
            </a:extLst>
          </p:cNvPr>
          <p:cNvSpPr/>
          <p:nvPr/>
        </p:nvSpPr>
        <p:spPr>
          <a:xfrm>
            <a:off x="6003669" y="4133748"/>
            <a:ext cx="222040" cy="204949"/>
          </a:xfrm>
          <a:prstGeom prst="rect">
            <a:avLst/>
          </a:prstGeom>
          <a:solidFill>
            <a:schemeClr val="accent1"/>
          </a:solidFill>
          <a:ln w="9525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3077" bIns="83077" rtlCol="0" anchor="ctr" anchorCtr="0"/>
          <a:lstStyle/>
          <a:p>
            <a:pPr algn="ctr" defTabSz="914400">
              <a:spcAft>
                <a:spcPts val="200"/>
              </a:spcAft>
            </a:pP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5" name="Oval 40">
            <a:extLst>
              <a:ext uri="{FF2B5EF4-FFF2-40B4-BE49-F238E27FC236}">
                <a16:creationId xmlns:a16="http://schemas.microsoft.com/office/drawing/2014/main" id="{C1396070-2539-4B79-AC83-C114C58C0697}"/>
              </a:ext>
            </a:extLst>
          </p:cNvPr>
          <p:cNvSpPr/>
          <p:nvPr/>
        </p:nvSpPr>
        <p:spPr bwMode="gray">
          <a:xfrm>
            <a:off x="5343298" y="3797536"/>
            <a:ext cx="3105933" cy="1948159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lnSpc>
                <a:spcPct val="90000"/>
              </a:lnSpc>
              <a:spcAft>
                <a:spcPct val="0"/>
              </a:spcAft>
              <a:buClr>
                <a:srgbClr val="000483"/>
              </a:buClr>
              <a:buSzPct val="90000"/>
            </a:pPr>
            <a:endParaRPr lang="en-GB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41">
            <a:extLst>
              <a:ext uri="{FF2B5EF4-FFF2-40B4-BE49-F238E27FC236}">
                <a16:creationId xmlns:a16="http://schemas.microsoft.com/office/drawing/2014/main" id="{2AEF2ED8-4682-4A4F-AE2C-BFBC9731A7CD}"/>
              </a:ext>
            </a:extLst>
          </p:cNvPr>
          <p:cNvSpPr/>
          <p:nvPr/>
        </p:nvSpPr>
        <p:spPr>
          <a:xfrm>
            <a:off x="9093356" y="3328241"/>
            <a:ext cx="255113" cy="233956"/>
          </a:xfrm>
          <a:prstGeom prst="rect">
            <a:avLst/>
          </a:prstGeom>
          <a:solidFill>
            <a:schemeClr val="accent1"/>
          </a:solidFill>
          <a:ln w="9525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3077" bIns="83077" rtlCol="0" anchor="ctr" anchorCtr="0"/>
          <a:lstStyle/>
          <a:p>
            <a:pPr algn="ctr" defTabSz="914400">
              <a:spcAft>
                <a:spcPts val="200"/>
              </a:spcAft>
            </a:pP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Oval 42">
            <a:extLst>
              <a:ext uri="{FF2B5EF4-FFF2-40B4-BE49-F238E27FC236}">
                <a16:creationId xmlns:a16="http://schemas.microsoft.com/office/drawing/2014/main" id="{DF900DA4-FD94-4D9E-A14E-1C377A32EBBE}"/>
              </a:ext>
            </a:extLst>
          </p:cNvPr>
          <p:cNvSpPr/>
          <p:nvPr/>
        </p:nvSpPr>
        <p:spPr bwMode="gray">
          <a:xfrm>
            <a:off x="8751731" y="2719312"/>
            <a:ext cx="1789289" cy="1064695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lnSpc>
                <a:spcPct val="90000"/>
              </a:lnSpc>
              <a:spcAft>
                <a:spcPct val="0"/>
              </a:spcAft>
              <a:buClr>
                <a:srgbClr val="000483"/>
              </a:buClr>
              <a:buSzPct val="90000"/>
            </a:pPr>
            <a:endParaRPr lang="en-GB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43">
            <a:extLst>
              <a:ext uri="{FF2B5EF4-FFF2-40B4-BE49-F238E27FC236}">
                <a16:creationId xmlns:a16="http://schemas.microsoft.com/office/drawing/2014/main" id="{4DB686B8-EE6F-4164-B526-D6D014FBAF1C}"/>
              </a:ext>
            </a:extLst>
          </p:cNvPr>
          <p:cNvSpPr/>
          <p:nvPr/>
        </p:nvSpPr>
        <p:spPr>
          <a:xfrm>
            <a:off x="9998265" y="4890021"/>
            <a:ext cx="264811" cy="238521"/>
          </a:xfrm>
          <a:prstGeom prst="rect">
            <a:avLst/>
          </a:prstGeom>
          <a:solidFill>
            <a:schemeClr val="accent2"/>
          </a:solidFill>
          <a:ln w="9525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3077" bIns="83077" rtlCol="0" anchor="ctr" anchorCtr="0"/>
          <a:lstStyle/>
          <a:p>
            <a:pPr algn="ctr" defTabSz="914400">
              <a:spcAft>
                <a:spcPts val="200"/>
              </a:spcAft>
            </a:pP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9" name="Oval 44">
            <a:extLst>
              <a:ext uri="{FF2B5EF4-FFF2-40B4-BE49-F238E27FC236}">
                <a16:creationId xmlns:a16="http://schemas.microsoft.com/office/drawing/2014/main" id="{E75C9934-DAAB-4416-8E7A-6450B3CAAECD}"/>
              </a:ext>
            </a:extLst>
          </p:cNvPr>
          <p:cNvSpPr/>
          <p:nvPr/>
        </p:nvSpPr>
        <p:spPr bwMode="gray">
          <a:xfrm>
            <a:off x="9708516" y="4642362"/>
            <a:ext cx="2036740" cy="1103332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lnSpc>
                <a:spcPct val="90000"/>
              </a:lnSpc>
              <a:spcAft>
                <a:spcPct val="0"/>
              </a:spcAft>
              <a:buClr>
                <a:srgbClr val="000483"/>
              </a:buClr>
              <a:buSzPct val="90000"/>
            </a:pPr>
            <a:endParaRPr lang="en-GB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46">
            <a:extLst>
              <a:ext uri="{FF2B5EF4-FFF2-40B4-BE49-F238E27FC236}">
                <a16:creationId xmlns:a16="http://schemas.microsoft.com/office/drawing/2014/main" id="{9B60D45C-FBF1-4A6A-BF73-8AD2138B3BDD}"/>
              </a:ext>
            </a:extLst>
          </p:cNvPr>
          <p:cNvSpPr/>
          <p:nvPr/>
        </p:nvSpPr>
        <p:spPr>
          <a:xfrm>
            <a:off x="382751" y="1958622"/>
            <a:ext cx="969583" cy="983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3077" bIns="83077" rtlCol="0" anchor="ctr" anchorCtr="0"/>
          <a:lstStyle/>
          <a:p>
            <a:pPr algn="ctr" defTabSz="914400">
              <a:spcAft>
                <a:spcPts val="200"/>
              </a:spcAft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Rectangle 47">
            <a:extLst>
              <a:ext uri="{FF2B5EF4-FFF2-40B4-BE49-F238E27FC236}">
                <a16:creationId xmlns:a16="http://schemas.microsoft.com/office/drawing/2014/main" id="{BB58C60B-D62B-4212-8897-7D300FAE3E7B}"/>
              </a:ext>
            </a:extLst>
          </p:cNvPr>
          <p:cNvSpPr/>
          <p:nvPr/>
        </p:nvSpPr>
        <p:spPr>
          <a:xfrm>
            <a:off x="382750" y="3177010"/>
            <a:ext cx="969584" cy="1010150"/>
          </a:xfrm>
          <a:prstGeom prst="rect">
            <a:avLst/>
          </a:prstGeom>
          <a:solidFill>
            <a:schemeClr val="accent2"/>
          </a:solidFill>
          <a:ln w="952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3077" bIns="83077" rtlCol="0" anchor="ctr" anchorCtr="0"/>
          <a:lstStyle/>
          <a:p>
            <a:pPr algn="ctr" defTabSz="914400">
              <a:spcAft>
                <a:spcPts val="200"/>
              </a:spcAft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Rectangle 48">
            <a:extLst>
              <a:ext uri="{FF2B5EF4-FFF2-40B4-BE49-F238E27FC236}">
                <a16:creationId xmlns:a16="http://schemas.microsoft.com/office/drawing/2014/main" id="{BFDFAF4B-A755-4E1B-855D-39852FDBB1CF}"/>
              </a:ext>
            </a:extLst>
          </p:cNvPr>
          <p:cNvSpPr/>
          <p:nvPr/>
        </p:nvSpPr>
        <p:spPr>
          <a:xfrm>
            <a:off x="384489" y="4416589"/>
            <a:ext cx="969583" cy="9836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83077" bIns="83077" rtlCol="0" anchor="ctr" anchorCtr="0"/>
          <a:lstStyle/>
          <a:p>
            <a:pPr algn="ctr" defTabSz="914400">
              <a:spcAft>
                <a:spcPts val="200"/>
              </a:spcAft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3" name="Arrow: Pentagon 49">
            <a:extLst>
              <a:ext uri="{FF2B5EF4-FFF2-40B4-BE49-F238E27FC236}">
                <a16:creationId xmlns:a16="http://schemas.microsoft.com/office/drawing/2014/main" id="{3CD090E0-C951-463D-B304-93C2E5DB2EF8}"/>
              </a:ext>
            </a:extLst>
          </p:cNvPr>
          <p:cNvSpPr/>
          <p:nvPr/>
        </p:nvSpPr>
        <p:spPr bwMode="gray">
          <a:xfrm>
            <a:off x="1436354" y="1958623"/>
            <a:ext cx="3375138" cy="983687"/>
          </a:xfrm>
          <a:prstGeom prst="homePlate">
            <a:avLst>
              <a:gd name="adj" fmla="val 27027"/>
            </a:avLst>
          </a:prstGeom>
          <a:solidFill>
            <a:schemeClr val="bg1"/>
          </a:solidFill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146050" algn="ctr" defTabSz="914400">
              <a:lnSpc>
                <a:spcPct val="115000"/>
              </a:lnSpc>
              <a:buClr>
                <a:srgbClr val="0000C9"/>
              </a:buClr>
              <a:buSzPts val="1300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Enzymatic resistance,</a:t>
            </a:r>
          </a:p>
          <a:p>
            <a:pPr marL="146050" algn="ctr" defTabSz="914400">
              <a:lnSpc>
                <a:spcPct val="115000"/>
              </a:lnSpc>
              <a:buClr>
                <a:srgbClr val="0000C9"/>
              </a:buClr>
              <a:buSzPts val="1300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causing inactivation of the </a:t>
            </a:r>
          </a:p>
          <a:p>
            <a:pPr marL="146050" algn="ctr" defTabSz="914400">
              <a:lnSpc>
                <a:spcPct val="115000"/>
              </a:lnSpc>
              <a:buClr>
                <a:srgbClr val="0000C9"/>
              </a:buClr>
              <a:buSzPts val="1300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antibiotics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34" name="Arrow: Pentagon 50">
            <a:extLst>
              <a:ext uri="{FF2B5EF4-FFF2-40B4-BE49-F238E27FC236}">
                <a16:creationId xmlns:a16="http://schemas.microsoft.com/office/drawing/2014/main" id="{186426C9-2EAE-49B6-AC7C-D11B186B9924}"/>
              </a:ext>
            </a:extLst>
          </p:cNvPr>
          <p:cNvSpPr/>
          <p:nvPr/>
        </p:nvSpPr>
        <p:spPr bwMode="gray">
          <a:xfrm>
            <a:off x="1437993" y="3177011"/>
            <a:ext cx="3376895" cy="983687"/>
          </a:xfrm>
          <a:prstGeom prst="homePlate">
            <a:avLst>
              <a:gd name="adj" fmla="val 27027"/>
            </a:avLst>
          </a:prstGeom>
          <a:solidFill>
            <a:schemeClr val="bg1"/>
          </a:solidFill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146050" algn="ctr" defTabSz="914400">
              <a:lnSpc>
                <a:spcPct val="115000"/>
              </a:lnSpc>
              <a:buClr>
                <a:srgbClr val="0000C9"/>
              </a:buClr>
              <a:buSzPts val="1300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Chemical modification of the</a:t>
            </a:r>
          </a:p>
          <a:p>
            <a:pPr marL="146050" algn="ctr" defTabSz="914400">
              <a:lnSpc>
                <a:spcPct val="115000"/>
              </a:lnSpc>
              <a:buClr>
                <a:srgbClr val="0000C9"/>
              </a:buClr>
              <a:buSzPts val="1300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antibiotic target or expressions 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an alternative target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rrow: Pentagon 51">
            <a:extLst>
              <a:ext uri="{FF2B5EF4-FFF2-40B4-BE49-F238E27FC236}">
                <a16:creationId xmlns:a16="http://schemas.microsoft.com/office/drawing/2014/main" id="{0DE62170-0716-446B-B744-74CB7F0BFF02}"/>
              </a:ext>
            </a:extLst>
          </p:cNvPr>
          <p:cNvSpPr/>
          <p:nvPr/>
        </p:nvSpPr>
        <p:spPr bwMode="gray">
          <a:xfrm>
            <a:off x="1439581" y="4399306"/>
            <a:ext cx="3371911" cy="983687"/>
          </a:xfrm>
          <a:prstGeom prst="homePlate">
            <a:avLst>
              <a:gd name="adj" fmla="val 27027"/>
            </a:avLst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146050" algn="ctr" defTabSz="914400">
              <a:lnSpc>
                <a:spcPct val="115000"/>
              </a:lnSpc>
              <a:buClr>
                <a:srgbClr val="0000C9"/>
              </a:buClr>
              <a:buSzPts val="1300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cell permeability or </a:t>
            </a:r>
          </a:p>
          <a:p>
            <a:pPr marL="146050" algn="ctr" defTabSz="914400">
              <a:lnSpc>
                <a:spcPct val="115000"/>
              </a:lnSpc>
              <a:buClr>
                <a:srgbClr val="0000C9"/>
              </a:buClr>
              <a:buSzPts val="1300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expression of efflux pumps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52">
            <a:extLst>
              <a:ext uri="{FF2B5EF4-FFF2-40B4-BE49-F238E27FC236}">
                <a16:creationId xmlns:a16="http://schemas.microsoft.com/office/drawing/2014/main" id="{1CD07C11-5D46-4BD2-B4CB-7AA6D089C333}"/>
              </a:ext>
            </a:extLst>
          </p:cNvPr>
          <p:cNvGrpSpPr/>
          <p:nvPr/>
        </p:nvGrpSpPr>
        <p:grpSpPr>
          <a:xfrm>
            <a:off x="9684811" y="1721392"/>
            <a:ext cx="2130075" cy="738664"/>
            <a:chOff x="9552302" y="1030986"/>
            <a:chExt cx="2256176" cy="787016"/>
          </a:xfrm>
        </p:grpSpPr>
        <p:grpSp>
          <p:nvGrpSpPr>
            <p:cNvPr id="37" name="Group 53">
              <a:extLst>
                <a:ext uri="{FF2B5EF4-FFF2-40B4-BE49-F238E27FC236}">
                  <a16:creationId xmlns:a16="http://schemas.microsoft.com/office/drawing/2014/main" id="{E1E83BBE-7C58-49F8-8CD6-0E293FEC18CB}"/>
                </a:ext>
              </a:extLst>
            </p:cNvPr>
            <p:cNvGrpSpPr/>
            <p:nvPr/>
          </p:nvGrpSpPr>
          <p:grpSpPr>
            <a:xfrm>
              <a:off x="9552302" y="1030986"/>
              <a:ext cx="2256176" cy="787016"/>
              <a:chOff x="9552302" y="1030986"/>
              <a:chExt cx="2256176" cy="787016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2CFF1F6-6BE9-4887-94F6-587B351AE8B6}"/>
                  </a:ext>
                </a:extLst>
              </p:cNvPr>
              <p:cNvSpPr txBox="1"/>
              <p:nvPr/>
            </p:nvSpPr>
            <p:spPr bwMode="gray">
              <a:xfrm>
                <a:off x="9552302" y="1030986"/>
                <a:ext cx="2256176" cy="787016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r" defTabSz="914400">
                  <a:buClr>
                    <a:srgbClr val="000000"/>
                  </a:buClr>
                  <a:buSzPct val="100000"/>
                </a:pPr>
                <a:r>
                  <a:rPr lang="en-GB" sz="1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antibiotic</a:t>
                </a:r>
              </a:p>
              <a:p>
                <a:pPr algn="r" defTabSz="914400">
                  <a:buClr>
                    <a:srgbClr val="000000"/>
                  </a:buClr>
                  <a:buSzPct val="100000"/>
                </a:pPr>
                <a:r>
                  <a:rPr lang="en-GB" sz="1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degraded antibiotic</a:t>
                </a:r>
              </a:p>
              <a:p>
                <a:pPr algn="r" defTabSz="914400">
                  <a:buClr>
                    <a:srgbClr val="000000"/>
                  </a:buClr>
                  <a:buSzPct val="100000"/>
                </a:pPr>
                <a:r>
                  <a:rPr lang="en-GB" sz="1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modified antibiotic</a:t>
                </a:r>
              </a:p>
            </p:txBody>
          </p:sp>
          <p:sp>
            <p:nvSpPr>
              <p:cNvPr id="41" name="Isosceles Triangle 57">
                <a:extLst>
                  <a:ext uri="{FF2B5EF4-FFF2-40B4-BE49-F238E27FC236}">
                    <a16:creationId xmlns:a16="http://schemas.microsoft.com/office/drawing/2014/main" id="{02842DF3-604C-4146-A962-F598DEF06023}"/>
                  </a:ext>
                </a:extLst>
              </p:cNvPr>
              <p:cNvSpPr/>
              <p:nvPr/>
            </p:nvSpPr>
            <p:spPr bwMode="gray">
              <a:xfrm>
                <a:off x="10571332" y="1088329"/>
                <a:ext cx="206970" cy="190999"/>
              </a:xfrm>
              <a:prstGeom prst="triangle">
                <a:avLst/>
              </a:prstGeom>
              <a:solidFill>
                <a:srgbClr val="EC2127"/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r" defTabSz="914400" fontAlgn="base">
                  <a:lnSpc>
                    <a:spcPct val="90000"/>
                  </a:lnSpc>
                  <a:spcAft>
                    <a:spcPct val="0"/>
                  </a:spcAft>
                  <a:buClr>
                    <a:srgbClr val="000483"/>
                  </a:buClr>
                  <a:buSzPct val="90000"/>
                </a:pPr>
                <a:endParaRPr lang="en-GB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Oval 54">
              <a:extLst>
                <a:ext uri="{FF2B5EF4-FFF2-40B4-BE49-F238E27FC236}">
                  <a16:creationId xmlns:a16="http://schemas.microsoft.com/office/drawing/2014/main" id="{F361A0F6-ACD1-4E5E-8949-5EE380D6B3DC}"/>
                </a:ext>
              </a:extLst>
            </p:cNvPr>
            <p:cNvSpPr/>
            <p:nvPr/>
          </p:nvSpPr>
          <p:spPr bwMode="gray">
            <a:xfrm>
              <a:off x="9800004" y="1342654"/>
              <a:ext cx="102065" cy="109509"/>
            </a:xfrm>
            <a:prstGeom prst="ellipse">
              <a:avLst/>
            </a:prstGeom>
            <a:solidFill>
              <a:srgbClr val="CF3133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lnSpc>
                  <a:spcPct val="90000"/>
                </a:lnSpc>
                <a:spcAft>
                  <a:spcPct val="0"/>
                </a:spcAft>
                <a:buClr>
                  <a:srgbClr val="000483"/>
                </a:buClr>
                <a:buSzPct val="90000"/>
              </a:pPr>
              <a:endParaRPr lang="en-GB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Isosceles Triangle 55">
              <a:extLst>
                <a:ext uri="{FF2B5EF4-FFF2-40B4-BE49-F238E27FC236}">
                  <a16:creationId xmlns:a16="http://schemas.microsoft.com/office/drawing/2014/main" id="{C334F25A-009E-4D2E-97B1-B1F386E7F944}"/>
                </a:ext>
              </a:extLst>
            </p:cNvPr>
            <p:cNvSpPr/>
            <p:nvPr/>
          </p:nvSpPr>
          <p:spPr bwMode="gray">
            <a:xfrm rot="10800000">
              <a:off x="9766427" y="1558220"/>
              <a:ext cx="238669" cy="204603"/>
            </a:xfrm>
            <a:prstGeom prst="triangle">
              <a:avLst/>
            </a:prstGeom>
            <a:solidFill>
              <a:srgbClr val="70CCDC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lnSpc>
                  <a:spcPct val="90000"/>
                </a:lnSpc>
                <a:spcAft>
                  <a:spcPct val="0"/>
                </a:spcAft>
                <a:buClr>
                  <a:srgbClr val="000483"/>
                </a:buClr>
                <a:buSzPct val="90000"/>
              </a:pPr>
              <a:endParaRPr lang="en-GB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3D246C5-0A7D-4D53-9214-EE77006B4E40}"/>
              </a:ext>
            </a:extLst>
          </p:cNvPr>
          <p:cNvSpPr txBox="1"/>
          <p:nvPr/>
        </p:nvSpPr>
        <p:spPr>
          <a:xfrm>
            <a:off x="4895512" y="1389830"/>
            <a:ext cx="4197844" cy="427979"/>
          </a:xfrm>
          <a:prstGeom prst="rect">
            <a:avLst/>
          </a:prstGeom>
          <a:noFill/>
        </p:spPr>
        <p:txBody>
          <a:bodyPr wrap="square" tIns="90000" bIns="90000" rtlCol="0" anchor="t">
            <a:spAutoFit/>
          </a:bodyPr>
          <a:lstStyle/>
          <a:p>
            <a:r>
              <a:rPr lang="en-US" altLang="ko-KR" sz="1600" b="1" i="0" dirty="0">
                <a:solidFill>
                  <a:srgbClr val="30303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Mechanisms of antibiotic resistance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8242F3D-D1F7-4927-8B77-EBCE2A75BE41}"/>
              </a:ext>
            </a:extLst>
          </p:cNvPr>
          <p:cNvSpPr txBox="1"/>
          <p:nvPr/>
        </p:nvSpPr>
        <p:spPr>
          <a:xfrm>
            <a:off x="9419329" y="6488819"/>
            <a:ext cx="26151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Infect Drug Resist (2018)</a:t>
            </a:r>
            <a:endParaRPr lang="ko-KR" altLang="en-US" sz="28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99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Case presentation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63415" y="1825624"/>
            <a:ext cx="6151685" cy="16561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Male, 78YO</a:t>
            </a:r>
          </a:p>
          <a:p>
            <a:pPr marL="0" indent="0">
              <a:buNone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C/C) Fever, hypotension, vomiting at nursing care center  </a:t>
            </a:r>
          </a:p>
          <a:p>
            <a:pPr marL="0" indent="0">
              <a:buNone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P/</a:t>
            </a:r>
            <a:r>
              <a:rPr lang="en-US" altLang="ko-K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Hx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) DM, HTN (30Y), bedridden d/t Parkinson`s dementia (10 </a:t>
            </a:r>
            <a:r>
              <a:rPr lang="en-US" altLang="ko-K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) ICH (1mo)</a:t>
            </a:r>
          </a:p>
          <a:p>
            <a:pPr marL="0" indent="0">
              <a:buNone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b="26518"/>
          <a:stretch/>
        </p:blipFill>
        <p:spPr>
          <a:xfrm>
            <a:off x="3146546" y="3648808"/>
            <a:ext cx="3103685" cy="319160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257" y="2061733"/>
            <a:ext cx="2423746" cy="208554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003" y="2057400"/>
            <a:ext cx="2428782" cy="208988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/>
          <a:srcRect b="18298"/>
          <a:stretch/>
        </p:blipFill>
        <p:spPr>
          <a:xfrm>
            <a:off x="0" y="3648808"/>
            <a:ext cx="3146546" cy="31916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3432" y="3297087"/>
            <a:ext cx="1716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</a:rPr>
              <a:t>Admission  day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2494" y="3297087"/>
            <a:ext cx="679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HD 7 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9733" y="1628809"/>
            <a:ext cx="1830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Chest CT at HD 7 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5002" y="4513994"/>
            <a:ext cx="2460440" cy="218989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257" y="4513995"/>
            <a:ext cx="2423745" cy="21898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26854" y="4145972"/>
            <a:ext cx="133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</a:rPr>
              <a:t>BFS at HD 8 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56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9096" y="8983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Risk factors for MDR Gram-negative infections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8BE0261C-C1E8-4CB3-AAE2-29B9DCA704BB}"/>
              </a:ext>
            </a:extLst>
          </p:cNvPr>
          <p:cNvGrpSpPr/>
          <p:nvPr/>
        </p:nvGrpSpPr>
        <p:grpSpPr>
          <a:xfrm>
            <a:off x="337229" y="1137346"/>
            <a:ext cx="11251210" cy="3940488"/>
            <a:chOff x="849996" y="1216806"/>
            <a:chExt cx="11251210" cy="3940488"/>
          </a:xfrm>
        </p:grpSpPr>
        <p:sp>
          <p:nvSpPr>
            <p:cNvPr id="19" name="Rectangle 22">
              <a:extLst>
                <a:ext uri="{FF2B5EF4-FFF2-40B4-BE49-F238E27FC236}">
                  <a16:creationId xmlns:a16="http://schemas.microsoft.com/office/drawing/2014/main" id="{9553E29B-9624-423B-B4EE-EAFA677B0DA3}"/>
                </a:ext>
              </a:extLst>
            </p:cNvPr>
            <p:cNvSpPr/>
            <p:nvPr/>
          </p:nvSpPr>
          <p:spPr>
            <a:xfrm>
              <a:off x="7246532" y="1450963"/>
              <a:ext cx="4032069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4067"/>
                </a:buClr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Arial"/>
                </a:rPr>
                <a:t>Patients with comorbidities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4067"/>
                </a:buClr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Arial"/>
                </a:rPr>
                <a:t>Immunosuppression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4067"/>
                </a:buClr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Arial"/>
                </a:rPr>
                <a:t>Neutropenia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4067"/>
                </a:buClr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Arial"/>
                </a:rPr>
                <a:t>Recent surgery (within 1 month) and age &gt;70 years</a:t>
              </a:r>
              <a:endParaRPr kumimoji="0" lang="en-GB" sz="1200" b="0" i="0" u="none" strike="noStrike" kern="0" cap="none" spc="0" normalizeH="0" baseline="3000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D14474CB-C6B2-4B89-8021-E38F5E4F2C5F}"/>
                </a:ext>
              </a:extLst>
            </p:cNvPr>
            <p:cNvGrpSpPr/>
            <p:nvPr/>
          </p:nvGrpSpPr>
          <p:grpSpPr>
            <a:xfrm>
              <a:off x="3973713" y="1216806"/>
              <a:ext cx="4127597" cy="3895844"/>
              <a:chOff x="3355328" y="1193395"/>
              <a:chExt cx="4127597" cy="3895844"/>
            </a:xfrm>
          </p:grpSpPr>
          <p:grpSp>
            <p:nvGrpSpPr>
              <p:cNvPr id="23" name="Group 23">
                <a:extLst>
                  <a:ext uri="{FF2B5EF4-FFF2-40B4-BE49-F238E27FC236}">
                    <a16:creationId xmlns:a16="http://schemas.microsoft.com/office/drawing/2014/main" id="{EC16CA5B-0E85-449B-8187-33AACDB8A839}"/>
                  </a:ext>
                </a:extLst>
              </p:cNvPr>
              <p:cNvGrpSpPr/>
              <p:nvPr/>
            </p:nvGrpSpPr>
            <p:grpSpPr>
              <a:xfrm>
                <a:off x="4220406" y="1193395"/>
                <a:ext cx="2397442" cy="2397442"/>
                <a:chOff x="4448016" y="49946"/>
                <a:chExt cx="2397442" cy="2397442"/>
              </a:xfrm>
              <a:solidFill>
                <a:srgbClr val="0E4067">
                  <a:alpha val="82000"/>
                </a:srgbClr>
              </a:solidFill>
            </p:grpSpPr>
            <p:sp>
              <p:nvSpPr>
                <p:cNvPr id="30" name="Oval 24">
                  <a:extLst>
                    <a:ext uri="{FF2B5EF4-FFF2-40B4-BE49-F238E27FC236}">
                      <a16:creationId xmlns:a16="http://schemas.microsoft.com/office/drawing/2014/main" id="{BB573B16-B73D-4D20-B318-FB342E3E13FB}"/>
                    </a:ext>
                  </a:extLst>
                </p:cNvPr>
                <p:cNvSpPr/>
                <p:nvPr/>
              </p:nvSpPr>
              <p:spPr>
                <a:xfrm>
                  <a:off x="4448016" y="49946"/>
                  <a:ext cx="2397442" cy="2397442"/>
                </a:xfrm>
                <a:prstGeom prst="ellipse">
                  <a:avLst/>
                </a:prstGeom>
                <a:solidFill>
                  <a:srgbClr val="0E4067">
                    <a:alpha val="84000"/>
                  </a:srgbClr>
                </a:solidFill>
                <a:ln w="2540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Oval 4">
                  <a:extLst>
                    <a:ext uri="{FF2B5EF4-FFF2-40B4-BE49-F238E27FC236}">
                      <a16:creationId xmlns:a16="http://schemas.microsoft.com/office/drawing/2014/main" id="{778847EC-ED64-432D-B370-B09A257B26AE}"/>
                    </a:ext>
                  </a:extLst>
                </p:cNvPr>
                <p:cNvSpPr txBox="1"/>
                <p:nvPr/>
              </p:nvSpPr>
              <p:spPr>
                <a:xfrm>
                  <a:off x="4767675" y="601953"/>
                  <a:ext cx="1758124" cy="10788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marL="0" marR="0" lvl="0" indent="0" algn="ctr" defTabSz="9334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Fragility risk factors</a:t>
                  </a:r>
                  <a:endParaRPr kumimoji="0" lang="en-GB" sz="21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oup 32">
                <a:extLst>
                  <a:ext uri="{FF2B5EF4-FFF2-40B4-BE49-F238E27FC236}">
                    <a16:creationId xmlns:a16="http://schemas.microsoft.com/office/drawing/2014/main" id="{EDC8D6AA-938E-412F-B5D2-02CECD4F2DE1}"/>
                  </a:ext>
                </a:extLst>
              </p:cNvPr>
              <p:cNvGrpSpPr/>
              <p:nvPr/>
            </p:nvGrpSpPr>
            <p:grpSpPr>
              <a:xfrm>
                <a:off x="5085483" y="2691797"/>
                <a:ext cx="2397442" cy="2397442"/>
                <a:chOff x="5313093" y="1548348"/>
                <a:chExt cx="2397442" cy="2397442"/>
              </a:xfrm>
              <a:solidFill>
                <a:srgbClr val="0080B9">
                  <a:alpha val="44000"/>
                </a:srgbClr>
              </a:solidFill>
            </p:grpSpPr>
            <p:sp>
              <p:nvSpPr>
                <p:cNvPr id="28" name="Oval 33">
                  <a:extLst>
                    <a:ext uri="{FF2B5EF4-FFF2-40B4-BE49-F238E27FC236}">
                      <a16:creationId xmlns:a16="http://schemas.microsoft.com/office/drawing/2014/main" id="{54FC10DD-9766-4F4F-B098-C51F4CB9E1ED}"/>
                    </a:ext>
                  </a:extLst>
                </p:cNvPr>
                <p:cNvSpPr/>
                <p:nvPr/>
              </p:nvSpPr>
              <p:spPr>
                <a:xfrm>
                  <a:off x="5313093" y="1548348"/>
                  <a:ext cx="2397442" cy="2397442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FFFFFF">
                      <a:hueOff val="0"/>
                      <a:satOff val="0"/>
                      <a:lumOff val="0"/>
                      <a:alphaOff val="0"/>
                    </a:srgbClr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굴림" panose="020B0600000101010101" pitchFamily="50" charset="-127"/>
                    <a:cs typeface="+mn-cs"/>
                  </a:endParaRPr>
                </a:p>
              </p:txBody>
            </p:sp>
            <p:sp>
              <p:nvSpPr>
                <p:cNvPr id="29" name="Oval 6">
                  <a:extLst>
                    <a:ext uri="{FF2B5EF4-FFF2-40B4-BE49-F238E27FC236}">
                      <a16:creationId xmlns:a16="http://schemas.microsoft.com/office/drawing/2014/main" id="{EE924D67-D87C-4F46-B0E1-19EFBCA760D9}"/>
                    </a:ext>
                  </a:extLst>
                </p:cNvPr>
                <p:cNvSpPr txBox="1"/>
                <p:nvPr/>
              </p:nvSpPr>
              <p:spPr>
                <a:xfrm>
                  <a:off x="5984952" y="2111862"/>
                  <a:ext cx="1639814" cy="13185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marL="0" marR="0" lvl="0" indent="0" algn="ctr" defTabSz="9334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Probability of resistance</a:t>
                  </a:r>
                  <a:endParaRPr kumimoji="0" lang="en-GB" sz="21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" name="Group 35">
                <a:extLst>
                  <a:ext uri="{FF2B5EF4-FFF2-40B4-BE49-F238E27FC236}">
                    <a16:creationId xmlns:a16="http://schemas.microsoft.com/office/drawing/2014/main" id="{F6885568-1B6F-402B-AB80-2BDE009570D0}"/>
                  </a:ext>
                </a:extLst>
              </p:cNvPr>
              <p:cNvGrpSpPr/>
              <p:nvPr/>
            </p:nvGrpSpPr>
            <p:grpSpPr>
              <a:xfrm>
                <a:off x="3355328" y="2691797"/>
                <a:ext cx="2397442" cy="2397442"/>
                <a:chOff x="3582938" y="1548348"/>
                <a:chExt cx="2397442" cy="2397442"/>
              </a:xfrm>
              <a:solidFill>
                <a:srgbClr val="00B3E0">
                  <a:alpha val="74000"/>
                </a:srgbClr>
              </a:solidFill>
            </p:grpSpPr>
            <p:sp>
              <p:nvSpPr>
                <p:cNvPr id="26" name="Oval 36">
                  <a:extLst>
                    <a:ext uri="{FF2B5EF4-FFF2-40B4-BE49-F238E27FC236}">
                      <a16:creationId xmlns:a16="http://schemas.microsoft.com/office/drawing/2014/main" id="{B145EC57-6370-45E4-821E-F18BD07C5E0A}"/>
                    </a:ext>
                  </a:extLst>
                </p:cNvPr>
                <p:cNvSpPr/>
                <p:nvPr/>
              </p:nvSpPr>
              <p:spPr>
                <a:xfrm>
                  <a:off x="3582938" y="1548348"/>
                  <a:ext cx="2397442" cy="2397442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FFFFFF">
                      <a:hueOff val="0"/>
                      <a:satOff val="0"/>
                      <a:lumOff val="0"/>
                      <a:alphaOff val="0"/>
                    </a:srgbClr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굴림" panose="020B0600000101010101" pitchFamily="50" charset="-127"/>
                    <a:cs typeface="+mn-cs"/>
                  </a:endParaRPr>
                </a:p>
              </p:txBody>
            </p:sp>
            <p:sp>
              <p:nvSpPr>
                <p:cNvPr id="27" name="Oval 8">
                  <a:extLst>
                    <a:ext uri="{FF2B5EF4-FFF2-40B4-BE49-F238E27FC236}">
                      <a16:creationId xmlns:a16="http://schemas.microsoft.com/office/drawing/2014/main" id="{A480C78E-309D-4F5D-B627-7F091A6DF82A}"/>
                    </a:ext>
                  </a:extLst>
                </p:cNvPr>
                <p:cNvSpPr txBox="1"/>
                <p:nvPr/>
              </p:nvSpPr>
              <p:spPr>
                <a:xfrm>
                  <a:off x="4066750" y="2046102"/>
                  <a:ext cx="1438465" cy="13185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marL="0" marR="0" lvl="0" indent="0" algn="ctr" defTabSz="9334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Severity risk factors</a:t>
                  </a:r>
                </a:p>
              </p:txBody>
            </p:sp>
          </p:grpSp>
        </p:grpSp>
        <p:sp>
          <p:nvSpPr>
            <p:cNvPr id="21" name="Rectangle 38">
              <a:extLst>
                <a:ext uri="{FF2B5EF4-FFF2-40B4-BE49-F238E27FC236}">
                  <a16:creationId xmlns:a16="http://schemas.microsoft.com/office/drawing/2014/main" id="{327FA26C-8206-4D53-8E54-66DB1B261011}"/>
                </a:ext>
              </a:extLst>
            </p:cNvPr>
            <p:cNvSpPr/>
            <p:nvPr/>
          </p:nvSpPr>
          <p:spPr>
            <a:xfrm>
              <a:off x="8069136" y="3095191"/>
              <a:ext cx="403207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80B9"/>
                  </a:solidFill>
                  <a:effectLst/>
                  <a:uLnTx/>
                  <a:uFillTx/>
                  <a:latin typeface="Arial"/>
                </a:rPr>
                <a:t>Recent carbapenem and/or fluoroquinolone use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80B9"/>
                  </a:solidFill>
                  <a:effectLst/>
                  <a:uLnTx/>
                  <a:uFillTx/>
                  <a:latin typeface="Arial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80B9"/>
                  </a:solidFill>
                  <a:effectLst/>
                  <a:uLnTx/>
                  <a:uFillTx/>
                  <a:latin typeface="Arial"/>
                </a:rPr>
                <a:t>(within 3 months)</a:t>
              </a:r>
              <a:endParaRPr kumimoji="0" lang="en-GB" sz="1200" b="0" i="0" u="none" strike="noStrike" kern="0" cap="none" spc="0" normalizeH="0" baseline="30000" noProof="0" dirty="0">
                <a:ln>
                  <a:noFill/>
                </a:ln>
                <a:solidFill>
                  <a:srgbClr val="0080B9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80B9"/>
                  </a:solidFill>
                  <a:effectLst/>
                  <a:uLnTx/>
                  <a:uFillTx/>
                  <a:latin typeface="Arial"/>
                </a:rPr>
                <a:t>Two recent hospital admissions (within 12 months)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80B9"/>
                  </a:solidFill>
                  <a:effectLst/>
                  <a:uLnTx/>
                  <a:uFillTx/>
                  <a:latin typeface="Arial"/>
                </a:rPr>
                <a:t>Risk of CRE colonisation (e.g. hospital outbreak, in ICU, or travel to high endemic areas)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80B9"/>
                  </a:solidFill>
                  <a:effectLst/>
                  <a:uLnTx/>
                  <a:uFillTx/>
                  <a:latin typeface="Arial"/>
                </a:rPr>
                <a:t>Comorbidities suggesting high consumption of antibiotics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80B9"/>
                  </a:solidFill>
                  <a:effectLst/>
                  <a:uLnTx/>
                  <a:uFillTx/>
                  <a:latin typeface="Arial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80B9"/>
                  </a:solidFill>
                  <a:effectLst/>
                  <a:uLnTx/>
                  <a:uFillTx/>
                  <a:latin typeface="Arial"/>
                </a:rPr>
                <a:t>(e.g. COPD, cystic fibrosis, diabetes)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80B9"/>
                  </a:solidFill>
                  <a:effectLst/>
                  <a:uLnTx/>
                  <a:uFillTx/>
                  <a:latin typeface="Arial"/>
                </a:rPr>
                <a:t>Temporary devices and permanent intrusive devices 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80B9"/>
                  </a:solidFill>
                  <a:effectLst/>
                  <a:uLnTx/>
                  <a:uFillTx/>
                  <a:latin typeface="Arial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80B9"/>
                  </a:solidFill>
                  <a:effectLst/>
                  <a:uLnTx/>
                  <a:uFillTx/>
                  <a:latin typeface="Arial"/>
                </a:rPr>
                <a:t>(e.g. catheters, ventilators)</a:t>
              </a:r>
              <a:endParaRPr kumimoji="0" lang="en-GB" sz="1200" b="0" i="0" u="none" strike="noStrike" kern="0" cap="none" spc="0" normalizeH="0" baseline="30000" noProof="0" dirty="0">
                <a:ln>
                  <a:noFill/>
                </a:ln>
                <a:solidFill>
                  <a:srgbClr val="0080B9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2" name="Rectangle 39">
              <a:extLst>
                <a:ext uri="{FF2B5EF4-FFF2-40B4-BE49-F238E27FC236}">
                  <a16:creationId xmlns:a16="http://schemas.microsoft.com/office/drawing/2014/main" id="{50B23F05-9DC5-446C-9C6D-36BDFDB0906A}"/>
                </a:ext>
              </a:extLst>
            </p:cNvPr>
            <p:cNvSpPr/>
            <p:nvPr/>
          </p:nvSpPr>
          <p:spPr>
            <a:xfrm>
              <a:off x="849996" y="3629117"/>
              <a:ext cx="3139737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B3E0"/>
                  </a:solidFill>
                  <a:effectLst/>
                  <a:uLnTx/>
                  <a:uFillTx/>
                  <a:latin typeface="Arial"/>
                </a:rPr>
                <a:t>Bloodstream infection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B3E0"/>
                  </a:solidFill>
                  <a:effectLst/>
                  <a:uLnTx/>
                  <a:uFillTx/>
                  <a:latin typeface="Arial"/>
                </a:rPr>
                <a:t>Severe sepsis/septic shock</a:t>
              </a:r>
              <a:endParaRPr kumimoji="0" lang="en-GB" sz="1200" b="0" i="0" u="none" strike="noStrike" kern="0" cap="none" spc="0" normalizeH="0" baseline="30000" noProof="0" dirty="0">
                <a:ln>
                  <a:noFill/>
                </a:ln>
                <a:solidFill>
                  <a:srgbClr val="00B3E0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B3E0"/>
                  </a:solidFill>
                  <a:effectLst/>
                  <a:uLnTx/>
                  <a:uFillTx/>
                  <a:latin typeface="Arial"/>
                </a:rPr>
                <a:t>In bacteraemia, failure to improve within 24–48 hours of bacteraemia onset</a:t>
              </a:r>
              <a:endParaRPr kumimoji="0" lang="en-GB" sz="1200" b="0" i="0" u="none" strike="noStrike" kern="0" cap="none" spc="0" normalizeH="0" baseline="30000" noProof="0" dirty="0">
                <a:ln>
                  <a:noFill/>
                </a:ln>
                <a:solidFill>
                  <a:srgbClr val="00B3E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33" name="Rectangle: Rounded Corners 21">
            <a:extLst>
              <a:ext uri="{FF2B5EF4-FFF2-40B4-BE49-F238E27FC236}">
                <a16:creationId xmlns:a16="http://schemas.microsoft.com/office/drawing/2014/main" id="{7F48067E-373E-417C-A42C-354ABE9A93AF}"/>
              </a:ext>
            </a:extLst>
          </p:cNvPr>
          <p:cNvSpPr/>
          <p:nvPr/>
        </p:nvSpPr>
        <p:spPr>
          <a:xfrm>
            <a:off x="560027" y="5080253"/>
            <a:ext cx="10954968" cy="578882"/>
          </a:xfrm>
          <a:prstGeom prst="roundRect">
            <a:avLst/>
          </a:prstGeom>
          <a:solidFill>
            <a:srgbClr val="00B3E0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lvl="1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Identifying patients at risk of MDR Gram-negative infections is vital for appropriate selection of adequate, </a:t>
            </a:r>
            <a:b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</a:b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early antimicrobial therapy to reduce the risk of fatal outcomes</a:t>
            </a:r>
            <a:endParaRPr kumimoji="0" lang="en-GB" sz="1400" b="1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FF0000"/>
              </a:highlight>
              <a:uLnTx/>
              <a:uFillTx/>
              <a:latin typeface="Arial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9445286" y="5774970"/>
            <a:ext cx="25585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Curr</a:t>
            </a:r>
            <a:r>
              <a:rPr lang="en-GB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Opin</a:t>
            </a:r>
            <a:r>
              <a:rPr lang="en-GB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Crit</a:t>
            </a:r>
            <a:r>
              <a:rPr lang="en-GB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GB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Intensive Care Med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Expert Rev Anti Infect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Ther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(2017)</a:t>
            </a:r>
          </a:p>
          <a:p>
            <a:pPr algn="r"/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Ann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Clin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Microbiol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Antimicrob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(2016)</a:t>
            </a:r>
          </a:p>
          <a:p>
            <a:pPr algn="r"/>
            <a:r>
              <a:rPr lang="en-GB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Antimicrob</a:t>
            </a:r>
            <a:r>
              <a:rPr lang="en-GB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Agents </a:t>
            </a:r>
            <a:r>
              <a:rPr lang="en-GB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Chemother</a:t>
            </a:r>
            <a:r>
              <a:rPr lang="en-GB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256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6687" y="293688"/>
            <a:ext cx="10948988" cy="1325563"/>
          </a:xfrm>
        </p:spPr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Risk factors for MDR Gram-negative infections</a:t>
            </a:r>
            <a:endParaRPr lang="ko-KR" altLang="en-US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E5609764-3DC8-43BA-89FF-DDD084089A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5059500"/>
              </p:ext>
            </p:extLst>
          </p:nvPr>
        </p:nvGraphicFramePr>
        <p:xfrm>
          <a:off x="166687" y="1619251"/>
          <a:ext cx="11820522" cy="4218403"/>
        </p:xfrm>
        <a:graphic>
          <a:graphicData uri="http://schemas.openxmlformats.org/drawingml/2006/table">
            <a:tbl>
              <a:tblPr firstRow="1" bandRow="1"/>
              <a:tblGrid>
                <a:gridCol w="2851078">
                  <a:extLst>
                    <a:ext uri="{9D8B030D-6E8A-4147-A177-3AD203B41FA5}">
                      <a16:colId xmlns:a16="http://schemas.microsoft.com/office/drawing/2014/main" val="2489294401"/>
                    </a:ext>
                  </a:extLst>
                </a:gridCol>
                <a:gridCol w="2242361">
                  <a:extLst>
                    <a:ext uri="{9D8B030D-6E8A-4147-A177-3AD203B41FA5}">
                      <a16:colId xmlns:a16="http://schemas.microsoft.com/office/drawing/2014/main" val="1580998981"/>
                    </a:ext>
                  </a:extLst>
                </a:gridCol>
                <a:gridCol w="1969349">
                  <a:extLst>
                    <a:ext uri="{9D8B030D-6E8A-4147-A177-3AD203B41FA5}">
                      <a16:colId xmlns:a16="http://schemas.microsoft.com/office/drawing/2014/main" val="3061415827"/>
                    </a:ext>
                  </a:extLst>
                </a:gridCol>
                <a:gridCol w="2515373">
                  <a:extLst>
                    <a:ext uri="{9D8B030D-6E8A-4147-A177-3AD203B41FA5}">
                      <a16:colId xmlns:a16="http://schemas.microsoft.com/office/drawing/2014/main" val="3173352393"/>
                    </a:ext>
                  </a:extLst>
                </a:gridCol>
                <a:gridCol w="2242361">
                  <a:extLst>
                    <a:ext uri="{9D8B030D-6E8A-4147-A177-3AD203B41FA5}">
                      <a16:colId xmlns:a16="http://schemas.microsoft.com/office/drawing/2014/main" val="4071732593"/>
                    </a:ext>
                  </a:extLst>
                </a:gridCol>
              </a:tblGrid>
              <a:tr h="454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Baseline </a:t>
                      </a:r>
                    </a:p>
                    <a:p>
                      <a:pPr algn="ctr"/>
                      <a:r>
                        <a:rPr lang="en-GB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characteristics</a:t>
                      </a:r>
                      <a:endParaRPr lang="en-GB" sz="1400" b="1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285" marR="8428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Epidemiological </a:t>
                      </a:r>
                    </a:p>
                    <a:p>
                      <a:pPr algn="ctr"/>
                      <a:r>
                        <a:rPr lang="en-GB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background</a:t>
                      </a:r>
                      <a:endParaRPr lang="en-GB" sz="1400" b="1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285" marR="8428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Recent (&lt;3 months) </a:t>
                      </a:r>
                    </a:p>
                    <a:p>
                      <a:pPr algn="ctr"/>
                      <a:r>
                        <a:rPr lang="en-GB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antibiotic therapy</a:t>
                      </a:r>
                      <a:endParaRPr lang="en-GB" sz="1400" b="1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285" marR="8428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Prior colonisation</a:t>
                      </a:r>
                      <a:endParaRPr lang="en-GB" sz="1400" b="1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285" marR="8428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Indwelling devices</a:t>
                      </a:r>
                      <a:endParaRPr lang="en-GB" sz="1400" b="1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285" marR="8428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676391"/>
                  </a:ext>
                </a:extLst>
              </a:tr>
              <a:tr h="317293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 &gt;70 years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Diabetes mellitus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Charlson comorbidity index ≥3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Recurrent or obstructive UTIs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of corticosteroids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Immunosuppression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Trauma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Malignancy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Organ transplantation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COPD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Neutropenia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Recent surgery</a:t>
                      </a:r>
                      <a:endParaRPr lang="en-GB" sz="1200" b="0" kern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4285" marR="8428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Prior hospital admission </a:t>
                      </a:r>
                    </a:p>
                    <a:p>
                      <a:pPr marL="0" indent="0">
                        <a:lnSpc>
                          <a:spcPct val="13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(in the last 12 months)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Prolonged hospitalisation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Transfer from another </a:t>
                      </a:r>
                    </a:p>
                    <a:p>
                      <a:pPr marL="0" indent="0">
                        <a:lnSpc>
                          <a:spcPct val="13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healthcare facility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Current or prior ICU admission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 epidemiology, outbreak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Travel from high </a:t>
                      </a:r>
                      <a:b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endemic area</a:t>
                      </a:r>
                      <a:r>
                        <a:rPr lang="en-GB" sz="1200" kern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</a:t>
                      </a:r>
                      <a:endParaRPr lang="en-GB" sz="1200" b="0" kern="1200" baseline="300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4285" marR="8428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Recent aminopenicillins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Recent cephalosporins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Recent fluoroquinolones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Recent carbapenems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Recent aminoglycosides</a:t>
                      </a:r>
                    </a:p>
                    <a:p>
                      <a:pPr marL="285750" indent="-28575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 b="0" kern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4285" marR="8428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Gut colonisation with ESBL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Gut colonisation with CRE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Colonisation with MRSA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Colonisation with </a:t>
                      </a:r>
                      <a:r>
                        <a:rPr lang="en-GB" sz="1200" i="1" kern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Acinetobacter</a:t>
                      </a: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indent="0">
                        <a:lnSpc>
                          <a:spcPct val="13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spp.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Endotracheal colonisation </a:t>
                      </a:r>
                    </a:p>
                    <a:p>
                      <a:pPr marL="0" indent="0">
                        <a:lnSpc>
                          <a:spcPct val="13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with </a:t>
                      </a:r>
                      <a:r>
                        <a:rPr lang="en-GB" sz="1200" i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 aeruginosa</a:t>
                      </a:r>
                      <a:endParaRPr lang="en-GB" sz="1200" b="0" i="1" kern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4285" marR="8428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Urinary catheter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Gastrostomy or jejunostomy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Nasogastric tube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CVC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Mechanical ventilation</a:t>
                      </a:r>
                    </a:p>
                    <a:p>
                      <a:pPr marL="176213" indent="-176213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Haemodialysis</a:t>
                      </a:r>
                      <a:endParaRPr lang="en-GB" sz="1200" b="0" kern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4285" marR="8428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834982"/>
                  </a:ext>
                </a:extLst>
              </a:tr>
              <a:tr h="381991">
                <a:tc gridSpan="5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</a:t>
                      </a:r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Central and western Asia for ESBL; USA, Italy, Greece and Israel for</a:t>
                      </a:r>
                      <a:r>
                        <a:rPr lang="en-GB" sz="1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K. pneumoniae </a:t>
                      </a:r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carbapenemases; Greece for VIMs; Turkey for OXA-48; and the Indian </a:t>
                      </a:r>
                    </a:p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subcontinent for New Delhi metallo-</a:t>
                      </a:r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β</a:t>
                      </a:r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-lactamases</a:t>
                      </a:r>
                      <a:endParaRPr lang="en-GB" sz="140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285" marR="84285" marT="50292" marB="5029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719095"/>
                  </a:ext>
                </a:extLst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9729283" y="6387584"/>
            <a:ext cx="23278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Expert Rev Anti Infect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Ther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(2017)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73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8587" y="150813"/>
            <a:ext cx="11930063" cy="1325563"/>
          </a:xfrm>
        </p:spPr>
        <p:txBody>
          <a:bodyPr>
            <a:normAutofit fontScale="90000"/>
          </a:bodyPr>
          <a:lstStyle/>
          <a:p>
            <a:r>
              <a:rPr lang="en-GB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Risk factors associated with community-onset ESBL infections and hospital-onset ESBL and CRE infections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E01E26BD-29FA-42A7-9CAB-4768F1B889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385779"/>
              </p:ext>
            </p:extLst>
          </p:nvPr>
        </p:nvGraphicFramePr>
        <p:xfrm>
          <a:off x="302257" y="1476376"/>
          <a:ext cx="10387337" cy="4626953"/>
        </p:xfrm>
        <a:graphic>
          <a:graphicData uri="http://schemas.openxmlformats.org/drawingml/2006/table">
            <a:tbl>
              <a:tblPr firstRow="1" bandRow="1"/>
              <a:tblGrid>
                <a:gridCol w="3462094">
                  <a:extLst>
                    <a:ext uri="{9D8B030D-6E8A-4147-A177-3AD203B41FA5}">
                      <a16:colId xmlns:a16="http://schemas.microsoft.com/office/drawing/2014/main" val="63464870"/>
                    </a:ext>
                  </a:extLst>
                </a:gridCol>
                <a:gridCol w="3462094">
                  <a:extLst>
                    <a:ext uri="{9D8B030D-6E8A-4147-A177-3AD203B41FA5}">
                      <a16:colId xmlns:a16="http://schemas.microsoft.com/office/drawing/2014/main" val="3097373160"/>
                    </a:ext>
                  </a:extLst>
                </a:gridCol>
                <a:gridCol w="3463149">
                  <a:extLst>
                    <a:ext uri="{9D8B030D-6E8A-4147-A177-3AD203B41FA5}">
                      <a16:colId xmlns:a16="http://schemas.microsoft.com/office/drawing/2014/main" val="3164219917"/>
                    </a:ext>
                  </a:extLst>
                </a:gridCol>
              </a:tblGrid>
              <a:tr h="52123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1038407" rtl="0" eaLnBrk="1" latinLnBrk="0" hangingPunct="1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GB" sz="1600" kern="1200" dirty="0"/>
                        <a:t>Risk factors for ESBL </a:t>
                      </a:r>
                      <a:br>
                        <a:rPr lang="en-GB" sz="1600" kern="1200" dirty="0"/>
                      </a:br>
                      <a:r>
                        <a:rPr lang="en-GB" sz="1600" kern="1200" dirty="0"/>
                        <a:t>community onset</a:t>
                      </a:r>
                      <a:endParaRPr lang="en-US" sz="16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449" marR="110449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1038407" rtl="0" eaLnBrk="1" latinLnBrk="0" hangingPunct="1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GB" sz="1600" kern="1200" dirty="0"/>
                        <a:t>Risk factors for ESBL </a:t>
                      </a:r>
                      <a:br>
                        <a:rPr lang="en-GB" sz="1600" kern="1200" dirty="0"/>
                      </a:br>
                      <a:r>
                        <a:rPr lang="en-GB" sz="1600" kern="1200" dirty="0"/>
                        <a:t>hospital onset</a:t>
                      </a:r>
                      <a:endParaRPr lang="en-US" sz="16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449" marR="110449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1038407" rtl="0" eaLnBrk="1" latinLnBrk="0" hangingPunct="1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GB" sz="1600" kern="1200" dirty="0"/>
                        <a:t>Risk factors for CRE </a:t>
                      </a:r>
                      <a:br>
                        <a:rPr lang="en-GB" sz="1600" kern="1200" dirty="0"/>
                      </a:br>
                      <a:r>
                        <a:rPr lang="en-GB" sz="1600" kern="1200" dirty="0"/>
                        <a:t>hospital onset</a:t>
                      </a:r>
                      <a:endParaRPr lang="en-US" sz="16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449" marR="110449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351452"/>
                  </a:ext>
                </a:extLst>
              </a:tr>
              <a:tr h="410572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Age &gt;70 years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Diabetes mellitus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Charlson comorbidity index &gt;3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Previous hospital admission 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Transfer from another </a:t>
                      </a:r>
                      <a:br>
                        <a:rPr lang="en-GB" sz="1400" kern="1200" dirty="0"/>
                      </a:br>
                      <a:r>
                        <a:rPr lang="en-GB" sz="1400" kern="1200" dirty="0"/>
                        <a:t>healthcare facility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Use of a urinary catheter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Recurrent or obstructive UTIs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Previous use of aminopenicillins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Previous use of cephalosporins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Previous use of fluoroquinolones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Recent travel from high-endemic area</a:t>
                      </a:r>
                      <a:endParaRPr lang="en-GB" sz="14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449" marR="110449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Local prevalence, outbreak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Prolonged hospitalisation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Invasive procedures (&gt;mechanical ventilation)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Previous colonisation ESBL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Previous use of cephalosporins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Previous use of fluoroquinolones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Previous use of carbapenems</a:t>
                      </a:r>
                      <a:endParaRPr lang="en-US" sz="14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449" marR="110449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Local prevalence, outbreak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Age &gt;70 years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Diabetes mellitus 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 err="1"/>
                        <a:t>Charlson</a:t>
                      </a:r>
                      <a:r>
                        <a:rPr lang="en-GB" sz="1400" kern="1200" dirty="0"/>
                        <a:t> comorbidity index &gt;3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Admission to ICU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Invasive procedures (central venous catheter, endoscopy)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Previous use of cephalosporins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Previous use of fluoroquinolones</a:t>
                      </a:r>
                      <a:endParaRPr lang="en-US" sz="1400" kern="1200" dirty="0"/>
                    </a:p>
                    <a:p>
                      <a:pPr marL="176213" lvl="0" indent="-176213" algn="l" defTabSz="1038407" rtl="0" eaLnBrk="1" fontAlgn="base" latinLnBrk="0" hangingPunct="1">
                        <a:lnSpc>
                          <a:spcPct val="13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/>
                        <a:t>Previous use of carbapenems </a:t>
                      </a:r>
                      <a:endParaRPr lang="en-US" sz="14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449" marR="110449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06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960041"/>
                  </a:ext>
                </a:extLst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10179546" y="6473308"/>
            <a:ext cx="18791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Curr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Opin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Infect Dis (2016) 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46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5315" y="365125"/>
            <a:ext cx="11028485" cy="1325563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Principal variables associated with resistance for main MDROs causing HAP</a:t>
            </a:r>
            <a:endParaRPr lang="ko-KR" altLang="en-US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9485469"/>
              </p:ext>
            </p:extLst>
          </p:nvPr>
        </p:nvGraphicFramePr>
        <p:xfrm>
          <a:off x="254977" y="1825625"/>
          <a:ext cx="5134709" cy="450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861">
                  <a:extLst>
                    <a:ext uri="{9D8B030D-6E8A-4147-A177-3AD203B41FA5}">
                      <a16:colId xmlns:a16="http://schemas.microsoft.com/office/drawing/2014/main" val="677067621"/>
                    </a:ext>
                  </a:extLst>
                </a:gridCol>
                <a:gridCol w="3604848">
                  <a:extLst>
                    <a:ext uri="{9D8B030D-6E8A-4147-A177-3AD203B41FA5}">
                      <a16:colId xmlns:a16="http://schemas.microsoft.com/office/drawing/2014/main" val="2651195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i="0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MDRO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Risk factors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6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MRSA</a:t>
                      </a:r>
                      <a:endParaRPr lang="ko-KR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</a:t>
                      </a:r>
                    </a:p>
                    <a:p>
                      <a:pPr latinLnBrk="1"/>
                      <a:r>
                        <a:rPr lang="en-US" altLang="ko-KR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NP appearance &gt; 6 days after admittance</a:t>
                      </a:r>
                    </a:p>
                    <a:p>
                      <a:pPr latinLnBrk="1"/>
                      <a:r>
                        <a:rPr lang="en-US" altLang="ko-KR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NP development excluding summers</a:t>
                      </a:r>
                    </a:p>
                    <a:p>
                      <a:pPr latinLnBrk="1"/>
                      <a:r>
                        <a:rPr lang="en-US" altLang="ko-KR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Respiratory diseases</a:t>
                      </a:r>
                    </a:p>
                    <a:p>
                      <a:pPr latinLnBrk="1"/>
                      <a:r>
                        <a:rPr lang="en-US" altLang="ko-KR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Multi-lobar involvement</a:t>
                      </a:r>
                    </a:p>
                    <a:p>
                      <a:pPr latinLnBrk="1"/>
                      <a:r>
                        <a:rPr lang="en-US" altLang="ko-KR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Respiratory infection/colonization caused by MRSA in the previous year</a:t>
                      </a:r>
                    </a:p>
                    <a:p>
                      <a:pPr latinLnBrk="1"/>
                      <a:r>
                        <a:rPr lang="en-US" altLang="ko-KR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Hospitalization in the previous 90 days</a:t>
                      </a:r>
                    </a:p>
                    <a:p>
                      <a:pPr latinLnBrk="1"/>
                      <a:r>
                        <a:rPr lang="en-US" altLang="ko-KR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Recent nursing home or hospital stay</a:t>
                      </a:r>
                    </a:p>
                    <a:p>
                      <a:pPr latinLnBrk="1"/>
                      <a:r>
                        <a:rPr lang="en-US" altLang="ko-KR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Recent exposure to fluoroquinolone or antibiotics treating Gram-positive organisms</a:t>
                      </a:r>
                      <a:endParaRPr lang="ko-KR" altLang="en-US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319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Pseudomonas</a:t>
                      </a:r>
                    </a:p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Aeruginosa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0"/>
                      <a:r>
                        <a:rPr lang="en-US" altLang="ko-KR" sz="7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Prior airway colonization by </a:t>
                      </a:r>
                      <a:r>
                        <a:rPr lang="en-US" altLang="ko-KR" sz="700" b="0" i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P. aeruginosa</a:t>
                      </a:r>
                      <a:endParaRPr lang="en-US" altLang="ko-KR" sz="700" b="0" i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latinLnBrk="0"/>
                      <a:r>
                        <a:rPr lang="en-US" altLang="ko-KR" sz="7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Previous antibiotic treatment</a:t>
                      </a:r>
                    </a:p>
                    <a:p>
                      <a:pPr latinLnBrk="0"/>
                      <a:r>
                        <a:rPr lang="en-US" altLang="ko-KR" sz="7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Solid cancer</a:t>
                      </a:r>
                    </a:p>
                    <a:p>
                      <a:pPr latinLnBrk="0"/>
                      <a:r>
                        <a:rPr lang="en-US" altLang="ko-KR" sz="7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Shock</a:t>
                      </a:r>
                    </a:p>
                    <a:p>
                      <a:pPr latinLnBrk="0"/>
                      <a:r>
                        <a:rPr lang="en-US" altLang="ko-KR" sz="7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Alcohol abuse</a:t>
                      </a:r>
                    </a:p>
                    <a:p>
                      <a:pPr latinLnBrk="0"/>
                      <a:r>
                        <a:rPr lang="en-US" altLang="ko-KR" sz="7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Pleural effusion</a:t>
                      </a:r>
                    </a:p>
                    <a:p>
                      <a:pPr latinLnBrk="0"/>
                      <a:r>
                        <a:rPr lang="en-US" altLang="ko-KR" sz="7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Chronic liver disease independently predicted MDR amongst Pa-ICUAP</a:t>
                      </a:r>
                    </a:p>
                    <a:p>
                      <a:pPr latinLnBrk="0"/>
                      <a:r>
                        <a:rPr lang="en-US" altLang="ko-KR" sz="7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Prior use of </a:t>
                      </a:r>
                      <a:r>
                        <a:rPr lang="en-US" altLang="ko-KR" sz="700" b="0" i="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carbapenems</a:t>
                      </a:r>
                      <a:endParaRPr lang="en-US" altLang="ko-KR" sz="700" b="0" i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latinLnBrk="0"/>
                      <a:r>
                        <a:rPr lang="en-US" altLang="ko-KR" sz="7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Prior use of fluoroquinolones</a:t>
                      </a:r>
                    </a:p>
                    <a:p>
                      <a:pPr latinLnBrk="0"/>
                      <a:r>
                        <a:rPr lang="en-US" altLang="ko-KR" sz="7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Duration of therapy</a:t>
                      </a:r>
                    </a:p>
                    <a:p>
                      <a:pPr latinLnBrk="0"/>
                      <a:r>
                        <a:rPr lang="en-US" altLang="ko-KR" sz="7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APACHE II 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902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KPC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Admission to ICU, antimicrobial use</a:t>
                      </a:r>
                    </a:p>
                    <a:p>
                      <a:pPr algn="l" fontAlgn="t" latinLnBrk="0"/>
                      <a:r>
                        <a:rPr lang="en-US" sz="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Prior </a:t>
                      </a:r>
                      <a:r>
                        <a:rPr lang="en-US" sz="7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carbapenem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t" latinLnBrk="0"/>
                      <a:r>
                        <a:rPr lang="en-US" sz="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Invasive operation</a:t>
                      </a:r>
                    </a:p>
                    <a:p>
                      <a:pPr algn="l" fontAlgn="t" latinLnBrk="0"/>
                      <a:r>
                        <a:rPr lang="en-US" sz="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Previous non-KPC-</a:t>
                      </a:r>
                      <a:r>
                        <a:rPr lang="en-US" sz="7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Kp</a:t>
                      </a: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infections</a:t>
                      </a:r>
                    </a:p>
                    <a:p>
                      <a:pPr algn="l" fontAlgn="t" latinLnBrk="0"/>
                      <a:r>
                        <a:rPr lang="en-US" sz="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Duration of previous antibiotic therapy before KPC colonization</a:t>
                      </a: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2523150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Enterobacteriaceae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0"/>
                      <a:r>
                        <a:rPr lang="en-US" altLang="ko-KR" sz="7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Male sex</a:t>
                      </a:r>
                    </a:p>
                    <a:p>
                      <a:pPr latinLnBrk="0"/>
                      <a:r>
                        <a:rPr lang="en-US" altLang="ko-KR" sz="7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Admission from another health care facility</a:t>
                      </a:r>
                    </a:p>
                    <a:p>
                      <a:pPr latinLnBrk="0"/>
                      <a:r>
                        <a:rPr lang="en-US" altLang="ko-KR" sz="7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Ventilation at any point before culture during the index hospitalization</a:t>
                      </a:r>
                    </a:p>
                    <a:p>
                      <a:pPr latinLnBrk="0"/>
                      <a:r>
                        <a:rPr lang="en-US" altLang="ko-KR" sz="7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Receipt of any </a:t>
                      </a:r>
                      <a:r>
                        <a:rPr lang="en-US" altLang="ko-KR" sz="700" b="0" i="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carbapenem</a:t>
                      </a:r>
                      <a:r>
                        <a:rPr lang="en-US" altLang="ko-KR" sz="7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in the prior 30 days</a:t>
                      </a:r>
                    </a:p>
                    <a:p>
                      <a:pPr latinLnBrk="0"/>
                      <a:r>
                        <a:rPr lang="en-US" altLang="ko-KR" sz="7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Receipt of any anti-MRSA agent in the prior 30 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310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Acinetobacter</a:t>
                      </a:r>
                      <a:endParaRPr lang="en-US" altLang="ko-K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atinLnBrk="1"/>
                      <a:r>
                        <a:rPr lang="en-US" altLang="ko-K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baumanii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APACHE II score at admission</a:t>
                      </a:r>
                    </a:p>
                    <a:p>
                      <a:pPr algn="l" fontAlgn="t" latinLnBrk="0"/>
                      <a:r>
                        <a:rPr lang="en-US" sz="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Systemic illnesses (chronic respiratory disease and cerebrovascular accident)</a:t>
                      </a:r>
                    </a:p>
                    <a:p>
                      <a:pPr algn="l" fontAlgn="t" latinLnBrk="0"/>
                      <a:r>
                        <a:rPr lang="en-US" sz="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Presence of excess non-invasive or invasive devices (mechanical ventilation)</a:t>
                      </a:r>
                    </a:p>
                    <a:p>
                      <a:pPr algn="l" fontAlgn="t" latinLnBrk="0"/>
                      <a:r>
                        <a:rPr lang="en-US" sz="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Ever used antibiotics within 28 days (</a:t>
                      </a:r>
                      <a:r>
                        <a:rPr lang="en-US" sz="7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carbapenem</a:t>
                      </a: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n-US" sz="7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cefepime</a:t>
                      </a: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34870706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23792" y="1992679"/>
            <a:ext cx="5952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Immunity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- age, comorbidities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Exposure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– prior antibiotics use, colonization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Severity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– APACHE, systemic illness, Invasive devices, multi-lobar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5642463" y="3494999"/>
            <a:ext cx="5781675" cy="2274332"/>
            <a:chOff x="5572125" y="3355731"/>
            <a:chExt cx="5781675" cy="2274332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2125" y="3355731"/>
              <a:ext cx="5781675" cy="1905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01000" y="5260731"/>
              <a:ext cx="1072662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HAP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직사각형 8"/>
          <p:cNvSpPr/>
          <p:nvPr/>
        </p:nvSpPr>
        <p:spPr>
          <a:xfrm>
            <a:off x="10022735" y="6326505"/>
            <a:ext cx="17636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ko-KR" sz="12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</a:t>
            </a:r>
            <a:r>
              <a:rPr lang="en-US" altLang="ko-KR" sz="12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Care</a:t>
            </a:r>
            <a:r>
              <a:rPr lang="en-US" altLang="ko-KR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24, 383 (2020)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351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7731" y="365125"/>
            <a:ext cx="11046069" cy="786667"/>
          </a:xfrm>
        </p:spPr>
        <p:txBody>
          <a:bodyPr>
            <a:normAutofit/>
          </a:bodyPr>
          <a:lstStyle/>
          <a:p>
            <a:r>
              <a:rPr lang="en-US" altLang="ko-KR" sz="3600" b="1">
                <a:latin typeface="Calibri" panose="020F0502020204030204" pitchFamily="34" charset="0"/>
                <a:cs typeface="Calibri" panose="020F0502020204030204" pitchFamily="34" charset="0"/>
              </a:rPr>
              <a:t>Risk factors and empirical antimicrobial agents for HAP</a:t>
            </a:r>
            <a:endParaRPr lang="ko-KR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6583781"/>
              </p:ext>
            </p:extLst>
          </p:nvPr>
        </p:nvGraphicFramePr>
        <p:xfrm>
          <a:off x="134815" y="2664124"/>
          <a:ext cx="4349262" cy="300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3452">
                  <a:extLst>
                    <a:ext uri="{9D8B030D-6E8A-4147-A177-3AD203B41FA5}">
                      <a16:colId xmlns:a16="http://schemas.microsoft.com/office/drawing/2014/main" val="250321486"/>
                    </a:ext>
                  </a:extLst>
                </a:gridCol>
                <a:gridCol w="2015810">
                  <a:extLst>
                    <a:ext uri="{9D8B030D-6E8A-4147-A177-3AD203B41FA5}">
                      <a16:colId xmlns:a16="http://schemas.microsoft.com/office/drawing/2014/main" val="5571426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IDSA/ATS guideline (2016)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ERS guideline (2017)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360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Previous antibiotic use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Previous antibiotic use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492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</a:t>
                      </a:r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days of hospitalization 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</a:t>
                      </a:r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days of hospitalization 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029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Septic shock 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Septic shock 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898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ARDS before VAP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Hospital settings with high rates of MDR pathogens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051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Acute renal replacement therapy before VAP onset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Previous colonization with MDR pathogens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2615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0636" y="1538626"/>
            <a:ext cx="4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HAP/VAP antimicrobial resistance high risk 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465" y="2664124"/>
            <a:ext cx="2377762" cy="363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6950" y="1538626"/>
            <a:ext cx="325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Empirical regimens of HAP/VAP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492" y="2664124"/>
            <a:ext cx="4371423" cy="2442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52055" y="2101375"/>
            <a:ext cx="123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ATS/IDSA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52728" y="2101375"/>
            <a:ext cx="59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ERS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9645915" y="6317712"/>
            <a:ext cx="2291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Infectious Diseases (2016)</a:t>
            </a:r>
          </a:p>
          <a:p>
            <a:pPr algn="r"/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ERJ (2017)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675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" y="321130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+mn-lt"/>
              </a:rPr>
              <a:t>Current management of HAP/VAP</a:t>
            </a:r>
            <a:endParaRPr lang="ko-KR" altLang="en-US" b="1" dirty="0">
              <a:latin typeface="+mn-lt"/>
            </a:endParaRPr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5017DB87-EE37-4DB1-A701-E8134A741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1990725"/>
            <a:ext cx="7327900" cy="435133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9928DE8-B21F-DC9D-3CF9-2A3B1D1635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079"/>
          <a:stretch/>
        </p:blipFill>
        <p:spPr>
          <a:xfrm>
            <a:off x="7059125" y="2552700"/>
            <a:ext cx="4421676" cy="278255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0445328" y="6459360"/>
            <a:ext cx="1681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err="1">
                <a:solidFill>
                  <a:srgbClr val="212121"/>
                </a:solidFill>
              </a:rPr>
              <a:t>Clin</a:t>
            </a:r>
            <a:r>
              <a:rPr lang="en-US" altLang="ko-KR" sz="1200" dirty="0">
                <a:solidFill>
                  <a:srgbClr val="212121"/>
                </a:solidFill>
              </a:rPr>
              <a:t> Infect Dis. (2016)</a:t>
            </a:r>
            <a:endParaRPr lang="ko-KR" altLang="en-US" sz="1200" dirty="0"/>
          </a:p>
        </p:txBody>
      </p:sp>
      <p:sp>
        <p:nvSpPr>
          <p:cNvPr id="3" name="직사각형 2"/>
          <p:cNvSpPr/>
          <p:nvPr/>
        </p:nvSpPr>
        <p:spPr>
          <a:xfrm>
            <a:off x="2514599" y="2196548"/>
            <a:ext cx="924339" cy="4373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4363278" y="2196548"/>
            <a:ext cx="689940" cy="4373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1733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054" y="216695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Antibiotic treatment status of HAP in Korea  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4F84DABA-9A04-D525-7470-5A0E987F0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0470"/>
          <a:stretch/>
        </p:blipFill>
        <p:spPr>
          <a:xfrm>
            <a:off x="0" y="1690688"/>
            <a:ext cx="6812994" cy="435133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F84DABA-9A04-D525-7470-5A0E987F0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216"/>
          <a:stretch/>
        </p:blipFill>
        <p:spPr>
          <a:xfrm>
            <a:off x="6812994" y="1690688"/>
            <a:ext cx="5023406" cy="437532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69574" y="5624583"/>
            <a:ext cx="5893905" cy="4164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812995" y="1788079"/>
            <a:ext cx="4617006" cy="4164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0875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7390" y="365125"/>
            <a:ext cx="11522488" cy="1325563"/>
          </a:xfrm>
        </p:spPr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Current situation of antibiotics resistance in HAP of South Korea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237390" y="2054226"/>
          <a:ext cx="11746524" cy="389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6631">
                  <a:extLst>
                    <a:ext uri="{9D8B030D-6E8A-4147-A177-3AD203B41FA5}">
                      <a16:colId xmlns:a16="http://schemas.microsoft.com/office/drawing/2014/main" val="2238665496"/>
                    </a:ext>
                  </a:extLst>
                </a:gridCol>
                <a:gridCol w="2936631">
                  <a:extLst>
                    <a:ext uri="{9D8B030D-6E8A-4147-A177-3AD203B41FA5}">
                      <a16:colId xmlns:a16="http://schemas.microsoft.com/office/drawing/2014/main" val="645792884"/>
                    </a:ext>
                  </a:extLst>
                </a:gridCol>
                <a:gridCol w="2936631">
                  <a:extLst>
                    <a:ext uri="{9D8B030D-6E8A-4147-A177-3AD203B41FA5}">
                      <a16:colId xmlns:a16="http://schemas.microsoft.com/office/drawing/2014/main" val="822990627"/>
                    </a:ext>
                  </a:extLst>
                </a:gridCol>
                <a:gridCol w="2936631">
                  <a:extLst>
                    <a:ext uri="{9D8B030D-6E8A-4147-A177-3AD203B41FA5}">
                      <a16:colId xmlns:a16="http://schemas.microsoft.com/office/drawing/2014/main" val="8597705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0"/>
                      <a:endParaRPr lang="ko-KR" alt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6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항생제 내성 발생률</a:t>
                      </a:r>
                      <a:endParaRPr lang="ko-KR" altLang="en-US" sz="4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600" dirty="0" err="1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균주</a:t>
                      </a:r>
                      <a:r>
                        <a:rPr lang="ko-KR" altLang="en-US" sz="16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 분포</a:t>
                      </a:r>
                      <a:endParaRPr lang="ko-KR" altLang="en-US" sz="4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6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치료</a:t>
                      </a:r>
                      <a:endParaRPr lang="ko-KR" altLang="en-US" sz="4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948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100" u="none" strike="noStrike" dirty="0">
                          <a:solidFill>
                            <a:srgbClr val="215F9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국내 </a:t>
                      </a:r>
                      <a:r>
                        <a:rPr lang="ko-KR" altLang="en-US" sz="1100" u="none" strike="noStrike" dirty="0" err="1">
                          <a:solidFill>
                            <a:srgbClr val="215F9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병원획득</a:t>
                      </a:r>
                      <a:r>
                        <a:rPr lang="ko-KR" altLang="en-US" sz="1100" u="none" strike="noStrike" dirty="0">
                          <a:solidFill>
                            <a:srgbClr val="215F9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 폐렴 </a:t>
                      </a:r>
                      <a:r>
                        <a:rPr lang="ko-KR" altLang="en-US" sz="1100" u="none" strike="noStrike" dirty="0" err="1">
                          <a:solidFill>
                            <a:srgbClr val="215F9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원인균의</a:t>
                      </a:r>
                      <a:r>
                        <a:rPr lang="ko-KR" altLang="en-US" sz="1100" u="none" strike="noStrike" dirty="0">
                          <a:solidFill>
                            <a:srgbClr val="215F9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 경험적 항균제에 대한 내성 현황</a:t>
                      </a:r>
                      <a:endParaRPr lang="ko-KR" alt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latinLnBrk="0"/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ko-KR" alt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latinLnBrk="0"/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ko-KR" alt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latinLnBrk="0"/>
                      <a:r>
                        <a:rPr lang="ko-KR" altLang="en-US" sz="1100" dirty="0" err="1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오다현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 외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, 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병원약사회지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(2018), 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제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35</a:t>
                      </a:r>
                      <a:r>
                        <a:rPr lang="ko-KR" altLang="en-US" sz="1100" dirty="0" err="1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권제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호</a:t>
                      </a:r>
                      <a:endParaRPr lang="ko-KR" alt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S. aureus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ciprofloxacin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에 대한 </a:t>
                      </a:r>
                      <a:r>
                        <a:rPr lang="ko-KR" altLang="en-US" sz="1100" dirty="0" err="1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내성률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76%.</a:t>
                      </a:r>
                      <a:endParaRPr lang="ko-KR" alt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E. coli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ciprofloxacin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에 대한 </a:t>
                      </a:r>
                      <a:r>
                        <a:rPr lang="ko-KR" altLang="en-US" sz="1100" dirty="0" err="1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내성률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80%, 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imipenem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에 대한 </a:t>
                      </a:r>
                      <a:r>
                        <a:rPr lang="ko-KR" altLang="en-US" sz="1100" dirty="0" err="1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내성률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10%.</a:t>
                      </a:r>
                      <a:endParaRPr lang="ko-KR" alt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A. </a:t>
                      </a:r>
                      <a:r>
                        <a:rPr lang="en-US" sz="1100" b="1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baumannii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cefepime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ceftazidime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ciprofloxacin, 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imipenem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piperacillin/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tazobactam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에 대한 </a:t>
                      </a:r>
                      <a:r>
                        <a:rPr lang="ko-KR" altLang="en-US" sz="1100" dirty="0" err="1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내성률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63.4-85.4%.</a:t>
                      </a:r>
                      <a:endParaRPr lang="ko-KR" alt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i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S. aureus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(27.9%), </a:t>
                      </a:r>
                      <a:r>
                        <a:rPr lang="en-US" sz="1100" i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A. baumannii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(21.6%), </a:t>
                      </a:r>
                      <a:r>
                        <a:rPr lang="en-US" sz="1100" i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K. pneumoniae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(11.1%), </a:t>
                      </a:r>
                      <a:r>
                        <a:rPr lang="en-US" sz="1100" i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 aeruginosa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(6.3%), </a:t>
                      </a:r>
                      <a:r>
                        <a:rPr lang="en-US" sz="1100" i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S. maltophilia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(5.8%), </a:t>
                      </a:r>
                      <a:r>
                        <a:rPr lang="en-US" sz="1100" i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E. aerogenes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(5.3%), </a:t>
                      </a:r>
                      <a:r>
                        <a:rPr lang="en-US" sz="1100" i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E. coli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(5.3%).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="1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주요 항생제</a:t>
                      </a:r>
                      <a:r>
                        <a:rPr lang="en-US" altLang="ko-KR" sz="1100" b="1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: 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Piperacillin/</a:t>
                      </a:r>
                      <a:r>
                        <a:rPr lang="en-US" altLang="ko-KR" sz="1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tazobactam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ko-KR" alt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latinLnBrk="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="1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항생제 감수성</a:t>
                      </a:r>
                      <a:r>
                        <a:rPr lang="en-US" altLang="ko-KR" sz="1100" b="1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: </a:t>
                      </a:r>
                      <a:r>
                        <a:rPr lang="en-US" altLang="ko-KR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K. </a:t>
                      </a:r>
                      <a:r>
                        <a:rPr lang="en-US" altLang="ko-KR" sz="11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pneumoniae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는 </a:t>
                      </a:r>
                      <a:r>
                        <a:rPr lang="en-US" altLang="ko-KR" sz="1100" dirty="0" err="1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imipenem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에 대해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, </a:t>
                      </a:r>
                      <a:r>
                        <a:rPr lang="en-US" altLang="ko-KR" sz="1100" i="1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P. aeruginosa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는 </a:t>
                      </a:r>
                      <a:r>
                        <a:rPr lang="en-US" altLang="ko-KR" sz="1100" dirty="0" err="1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cefepime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에 높은 감수성을 보임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.</a:t>
                      </a:r>
                      <a:endParaRPr lang="ko-KR" alt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latinLnBrk="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="1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치료의 어려움</a:t>
                      </a:r>
                      <a:r>
                        <a:rPr lang="en-US" altLang="ko-KR" sz="1100" b="1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: </a:t>
                      </a:r>
                      <a:r>
                        <a:rPr lang="en-US" altLang="ko-KR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A. </a:t>
                      </a:r>
                      <a:r>
                        <a:rPr lang="en-US" altLang="ko-KR" sz="11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baumannii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의 높은 </a:t>
                      </a:r>
                      <a:r>
                        <a:rPr lang="ko-KR" altLang="en-US" sz="1100" dirty="0" err="1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내성률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.</a:t>
                      </a:r>
                      <a:endParaRPr lang="ko-KR" alt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4543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strike="noStrike">
                          <a:solidFill>
                            <a:srgbClr val="215F9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Microbiologic pattern and clinical outcome of non-ICU-acquired pneumonia: Korean HAP registry analysis - PMC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latinLnBrk="0"/>
                      <a:r>
                        <a:rPr lang="en-US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latinLnBrk="0"/>
                      <a:r>
                        <a:rPr lang="en-US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latinLnBrk="0"/>
                      <a:r>
                        <a:rPr lang="en-US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JH Jang et el., Korean J Intern Med. 2022 Jun 28;37(4):800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–810. doi: </a:t>
                      </a:r>
                      <a:r>
                        <a:rPr lang="en-US" sz="11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10.3904/kjim.2021.348</a:t>
                      </a:r>
                      <a:endParaRPr lang="en-US" sz="28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100" b="1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A. </a:t>
                      </a:r>
                      <a:r>
                        <a:rPr lang="en-US" altLang="ko-KR" sz="1100" b="1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baumannii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 </a:t>
                      </a:r>
                      <a:r>
                        <a:rPr lang="ko-KR" altLang="en-US" sz="1100" dirty="0" err="1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다제내성률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91.3%.</a:t>
                      </a:r>
                      <a:endParaRPr lang="ko-KR" alt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100" b="1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 aeruginosa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 </a:t>
                      </a:r>
                      <a:r>
                        <a:rPr lang="ko-KR" altLang="en-US" sz="1100" dirty="0" err="1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다제내성률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76.0%.</a:t>
                      </a:r>
                      <a:endParaRPr lang="ko-KR" alt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100" b="1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K. </a:t>
                      </a:r>
                      <a:r>
                        <a:rPr lang="en-US" altLang="ko-KR" sz="1100" b="1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pneumoniae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 </a:t>
                      </a:r>
                      <a:r>
                        <a:rPr lang="ko-KR" altLang="en-US" sz="1100" dirty="0" err="1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다제내성률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57.1%.</a:t>
                      </a:r>
                      <a:endParaRPr lang="ko-KR" alt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it-IT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 aeruginosa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(22.1%), </a:t>
                      </a:r>
                      <a:r>
                        <a:rPr lang="it-IT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A. baumannii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(20.4%), </a:t>
                      </a:r>
                      <a:r>
                        <a:rPr lang="it-IT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K. pneumoniae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(18.6%), </a:t>
                      </a:r>
                      <a:r>
                        <a:rPr lang="it-IT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S. aureus 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(12.4%).</a:t>
                      </a:r>
                      <a:endParaRPr lang="it-IT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="1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주요 항생제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beta-lactams.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latinLnBrk="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="1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치료 실패 요인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 </a:t>
                      </a:r>
                      <a:r>
                        <a:rPr lang="en-US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K. </a:t>
                      </a:r>
                      <a:r>
                        <a:rPr lang="en-US" sz="11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pneumoniae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respiratory viruses, hematological 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alignancies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및 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adjunctive corticosteroid treatment.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828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strike="noStrike" dirty="0">
                          <a:solidFill>
                            <a:srgbClr val="215F9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Characteristics, Management, and Clinical Outcomes of Patients with Hospital-Acquired and Ventilator-Associated Pneumonia: A Multicenter Cohort Study in Korea - PMC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latinLnBrk="0"/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latinLnBrk="0"/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RE 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et al., 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Tuberc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Respir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Dis (Seoul). 2021 Jun 4;84(4):317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–325. 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doi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: </a:t>
                      </a:r>
                      <a:r>
                        <a:rPr lang="en-US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10.4046/trd.2021.0018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latinLnBrk="0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it-IT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A. baumannii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(32.2%), </a:t>
                      </a:r>
                      <a:r>
                        <a:rPr lang="it-IT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 aeruginosa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(17.1%), </a:t>
                      </a:r>
                      <a:r>
                        <a:rPr lang="it-IT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K. pneumoniae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(16.6%), </a:t>
                      </a:r>
                      <a:r>
                        <a:rPr lang="it-IT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S. aureus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(11.4%).</a:t>
                      </a:r>
                      <a:endParaRPr lang="it-IT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latinLnBrk="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="1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주요 항생제</a:t>
                      </a:r>
                      <a:r>
                        <a:rPr lang="en-US" altLang="ko-KR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 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초기 경험적 항생제로서 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extended-spectrum penicillin/beta-lactamase inhibitor (59.3%) 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및 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respiratory fluoroquinolone (32.1%).</a:t>
                      </a:r>
                      <a:endParaRPr lang="ko-KR" alt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latinLnBrk="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="1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치료 실패 요인</a:t>
                      </a:r>
                      <a:r>
                        <a:rPr lang="en-US" altLang="ko-KR" sz="1100" b="1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: 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초기 경험적 항생제 치료의 부적절성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, </a:t>
                      </a:r>
                      <a:r>
                        <a:rPr lang="ko-KR" altLang="en-US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고령 및 동반 질환의 존재</a:t>
                      </a:r>
                      <a:r>
                        <a:rPr lang="en-US" altLang="ko-KR" sz="1100" dirty="0"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.</a:t>
                      </a:r>
                      <a:endParaRPr lang="ko-KR" alt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2092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103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7908" y="171694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Annual Report on South Korea Antimicrobial Susceptibility Surveillance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23" y="1887172"/>
            <a:ext cx="2968408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4022" y="1614366"/>
            <a:ext cx="8862647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 err="1"/>
              <a:t>Kor</a:t>
            </a:r>
            <a:r>
              <a:rPr lang="en-US" altLang="ko-KR" sz="1400" b="1" dirty="0"/>
              <a:t>-GLASS </a:t>
            </a:r>
            <a:r>
              <a:rPr lang="ko-KR" altLang="en-US" sz="1400" b="1" dirty="0"/>
              <a:t>사업 </a:t>
            </a:r>
            <a:endParaRPr lang="en-US" altLang="ko-KR" sz="1400" b="1" dirty="0"/>
          </a:p>
          <a:p>
            <a:r>
              <a:rPr lang="en-US" altLang="ko-KR" sz="1400" dirty="0"/>
              <a:t>: </a:t>
            </a:r>
            <a:r>
              <a:rPr lang="ko-KR" altLang="en-US" sz="1400" dirty="0"/>
              <a:t>국가 항생제 내성 관리 대체 일환으로 </a:t>
            </a:r>
            <a:r>
              <a:rPr lang="en-US" altLang="ko-KR" sz="1400" dirty="0"/>
              <a:t>WHO</a:t>
            </a:r>
            <a:r>
              <a:rPr lang="ko-KR" altLang="en-US" sz="1400" dirty="0"/>
              <a:t>에서 결성한 국제 항생제 내성 감시 사업 </a:t>
            </a:r>
            <a:r>
              <a:rPr lang="en-US" altLang="ko-KR" sz="1400" dirty="0"/>
              <a:t>(GLASS)</a:t>
            </a:r>
            <a:r>
              <a:rPr lang="ko-KR" altLang="en-US" sz="1400" dirty="0"/>
              <a:t>에서 제시한 국제 기준을 따르면서 국내 실정을 반영하여 </a:t>
            </a:r>
            <a:r>
              <a:rPr lang="en-US" altLang="ko-KR" sz="1400" dirty="0"/>
              <a:t>2016</a:t>
            </a:r>
            <a:r>
              <a:rPr lang="ko-KR" altLang="en-US" sz="1400" dirty="0"/>
              <a:t>년 시범 사업으로 시작됨</a:t>
            </a:r>
            <a:endParaRPr lang="en-US" altLang="ko-KR" sz="1400" dirty="0"/>
          </a:p>
          <a:p>
            <a:r>
              <a:rPr lang="en-US" altLang="ko-KR" sz="1400" dirty="0"/>
              <a:t>3</a:t>
            </a:r>
            <a:r>
              <a:rPr lang="ko-KR" altLang="en-US" sz="1400" dirty="0"/>
              <a:t>기 사업의 시작은 </a:t>
            </a:r>
            <a:r>
              <a:rPr lang="en-US" altLang="ko-KR" sz="1400" dirty="0"/>
              <a:t>2023-2025 </a:t>
            </a:r>
            <a:r>
              <a:rPr lang="ko-KR" altLang="en-US" sz="1400" dirty="0"/>
              <a:t>이며 기존 혈액</a:t>
            </a:r>
            <a:r>
              <a:rPr lang="en-US" altLang="ko-KR" sz="1400" dirty="0"/>
              <a:t>, </a:t>
            </a:r>
            <a:r>
              <a:rPr lang="ko-KR" altLang="en-US" sz="1400" dirty="0"/>
              <a:t>요</a:t>
            </a:r>
            <a:r>
              <a:rPr lang="en-US" altLang="ko-KR" sz="1400" dirty="0"/>
              <a:t>, </a:t>
            </a:r>
            <a:r>
              <a:rPr lang="ko-KR" altLang="en-US" sz="1400" dirty="0"/>
              <a:t>대변</a:t>
            </a:r>
            <a:r>
              <a:rPr lang="en-US" altLang="ko-KR" sz="1400" dirty="0"/>
              <a:t>, </a:t>
            </a:r>
            <a:r>
              <a:rPr lang="ko-KR" altLang="en-US" sz="1400" dirty="0"/>
              <a:t>뇌척수액</a:t>
            </a:r>
            <a:r>
              <a:rPr lang="en-US" altLang="ko-KR" sz="1400" dirty="0"/>
              <a:t>, </a:t>
            </a:r>
            <a:r>
              <a:rPr lang="ko-KR" altLang="en-US" sz="1400" dirty="0"/>
              <a:t>비뇨생식기 </a:t>
            </a:r>
            <a:r>
              <a:rPr lang="ko-KR" altLang="en-US" sz="1400" dirty="0" err="1"/>
              <a:t>검체</a:t>
            </a:r>
            <a:r>
              <a:rPr lang="ko-KR" altLang="en-US" sz="1400" dirty="0"/>
              <a:t> </a:t>
            </a:r>
            <a:r>
              <a:rPr lang="en-US" altLang="ko-KR" sz="1400" dirty="0"/>
              <a:t>5</a:t>
            </a:r>
            <a:r>
              <a:rPr lang="ko-KR" altLang="en-US" sz="1400" dirty="0"/>
              <a:t>종에서 호흡기 </a:t>
            </a:r>
            <a:r>
              <a:rPr lang="ko-KR" altLang="en-US" sz="1400" dirty="0" err="1"/>
              <a:t>검체를</a:t>
            </a:r>
            <a:r>
              <a:rPr lang="ko-KR" altLang="en-US" sz="1400" dirty="0"/>
              <a:t> 추가할 예정 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931" y="2901026"/>
            <a:ext cx="7389568" cy="37872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86646" y="4442418"/>
            <a:ext cx="165002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SAU: S. aureus</a:t>
            </a:r>
          </a:p>
          <a:p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EFM: E. </a:t>
            </a:r>
            <a:r>
              <a:rPr lang="en-US" altLang="ko-K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faecium</a:t>
            </a:r>
            <a:endParaRPr lang="en-US" altLang="ko-KR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ECO: E.coli</a:t>
            </a:r>
          </a:p>
          <a:p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KPN: K. pneumonia</a:t>
            </a:r>
          </a:p>
          <a:p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PAE: P. aeruginosa</a:t>
            </a:r>
          </a:p>
          <a:p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ABA: A. </a:t>
            </a:r>
            <a:r>
              <a:rPr lang="en-US" altLang="ko-K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baumannii</a:t>
            </a:r>
            <a:endParaRPr lang="ko-KR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283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668" y="190012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+mn-lt"/>
              </a:rPr>
              <a:t>Current management of HAP/VAP</a:t>
            </a:r>
            <a:endParaRPr lang="ko-KR" altLang="en-US" dirty="0">
              <a:latin typeface="+mn-lt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297146" y="1759826"/>
            <a:ext cx="6515100" cy="4774482"/>
            <a:chOff x="750859" y="89141"/>
            <a:chExt cx="10373183" cy="6501441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800C5BE5-83B5-61D5-F69C-EEA7BC496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0859" y="103518"/>
              <a:ext cx="10373183" cy="6487064"/>
            </a:xfrm>
            <a:prstGeom prst="rect">
              <a:avLst/>
            </a:prstGeom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FCA2589-7C3A-F50B-6FD9-7868AC3758AE}"/>
                </a:ext>
              </a:extLst>
            </p:cNvPr>
            <p:cNvSpPr/>
            <p:nvPr/>
          </p:nvSpPr>
          <p:spPr>
            <a:xfrm>
              <a:off x="750859" y="103518"/>
              <a:ext cx="2337400" cy="312467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8D5DFB8D-A0C2-A3AC-3748-5D63A6D0AED4}"/>
                </a:ext>
              </a:extLst>
            </p:cNvPr>
            <p:cNvSpPr/>
            <p:nvPr/>
          </p:nvSpPr>
          <p:spPr>
            <a:xfrm>
              <a:off x="4830791" y="294258"/>
              <a:ext cx="2671314" cy="312467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1080EC4-E31E-70B2-B7BF-99177C3A65E9}"/>
                </a:ext>
              </a:extLst>
            </p:cNvPr>
            <p:cNvSpPr/>
            <p:nvPr/>
          </p:nvSpPr>
          <p:spPr>
            <a:xfrm>
              <a:off x="7743644" y="89141"/>
              <a:ext cx="1831675" cy="274130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1A1FD79-A95F-8E41-FEEC-9D3FA9FB592F}"/>
                </a:ext>
              </a:extLst>
            </p:cNvPr>
            <p:cNvSpPr/>
            <p:nvPr/>
          </p:nvSpPr>
          <p:spPr>
            <a:xfrm>
              <a:off x="7726392" y="759125"/>
              <a:ext cx="3397650" cy="277963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4297E580-F720-AB76-91FF-BF4E8A080F7A}"/>
                </a:ext>
              </a:extLst>
            </p:cNvPr>
            <p:cNvSpPr/>
            <p:nvPr/>
          </p:nvSpPr>
          <p:spPr>
            <a:xfrm>
              <a:off x="7743644" y="3851253"/>
              <a:ext cx="3380398" cy="1165247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4A94E7FA-2F31-DF39-C68B-2651FF4F37DA}"/>
                </a:ext>
              </a:extLst>
            </p:cNvPr>
            <p:cNvSpPr/>
            <p:nvPr/>
          </p:nvSpPr>
          <p:spPr>
            <a:xfrm>
              <a:off x="4202103" y="3851253"/>
              <a:ext cx="3470694" cy="1165247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1AB37275-C43E-5370-5A71-A690DE961CA6}"/>
                </a:ext>
              </a:extLst>
            </p:cNvPr>
            <p:cNvSpPr/>
            <p:nvPr/>
          </p:nvSpPr>
          <p:spPr>
            <a:xfrm>
              <a:off x="4275827" y="762959"/>
              <a:ext cx="1820173" cy="274130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890903EA-2F56-2241-7E8F-48A919F2290E}"/>
                </a:ext>
              </a:extLst>
            </p:cNvPr>
            <p:cNvSpPr/>
            <p:nvPr/>
          </p:nvSpPr>
          <p:spPr>
            <a:xfrm>
              <a:off x="750859" y="762959"/>
              <a:ext cx="1820173" cy="274130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6963950" y="1759826"/>
            <a:ext cx="5030380" cy="4565517"/>
            <a:chOff x="0" y="1202551"/>
            <a:chExt cx="12074434" cy="4565517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96FF8B28-37FE-DA41-09A9-547D52A69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02551"/>
              <a:ext cx="12074434" cy="4565517"/>
            </a:xfrm>
            <a:prstGeom prst="rect">
              <a:avLst/>
            </a:prstGeom>
          </p:spPr>
        </p:pic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640B1BC3-3113-B720-C1B2-9C96E9EB1BF0}"/>
                </a:ext>
              </a:extLst>
            </p:cNvPr>
            <p:cNvSpPr/>
            <p:nvPr/>
          </p:nvSpPr>
          <p:spPr>
            <a:xfrm>
              <a:off x="39990" y="1339495"/>
              <a:ext cx="2777706" cy="56431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37B51C06-0522-2CAC-E89A-3802CD94CD87}"/>
                </a:ext>
              </a:extLst>
            </p:cNvPr>
            <p:cNvSpPr/>
            <p:nvPr/>
          </p:nvSpPr>
          <p:spPr>
            <a:xfrm>
              <a:off x="3038010" y="1354170"/>
              <a:ext cx="3894991" cy="564312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27FF7B4B-266C-7376-255F-A32CB047794E}"/>
                </a:ext>
              </a:extLst>
            </p:cNvPr>
            <p:cNvSpPr/>
            <p:nvPr/>
          </p:nvSpPr>
          <p:spPr>
            <a:xfrm>
              <a:off x="7373629" y="1354170"/>
              <a:ext cx="4260177" cy="564312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직사각형 18"/>
          <p:cNvSpPr/>
          <p:nvPr/>
        </p:nvSpPr>
        <p:spPr>
          <a:xfrm>
            <a:off x="10510129" y="6476962"/>
            <a:ext cx="1681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200" dirty="0" err="1">
                <a:solidFill>
                  <a:srgbClr val="212121"/>
                </a:solidFill>
              </a:rPr>
              <a:t>Clin</a:t>
            </a:r>
            <a:r>
              <a:rPr lang="en-US" altLang="ko-KR" sz="1200" dirty="0">
                <a:solidFill>
                  <a:srgbClr val="212121"/>
                </a:solidFill>
              </a:rPr>
              <a:t> Infect Dis. (2016)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297146" y="1759826"/>
            <a:ext cx="4300183" cy="47744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4614769" y="1759826"/>
            <a:ext cx="2214137" cy="47744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467127" y="1216923"/>
            <a:ext cx="308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Beta-lactam + anti-</a:t>
            </a:r>
            <a:r>
              <a:rPr lang="en-US" altLang="ko-K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pseudomonal</a:t>
            </a:r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effect drug</a:t>
            </a:r>
          </a:p>
          <a:p>
            <a:r>
              <a:rPr lang="ko-KR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국내 </a:t>
            </a:r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m/c: pip/</a:t>
            </a:r>
            <a:r>
              <a:rPr lang="en-US" altLang="ko-K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tazo</a:t>
            </a:r>
            <a:r>
              <a:rPr lang="en-US" altLang="ko-K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+ levofloxacin</a:t>
            </a:r>
            <a:endParaRPr lang="ko-KR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133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Case presentation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060" y="1781663"/>
            <a:ext cx="5254311" cy="4351338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712177" y="2215662"/>
            <a:ext cx="517866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5885" t="4887"/>
          <a:stretch/>
        </p:blipFill>
        <p:spPr>
          <a:xfrm>
            <a:off x="6831623" y="1758462"/>
            <a:ext cx="3720245" cy="481965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6831623" y="5310554"/>
            <a:ext cx="3720245" cy="12675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38100"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 flipV="1">
            <a:off x="2365131" y="3745523"/>
            <a:ext cx="4466492" cy="1828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708061" y="3409950"/>
            <a:ext cx="2403318" cy="3355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38100"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530527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FDFB51-BAFD-4279-A92E-17C9DF91B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296545"/>
            <a:ext cx="11574780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Artificial Intelligence Model to Predict the Mortality in Patients Caused by Carbapenem-Resistant Gram-Negative bacteria</a:t>
            </a:r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51344FC3-FCF6-473C-9956-9477B21F6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9752" y="1802765"/>
            <a:ext cx="5209528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772E72-7282-44C5-9A8B-DBD5B0A59485}"/>
              </a:ext>
            </a:extLst>
          </p:cNvPr>
          <p:cNvSpPr txBox="1"/>
          <p:nvPr/>
        </p:nvSpPr>
        <p:spPr>
          <a:xfrm>
            <a:off x="6217920" y="1931670"/>
            <a:ext cx="54635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 design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Retrospective cohort study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704 patients, 17 hospitals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 2017 and August 2019</a:t>
            </a:r>
          </a:p>
          <a:p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Pathogens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caterogy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Carbapenem resistant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acinetobacter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baumannii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Carbapenem resistant pseudomonas aeruginosa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Carbapenem resistant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enterobacteriacae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Antibiotics regimens: 68 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(included single agent with combination)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06C1C87-1CEF-4C75-87AE-176AAC19195D}"/>
              </a:ext>
            </a:extLst>
          </p:cNvPr>
          <p:cNvSpPr/>
          <p:nvPr/>
        </p:nvSpPr>
        <p:spPr>
          <a:xfrm>
            <a:off x="10765006" y="6552858"/>
            <a:ext cx="1426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200" dirty="0">
                <a:solidFill>
                  <a:srgbClr val="212121"/>
                </a:solidFill>
              </a:rPr>
              <a:t>Unpublished data</a:t>
            </a:r>
          </a:p>
        </p:txBody>
      </p:sp>
    </p:spTree>
    <p:extLst>
      <p:ext uri="{BB962C8B-B14F-4D97-AF65-F5344CB8AC3E}">
        <p14:creationId xmlns:p14="http://schemas.microsoft.com/office/powerpoint/2010/main" val="3861057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5845" y="0"/>
            <a:ext cx="12106155" cy="1325563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Suggested antibiotics for the treatment of antimicrobial-resistant infections in adults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내용 개체 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8408472"/>
              </p:ext>
            </p:extLst>
          </p:nvPr>
        </p:nvGraphicFramePr>
        <p:xfrm>
          <a:off x="85845" y="1150481"/>
          <a:ext cx="10829082" cy="543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6974">
                  <a:extLst>
                    <a:ext uri="{9D8B030D-6E8A-4147-A177-3AD203B41FA5}">
                      <a16:colId xmlns:a16="http://schemas.microsoft.com/office/drawing/2014/main" val="3101078268"/>
                    </a:ext>
                  </a:extLst>
                </a:gridCol>
                <a:gridCol w="8152108">
                  <a:extLst>
                    <a:ext uri="{9D8B030D-6E8A-4147-A177-3AD203B41FA5}">
                      <a16:colId xmlns:a16="http://schemas.microsoft.com/office/drawing/2014/main" val="3192548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Antibiotics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Dosing (Pneumonia, normal renal and hepatic function)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6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Ampicillin-</a:t>
                      </a:r>
                      <a:r>
                        <a:rPr lang="en-US" altLang="ko-K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sulbactam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Administer a total daily dose of 9 grams of </a:t>
                      </a:r>
                      <a:r>
                        <a:rPr lang="en-US" altLang="ko-K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sulbactam</a:t>
                      </a:r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via one of the following</a:t>
                      </a:r>
                    </a:p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regimens: 9 grams of ampicillin-</a:t>
                      </a:r>
                      <a:r>
                        <a:rPr lang="en-US" altLang="ko-K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sulbactam</a:t>
                      </a:r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(6 grams ampicillin, 3 grams </a:t>
                      </a:r>
                      <a:r>
                        <a:rPr lang="en-US" altLang="ko-K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sulbactam</a:t>
                      </a:r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IV every 8 hours, infused over 4 hours</a:t>
                      </a:r>
                    </a:p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 </a:t>
                      </a:r>
                    </a:p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 grams of ampicillin-</a:t>
                      </a:r>
                      <a:r>
                        <a:rPr lang="en-US" altLang="ko-K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sulbactam</a:t>
                      </a:r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(18 grams ampicillin, 9 grams </a:t>
                      </a:r>
                      <a:r>
                        <a:rPr lang="en-US" altLang="ko-K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sulbactam</a:t>
                      </a:r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IV as a continuous infusion over 24 hours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270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/>
                        <a:t>Cefepime</a:t>
                      </a:r>
                      <a:r>
                        <a:rPr lang="en-US" altLang="ko-KR" sz="1200" dirty="0"/>
                        <a:t>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2 grams IV every 8 hours, infused over 3 hours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006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err="1">
                          <a:solidFill>
                            <a:srgbClr val="FF0000"/>
                          </a:solidFill>
                        </a:rPr>
                        <a:t>Cefiderocol</a:t>
                      </a:r>
                      <a:r>
                        <a:rPr lang="ko-KR" altLang="en-US" sz="1200" b="1" dirty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2 grams IV every 8 hours, infused over 3 hours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689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err="1">
                          <a:solidFill>
                            <a:srgbClr val="FF0000"/>
                          </a:solidFill>
                        </a:rPr>
                        <a:t>Ceftazidime</a:t>
                      </a:r>
                      <a:r>
                        <a:rPr lang="en-US" altLang="ko-KR" sz="1200" b="1" dirty="0">
                          <a:solidFill>
                            <a:srgbClr val="FF0000"/>
                          </a:solidFill>
                        </a:rPr>
                        <a:t>-avibactam</a:t>
                      </a:r>
                      <a:r>
                        <a:rPr lang="ko-KR" altLang="en-US" sz="1200" b="1" dirty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2.5 grams IV every 8 hours, infused over 3 hours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057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err="1">
                          <a:solidFill>
                            <a:srgbClr val="FF0000"/>
                          </a:solidFill>
                        </a:rPr>
                        <a:t>Ceftazidime</a:t>
                      </a:r>
                      <a:r>
                        <a:rPr lang="en-US" altLang="ko-KR" sz="1200" b="1" dirty="0">
                          <a:solidFill>
                            <a:srgbClr val="FF0000"/>
                          </a:solidFill>
                        </a:rPr>
                        <a:t>-avibactam PLUS </a:t>
                      </a:r>
                      <a:r>
                        <a:rPr lang="en-US" altLang="ko-KR" sz="1200" b="1" dirty="0" err="1">
                          <a:solidFill>
                            <a:srgbClr val="FF0000"/>
                          </a:solidFill>
                        </a:rPr>
                        <a:t>aztreonam</a:t>
                      </a:r>
                      <a:r>
                        <a:rPr lang="ko-KR" altLang="en-US" sz="1200" b="1" dirty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/>
                        <a:t>Ceftazidime</a:t>
                      </a:r>
                      <a:r>
                        <a:rPr lang="en-US" altLang="ko-KR" sz="1200" dirty="0"/>
                        <a:t>-avibactam: 2.5 grams IV every 8 hours, infused over 3 hours </a:t>
                      </a:r>
                    </a:p>
                    <a:p>
                      <a:pPr latinLnBrk="1"/>
                      <a:r>
                        <a:rPr lang="en-US" altLang="ko-KR" sz="1200" dirty="0"/>
                        <a:t>PLUS (administered simultaneously via Y-site administration) </a:t>
                      </a:r>
                    </a:p>
                    <a:p>
                      <a:pPr latinLnBrk="1"/>
                      <a:r>
                        <a:rPr lang="en-US" altLang="ko-KR" sz="1200" dirty="0" err="1"/>
                        <a:t>Aztreonam</a:t>
                      </a:r>
                      <a:r>
                        <a:rPr lang="en-US" altLang="ko-KR" sz="1200" dirty="0"/>
                        <a:t>: 2 grams IV every 8 hours, infused over 3 hours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633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err="1">
                          <a:solidFill>
                            <a:srgbClr val="FF0000"/>
                          </a:solidFill>
                        </a:rPr>
                        <a:t>Ceftolozane-tazobactam</a:t>
                      </a:r>
                      <a:r>
                        <a:rPr lang="ko-KR" altLang="en-US" sz="1200" b="1" dirty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3 grams IV every 8 hours, infused over 3 hours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8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Ciprofloxacin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400 milligrams IV every 8 hours OR 750 milligrams PO every 12 hours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12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/>
                        <a:t>Colistin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CrCl</a:t>
                      </a:r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Daily dose of </a:t>
                      </a:r>
                      <a:r>
                        <a:rPr lang="en-US" altLang="ko-K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Colistin</a:t>
                      </a:r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</a:t>
                      </a:r>
                      <a:r>
                        <a:rPr lang="en-US" altLang="ko-K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</a:t>
                      </a:r>
                      <a:r>
                        <a:rPr lang="en-US" altLang="ko-K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CrCl</a:t>
                      </a:r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Daily dose of </a:t>
                      </a:r>
                      <a:r>
                        <a:rPr lang="en-US" altLang="ko-K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Colistin</a:t>
                      </a:r>
                      <a:endParaRPr lang="en-US" altLang="ko-K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en-US" altLang="ko-K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130                                              50 to &lt; 60	245	 </a:t>
                      </a:r>
                    </a:p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to &lt; 10	145	                           60 to &lt; 70	275</a:t>
                      </a:r>
                    </a:p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to &lt; 20	160	                           70 to &lt; 80	300</a:t>
                      </a:r>
                    </a:p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to &lt; 30	175	                           80 to &lt; 90	340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to &lt; 40	195	                           ≥ 90	 360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to &lt; 50	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288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/>
                        <a:t>Eravacycline</a:t>
                      </a:r>
                      <a:r>
                        <a:rPr lang="en-US" altLang="ko-KR" sz="1200" dirty="0"/>
                        <a:t>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1 mg/kg per dose IV every 12 hours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6782"/>
                  </a:ext>
                </a:extLst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11006562" y="1150481"/>
            <a:ext cx="973239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</a:t>
            </a:r>
          </a:p>
          <a:p>
            <a:r>
              <a:rPr lang="en-US" altLang="ko-K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Extended-spectrum </a:t>
            </a:r>
          </a:p>
          <a:p>
            <a:r>
              <a:rPr lang="en-US" altLang="ko-K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antibiotics </a:t>
            </a:r>
          </a:p>
          <a:p>
            <a:r>
              <a:rPr lang="en-US" altLang="ko-K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CRE</a:t>
            </a:r>
            <a:endParaRPr lang="ko-KR" altLang="en-US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062891" y="6552858"/>
            <a:ext cx="21291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200" dirty="0">
                <a:solidFill>
                  <a:srgbClr val="212121"/>
                </a:solidFill>
              </a:rPr>
              <a:t>IDSA 2024 guidance. (2024)</a:t>
            </a:r>
          </a:p>
        </p:txBody>
      </p:sp>
    </p:spTree>
    <p:extLst>
      <p:ext uri="{BB962C8B-B14F-4D97-AF65-F5344CB8AC3E}">
        <p14:creationId xmlns:p14="http://schemas.microsoft.com/office/powerpoint/2010/main" val="3893388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172" y="98907"/>
            <a:ext cx="12087828" cy="1325563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Suggested antibiotics for the treatment of antimicrobial-resistant infections in adults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내용 개체 틀 4"/>
          <p:cNvGraphicFramePr>
            <a:graphicFrameLocks noGrp="1"/>
          </p:cNvGraphicFramePr>
          <p:nvPr>
            <p:ph idx="1"/>
          </p:nvPr>
        </p:nvGraphicFramePr>
        <p:xfrm>
          <a:off x="196770" y="1421294"/>
          <a:ext cx="10979552" cy="462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171">
                  <a:extLst>
                    <a:ext uri="{9D8B030D-6E8A-4147-A177-3AD203B41FA5}">
                      <a16:colId xmlns:a16="http://schemas.microsoft.com/office/drawing/2014/main" val="3101078268"/>
                    </a:ext>
                  </a:extLst>
                </a:gridCol>
                <a:gridCol w="8265381">
                  <a:extLst>
                    <a:ext uri="{9D8B030D-6E8A-4147-A177-3AD203B41FA5}">
                      <a16:colId xmlns:a16="http://schemas.microsoft.com/office/drawing/2014/main" val="3192548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Antibiotics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Dosing (Pneumonia, normal renal and hepatic function)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6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/>
                        <a:t>Ertapenem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1 gram IV every 24 hours, infused over 30 minutes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270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/>
                        <a:t>Imipenem-cilastatin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500 mg IV every 6 hours, infused over 3 hours (if feasible)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006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err="1">
                          <a:solidFill>
                            <a:srgbClr val="FF0000"/>
                          </a:solidFill>
                        </a:rPr>
                        <a:t>Imipenem-cilastatin-relebactam</a:t>
                      </a:r>
                      <a:r>
                        <a:rPr lang="ko-KR" altLang="en-US" sz="1200" b="1" dirty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altLang="ko-KR" sz="1200" b="1" dirty="0">
                          <a:solidFill>
                            <a:srgbClr val="FF0000"/>
                          </a:solidFill>
                        </a:rPr>
                        <a:t>  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1.25 grams IV every 6 hours, infused over 30 minutes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689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Levofloxacin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All infections: 750 milligrams IV/PO every 24 hours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057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/>
                        <a:t>Meropenem</a:t>
                      </a:r>
                      <a:r>
                        <a:rPr lang="en-US" altLang="ko-KR" sz="1200" dirty="0"/>
                        <a:t>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2 grams IV every 8 hours, infused over 3 hours (if feasible)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633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err="1">
                          <a:solidFill>
                            <a:srgbClr val="FF0000"/>
                          </a:solidFill>
                        </a:rPr>
                        <a:t>Meropenem-vaborbactam</a:t>
                      </a:r>
                      <a:r>
                        <a:rPr lang="ko-KR" altLang="en-US" sz="1200" b="1" dirty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4 </a:t>
                      </a:r>
                      <a:r>
                        <a:rPr lang="en-US" altLang="ko-KR" sz="1200" dirty="0" err="1"/>
                        <a:t>gramsIV</a:t>
                      </a:r>
                      <a:r>
                        <a:rPr lang="en-US" altLang="ko-KR" sz="1200" dirty="0"/>
                        <a:t> every 8 hours, infused over 3 hours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8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Minocycline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200 milligrams IV/PO every 12 hours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12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Nitrofurantoin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/>
                        <a:t>Macrocrystal</a:t>
                      </a:r>
                      <a:r>
                        <a:rPr lang="en-US" altLang="ko-KR" sz="1200" dirty="0"/>
                        <a:t>/monohydrate (</a:t>
                      </a:r>
                      <a:r>
                        <a:rPr lang="en-US" altLang="ko-KR" sz="1200" dirty="0" err="1"/>
                        <a:t>Macrobid</a:t>
                      </a:r>
                      <a:r>
                        <a:rPr lang="en-US" altLang="ko-KR" sz="1200" dirty="0"/>
                        <a:t>®): 100 mg PO every 12 hours</a:t>
                      </a:r>
                    </a:p>
                    <a:p>
                      <a:pPr latinLnBrk="1"/>
                      <a:r>
                        <a:rPr lang="en-US" altLang="ko-KR" sz="1200" dirty="0" err="1"/>
                        <a:t>Oralsuspension</a:t>
                      </a:r>
                      <a:r>
                        <a:rPr lang="en-US" altLang="ko-KR" sz="1200" dirty="0"/>
                        <a:t>: 50 milligrams PO every 6 hours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288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Sulbactam-</a:t>
                      </a:r>
                      <a:r>
                        <a:rPr lang="en-US" altLang="ko-KR" sz="1200" dirty="0" err="1"/>
                        <a:t>durlobactam</a:t>
                      </a:r>
                      <a:r>
                        <a:rPr lang="en-US" altLang="ko-KR" sz="1200" dirty="0"/>
                        <a:t>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Sulbactam 1 gram/</a:t>
                      </a:r>
                      <a:r>
                        <a:rPr lang="en-US" altLang="ko-KR" sz="1200" dirty="0" err="1"/>
                        <a:t>durlobactam</a:t>
                      </a:r>
                      <a:r>
                        <a:rPr lang="en-US" altLang="ko-KR" sz="1200" dirty="0"/>
                        <a:t> 1 gram IV (2 </a:t>
                      </a:r>
                      <a:r>
                        <a:rPr lang="en-US" altLang="ko-KR" sz="1200" dirty="0" err="1"/>
                        <a:t>gramstotal</a:t>
                      </a:r>
                      <a:r>
                        <a:rPr lang="en-US" altLang="ko-KR" sz="1200" dirty="0"/>
                        <a:t>) every 6 hours, infused over 3 hours </a:t>
                      </a:r>
                    </a:p>
                    <a:p>
                      <a:pPr latinLnBrk="1"/>
                      <a:r>
                        <a:rPr lang="en-US" altLang="ko-KR" sz="1200" dirty="0" err="1"/>
                        <a:t>CrCL</a:t>
                      </a:r>
                      <a:r>
                        <a:rPr lang="en-US" altLang="ko-KR" sz="1200" dirty="0"/>
                        <a:t> ≥130 mL/min: Sulbactam 1 gram/</a:t>
                      </a:r>
                      <a:r>
                        <a:rPr lang="en-US" altLang="ko-KR" sz="1200" dirty="0" err="1"/>
                        <a:t>durlobactam</a:t>
                      </a:r>
                      <a:r>
                        <a:rPr lang="en-US" altLang="ko-KR" sz="1200" dirty="0"/>
                        <a:t> 1 gram (2 grams total) IV every 4 hours, infused over 3 hours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/>
                        <a:t>Tigecycline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200 mg IV as a single dose, then 100 mg IV every 12 hours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134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/>
                        <a:t>Trimethoprimsulfamethoxazole</a:t>
                      </a:r>
                      <a:r>
                        <a:rPr lang="en-US" altLang="ko-KR" sz="1200" dirty="0"/>
                        <a:t> 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10-15 mg/kg/day (trimethoprim component) IV/PO divided every 8 to 12 hours</a:t>
                      </a:r>
                      <a:endParaRPr lang="ko-KR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979251"/>
                  </a:ext>
                </a:extLst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11218761" y="1421294"/>
            <a:ext cx="973239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</a:t>
            </a:r>
          </a:p>
          <a:p>
            <a:r>
              <a:rPr lang="en-US" altLang="ko-K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Extended-spectrum </a:t>
            </a:r>
          </a:p>
          <a:p>
            <a:r>
              <a:rPr lang="en-US" altLang="ko-K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antibiotics </a:t>
            </a:r>
          </a:p>
          <a:p>
            <a:r>
              <a:rPr lang="en-US" altLang="ko-K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CRE</a:t>
            </a:r>
            <a:endParaRPr lang="ko-KR" altLang="en-US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062891" y="6552858"/>
            <a:ext cx="21291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200" dirty="0">
                <a:solidFill>
                  <a:srgbClr val="212121"/>
                </a:solidFill>
              </a:rPr>
              <a:t>IDSA 2024 guidance. (2024)</a:t>
            </a:r>
          </a:p>
        </p:txBody>
      </p:sp>
    </p:spTree>
    <p:extLst>
      <p:ext uri="{BB962C8B-B14F-4D97-AF65-F5344CB8AC3E}">
        <p14:creationId xmlns:p14="http://schemas.microsoft.com/office/powerpoint/2010/main" val="3849693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191" y="270391"/>
            <a:ext cx="10515600" cy="1325563"/>
          </a:xfrm>
        </p:spPr>
        <p:txBody>
          <a:bodyPr/>
          <a:lstStyle/>
          <a:p>
            <a:r>
              <a:rPr lang="en-US" altLang="ko-KR" b="1" dirty="0" err="1"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TREATMENT_New</a:t>
            </a:r>
            <a:r>
              <a:rPr lang="en-US" altLang="ko-KR" b="1" dirty="0"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 Antibiotics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ko-KR" dirty="0" err="1">
                <a:latin typeface="Calibri" panose="020F0502020204030204" pitchFamily="34" charset="0"/>
                <a:cs typeface="Calibri" panose="020F0502020204030204" pitchFamily="34" charset="0"/>
              </a:rPr>
              <a:t>Ceftobiprole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(2010) : 5</a:t>
            </a:r>
            <a:r>
              <a:rPr lang="en-US" altLang="ko-K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cephalosporin for HAP </a:t>
            </a:r>
          </a:p>
          <a:p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Ceftolozane-tazobactam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: 5</a:t>
            </a:r>
            <a:r>
              <a:rPr lang="en-US" altLang="ko-K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cephalosporin + </a:t>
            </a:r>
            <a:r>
              <a:rPr lang="el-GR" altLang="ko-KR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-lactamase inhibitor (BLI)</a:t>
            </a:r>
          </a:p>
          <a:p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dirty="0" err="1">
                <a:latin typeface="Calibri" panose="020F0502020204030204" pitchFamily="34" charset="0"/>
                <a:cs typeface="Calibri" panose="020F0502020204030204" pitchFamily="34" charset="0"/>
              </a:rPr>
              <a:t>Meropenem-vaborbactam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(2017): </a:t>
            </a:r>
            <a:r>
              <a:rPr lang="en-US" altLang="ko-KR" dirty="0" err="1">
                <a:latin typeface="Calibri" panose="020F0502020204030204" pitchFamily="34" charset="0"/>
                <a:cs typeface="Calibri" panose="020F0502020204030204" pitchFamily="34" charset="0"/>
              </a:rPr>
              <a:t>Carbapenem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+ non- </a:t>
            </a:r>
            <a:r>
              <a:rPr lang="el-GR" altLang="ko-KR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-lactam BLI</a:t>
            </a:r>
          </a:p>
          <a:p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Ceftazidime</a:t>
            </a:r>
            <a:r>
              <a:rPr lang="en-US" altLang="ko-K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-avibactam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: 3</a:t>
            </a:r>
            <a:r>
              <a:rPr lang="en-US" altLang="ko-K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cephalosporin + non- </a:t>
            </a:r>
            <a:r>
              <a:rPr lang="el-GR" altLang="ko-KR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-lactam BLI </a:t>
            </a:r>
          </a:p>
          <a:p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dirty="0" err="1">
                <a:latin typeface="Calibri" panose="020F0502020204030204" pitchFamily="34" charset="0"/>
                <a:cs typeface="Calibri" panose="020F0502020204030204" pitchFamily="34" charset="0"/>
              </a:rPr>
              <a:t>Imipenem-relebactam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(2020): </a:t>
            </a:r>
            <a:r>
              <a:rPr lang="en-US" altLang="ko-KR" dirty="0" err="1">
                <a:latin typeface="Calibri" panose="020F0502020204030204" pitchFamily="34" charset="0"/>
                <a:cs typeface="Calibri" panose="020F0502020204030204" pitchFamily="34" charset="0"/>
              </a:rPr>
              <a:t>carbapenem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+ non- </a:t>
            </a:r>
            <a:r>
              <a:rPr lang="el-GR" altLang="ko-KR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-lactam BLI</a:t>
            </a:r>
          </a:p>
          <a:p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dirty="0" err="1">
                <a:latin typeface="Calibri" panose="020F0502020204030204" pitchFamily="34" charset="0"/>
                <a:cs typeface="Calibri" panose="020F0502020204030204" pitchFamily="34" charset="0"/>
              </a:rPr>
              <a:t>Cefiderocol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(2019): </a:t>
            </a:r>
            <a:r>
              <a:rPr lang="en-US" altLang="ko-KR" dirty="0" err="1">
                <a:latin typeface="Calibri" panose="020F0502020204030204" pitchFamily="34" charset="0"/>
                <a:cs typeface="Calibri" panose="020F0502020204030204" pitchFamily="34" charset="0"/>
              </a:rPr>
              <a:t>siderophore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cephalosporin</a:t>
            </a:r>
          </a:p>
          <a:p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261" y="957263"/>
            <a:ext cx="762000" cy="14668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2761" y="2284966"/>
            <a:ext cx="1905000" cy="17907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rcRect l="13131" t="41694" r="14244" b="8469"/>
          <a:stretch/>
        </p:blipFill>
        <p:spPr>
          <a:xfrm>
            <a:off x="9210261" y="4383156"/>
            <a:ext cx="1729409" cy="95415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rcRect l="5461" t="35797" r="72691" b="24203"/>
          <a:stretch/>
        </p:blipFill>
        <p:spPr>
          <a:xfrm>
            <a:off x="7732643" y="5337312"/>
            <a:ext cx="1431235" cy="14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58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0842" y="15114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Zerbaxa</a:t>
            </a:r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® 1g/0.5g (</a:t>
            </a:r>
            <a:r>
              <a:rPr lang="en-US" altLang="ko-KR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Ceftolozane+Tazobactam</a:t>
            </a:r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320842" y="1476709"/>
            <a:ext cx="10515600" cy="4900028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적응증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(2022.10.1)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• 18</a:t>
            </a:r>
            <a:r>
              <a:rPr lang="ko-K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세 이상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성인에서 복잡성 복강내 감염 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ko-KR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메트로니다졸</a:t>
            </a:r>
            <a:r>
              <a:rPr lang="ko-K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병용 가능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• 18</a:t>
            </a:r>
            <a:r>
              <a:rPr lang="ko-K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세 이상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성인에서 에서 복잡성 요로 감염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ko-KR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신우신염</a:t>
            </a:r>
            <a:r>
              <a:rPr lang="ko-K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포함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ko-K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ko-K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• 18 </a:t>
            </a:r>
            <a:r>
              <a:rPr lang="ko-KR" alt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세 이상 성인 환자에서 원내 감염 폐렴</a:t>
            </a:r>
            <a:r>
              <a:rPr lang="en-US" altLang="ko-KR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ko-KR" alt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인공호흡기 관련 폐렴</a:t>
            </a:r>
            <a:r>
              <a:rPr lang="en-US" altLang="ko-KR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포함</a:t>
            </a:r>
            <a:r>
              <a:rPr lang="en-US" altLang="ko-KR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유효균종</a:t>
            </a: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인공호흡기 관련 폐렴을 포함한 원내 폐렴</a:t>
            </a:r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ko-KR" alt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그람</a:t>
            </a:r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ko-KR" alt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음성균</a:t>
            </a:r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ko-K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Enterobacter</a:t>
            </a:r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 cloacae, Escherichia coli,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Haemophilus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influenzae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Klebsiella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oxytoca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Klebsiella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pneumoniae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, Proteus mirabilis, Pseudomonas aeruginosa, </a:t>
            </a:r>
            <a:r>
              <a:rPr lang="en-US" altLang="ko-K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Serratia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marcescens</a:t>
            </a:r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302" y="581066"/>
            <a:ext cx="1230983" cy="46572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5715E1E-F486-4032-7AFD-71E8CDE82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661" y="1168595"/>
            <a:ext cx="3341298" cy="175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81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0842" y="244810"/>
            <a:ext cx="11405937" cy="1325563"/>
          </a:xfrm>
        </p:spPr>
        <p:txBody>
          <a:bodyPr>
            <a:normAutofit/>
          </a:bodyPr>
          <a:lstStyle/>
          <a:p>
            <a:r>
              <a:rPr lang="en-US" altLang="ko-KR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Zavicefta</a:t>
            </a:r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® 2g/0.5g (</a:t>
            </a:r>
            <a:r>
              <a:rPr lang="en-US" altLang="ko-KR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Ceftazidime</a:t>
            </a:r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/avibactam) 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0842" y="1476708"/>
            <a:ext cx="11871158" cy="529239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적응증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(2024.02.01)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ko-K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성인 및 생후 </a:t>
            </a: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ko-K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개월 이상 소아 환자에서 복잡성 복강내 감염</a:t>
            </a: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cIAI</a:t>
            </a: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ko-K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치료</a:t>
            </a:r>
            <a:endParaRPr lang="en-US" altLang="ko-K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ko-K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성인 및 생후 </a:t>
            </a: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ko-K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개월 이상 소아 환자에서 </a:t>
            </a:r>
            <a:r>
              <a:rPr lang="ko-KR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신우신염을</a:t>
            </a:r>
            <a:r>
              <a:rPr lang="ko-K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포함한 복잡성 요로 감염</a:t>
            </a: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cUTI</a:t>
            </a: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ko-K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치료 </a:t>
            </a:r>
            <a:endParaRPr lang="en-US" altLang="ko-K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• 18 </a:t>
            </a:r>
            <a:r>
              <a:rPr lang="ko-KR" alt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세 이상 성인 환자에서 인공호흡기 관련 폐렴</a:t>
            </a:r>
            <a:r>
              <a:rPr lang="en-US" altLang="ko-KR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(VAP)</a:t>
            </a:r>
            <a:r>
              <a:rPr lang="ko-KR" alt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을 포함한 </a:t>
            </a:r>
            <a:r>
              <a:rPr lang="ko-KR" altLang="en-US" sz="22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원내감염</a:t>
            </a:r>
            <a:r>
              <a:rPr lang="ko-KR" alt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 폐렴</a:t>
            </a:r>
            <a:r>
              <a:rPr lang="en-US" altLang="ko-KR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(HAP) </a:t>
            </a:r>
            <a:r>
              <a:rPr lang="ko-KR" alt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치료</a:t>
            </a:r>
            <a:endParaRPr lang="en-US" altLang="ko-KR" sz="22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유효균종</a:t>
            </a: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인공호흡기 관련 폐렴을 포함한 원내 폐렴</a:t>
            </a:r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ko-KR" alt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그람</a:t>
            </a:r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ko-KR" alt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음성균</a:t>
            </a:r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ko-K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Enterobacter</a:t>
            </a:r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 cloacae, Escherichia coli, </a:t>
            </a:r>
            <a:r>
              <a:rPr lang="en-US" altLang="ko-K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Klebsiella</a:t>
            </a:r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pneumoniae</a:t>
            </a:r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, Proteus mirabilis, </a:t>
            </a:r>
            <a:r>
              <a:rPr lang="en-US" altLang="ko-K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Serratia</a:t>
            </a:r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marcescens</a:t>
            </a:r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, Pseudomonas aeruginosa. </a:t>
            </a:r>
            <a:endParaRPr lang="ko-KR" alt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279" y="578978"/>
            <a:ext cx="1495425" cy="65722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5840EB6-062F-1A1D-11FE-A43A20D2A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599" y="1334030"/>
            <a:ext cx="2599691" cy="156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7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39694" y="402860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ASPECT-NP study</a:t>
            </a:r>
            <a:r>
              <a:rPr lang="ko-KR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endParaRPr lang="ko-KR" altLang="en-US" dirty="0"/>
          </a:p>
        </p:txBody>
      </p:sp>
      <p:sp>
        <p:nvSpPr>
          <p:cNvPr id="12" name="Arrow: Left 8">
            <a:extLst>
              <a:ext uri="{FF2B5EF4-FFF2-40B4-BE49-F238E27FC236}">
                <a16:creationId xmlns:a16="http://schemas.microsoft.com/office/drawing/2014/main" id="{DDAAD0B5-0245-2ABA-163B-5C4882400972}"/>
              </a:ext>
            </a:extLst>
          </p:cNvPr>
          <p:cNvSpPr/>
          <p:nvPr/>
        </p:nvSpPr>
        <p:spPr>
          <a:xfrm flipH="1">
            <a:off x="3443986" y="3551609"/>
            <a:ext cx="761211" cy="936090"/>
          </a:xfrm>
          <a:prstGeom prst="leftArrow">
            <a:avLst/>
          </a:prstGeom>
          <a:gradFill flip="none" rotWithShape="1">
            <a:gsLst>
              <a:gs pos="100000">
                <a:srgbClr val="00877C">
                  <a:lumMod val="89000"/>
                </a:srgbClr>
              </a:gs>
              <a:gs pos="73000">
                <a:srgbClr val="00877C">
                  <a:lumMod val="89000"/>
                </a:srgbClr>
              </a:gs>
              <a:gs pos="18000">
                <a:srgbClr val="00877C"/>
              </a:gs>
            </a:gsLst>
            <a:lin ang="5400000" scaled="0"/>
            <a:tileRect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1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vention"/>
              <a:ea typeface="+mn-ea"/>
              <a:cs typeface="+mn-cs"/>
            </a:endParaRPr>
          </a:p>
        </p:txBody>
      </p:sp>
      <p:sp>
        <p:nvSpPr>
          <p:cNvPr id="13" name="Arrow: Left 4">
            <a:extLst>
              <a:ext uri="{FF2B5EF4-FFF2-40B4-BE49-F238E27FC236}">
                <a16:creationId xmlns:a16="http://schemas.microsoft.com/office/drawing/2014/main" id="{090D6D21-70B8-E00C-278A-23AADBAC2527}"/>
              </a:ext>
            </a:extLst>
          </p:cNvPr>
          <p:cNvSpPr/>
          <p:nvPr/>
        </p:nvSpPr>
        <p:spPr>
          <a:xfrm flipH="1">
            <a:off x="3443986" y="2418772"/>
            <a:ext cx="761211" cy="936090"/>
          </a:xfrm>
          <a:prstGeom prst="leftArrow">
            <a:avLst/>
          </a:prstGeom>
          <a:gradFill flip="none" rotWithShape="1">
            <a:gsLst>
              <a:gs pos="100000">
                <a:srgbClr val="00877C">
                  <a:lumMod val="89000"/>
                </a:srgbClr>
              </a:gs>
              <a:gs pos="73000">
                <a:srgbClr val="00877C">
                  <a:lumMod val="89000"/>
                </a:srgbClr>
              </a:gs>
              <a:gs pos="18000">
                <a:srgbClr val="00877C"/>
              </a:gs>
            </a:gsLst>
            <a:lin ang="5400000" scaled="0"/>
            <a:tileRect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1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vention"/>
              <a:ea typeface="+mn-ea"/>
              <a:cs typeface="+mn-cs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8E3945D7-B0B7-7626-B0AD-42E83F9490FB}"/>
              </a:ext>
            </a:extLst>
          </p:cNvPr>
          <p:cNvSpPr/>
          <p:nvPr/>
        </p:nvSpPr>
        <p:spPr>
          <a:xfrm>
            <a:off x="939694" y="2234958"/>
            <a:ext cx="2617670" cy="2449489"/>
          </a:xfrm>
          <a:prstGeom prst="rect">
            <a:avLst/>
          </a:prstGeom>
          <a:gradFill rotWithShape="1">
            <a:gsLst>
              <a:gs pos="51000">
                <a:srgbClr val="FFFFFF"/>
              </a:gs>
              <a:gs pos="0">
                <a:srgbClr val="E4E9EC"/>
              </a:gs>
              <a:gs pos="100000">
                <a:srgbClr val="E4E9EC"/>
              </a:gs>
            </a:gsLst>
            <a:lin ang="5400000" scaled="1"/>
          </a:gradFill>
          <a:ln w="19050" cap="flat" cmpd="sng" algn="ctr">
            <a:solidFill>
              <a:srgbClr val="00877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91440" rtlCol="0" anchor="t" anchorCtr="0">
            <a:noAutofit/>
          </a:bodyPr>
          <a:lstStyle/>
          <a:p>
            <a:pPr marL="58738" marR="0" lvl="0" indent="0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6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vention" panose="020B0503020008020204" pitchFamily="34" charset="0"/>
              <a:ea typeface="+mn-ea"/>
              <a:cs typeface="+mn-cs"/>
            </a:endParaRPr>
          </a:p>
        </p:txBody>
      </p:sp>
      <p:sp>
        <p:nvSpPr>
          <p:cNvPr id="15" name="Freeform: Shape 27">
            <a:extLst>
              <a:ext uri="{FF2B5EF4-FFF2-40B4-BE49-F238E27FC236}">
                <a16:creationId xmlns:a16="http://schemas.microsoft.com/office/drawing/2014/main" id="{725A6EF9-DCC5-3C09-1169-A46FDC8F049E}"/>
              </a:ext>
            </a:extLst>
          </p:cNvPr>
          <p:cNvSpPr/>
          <p:nvPr/>
        </p:nvSpPr>
        <p:spPr>
          <a:xfrm>
            <a:off x="4379806" y="2242319"/>
            <a:ext cx="3270326" cy="2455868"/>
          </a:xfrm>
          <a:custGeom>
            <a:avLst/>
            <a:gdLst>
              <a:gd name="connsiteX0" fmla="*/ 0 w 3409763"/>
              <a:gd name="connsiteY0" fmla="*/ 0 h 4496446"/>
              <a:gd name="connsiteX1" fmla="*/ 2908694 w 3409763"/>
              <a:gd name="connsiteY1" fmla="*/ 0 h 4496446"/>
              <a:gd name="connsiteX2" fmla="*/ 2908694 w 3409763"/>
              <a:gd name="connsiteY2" fmla="*/ 1209858 h 4496446"/>
              <a:gd name="connsiteX3" fmla="*/ 3409763 w 3409763"/>
              <a:gd name="connsiteY3" fmla="*/ 2256060 h 4496446"/>
              <a:gd name="connsiteX4" fmla="*/ 2908694 w 3409763"/>
              <a:gd name="connsiteY4" fmla="*/ 3302262 h 4496446"/>
              <a:gd name="connsiteX5" fmla="*/ 2908694 w 3409763"/>
              <a:gd name="connsiteY5" fmla="*/ 4496446 h 4496446"/>
              <a:gd name="connsiteX6" fmla="*/ 0 w 3409763"/>
              <a:gd name="connsiteY6" fmla="*/ 4496446 h 449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9763" h="4496446">
                <a:moveTo>
                  <a:pt x="0" y="0"/>
                </a:moveTo>
                <a:lnTo>
                  <a:pt x="2908694" y="0"/>
                </a:lnTo>
                <a:lnTo>
                  <a:pt x="2908694" y="1209858"/>
                </a:lnTo>
                <a:lnTo>
                  <a:pt x="3409763" y="2256060"/>
                </a:lnTo>
                <a:lnTo>
                  <a:pt x="2908694" y="3302262"/>
                </a:lnTo>
                <a:lnTo>
                  <a:pt x="2908694" y="4496446"/>
                </a:lnTo>
                <a:lnTo>
                  <a:pt x="0" y="4496446"/>
                </a:lnTo>
                <a:close/>
              </a:path>
            </a:pathLst>
          </a:custGeom>
          <a:gradFill rotWithShape="1">
            <a:gsLst>
              <a:gs pos="51000">
                <a:srgbClr val="FFFFFF"/>
              </a:gs>
              <a:gs pos="0">
                <a:srgbClr val="E4E9EC"/>
              </a:gs>
              <a:gs pos="100000">
                <a:srgbClr val="E4E9EC"/>
              </a:gs>
            </a:gsLst>
            <a:lin ang="5400000" scaled="1"/>
          </a:gradFill>
          <a:ln w="19050" cap="flat" cmpd="sng" algn="ctr">
            <a:solidFill>
              <a:srgbClr val="00877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91440" rtlCol="0" anchor="t" anchorCtr="0">
            <a:noAutofit/>
          </a:bodyPr>
          <a:lstStyle/>
          <a:p>
            <a:pPr marL="58738" marR="0" lvl="0" indent="0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6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vention" panose="020B0503020008020204" pitchFamily="34" charset="0"/>
              <a:ea typeface="+mn-ea"/>
              <a:cs typeface="+mn-cs"/>
            </a:endParaRPr>
          </a:p>
        </p:txBody>
      </p:sp>
      <p:sp>
        <p:nvSpPr>
          <p:cNvPr id="16" name="Rectangle 28">
            <a:extLst>
              <a:ext uri="{FF2B5EF4-FFF2-40B4-BE49-F238E27FC236}">
                <a16:creationId xmlns:a16="http://schemas.microsoft.com/office/drawing/2014/main" id="{A852C3AE-7F2D-0F3B-AC94-6B5794A69702}"/>
              </a:ext>
            </a:extLst>
          </p:cNvPr>
          <p:cNvSpPr/>
          <p:nvPr/>
        </p:nvSpPr>
        <p:spPr>
          <a:xfrm>
            <a:off x="4102073" y="2124548"/>
            <a:ext cx="3270325" cy="2603458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tIns="274320" rtlCol="0" anchor="ctr" anchorCtr="0">
            <a:noAutofit/>
          </a:bodyPr>
          <a:lstStyle/>
          <a:p>
            <a:pPr marL="58738" marR="0" lvl="0" indent="0" algn="ctr" defTabSz="4572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6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Ceftolozane</a:t>
            </a:r>
            <a:r>
              <a:rPr kumimoji="0" lang="en-US" sz="1400" b="0" i="0" u="none" strike="noStrike" kern="6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-tazobactam (3 g)</a:t>
            </a:r>
          </a:p>
          <a:p>
            <a:pPr marL="58738" marR="0" lvl="0" indent="0" algn="ctr" defTabSz="4572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6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1-hour IV infusion q8h</a:t>
            </a:r>
          </a:p>
          <a:p>
            <a:pPr marL="58738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6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vention" panose="020B0503020008020204" pitchFamily="34" charset="0"/>
              <a:ea typeface="+mn-ea"/>
              <a:cs typeface="+mn-cs"/>
            </a:endParaRPr>
          </a:p>
          <a:p>
            <a:pPr marL="58738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6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vention" panose="020B0503020008020204" pitchFamily="34" charset="0"/>
              <a:ea typeface="+mn-ea"/>
              <a:cs typeface="+mn-cs"/>
            </a:endParaRPr>
          </a:p>
          <a:p>
            <a:pPr marL="58738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6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vention" panose="020B0503020008020204" pitchFamily="34" charset="0"/>
              <a:ea typeface="+mn-ea"/>
              <a:cs typeface="+mn-cs"/>
            </a:endParaRPr>
          </a:p>
          <a:p>
            <a:pPr marL="58738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6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vention" panose="020B0503020008020204" pitchFamily="34" charset="0"/>
              <a:ea typeface="+mn-ea"/>
              <a:cs typeface="+mn-cs"/>
            </a:endParaRPr>
          </a:p>
          <a:p>
            <a:pPr marL="58738" marR="0" lvl="0" indent="0" algn="ctr" defTabSz="4572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6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Meropenem (1 g)</a:t>
            </a:r>
          </a:p>
          <a:p>
            <a:pPr marL="58738" marR="0" lvl="0" indent="0" algn="ctr" defTabSz="4572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6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1-hour IV infusion q8h</a:t>
            </a:r>
          </a:p>
          <a:p>
            <a:pPr marL="58738" marR="0" lvl="0" indent="0" algn="ctr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6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vention" panose="020B0503020008020204" pitchFamily="34" charset="0"/>
              <a:ea typeface="+mn-ea"/>
              <a:cs typeface="+mn-cs"/>
            </a:endParaRPr>
          </a:p>
        </p:txBody>
      </p:sp>
      <p:sp>
        <p:nvSpPr>
          <p:cNvPr id="17" name="Rectangle 26">
            <a:extLst>
              <a:ext uri="{FF2B5EF4-FFF2-40B4-BE49-F238E27FC236}">
                <a16:creationId xmlns:a16="http://schemas.microsoft.com/office/drawing/2014/main" id="{B9608B80-405A-D678-BC40-2A114E78DA76}"/>
              </a:ext>
            </a:extLst>
          </p:cNvPr>
          <p:cNvSpPr/>
          <p:nvPr/>
        </p:nvSpPr>
        <p:spPr>
          <a:xfrm>
            <a:off x="4565995" y="3255389"/>
            <a:ext cx="2573337" cy="331490"/>
          </a:xfrm>
          <a:prstGeom prst="rect">
            <a:avLst/>
          </a:prstGeom>
          <a:solidFill>
            <a:srgbClr val="7F294A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tIns="45720" rtlCol="0" anchor="ctr" anchorCtr="0">
            <a:noAutofit/>
          </a:bodyPr>
          <a:lstStyle/>
          <a:p>
            <a:pPr marL="58738" marR="0" lvl="0" indent="0" algn="ctr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6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Treatment duration of 8–14 days</a:t>
            </a:r>
          </a:p>
        </p:txBody>
      </p:sp>
      <p:sp>
        <p:nvSpPr>
          <p:cNvPr id="18" name="Rectangle: Rounded Corners 29">
            <a:extLst>
              <a:ext uri="{FF2B5EF4-FFF2-40B4-BE49-F238E27FC236}">
                <a16:creationId xmlns:a16="http://schemas.microsoft.com/office/drawing/2014/main" id="{E75E1136-61DB-025D-5B66-01A80C9BD755}"/>
              </a:ext>
            </a:extLst>
          </p:cNvPr>
          <p:cNvSpPr/>
          <p:nvPr/>
        </p:nvSpPr>
        <p:spPr>
          <a:xfrm>
            <a:off x="7838387" y="2241336"/>
            <a:ext cx="3410284" cy="2455867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00877C">
                  <a:lumMod val="89000"/>
                </a:srgbClr>
              </a:gs>
              <a:gs pos="73000">
                <a:srgbClr val="00877C">
                  <a:lumMod val="89000"/>
                </a:srgbClr>
              </a:gs>
              <a:gs pos="0">
                <a:srgbClr val="00877C"/>
              </a:gs>
            </a:gsLst>
            <a:lin ang="5400000" scaled="0"/>
            <a:tileRect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bIns="91440" rtlCol="0" anchor="ctr"/>
          <a:lstStyle/>
          <a:p>
            <a:pPr marL="58738" marR="0" lvl="0" indent="0" algn="ctr" defTabSz="4572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6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Primary Endpoint</a:t>
            </a:r>
          </a:p>
          <a:p>
            <a:pPr marL="58738" marR="0" lvl="0" indent="0" algn="ctr" defTabSz="4572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6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28-day all-cause mortality (ITT)</a:t>
            </a:r>
          </a:p>
          <a:p>
            <a:pPr marL="58738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6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vention" panose="020B0503020008020204" pitchFamily="34" charset="0"/>
              <a:ea typeface="+mn-ea"/>
              <a:cs typeface="+mn-cs"/>
            </a:endParaRPr>
          </a:p>
          <a:p>
            <a:pPr marL="58738" marR="0" lvl="0" indent="0" algn="ctr" defTabSz="4572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6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Key Secondary Endpoint</a:t>
            </a:r>
          </a:p>
          <a:p>
            <a:pPr marL="58738" marR="0" lvl="0" indent="0" algn="ctr" defTabSz="4572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6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Clinical response at TOC (ITT)</a:t>
            </a:r>
          </a:p>
          <a:p>
            <a:pPr marL="58738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6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vention" panose="020B0503020008020204" pitchFamily="34" charset="0"/>
              <a:ea typeface="+mn-ea"/>
              <a:cs typeface="+mn-cs"/>
            </a:endParaRPr>
          </a:p>
          <a:p>
            <a:pPr marL="58738" marR="0" lvl="0" indent="0" algn="ctr" defTabSz="4572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6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Other Important Secondary Endpoint</a:t>
            </a:r>
          </a:p>
          <a:p>
            <a:pPr marL="58738" marR="0" lvl="0" indent="0" algn="ctr" defTabSz="4572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6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Clinical response at TOC (CE)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5C182F-C78C-18C6-226A-5F2384752D70}"/>
              </a:ext>
            </a:extLst>
          </p:cNvPr>
          <p:cNvSpPr txBox="1"/>
          <p:nvPr/>
        </p:nvSpPr>
        <p:spPr>
          <a:xfrm>
            <a:off x="1249390" y="2493307"/>
            <a:ext cx="1916861" cy="15511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58738" algn="ctr" defTabSz="457200" latinLnBrk="0">
              <a:lnSpc>
                <a:spcPct val="90000"/>
              </a:lnSpc>
              <a:defRPr/>
            </a:pPr>
            <a:r>
              <a:rPr lang="en-US" sz="1600" b="1" kern="600" dirty="0">
                <a:solidFill>
                  <a:srgbClr val="000000"/>
                </a:solidFill>
                <a:latin typeface="Invention" panose="020B0503020008020204" pitchFamily="34" charset="0"/>
              </a:rPr>
              <a:t>Stratification</a:t>
            </a:r>
          </a:p>
          <a:p>
            <a:pPr marL="58738" algn="ctr" defTabSz="457200" latinLnBrk="0">
              <a:lnSpc>
                <a:spcPct val="90000"/>
              </a:lnSpc>
              <a:defRPr/>
            </a:pPr>
            <a:endParaRPr lang="en-US" sz="1600" b="1" kern="600" spc="10" dirty="0">
              <a:solidFill>
                <a:srgbClr val="000000"/>
              </a:solidFill>
              <a:latin typeface="Invention" panose="020B0503020008020204" pitchFamily="34" charset="0"/>
            </a:endParaRPr>
          </a:p>
          <a:p>
            <a:pPr marL="58738" algn="ctr" defTabSz="457200" latinLnBrk="0">
              <a:lnSpc>
                <a:spcPct val="90000"/>
              </a:lnSpc>
              <a:defRPr/>
            </a:pPr>
            <a:r>
              <a:rPr lang="en-US" sz="1600" kern="600" spc="10" dirty="0">
                <a:solidFill>
                  <a:srgbClr val="000000"/>
                </a:solidFill>
                <a:latin typeface="Invention" panose="020B0503020008020204" pitchFamily="34" charset="0"/>
              </a:rPr>
              <a:t>Diagnosis</a:t>
            </a:r>
          </a:p>
          <a:p>
            <a:pPr marL="58738" algn="ctr" defTabSz="457200" latinLnBrk="0">
              <a:lnSpc>
                <a:spcPct val="90000"/>
              </a:lnSpc>
              <a:defRPr/>
            </a:pPr>
            <a:r>
              <a:rPr lang="en-US" sz="1600" kern="600" spc="10" dirty="0">
                <a:solidFill>
                  <a:srgbClr val="000000"/>
                </a:solidFill>
                <a:latin typeface="Invention" panose="020B0503020008020204" pitchFamily="34" charset="0"/>
              </a:rPr>
              <a:t>(VABP) vs (</a:t>
            </a:r>
            <a:r>
              <a:rPr lang="en-US" sz="1600" kern="600" spc="10" dirty="0" err="1">
                <a:solidFill>
                  <a:srgbClr val="000000"/>
                </a:solidFill>
                <a:latin typeface="Invention" panose="020B0503020008020204" pitchFamily="34" charset="0"/>
              </a:rPr>
              <a:t>vHABP</a:t>
            </a:r>
            <a:r>
              <a:rPr lang="en-US" sz="1600" kern="600" spc="10" dirty="0">
                <a:solidFill>
                  <a:srgbClr val="000000"/>
                </a:solidFill>
                <a:latin typeface="Invention" panose="020B0503020008020204" pitchFamily="34" charset="0"/>
              </a:rPr>
              <a:t>)</a:t>
            </a:r>
          </a:p>
          <a:p>
            <a:pPr marL="58738" algn="ctr" defTabSz="457200" latinLnBrk="0">
              <a:lnSpc>
                <a:spcPct val="90000"/>
              </a:lnSpc>
              <a:defRPr/>
            </a:pPr>
            <a:endParaRPr lang="en-US" sz="1600" kern="600" spc="10" dirty="0">
              <a:solidFill>
                <a:srgbClr val="000000"/>
              </a:solidFill>
              <a:latin typeface="Invention" panose="020B0503020008020204" pitchFamily="34" charset="0"/>
            </a:endParaRPr>
          </a:p>
          <a:p>
            <a:pPr marL="58738" algn="ctr" defTabSz="457200" latinLnBrk="0">
              <a:lnSpc>
                <a:spcPct val="90000"/>
              </a:lnSpc>
              <a:defRPr/>
            </a:pPr>
            <a:r>
              <a:rPr lang="en-US" sz="1600" kern="600" spc="10" dirty="0">
                <a:solidFill>
                  <a:srgbClr val="000000"/>
                </a:solidFill>
                <a:latin typeface="Invention" panose="020B0503020008020204" pitchFamily="34" charset="0"/>
              </a:rPr>
              <a:t>Age</a:t>
            </a:r>
          </a:p>
          <a:p>
            <a:pPr marL="58738" algn="ctr" defTabSz="457200" latinLnBrk="0">
              <a:lnSpc>
                <a:spcPct val="90000"/>
              </a:lnSpc>
              <a:defRPr/>
            </a:pPr>
            <a:r>
              <a:rPr lang="en-US" sz="1600" kern="600" spc="10" dirty="0">
                <a:solidFill>
                  <a:srgbClr val="000000"/>
                </a:solidFill>
                <a:latin typeface="Invention" panose="020B0503020008020204" pitchFamily="34" charset="0"/>
              </a:rPr>
              <a:t>(&lt;65 vs ≥65years)</a:t>
            </a:r>
            <a:endParaRPr lang="en-US" sz="1600" kern="600" spc="10" dirty="0">
              <a:solidFill>
                <a:srgbClr val="37424A"/>
              </a:solidFill>
              <a:latin typeface="Invention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9163029" y="6439226"/>
            <a:ext cx="30289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ko-KR" sz="1200" i="1" kern="600" dirty="0">
                <a:solidFill>
                  <a:srgbClr val="374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Lancet Infect Dis</a:t>
            </a:r>
            <a:r>
              <a:rPr lang="pt-BR" altLang="ko-KR" sz="1200" kern="600" dirty="0">
                <a:solidFill>
                  <a:srgbClr val="374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Dec 2019;19(12):1299-1311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54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6810" y="0"/>
            <a:ext cx="11817752" cy="1325563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ASPECT-NP trial: Clinical efficacy of ZERBAXA</a:t>
            </a:r>
            <a:r>
              <a:rPr lang="en-US" altLang="ko-KR" sz="4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endParaRPr lang="ko-KR" altLang="en-US" sz="40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8344" y="1143101"/>
            <a:ext cx="4578705" cy="5094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/>
          <a:srcRect l="1472" t="2839" r="1586" b="5213"/>
          <a:stretch/>
        </p:blipFill>
        <p:spPr>
          <a:xfrm>
            <a:off x="4896092" y="1845894"/>
            <a:ext cx="5752617" cy="27587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896092" y="1143101"/>
            <a:ext cx="34145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HABP: hospital acquired bacterial pneumonia</a:t>
            </a:r>
          </a:p>
          <a:p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vHABP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: ventilated HABP</a:t>
            </a:r>
          </a:p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VABP: ventilator associated bacterial pneumonia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092" y="4661120"/>
            <a:ext cx="2199189" cy="157649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8882" y="4661120"/>
            <a:ext cx="2182370" cy="157649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5405" y="4661120"/>
            <a:ext cx="2205519" cy="1576495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9163029" y="6439226"/>
            <a:ext cx="30289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ko-KR" sz="1200" i="1" kern="600" dirty="0">
                <a:solidFill>
                  <a:srgbClr val="374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Lancet Infect Dis</a:t>
            </a:r>
            <a:r>
              <a:rPr lang="pt-BR" altLang="ko-KR" sz="1200" kern="600" dirty="0">
                <a:solidFill>
                  <a:srgbClr val="374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Dec 2019;19(12):1299-1311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836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REPROVE study in HAP/VAP </a:t>
            </a:r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altLang="ko-KR" b="1" dirty="0" err="1">
                <a:latin typeface="Calibri" panose="020F0502020204030204" pitchFamily="34" charset="0"/>
                <a:cs typeface="Calibri" panose="020F0502020204030204" pitchFamily="34" charset="0"/>
              </a:rPr>
              <a:t>Zavicecta</a:t>
            </a:r>
            <a:r>
              <a:rPr lang="en-US" altLang="ko-KR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">
            <a:extLst>
              <a:ext uri="{FF2B5EF4-FFF2-40B4-BE49-F238E27FC236}">
                <a16:creationId xmlns:a16="http://schemas.microsoft.com/office/drawing/2014/main" id="{D1EC29A2-03B6-4DB3-AF49-06B8F03A4C8B}"/>
              </a:ext>
            </a:extLst>
          </p:cNvPr>
          <p:cNvGrpSpPr/>
          <p:nvPr/>
        </p:nvGrpSpPr>
        <p:grpSpPr>
          <a:xfrm>
            <a:off x="1609491" y="2451275"/>
            <a:ext cx="8275290" cy="2290065"/>
            <a:chOff x="1540042" y="2107487"/>
            <a:chExt cx="9013390" cy="2290065"/>
          </a:xfrm>
        </p:grpSpPr>
        <p:cxnSp>
          <p:nvCxnSpPr>
            <p:cNvPr id="23" name="Elbow Connector 27">
              <a:extLst>
                <a:ext uri="{FF2B5EF4-FFF2-40B4-BE49-F238E27FC236}">
                  <a16:creationId xmlns:a16="http://schemas.microsoft.com/office/drawing/2014/main" id="{6D895A84-527E-42C9-A3E9-D9A865F683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210513" y="3554833"/>
              <a:ext cx="1862402" cy="542278"/>
            </a:xfrm>
            <a:prstGeom prst="bentConnector3">
              <a:avLst>
                <a:gd name="adj1" fmla="val 14565"/>
              </a:avLst>
            </a:prstGeom>
            <a:noFill/>
            <a:ln w="19050" algn="ctr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Text Box 29">
              <a:extLst>
                <a:ext uri="{FF2B5EF4-FFF2-40B4-BE49-F238E27FC236}">
                  <a16:creationId xmlns:a16="http://schemas.microsoft.com/office/drawing/2014/main" id="{15032EBC-4204-4202-8F96-7A3E06C3C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2216" y="2110230"/>
              <a:ext cx="2022475" cy="161822"/>
            </a:xfrm>
            <a:prstGeom prst="rect">
              <a:avLst/>
            </a:prstGeom>
            <a:noFill/>
            <a:ln w="952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>
              <a:lvl1pPr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●"/>
                <a:defRPr sz="20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•"/>
                <a:defRPr sz="20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algn="r" eaLnBrk="0" hangingPunct="0"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378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EOT</a:t>
              </a:r>
              <a:endPara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49">
              <a:extLst>
                <a:ext uri="{FF2B5EF4-FFF2-40B4-BE49-F238E27FC236}">
                  <a16:creationId xmlns:a16="http://schemas.microsoft.com/office/drawing/2014/main" id="{81D1376A-2483-446D-8CD2-FF38E6A8D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9579" y="3825775"/>
              <a:ext cx="2800350" cy="511512"/>
            </a:xfrm>
            <a:prstGeom prst="rect">
              <a:avLst/>
            </a:prstGeom>
            <a:solidFill>
              <a:srgbClr val="C9F5FF"/>
            </a:solidFill>
            <a:ln w="9525">
              <a:solidFill>
                <a:srgbClr val="79E5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●"/>
                <a:defRPr sz="20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•"/>
                <a:defRPr sz="20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algn="r" eaLnBrk="0" hangingPunct="0"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378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Meropenem</a:t>
              </a:r>
              <a:b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(1 g, 30 min IV infusion, q8h)</a:t>
              </a:r>
            </a:p>
          </p:txBody>
        </p:sp>
        <p:sp>
          <p:nvSpPr>
            <p:cNvPr id="26" name="Rectangle 50">
              <a:extLst>
                <a:ext uri="{FF2B5EF4-FFF2-40B4-BE49-F238E27FC236}">
                  <a16:creationId xmlns:a16="http://schemas.microsoft.com/office/drawing/2014/main" id="{FFF0B9CF-A27E-4B13-B455-814D78C3F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9579" y="2661666"/>
              <a:ext cx="2800350" cy="756449"/>
            </a:xfrm>
            <a:prstGeom prst="rect">
              <a:avLst/>
            </a:prstGeom>
            <a:solidFill>
              <a:srgbClr val="00A0C3"/>
            </a:solidFill>
            <a:ln w="9525">
              <a:solidFill>
                <a:srgbClr val="A3C4E5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●"/>
                <a:defRPr sz="20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•"/>
                <a:defRPr sz="20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algn="r" eaLnBrk="0" hangingPunct="0"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95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Ceftazidime/avibactam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eaLnBrk="0" fontAlgn="auto" latinLnBrk="0" hangingPunct="0">
                <a:lnSpc>
                  <a:spcPct val="95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(2–0.5 g, 2 h IV infusion, q8h)</a:t>
              </a:r>
            </a:p>
          </p:txBody>
        </p:sp>
        <p:sp>
          <p:nvSpPr>
            <p:cNvPr id="27" name="Line 11">
              <a:extLst>
                <a:ext uri="{FF2B5EF4-FFF2-40B4-BE49-F238E27FC236}">
                  <a16:creationId xmlns:a16="http://schemas.microsoft.com/office/drawing/2014/main" id="{2E671C42-231E-40AD-BE70-A51C0D600E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2566" y="2331324"/>
              <a:ext cx="0" cy="687389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 Box 14">
              <a:extLst>
                <a:ext uri="{FF2B5EF4-FFF2-40B4-BE49-F238E27FC236}">
                  <a16:creationId xmlns:a16="http://schemas.microsoft.com/office/drawing/2014/main" id="{FB671854-86A5-4AD4-9F4C-974C5EE67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042" y="3231976"/>
              <a:ext cx="2401224" cy="637097"/>
            </a:xfrm>
            <a:prstGeom prst="rect">
              <a:avLst/>
            </a:prstGeom>
            <a:solidFill>
              <a:srgbClr val="FFFFFF">
                <a:lumMod val="50000"/>
                <a:alpha val="50195"/>
              </a:srgbClr>
            </a:solidFill>
            <a:ln w="9525" algn="ctr">
              <a:solidFill>
                <a:srgbClr val="C4C4C4"/>
              </a:solidFill>
              <a:miter lim="800000"/>
              <a:headEnd/>
              <a:tailEnd/>
            </a:ln>
          </p:spPr>
          <p:txBody>
            <a:bodyPr wrap="square" lIns="34286" rIns="34286" anchor="ctr">
              <a:spAutoFit/>
            </a:bodyPr>
            <a:lstStyle>
              <a:lvl1pPr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●"/>
                <a:defRPr sz="20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•"/>
                <a:defRPr sz="20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algn="r" eaLnBrk="0" hangingPunct="0"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95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Hospitalised adult patients </a:t>
              </a:r>
              <a:br>
                <a:rPr kumimoji="0" lang="en-GB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&gt;18 years old with HAP/VAP*</a:t>
              </a:r>
            </a:p>
            <a:p>
              <a:pPr marL="0" marR="0" lvl="0" indent="0" algn="ctr" defTabSz="914400" eaLnBrk="0" fontAlgn="auto" latinLnBrk="0" hangingPunct="0">
                <a:lnSpc>
                  <a:spcPct val="95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(N=879)</a:t>
              </a:r>
            </a:p>
          </p:txBody>
        </p:sp>
        <p:sp>
          <p:nvSpPr>
            <p:cNvPr id="29" name="Text Box 19">
              <a:extLst>
                <a:ext uri="{FF2B5EF4-FFF2-40B4-BE49-F238E27FC236}">
                  <a16:creationId xmlns:a16="http://schemas.microsoft.com/office/drawing/2014/main" id="{40F0F45C-F38B-4099-A00F-01EBD61E79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6397" y="3587036"/>
              <a:ext cx="2486876" cy="191753"/>
            </a:xfrm>
            <a:prstGeom prst="rect">
              <a:avLst/>
            </a:prstGeom>
            <a:noFill/>
            <a:ln w="952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tIns="0" rIns="45720" bIns="0"/>
            <a:lstStyle>
              <a:lvl1pPr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●"/>
                <a:defRPr sz="20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•"/>
                <a:defRPr sz="20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algn="r" eaLnBrk="0" hangingPunct="0"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378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(7–14 days of therapy)</a:t>
              </a:r>
            </a:p>
          </p:txBody>
        </p:sp>
        <p:sp>
          <p:nvSpPr>
            <p:cNvPr id="30" name="Text Box 31">
              <a:extLst>
                <a:ext uri="{FF2B5EF4-FFF2-40B4-BE49-F238E27FC236}">
                  <a16:creationId xmlns:a16="http://schemas.microsoft.com/office/drawing/2014/main" id="{4FA884D6-683A-454A-A7D5-5B748035C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6754" y="2107487"/>
              <a:ext cx="1570037" cy="169862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tIns="0" rIns="45720" bIns="0"/>
            <a:lstStyle>
              <a:lvl1pPr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●"/>
                <a:defRPr sz="20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•"/>
                <a:defRPr sz="20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algn="r" eaLnBrk="0" hangingPunct="0"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378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1:1 randomisation</a:t>
              </a:r>
            </a:p>
          </p:txBody>
        </p:sp>
        <p:cxnSp>
          <p:nvCxnSpPr>
            <p:cNvPr id="31" name="Elbow Connector 37">
              <a:extLst>
                <a:ext uri="{FF2B5EF4-FFF2-40B4-BE49-F238E27FC236}">
                  <a16:creationId xmlns:a16="http://schemas.microsoft.com/office/drawing/2014/main" id="{2B3D0FF1-4B21-4AE4-900D-D7B5B8838B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41033" y="3551027"/>
              <a:ext cx="468124" cy="546084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Elbow Connector 38">
              <a:extLst>
                <a:ext uri="{FF2B5EF4-FFF2-40B4-BE49-F238E27FC236}">
                  <a16:creationId xmlns:a16="http://schemas.microsoft.com/office/drawing/2014/main" id="{C55118B9-E0CC-4DA2-AE20-76B413626EF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41033" y="3031051"/>
              <a:ext cx="468124" cy="519976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Elbow Connector 39">
              <a:extLst>
                <a:ext uri="{FF2B5EF4-FFF2-40B4-BE49-F238E27FC236}">
                  <a16:creationId xmlns:a16="http://schemas.microsoft.com/office/drawing/2014/main" id="{5E5EDC8C-CD79-400D-8C07-0D7E7765D2A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210513" y="3031051"/>
              <a:ext cx="1862402" cy="523782"/>
            </a:xfrm>
            <a:prstGeom prst="bentConnector3">
              <a:avLst>
                <a:gd name="adj1" fmla="val 14565"/>
              </a:avLst>
            </a:prstGeom>
            <a:noFill/>
            <a:ln w="19050" algn="ctr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Text Box 10">
              <a:extLst>
                <a:ext uri="{FF2B5EF4-FFF2-40B4-BE49-F238E27FC236}">
                  <a16:creationId xmlns:a16="http://schemas.microsoft.com/office/drawing/2014/main" id="{ABF32493-A961-484E-B93A-4A5E98AAC7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4532" y="4039576"/>
              <a:ext cx="1434361" cy="357717"/>
            </a:xfrm>
            <a:prstGeom prst="rect">
              <a:avLst/>
            </a:prstGeom>
            <a:noFill/>
            <a:ln w="952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●"/>
                <a:defRPr sz="20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•"/>
                <a:defRPr sz="20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algn="r" eaLnBrk="0" hangingPunct="0"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378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21–25 days</a:t>
              </a:r>
              <a:br>
                <a:rPr kumimoji="0" lang="en-GB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after randomisation</a:t>
              </a:r>
            </a:p>
          </p:txBody>
        </p:sp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id="{E4AD5FC9-7ADF-41BE-A762-076BC8EFA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8644" y="3395219"/>
              <a:ext cx="846138" cy="297004"/>
            </a:xfrm>
            <a:prstGeom prst="rect">
              <a:avLst/>
            </a:prstGeom>
            <a:solidFill>
              <a:srgbClr val="A3C4E5"/>
            </a:solidFill>
            <a:ln w="9525">
              <a:solidFill>
                <a:srgbClr val="A3C4E5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lvl1pPr marL="285750" indent="-285750"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●"/>
                <a:defRPr sz="20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•"/>
                <a:defRPr sz="20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algn="r" eaLnBrk="0" hangingPunct="0"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-285743" algn="ctr" defTabSz="914378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TOC</a:t>
              </a:r>
            </a:p>
          </p:txBody>
        </p:sp>
        <p:sp>
          <p:nvSpPr>
            <p:cNvPr id="36" name="Line 11">
              <a:extLst>
                <a:ext uri="{FF2B5EF4-FFF2-40B4-BE49-F238E27FC236}">
                  <a16:creationId xmlns:a16="http://schemas.microsoft.com/office/drawing/2014/main" id="{011B0EA5-58F4-497A-9E61-0FF8AD9654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73454" y="2342437"/>
              <a:ext cx="0" cy="688975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">
              <a:extLst>
                <a:ext uri="{FF2B5EF4-FFF2-40B4-BE49-F238E27FC236}">
                  <a16:creationId xmlns:a16="http://schemas.microsoft.com/office/drawing/2014/main" id="{84EFABFE-2CA4-4F9C-9DC2-CCFB168C7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2815" y="3324421"/>
              <a:ext cx="1490617" cy="482055"/>
            </a:xfrm>
            <a:prstGeom prst="rect">
              <a:avLst/>
            </a:prstGeom>
            <a:noFill/>
            <a:ln w="19050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>
              <a:lvl1pPr marL="285750" indent="-285750"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●"/>
                <a:defRPr sz="20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•"/>
                <a:defRPr sz="20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algn="r" eaLnBrk="0" hangingPunct="0"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285750" marR="0" lvl="0" indent="-285750" defTabSz="914400" eaLnBrk="0" fontAlgn="auto" latinLnBrk="0" hangingPunct="0">
                <a:lnSpc>
                  <a:spcPct val="95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altLang="zh-CN" sz="1333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Final protocol follow-up</a:t>
              </a:r>
            </a:p>
          </p:txBody>
        </p:sp>
        <p:sp>
          <p:nvSpPr>
            <p:cNvPr id="38" name="Text Box 10">
              <a:extLst>
                <a:ext uri="{FF2B5EF4-FFF2-40B4-BE49-F238E27FC236}">
                  <a16:creationId xmlns:a16="http://schemas.microsoft.com/office/drawing/2014/main" id="{E86B0CC3-598B-4ED1-9F0C-42ACF3FE44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11263" y="4039835"/>
              <a:ext cx="1434361" cy="357717"/>
            </a:xfrm>
            <a:prstGeom prst="rect">
              <a:avLst/>
            </a:prstGeom>
            <a:noFill/>
            <a:ln w="952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●"/>
                <a:defRPr sz="20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ct val="20000"/>
                </a:spcAft>
                <a:buClr>
                  <a:schemeClr val="accent2"/>
                </a:buClr>
                <a:buSzPct val="100000"/>
                <a:buFont typeface="Arial" charset="0"/>
                <a:buChar char="•"/>
                <a:defRPr sz="20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ct val="20000"/>
                </a:spcAft>
                <a:buClr>
                  <a:schemeClr val="tx1"/>
                </a:buClr>
                <a:buSzPct val="100000"/>
                <a:buFont typeface="Arial" charset="0"/>
                <a:buChar char="−"/>
                <a:defRPr sz="20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algn="r" eaLnBrk="0" hangingPunct="0"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20000"/>
                </a:spcAft>
                <a:buChar char="»"/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378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28–32 days</a:t>
              </a:r>
              <a:br>
                <a:rPr kumimoji="0" lang="en-GB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after randomisation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8148C91-ED81-4D0A-8B2F-93941FA451B7}"/>
              </a:ext>
            </a:extLst>
          </p:cNvPr>
          <p:cNvSpPr txBox="1"/>
          <p:nvPr/>
        </p:nvSpPr>
        <p:spPr>
          <a:xfrm>
            <a:off x="2150165" y="4725013"/>
            <a:ext cx="7554224" cy="919358"/>
          </a:xfrm>
          <a:prstGeom prst="roundRect">
            <a:avLst/>
          </a:prstGeom>
          <a:solidFill>
            <a:srgbClr val="00B3E0"/>
          </a:solidFill>
          <a:ln w="38100">
            <a:noFill/>
          </a:ln>
        </p:spPr>
        <p:txBody>
          <a:bodyPr wrap="square" lIns="91403" tIns="45701" rIns="91403" bIns="45701" anchor="ctr">
            <a:spAutoFit/>
          </a:bodyPr>
          <a:lstStyle>
            <a:defPPr>
              <a:defRPr lang="en-US"/>
            </a:defPPr>
            <a:lvl1pPr algn="ctr" defTabSz="914014">
              <a:buClr>
                <a:srgbClr val="62BB46"/>
              </a:buClr>
              <a:buSzPct val="120000"/>
              <a:defRPr b="1" kern="0">
                <a:solidFill>
                  <a:srgbClr val="FFFFFF"/>
                </a:solidFill>
                <a:latin typeface="Arial"/>
                <a:ea typeface="MS PGothic" pitchFamily="34" charset="-12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0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B46"/>
              </a:buClr>
              <a:buSzPct val="120000"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Primary endpoint:</a:t>
            </a:r>
          </a:p>
          <a:p>
            <a:pPr marL="0" marR="0" lvl="0" indent="0" algn="ctr" defTabSz="9140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B46"/>
              </a:buClr>
              <a:buSzPct val="120000"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Proportion of patients with clinical cure at the TOC visit in the cMITT and CE analysis sets (co-primary analyses)</a:t>
            </a:r>
            <a:endParaRPr kumimoji="0" lang="en-GB" sz="1600" b="1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0502883" y="6469114"/>
            <a:ext cx="16891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Lancet Infect Dis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fr-FR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0459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REPROVE study in HAP/VAP </a:t>
            </a:r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altLang="ko-KR" b="1" dirty="0" err="1">
                <a:latin typeface="Calibri" panose="020F0502020204030204" pitchFamily="34" charset="0"/>
                <a:cs typeface="Calibri" panose="020F0502020204030204" pitchFamily="34" charset="0"/>
              </a:rPr>
              <a:t>Zavicecta</a:t>
            </a:r>
            <a:r>
              <a:rPr lang="en-US" altLang="ko-KR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endParaRPr lang="ko-KR" altLang="en-US" dirty="0"/>
          </a:p>
        </p:txBody>
      </p:sp>
      <p:grpSp>
        <p:nvGrpSpPr>
          <p:cNvPr id="19" name="그룹 18"/>
          <p:cNvGrpSpPr/>
          <p:nvPr/>
        </p:nvGrpSpPr>
        <p:grpSpPr>
          <a:xfrm>
            <a:off x="-214065" y="2024408"/>
            <a:ext cx="7769831" cy="3941884"/>
            <a:chOff x="-214065" y="2024408"/>
            <a:chExt cx="7769831" cy="3941884"/>
          </a:xfrm>
        </p:grpSpPr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0EAE715D-EA96-493A-B150-EEED34B606CB}"/>
                </a:ext>
              </a:extLst>
            </p:cNvPr>
            <p:cNvGrpSpPr/>
            <p:nvPr/>
          </p:nvGrpSpPr>
          <p:grpSpPr>
            <a:xfrm>
              <a:off x="-214065" y="2024408"/>
              <a:ext cx="7769831" cy="3941884"/>
              <a:chOff x="340956" y="1276712"/>
              <a:chExt cx="4625398" cy="3033712"/>
            </a:xfrm>
            <a:solidFill>
              <a:srgbClr val="EEF4FA"/>
            </a:solidFill>
          </p:grpSpPr>
          <p:graphicFrame>
            <p:nvGraphicFramePr>
              <p:cNvPr id="12" name="Chart 11">
                <a:extLst>
                  <a:ext uri="{FF2B5EF4-FFF2-40B4-BE49-F238E27FC236}">
                    <a16:creationId xmlns:a16="http://schemas.microsoft.com/office/drawing/2014/main" id="{ADC0D892-DCA0-4EF6-846E-ECE1A6726DB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697325273"/>
                  </p:ext>
                </p:extLst>
              </p:nvPr>
            </p:nvGraphicFramePr>
            <p:xfrm>
              <a:off x="340956" y="1276712"/>
              <a:ext cx="4625398" cy="303371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9598E0-7A48-449F-8677-CC4D9CB25AB6}"/>
                  </a:ext>
                </a:extLst>
              </p:cNvPr>
              <p:cNvSpPr txBox="1"/>
              <p:nvPr/>
            </p:nvSpPr>
            <p:spPr>
              <a:xfrm>
                <a:off x="1699366" y="1557476"/>
                <a:ext cx="915789" cy="258316"/>
              </a:xfrm>
              <a:prstGeom prst="rect">
                <a:avLst/>
              </a:prstGeom>
              <a:noFill/>
            </p:spPr>
            <p:txBody>
              <a:bodyPr wrap="square" tIns="90000" bIns="90000" rtlCol="0" anchor="t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E4067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CE population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5608A5-14B0-48E2-B97F-453C7AB6C033}"/>
                  </a:ext>
                </a:extLst>
              </p:cNvPr>
              <p:cNvSpPr txBox="1"/>
              <p:nvPr/>
            </p:nvSpPr>
            <p:spPr>
              <a:xfrm>
                <a:off x="2795975" y="1551555"/>
                <a:ext cx="1550000" cy="270160"/>
              </a:xfrm>
              <a:prstGeom prst="rect">
                <a:avLst/>
              </a:prstGeom>
              <a:noFill/>
            </p:spPr>
            <p:txBody>
              <a:bodyPr wrap="square" tIns="90000" bIns="90000" rtlCol="0" anchor="t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E4067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cMITT population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6CAF641-11C3-46BA-A917-49FE5410FC23}"/>
                  </a:ext>
                </a:extLst>
              </p:cNvPr>
              <p:cNvSpPr txBox="1"/>
              <p:nvPr/>
            </p:nvSpPr>
            <p:spPr>
              <a:xfrm>
                <a:off x="1557187" y="3965049"/>
                <a:ext cx="496394" cy="10659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E4067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(n=199/257)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FBEEE6-0E16-4420-81D2-84345FC13A5E}"/>
                  </a:ext>
                </a:extLst>
              </p:cNvPr>
              <p:cNvSpPr txBox="1"/>
              <p:nvPr/>
            </p:nvSpPr>
            <p:spPr>
              <a:xfrm>
                <a:off x="2157261" y="3965048"/>
                <a:ext cx="496394" cy="10659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E4067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(n=211/270)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C5D82B-994F-45D0-BF95-CEA61A3BFAFD}"/>
                  </a:ext>
                </a:extLst>
              </p:cNvPr>
              <p:cNvSpPr txBox="1"/>
              <p:nvPr/>
            </p:nvSpPr>
            <p:spPr>
              <a:xfrm>
                <a:off x="2991594" y="3965049"/>
                <a:ext cx="579381" cy="10659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E4067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(n=245/356)</a:t>
                </a:r>
              </a:p>
            </p:txBody>
          </p:sp>
        </p:grp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B4C70161-5648-4D6C-BE2E-1048AFC9288F}"/>
                </a:ext>
              </a:extLst>
            </p:cNvPr>
            <p:cNvSpPr/>
            <p:nvPr/>
          </p:nvSpPr>
          <p:spPr>
            <a:xfrm>
              <a:off x="5899438" y="4242443"/>
              <a:ext cx="140381" cy="144517"/>
            </a:xfrm>
            <a:prstGeom prst="rect">
              <a:avLst/>
            </a:prstGeom>
            <a:solidFill>
              <a:srgbClr val="00B3E0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/>
              <a:endParaRPr lang="ko-KR" altLang="en-US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555766" y="1794076"/>
            <a:ext cx="459755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Clr>
                <a:srgbClr val="A4E2F2"/>
              </a:buClr>
              <a:buFont typeface="Arial" panose="020B0604020202020204" pitchFamily="34" charset="0"/>
              <a:buChar char="•"/>
            </a:pPr>
            <a:r>
              <a:rPr lang="en-GB" altLang="ko-KR" sz="1500" dirty="0">
                <a:solidFill>
                  <a:srgbClr val="0E40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GB" altLang="ko-KR" sz="1500" dirty="0" err="1">
                <a:solidFill>
                  <a:srgbClr val="0E40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cMITT</a:t>
            </a:r>
            <a:r>
              <a:rPr lang="en-GB" altLang="ko-KR" sz="1500" dirty="0">
                <a:solidFill>
                  <a:srgbClr val="0E40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population, the clinical cure rate at TOC was </a:t>
            </a:r>
            <a:r>
              <a:rPr lang="en-GB" altLang="ko-KR" sz="15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68.8% for </a:t>
            </a:r>
            <a:r>
              <a:rPr lang="en-GB" altLang="ko-KR" sz="15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ceftazidime</a:t>
            </a:r>
            <a:r>
              <a:rPr lang="en-GB" altLang="ko-KR" sz="15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/avibactam </a:t>
            </a:r>
            <a:r>
              <a:rPr lang="en-GB" altLang="ko-KR" sz="1500" dirty="0">
                <a:solidFill>
                  <a:srgbClr val="0E40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altLang="ko-KR" sz="15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73.0% for </a:t>
            </a:r>
            <a:r>
              <a:rPr lang="en-GB" altLang="ko-KR" sz="15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meropenem</a:t>
            </a:r>
            <a:r>
              <a:rPr lang="en-GB" altLang="ko-KR" sz="15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ko-KR" sz="1500" dirty="0">
                <a:solidFill>
                  <a:srgbClr val="0E40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(between-group difference: –4.2%; 95% CI: –10.76 to 2.46). In the CE population, the clinical cure rate at TOC was 77.4% for </a:t>
            </a:r>
            <a:r>
              <a:rPr lang="en-US" altLang="ko-KR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ceftazidime</a:t>
            </a:r>
            <a:r>
              <a:rPr lang="en-US" altLang="ko-KR" sz="1500" dirty="0">
                <a:latin typeface="Calibri" panose="020F0502020204030204" pitchFamily="34" charset="0"/>
                <a:cs typeface="Calibri" panose="020F0502020204030204" pitchFamily="34" charset="0"/>
              </a:rPr>
              <a:t>/avibactam</a:t>
            </a:r>
            <a:r>
              <a:rPr lang="en-GB" altLang="ko-KR" sz="1500" dirty="0">
                <a:solidFill>
                  <a:srgbClr val="0E40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78.1% for </a:t>
            </a:r>
            <a:r>
              <a:rPr lang="en-GB" altLang="ko-KR" sz="1500" dirty="0" err="1">
                <a:solidFill>
                  <a:srgbClr val="0E40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meropenem</a:t>
            </a:r>
            <a:r>
              <a:rPr lang="en-GB" altLang="ko-KR" sz="1500" dirty="0">
                <a:solidFill>
                  <a:srgbClr val="0E40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(between-group difference: –0.7%; 95% CI: –7.86 to 6.39)</a:t>
            </a:r>
          </a:p>
          <a:p>
            <a:pPr marL="342900" lvl="0" indent="-342900">
              <a:spcAft>
                <a:spcPts val="1200"/>
              </a:spcAft>
              <a:buClr>
                <a:srgbClr val="A4E2F2"/>
              </a:buClr>
              <a:buFont typeface="Arial" panose="020B0604020202020204" pitchFamily="34" charset="0"/>
              <a:buChar char="•"/>
            </a:pPr>
            <a:r>
              <a:rPr lang="en-GB" altLang="ko-KR" sz="1500" dirty="0">
                <a:solidFill>
                  <a:srgbClr val="0E40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overall type and </a:t>
            </a:r>
            <a:r>
              <a:rPr lang="en-GB" altLang="ko-KR" sz="15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AEs were consistent with </a:t>
            </a:r>
            <a:r>
              <a:rPr lang="en-GB" altLang="ko-KR" sz="15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ceftazidime</a:t>
            </a:r>
            <a:r>
              <a:rPr lang="en-GB" altLang="ko-KR" sz="15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alone </a:t>
            </a:r>
            <a:r>
              <a:rPr lang="en-GB" altLang="ko-KR" sz="1500" dirty="0">
                <a:solidFill>
                  <a:srgbClr val="0E40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known safety profiles of </a:t>
            </a:r>
            <a:r>
              <a:rPr lang="en-US" altLang="ko-KR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ceftazidime</a:t>
            </a:r>
            <a:r>
              <a:rPr lang="en-US" altLang="ko-KR" sz="1500" dirty="0">
                <a:latin typeface="Calibri" panose="020F0502020204030204" pitchFamily="34" charset="0"/>
                <a:cs typeface="Calibri" panose="020F0502020204030204" pitchFamily="34" charset="0"/>
              </a:rPr>
              <a:t>/avibactam</a:t>
            </a:r>
            <a:r>
              <a:rPr lang="en-GB" altLang="ko-KR" sz="1500" dirty="0">
                <a:solidFill>
                  <a:srgbClr val="0E40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altLang="ko-KR" sz="1500" dirty="0" err="1">
                <a:solidFill>
                  <a:srgbClr val="0E40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cUTI</a:t>
            </a:r>
            <a:r>
              <a:rPr lang="en-GB" altLang="ko-KR" sz="1500" dirty="0">
                <a:solidFill>
                  <a:srgbClr val="0E40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altLang="ko-KR" sz="1500" dirty="0" err="1">
                <a:solidFill>
                  <a:srgbClr val="0E40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cIAI</a:t>
            </a:r>
            <a:r>
              <a:rPr lang="en-GB" altLang="ko-KR" sz="1500" dirty="0">
                <a:solidFill>
                  <a:srgbClr val="0E40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patients</a:t>
            </a:r>
          </a:p>
          <a:p>
            <a:pPr marL="342900" lvl="0" indent="-342900">
              <a:spcAft>
                <a:spcPts val="1200"/>
              </a:spcAft>
              <a:buClr>
                <a:srgbClr val="A4E2F2"/>
              </a:buClr>
              <a:buFont typeface="Arial" panose="020B0604020202020204" pitchFamily="34" charset="0"/>
              <a:buChar char="•"/>
            </a:pPr>
            <a:r>
              <a:rPr lang="en-GB" altLang="ko-KR" sz="1500" dirty="0">
                <a:solidFill>
                  <a:srgbClr val="0E40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REPROVE was the first randomised controlled trial to show non-inferiority of a new antimicrobial therapy targeting Gram-negative pathogens, </a:t>
            </a:r>
            <a:r>
              <a:rPr lang="en-GB" altLang="ko-KR" sz="15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compared with a </a:t>
            </a:r>
            <a:r>
              <a:rPr lang="en-GB" altLang="ko-KR" sz="15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carbapenem</a:t>
            </a:r>
            <a:endParaRPr lang="en-GB" altLang="ko-KR" sz="1500" baseline="30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ko-KR" alt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0502883" y="6469114"/>
            <a:ext cx="16891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Lancet Infect Dis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fr-FR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930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207961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Classifications of pneumonia 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2103" y="1288972"/>
            <a:ext cx="11831197" cy="5353126"/>
          </a:xfrm>
        </p:spPr>
        <p:txBody>
          <a:bodyPr>
            <a:normAutofit/>
          </a:bodyPr>
          <a:lstStyle/>
          <a:p>
            <a:r>
              <a:rPr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Community-acquired pneumonia (CAP)</a:t>
            </a:r>
            <a:endParaRPr lang="en-US" altLang="ko-K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    Pneumonia acquired outside the hospital in individuals who have not been hospitalized during </a:t>
            </a:r>
          </a:p>
          <a:p>
            <a:pPr marL="0" indent="0">
              <a:buNone/>
            </a:pP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    the month prior to symptom onset.</a:t>
            </a:r>
          </a:p>
          <a:p>
            <a:r>
              <a:rPr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Hospital-acquired pneumonia (HAP)</a:t>
            </a:r>
            <a:endParaRPr lang="en-US" altLang="ko-K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    Pneumonia acquired after </a:t>
            </a:r>
            <a:r>
              <a:rPr lang="en-US" altLang="ko-KR" sz="18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least 2 days of hospitalization </a:t>
            </a: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and when no suspicion of disease </a:t>
            </a:r>
          </a:p>
          <a:p>
            <a:pPr marL="0" indent="0">
              <a:buNone/>
            </a:pP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     incubation before hospital admission is present.</a:t>
            </a:r>
          </a:p>
          <a:p>
            <a:r>
              <a:rPr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Ventilator-associated pneumonia (VAP)</a:t>
            </a:r>
            <a:endParaRPr lang="en-US" altLang="ko-K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     HAP occurring &gt;48 h after endotracheal intubation.</a:t>
            </a:r>
          </a:p>
          <a:p>
            <a:r>
              <a:rPr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Aspiration pneumonia</a:t>
            </a:r>
            <a:endParaRPr lang="en-US" altLang="ko-K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    Pneumonia occurring as a result of inhalation of contents from the stomach or mouth into the </a:t>
            </a:r>
          </a:p>
          <a:p>
            <a:pPr marL="0" indent="0">
              <a:buNone/>
            </a:pP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    lungs. It is best considered as part of the continuum between CAP and HAP, and not as a distinct entity.</a:t>
            </a:r>
          </a:p>
          <a:p>
            <a:r>
              <a:rPr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Health-care-associated pneumonia (HCAP)</a:t>
            </a:r>
            <a:endParaRPr lang="en-US" altLang="ko-K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    Pneumonia acquired in non-hospital care institutions.</a:t>
            </a:r>
          </a:p>
          <a:p>
            <a:endParaRPr lang="ko-KR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0152370" y="6503599"/>
            <a:ext cx="18850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 Rev Dis Primers</a:t>
            </a:r>
            <a:r>
              <a:rPr lang="en-US" altLang="ko-KR" sz="1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ko-KR" sz="120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(2021)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81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6868" y="0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Take Home Message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6868" y="1041287"/>
            <a:ext cx="11627735" cy="5715544"/>
          </a:xfrm>
        </p:spPr>
        <p:txBody>
          <a:bodyPr>
            <a:noAutofit/>
          </a:bodyPr>
          <a:lstStyle/>
          <a:p>
            <a:pPr marL="0" indent="0" algn="just">
              <a:lnSpc>
                <a:spcPct val="50000"/>
              </a:lnSpc>
              <a:buNone/>
            </a:pPr>
            <a:endParaRPr lang="en-US" altLang="ko-K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50000"/>
              </a:lnSpc>
              <a:buNone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1. HAP remains a critical issue </a:t>
            </a:r>
          </a:p>
          <a:p>
            <a:pPr marL="0" indent="0" algn="just">
              <a:lnSpc>
                <a:spcPct val="50000"/>
              </a:lnSpc>
              <a:buNone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High mortality, medical cost, and morbidity</a:t>
            </a:r>
          </a:p>
          <a:p>
            <a:pPr marL="0" indent="0" algn="just">
              <a:lnSpc>
                <a:spcPct val="50000"/>
              </a:lnSpc>
              <a:buNone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Delayed appropriate antibiotic treatment significantly worsens outcomes.</a:t>
            </a:r>
          </a:p>
          <a:p>
            <a:pPr marL="0" indent="0" algn="just">
              <a:lnSpc>
                <a:spcPct val="50000"/>
              </a:lnSpc>
              <a:buNone/>
            </a:pP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50000"/>
              </a:lnSpc>
              <a:buNone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2. Antibiotic resistance is a growing threat</a:t>
            </a:r>
          </a:p>
          <a:p>
            <a:pPr marL="0" indent="0" algn="just">
              <a:lnSpc>
                <a:spcPct val="50000"/>
              </a:lnSpc>
              <a:buNone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Multidrug-resistant (MDR) pathogens are increasingly prevalent.</a:t>
            </a:r>
          </a:p>
          <a:p>
            <a:pPr marL="0" indent="0" algn="just">
              <a:lnSpc>
                <a:spcPct val="50000"/>
              </a:lnSpc>
              <a:buNone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Major resistant bacteria include Pseudomonas aeruginosa,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Klebsiella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pneumoniae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Acinetobacter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baumannii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, and MRSA.</a:t>
            </a:r>
          </a:p>
          <a:p>
            <a:pPr marL="0" indent="0" algn="just">
              <a:lnSpc>
                <a:spcPct val="50000"/>
              </a:lnSpc>
              <a:buNone/>
            </a:pP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50000"/>
              </a:lnSpc>
              <a:buNone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3. Resistance mechanisms are diverse</a:t>
            </a:r>
          </a:p>
          <a:p>
            <a:pPr marL="0" indent="0" algn="just">
              <a:lnSpc>
                <a:spcPct val="50000"/>
              </a:lnSpc>
              <a:buNone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Enzymatic degradation (e.g., </a:t>
            </a:r>
            <a:r>
              <a:rPr lang="el-GR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β-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lactamases: ESBL, KPC, NDM).</a:t>
            </a:r>
          </a:p>
          <a:p>
            <a:pPr marL="0" indent="0" algn="just">
              <a:lnSpc>
                <a:spcPct val="50000"/>
              </a:lnSpc>
              <a:buNone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Efflux pumps and permeability reduction.</a:t>
            </a:r>
          </a:p>
          <a:p>
            <a:pPr marL="0" indent="0" algn="just">
              <a:lnSpc>
                <a:spcPct val="50000"/>
              </a:lnSpc>
              <a:buNone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Target modification (e.g.,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mecA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gene in MRSA).</a:t>
            </a:r>
          </a:p>
          <a:p>
            <a:pPr algn="just">
              <a:lnSpc>
                <a:spcPct val="50000"/>
              </a:lnSpc>
            </a:pP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50000"/>
              </a:lnSpc>
              <a:buNone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4. New antibiotics and treatment strategies are emerging</a:t>
            </a:r>
          </a:p>
          <a:p>
            <a:pPr marL="0" indent="0" algn="just">
              <a:lnSpc>
                <a:spcPct val="50000"/>
              </a:lnSpc>
              <a:buNone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Novel </a:t>
            </a:r>
            <a:r>
              <a:rPr lang="el-GR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β-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lactam/</a:t>
            </a:r>
            <a:r>
              <a:rPr lang="el-GR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β-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lactamase inhibitor (BLI) combinations like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Ceftazidime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-Avibactam,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Meropenem-Vaborbactam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Imipenem-Relebactam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50000"/>
              </a:lnSpc>
              <a:buNone/>
            </a:pP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Ceftolozane-Tazobactam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show promise for treating HAP/VAP.</a:t>
            </a:r>
          </a:p>
          <a:p>
            <a:pPr algn="just">
              <a:lnSpc>
                <a:spcPct val="50000"/>
              </a:lnSpc>
            </a:pP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50000"/>
              </a:lnSpc>
              <a:buNone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5. Early and appropriate antibiotic selection is key</a:t>
            </a:r>
          </a:p>
          <a:p>
            <a:pPr marL="0" indent="0" algn="just">
              <a:lnSpc>
                <a:spcPct val="50000"/>
              </a:lnSpc>
              <a:buNone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Empirical therapy should be based on local resistance patterns and patient risk factors.</a:t>
            </a:r>
          </a:p>
          <a:p>
            <a:pPr marL="0" indent="0" algn="just">
              <a:lnSpc>
                <a:spcPct val="50000"/>
              </a:lnSpc>
              <a:buNone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Continued surveillance (e.g.,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Kor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-GLASS in South Korea).</a:t>
            </a:r>
          </a:p>
          <a:p>
            <a:pPr marL="0" indent="0" algn="just">
              <a:lnSpc>
                <a:spcPct val="50000"/>
              </a:lnSpc>
              <a:buNone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Development of new antibiotics and alternative therapies.</a:t>
            </a:r>
          </a:p>
        </p:txBody>
      </p:sp>
    </p:spTree>
    <p:extLst>
      <p:ext uri="{BB962C8B-B14F-4D97-AF65-F5344CB8AC3E}">
        <p14:creationId xmlns:p14="http://schemas.microsoft.com/office/powerpoint/2010/main" val="30321213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83">
            <a:extLst>
              <a:ext uri="{FF2B5EF4-FFF2-40B4-BE49-F238E27FC236}">
                <a16:creationId xmlns:a16="http://schemas.microsoft.com/office/drawing/2014/main" id="{E669B5BC-65C9-BF4F-8031-ED8B4A51B3D0}"/>
              </a:ext>
            </a:extLst>
          </p:cNvPr>
          <p:cNvSpPr txBox="1"/>
          <p:nvPr/>
        </p:nvSpPr>
        <p:spPr>
          <a:xfrm>
            <a:off x="361545" y="2452991"/>
            <a:ext cx="1139108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7200" b="1" dirty="0">
                <a:solidFill>
                  <a:srgbClr val="006C7B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Thank you for your attention</a:t>
            </a:r>
            <a:endParaRPr sz="7200" b="1" dirty="0"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721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1869" y="301396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Antibiotic discovery and resistance timeline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31275" y="2335876"/>
            <a:ext cx="2410691" cy="989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217" y="1780849"/>
            <a:ext cx="4122351" cy="4488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53055" y="6359236"/>
            <a:ext cx="314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GOV.UK (2015)</a:t>
            </a:r>
          </a:p>
          <a:p>
            <a:pPr algn="r"/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ko-KR" sz="1200" i="1" dirty="0">
                <a:latin typeface="Calibri" panose="020F0502020204030204" pitchFamily="34" charset="0"/>
                <a:cs typeface="Calibri" panose="020F0502020204030204" pitchFamily="34" charset="0"/>
              </a:rPr>
              <a:t>Nature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 529, 336–343 (2016)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718" y="1989184"/>
            <a:ext cx="5639547" cy="43700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34383" y="1681407"/>
            <a:ext cx="5856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Calibri" panose="020F0502020204030204" pitchFamily="34" charset="0"/>
                <a:cs typeface="Calibri" panose="020F0502020204030204" pitchFamily="34" charset="0"/>
              </a:rPr>
              <a:t>Unique chemical classes of antibiotics discovered in the golden era (1950~70)</a:t>
            </a:r>
            <a:endParaRPr lang="ko-KR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내용 개체 틀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568" y="1780848"/>
            <a:ext cx="2039815" cy="45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66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157376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Global CRE trends over years by region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E8F313BD-9860-42B6-B72B-2AD4678F2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062168"/>
            <a:ext cx="9433515" cy="4281487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5" name="Rectangle 21">
            <a:extLst>
              <a:ext uri="{FF2B5EF4-FFF2-40B4-BE49-F238E27FC236}">
                <a16:creationId xmlns:a16="http://schemas.microsoft.com/office/drawing/2014/main" id="{56322AC3-F498-4A7D-B9D5-C0CC2D79E4EC}"/>
              </a:ext>
            </a:extLst>
          </p:cNvPr>
          <p:cNvSpPr/>
          <p:nvPr/>
        </p:nvSpPr>
        <p:spPr>
          <a:xfrm>
            <a:off x="780052" y="1252106"/>
            <a:ext cx="94335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GB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total of 178,825 Enterobacteriaceae isolates were collected during 1997–2016 from 199 medical </a:t>
            </a:r>
            <a:r>
              <a:rPr lang="en-US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centers</a:t>
            </a:r>
            <a:r>
              <a:rPr lang="en-GB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participating in </a:t>
            </a:r>
            <a:r>
              <a:rPr lang="en-US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GB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SENTRY program</a:t>
            </a:r>
            <a:r>
              <a:rPr lang="en-GB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were distributed in 42 countries located in four main geographic regions.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0213567" y="6461219"/>
            <a:ext cx="19111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ko-KR" sz="1200" i="1" dirty="0">
                <a:latin typeface="Calibri" panose="020F0502020204030204" pitchFamily="34" charset="0"/>
                <a:cs typeface="Calibri" panose="020F0502020204030204" pitchFamily="34" charset="0"/>
              </a:rPr>
              <a:t>Open Forum Infect Dis </a:t>
            </a:r>
            <a:r>
              <a:rPr lang="en-GB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528763" y="4486275"/>
            <a:ext cx="1685925" cy="185738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00238" y="4800600"/>
            <a:ext cx="88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1"/>
                </a:solidFill>
              </a:rPr>
              <a:t>0.6%</a:t>
            </a:r>
            <a:endParaRPr lang="ko-KR" altLang="en-US" b="1" dirty="0">
              <a:solidFill>
                <a:schemeClr val="accent1"/>
              </a:solidFill>
            </a:endParaRPr>
          </a:p>
        </p:txBody>
      </p:sp>
      <p:sp>
        <p:nvSpPr>
          <p:cNvPr id="9" name="타원 8"/>
          <p:cNvSpPr/>
          <p:nvPr/>
        </p:nvSpPr>
        <p:spPr>
          <a:xfrm>
            <a:off x="7647578" y="2354555"/>
            <a:ext cx="2995612" cy="37659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8467979" y="4018245"/>
            <a:ext cx="157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FF0000"/>
                </a:solidFill>
              </a:rPr>
              <a:t>2.9%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23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02711" cy="6858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440" y="434483"/>
            <a:ext cx="3381375" cy="264795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245" y="424962"/>
            <a:ext cx="3600450" cy="58674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5440" y="3479158"/>
            <a:ext cx="3352800" cy="107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25440" y="43957"/>
            <a:ext cx="338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5 Urgent treats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5440" y="3109826"/>
            <a:ext cx="338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2 Concerning treats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74245" y="55630"/>
            <a:ext cx="338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11 Serious treats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내용 개체 틀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125440" y="4985665"/>
            <a:ext cx="3209925" cy="48577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8"/>
          <a:srcRect t="7755"/>
          <a:stretch/>
        </p:blipFill>
        <p:spPr>
          <a:xfrm>
            <a:off x="4125440" y="5449306"/>
            <a:ext cx="3276600" cy="44810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5440" y="5835161"/>
            <a:ext cx="3096725" cy="4381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25440" y="4552678"/>
            <a:ext cx="338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3 Watch List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71358" y="6523194"/>
            <a:ext cx="4020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Antibiotic resistance threats in the United States, CDC (2019)</a:t>
            </a:r>
          </a:p>
        </p:txBody>
      </p:sp>
    </p:spTree>
    <p:extLst>
      <p:ext uri="{BB962C8B-B14F-4D97-AF65-F5344CB8AC3E}">
        <p14:creationId xmlns:p14="http://schemas.microsoft.com/office/powerpoint/2010/main" val="747353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75" y="222250"/>
            <a:ext cx="11830050" cy="1325563"/>
          </a:xfrm>
        </p:spPr>
        <p:txBody>
          <a:bodyPr>
            <a:normAutofit fontScale="90000"/>
          </a:bodyPr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WHO global priority list of antibiotic-resistant bacteria to guide research, discovery, and development of new antibiotics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E140195-76B0-4A45-AC37-43F74D6D153D}"/>
              </a:ext>
            </a:extLst>
          </p:cNvPr>
          <p:cNvSpPr txBox="1">
            <a:spLocks/>
          </p:cNvSpPr>
          <p:nvPr/>
        </p:nvSpPr>
        <p:spPr>
          <a:xfrm>
            <a:off x="142875" y="1733811"/>
            <a:ext cx="9666031" cy="51241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altLang="fr-FR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Priority 1: Critical*</a:t>
            </a:r>
          </a:p>
          <a:p>
            <a:pPr lvl="1">
              <a:buClr>
                <a:srgbClr val="FFC000"/>
              </a:buClr>
            </a:pPr>
            <a:r>
              <a:rPr lang="en-GB" altLang="fr-FR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Acinetobacter</a:t>
            </a:r>
            <a:r>
              <a:rPr lang="en-GB" alt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baumannii</a:t>
            </a:r>
            <a:r>
              <a:rPr lang="en-GB" alt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carbapenem</a:t>
            </a:r>
            <a:r>
              <a:rPr lang="en-GB" alt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-resistant</a:t>
            </a:r>
          </a:p>
          <a:p>
            <a:pPr lvl="1">
              <a:buClr>
                <a:srgbClr val="FFC000"/>
              </a:buClr>
            </a:pPr>
            <a:r>
              <a:rPr lang="en-GB" alt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r>
              <a:rPr lang="en-GB" alt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Pseudomonas aeruginosa, </a:t>
            </a:r>
            <a:r>
              <a:rPr lang="en-GB" alt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carbapenem</a:t>
            </a:r>
            <a:r>
              <a:rPr lang="en-GB" alt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-resistant</a:t>
            </a:r>
          </a:p>
          <a:p>
            <a:pPr lvl="1">
              <a:buClr>
                <a:srgbClr val="FFC000"/>
              </a:buClr>
            </a:pPr>
            <a:r>
              <a:rPr lang="en-GB" alt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r>
              <a:rPr lang="en-GB" alt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Enterobacter</a:t>
            </a:r>
            <a:r>
              <a:rPr lang="en-US" alt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iaceae</a:t>
            </a:r>
            <a:r>
              <a:rPr lang="en-GB" alt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carbapenem</a:t>
            </a:r>
            <a:r>
              <a:rPr lang="en-GB" alt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-resistant, 3</a:t>
            </a:r>
            <a:r>
              <a:rPr lang="en-GB" altLang="fr-FR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GB" alt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generation cephalosporin-resistant</a:t>
            </a:r>
          </a:p>
          <a:p>
            <a:endParaRPr lang="en-GB" alt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fr-FR" sz="1800" b="1" dirty="0">
                <a:solidFill>
                  <a:srgbClr val="00B3E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Priority 2: High</a:t>
            </a:r>
          </a:p>
          <a:p>
            <a:pPr lvl="1">
              <a:buClr>
                <a:srgbClr val="FFC000"/>
              </a:buClr>
            </a:pPr>
            <a:r>
              <a:rPr lang="en-GB" alt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Enterococcus </a:t>
            </a:r>
            <a:r>
              <a:rPr lang="en-GB" altLang="fr-FR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faecium</a:t>
            </a:r>
            <a:r>
              <a:rPr lang="en-GB" alt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vancomycin-resistant</a:t>
            </a:r>
          </a:p>
          <a:p>
            <a:pPr lvl="1">
              <a:buClr>
                <a:srgbClr val="FFC000"/>
              </a:buClr>
            </a:pPr>
            <a:r>
              <a:rPr lang="en-GB" alt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Staphylococcus aureus, </a:t>
            </a:r>
            <a:r>
              <a:rPr lang="en-GB" alt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methicillin-resistant, vancomycin-intermediate and resistant</a:t>
            </a:r>
          </a:p>
          <a:p>
            <a:pPr lvl="1">
              <a:buClr>
                <a:srgbClr val="FFC000"/>
              </a:buClr>
            </a:pPr>
            <a:r>
              <a:rPr lang="en-GB" alt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Helicobacter pylori, </a:t>
            </a:r>
            <a:r>
              <a:rPr lang="en-GB" alt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clarithromycin-resistant</a:t>
            </a:r>
          </a:p>
          <a:p>
            <a:pPr lvl="1">
              <a:buClr>
                <a:srgbClr val="FFC000"/>
              </a:buClr>
            </a:pPr>
            <a:r>
              <a:rPr lang="en-GB" alt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Campylobacter</a:t>
            </a:r>
            <a:r>
              <a:rPr lang="en-GB" alt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, fluoroquinolone-resistant</a:t>
            </a:r>
          </a:p>
          <a:p>
            <a:pPr lvl="1">
              <a:buClr>
                <a:srgbClr val="FFC000"/>
              </a:buClr>
            </a:pPr>
            <a:r>
              <a:rPr lang="en-GB" alt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Salmonella spp., </a:t>
            </a:r>
            <a:r>
              <a:rPr lang="en-GB" alt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fluoroquinolone-resistant</a:t>
            </a:r>
          </a:p>
          <a:p>
            <a:pPr lvl="1">
              <a:buClr>
                <a:srgbClr val="FFC000"/>
              </a:buClr>
            </a:pPr>
            <a:r>
              <a:rPr lang="en-GB" alt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Neisseria </a:t>
            </a:r>
            <a:r>
              <a:rPr lang="en-GB" altLang="fr-FR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gonorrhoeae</a:t>
            </a:r>
            <a:r>
              <a:rPr lang="en-GB" alt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altLang="fr-FR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GB" alt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generation cephalosporin-resistant, fluoroquinolone-resistant</a:t>
            </a:r>
          </a:p>
          <a:p>
            <a:endParaRPr lang="en-GB" alt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fr-FR" sz="1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Priority 3: Medium </a:t>
            </a:r>
          </a:p>
          <a:p>
            <a:pPr lvl="1">
              <a:buClr>
                <a:srgbClr val="FFC000"/>
              </a:buClr>
            </a:pPr>
            <a:r>
              <a:rPr lang="en-GB" alt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Streptococcus </a:t>
            </a:r>
            <a:r>
              <a:rPr lang="en-GB" altLang="fr-FR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pneumoniae</a:t>
            </a:r>
            <a:r>
              <a:rPr lang="en-GB" alt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penicillin-non-susceptible</a:t>
            </a:r>
          </a:p>
          <a:p>
            <a:pPr lvl="1">
              <a:buClr>
                <a:srgbClr val="FFC000"/>
              </a:buClr>
            </a:pPr>
            <a:r>
              <a:rPr lang="en-GB" alt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Haemophilus </a:t>
            </a:r>
            <a:r>
              <a:rPr lang="en-GB" altLang="fr-FR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influenzae</a:t>
            </a:r>
            <a:r>
              <a:rPr lang="en-GB" alt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ampicillin-resistant</a:t>
            </a:r>
          </a:p>
          <a:p>
            <a:pPr lvl="1">
              <a:buClr>
                <a:srgbClr val="FFC000"/>
              </a:buClr>
            </a:pPr>
            <a:r>
              <a:rPr lang="en-GB" altLang="fr-FR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Shigella</a:t>
            </a:r>
            <a:r>
              <a:rPr lang="en-GB" alt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spp., fluoroquinolone-resistant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6096000" y="627757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Available at: https://www.who.int/news/item/27-02-2017-who-publishes-list-of-bacteria-for-which-new-antibiotics-are-urgently-needed Accessed July 202.</a:t>
            </a:r>
          </a:p>
        </p:txBody>
      </p:sp>
    </p:spTree>
    <p:extLst>
      <p:ext uri="{BB962C8B-B14F-4D97-AF65-F5344CB8AC3E}">
        <p14:creationId xmlns:p14="http://schemas.microsoft.com/office/powerpoint/2010/main" val="1790928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0875" y="36376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Burden of MDR pathogens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그룹 172">
            <a:extLst>
              <a:ext uri="{FF2B5EF4-FFF2-40B4-BE49-F238E27FC236}">
                <a16:creationId xmlns:a16="http://schemas.microsoft.com/office/drawing/2014/main" id="{C75EB2DE-38F3-2943-9C5D-1F0CF9659226}"/>
              </a:ext>
            </a:extLst>
          </p:cNvPr>
          <p:cNvGrpSpPr>
            <a:grpSpLocks/>
          </p:cNvGrpSpPr>
          <p:nvPr/>
        </p:nvGrpSpPr>
        <p:grpSpPr bwMode="auto">
          <a:xfrm>
            <a:off x="160875" y="2328783"/>
            <a:ext cx="5830889" cy="3598863"/>
            <a:chOff x="209802" y="2168440"/>
            <a:chExt cx="5830142" cy="3598691"/>
          </a:xfrm>
        </p:grpSpPr>
        <p:grpSp>
          <p:nvGrpSpPr>
            <p:cNvPr id="5" name="그룹 89">
              <a:extLst>
                <a:ext uri="{FF2B5EF4-FFF2-40B4-BE49-F238E27FC236}">
                  <a16:creationId xmlns:a16="http://schemas.microsoft.com/office/drawing/2014/main" id="{486A750D-4299-624F-B74E-E4A3F04CF7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6942" y="2324008"/>
              <a:ext cx="3276180" cy="3327241"/>
              <a:chOff x="1466942" y="2324008"/>
              <a:chExt cx="3276180" cy="3327241"/>
            </a:xfrm>
          </p:grpSpPr>
          <p:sp>
            <p:nvSpPr>
              <p:cNvPr id="51" name="타원 88">
                <a:extLst>
                  <a:ext uri="{FF2B5EF4-FFF2-40B4-BE49-F238E27FC236}">
                    <a16:creationId xmlns:a16="http://schemas.microsoft.com/office/drawing/2014/main" id="{96AFDCBE-28B6-7D4E-85FA-4C6DE1252D0C}"/>
                  </a:ext>
                </a:extLst>
              </p:cNvPr>
              <p:cNvSpPr/>
              <p:nvPr/>
            </p:nvSpPr>
            <p:spPr bwMode="auto">
              <a:xfrm>
                <a:off x="1466942" y="2324008"/>
                <a:ext cx="3276180" cy="3327241"/>
              </a:xfrm>
              <a:prstGeom prst="ellipse">
                <a:avLst/>
              </a:prstGeom>
              <a:noFill/>
              <a:ln w="31750">
                <a:solidFill>
                  <a:srgbClr val="F6F3E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52" name="그룹 37">
                <a:extLst>
                  <a:ext uri="{FF2B5EF4-FFF2-40B4-BE49-F238E27FC236}">
                    <a16:creationId xmlns:a16="http://schemas.microsoft.com/office/drawing/2014/main" id="{A121B24D-D6C8-F545-A71D-FE7355227C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25672" y="2382743"/>
                <a:ext cx="3158720" cy="3209772"/>
                <a:chOff x="1748121" y="2416642"/>
                <a:chExt cx="3158720" cy="3209772"/>
              </a:xfrm>
            </p:grpSpPr>
            <p:sp>
              <p:nvSpPr>
                <p:cNvPr id="53" name="타원 71">
                  <a:extLst>
                    <a:ext uri="{FF2B5EF4-FFF2-40B4-BE49-F238E27FC236}">
                      <a16:creationId xmlns:a16="http://schemas.microsoft.com/office/drawing/2014/main" id="{925A2274-64FF-034A-8A73-C0F6639AB447}"/>
                    </a:ext>
                  </a:extLst>
                </p:cNvPr>
                <p:cNvSpPr/>
                <p:nvPr/>
              </p:nvSpPr>
              <p:spPr bwMode="auto">
                <a:xfrm>
                  <a:off x="1748121" y="2416642"/>
                  <a:ext cx="3158720" cy="3209772"/>
                </a:xfrm>
                <a:prstGeom prst="ellipse">
                  <a:avLst/>
                </a:prstGeom>
                <a:solidFill>
                  <a:schemeClr val="accent4">
                    <a:alpha val="10000"/>
                  </a:schemeClr>
                </a:solidFill>
                <a:ln w="317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4" name="그룹 36">
                  <a:extLst>
                    <a:ext uri="{FF2B5EF4-FFF2-40B4-BE49-F238E27FC236}">
                      <a16:creationId xmlns:a16="http://schemas.microsoft.com/office/drawing/2014/main" id="{6144CFD2-52DD-5746-96F1-5644313EE47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33307" y="2488561"/>
                  <a:ext cx="2995229" cy="3033567"/>
                  <a:chOff x="1833307" y="2488561"/>
                  <a:chExt cx="2995229" cy="3033567"/>
                </a:xfrm>
              </p:grpSpPr>
              <p:sp>
                <p:nvSpPr>
                  <p:cNvPr id="56" name="원호 35">
                    <a:extLst>
                      <a:ext uri="{FF2B5EF4-FFF2-40B4-BE49-F238E27FC236}">
                        <a16:creationId xmlns:a16="http://schemas.microsoft.com/office/drawing/2014/main" id="{084BF30B-CB7C-9842-B575-74E5E084F734}"/>
                      </a:ext>
                    </a:extLst>
                  </p:cNvPr>
                  <p:cNvSpPr/>
                  <p:nvPr/>
                </p:nvSpPr>
                <p:spPr>
                  <a:xfrm>
                    <a:off x="2719547" y="3413544"/>
                    <a:ext cx="1215869" cy="1215967"/>
                  </a:xfrm>
                  <a:prstGeom prst="arc">
                    <a:avLst>
                      <a:gd name="adj1" fmla="val 16712252"/>
                      <a:gd name="adj2" fmla="val 18608122"/>
                    </a:avLst>
                  </a:prstGeom>
                  <a:solidFill>
                    <a:schemeClr val="accent4"/>
                  </a:solidFill>
                  <a:ln w="254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" name="원호 74">
                    <a:extLst>
                      <a:ext uri="{FF2B5EF4-FFF2-40B4-BE49-F238E27FC236}">
                        <a16:creationId xmlns:a16="http://schemas.microsoft.com/office/drawing/2014/main" id="{51E7F6E0-D047-6C44-9D75-36DAB8701F70}"/>
                      </a:ext>
                    </a:extLst>
                  </p:cNvPr>
                  <p:cNvSpPr/>
                  <p:nvPr/>
                </p:nvSpPr>
                <p:spPr>
                  <a:xfrm>
                    <a:off x="1833307" y="2488561"/>
                    <a:ext cx="2995229" cy="3033567"/>
                  </a:xfrm>
                  <a:prstGeom prst="arc">
                    <a:avLst>
                      <a:gd name="adj1" fmla="val 19395995"/>
                      <a:gd name="adj2" fmla="val 21226089"/>
                    </a:avLst>
                  </a:prstGeom>
                  <a:solidFill>
                    <a:schemeClr val="accent4"/>
                  </a:solidFill>
                  <a:ln w="254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" name="원호 75">
                    <a:extLst>
                      <a:ext uri="{FF2B5EF4-FFF2-40B4-BE49-F238E27FC236}">
                        <a16:creationId xmlns:a16="http://schemas.microsoft.com/office/drawing/2014/main" id="{FAB80060-C56A-0045-8714-BCA2B50667DE}"/>
                      </a:ext>
                    </a:extLst>
                  </p:cNvPr>
                  <p:cNvSpPr/>
                  <p:nvPr/>
                </p:nvSpPr>
                <p:spPr>
                  <a:xfrm>
                    <a:off x="2683674" y="3420845"/>
                    <a:ext cx="1174600" cy="1174694"/>
                  </a:xfrm>
                  <a:prstGeom prst="arc">
                    <a:avLst>
                      <a:gd name="adj1" fmla="val 939263"/>
                      <a:gd name="adj2" fmla="val 2326563"/>
                    </a:avLst>
                  </a:prstGeom>
                  <a:solidFill>
                    <a:schemeClr val="accent4"/>
                  </a:solidFill>
                  <a:ln w="254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" name="원호 76">
                    <a:extLst>
                      <a:ext uri="{FF2B5EF4-FFF2-40B4-BE49-F238E27FC236}">
                        <a16:creationId xmlns:a16="http://schemas.microsoft.com/office/drawing/2014/main" id="{70E329BA-2688-6A4F-AF43-E340BA7DB076}"/>
                      </a:ext>
                    </a:extLst>
                  </p:cNvPr>
                  <p:cNvSpPr/>
                  <p:nvPr/>
                </p:nvSpPr>
                <p:spPr>
                  <a:xfrm>
                    <a:off x="2589387" y="3281786"/>
                    <a:ext cx="1476186" cy="1479479"/>
                  </a:xfrm>
                  <a:prstGeom prst="arc">
                    <a:avLst>
                      <a:gd name="adj1" fmla="val 3171483"/>
                      <a:gd name="adj2" fmla="val 4861451"/>
                    </a:avLst>
                  </a:prstGeom>
                  <a:solidFill>
                    <a:schemeClr val="accent4"/>
                  </a:solidFill>
                  <a:ln w="254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0" name="원호 77">
                    <a:extLst>
                      <a:ext uri="{FF2B5EF4-FFF2-40B4-BE49-F238E27FC236}">
                        <a16:creationId xmlns:a16="http://schemas.microsoft.com/office/drawing/2014/main" id="{051FF157-9856-3C48-8A89-23FC30802DEB}"/>
                      </a:ext>
                    </a:extLst>
                  </p:cNvPr>
                  <p:cNvSpPr/>
                  <p:nvPr/>
                </p:nvSpPr>
                <p:spPr>
                  <a:xfrm>
                    <a:off x="2601178" y="3294485"/>
                    <a:ext cx="1453964" cy="1454081"/>
                  </a:xfrm>
                  <a:prstGeom prst="arc">
                    <a:avLst>
                      <a:gd name="adj1" fmla="val 5773362"/>
                      <a:gd name="adj2" fmla="val 7527968"/>
                    </a:avLst>
                  </a:prstGeom>
                  <a:solidFill>
                    <a:schemeClr val="accent4"/>
                  </a:solidFill>
                  <a:ln w="254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1" name="원호 79">
                    <a:extLst>
                      <a:ext uri="{FF2B5EF4-FFF2-40B4-BE49-F238E27FC236}">
                        <a16:creationId xmlns:a16="http://schemas.microsoft.com/office/drawing/2014/main" id="{F8CDFB69-A307-5F49-BB4F-6E0EB122553E}"/>
                      </a:ext>
                    </a:extLst>
                  </p:cNvPr>
                  <p:cNvSpPr/>
                  <p:nvPr/>
                </p:nvSpPr>
                <p:spPr>
                  <a:xfrm>
                    <a:off x="2793198" y="3461167"/>
                    <a:ext cx="1120631" cy="1120721"/>
                  </a:xfrm>
                  <a:prstGeom prst="arc">
                    <a:avLst>
                      <a:gd name="adj1" fmla="val 8382962"/>
                      <a:gd name="adj2" fmla="val 10216740"/>
                    </a:avLst>
                  </a:prstGeom>
                  <a:solidFill>
                    <a:schemeClr val="accent4"/>
                  </a:solidFill>
                  <a:ln w="254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" name="원호 80">
                    <a:extLst>
                      <a:ext uri="{FF2B5EF4-FFF2-40B4-BE49-F238E27FC236}">
                        <a16:creationId xmlns:a16="http://schemas.microsoft.com/office/drawing/2014/main" id="{CC45D695-C4C3-E947-8913-30BD3D424419}"/>
                      </a:ext>
                    </a:extLst>
                  </p:cNvPr>
                  <p:cNvSpPr/>
                  <p:nvPr/>
                </p:nvSpPr>
                <p:spPr>
                  <a:xfrm>
                    <a:off x="2660817" y="3353222"/>
                    <a:ext cx="1333329" cy="1336611"/>
                  </a:xfrm>
                  <a:prstGeom prst="arc">
                    <a:avLst>
                      <a:gd name="adj1" fmla="val 11046292"/>
                      <a:gd name="adj2" fmla="val 13006281"/>
                    </a:avLst>
                  </a:prstGeom>
                  <a:solidFill>
                    <a:schemeClr val="accent4"/>
                  </a:solidFill>
                  <a:ln w="254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" name="원호 35">
                    <a:extLst>
                      <a:ext uri="{FF2B5EF4-FFF2-40B4-BE49-F238E27FC236}">
                        <a16:creationId xmlns:a16="http://schemas.microsoft.com/office/drawing/2014/main" id="{F564CF3C-0438-1A48-BC4E-CA9D3E95B4E6}"/>
                      </a:ext>
                    </a:extLst>
                  </p:cNvPr>
                  <p:cNvSpPr/>
                  <p:nvPr/>
                </p:nvSpPr>
                <p:spPr>
                  <a:xfrm rot="18790665">
                    <a:off x="2749502" y="3481096"/>
                    <a:ext cx="1229848" cy="1226408"/>
                  </a:xfrm>
                  <a:prstGeom prst="arc">
                    <a:avLst>
                      <a:gd name="adj1" fmla="val 16712252"/>
                      <a:gd name="adj2" fmla="val 18608122"/>
                    </a:avLst>
                  </a:prstGeom>
                  <a:solidFill>
                    <a:schemeClr val="accent4"/>
                  </a:solidFill>
                  <a:ln w="254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5" name="타원 73">
                  <a:extLst>
                    <a:ext uri="{FF2B5EF4-FFF2-40B4-BE49-F238E27FC236}">
                      <a16:creationId xmlns:a16="http://schemas.microsoft.com/office/drawing/2014/main" id="{88CB5ACB-6A4F-2D4D-81B3-B62C26F4FDB1}"/>
                    </a:ext>
                  </a:extLst>
                </p:cNvPr>
                <p:cNvSpPr/>
                <p:nvPr/>
              </p:nvSpPr>
              <p:spPr bwMode="auto">
                <a:xfrm>
                  <a:off x="2819547" y="3505615"/>
                  <a:ext cx="1015870" cy="103182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accent4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" name="그룹 97">
              <a:extLst>
                <a:ext uri="{FF2B5EF4-FFF2-40B4-BE49-F238E27FC236}">
                  <a16:creationId xmlns:a16="http://schemas.microsoft.com/office/drawing/2014/main" id="{6D0060E8-EC0C-CE4D-B454-C89EC63F4B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0265" y="3015801"/>
              <a:ext cx="1539678" cy="625350"/>
              <a:chOff x="4500265" y="3015801"/>
              <a:chExt cx="1539678" cy="625350"/>
            </a:xfrm>
          </p:grpSpPr>
          <p:cxnSp>
            <p:nvCxnSpPr>
              <p:cNvPr id="47" name="직선 연결선 91">
                <a:extLst>
                  <a:ext uri="{FF2B5EF4-FFF2-40B4-BE49-F238E27FC236}">
                    <a16:creationId xmlns:a16="http://schemas.microsoft.com/office/drawing/2014/main" id="{80DE775A-295C-C043-80B0-8FACE743CA3E}"/>
                  </a:ext>
                </a:extLst>
              </p:cNvPr>
              <p:cNvCxnSpPr/>
              <p:nvPr/>
            </p:nvCxnSpPr>
            <p:spPr>
              <a:xfrm>
                <a:off x="4500265" y="3424622"/>
                <a:ext cx="1538091" cy="0"/>
              </a:xfrm>
              <a:prstGeom prst="line">
                <a:avLst/>
              </a:prstGeom>
              <a:ln w="3175">
                <a:solidFill>
                  <a:srgbClr val="9CAA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3B1A2A4-4C8F-F743-A364-B7F643114CA5}"/>
                  </a:ext>
                </a:extLst>
              </p:cNvPr>
              <p:cNvSpPr txBox="1"/>
              <p:nvPr/>
            </p:nvSpPr>
            <p:spPr>
              <a:xfrm>
                <a:off x="5100772" y="3015801"/>
                <a:ext cx="934409" cy="369332"/>
              </a:xfrm>
              <a:prstGeom prst="rect">
                <a:avLst/>
              </a:prstGeom>
              <a:noFill/>
            </p:spPr>
            <p:txBody>
              <a:bodyPr lIns="0" tIns="0" rIns="0" bIns="0" anchor="b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solidFill>
                        <a:srgbClr val="9CAAB3">
                          <a:alpha val="0"/>
                        </a:srgbClr>
                      </a:solidFill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Cancer in 2014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A247F1D-2986-CF49-9953-18179406FE59}"/>
                  </a:ext>
                </a:extLst>
              </p:cNvPr>
              <p:cNvSpPr txBox="1"/>
              <p:nvPr/>
            </p:nvSpPr>
            <p:spPr>
              <a:xfrm>
                <a:off x="5083969" y="3456485"/>
                <a:ext cx="951212" cy="184666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solidFill>
                        <a:srgbClr val="9CAAB3">
                          <a:alpha val="0"/>
                        </a:srgbClr>
                      </a:solidFill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8.2 million</a:t>
                </a:r>
              </a:p>
            </p:txBody>
          </p:sp>
          <p:cxnSp>
            <p:nvCxnSpPr>
              <p:cNvPr id="50" name="직선 연결선 95">
                <a:extLst>
                  <a:ext uri="{FF2B5EF4-FFF2-40B4-BE49-F238E27FC236}">
                    <a16:creationId xmlns:a16="http://schemas.microsoft.com/office/drawing/2014/main" id="{7DC9BD8C-7201-8040-BD71-0CA8CC0E8509}"/>
                  </a:ext>
                </a:extLst>
              </p:cNvPr>
              <p:cNvCxnSpPr/>
              <p:nvPr/>
            </p:nvCxnSpPr>
            <p:spPr>
              <a:xfrm>
                <a:off x="5081216" y="3414569"/>
                <a:ext cx="958727" cy="0"/>
              </a:xfrm>
              <a:prstGeom prst="line">
                <a:avLst/>
              </a:prstGeom>
              <a:ln w="25400">
                <a:solidFill>
                  <a:srgbClr val="9CAA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그룹 108">
              <a:extLst>
                <a:ext uri="{FF2B5EF4-FFF2-40B4-BE49-F238E27FC236}">
                  <a16:creationId xmlns:a16="http://schemas.microsoft.com/office/drawing/2014/main" id="{659B4D17-9705-DA45-B62B-E257BA6401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6956" y="4067361"/>
              <a:ext cx="1122987" cy="809998"/>
              <a:chOff x="4916956" y="3015801"/>
              <a:chExt cx="1122987" cy="809998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5BF2BAB-99D1-F246-9A8E-6D638E1074C9}"/>
                  </a:ext>
                </a:extLst>
              </p:cNvPr>
              <p:cNvSpPr txBox="1"/>
              <p:nvPr/>
            </p:nvSpPr>
            <p:spPr>
              <a:xfrm>
                <a:off x="5016514" y="3015801"/>
                <a:ext cx="1018667" cy="369332"/>
              </a:xfrm>
              <a:prstGeom prst="rect">
                <a:avLst/>
              </a:prstGeom>
              <a:noFill/>
            </p:spPr>
            <p:txBody>
              <a:bodyPr lIns="0" tIns="0" rIns="0" bIns="0" anchor="b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solidFill>
                        <a:srgbClr val="9CAAB3">
                          <a:alpha val="0"/>
                        </a:srgbClr>
                      </a:solidFill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Cholera in 2014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B4DDCE5-E1AB-A746-B62F-EC53203FEBCA}"/>
                  </a:ext>
                </a:extLst>
              </p:cNvPr>
              <p:cNvSpPr txBox="1"/>
              <p:nvPr/>
            </p:nvSpPr>
            <p:spPr>
              <a:xfrm>
                <a:off x="4916956" y="3456485"/>
                <a:ext cx="1118225" cy="36931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lvl="0" algn="r" defTabSz="914400"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solidFill>
                        <a:srgbClr val="9CAAB3">
                          <a:alpha val="0"/>
                        </a:srgbClr>
                      </a:solidFill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100,000</a:t>
                </a:r>
                <a:r>
                  <a:rPr lang="en-GB" sz="1200" dirty="0">
                    <a:ln>
                      <a:solidFill>
                        <a:srgbClr val="9CAAB3">
                          <a:alpha val="0"/>
                        </a:srgbClr>
                      </a:solidFill>
                    </a:ln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solidFill>
                        <a:srgbClr val="9CAAB3">
                          <a:alpha val="0"/>
                        </a:srgbClr>
                      </a:solidFill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120,000</a:t>
                </a:r>
              </a:p>
            </p:txBody>
          </p:sp>
          <p:cxnSp>
            <p:nvCxnSpPr>
              <p:cNvPr id="46" name="직선 연결선 112">
                <a:extLst>
                  <a:ext uri="{FF2B5EF4-FFF2-40B4-BE49-F238E27FC236}">
                    <a16:creationId xmlns:a16="http://schemas.microsoft.com/office/drawing/2014/main" id="{2C3539E5-BF97-8040-9DCB-7BE9A4817B1E}"/>
                  </a:ext>
                </a:extLst>
              </p:cNvPr>
              <p:cNvCxnSpPr/>
              <p:nvPr/>
            </p:nvCxnSpPr>
            <p:spPr>
              <a:xfrm>
                <a:off x="5044709" y="3413883"/>
                <a:ext cx="995234" cy="0"/>
              </a:xfrm>
              <a:prstGeom prst="line">
                <a:avLst/>
              </a:prstGeom>
              <a:ln w="25400">
                <a:solidFill>
                  <a:srgbClr val="9CAA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직사각형 114">
              <a:extLst>
                <a:ext uri="{FF2B5EF4-FFF2-40B4-BE49-F238E27FC236}">
                  <a16:creationId xmlns:a16="http://schemas.microsoft.com/office/drawing/2014/main" id="{45E66676-1881-524A-8CC2-6E4D8B0DAD94}"/>
                </a:ext>
              </a:extLst>
            </p:cNvPr>
            <p:cNvSpPr/>
            <p:nvPr/>
          </p:nvSpPr>
          <p:spPr>
            <a:xfrm>
              <a:off x="3561698" y="4245045"/>
              <a:ext cx="2478246" cy="228589"/>
            </a:xfrm>
            <a:custGeom>
              <a:avLst/>
              <a:gdLst>
                <a:gd name="connsiteX0" fmla="*/ 0 w 2471293"/>
                <a:gd name="connsiteY0" fmla="*/ 0 h 842441"/>
                <a:gd name="connsiteX1" fmla="*/ 2471293 w 2471293"/>
                <a:gd name="connsiteY1" fmla="*/ 0 h 842441"/>
                <a:gd name="connsiteX2" fmla="*/ 2471293 w 2471293"/>
                <a:gd name="connsiteY2" fmla="*/ 842441 h 842441"/>
                <a:gd name="connsiteX3" fmla="*/ 0 w 2471293"/>
                <a:gd name="connsiteY3" fmla="*/ 842441 h 842441"/>
                <a:gd name="connsiteX4" fmla="*/ 0 w 2471293"/>
                <a:gd name="connsiteY4" fmla="*/ 0 h 842441"/>
                <a:gd name="connsiteX0" fmla="*/ 0 w 2471293"/>
                <a:gd name="connsiteY0" fmla="*/ 0 h 842441"/>
                <a:gd name="connsiteX1" fmla="*/ 2471293 w 2471293"/>
                <a:gd name="connsiteY1" fmla="*/ 842441 h 842441"/>
                <a:gd name="connsiteX2" fmla="*/ 0 w 2471293"/>
                <a:gd name="connsiteY2" fmla="*/ 842441 h 842441"/>
                <a:gd name="connsiteX3" fmla="*/ 0 w 2471293"/>
                <a:gd name="connsiteY3" fmla="*/ 0 h 842441"/>
                <a:gd name="connsiteX0" fmla="*/ 2471293 w 2471293"/>
                <a:gd name="connsiteY0" fmla="*/ 751001 h 751001"/>
                <a:gd name="connsiteX1" fmla="*/ 0 w 2471293"/>
                <a:gd name="connsiteY1" fmla="*/ 751001 h 751001"/>
                <a:gd name="connsiteX2" fmla="*/ 91440 w 2471293"/>
                <a:gd name="connsiteY2" fmla="*/ 0 h 751001"/>
                <a:gd name="connsiteX0" fmla="*/ 2379853 w 2379853"/>
                <a:gd name="connsiteY0" fmla="*/ 751001 h 751001"/>
                <a:gd name="connsiteX1" fmla="*/ 394335 w 2379853"/>
                <a:gd name="connsiteY1" fmla="*/ 751001 h 751001"/>
                <a:gd name="connsiteX2" fmla="*/ 0 w 2379853"/>
                <a:gd name="connsiteY2" fmla="*/ 0 h 751001"/>
                <a:gd name="connsiteX0" fmla="*/ 2437003 w 2437003"/>
                <a:gd name="connsiteY0" fmla="*/ 223694 h 223694"/>
                <a:gd name="connsiteX1" fmla="*/ 451485 w 2437003"/>
                <a:gd name="connsiteY1" fmla="*/ 223694 h 223694"/>
                <a:gd name="connsiteX2" fmla="*/ 0 w 2437003"/>
                <a:gd name="connsiteY2" fmla="*/ 6093 h 223694"/>
                <a:gd name="connsiteX0" fmla="*/ 2437003 w 2437003"/>
                <a:gd name="connsiteY0" fmla="*/ 217601 h 217601"/>
                <a:gd name="connsiteX1" fmla="*/ 451485 w 2437003"/>
                <a:gd name="connsiteY1" fmla="*/ 217601 h 217601"/>
                <a:gd name="connsiteX2" fmla="*/ 0 w 2437003"/>
                <a:gd name="connsiteY2" fmla="*/ 0 h 217601"/>
                <a:gd name="connsiteX0" fmla="*/ 2437003 w 2437003"/>
                <a:gd name="connsiteY0" fmla="*/ 217601 h 217601"/>
                <a:gd name="connsiteX1" fmla="*/ 451485 w 2437003"/>
                <a:gd name="connsiteY1" fmla="*/ 217601 h 217601"/>
                <a:gd name="connsiteX2" fmla="*/ 0 w 2437003"/>
                <a:gd name="connsiteY2" fmla="*/ 0 h 217601"/>
                <a:gd name="connsiteX0" fmla="*/ 2413190 w 2413190"/>
                <a:gd name="connsiteY0" fmla="*/ 246176 h 246176"/>
                <a:gd name="connsiteX1" fmla="*/ 427672 w 2413190"/>
                <a:gd name="connsiteY1" fmla="*/ 246176 h 246176"/>
                <a:gd name="connsiteX2" fmla="*/ 0 w 2413190"/>
                <a:gd name="connsiteY2" fmla="*/ 0 h 246176"/>
                <a:gd name="connsiteX0" fmla="*/ 2432240 w 2432240"/>
                <a:gd name="connsiteY0" fmla="*/ 236651 h 236651"/>
                <a:gd name="connsiteX1" fmla="*/ 446722 w 2432240"/>
                <a:gd name="connsiteY1" fmla="*/ 236651 h 236651"/>
                <a:gd name="connsiteX2" fmla="*/ 0 w 2432240"/>
                <a:gd name="connsiteY2" fmla="*/ 0 h 236651"/>
                <a:gd name="connsiteX0" fmla="*/ 2427478 w 2427478"/>
                <a:gd name="connsiteY0" fmla="*/ 246176 h 246176"/>
                <a:gd name="connsiteX1" fmla="*/ 441960 w 2427478"/>
                <a:gd name="connsiteY1" fmla="*/ 246176 h 246176"/>
                <a:gd name="connsiteX2" fmla="*/ 0 w 2427478"/>
                <a:gd name="connsiteY2" fmla="*/ 0 h 246176"/>
                <a:gd name="connsiteX0" fmla="*/ 2408428 w 2408428"/>
                <a:gd name="connsiteY0" fmla="*/ 222364 h 222364"/>
                <a:gd name="connsiteX1" fmla="*/ 422910 w 2408428"/>
                <a:gd name="connsiteY1" fmla="*/ 222364 h 222364"/>
                <a:gd name="connsiteX2" fmla="*/ 0 w 2408428"/>
                <a:gd name="connsiteY2" fmla="*/ 0 h 222364"/>
                <a:gd name="connsiteX0" fmla="*/ 2408428 w 2408428"/>
                <a:gd name="connsiteY0" fmla="*/ 224745 h 224745"/>
                <a:gd name="connsiteX1" fmla="*/ 422910 w 2408428"/>
                <a:gd name="connsiteY1" fmla="*/ 224745 h 224745"/>
                <a:gd name="connsiteX2" fmla="*/ 0 w 2408428"/>
                <a:gd name="connsiteY2" fmla="*/ 0 h 224745"/>
                <a:gd name="connsiteX0" fmla="*/ 2415572 w 2415572"/>
                <a:gd name="connsiteY0" fmla="*/ 229508 h 229508"/>
                <a:gd name="connsiteX1" fmla="*/ 430054 w 2415572"/>
                <a:gd name="connsiteY1" fmla="*/ 229508 h 229508"/>
                <a:gd name="connsiteX2" fmla="*/ 0 w 2415572"/>
                <a:gd name="connsiteY2" fmla="*/ 0 h 22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5572" h="229508">
                  <a:moveTo>
                    <a:pt x="2415572" y="229508"/>
                  </a:moveTo>
                  <a:lnTo>
                    <a:pt x="430054" y="22950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CAA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grpSp>
          <p:nvGrpSpPr>
            <p:cNvPr id="9" name="그룹 127">
              <a:extLst>
                <a:ext uri="{FF2B5EF4-FFF2-40B4-BE49-F238E27FC236}">
                  <a16:creationId xmlns:a16="http://schemas.microsoft.com/office/drawing/2014/main" id="{00FDA2E7-C77C-C14C-BD2E-DDEC1E320F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4554" y="4659109"/>
              <a:ext cx="2625389" cy="1108022"/>
              <a:chOff x="3414554" y="4659109"/>
              <a:chExt cx="2625389" cy="1108022"/>
            </a:xfrm>
          </p:grpSpPr>
          <p:grpSp>
            <p:nvGrpSpPr>
              <p:cNvPr id="39" name="그룹 120">
                <a:extLst>
                  <a:ext uri="{FF2B5EF4-FFF2-40B4-BE49-F238E27FC236}">
                    <a16:creationId xmlns:a16="http://schemas.microsoft.com/office/drawing/2014/main" id="{8BA141B8-5D02-A840-B089-5749BA3937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16956" y="5141799"/>
                <a:ext cx="1122987" cy="625332"/>
                <a:chOff x="4916956" y="3015819"/>
                <a:chExt cx="1122987" cy="625332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EAFEC4C-09B6-374A-91BE-4E16BCCCB301}"/>
                    </a:ext>
                  </a:extLst>
                </p:cNvPr>
                <p:cNvSpPr txBox="1"/>
                <p:nvPr/>
              </p:nvSpPr>
              <p:spPr>
                <a:xfrm>
                  <a:off x="4916956" y="3015819"/>
                  <a:ext cx="1118225" cy="369314"/>
                </a:xfrm>
                <a:prstGeom prst="rect">
                  <a:avLst/>
                </a:prstGeom>
                <a:noFill/>
              </p:spPr>
              <p:txBody>
                <a:bodyPr lIns="0" tIns="0" rIns="0" bIns="0" anchor="b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1200" cap="none" spc="0" normalizeH="0" baseline="0" noProof="0" dirty="0">
                      <a:ln>
                        <a:solidFill>
                          <a:srgbClr val="9CAAB3">
                            <a:alpha val="0"/>
                          </a:srgbClr>
                        </a:solidFill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Diabetes in 2014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E834827-7F8B-4F46-8D48-F4CC4B053A02}"/>
                    </a:ext>
                  </a:extLst>
                </p:cNvPr>
                <p:cNvSpPr txBox="1"/>
                <p:nvPr/>
              </p:nvSpPr>
              <p:spPr>
                <a:xfrm>
                  <a:off x="4916956" y="3456485"/>
                  <a:ext cx="1118225" cy="184666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1200" cap="none" spc="0" normalizeH="0" baseline="0" noProof="0" dirty="0">
                      <a:ln>
                        <a:solidFill>
                          <a:srgbClr val="9CAAB3">
                            <a:alpha val="0"/>
                          </a:srgbClr>
                        </a:solidFill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1.5 million</a:t>
                  </a:r>
                </a:p>
              </p:txBody>
            </p:sp>
            <p:cxnSp>
              <p:nvCxnSpPr>
                <p:cNvPr id="43" name="직선 연결선 123">
                  <a:extLst>
                    <a:ext uri="{FF2B5EF4-FFF2-40B4-BE49-F238E27FC236}">
                      <a16:creationId xmlns:a16="http://schemas.microsoft.com/office/drawing/2014/main" id="{96751448-B0B5-C146-ACB4-0347DFCC1FC4}"/>
                    </a:ext>
                  </a:extLst>
                </p:cNvPr>
                <p:cNvCxnSpPr/>
                <p:nvPr/>
              </p:nvCxnSpPr>
              <p:spPr>
                <a:xfrm>
                  <a:off x="4976454" y="3415737"/>
                  <a:ext cx="1063489" cy="0"/>
                </a:xfrm>
                <a:prstGeom prst="line">
                  <a:avLst/>
                </a:prstGeom>
                <a:ln w="25400">
                  <a:solidFill>
                    <a:srgbClr val="9CAAB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직사각형 114">
                <a:extLst>
                  <a:ext uri="{FF2B5EF4-FFF2-40B4-BE49-F238E27FC236}">
                    <a16:creationId xmlns:a16="http://schemas.microsoft.com/office/drawing/2014/main" id="{B2C04DA4-8B83-6346-9A64-8334053F2FC6}"/>
                  </a:ext>
                </a:extLst>
              </p:cNvPr>
              <p:cNvSpPr/>
              <p:nvPr/>
            </p:nvSpPr>
            <p:spPr>
              <a:xfrm>
                <a:off x="3414554" y="4659109"/>
                <a:ext cx="2625389" cy="895307"/>
              </a:xfrm>
              <a:custGeom>
                <a:avLst/>
                <a:gdLst>
                  <a:gd name="connsiteX0" fmla="*/ 0 w 2471293"/>
                  <a:gd name="connsiteY0" fmla="*/ 0 h 842441"/>
                  <a:gd name="connsiteX1" fmla="*/ 2471293 w 2471293"/>
                  <a:gd name="connsiteY1" fmla="*/ 0 h 842441"/>
                  <a:gd name="connsiteX2" fmla="*/ 2471293 w 2471293"/>
                  <a:gd name="connsiteY2" fmla="*/ 842441 h 842441"/>
                  <a:gd name="connsiteX3" fmla="*/ 0 w 2471293"/>
                  <a:gd name="connsiteY3" fmla="*/ 842441 h 842441"/>
                  <a:gd name="connsiteX4" fmla="*/ 0 w 2471293"/>
                  <a:gd name="connsiteY4" fmla="*/ 0 h 842441"/>
                  <a:gd name="connsiteX0" fmla="*/ 0 w 2471293"/>
                  <a:gd name="connsiteY0" fmla="*/ 0 h 842441"/>
                  <a:gd name="connsiteX1" fmla="*/ 2471293 w 2471293"/>
                  <a:gd name="connsiteY1" fmla="*/ 842441 h 842441"/>
                  <a:gd name="connsiteX2" fmla="*/ 0 w 2471293"/>
                  <a:gd name="connsiteY2" fmla="*/ 842441 h 842441"/>
                  <a:gd name="connsiteX3" fmla="*/ 0 w 2471293"/>
                  <a:gd name="connsiteY3" fmla="*/ 0 h 842441"/>
                  <a:gd name="connsiteX0" fmla="*/ 2471293 w 2471293"/>
                  <a:gd name="connsiteY0" fmla="*/ 751001 h 751001"/>
                  <a:gd name="connsiteX1" fmla="*/ 0 w 2471293"/>
                  <a:gd name="connsiteY1" fmla="*/ 751001 h 751001"/>
                  <a:gd name="connsiteX2" fmla="*/ 91440 w 2471293"/>
                  <a:gd name="connsiteY2" fmla="*/ 0 h 751001"/>
                  <a:gd name="connsiteX0" fmla="*/ 2379853 w 2379853"/>
                  <a:gd name="connsiteY0" fmla="*/ 751001 h 751001"/>
                  <a:gd name="connsiteX1" fmla="*/ 394335 w 2379853"/>
                  <a:gd name="connsiteY1" fmla="*/ 751001 h 751001"/>
                  <a:gd name="connsiteX2" fmla="*/ 0 w 2379853"/>
                  <a:gd name="connsiteY2" fmla="*/ 0 h 751001"/>
                  <a:gd name="connsiteX0" fmla="*/ 2437003 w 2437003"/>
                  <a:gd name="connsiteY0" fmla="*/ 223694 h 223694"/>
                  <a:gd name="connsiteX1" fmla="*/ 451485 w 2437003"/>
                  <a:gd name="connsiteY1" fmla="*/ 223694 h 223694"/>
                  <a:gd name="connsiteX2" fmla="*/ 0 w 2437003"/>
                  <a:gd name="connsiteY2" fmla="*/ 6093 h 223694"/>
                  <a:gd name="connsiteX0" fmla="*/ 2437003 w 2437003"/>
                  <a:gd name="connsiteY0" fmla="*/ 217601 h 217601"/>
                  <a:gd name="connsiteX1" fmla="*/ 451485 w 2437003"/>
                  <a:gd name="connsiteY1" fmla="*/ 217601 h 217601"/>
                  <a:gd name="connsiteX2" fmla="*/ 0 w 2437003"/>
                  <a:gd name="connsiteY2" fmla="*/ 0 h 217601"/>
                  <a:gd name="connsiteX0" fmla="*/ 2437003 w 2437003"/>
                  <a:gd name="connsiteY0" fmla="*/ 217601 h 217601"/>
                  <a:gd name="connsiteX1" fmla="*/ 451485 w 2437003"/>
                  <a:gd name="connsiteY1" fmla="*/ 217601 h 217601"/>
                  <a:gd name="connsiteX2" fmla="*/ 0 w 2437003"/>
                  <a:gd name="connsiteY2" fmla="*/ 0 h 217601"/>
                  <a:gd name="connsiteX0" fmla="*/ 2413190 w 2413190"/>
                  <a:gd name="connsiteY0" fmla="*/ 246176 h 246176"/>
                  <a:gd name="connsiteX1" fmla="*/ 427672 w 2413190"/>
                  <a:gd name="connsiteY1" fmla="*/ 246176 h 246176"/>
                  <a:gd name="connsiteX2" fmla="*/ 0 w 2413190"/>
                  <a:gd name="connsiteY2" fmla="*/ 0 h 246176"/>
                  <a:gd name="connsiteX0" fmla="*/ 2432240 w 2432240"/>
                  <a:gd name="connsiteY0" fmla="*/ 236651 h 236651"/>
                  <a:gd name="connsiteX1" fmla="*/ 446722 w 2432240"/>
                  <a:gd name="connsiteY1" fmla="*/ 236651 h 236651"/>
                  <a:gd name="connsiteX2" fmla="*/ 0 w 2432240"/>
                  <a:gd name="connsiteY2" fmla="*/ 0 h 236651"/>
                  <a:gd name="connsiteX0" fmla="*/ 2427478 w 2427478"/>
                  <a:gd name="connsiteY0" fmla="*/ 246176 h 246176"/>
                  <a:gd name="connsiteX1" fmla="*/ 441960 w 2427478"/>
                  <a:gd name="connsiteY1" fmla="*/ 246176 h 246176"/>
                  <a:gd name="connsiteX2" fmla="*/ 0 w 2427478"/>
                  <a:gd name="connsiteY2" fmla="*/ 0 h 246176"/>
                  <a:gd name="connsiteX0" fmla="*/ 2408428 w 2408428"/>
                  <a:gd name="connsiteY0" fmla="*/ 222364 h 222364"/>
                  <a:gd name="connsiteX1" fmla="*/ 422910 w 2408428"/>
                  <a:gd name="connsiteY1" fmla="*/ 222364 h 222364"/>
                  <a:gd name="connsiteX2" fmla="*/ 0 w 2408428"/>
                  <a:gd name="connsiteY2" fmla="*/ 0 h 222364"/>
                  <a:gd name="connsiteX0" fmla="*/ 2408428 w 2408428"/>
                  <a:gd name="connsiteY0" fmla="*/ 224745 h 224745"/>
                  <a:gd name="connsiteX1" fmla="*/ 422910 w 2408428"/>
                  <a:gd name="connsiteY1" fmla="*/ 224745 h 224745"/>
                  <a:gd name="connsiteX2" fmla="*/ 0 w 2408428"/>
                  <a:gd name="connsiteY2" fmla="*/ 0 h 224745"/>
                  <a:gd name="connsiteX0" fmla="*/ 2415572 w 2415572"/>
                  <a:gd name="connsiteY0" fmla="*/ 229508 h 229508"/>
                  <a:gd name="connsiteX1" fmla="*/ 430054 w 2415572"/>
                  <a:gd name="connsiteY1" fmla="*/ 229508 h 229508"/>
                  <a:gd name="connsiteX2" fmla="*/ 0 w 2415572"/>
                  <a:gd name="connsiteY2" fmla="*/ 0 h 229508"/>
                  <a:gd name="connsiteX0" fmla="*/ 2644172 w 2644172"/>
                  <a:gd name="connsiteY0" fmla="*/ 910546 h 910546"/>
                  <a:gd name="connsiteX1" fmla="*/ 658654 w 2644172"/>
                  <a:gd name="connsiteY1" fmla="*/ 910546 h 910546"/>
                  <a:gd name="connsiteX2" fmla="*/ 0 w 2644172"/>
                  <a:gd name="connsiteY2" fmla="*/ 0 h 910546"/>
                  <a:gd name="connsiteX0" fmla="*/ 2625122 w 2625122"/>
                  <a:gd name="connsiteY0" fmla="*/ 896259 h 896259"/>
                  <a:gd name="connsiteX1" fmla="*/ 639604 w 2625122"/>
                  <a:gd name="connsiteY1" fmla="*/ 896259 h 896259"/>
                  <a:gd name="connsiteX2" fmla="*/ 0 w 2625122"/>
                  <a:gd name="connsiteY2" fmla="*/ 0 h 89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5122" h="896259">
                    <a:moveTo>
                      <a:pt x="2625122" y="896259"/>
                    </a:moveTo>
                    <a:lnTo>
                      <a:pt x="639604" y="896259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9CAA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그룹 128">
              <a:extLst>
                <a:ext uri="{FF2B5EF4-FFF2-40B4-BE49-F238E27FC236}">
                  <a16:creationId xmlns:a16="http://schemas.microsoft.com/office/drawing/2014/main" id="{4E1BD499-9D07-E04C-93A7-BA1844D99CB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09803" y="4659109"/>
              <a:ext cx="2625389" cy="1108022"/>
              <a:chOff x="3414554" y="4659109"/>
              <a:chExt cx="2625389" cy="1108022"/>
            </a:xfrm>
          </p:grpSpPr>
          <p:grpSp>
            <p:nvGrpSpPr>
              <p:cNvPr id="34" name="그룹 129">
                <a:extLst>
                  <a:ext uri="{FF2B5EF4-FFF2-40B4-BE49-F238E27FC236}">
                    <a16:creationId xmlns:a16="http://schemas.microsoft.com/office/drawing/2014/main" id="{495CEA19-AA33-2745-B835-195D588C2F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2043" y="5141799"/>
                <a:ext cx="1697900" cy="625332"/>
                <a:chOff x="4342043" y="3015819"/>
                <a:chExt cx="1697900" cy="625332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80448A0-3EFE-814C-A2AC-9DA8AB6C1484}"/>
                    </a:ext>
                  </a:extLst>
                </p:cNvPr>
                <p:cNvSpPr txBox="1"/>
                <p:nvPr/>
              </p:nvSpPr>
              <p:spPr>
                <a:xfrm>
                  <a:off x="4342043" y="3015819"/>
                  <a:ext cx="1693139" cy="369314"/>
                </a:xfrm>
                <a:prstGeom prst="rect">
                  <a:avLst/>
                </a:prstGeom>
                <a:noFill/>
              </p:spPr>
              <p:txBody>
                <a:bodyPr lIns="0" tIns="0" rIns="0" bIns="0" anchor="b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1200" cap="none" spc="0" normalizeH="0" baseline="0" noProof="0" dirty="0">
                      <a:ln>
                        <a:solidFill>
                          <a:srgbClr val="9CAAB3">
                            <a:alpha val="0"/>
                          </a:srgbClr>
                        </a:solidFill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Diarrhoeal disease in 2014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D738913-1466-D541-BBD4-6E08B8E0BB9D}"/>
                    </a:ext>
                  </a:extLst>
                </p:cNvPr>
                <p:cNvSpPr txBox="1"/>
                <p:nvPr/>
              </p:nvSpPr>
              <p:spPr>
                <a:xfrm>
                  <a:off x="4916956" y="3456485"/>
                  <a:ext cx="1118225" cy="184666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1200" cap="none" spc="0" normalizeH="0" baseline="0" noProof="0" dirty="0">
                      <a:ln>
                        <a:solidFill>
                          <a:srgbClr val="9CAAB3">
                            <a:alpha val="0"/>
                          </a:srgbClr>
                        </a:solidFill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1.4 million</a:t>
                  </a:r>
                </a:p>
              </p:txBody>
            </p:sp>
            <p:cxnSp>
              <p:nvCxnSpPr>
                <p:cNvPr id="38" name="직선 연결선 133">
                  <a:extLst>
                    <a:ext uri="{FF2B5EF4-FFF2-40B4-BE49-F238E27FC236}">
                      <a16:creationId xmlns:a16="http://schemas.microsoft.com/office/drawing/2014/main" id="{2F41E360-34E0-3542-B470-F241BC68BCFD}"/>
                    </a:ext>
                  </a:extLst>
                </p:cNvPr>
                <p:cNvCxnSpPr/>
                <p:nvPr/>
              </p:nvCxnSpPr>
              <p:spPr>
                <a:xfrm>
                  <a:off x="4438361" y="3415737"/>
                  <a:ext cx="1601582" cy="0"/>
                </a:xfrm>
                <a:prstGeom prst="line">
                  <a:avLst/>
                </a:prstGeom>
                <a:ln w="25400">
                  <a:solidFill>
                    <a:srgbClr val="9CAAB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직사각형 114">
                <a:extLst>
                  <a:ext uri="{FF2B5EF4-FFF2-40B4-BE49-F238E27FC236}">
                    <a16:creationId xmlns:a16="http://schemas.microsoft.com/office/drawing/2014/main" id="{70716CFE-8A9B-9342-A7B5-BF1CA4B80F81}"/>
                  </a:ext>
                </a:extLst>
              </p:cNvPr>
              <p:cNvSpPr/>
              <p:nvPr/>
            </p:nvSpPr>
            <p:spPr>
              <a:xfrm>
                <a:off x="3414554" y="4659109"/>
                <a:ext cx="2625389" cy="895307"/>
              </a:xfrm>
              <a:custGeom>
                <a:avLst/>
                <a:gdLst>
                  <a:gd name="connsiteX0" fmla="*/ 0 w 2471293"/>
                  <a:gd name="connsiteY0" fmla="*/ 0 h 842441"/>
                  <a:gd name="connsiteX1" fmla="*/ 2471293 w 2471293"/>
                  <a:gd name="connsiteY1" fmla="*/ 0 h 842441"/>
                  <a:gd name="connsiteX2" fmla="*/ 2471293 w 2471293"/>
                  <a:gd name="connsiteY2" fmla="*/ 842441 h 842441"/>
                  <a:gd name="connsiteX3" fmla="*/ 0 w 2471293"/>
                  <a:gd name="connsiteY3" fmla="*/ 842441 h 842441"/>
                  <a:gd name="connsiteX4" fmla="*/ 0 w 2471293"/>
                  <a:gd name="connsiteY4" fmla="*/ 0 h 842441"/>
                  <a:gd name="connsiteX0" fmla="*/ 0 w 2471293"/>
                  <a:gd name="connsiteY0" fmla="*/ 0 h 842441"/>
                  <a:gd name="connsiteX1" fmla="*/ 2471293 w 2471293"/>
                  <a:gd name="connsiteY1" fmla="*/ 842441 h 842441"/>
                  <a:gd name="connsiteX2" fmla="*/ 0 w 2471293"/>
                  <a:gd name="connsiteY2" fmla="*/ 842441 h 842441"/>
                  <a:gd name="connsiteX3" fmla="*/ 0 w 2471293"/>
                  <a:gd name="connsiteY3" fmla="*/ 0 h 842441"/>
                  <a:gd name="connsiteX0" fmla="*/ 2471293 w 2471293"/>
                  <a:gd name="connsiteY0" fmla="*/ 751001 h 751001"/>
                  <a:gd name="connsiteX1" fmla="*/ 0 w 2471293"/>
                  <a:gd name="connsiteY1" fmla="*/ 751001 h 751001"/>
                  <a:gd name="connsiteX2" fmla="*/ 91440 w 2471293"/>
                  <a:gd name="connsiteY2" fmla="*/ 0 h 751001"/>
                  <a:gd name="connsiteX0" fmla="*/ 2379853 w 2379853"/>
                  <a:gd name="connsiteY0" fmla="*/ 751001 h 751001"/>
                  <a:gd name="connsiteX1" fmla="*/ 394335 w 2379853"/>
                  <a:gd name="connsiteY1" fmla="*/ 751001 h 751001"/>
                  <a:gd name="connsiteX2" fmla="*/ 0 w 2379853"/>
                  <a:gd name="connsiteY2" fmla="*/ 0 h 751001"/>
                  <a:gd name="connsiteX0" fmla="*/ 2437003 w 2437003"/>
                  <a:gd name="connsiteY0" fmla="*/ 223694 h 223694"/>
                  <a:gd name="connsiteX1" fmla="*/ 451485 w 2437003"/>
                  <a:gd name="connsiteY1" fmla="*/ 223694 h 223694"/>
                  <a:gd name="connsiteX2" fmla="*/ 0 w 2437003"/>
                  <a:gd name="connsiteY2" fmla="*/ 6093 h 223694"/>
                  <a:gd name="connsiteX0" fmla="*/ 2437003 w 2437003"/>
                  <a:gd name="connsiteY0" fmla="*/ 217601 h 217601"/>
                  <a:gd name="connsiteX1" fmla="*/ 451485 w 2437003"/>
                  <a:gd name="connsiteY1" fmla="*/ 217601 h 217601"/>
                  <a:gd name="connsiteX2" fmla="*/ 0 w 2437003"/>
                  <a:gd name="connsiteY2" fmla="*/ 0 h 217601"/>
                  <a:gd name="connsiteX0" fmla="*/ 2437003 w 2437003"/>
                  <a:gd name="connsiteY0" fmla="*/ 217601 h 217601"/>
                  <a:gd name="connsiteX1" fmla="*/ 451485 w 2437003"/>
                  <a:gd name="connsiteY1" fmla="*/ 217601 h 217601"/>
                  <a:gd name="connsiteX2" fmla="*/ 0 w 2437003"/>
                  <a:gd name="connsiteY2" fmla="*/ 0 h 217601"/>
                  <a:gd name="connsiteX0" fmla="*/ 2413190 w 2413190"/>
                  <a:gd name="connsiteY0" fmla="*/ 246176 h 246176"/>
                  <a:gd name="connsiteX1" fmla="*/ 427672 w 2413190"/>
                  <a:gd name="connsiteY1" fmla="*/ 246176 h 246176"/>
                  <a:gd name="connsiteX2" fmla="*/ 0 w 2413190"/>
                  <a:gd name="connsiteY2" fmla="*/ 0 h 246176"/>
                  <a:gd name="connsiteX0" fmla="*/ 2432240 w 2432240"/>
                  <a:gd name="connsiteY0" fmla="*/ 236651 h 236651"/>
                  <a:gd name="connsiteX1" fmla="*/ 446722 w 2432240"/>
                  <a:gd name="connsiteY1" fmla="*/ 236651 h 236651"/>
                  <a:gd name="connsiteX2" fmla="*/ 0 w 2432240"/>
                  <a:gd name="connsiteY2" fmla="*/ 0 h 236651"/>
                  <a:gd name="connsiteX0" fmla="*/ 2427478 w 2427478"/>
                  <a:gd name="connsiteY0" fmla="*/ 246176 h 246176"/>
                  <a:gd name="connsiteX1" fmla="*/ 441960 w 2427478"/>
                  <a:gd name="connsiteY1" fmla="*/ 246176 h 246176"/>
                  <a:gd name="connsiteX2" fmla="*/ 0 w 2427478"/>
                  <a:gd name="connsiteY2" fmla="*/ 0 h 246176"/>
                  <a:gd name="connsiteX0" fmla="*/ 2408428 w 2408428"/>
                  <a:gd name="connsiteY0" fmla="*/ 222364 h 222364"/>
                  <a:gd name="connsiteX1" fmla="*/ 422910 w 2408428"/>
                  <a:gd name="connsiteY1" fmla="*/ 222364 h 222364"/>
                  <a:gd name="connsiteX2" fmla="*/ 0 w 2408428"/>
                  <a:gd name="connsiteY2" fmla="*/ 0 h 222364"/>
                  <a:gd name="connsiteX0" fmla="*/ 2408428 w 2408428"/>
                  <a:gd name="connsiteY0" fmla="*/ 224745 h 224745"/>
                  <a:gd name="connsiteX1" fmla="*/ 422910 w 2408428"/>
                  <a:gd name="connsiteY1" fmla="*/ 224745 h 224745"/>
                  <a:gd name="connsiteX2" fmla="*/ 0 w 2408428"/>
                  <a:gd name="connsiteY2" fmla="*/ 0 h 224745"/>
                  <a:gd name="connsiteX0" fmla="*/ 2415572 w 2415572"/>
                  <a:gd name="connsiteY0" fmla="*/ 229508 h 229508"/>
                  <a:gd name="connsiteX1" fmla="*/ 430054 w 2415572"/>
                  <a:gd name="connsiteY1" fmla="*/ 229508 h 229508"/>
                  <a:gd name="connsiteX2" fmla="*/ 0 w 2415572"/>
                  <a:gd name="connsiteY2" fmla="*/ 0 h 229508"/>
                  <a:gd name="connsiteX0" fmla="*/ 2644172 w 2644172"/>
                  <a:gd name="connsiteY0" fmla="*/ 910546 h 910546"/>
                  <a:gd name="connsiteX1" fmla="*/ 658654 w 2644172"/>
                  <a:gd name="connsiteY1" fmla="*/ 910546 h 910546"/>
                  <a:gd name="connsiteX2" fmla="*/ 0 w 2644172"/>
                  <a:gd name="connsiteY2" fmla="*/ 0 h 910546"/>
                  <a:gd name="connsiteX0" fmla="*/ 2625122 w 2625122"/>
                  <a:gd name="connsiteY0" fmla="*/ 896259 h 896259"/>
                  <a:gd name="connsiteX1" fmla="*/ 639604 w 2625122"/>
                  <a:gd name="connsiteY1" fmla="*/ 896259 h 896259"/>
                  <a:gd name="connsiteX2" fmla="*/ 0 w 2625122"/>
                  <a:gd name="connsiteY2" fmla="*/ 0 h 89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5122" h="896259">
                    <a:moveTo>
                      <a:pt x="2625122" y="896259"/>
                    </a:moveTo>
                    <a:lnTo>
                      <a:pt x="639604" y="896259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9CAA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그룹 141">
              <a:extLst>
                <a:ext uri="{FF2B5EF4-FFF2-40B4-BE49-F238E27FC236}">
                  <a16:creationId xmlns:a16="http://schemas.microsoft.com/office/drawing/2014/main" id="{945DCAEE-2D71-9945-8836-393E98A26E6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09802" y="4251140"/>
              <a:ext cx="2425548" cy="441571"/>
              <a:chOff x="2147546" y="4251140"/>
              <a:chExt cx="2425548" cy="441571"/>
            </a:xfrm>
          </p:grpSpPr>
          <p:grpSp>
            <p:nvGrpSpPr>
              <p:cNvPr id="29" name="그룹 136">
                <a:extLst>
                  <a:ext uri="{FF2B5EF4-FFF2-40B4-BE49-F238E27FC236}">
                    <a16:creationId xmlns:a16="http://schemas.microsoft.com/office/drawing/2014/main" id="{2EC6483A-1F12-0A40-8B89-AD5CCF7DFF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5060" y="4252027"/>
                <a:ext cx="1198033" cy="440684"/>
                <a:chOff x="4841910" y="3200467"/>
                <a:chExt cx="1198033" cy="440684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97D0E3E-980D-E040-B9E0-AD94DA911671}"/>
                    </a:ext>
                  </a:extLst>
                </p:cNvPr>
                <p:cNvSpPr txBox="1"/>
                <p:nvPr/>
              </p:nvSpPr>
              <p:spPr>
                <a:xfrm>
                  <a:off x="4841910" y="3200467"/>
                  <a:ext cx="1193272" cy="184666"/>
                </a:xfrm>
                <a:prstGeom prst="rect">
                  <a:avLst/>
                </a:prstGeom>
                <a:noFill/>
              </p:spPr>
              <p:txBody>
                <a:bodyPr lIns="0" tIns="0" rIns="0" bIns="0" anchor="b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1200" cap="none" spc="0" normalizeH="0" baseline="0" noProof="0" dirty="0">
                      <a:ln>
                        <a:solidFill>
                          <a:srgbClr val="9CAAB3">
                            <a:alpha val="0"/>
                          </a:srgbClr>
                        </a:solidFill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Measles in 2014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993293D-8060-B94F-A6C6-BDD642BFF11D}"/>
                    </a:ext>
                  </a:extLst>
                </p:cNvPr>
                <p:cNvSpPr txBox="1"/>
                <p:nvPr/>
              </p:nvSpPr>
              <p:spPr>
                <a:xfrm>
                  <a:off x="4916956" y="3456485"/>
                  <a:ext cx="1118225" cy="184666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1200" cap="none" spc="0" normalizeH="0" baseline="0" noProof="0" dirty="0">
                      <a:ln>
                        <a:solidFill>
                          <a:srgbClr val="9CAAB3">
                            <a:alpha val="0"/>
                          </a:srgbClr>
                        </a:solidFill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130,000</a:t>
                  </a:r>
                </a:p>
              </p:txBody>
            </p:sp>
            <p:cxnSp>
              <p:nvCxnSpPr>
                <p:cNvPr id="33" name="직선 연결선 139">
                  <a:extLst>
                    <a:ext uri="{FF2B5EF4-FFF2-40B4-BE49-F238E27FC236}">
                      <a16:creationId xmlns:a16="http://schemas.microsoft.com/office/drawing/2014/main" id="{B6AD8760-BF80-CC40-ACD0-6CEF577AE156}"/>
                    </a:ext>
                  </a:extLst>
                </p:cNvPr>
                <p:cNvCxnSpPr/>
                <p:nvPr/>
              </p:nvCxnSpPr>
              <p:spPr>
                <a:xfrm>
                  <a:off x="5043121" y="3415470"/>
                  <a:ext cx="996822" cy="0"/>
                </a:xfrm>
                <a:prstGeom prst="line">
                  <a:avLst/>
                </a:prstGeom>
                <a:ln w="25400">
                  <a:solidFill>
                    <a:srgbClr val="9CAAB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직사각형 114">
                <a:extLst>
                  <a:ext uri="{FF2B5EF4-FFF2-40B4-BE49-F238E27FC236}">
                    <a16:creationId xmlns:a16="http://schemas.microsoft.com/office/drawing/2014/main" id="{D3789874-54D5-2543-8CB7-0EC8A34DEAD8}"/>
                  </a:ext>
                </a:extLst>
              </p:cNvPr>
              <p:cNvSpPr/>
              <p:nvPr/>
            </p:nvSpPr>
            <p:spPr>
              <a:xfrm>
                <a:off x="2147546" y="4251140"/>
                <a:ext cx="2425548" cy="228589"/>
              </a:xfrm>
              <a:custGeom>
                <a:avLst/>
                <a:gdLst>
                  <a:gd name="connsiteX0" fmla="*/ 0 w 2471293"/>
                  <a:gd name="connsiteY0" fmla="*/ 0 h 842441"/>
                  <a:gd name="connsiteX1" fmla="*/ 2471293 w 2471293"/>
                  <a:gd name="connsiteY1" fmla="*/ 0 h 842441"/>
                  <a:gd name="connsiteX2" fmla="*/ 2471293 w 2471293"/>
                  <a:gd name="connsiteY2" fmla="*/ 842441 h 842441"/>
                  <a:gd name="connsiteX3" fmla="*/ 0 w 2471293"/>
                  <a:gd name="connsiteY3" fmla="*/ 842441 h 842441"/>
                  <a:gd name="connsiteX4" fmla="*/ 0 w 2471293"/>
                  <a:gd name="connsiteY4" fmla="*/ 0 h 842441"/>
                  <a:gd name="connsiteX0" fmla="*/ 0 w 2471293"/>
                  <a:gd name="connsiteY0" fmla="*/ 0 h 842441"/>
                  <a:gd name="connsiteX1" fmla="*/ 2471293 w 2471293"/>
                  <a:gd name="connsiteY1" fmla="*/ 842441 h 842441"/>
                  <a:gd name="connsiteX2" fmla="*/ 0 w 2471293"/>
                  <a:gd name="connsiteY2" fmla="*/ 842441 h 842441"/>
                  <a:gd name="connsiteX3" fmla="*/ 0 w 2471293"/>
                  <a:gd name="connsiteY3" fmla="*/ 0 h 842441"/>
                  <a:gd name="connsiteX0" fmla="*/ 2471293 w 2471293"/>
                  <a:gd name="connsiteY0" fmla="*/ 751001 h 751001"/>
                  <a:gd name="connsiteX1" fmla="*/ 0 w 2471293"/>
                  <a:gd name="connsiteY1" fmla="*/ 751001 h 751001"/>
                  <a:gd name="connsiteX2" fmla="*/ 91440 w 2471293"/>
                  <a:gd name="connsiteY2" fmla="*/ 0 h 751001"/>
                  <a:gd name="connsiteX0" fmla="*/ 2379853 w 2379853"/>
                  <a:gd name="connsiteY0" fmla="*/ 751001 h 751001"/>
                  <a:gd name="connsiteX1" fmla="*/ 394335 w 2379853"/>
                  <a:gd name="connsiteY1" fmla="*/ 751001 h 751001"/>
                  <a:gd name="connsiteX2" fmla="*/ 0 w 2379853"/>
                  <a:gd name="connsiteY2" fmla="*/ 0 h 751001"/>
                  <a:gd name="connsiteX0" fmla="*/ 2437003 w 2437003"/>
                  <a:gd name="connsiteY0" fmla="*/ 223694 h 223694"/>
                  <a:gd name="connsiteX1" fmla="*/ 451485 w 2437003"/>
                  <a:gd name="connsiteY1" fmla="*/ 223694 h 223694"/>
                  <a:gd name="connsiteX2" fmla="*/ 0 w 2437003"/>
                  <a:gd name="connsiteY2" fmla="*/ 6093 h 223694"/>
                  <a:gd name="connsiteX0" fmla="*/ 2437003 w 2437003"/>
                  <a:gd name="connsiteY0" fmla="*/ 217601 h 217601"/>
                  <a:gd name="connsiteX1" fmla="*/ 451485 w 2437003"/>
                  <a:gd name="connsiteY1" fmla="*/ 217601 h 217601"/>
                  <a:gd name="connsiteX2" fmla="*/ 0 w 2437003"/>
                  <a:gd name="connsiteY2" fmla="*/ 0 h 217601"/>
                  <a:gd name="connsiteX0" fmla="*/ 2437003 w 2437003"/>
                  <a:gd name="connsiteY0" fmla="*/ 217601 h 217601"/>
                  <a:gd name="connsiteX1" fmla="*/ 451485 w 2437003"/>
                  <a:gd name="connsiteY1" fmla="*/ 217601 h 217601"/>
                  <a:gd name="connsiteX2" fmla="*/ 0 w 2437003"/>
                  <a:gd name="connsiteY2" fmla="*/ 0 h 217601"/>
                  <a:gd name="connsiteX0" fmla="*/ 2413190 w 2413190"/>
                  <a:gd name="connsiteY0" fmla="*/ 246176 h 246176"/>
                  <a:gd name="connsiteX1" fmla="*/ 427672 w 2413190"/>
                  <a:gd name="connsiteY1" fmla="*/ 246176 h 246176"/>
                  <a:gd name="connsiteX2" fmla="*/ 0 w 2413190"/>
                  <a:gd name="connsiteY2" fmla="*/ 0 h 246176"/>
                  <a:gd name="connsiteX0" fmla="*/ 2432240 w 2432240"/>
                  <a:gd name="connsiteY0" fmla="*/ 236651 h 236651"/>
                  <a:gd name="connsiteX1" fmla="*/ 446722 w 2432240"/>
                  <a:gd name="connsiteY1" fmla="*/ 236651 h 236651"/>
                  <a:gd name="connsiteX2" fmla="*/ 0 w 2432240"/>
                  <a:gd name="connsiteY2" fmla="*/ 0 h 236651"/>
                  <a:gd name="connsiteX0" fmla="*/ 2427478 w 2427478"/>
                  <a:gd name="connsiteY0" fmla="*/ 246176 h 246176"/>
                  <a:gd name="connsiteX1" fmla="*/ 441960 w 2427478"/>
                  <a:gd name="connsiteY1" fmla="*/ 246176 h 246176"/>
                  <a:gd name="connsiteX2" fmla="*/ 0 w 2427478"/>
                  <a:gd name="connsiteY2" fmla="*/ 0 h 246176"/>
                  <a:gd name="connsiteX0" fmla="*/ 2408428 w 2408428"/>
                  <a:gd name="connsiteY0" fmla="*/ 222364 h 222364"/>
                  <a:gd name="connsiteX1" fmla="*/ 422910 w 2408428"/>
                  <a:gd name="connsiteY1" fmla="*/ 222364 h 222364"/>
                  <a:gd name="connsiteX2" fmla="*/ 0 w 2408428"/>
                  <a:gd name="connsiteY2" fmla="*/ 0 h 222364"/>
                  <a:gd name="connsiteX0" fmla="*/ 2408428 w 2408428"/>
                  <a:gd name="connsiteY0" fmla="*/ 224745 h 224745"/>
                  <a:gd name="connsiteX1" fmla="*/ 422910 w 2408428"/>
                  <a:gd name="connsiteY1" fmla="*/ 224745 h 224745"/>
                  <a:gd name="connsiteX2" fmla="*/ 0 w 2408428"/>
                  <a:gd name="connsiteY2" fmla="*/ 0 h 224745"/>
                  <a:gd name="connsiteX0" fmla="*/ 2415572 w 2415572"/>
                  <a:gd name="connsiteY0" fmla="*/ 229508 h 229508"/>
                  <a:gd name="connsiteX1" fmla="*/ 430054 w 2415572"/>
                  <a:gd name="connsiteY1" fmla="*/ 229508 h 229508"/>
                  <a:gd name="connsiteX2" fmla="*/ 0 w 2415572"/>
                  <a:gd name="connsiteY2" fmla="*/ 0 h 229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15572" h="229508">
                    <a:moveTo>
                      <a:pt x="2415572" y="229508"/>
                    </a:moveTo>
                    <a:lnTo>
                      <a:pt x="430054" y="229508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9CAA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그룹 143">
              <a:extLst>
                <a:ext uri="{FF2B5EF4-FFF2-40B4-BE49-F238E27FC236}">
                  <a16:creationId xmlns:a16="http://schemas.microsoft.com/office/drawing/2014/main" id="{AFB0E108-509D-4149-8B6C-F74C90E1528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09803" y="3311076"/>
              <a:ext cx="2295231" cy="625350"/>
              <a:chOff x="3744712" y="3015801"/>
              <a:chExt cx="2295231" cy="625350"/>
            </a:xfrm>
          </p:grpSpPr>
          <p:cxnSp>
            <p:nvCxnSpPr>
              <p:cNvPr id="25" name="직선 연결선 144">
                <a:extLst>
                  <a:ext uri="{FF2B5EF4-FFF2-40B4-BE49-F238E27FC236}">
                    <a16:creationId xmlns:a16="http://schemas.microsoft.com/office/drawing/2014/main" id="{5E8AF7F6-0692-A84D-A185-435249F58A63}"/>
                  </a:ext>
                </a:extLst>
              </p:cNvPr>
              <p:cNvCxnSpPr/>
              <p:nvPr/>
            </p:nvCxnSpPr>
            <p:spPr>
              <a:xfrm>
                <a:off x="3744712" y="3422744"/>
                <a:ext cx="2293644" cy="0"/>
              </a:xfrm>
              <a:prstGeom prst="line">
                <a:avLst/>
              </a:prstGeom>
              <a:ln w="3175">
                <a:solidFill>
                  <a:srgbClr val="9CAA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D3D6A85-7E5C-914F-96BA-0654117B9F2B}"/>
                  </a:ext>
                </a:extLst>
              </p:cNvPr>
              <p:cNvSpPr txBox="1"/>
              <p:nvPr/>
            </p:nvSpPr>
            <p:spPr>
              <a:xfrm>
                <a:off x="4656346" y="3015801"/>
                <a:ext cx="1378837" cy="369332"/>
              </a:xfrm>
              <a:prstGeom prst="rect">
                <a:avLst/>
              </a:prstGeom>
              <a:noFill/>
            </p:spPr>
            <p:txBody>
              <a:bodyPr lIns="0" tIns="0" rIns="0" bIns="0" anchor="b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solidFill>
                        <a:srgbClr val="9CAAB3">
                          <a:alpha val="0"/>
                        </a:srgbClr>
                      </a:solidFill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Road traffic accidents in 2014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85972F8-F44B-E042-821D-989D9301863B}"/>
                  </a:ext>
                </a:extLst>
              </p:cNvPr>
              <p:cNvSpPr txBox="1"/>
              <p:nvPr/>
            </p:nvSpPr>
            <p:spPr>
              <a:xfrm>
                <a:off x="5083969" y="3456485"/>
                <a:ext cx="951212" cy="184666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solidFill>
                        <a:srgbClr val="9CAAB3">
                          <a:alpha val="0"/>
                        </a:srgbClr>
                      </a:solidFill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1.2 million</a:t>
                </a:r>
              </a:p>
            </p:txBody>
          </p:sp>
          <p:cxnSp>
            <p:nvCxnSpPr>
              <p:cNvPr id="28" name="직선 연결선 147">
                <a:extLst>
                  <a:ext uri="{FF2B5EF4-FFF2-40B4-BE49-F238E27FC236}">
                    <a16:creationId xmlns:a16="http://schemas.microsoft.com/office/drawing/2014/main" id="{1C50C186-773A-6E44-9ED6-09A7CA763C13}"/>
                  </a:ext>
                </a:extLst>
              </p:cNvPr>
              <p:cNvCxnSpPr/>
              <p:nvPr/>
            </p:nvCxnSpPr>
            <p:spPr>
              <a:xfrm>
                <a:off x="5081216" y="3414554"/>
                <a:ext cx="958727" cy="0"/>
              </a:xfrm>
              <a:prstGeom prst="line">
                <a:avLst/>
              </a:prstGeom>
              <a:ln w="25400">
                <a:solidFill>
                  <a:srgbClr val="9CAA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그룹 157">
              <a:extLst>
                <a:ext uri="{FF2B5EF4-FFF2-40B4-BE49-F238E27FC236}">
                  <a16:creationId xmlns:a16="http://schemas.microsoft.com/office/drawing/2014/main" id="{C8031E77-262B-B24C-BF3F-C3314F8EF6D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09802" y="2421322"/>
              <a:ext cx="2625389" cy="1096429"/>
              <a:chOff x="3414555" y="5326447"/>
              <a:chExt cx="2625389" cy="1096429"/>
            </a:xfrm>
          </p:grpSpPr>
          <p:grpSp>
            <p:nvGrpSpPr>
              <p:cNvPr id="20" name="그룹 158">
                <a:extLst>
                  <a:ext uri="{FF2B5EF4-FFF2-40B4-BE49-F238E27FC236}">
                    <a16:creationId xmlns:a16="http://schemas.microsoft.com/office/drawing/2014/main" id="{87702DCF-0731-DA48-BB02-918FE1C5D5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2043" y="5326447"/>
                <a:ext cx="1697900" cy="440684"/>
                <a:chOff x="4342043" y="3200467"/>
                <a:chExt cx="1697900" cy="440684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1470CCF-A79A-D841-BD8D-AD6469A5E70C}"/>
                    </a:ext>
                  </a:extLst>
                </p:cNvPr>
                <p:cNvSpPr txBox="1"/>
                <p:nvPr/>
              </p:nvSpPr>
              <p:spPr>
                <a:xfrm>
                  <a:off x="4342043" y="3200467"/>
                  <a:ext cx="1693139" cy="184666"/>
                </a:xfrm>
                <a:prstGeom prst="rect">
                  <a:avLst/>
                </a:prstGeom>
                <a:noFill/>
              </p:spPr>
              <p:txBody>
                <a:bodyPr lIns="0" tIns="0" rIns="0" bIns="0" anchor="b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1200" cap="none" spc="0" normalizeH="0" baseline="0" noProof="0" dirty="0">
                      <a:ln>
                        <a:solidFill>
                          <a:srgbClr val="9CAAB3">
                            <a:alpha val="0"/>
                          </a:srgbClr>
                        </a:solidFill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Tetanus in 2014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302A853-61E8-6043-8CFE-912C38D18FFE}"/>
                    </a:ext>
                  </a:extLst>
                </p:cNvPr>
                <p:cNvSpPr txBox="1"/>
                <p:nvPr/>
              </p:nvSpPr>
              <p:spPr>
                <a:xfrm>
                  <a:off x="4916956" y="3456485"/>
                  <a:ext cx="1118225" cy="184666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1200" cap="none" spc="0" normalizeH="0" baseline="0" noProof="0" dirty="0">
                      <a:ln>
                        <a:solidFill>
                          <a:srgbClr val="9CAAB3">
                            <a:alpha val="0"/>
                          </a:srgbClr>
                        </a:solidFill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60,000</a:t>
                  </a:r>
                </a:p>
              </p:txBody>
            </p:sp>
            <p:cxnSp>
              <p:nvCxnSpPr>
                <p:cNvPr id="24" name="직선 연결선 162">
                  <a:extLst>
                    <a:ext uri="{FF2B5EF4-FFF2-40B4-BE49-F238E27FC236}">
                      <a16:creationId xmlns:a16="http://schemas.microsoft.com/office/drawing/2014/main" id="{6BC227E3-286C-4E47-94DB-289B80DF9CC8}"/>
                    </a:ext>
                  </a:extLst>
                </p:cNvPr>
                <p:cNvCxnSpPr/>
                <p:nvPr/>
              </p:nvCxnSpPr>
              <p:spPr>
                <a:xfrm>
                  <a:off x="5030422" y="3414288"/>
                  <a:ext cx="1009521" cy="0"/>
                </a:xfrm>
                <a:prstGeom prst="line">
                  <a:avLst/>
                </a:prstGeom>
                <a:ln w="25400">
                  <a:solidFill>
                    <a:srgbClr val="9CAAB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직사각형 114">
                <a:extLst>
                  <a:ext uri="{FF2B5EF4-FFF2-40B4-BE49-F238E27FC236}">
                    <a16:creationId xmlns:a16="http://schemas.microsoft.com/office/drawing/2014/main" id="{3B6E15E6-DC24-0A41-A89C-7E0E122D931F}"/>
                  </a:ext>
                </a:extLst>
              </p:cNvPr>
              <p:cNvSpPr/>
              <p:nvPr/>
            </p:nvSpPr>
            <p:spPr>
              <a:xfrm flipV="1">
                <a:off x="3414555" y="5552967"/>
                <a:ext cx="2625389" cy="869909"/>
              </a:xfrm>
              <a:custGeom>
                <a:avLst/>
                <a:gdLst>
                  <a:gd name="connsiteX0" fmla="*/ 0 w 2471293"/>
                  <a:gd name="connsiteY0" fmla="*/ 0 h 842441"/>
                  <a:gd name="connsiteX1" fmla="*/ 2471293 w 2471293"/>
                  <a:gd name="connsiteY1" fmla="*/ 0 h 842441"/>
                  <a:gd name="connsiteX2" fmla="*/ 2471293 w 2471293"/>
                  <a:gd name="connsiteY2" fmla="*/ 842441 h 842441"/>
                  <a:gd name="connsiteX3" fmla="*/ 0 w 2471293"/>
                  <a:gd name="connsiteY3" fmla="*/ 842441 h 842441"/>
                  <a:gd name="connsiteX4" fmla="*/ 0 w 2471293"/>
                  <a:gd name="connsiteY4" fmla="*/ 0 h 842441"/>
                  <a:gd name="connsiteX0" fmla="*/ 0 w 2471293"/>
                  <a:gd name="connsiteY0" fmla="*/ 0 h 842441"/>
                  <a:gd name="connsiteX1" fmla="*/ 2471293 w 2471293"/>
                  <a:gd name="connsiteY1" fmla="*/ 842441 h 842441"/>
                  <a:gd name="connsiteX2" fmla="*/ 0 w 2471293"/>
                  <a:gd name="connsiteY2" fmla="*/ 842441 h 842441"/>
                  <a:gd name="connsiteX3" fmla="*/ 0 w 2471293"/>
                  <a:gd name="connsiteY3" fmla="*/ 0 h 842441"/>
                  <a:gd name="connsiteX0" fmla="*/ 2471293 w 2471293"/>
                  <a:gd name="connsiteY0" fmla="*/ 751001 h 751001"/>
                  <a:gd name="connsiteX1" fmla="*/ 0 w 2471293"/>
                  <a:gd name="connsiteY1" fmla="*/ 751001 h 751001"/>
                  <a:gd name="connsiteX2" fmla="*/ 91440 w 2471293"/>
                  <a:gd name="connsiteY2" fmla="*/ 0 h 751001"/>
                  <a:gd name="connsiteX0" fmla="*/ 2379853 w 2379853"/>
                  <a:gd name="connsiteY0" fmla="*/ 751001 h 751001"/>
                  <a:gd name="connsiteX1" fmla="*/ 394335 w 2379853"/>
                  <a:gd name="connsiteY1" fmla="*/ 751001 h 751001"/>
                  <a:gd name="connsiteX2" fmla="*/ 0 w 2379853"/>
                  <a:gd name="connsiteY2" fmla="*/ 0 h 751001"/>
                  <a:gd name="connsiteX0" fmla="*/ 2437003 w 2437003"/>
                  <a:gd name="connsiteY0" fmla="*/ 223694 h 223694"/>
                  <a:gd name="connsiteX1" fmla="*/ 451485 w 2437003"/>
                  <a:gd name="connsiteY1" fmla="*/ 223694 h 223694"/>
                  <a:gd name="connsiteX2" fmla="*/ 0 w 2437003"/>
                  <a:gd name="connsiteY2" fmla="*/ 6093 h 223694"/>
                  <a:gd name="connsiteX0" fmla="*/ 2437003 w 2437003"/>
                  <a:gd name="connsiteY0" fmla="*/ 217601 h 217601"/>
                  <a:gd name="connsiteX1" fmla="*/ 451485 w 2437003"/>
                  <a:gd name="connsiteY1" fmla="*/ 217601 h 217601"/>
                  <a:gd name="connsiteX2" fmla="*/ 0 w 2437003"/>
                  <a:gd name="connsiteY2" fmla="*/ 0 h 217601"/>
                  <a:gd name="connsiteX0" fmla="*/ 2437003 w 2437003"/>
                  <a:gd name="connsiteY0" fmla="*/ 217601 h 217601"/>
                  <a:gd name="connsiteX1" fmla="*/ 451485 w 2437003"/>
                  <a:gd name="connsiteY1" fmla="*/ 217601 h 217601"/>
                  <a:gd name="connsiteX2" fmla="*/ 0 w 2437003"/>
                  <a:gd name="connsiteY2" fmla="*/ 0 h 217601"/>
                  <a:gd name="connsiteX0" fmla="*/ 2413190 w 2413190"/>
                  <a:gd name="connsiteY0" fmla="*/ 246176 h 246176"/>
                  <a:gd name="connsiteX1" fmla="*/ 427672 w 2413190"/>
                  <a:gd name="connsiteY1" fmla="*/ 246176 h 246176"/>
                  <a:gd name="connsiteX2" fmla="*/ 0 w 2413190"/>
                  <a:gd name="connsiteY2" fmla="*/ 0 h 246176"/>
                  <a:gd name="connsiteX0" fmla="*/ 2432240 w 2432240"/>
                  <a:gd name="connsiteY0" fmla="*/ 236651 h 236651"/>
                  <a:gd name="connsiteX1" fmla="*/ 446722 w 2432240"/>
                  <a:gd name="connsiteY1" fmla="*/ 236651 h 236651"/>
                  <a:gd name="connsiteX2" fmla="*/ 0 w 2432240"/>
                  <a:gd name="connsiteY2" fmla="*/ 0 h 236651"/>
                  <a:gd name="connsiteX0" fmla="*/ 2427478 w 2427478"/>
                  <a:gd name="connsiteY0" fmla="*/ 246176 h 246176"/>
                  <a:gd name="connsiteX1" fmla="*/ 441960 w 2427478"/>
                  <a:gd name="connsiteY1" fmla="*/ 246176 h 246176"/>
                  <a:gd name="connsiteX2" fmla="*/ 0 w 2427478"/>
                  <a:gd name="connsiteY2" fmla="*/ 0 h 246176"/>
                  <a:gd name="connsiteX0" fmla="*/ 2408428 w 2408428"/>
                  <a:gd name="connsiteY0" fmla="*/ 222364 h 222364"/>
                  <a:gd name="connsiteX1" fmla="*/ 422910 w 2408428"/>
                  <a:gd name="connsiteY1" fmla="*/ 222364 h 222364"/>
                  <a:gd name="connsiteX2" fmla="*/ 0 w 2408428"/>
                  <a:gd name="connsiteY2" fmla="*/ 0 h 222364"/>
                  <a:gd name="connsiteX0" fmla="*/ 2408428 w 2408428"/>
                  <a:gd name="connsiteY0" fmla="*/ 224745 h 224745"/>
                  <a:gd name="connsiteX1" fmla="*/ 422910 w 2408428"/>
                  <a:gd name="connsiteY1" fmla="*/ 224745 h 224745"/>
                  <a:gd name="connsiteX2" fmla="*/ 0 w 2408428"/>
                  <a:gd name="connsiteY2" fmla="*/ 0 h 224745"/>
                  <a:gd name="connsiteX0" fmla="*/ 2415572 w 2415572"/>
                  <a:gd name="connsiteY0" fmla="*/ 229508 h 229508"/>
                  <a:gd name="connsiteX1" fmla="*/ 430054 w 2415572"/>
                  <a:gd name="connsiteY1" fmla="*/ 229508 h 229508"/>
                  <a:gd name="connsiteX2" fmla="*/ 0 w 2415572"/>
                  <a:gd name="connsiteY2" fmla="*/ 0 h 229508"/>
                  <a:gd name="connsiteX0" fmla="*/ 2644172 w 2644172"/>
                  <a:gd name="connsiteY0" fmla="*/ 910546 h 910546"/>
                  <a:gd name="connsiteX1" fmla="*/ 658654 w 2644172"/>
                  <a:gd name="connsiteY1" fmla="*/ 910546 h 910546"/>
                  <a:gd name="connsiteX2" fmla="*/ 0 w 2644172"/>
                  <a:gd name="connsiteY2" fmla="*/ 0 h 910546"/>
                  <a:gd name="connsiteX0" fmla="*/ 2625122 w 2625122"/>
                  <a:gd name="connsiteY0" fmla="*/ 896259 h 896259"/>
                  <a:gd name="connsiteX1" fmla="*/ 639604 w 2625122"/>
                  <a:gd name="connsiteY1" fmla="*/ 896259 h 896259"/>
                  <a:gd name="connsiteX2" fmla="*/ 0 w 2625122"/>
                  <a:gd name="connsiteY2" fmla="*/ 0 h 89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5122" h="896259">
                    <a:moveTo>
                      <a:pt x="2625122" y="896259"/>
                    </a:moveTo>
                    <a:lnTo>
                      <a:pt x="639604" y="896259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9CAA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그룹 165">
              <a:extLst>
                <a:ext uri="{FF2B5EF4-FFF2-40B4-BE49-F238E27FC236}">
                  <a16:creationId xmlns:a16="http://schemas.microsoft.com/office/drawing/2014/main" id="{036EB4B0-0FF1-C04B-B05F-8AD9E0B742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38364" y="2168440"/>
              <a:ext cx="2701579" cy="1276289"/>
              <a:chOff x="3338364" y="5264892"/>
              <a:chExt cx="2701579" cy="1276289"/>
            </a:xfrm>
          </p:grpSpPr>
          <p:grpSp>
            <p:nvGrpSpPr>
              <p:cNvPr id="15" name="그룹 166">
                <a:extLst>
                  <a:ext uri="{FF2B5EF4-FFF2-40B4-BE49-F238E27FC236}">
                    <a16:creationId xmlns:a16="http://schemas.microsoft.com/office/drawing/2014/main" id="{4C01B03A-F2A9-CA41-9A52-2C55B539DE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2043" y="5264892"/>
                <a:ext cx="1697900" cy="717664"/>
                <a:chOff x="4342043" y="3138912"/>
                <a:chExt cx="1697900" cy="717664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46DB7BA-0922-9E48-92C5-01BF92C23933}"/>
                    </a:ext>
                  </a:extLst>
                </p:cNvPr>
                <p:cNvSpPr txBox="1"/>
                <p:nvPr/>
              </p:nvSpPr>
              <p:spPr>
                <a:xfrm>
                  <a:off x="4342043" y="3138912"/>
                  <a:ext cx="1693139" cy="246221"/>
                </a:xfrm>
                <a:prstGeom prst="rect">
                  <a:avLst/>
                </a:prstGeom>
                <a:noFill/>
              </p:spPr>
              <p:txBody>
                <a:bodyPr lIns="0" tIns="0" rIns="0" bIns="0" anchor="b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 dirty="0">
                      <a:ln>
                        <a:solidFill>
                          <a:srgbClr val="9CAAB3">
                            <a:alpha val="0"/>
                          </a:srgbClr>
                        </a:solidFill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AMR in 2014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FF3E41D-7A3F-CC4A-93E5-FE067184160E}"/>
                    </a:ext>
                  </a:extLst>
                </p:cNvPr>
                <p:cNvSpPr txBox="1"/>
                <p:nvPr/>
              </p:nvSpPr>
              <p:spPr>
                <a:xfrm>
                  <a:off x="4916956" y="3456485"/>
                  <a:ext cx="1118225" cy="400091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 dirty="0">
                      <a:ln>
                        <a:solidFill>
                          <a:srgbClr val="9CAAB3">
                            <a:alpha val="0"/>
                          </a:srgbClr>
                        </a:solidFill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700,000</a:t>
                  </a:r>
                  <a:br>
                    <a:rPr kumimoji="0" lang="en-GB" sz="1600" b="0" i="0" u="none" strike="noStrike" kern="1200" cap="none" spc="0" normalizeH="0" baseline="0" noProof="0" dirty="0">
                      <a:ln>
                        <a:solidFill>
                          <a:srgbClr val="9CAAB3">
                            <a:alpha val="0"/>
                          </a:srgbClr>
                        </a:solidFill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</a:br>
                  <a:r>
                    <a:rPr kumimoji="0" lang="en-GB" sz="1000" b="0" i="0" u="none" strike="noStrike" kern="1200" cap="none" spc="0" normalizeH="0" baseline="0" noProof="0" dirty="0">
                      <a:ln>
                        <a:solidFill>
                          <a:srgbClr val="9CAAB3">
                            <a:alpha val="0"/>
                          </a:srgbClr>
                        </a:solidFill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(low estimate)</a:t>
                  </a:r>
                </a:p>
              </p:txBody>
            </p:sp>
            <p:cxnSp>
              <p:nvCxnSpPr>
                <p:cNvPr id="19" name="직선 연결선 170">
                  <a:extLst>
                    <a:ext uri="{FF2B5EF4-FFF2-40B4-BE49-F238E27FC236}">
                      <a16:creationId xmlns:a16="http://schemas.microsoft.com/office/drawing/2014/main" id="{BA62C563-8288-724A-B3DF-D8667B47C0FD}"/>
                    </a:ext>
                  </a:extLst>
                </p:cNvPr>
                <p:cNvCxnSpPr/>
                <p:nvPr/>
              </p:nvCxnSpPr>
              <p:spPr>
                <a:xfrm>
                  <a:off x="4938359" y="3415124"/>
                  <a:ext cx="1101584" cy="0"/>
                </a:xfrm>
                <a:prstGeom prst="line">
                  <a:avLst/>
                </a:prstGeom>
                <a:ln w="254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직사각형 114">
                <a:extLst>
                  <a:ext uri="{FF2B5EF4-FFF2-40B4-BE49-F238E27FC236}">
                    <a16:creationId xmlns:a16="http://schemas.microsoft.com/office/drawing/2014/main" id="{4ED593FB-DA7B-0948-81A4-3C142BBD97D7}"/>
                  </a:ext>
                </a:extLst>
              </p:cNvPr>
              <p:cNvSpPr/>
              <p:nvPr/>
            </p:nvSpPr>
            <p:spPr>
              <a:xfrm flipV="1">
                <a:off x="3338364" y="5553803"/>
                <a:ext cx="2701579" cy="987378"/>
              </a:xfrm>
              <a:custGeom>
                <a:avLst/>
                <a:gdLst>
                  <a:gd name="connsiteX0" fmla="*/ 0 w 2471293"/>
                  <a:gd name="connsiteY0" fmla="*/ 0 h 842441"/>
                  <a:gd name="connsiteX1" fmla="*/ 2471293 w 2471293"/>
                  <a:gd name="connsiteY1" fmla="*/ 0 h 842441"/>
                  <a:gd name="connsiteX2" fmla="*/ 2471293 w 2471293"/>
                  <a:gd name="connsiteY2" fmla="*/ 842441 h 842441"/>
                  <a:gd name="connsiteX3" fmla="*/ 0 w 2471293"/>
                  <a:gd name="connsiteY3" fmla="*/ 842441 h 842441"/>
                  <a:gd name="connsiteX4" fmla="*/ 0 w 2471293"/>
                  <a:gd name="connsiteY4" fmla="*/ 0 h 842441"/>
                  <a:gd name="connsiteX0" fmla="*/ 0 w 2471293"/>
                  <a:gd name="connsiteY0" fmla="*/ 0 h 842441"/>
                  <a:gd name="connsiteX1" fmla="*/ 2471293 w 2471293"/>
                  <a:gd name="connsiteY1" fmla="*/ 842441 h 842441"/>
                  <a:gd name="connsiteX2" fmla="*/ 0 w 2471293"/>
                  <a:gd name="connsiteY2" fmla="*/ 842441 h 842441"/>
                  <a:gd name="connsiteX3" fmla="*/ 0 w 2471293"/>
                  <a:gd name="connsiteY3" fmla="*/ 0 h 842441"/>
                  <a:gd name="connsiteX0" fmla="*/ 2471293 w 2471293"/>
                  <a:gd name="connsiteY0" fmla="*/ 751001 h 751001"/>
                  <a:gd name="connsiteX1" fmla="*/ 0 w 2471293"/>
                  <a:gd name="connsiteY1" fmla="*/ 751001 h 751001"/>
                  <a:gd name="connsiteX2" fmla="*/ 91440 w 2471293"/>
                  <a:gd name="connsiteY2" fmla="*/ 0 h 751001"/>
                  <a:gd name="connsiteX0" fmla="*/ 2379853 w 2379853"/>
                  <a:gd name="connsiteY0" fmla="*/ 751001 h 751001"/>
                  <a:gd name="connsiteX1" fmla="*/ 394335 w 2379853"/>
                  <a:gd name="connsiteY1" fmla="*/ 751001 h 751001"/>
                  <a:gd name="connsiteX2" fmla="*/ 0 w 2379853"/>
                  <a:gd name="connsiteY2" fmla="*/ 0 h 751001"/>
                  <a:gd name="connsiteX0" fmla="*/ 2437003 w 2437003"/>
                  <a:gd name="connsiteY0" fmla="*/ 223694 h 223694"/>
                  <a:gd name="connsiteX1" fmla="*/ 451485 w 2437003"/>
                  <a:gd name="connsiteY1" fmla="*/ 223694 h 223694"/>
                  <a:gd name="connsiteX2" fmla="*/ 0 w 2437003"/>
                  <a:gd name="connsiteY2" fmla="*/ 6093 h 223694"/>
                  <a:gd name="connsiteX0" fmla="*/ 2437003 w 2437003"/>
                  <a:gd name="connsiteY0" fmla="*/ 217601 h 217601"/>
                  <a:gd name="connsiteX1" fmla="*/ 451485 w 2437003"/>
                  <a:gd name="connsiteY1" fmla="*/ 217601 h 217601"/>
                  <a:gd name="connsiteX2" fmla="*/ 0 w 2437003"/>
                  <a:gd name="connsiteY2" fmla="*/ 0 h 217601"/>
                  <a:gd name="connsiteX0" fmla="*/ 2437003 w 2437003"/>
                  <a:gd name="connsiteY0" fmla="*/ 217601 h 217601"/>
                  <a:gd name="connsiteX1" fmla="*/ 451485 w 2437003"/>
                  <a:gd name="connsiteY1" fmla="*/ 217601 h 217601"/>
                  <a:gd name="connsiteX2" fmla="*/ 0 w 2437003"/>
                  <a:gd name="connsiteY2" fmla="*/ 0 h 217601"/>
                  <a:gd name="connsiteX0" fmla="*/ 2413190 w 2413190"/>
                  <a:gd name="connsiteY0" fmla="*/ 246176 h 246176"/>
                  <a:gd name="connsiteX1" fmla="*/ 427672 w 2413190"/>
                  <a:gd name="connsiteY1" fmla="*/ 246176 h 246176"/>
                  <a:gd name="connsiteX2" fmla="*/ 0 w 2413190"/>
                  <a:gd name="connsiteY2" fmla="*/ 0 h 246176"/>
                  <a:gd name="connsiteX0" fmla="*/ 2432240 w 2432240"/>
                  <a:gd name="connsiteY0" fmla="*/ 236651 h 236651"/>
                  <a:gd name="connsiteX1" fmla="*/ 446722 w 2432240"/>
                  <a:gd name="connsiteY1" fmla="*/ 236651 h 236651"/>
                  <a:gd name="connsiteX2" fmla="*/ 0 w 2432240"/>
                  <a:gd name="connsiteY2" fmla="*/ 0 h 236651"/>
                  <a:gd name="connsiteX0" fmla="*/ 2427478 w 2427478"/>
                  <a:gd name="connsiteY0" fmla="*/ 246176 h 246176"/>
                  <a:gd name="connsiteX1" fmla="*/ 441960 w 2427478"/>
                  <a:gd name="connsiteY1" fmla="*/ 246176 h 246176"/>
                  <a:gd name="connsiteX2" fmla="*/ 0 w 2427478"/>
                  <a:gd name="connsiteY2" fmla="*/ 0 h 246176"/>
                  <a:gd name="connsiteX0" fmla="*/ 2408428 w 2408428"/>
                  <a:gd name="connsiteY0" fmla="*/ 222364 h 222364"/>
                  <a:gd name="connsiteX1" fmla="*/ 422910 w 2408428"/>
                  <a:gd name="connsiteY1" fmla="*/ 222364 h 222364"/>
                  <a:gd name="connsiteX2" fmla="*/ 0 w 2408428"/>
                  <a:gd name="connsiteY2" fmla="*/ 0 h 222364"/>
                  <a:gd name="connsiteX0" fmla="*/ 2408428 w 2408428"/>
                  <a:gd name="connsiteY0" fmla="*/ 224745 h 224745"/>
                  <a:gd name="connsiteX1" fmla="*/ 422910 w 2408428"/>
                  <a:gd name="connsiteY1" fmla="*/ 224745 h 224745"/>
                  <a:gd name="connsiteX2" fmla="*/ 0 w 2408428"/>
                  <a:gd name="connsiteY2" fmla="*/ 0 h 224745"/>
                  <a:gd name="connsiteX0" fmla="*/ 2415572 w 2415572"/>
                  <a:gd name="connsiteY0" fmla="*/ 229508 h 229508"/>
                  <a:gd name="connsiteX1" fmla="*/ 430054 w 2415572"/>
                  <a:gd name="connsiteY1" fmla="*/ 229508 h 229508"/>
                  <a:gd name="connsiteX2" fmla="*/ 0 w 2415572"/>
                  <a:gd name="connsiteY2" fmla="*/ 0 h 229508"/>
                  <a:gd name="connsiteX0" fmla="*/ 2644172 w 2644172"/>
                  <a:gd name="connsiteY0" fmla="*/ 910546 h 910546"/>
                  <a:gd name="connsiteX1" fmla="*/ 658654 w 2644172"/>
                  <a:gd name="connsiteY1" fmla="*/ 910546 h 910546"/>
                  <a:gd name="connsiteX2" fmla="*/ 0 w 2644172"/>
                  <a:gd name="connsiteY2" fmla="*/ 0 h 910546"/>
                  <a:gd name="connsiteX0" fmla="*/ 2625122 w 2625122"/>
                  <a:gd name="connsiteY0" fmla="*/ 896259 h 896259"/>
                  <a:gd name="connsiteX1" fmla="*/ 639604 w 2625122"/>
                  <a:gd name="connsiteY1" fmla="*/ 896259 h 896259"/>
                  <a:gd name="connsiteX2" fmla="*/ 0 w 2625122"/>
                  <a:gd name="connsiteY2" fmla="*/ 0 h 896259"/>
                  <a:gd name="connsiteX0" fmla="*/ 2701322 w 2701322"/>
                  <a:gd name="connsiteY0" fmla="*/ 987699 h 987699"/>
                  <a:gd name="connsiteX1" fmla="*/ 715804 w 2701322"/>
                  <a:gd name="connsiteY1" fmla="*/ 987699 h 987699"/>
                  <a:gd name="connsiteX2" fmla="*/ 0 w 2701322"/>
                  <a:gd name="connsiteY2" fmla="*/ 0 h 987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1322" h="987699">
                    <a:moveTo>
                      <a:pt x="2701322" y="987699"/>
                    </a:moveTo>
                    <a:lnTo>
                      <a:pt x="715804" y="987699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64" name="Table 18">
            <a:extLst>
              <a:ext uri="{FF2B5EF4-FFF2-40B4-BE49-F238E27FC236}">
                <a16:creationId xmlns:a16="http://schemas.microsoft.com/office/drawing/2014/main" id="{448E1297-D67F-A44C-9EC0-9B34E2282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976815"/>
              </p:ext>
            </p:extLst>
          </p:nvPr>
        </p:nvGraphicFramePr>
        <p:xfrm>
          <a:off x="6813548" y="2858250"/>
          <a:ext cx="5187952" cy="1584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7952">
                  <a:extLst>
                    <a:ext uri="{9D8B030D-6E8A-4147-A177-3AD203B41FA5}">
                      <a16:colId xmlns:a16="http://schemas.microsoft.com/office/drawing/2014/main" val="2506928702"/>
                    </a:ext>
                  </a:extLst>
                </a:gridCol>
              </a:tblGrid>
              <a:tr h="4176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0" dirty="0">
                          <a:solidFill>
                            <a:schemeClr val="accent1"/>
                          </a:solidFill>
                          <a:cs typeface="Arial" pitchFamily="34" charset="0"/>
                        </a:rPr>
                        <a:t>AMR IN 2014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601458"/>
                  </a:ext>
                </a:extLst>
              </a:tr>
              <a:tr h="583556">
                <a:tc>
                  <a:txBody>
                    <a:bodyPr/>
                    <a:lstStyle/>
                    <a:p>
                      <a:pPr algn="ctr" defTabSz="897643">
                        <a:buClr>
                          <a:srgbClr val="00B3E0"/>
                        </a:buClr>
                        <a:buSzPct val="100000"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 Associated with high mortality</a:t>
                      </a:r>
                    </a:p>
                    <a:p>
                      <a:pPr algn="ctr" defTabSz="897643">
                        <a:buClr>
                          <a:srgbClr val="00B3E0"/>
                        </a:buClr>
                        <a:buSzPct val="100000"/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</a:rPr>
                        <a:t>~700,000 deaths/year  &gt;35,000 deaths/year in the US</a:t>
                      </a: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745117"/>
                  </a:ext>
                </a:extLst>
              </a:tr>
              <a:tr h="583556">
                <a:tc>
                  <a:txBody>
                    <a:bodyPr/>
                    <a:lstStyle/>
                    <a:p>
                      <a:pPr algn="ctr" defTabSz="897643">
                        <a:buClr>
                          <a:srgbClr val="00B3E0"/>
                        </a:buClr>
                        <a:buSzPct val="100000"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Increased healthcare costs</a:t>
                      </a:r>
                    </a:p>
                    <a:p>
                      <a:pPr algn="ctr" defTabSz="897643">
                        <a:buClr>
                          <a:srgbClr val="00B3E0"/>
                        </a:buClr>
                        <a:buSzPct val="100000"/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</a:rPr>
                        <a:t>$20 billion/year in excess healthcare costs in the US alone</a:t>
                      </a: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4870300"/>
                  </a:ext>
                </a:extLst>
              </a:tr>
            </a:tbl>
          </a:graphicData>
        </a:graphic>
      </p:graphicFrame>
      <p:grpSp>
        <p:nvGrpSpPr>
          <p:cNvPr id="73" name="그룹 72"/>
          <p:cNvGrpSpPr/>
          <p:nvPr/>
        </p:nvGrpSpPr>
        <p:grpSpPr>
          <a:xfrm>
            <a:off x="6066739" y="3092853"/>
            <a:ext cx="869796" cy="1530436"/>
            <a:chOff x="6066739" y="2649937"/>
            <a:chExt cx="869796" cy="1530436"/>
          </a:xfrm>
        </p:grpSpPr>
        <p:grpSp>
          <p:nvGrpSpPr>
            <p:cNvPr id="66" name="Group 35">
              <a:extLst>
                <a:ext uri="{FF2B5EF4-FFF2-40B4-BE49-F238E27FC236}">
                  <a16:creationId xmlns:a16="http://schemas.microsoft.com/office/drawing/2014/main" id="{53A7D470-C77A-479B-8EA5-AA5D6FDC7510}"/>
                </a:ext>
              </a:extLst>
            </p:cNvPr>
            <p:cNvGrpSpPr/>
            <p:nvPr/>
          </p:nvGrpSpPr>
          <p:grpSpPr>
            <a:xfrm>
              <a:off x="6066739" y="2656167"/>
              <a:ext cx="869796" cy="1524206"/>
              <a:chOff x="3210388" y="1463611"/>
              <a:chExt cx="869796" cy="1524206"/>
            </a:xfrm>
          </p:grpSpPr>
          <p:sp>
            <p:nvSpPr>
              <p:cNvPr id="69" name="Oval 24">
                <a:extLst>
                  <a:ext uri="{FF2B5EF4-FFF2-40B4-BE49-F238E27FC236}">
                    <a16:creationId xmlns:a16="http://schemas.microsoft.com/office/drawing/2014/main" id="{BA199CD9-2EFC-B34D-BD25-82597EDD5606}"/>
                  </a:ext>
                </a:extLst>
              </p:cNvPr>
              <p:cNvSpPr/>
              <p:nvPr/>
            </p:nvSpPr>
            <p:spPr bwMode="gray">
              <a:xfrm>
                <a:off x="3210388" y="1463611"/>
                <a:ext cx="869796" cy="869796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46DFDA"/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Oval 28">
                <a:extLst>
                  <a:ext uri="{FF2B5EF4-FFF2-40B4-BE49-F238E27FC236}">
                    <a16:creationId xmlns:a16="http://schemas.microsoft.com/office/drawing/2014/main" id="{6927C120-F278-384D-83E6-2A5EC9C043AE}"/>
                  </a:ext>
                </a:extLst>
              </p:cNvPr>
              <p:cNvSpPr/>
              <p:nvPr/>
            </p:nvSpPr>
            <p:spPr bwMode="gray">
              <a:xfrm>
                <a:off x="3210388" y="2118021"/>
                <a:ext cx="869796" cy="869796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46DFDA"/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7" name="Oval 3">
              <a:extLst>
                <a:ext uri="{FF2B5EF4-FFF2-40B4-BE49-F238E27FC236}">
                  <a16:creationId xmlns:a16="http://schemas.microsoft.com/office/drawing/2014/main" id="{29515DAA-CD22-C54C-8C6C-B3A4E6CDB6B4}"/>
                </a:ext>
              </a:extLst>
            </p:cNvPr>
            <p:cNvSpPr/>
            <p:nvPr/>
          </p:nvSpPr>
          <p:spPr bwMode="gray">
            <a:xfrm>
              <a:off x="6066739" y="2649937"/>
              <a:ext cx="869796" cy="869796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46DFDA"/>
                </a:buClr>
                <a:buSzPct val="90000"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15">
              <a:extLst>
                <a:ext uri="{FF2B5EF4-FFF2-40B4-BE49-F238E27FC236}">
                  <a16:creationId xmlns:a16="http://schemas.microsoft.com/office/drawing/2014/main" id="{0B877D67-0E91-204C-9AD6-3D36084F60BB}"/>
                </a:ext>
              </a:extLst>
            </p:cNvPr>
            <p:cNvSpPr/>
            <p:nvPr/>
          </p:nvSpPr>
          <p:spPr bwMode="gray">
            <a:xfrm>
              <a:off x="6066739" y="3304347"/>
              <a:ext cx="869796" cy="869796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46DFDA"/>
                </a:buClr>
                <a:buSzPct val="90000"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71" name="Picture 3" descr="C:\Users\STEPSO~1\AppData\Local\Temp\noun_597346_cc.png">
            <a:extLst>
              <a:ext uri="{FF2B5EF4-FFF2-40B4-BE49-F238E27FC236}">
                <a16:creationId xmlns:a16="http://schemas.microsoft.com/office/drawing/2014/main" id="{4664C1C9-81CF-4123-8B66-E7F68BA42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4300"/>
          <a:stretch>
            <a:fillRect/>
          </a:stretch>
        </p:blipFill>
        <p:spPr bwMode="auto">
          <a:xfrm>
            <a:off x="6216688" y="3897253"/>
            <a:ext cx="596861" cy="461925"/>
          </a:xfrm>
          <a:prstGeom prst="rect">
            <a:avLst/>
          </a:prstGeom>
          <a:noFill/>
        </p:spPr>
      </p:pic>
      <p:pic>
        <p:nvPicPr>
          <p:cNvPr id="72" name="Picture 1" descr="C:\Users\STEPSO~1\AppData\Local\Temp\noun_575969_cc.png">
            <a:extLst>
              <a:ext uri="{FF2B5EF4-FFF2-40B4-BE49-F238E27FC236}">
                <a16:creationId xmlns:a16="http://schemas.microsoft.com/office/drawing/2014/main" id="{BE8F1854-5207-4B6C-B659-9060F9E3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3486"/>
          <a:stretch>
            <a:fillRect/>
          </a:stretch>
        </p:blipFill>
        <p:spPr bwMode="auto">
          <a:xfrm>
            <a:off x="6245643" y="3313391"/>
            <a:ext cx="538948" cy="461925"/>
          </a:xfrm>
          <a:prstGeom prst="rect">
            <a:avLst/>
          </a:prstGeom>
          <a:noFill/>
        </p:spPr>
      </p:pic>
      <p:sp>
        <p:nvSpPr>
          <p:cNvPr id="74" name="직사각형 73"/>
          <p:cNvSpPr/>
          <p:nvPr/>
        </p:nvSpPr>
        <p:spPr>
          <a:xfrm>
            <a:off x="8646223" y="6396335"/>
            <a:ext cx="3355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200" dirty="0"/>
              <a:t>The review on antimicrobial resistance (2023)</a:t>
            </a:r>
            <a:endParaRPr lang="en-GB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GB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CDC_Antibiotic</a:t>
            </a:r>
            <a:r>
              <a:rPr lang="en-GB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resistance/p1/para2/ln1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40494" y="1659668"/>
            <a:ext cx="590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Deaths attributable to AMR every year compared with other causes of death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225527" y="1659668"/>
            <a:ext cx="590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AMR led to increased mortality, longer hospital stays and higher medical costs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061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Zavicefta_Narrative_Deck">
    <a:dk1>
      <a:srgbClr val="333333"/>
    </a:dk1>
    <a:lt1>
      <a:srgbClr val="FFFFFF"/>
    </a:lt1>
    <a:dk2>
      <a:srgbClr val="0E4067"/>
    </a:dk2>
    <a:lt2>
      <a:srgbClr val="0080B9"/>
    </a:lt2>
    <a:accent1>
      <a:srgbClr val="0E4067"/>
    </a:accent1>
    <a:accent2>
      <a:srgbClr val="00B3E0"/>
    </a:accent2>
    <a:accent3>
      <a:srgbClr val="E6EFF8"/>
    </a:accent3>
    <a:accent4>
      <a:srgbClr val="FDB91D"/>
    </a:accent4>
    <a:accent5>
      <a:srgbClr val="333333"/>
    </a:accent5>
    <a:accent6>
      <a:srgbClr val="D8E0E3"/>
    </a:accent6>
    <a:hlink>
      <a:srgbClr val="6C6C6C"/>
    </a:hlink>
    <a:folHlink>
      <a:srgbClr val="6C6C6C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Zavicefta_Narrative_Deck">
    <a:dk1>
      <a:srgbClr val="333333"/>
    </a:dk1>
    <a:lt1>
      <a:srgbClr val="FFFFFF"/>
    </a:lt1>
    <a:dk2>
      <a:srgbClr val="0E4067"/>
    </a:dk2>
    <a:lt2>
      <a:srgbClr val="0080B9"/>
    </a:lt2>
    <a:accent1>
      <a:srgbClr val="0E4067"/>
    </a:accent1>
    <a:accent2>
      <a:srgbClr val="00B3E0"/>
    </a:accent2>
    <a:accent3>
      <a:srgbClr val="E6EFF8"/>
    </a:accent3>
    <a:accent4>
      <a:srgbClr val="FDB91D"/>
    </a:accent4>
    <a:accent5>
      <a:srgbClr val="333333"/>
    </a:accent5>
    <a:accent6>
      <a:srgbClr val="D8E0E3"/>
    </a:accent6>
    <a:hlink>
      <a:srgbClr val="6C6C6C"/>
    </a:hlink>
    <a:folHlink>
      <a:srgbClr val="6C6C6C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3407</TotalTime>
  <Words>5968</Words>
  <Application>Microsoft Office PowerPoint</Application>
  <PresentationFormat>와이드스크린</PresentationFormat>
  <Paragraphs>792</Paragraphs>
  <Slides>41</Slides>
  <Notes>34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47" baseType="lpstr">
      <vt:lpstr>Invention</vt:lpstr>
      <vt:lpstr>Arial</vt:lpstr>
      <vt:lpstr>Calibri</vt:lpstr>
      <vt:lpstr>Times New Roman</vt:lpstr>
      <vt:lpstr>맑은 고딕</vt:lpstr>
      <vt:lpstr>Office 테마</vt:lpstr>
      <vt:lpstr>HAP, Antibiotics resistance and novel antibiotics</vt:lpstr>
      <vt:lpstr>Case presentation</vt:lpstr>
      <vt:lpstr>Case presentation</vt:lpstr>
      <vt:lpstr>Classifications of pneumonia </vt:lpstr>
      <vt:lpstr>Antibiotic discovery and resistance timeline</vt:lpstr>
      <vt:lpstr>Global CRE trends over years by region</vt:lpstr>
      <vt:lpstr>PowerPoint 프레젠테이션</vt:lpstr>
      <vt:lpstr>WHO global priority list of antibiotic-resistant bacteria to guide research, discovery, and development of new antibiotics</vt:lpstr>
      <vt:lpstr>Burden of MDR pathogens</vt:lpstr>
      <vt:lpstr>Effect of Delayed Appropriate Antibiotic Treatment in HAP</vt:lpstr>
      <vt:lpstr>Mortality and burden associated with MDR pathogens</vt:lpstr>
      <vt:lpstr>Mortality and burden associated with MDR pathogens</vt:lpstr>
      <vt:lpstr>Global burden of bacterial antimicrobial resistance 1990–2021: a systematic analysis with forecasts to 2050</vt:lpstr>
      <vt:lpstr>Hospital acquired pneumonia (vs CAP)</vt:lpstr>
      <vt:lpstr>Etiologic Update of HAP</vt:lpstr>
      <vt:lpstr>Discrepancy between major HAP/VAP pathogens and empirical antibiotics </vt:lpstr>
      <vt:lpstr>Importance of Respiratory Sample Quality</vt:lpstr>
      <vt:lpstr>How Bacteria and Fungi Fight Back Against Antibiotics and Antifungals</vt:lpstr>
      <vt:lpstr>How Bacteria and Fungi Fight Back Against Antibiotics and Antifungals</vt:lpstr>
      <vt:lpstr>Risk factors for MDR Gram-negative infections</vt:lpstr>
      <vt:lpstr>Risk factors for MDR Gram-negative infections</vt:lpstr>
      <vt:lpstr>Risk factors associated with community-onset ESBL infections and hospital-onset ESBL and CRE infections</vt:lpstr>
      <vt:lpstr>Principal variables associated with resistance for main MDROs causing HAP</vt:lpstr>
      <vt:lpstr>Risk factors and empirical antimicrobial agents for HAP</vt:lpstr>
      <vt:lpstr>Current management of HAP/VAP</vt:lpstr>
      <vt:lpstr>Antibiotic treatment status of HAP in Korea  </vt:lpstr>
      <vt:lpstr>Current situation of antibiotics resistance in HAP of South Korea</vt:lpstr>
      <vt:lpstr>Annual Report on South Korea Antimicrobial Susceptibility Surveillance</vt:lpstr>
      <vt:lpstr>Current management of HAP/VAP</vt:lpstr>
      <vt:lpstr>An Artificial Intelligence Model to Predict the Mortality in Patients Caused by Carbapenem-Resistant Gram-Negative bacteria</vt:lpstr>
      <vt:lpstr>Suggested antibiotics for the treatment of antimicrobial-resistant infections in adults</vt:lpstr>
      <vt:lpstr>Suggested antibiotics for the treatment of antimicrobial-resistant infections in adults</vt:lpstr>
      <vt:lpstr>TREATMENT_New Antibiotics</vt:lpstr>
      <vt:lpstr>Zerbaxa® 1g/0.5g (Ceftolozane+Tazobactam)</vt:lpstr>
      <vt:lpstr>Zavicefta® 2g/0.5g (Ceftazidime/avibactam) </vt:lpstr>
      <vt:lpstr>ASPECT-NP study design</vt:lpstr>
      <vt:lpstr>ASPECT-NP trial: Clinical efficacy of ZERBAXA®</vt:lpstr>
      <vt:lpstr>REPROVE study in HAP/VAP of Zavicecta®</vt:lpstr>
      <vt:lpstr>REPROVE study in HAP/VAP of Zavicecta®</vt:lpstr>
      <vt:lpstr>Take Home Message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UUH</dc:creator>
  <cp:lastModifiedBy>seri10</cp:lastModifiedBy>
  <cp:revision>48</cp:revision>
  <dcterms:created xsi:type="dcterms:W3CDTF">2025-03-15T10:08:49Z</dcterms:created>
  <dcterms:modified xsi:type="dcterms:W3CDTF">2025-04-20T02:12:24Z</dcterms:modified>
</cp:coreProperties>
</file>