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6" r:id="rId1"/>
  </p:sldMasterIdLst>
  <p:notesMasterIdLst>
    <p:notesMasterId r:id="rId43"/>
  </p:notesMasterIdLst>
  <p:sldIdLst>
    <p:sldId id="256" r:id="rId2"/>
    <p:sldId id="450" r:id="rId3"/>
    <p:sldId id="451" r:id="rId4"/>
    <p:sldId id="452" r:id="rId5"/>
    <p:sldId id="341" r:id="rId6"/>
    <p:sldId id="362" r:id="rId7"/>
    <p:sldId id="421" r:id="rId8"/>
    <p:sldId id="453" r:id="rId9"/>
    <p:sldId id="275" r:id="rId10"/>
    <p:sldId id="429" r:id="rId11"/>
    <p:sldId id="430" r:id="rId12"/>
    <p:sldId id="431" r:id="rId13"/>
    <p:sldId id="422" r:id="rId14"/>
    <p:sldId id="432" r:id="rId15"/>
    <p:sldId id="434" r:id="rId16"/>
    <p:sldId id="433" r:id="rId17"/>
    <p:sldId id="423" r:id="rId18"/>
    <p:sldId id="424" r:id="rId19"/>
    <p:sldId id="425" r:id="rId20"/>
    <p:sldId id="426" r:id="rId21"/>
    <p:sldId id="427" r:id="rId22"/>
    <p:sldId id="436" r:id="rId23"/>
    <p:sldId id="437" r:id="rId24"/>
    <p:sldId id="438" r:id="rId25"/>
    <p:sldId id="439" r:id="rId26"/>
    <p:sldId id="440" r:id="rId27"/>
    <p:sldId id="447" r:id="rId28"/>
    <p:sldId id="441" r:id="rId29"/>
    <p:sldId id="443" r:id="rId30"/>
    <p:sldId id="442" r:id="rId31"/>
    <p:sldId id="445" r:id="rId32"/>
    <p:sldId id="448" r:id="rId33"/>
    <p:sldId id="446" r:id="rId34"/>
    <p:sldId id="444" r:id="rId35"/>
    <p:sldId id="310" r:id="rId36"/>
    <p:sldId id="454" r:id="rId37"/>
    <p:sldId id="455" r:id="rId38"/>
    <p:sldId id="456" r:id="rId39"/>
    <p:sldId id="457" r:id="rId40"/>
    <p:sldId id="458" r:id="rId41"/>
    <p:sldId id="419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88E5A163-79FB-4AD5-8613-3176C228FEF1}">
          <p14:sldIdLst>
            <p14:sldId id="256"/>
            <p14:sldId id="450"/>
            <p14:sldId id="451"/>
            <p14:sldId id="452"/>
            <p14:sldId id="341"/>
            <p14:sldId id="362"/>
            <p14:sldId id="421"/>
            <p14:sldId id="453"/>
            <p14:sldId id="275"/>
            <p14:sldId id="429"/>
            <p14:sldId id="430"/>
            <p14:sldId id="431"/>
            <p14:sldId id="422"/>
            <p14:sldId id="432"/>
            <p14:sldId id="434"/>
            <p14:sldId id="433"/>
            <p14:sldId id="423"/>
            <p14:sldId id="424"/>
            <p14:sldId id="425"/>
            <p14:sldId id="426"/>
            <p14:sldId id="427"/>
            <p14:sldId id="436"/>
            <p14:sldId id="437"/>
            <p14:sldId id="438"/>
            <p14:sldId id="439"/>
            <p14:sldId id="440"/>
            <p14:sldId id="447"/>
            <p14:sldId id="441"/>
            <p14:sldId id="443"/>
            <p14:sldId id="442"/>
            <p14:sldId id="445"/>
            <p14:sldId id="448"/>
            <p14:sldId id="446"/>
            <p14:sldId id="444"/>
            <p14:sldId id="310"/>
            <p14:sldId id="454"/>
            <p14:sldId id="455"/>
            <p14:sldId id="456"/>
            <p14:sldId id="457"/>
            <p14:sldId id="458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A"/>
    <a:srgbClr val="C4D3CF"/>
    <a:srgbClr val="0065AF"/>
    <a:srgbClr val="55A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6" autoAdjust="0"/>
    <p:restoredTop sz="78696" autoAdjust="0"/>
  </p:normalViewPr>
  <p:slideViewPr>
    <p:cSldViewPr snapToGrid="0">
      <p:cViewPr varScale="1">
        <p:scale>
          <a:sx n="86" d="100"/>
          <a:sy n="86" d="100"/>
        </p:scale>
        <p:origin x="108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0469B-7C4A-48D9-8871-1537719483B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9511FC7-FAF1-40B0-A3CC-534624DE9FC5}" type="pres">
      <dgm:prSet presAssocID="{4470469B-7C4A-48D9-8871-1537719483B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9F3955C-4A3B-48CA-A325-82B193230748}" type="presOf" srcId="{4470469B-7C4A-48D9-8871-1537719483B8}" destId="{B9511FC7-FAF1-40B0-A3CC-534624DE9FC5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5874B-0EB0-48BD-B909-6EB1E482F946}" type="datetimeFigureOut">
              <a:rPr lang="ko-KR" altLang="en-US" smtClean="0"/>
              <a:t>2024-09-26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58EB-2929-41DE-82E2-169CC6DCCE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23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73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배경 및 목적</a:t>
            </a:r>
            <a:r>
              <a:rPr lang="en-US" altLang="ko-KR" dirty="0" smtClean="0"/>
              <a:t>: </a:t>
            </a:r>
            <a:r>
              <a:rPr lang="ko-KR" altLang="en-US" dirty="0" smtClean="0"/>
              <a:t>천식과 만성 폐쇄성 폐질환</a:t>
            </a:r>
            <a:r>
              <a:rPr lang="en-US" altLang="ko-KR" dirty="0" smtClean="0"/>
              <a:t>(COPD)</a:t>
            </a:r>
            <a:r>
              <a:rPr lang="ko-KR" altLang="en-US" dirty="0" smtClean="0"/>
              <a:t>은 흔하고 복잡한 질환으로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 맞춤형 관리가 필요합니다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치료 가능한 특징</a:t>
            </a:r>
            <a:r>
              <a:rPr lang="en-US" altLang="ko-KR" dirty="0" smtClean="0"/>
              <a:t>(Treatable Traits, TTs)</a:t>
            </a:r>
            <a:r>
              <a:rPr lang="ko-KR" altLang="en-US" dirty="0" smtClean="0"/>
              <a:t>에 기반한 전략이 제안되었으나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실제 임상 환경에서 담당 의사가 진단한 질병의 레이블과 </a:t>
            </a:r>
            <a:r>
              <a:rPr lang="ko-KR" altLang="en-US" dirty="0" err="1" smtClean="0"/>
              <a:t>중증도와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의 유병률 및 관계는 알려져 있지 않습니다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우리는 특정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의 존재 또는 부재가 ‘천식’</a:t>
            </a:r>
            <a:r>
              <a:rPr lang="en-US" altLang="ko-KR" dirty="0" smtClean="0"/>
              <a:t>, ‘COPD’ </a:t>
            </a:r>
            <a:r>
              <a:rPr lang="ko-KR" altLang="en-US" dirty="0" smtClean="0"/>
              <a:t>또는 ‘천식 </a:t>
            </a:r>
            <a:r>
              <a:rPr lang="en-US" altLang="ko-KR" dirty="0" smtClean="0"/>
              <a:t>+ COPD’</a:t>
            </a:r>
            <a:r>
              <a:rPr lang="ko-KR" altLang="en-US" dirty="0" smtClean="0"/>
              <a:t>의 진단 및 </a:t>
            </a:r>
            <a:r>
              <a:rPr lang="ko-KR" altLang="en-US" dirty="0" err="1" smtClean="0"/>
              <a:t>중증도와</a:t>
            </a:r>
            <a:r>
              <a:rPr lang="ko-KR" altLang="en-US" dirty="0" smtClean="0"/>
              <a:t> 어떻게 관련되는지를 평가했습니다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방법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저자들은 </a:t>
            </a:r>
            <a:r>
              <a:rPr lang="ko-KR" altLang="en-US" b="1" dirty="0" smtClean="0"/>
              <a:t>대규모 글로벌 연구인 </a:t>
            </a:r>
            <a:r>
              <a:rPr lang="en-US" altLang="ko-KR" b="1" dirty="0" smtClean="0"/>
              <a:t>NOVELTY </a:t>
            </a:r>
            <a:r>
              <a:rPr lang="ko-KR" altLang="en-US" b="1" dirty="0" smtClean="0"/>
              <a:t>연구 </a:t>
            </a:r>
            <a:r>
              <a:rPr lang="ko-KR" altLang="en-US" b="1" dirty="0" err="1" smtClean="0"/>
              <a:t>코호트</a:t>
            </a:r>
            <a:r>
              <a:rPr lang="en-US" altLang="ko-KR" dirty="0" smtClean="0"/>
              <a:t>(NOVEL Observational Longitudinal Study; NCT02760329)</a:t>
            </a:r>
            <a:r>
              <a:rPr lang="ko-KR" altLang="en-US" dirty="0" smtClean="0"/>
              <a:t>에서 자주 발생하는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를 선택했습니다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연구는 실제 임상 환경에서</a:t>
            </a:r>
            <a:r>
              <a:rPr lang="en-US" altLang="ko-KR" dirty="0" smtClean="0"/>
              <a:t>, 1</a:t>
            </a:r>
            <a:r>
              <a:rPr lang="ko-KR" altLang="en-US" dirty="0" smtClean="0"/>
              <a:t>차 의료 기관과 전문 센터에서 모두 ‘천식’</a:t>
            </a:r>
            <a:r>
              <a:rPr lang="en-US" altLang="ko-KR" dirty="0" smtClean="0"/>
              <a:t>(n = 5932, 52.8%), ‘COPD’(n = 3898, 34.7%) </a:t>
            </a:r>
            <a:r>
              <a:rPr lang="ko-KR" altLang="en-US" dirty="0" smtClean="0"/>
              <a:t>또는 두 가지 모두 </a:t>
            </a:r>
            <a:r>
              <a:rPr lang="en-US" altLang="ko-KR" dirty="0" smtClean="0"/>
              <a:t>(‘</a:t>
            </a:r>
            <a:r>
              <a:rPr lang="ko-KR" altLang="en-US" dirty="0" smtClean="0"/>
              <a:t>천식 </a:t>
            </a:r>
            <a:r>
              <a:rPr lang="en-US" altLang="ko-KR" dirty="0" smtClean="0"/>
              <a:t>+ COPD’; n = 1396, 12.4%)</a:t>
            </a:r>
            <a:r>
              <a:rPr lang="ko-KR" altLang="en-US" dirty="0" smtClean="0"/>
              <a:t>를 가진 환자의 데이터를 체계적으로 수집했습니다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결과</a:t>
            </a:r>
            <a:r>
              <a:rPr lang="en-US" altLang="ko-KR" dirty="0" smtClean="0"/>
              <a:t>: </a:t>
            </a:r>
            <a:r>
              <a:rPr lang="ko-KR" altLang="en-US" dirty="0" smtClean="0"/>
              <a:t>결과는 다음을 나타냅니다</a:t>
            </a:r>
            <a:r>
              <a:rPr lang="en-US" altLang="ko-KR" dirty="0" smtClean="0"/>
              <a:t>. (1) </a:t>
            </a:r>
            <a:r>
              <a:rPr lang="ko-KR" altLang="en-US" dirty="0" smtClean="0"/>
              <a:t>평가된 </a:t>
            </a:r>
            <a:r>
              <a:rPr lang="en-US" altLang="ko-KR" dirty="0" smtClean="0"/>
              <a:t>30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의 유병률은 크게 다양했으며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환자당</a:t>
            </a:r>
            <a:r>
              <a:rPr lang="ko-KR" altLang="en-US" dirty="0" smtClean="0"/>
              <a:t> 평균 </a:t>
            </a:r>
            <a:r>
              <a:rPr lang="en-US" altLang="ko-KR" dirty="0" smtClean="0"/>
              <a:t>± </a:t>
            </a:r>
            <a:r>
              <a:rPr lang="ko-KR" altLang="en-US" dirty="0" smtClean="0"/>
              <a:t>표준편차는 ‘</a:t>
            </a:r>
            <a:r>
              <a:rPr lang="ko-KR" altLang="en-US" dirty="0" err="1" smtClean="0"/>
              <a:t>천식’에서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4.6 ± 2.6, ‘COPD’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5.4 ± 2.6, ‘</a:t>
            </a:r>
            <a:r>
              <a:rPr lang="ko-KR" altLang="en-US" dirty="0" smtClean="0"/>
              <a:t>천식 </a:t>
            </a:r>
            <a:r>
              <a:rPr lang="en-US" altLang="ko-KR" dirty="0" smtClean="0"/>
              <a:t>+ COPD’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6.4 ± 2.8</a:t>
            </a:r>
            <a:r>
              <a:rPr lang="ko-KR" altLang="en-US" dirty="0" smtClean="0"/>
              <a:t>로 나타났습니다</a:t>
            </a:r>
            <a:r>
              <a:rPr lang="en-US" altLang="ko-KR" dirty="0" smtClean="0"/>
              <a:t>(p &lt; 0.0001); (2) </a:t>
            </a:r>
            <a:r>
              <a:rPr lang="ko-KR" altLang="en-US" dirty="0" smtClean="0"/>
              <a:t>전 세계적으로 큰 지리적 차이는 없었지만</a:t>
            </a:r>
            <a:r>
              <a:rPr lang="en-US" altLang="ko-KR" dirty="0" smtClean="0"/>
              <a:t>, 1</a:t>
            </a:r>
            <a:r>
              <a:rPr lang="ko-KR" altLang="en-US" dirty="0" smtClean="0"/>
              <a:t>차 진료소와 전문 클리닉에서의 </a:t>
            </a:r>
            <a:r>
              <a:rPr lang="en-US" altLang="ko-KR" dirty="0" smtClean="0"/>
              <a:t>TTs </a:t>
            </a:r>
            <a:r>
              <a:rPr lang="ko-KR" altLang="en-US" dirty="0" smtClean="0"/>
              <a:t>유병률은 달랐습니다</a:t>
            </a:r>
            <a:r>
              <a:rPr lang="en-US" altLang="ko-KR" dirty="0" smtClean="0"/>
              <a:t>; (3) </a:t>
            </a:r>
            <a:r>
              <a:rPr lang="ko-KR" altLang="en-US" dirty="0" smtClean="0"/>
              <a:t>여러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는 질병의 진단 및 </a:t>
            </a:r>
            <a:r>
              <a:rPr lang="ko-KR" altLang="en-US" dirty="0" err="1" smtClean="0"/>
              <a:t>중증도와</a:t>
            </a:r>
            <a:r>
              <a:rPr lang="ko-KR" altLang="en-US" dirty="0" smtClean="0"/>
              <a:t> 관련이 있었지만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많은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는 그렇지 않았습니다</a:t>
            </a:r>
            <a:r>
              <a:rPr lang="en-US" altLang="ko-KR" dirty="0" smtClean="0"/>
              <a:t>; (4) TTs</a:t>
            </a:r>
            <a:r>
              <a:rPr lang="ko-KR" altLang="en-US" dirty="0" smtClean="0"/>
              <a:t>의 존재 및 부재는 임상의가 진단을 내리고 </a:t>
            </a:r>
            <a:r>
              <a:rPr lang="ko-KR" altLang="en-US" dirty="0" err="1" smtClean="0"/>
              <a:t>중증도를</a:t>
            </a:r>
            <a:r>
              <a:rPr lang="ko-KR" altLang="en-US" dirty="0" smtClean="0"/>
              <a:t> 평가하는 데 인식되는 패턴을 형성했습니다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결론적으로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분석은 현재까지 실제 임상 환경에서 기도 질환을 가진 환자들의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에 대한 가장 크고 세밀한 특성을 제공합니다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연구는 몇몇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가 ‘천식’</a:t>
            </a:r>
            <a:r>
              <a:rPr lang="en-US" altLang="ko-KR" dirty="0" smtClean="0"/>
              <a:t>(</a:t>
            </a:r>
            <a:r>
              <a:rPr lang="ko-KR" altLang="en-US" dirty="0" smtClean="0"/>
              <a:t>알레르기 및 비알레르기성 </a:t>
            </a:r>
            <a:r>
              <a:rPr lang="ko-KR" altLang="en-US" dirty="0" err="1" smtClean="0"/>
              <a:t>비부비동염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비강 </a:t>
            </a:r>
            <a:r>
              <a:rPr lang="ko-KR" altLang="en-US" dirty="0" err="1" smtClean="0"/>
              <a:t>용종</a:t>
            </a:r>
            <a:r>
              <a:rPr lang="ko-KR" altLang="en-US" dirty="0" smtClean="0"/>
              <a:t> 및 여러 알레르기</a:t>
            </a:r>
            <a:r>
              <a:rPr lang="en-US" altLang="ko-KR" dirty="0" smtClean="0"/>
              <a:t>) </a:t>
            </a:r>
            <a:r>
              <a:rPr lang="ko-KR" altLang="en-US" dirty="0" smtClean="0"/>
              <a:t>또는 ‘</a:t>
            </a:r>
            <a:r>
              <a:rPr lang="en-US" altLang="ko-KR" dirty="0" smtClean="0"/>
              <a:t>COPD’(</a:t>
            </a:r>
            <a:r>
              <a:rPr lang="ko-KR" altLang="en-US" dirty="0" smtClean="0"/>
              <a:t>비가역적 기류 제한 및 폐기종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라는 질병 레이블과 밀접하게 연결되어 있음을 보여주는 한편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많은 다른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는 진단 레이블과 무관하게 발생한다는 것을 시사합니다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마찬가지로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일부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의 유병률은 담당 의사가 평가한 질병 </a:t>
            </a:r>
            <a:r>
              <a:rPr lang="ko-KR" altLang="en-US" dirty="0" err="1" smtClean="0"/>
              <a:t>중증도에</a:t>
            </a:r>
            <a:r>
              <a:rPr lang="ko-KR" altLang="en-US" dirty="0" smtClean="0"/>
              <a:t> 따라 달라지지만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</a:t>
            </a:r>
            <a:r>
              <a:rPr lang="en-US" altLang="ko-KR" dirty="0" smtClean="0"/>
              <a:t>TTs</a:t>
            </a:r>
            <a:r>
              <a:rPr lang="ko-KR" altLang="en-US" dirty="0" smtClean="0"/>
              <a:t>가 그렇지는 않습니다</a:t>
            </a:r>
            <a:r>
              <a:rPr lang="en-US" altLang="ko-KR" dirty="0" smtClean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8972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TT</a:t>
            </a:r>
            <a:r>
              <a:rPr lang="en-US" baseline="0" dirty="0" smtClean="0"/>
              <a:t> strategy effect?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622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BACKGROUND: The management of obstructive airway diseases (OADs) is complex. The treatable traits (TTs) approach may be an effective strategy for managing OADs. OBJECTIVE: To determine the effectiveness of interventions targeting TTs for managing OADs. METHODS: Ovid Embase, Medline, CENTRAL, and CINAHL Plus were searched from inception to March 9, 2022. Studies of interventions targeting at least 1 TT from pulmonary, extrapulmonary, and behavioral/lifestyle domains were included. Two reviewers independently extracted relevant data and performed risk-of-bias assessments. Meta-analyses were performed using random-effects models. Subgroup and sensitivity analyses were carried out to explore heterogeneity and to determine the effects of outlying studies. RESULTS: Eleven studies that used the TTs approach for OAD management were identified. Traits targeted within each study ranged from 13 to 36. Seven controlled trials were included in meta-analyses. TT interventions were effective at improving health-related quality of life (mean difference [MD] [ L6.96, 95% CI: L9.92 to L4.01), hospitalizations (odds ratio [OR] [ 0.52, 95% CI: 0.39 to 0.69), all-cause-1-year mortality (OR [ 0.65, 95% CI: 0.45 to 0.95), dyspnea score (MD [ L0.29, 95% CI: L0.46 to L0.12), anxiety (MD [ L1.61, 95% CI: L2.92 to L0.30), and depression (MD [ L2.00, 95% CI: L3.53 to L0.47). CONCLUSION: Characterizing TTs and targeted interventions can improve outcomes in OADs, which offer a promising model of care for OADs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5774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FIGURE 2. Health-related quality of life (</a:t>
            </a:r>
            <a:r>
              <a:rPr lang="en-US" altLang="ko-KR" dirty="0" err="1"/>
              <a:t>HRQoL</a:t>
            </a:r>
            <a:r>
              <a:rPr lang="en-US" altLang="ko-KR" dirty="0"/>
              <a:t>): St. George’s Respiratory Questionnaire (SGRQ) total score and subgroup analysis based on the study population</a:t>
            </a:r>
          </a:p>
          <a:p>
            <a:r>
              <a:rPr lang="en-US" altLang="ko-KR" dirty="0"/>
              <a:t>Subgroup analyses based on the study population, duration of follow-up, and study settings were performed. Statistically and clinically significant favorable effects of intervention on changes in SGRQ total scores were found for both COPD (MD ¼ 5.82, 95% CI: 9.17 to 2.47) and asthma (MD ¼ 10.9, 95% CI: 17.1 to 4.68, Figure 2). Significant (statistically and clinically) favorable effects of the intervention on </a:t>
            </a:r>
            <a:r>
              <a:rPr lang="en-US" altLang="ko-KR" dirty="0" err="1"/>
              <a:t>HRQoL</a:t>
            </a:r>
            <a:r>
              <a:rPr lang="en-US" altLang="ko-KR" dirty="0"/>
              <a:t> were observed for both </a:t>
            </a:r>
            <a:r>
              <a:rPr lang="en-US" altLang="ko-KR" dirty="0" err="1"/>
              <a:t>shortemedium</a:t>
            </a:r>
            <a:r>
              <a:rPr lang="en-US" altLang="ko-KR" dirty="0"/>
              <a:t> term (6 months) (MD ¼ 11.3, 95% CI: 16.6 to 5.97) and long-term studies (&gt;6 months) (MD ¼ 5.19, 95% CI: 8.76 to 1.62, see Figure E1 in this article’s Online Repository at www.jaci-inpractice.org). Only studies conducted in tertiary care settings had statistically and clinically significant effects on </a:t>
            </a:r>
            <a:r>
              <a:rPr lang="en-US" altLang="ko-KR" dirty="0" err="1"/>
              <a:t>HRQoL</a:t>
            </a:r>
            <a:r>
              <a:rPr lang="en-US" altLang="ko-KR" dirty="0"/>
              <a:t> (MD ¼ 7.48, 95% CI: 10.92 to </a:t>
            </a:r>
            <a:r>
              <a:rPr lang="en-US" altLang="ko-KR" dirty="0" smtClean="0"/>
              <a:t>4.05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Hospitalization, all-cause mortality, </a:t>
            </a:r>
            <a:r>
              <a:rPr lang="en-US" altLang="ko-KR" dirty="0" err="1" smtClean="0"/>
              <a:t>Sx</a:t>
            </a:r>
            <a:r>
              <a:rPr lang="en-US" altLang="ko-KR" baseline="0" dirty="0" smtClean="0"/>
              <a:t> (dyspnea, anxiety, depression)</a:t>
            </a:r>
            <a:r>
              <a:rPr lang="en-US" altLang="ko-KR" dirty="0" smtClean="0"/>
              <a:t> </a:t>
            </a:r>
            <a:r>
              <a:rPr lang="ko-KR" altLang="en-US" dirty="0" smtClean="0"/>
              <a:t>호전도 보였다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# Asthma</a:t>
            </a:r>
            <a:r>
              <a:rPr lang="ko-KR" altLang="en-US" dirty="0" err="1" smtClean="0"/>
              <a:t>에서건</a:t>
            </a:r>
            <a:r>
              <a:rPr lang="ko-KR" altLang="en-US" dirty="0" smtClean="0"/>
              <a:t>  </a:t>
            </a:r>
            <a:r>
              <a:rPr lang="en-US" altLang="ko-KR" dirty="0" smtClean="0"/>
              <a:t>COPD</a:t>
            </a:r>
            <a:r>
              <a:rPr lang="ko-KR" altLang="en-US" dirty="0" err="1" smtClean="0"/>
              <a:t>에서건</a:t>
            </a:r>
            <a:r>
              <a:rPr lang="ko-KR" altLang="en-US" dirty="0" smtClean="0"/>
              <a:t> </a:t>
            </a:r>
            <a:r>
              <a:rPr lang="en-US" altLang="ko-KR" dirty="0" smtClean="0"/>
              <a:t>Th2 inflammation </a:t>
            </a:r>
            <a:r>
              <a:rPr lang="ko-KR" altLang="en-US" dirty="0" smtClean="0"/>
              <a:t>에 대한 </a:t>
            </a:r>
            <a:r>
              <a:rPr lang="en-US" altLang="ko-KR" dirty="0" smtClean="0"/>
              <a:t>biomarker</a:t>
            </a:r>
            <a:r>
              <a:rPr lang="ko-KR" altLang="en-US" dirty="0" smtClean="0"/>
              <a:t>가 증가되어 </a:t>
            </a:r>
            <a:r>
              <a:rPr lang="ko-KR" altLang="en-US" dirty="0" err="1" smtClean="0"/>
              <a:t>있을때</a:t>
            </a:r>
            <a:r>
              <a:rPr lang="ko-KR" altLang="en-US" dirty="0" smtClean="0"/>
              <a:t> 이를 </a:t>
            </a:r>
            <a:r>
              <a:rPr lang="en-US" altLang="ko-KR" dirty="0" smtClean="0"/>
              <a:t>targeting </a:t>
            </a:r>
            <a:r>
              <a:rPr lang="ko-KR" altLang="en-US" dirty="0" smtClean="0"/>
              <a:t>하는 치료가 단순히 증상의 </a:t>
            </a:r>
            <a:r>
              <a:rPr lang="ko-KR" altLang="en-US" dirty="0" err="1" smtClean="0"/>
              <a:t>중증도에</a:t>
            </a:r>
            <a:r>
              <a:rPr lang="ko-KR" altLang="en-US" dirty="0" smtClean="0"/>
              <a:t> 따른 약제의 조절보다 </a:t>
            </a:r>
            <a:r>
              <a:rPr lang="en-US" altLang="ko-KR" dirty="0" smtClean="0"/>
              <a:t>exacerbation </a:t>
            </a:r>
            <a:r>
              <a:rPr lang="ko-KR" altLang="en-US" dirty="0" smtClean="0"/>
              <a:t>을 감소시킨다는 것은 흡입기 임상 시험에서 보여주고 있다 </a:t>
            </a:r>
            <a:r>
              <a:rPr lang="en-US" altLang="ko-KR" dirty="0" smtClean="0"/>
              <a:t>ex captain study &gt; marker </a:t>
            </a:r>
            <a:r>
              <a:rPr lang="ko-KR" altLang="en-US" dirty="0" smtClean="0"/>
              <a:t>올라간 환자에게 더 </a:t>
            </a:r>
            <a:r>
              <a:rPr lang="en-US" altLang="ko-KR" dirty="0" smtClean="0"/>
              <a:t>higher dose ICS</a:t>
            </a:r>
            <a:r>
              <a:rPr lang="ko-KR" altLang="en-US" dirty="0" smtClean="0"/>
              <a:t>를 썼을 때 </a:t>
            </a:r>
            <a:r>
              <a:rPr lang="en-US" altLang="ko-KR" dirty="0" smtClean="0"/>
              <a:t>exacerbation</a:t>
            </a:r>
            <a:r>
              <a:rPr lang="ko-KR" altLang="en-US" dirty="0" smtClean="0"/>
              <a:t>을 줄여줬다</a:t>
            </a:r>
            <a:r>
              <a:rPr lang="en-US" altLang="ko-KR" dirty="0" smtClean="0"/>
              <a:t>. Moderate asthma</a:t>
            </a:r>
            <a:endParaRPr lang="ko-KR" altLang="en-US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2801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TT</a:t>
            </a:r>
            <a:r>
              <a:rPr lang="en-US" baseline="0" dirty="0" smtClean="0"/>
              <a:t> strategy</a:t>
            </a:r>
            <a:r>
              <a:rPr lang="ko-KR" altLang="en-US" baseline="0" dirty="0" smtClean="0"/>
              <a:t>의 효과</a:t>
            </a:r>
            <a:r>
              <a:rPr lang="en-US" altLang="ko-KR" baseline="0" dirty="0" smtClean="0"/>
              <a:t>, 3600</a:t>
            </a:r>
            <a:r>
              <a:rPr lang="ko-KR" altLang="en-US" baseline="0" dirty="0" smtClean="0"/>
              <a:t>명</a:t>
            </a:r>
            <a:r>
              <a:rPr lang="en-US" altLang="ko-KR" baseline="0" dirty="0" smtClean="0"/>
              <a:t>, 7 – 53 allergy, asthma onset, PFT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 err="1" smtClean="0"/>
              <a:t>spirometrically</a:t>
            </a:r>
            <a:r>
              <a:rPr lang="en-US" dirty="0" smtClean="0"/>
              <a:t> defined and clinical COPD were most strongly associated with the early-onset persistent asthma and allergies trajectory (odds ratio [OR] 5·3 [95% CI 3·2–8·6]) and also with the late-onset asthma and allergies trajectory (OR 3·8 [2·4–6·1]).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6897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late-onset asthma and allergies trajectory was predominantly associated with the multiple disorders profile (relative risk ratio 3·3 [95% CI 1·9–5·9]), </a:t>
            </a:r>
          </a:p>
          <a:p>
            <a:r>
              <a:rPr lang="ko-KR" altLang="en-US" dirty="0" smtClean="0"/>
              <a:t>늦게 발병한 천식 및 알레르기 경로는 다중 장애 프로파일과 주로 연관이 있었으며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상대위험비</a:t>
            </a:r>
            <a:r>
              <a:rPr lang="ko-KR" altLang="en-US" dirty="0" smtClean="0"/>
              <a:t> </a:t>
            </a:r>
            <a:r>
              <a:rPr lang="en-US" altLang="ko-KR" dirty="0" smtClean="0"/>
              <a:t>3.3 [95% CI 1.9–5.9]), </a:t>
            </a:r>
            <a:r>
              <a:rPr lang="ko-KR" altLang="en-US" dirty="0" smtClean="0"/>
              <a:t>다른 천식 및 알레르기 경로는 주로 지배적인 정신 건강 장애 프로파일과만 연관이 있었습니다</a:t>
            </a:r>
            <a:r>
              <a:rPr lang="en-US" altLang="ko-KR" dirty="0" smtClean="0"/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Likewise, a study in the Framingham Offspring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 showed that young adults (25 years of age) with reduced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 function were at higher risk of cardiovascular and metabolic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comorbidities and premature death.29 This highlights the potential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 of spirometry as a global health marker.</a:t>
            </a:r>
          </a:p>
          <a:p>
            <a:r>
              <a:rPr lang="ko-KR" altLang="en-US" dirty="0" smtClean="0"/>
              <a:t>마찬가지로</a:t>
            </a:r>
            <a:r>
              <a:rPr lang="en-US" altLang="ko-KR" dirty="0" smtClean="0"/>
              <a:t>, Framingham Offspring </a:t>
            </a:r>
            <a:r>
              <a:rPr lang="ko-KR" altLang="en-US" dirty="0" err="1" smtClean="0"/>
              <a:t>코호트</a:t>
            </a:r>
            <a:r>
              <a:rPr lang="ko-KR" altLang="en-US" dirty="0" smtClean="0"/>
              <a:t> 연구에서는 폐 기능이 저하된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세의 젊은 성인들이 심혈관 및 대사 동반 질환과 조기 사망의 위험이 더 높다는 것이 밝혀졌습니다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</a:t>
            </a:r>
            <a:r>
              <a:rPr lang="ko-KR" altLang="en-US" dirty="0" err="1" smtClean="0"/>
              <a:t>스피로메트리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폐 기능 검사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전반적인 건강 지표로서 잠재적인 역할을 할 수 있음을 강조합니다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29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a patient’s journey and how different members of the multidisciplinary team are involved in the patient’s care. AI: airway inflammation; CBT: cognitive </a:t>
            </a:r>
            <a:r>
              <a:rPr lang="en-US" dirty="0" err="1" smtClean="0"/>
              <a:t>behavioural</a:t>
            </a:r>
            <a:r>
              <a:rPr lang="en-US" dirty="0" smtClean="0"/>
              <a:t> therapy; EOS: eosinophils; FENO: exhaled nitric oxide fraction; MDA: multidisciplinary assessment; </a:t>
            </a:r>
            <a:r>
              <a:rPr lang="en-US" dirty="0" err="1" smtClean="0"/>
              <a:t>mAb</a:t>
            </a:r>
            <a:r>
              <a:rPr lang="en-US" dirty="0" smtClean="0"/>
              <a:t>: monoclonal antibody; </a:t>
            </a:r>
            <a:r>
              <a:rPr lang="en-US" dirty="0" err="1" smtClean="0"/>
              <a:t>Mx</a:t>
            </a:r>
            <a:r>
              <a:rPr lang="en-US" dirty="0" smtClean="0"/>
              <a:t>: management; Rx: prescription; VCD: vocal cord dysfunction. Content reproduced with permission from the Centre of Excellence in Treatable Traits, originally developed as part of the Centre of Excellence in Treatable Traits (https://treatabletraits.org.au) </a:t>
            </a:r>
            <a:r>
              <a:rPr lang="en-US" sz="1200" dirty="0" smtClean="0"/>
              <a:t>the Newcastle model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0491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이러한 특성들은 다른 특성을 효과적으로 관리하기 위해 반드시 식별하고 치료해야 하는 중요한 요소들이며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치료 효과가 매우 커서 관리가 필수적인 특성들입니다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특성들은 한 번 식별되고 치료되면 겉보기에 관련이 없어 보이는 다른 특성들의 개선으로 이어질 수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특징들을 지닌 </a:t>
            </a:r>
            <a:r>
              <a:rPr lang="ko-KR" altLang="en-US" dirty="0" err="1" smtClean="0"/>
              <a:t>초특성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supertraits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예는 다음과 같습니다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7981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260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273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284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9106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4875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질보정수명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(QALY)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미치는 영향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4025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6003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2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개인 맞춤의학</a:t>
            </a:r>
            <a:endParaRPr lang="en-US" altLang="ko-KR" dirty="0" smtClean="0"/>
          </a:p>
          <a:p>
            <a:r>
              <a:rPr lang="ko-KR" altLang="en-US" dirty="0" smtClean="0"/>
              <a:t>규명하고 </a:t>
            </a:r>
            <a:r>
              <a:rPr lang="ko-KR" altLang="en-US" dirty="0" err="1" smtClean="0"/>
              <a:t>조절가능한</a:t>
            </a:r>
            <a:r>
              <a:rPr lang="ko-KR" altLang="en-US" dirty="0" smtClean="0"/>
              <a:t> </a:t>
            </a:r>
            <a:r>
              <a:rPr lang="en-US" altLang="ko-KR" dirty="0" smtClean="0"/>
              <a:t>phenotypic, </a:t>
            </a:r>
            <a:r>
              <a:rPr lang="en-US" altLang="ko-KR" dirty="0" err="1" smtClean="0"/>
              <a:t>endotypic</a:t>
            </a:r>
            <a:r>
              <a:rPr lang="en-US" altLang="ko-KR" dirty="0" smtClean="0"/>
              <a:t> </a:t>
            </a:r>
            <a:r>
              <a:rPr lang="ko-KR" altLang="en-US" dirty="0" smtClean="0"/>
              <a:t>특성 </a:t>
            </a:r>
            <a:r>
              <a:rPr lang="en-US" altLang="ko-KR" dirty="0" smtClean="0"/>
              <a:t>&gt; treatable</a:t>
            </a:r>
            <a:r>
              <a:rPr lang="en-US" altLang="ko-KR" baseline="0" dirty="0" smtClean="0"/>
              <a:t> trait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496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en-US" sz="1800" kern="100" dirty="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어디까지</a:t>
            </a:r>
            <a:r>
              <a:rPr lang="en-US" altLang="ko-KR" sz="1800" kern="100" dirty="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800" kern="100" dirty="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문제인지</a:t>
            </a:r>
            <a:r>
              <a:rPr lang="en-US" altLang="ko-KR" sz="1800" kern="100" dirty="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800" kern="100" dirty="0" smtClean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어떤 방향으로 가야하는지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49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호흡기 질환 환자의 임상 결과를 개선하기 위해 평가되고 치료의 타겟이 될 수 있는 인식 가능한 </a:t>
            </a:r>
            <a:r>
              <a:rPr lang="ko-KR" altLang="en-US" dirty="0" err="1" smtClean="0"/>
              <a:t>표현형적</a:t>
            </a:r>
            <a:r>
              <a:rPr lang="ko-KR" altLang="en-US" dirty="0" smtClean="0"/>
              <a:t> 또는 내적 특성</a:t>
            </a:r>
            <a:endParaRPr lang="en-US" altLang="ko-KR" dirty="0" smtClean="0"/>
          </a:p>
          <a:p>
            <a:r>
              <a:rPr lang="en-US" altLang="ko-KR" dirty="0" smtClean="0"/>
              <a:t>TT</a:t>
            </a:r>
            <a:r>
              <a:rPr lang="ko-KR" altLang="en-US" dirty="0" smtClean="0"/>
              <a:t>는 같은 환자에서 공존할 수 있으므로 서로 배타적이지 않습니다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TT </a:t>
            </a:r>
            <a:r>
              <a:rPr lang="ko-KR" altLang="en-US" dirty="0" smtClean="0"/>
              <a:t>전략은 만성 호흡기 질환이 있는 각 개인 환자에서 존재하는 </a:t>
            </a:r>
            <a:r>
              <a:rPr lang="en-US" altLang="ko-KR" dirty="0" smtClean="0"/>
              <a:t>TT</a:t>
            </a:r>
            <a:r>
              <a:rPr lang="ko-KR" altLang="en-US" dirty="0" smtClean="0"/>
              <a:t>의 수와 유형을 조사하고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지침 </a:t>
            </a:r>
            <a:r>
              <a:rPr lang="ko-KR" altLang="en-US" dirty="0" err="1" smtClean="0"/>
              <a:t>권장사항에</a:t>
            </a:r>
            <a:r>
              <a:rPr lang="ko-KR" altLang="en-US" dirty="0" smtClean="0"/>
              <a:t> 따라 각각 치료할 것을 제안합니다</a:t>
            </a:r>
            <a:r>
              <a:rPr lang="en-US" altLang="ko-KR" dirty="0" smtClean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172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ko-KR" altLang="en-US" dirty="0"/>
              <a:t>임상적 관련성</a:t>
            </a:r>
            <a:r>
              <a:rPr lang="en-US" altLang="ko-KR" dirty="0"/>
              <a:t>, </a:t>
            </a:r>
            <a:r>
              <a:rPr lang="ko-KR" altLang="en-US" dirty="0"/>
              <a:t>즉 악화</a:t>
            </a:r>
            <a:r>
              <a:rPr lang="en-US" altLang="ko-KR" dirty="0"/>
              <a:t>, </a:t>
            </a:r>
            <a:r>
              <a:rPr lang="ko-KR" altLang="en-US" dirty="0"/>
              <a:t>삶의 질 또는 폐 기능 저하와 같은 중요한 임상적 결과와 연관되어 있다는 것을 의미한다</a:t>
            </a:r>
            <a:r>
              <a:rPr lang="en-US" altLang="ko-KR" dirty="0"/>
              <a:t>; (2) "</a:t>
            </a:r>
            <a:r>
              <a:rPr lang="ko-KR" altLang="en-US" dirty="0"/>
              <a:t>표현형적으로</a:t>
            </a:r>
            <a:r>
              <a:rPr lang="en-US" altLang="ko-KR" dirty="0"/>
              <a:t>"(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임상적으로</a:t>
            </a:r>
            <a:r>
              <a:rPr lang="en-US" altLang="ko-KR" dirty="0"/>
              <a:t>; </a:t>
            </a:r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컴퓨터 단층촬영에서 발견된 폐기종의 존재</a:t>
            </a:r>
            <a:r>
              <a:rPr lang="en-US" altLang="ko-KR" dirty="0"/>
              <a:t>) </a:t>
            </a:r>
            <a:r>
              <a:rPr lang="ko-KR" altLang="en-US" dirty="0"/>
              <a:t>탐지 가능하며</a:t>
            </a:r>
            <a:r>
              <a:rPr lang="en-US" altLang="ko-KR" dirty="0"/>
              <a:t>, </a:t>
            </a:r>
            <a:r>
              <a:rPr lang="ko-KR" altLang="en-US" dirty="0"/>
              <a:t>검증된 특성 식별 마커</a:t>
            </a:r>
            <a:r>
              <a:rPr lang="en-US" altLang="ko-KR" dirty="0"/>
              <a:t>(TIMs)</a:t>
            </a:r>
            <a:r>
              <a:rPr lang="ko-KR" altLang="en-US" dirty="0"/>
              <a:t>를 통한 중요한 인과 경로</a:t>
            </a:r>
            <a:r>
              <a:rPr lang="en-US" altLang="ko-KR" dirty="0"/>
              <a:t>(</a:t>
            </a:r>
            <a:r>
              <a:rPr lang="ko-KR" altLang="en-US" dirty="0" err="1"/>
              <a:t>엔도타입</a:t>
            </a:r>
            <a:r>
              <a:rPr lang="en-US" altLang="ko-KR" dirty="0"/>
              <a:t>)</a:t>
            </a:r>
            <a:r>
              <a:rPr lang="ko-KR" altLang="en-US" dirty="0"/>
              <a:t>에 대한 깊은 이해를 바탕으로 할 수 있다</a:t>
            </a:r>
            <a:r>
              <a:rPr lang="en-US" altLang="ko-KR" dirty="0"/>
              <a:t>(</a:t>
            </a:r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혈중 </a:t>
            </a:r>
            <a:r>
              <a:rPr lang="ko-KR" altLang="en-US" dirty="0" err="1"/>
              <a:t>호산구</a:t>
            </a:r>
            <a:r>
              <a:rPr lang="ko-KR" altLang="en-US" dirty="0"/>
              <a:t> 수치</a:t>
            </a:r>
            <a:r>
              <a:rPr lang="en-US" altLang="ko-KR" dirty="0"/>
              <a:t>, </a:t>
            </a:r>
            <a:r>
              <a:rPr lang="ko-KR" altLang="en-US" dirty="0"/>
              <a:t>후술됨</a:t>
            </a:r>
            <a:r>
              <a:rPr lang="en-US" altLang="ko-KR" dirty="0"/>
              <a:t>); (3) </a:t>
            </a:r>
            <a:r>
              <a:rPr lang="ko-KR" altLang="en-US" dirty="0"/>
              <a:t>치료 가능성</a:t>
            </a:r>
            <a:r>
              <a:rPr lang="en-US" altLang="ko-KR" dirty="0"/>
              <a:t>, </a:t>
            </a:r>
            <a:r>
              <a:rPr lang="ko-KR" altLang="en-US" dirty="0"/>
              <a:t>즉 효과적인 치료가 이용 가능하고 접근 가능하며</a:t>
            </a:r>
            <a:r>
              <a:rPr lang="en-US" altLang="ko-KR" dirty="0"/>
              <a:t>, </a:t>
            </a:r>
            <a:r>
              <a:rPr lang="ko-KR" altLang="en-US" dirty="0"/>
              <a:t>시행 시 기도 질환 환자에게 임상적으로 중요한 결과를 가져온다는 것을 의미한다</a:t>
            </a:r>
            <a:r>
              <a:rPr lang="en-US" altLang="ko-KR" dirty="0"/>
              <a:t>.</a:t>
            </a:r>
          </a:p>
          <a:p>
            <a:pPr algn="l"/>
            <a:r>
              <a:rPr lang="en-US" altLang="ko-KR" sz="1800" b="0" i="0" u="none" strike="noStrike" baseline="0" dirty="0">
                <a:latin typeface="AdvOT635f2c37"/>
              </a:rPr>
              <a:t>A well-recognized example of a TT is eosinophilic airway in</a:t>
            </a:r>
            <a:r>
              <a:rPr lang="en-US" altLang="ko-KR" sz="1800" b="0" i="0" u="none" strike="noStrike" baseline="0" dirty="0">
                <a:latin typeface="AdvOT635f2c37+fb"/>
              </a:rPr>
              <a:t>fl</a:t>
            </a:r>
            <a:r>
              <a:rPr lang="en-US" altLang="ko-KR" sz="1800" b="0" i="0" u="none" strike="noStrike" baseline="0" dirty="0">
                <a:latin typeface="AdvOT635f2c37"/>
              </a:rPr>
              <a:t>ammation.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28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Methods: Participants (n=140) with severe asthma were recruited to a cross-sectional study and underwent a multidimensional assessment to </a:t>
            </a:r>
            <a:r>
              <a:rPr lang="en-US" altLang="ko-KR" dirty="0" err="1"/>
              <a:t>characterise</a:t>
            </a:r>
            <a:r>
              <a:rPr lang="en-US" altLang="ko-KR" dirty="0"/>
              <a:t> treatable traits. Eligible participants with severe asthma (n=55) participated in a 16-week parallel-group </a:t>
            </a:r>
            <a:r>
              <a:rPr lang="en-US" altLang="ko-KR" dirty="0" err="1"/>
              <a:t>randomised</a:t>
            </a:r>
            <a:r>
              <a:rPr lang="en-US" altLang="ko-KR" dirty="0"/>
              <a:t> controlled trial to determine the feasibility and efficacy of management targeted to predefined treatable traits, compared to usual care in a severe asthma clinic. The patient-reported outcome of health-related quality of life was the trial’s primary end-point. Main results: Participants with severe asthma had a </a:t>
            </a:r>
            <a:r>
              <a:rPr lang="en-US" altLang="ko-KR" dirty="0" err="1"/>
              <a:t>mean±SD</a:t>
            </a:r>
            <a:r>
              <a:rPr lang="en-US" altLang="ko-KR" dirty="0"/>
              <a:t> of 10.44±3.03 traits per person, comprising 3.01±1.54 pulmonary and 4.85±1.86 extrapulmonary traits and 2.58±1.31 </a:t>
            </a:r>
            <a:r>
              <a:rPr lang="en-US" altLang="ko-KR" dirty="0" err="1"/>
              <a:t>behavioural</a:t>
            </a:r>
            <a:r>
              <a:rPr lang="en-US" altLang="ko-KR" dirty="0"/>
              <a:t>/risk factors. </a:t>
            </a:r>
            <a:r>
              <a:rPr lang="en-US" altLang="ko-KR" dirty="0" err="1"/>
              <a:t>Individualised</a:t>
            </a:r>
            <a:r>
              <a:rPr lang="en-US" altLang="ko-KR" dirty="0"/>
              <a:t> treatment that targeted the traits was feasible and led to significantly improved health-related quality of life (0.86 units, 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664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15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Methods: Participants (n=140) with severe asthma were recruited to a cross-sectional study and underwent a multidimensional assessment to </a:t>
            </a:r>
            <a:r>
              <a:rPr lang="en-US" altLang="ko-KR" dirty="0" err="1"/>
              <a:t>characterise</a:t>
            </a:r>
            <a:r>
              <a:rPr lang="en-US" altLang="ko-KR" dirty="0"/>
              <a:t> treatable traits. Eligible participants with severe asthma (n=55) participated in a 16-week parallel-group </a:t>
            </a:r>
            <a:r>
              <a:rPr lang="en-US" altLang="ko-KR" dirty="0" err="1"/>
              <a:t>randomised</a:t>
            </a:r>
            <a:r>
              <a:rPr lang="en-US" altLang="ko-KR" dirty="0"/>
              <a:t> controlled trial to determine the feasibility and efficacy of management targeted to predefined treatable traits, compared to usual care in a severe asthma clinic. The patient-reported outcome of health-related quality of life was the trial’s primary end-point. Main results: Participants with severe asthma had a </a:t>
            </a:r>
            <a:r>
              <a:rPr lang="en-US" altLang="ko-KR" dirty="0" err="1"/>
              <a:t>mean±SD</a:t>
            </a:r>
            <a:r>
              <a:rPr lang="en-US" altLang="ko-KR" dirty="0"/>
              <a:t> of 10.44±3.03 traits per person, comprising 3.01±1.54 pulmonary and 4.85±1.86 extrapulmonary traits and 2.58±1.31 </a:t>
            </a:r>
            <a:r>
              <a:rPr lang="en-US" altLang="ko-KR" dirty="0" err="1"/>
              <a:t>behavioural</a:t>
            </a:r>
            <a:r>
              <a:rPr lang="en-US" altLang="ko-KR" dirty="0"/>
              <a:t>/risk factors. </a:t>
            </a:r>
            <a:r>
              <a:rPr lang="en-US" altLang="ko-KR" dirty="0" err="1"/>
              <a:t>Individualised</a:t>
            </a:r>
            <a:r>
              <a:rPr lang="en-US" altLang="ko-KR" dirty="0"/>
              <a:t> treatment that targeted the traits was feasible and led to significantly improved health-related quality of life (0.86 units, 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E58EB-2929-41DE-82E2-169CC6DCCE74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96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A9FDA6F-1FD7-4C68-8BBB-D6CAF2C8D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4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34A9AFE-1855-4696-94AF-E49C254F1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978" y="630490"/>
            <a:ext cx="9144000" cy="1431066"/>
          </a:xfrm>
        </p:spPr>
        <p:txBody>
          <a:bodyPr anchor="t">
            <a:normAutofit/>
          </a:bodyPr>
          <a:lstStyle>
            <a:lvl1pPr algn="l">
              <a:defRPr sz="4800" b="1" baseline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978575B-1A4B-4017-B249-8BEBD956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978" y="2553191"/>
            <a:ext cx="914400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1F8925-F5B9-42CF-A3AB-A2CC3F6F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74D8-5062-43F9-A3C2-9E762A41E69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7DB86D-830D-4B04-BF7B-4D5902CF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A89F8F-37E3-447A-A5D9-D2CEEBF2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709-192C-40EB-886B-853DED8BBFC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9ECE5CA-99D2-4C6A-A748-61545C617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848" y="372217"/>
            <a:ext cx="2743200" cy="46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E_2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4089A-A443-44DC-85D6-A7ED202A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22" y="522703"/>
            <a:ext cx="11303156" cy="798657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0D3790-A721-4E2B-8289-A5C0282D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22" y="1521229"/>
            <a:ext cx="11303156" cy="479719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0" baseline="0">
                <a:latin typeface="Arial" panose="020B0604020202020204" pitchFamily="34" charset="0"/>
                <a:ea typeface="나눔고딕" panose="020D0604000000000000" pitchFamily="50" charset="-127"/>
              </a:defRPr>
            </a:lvl1pPr>
            <a:lvl2pPr>
              <a:lnSpc>
                <a:spcPct val="150000"/>
              </a:lnSpc>
              <a:defRPr sz="24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400"/>
            </a:lvl4pPr>
            <a:lvl5pPr>
              <a:lnSpc>
                <a:spcPct val="150000"/>
              </a:lnSpc>
              <a:defRPr sz="24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C2C38A8-32BD-41B0-9596-57DB13CE2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736" y="56348"/>
            <a:ext cx="2541841" cy="43376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22D1C2E-6F22-4084-80C2-3C58883C2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3" y="224939"/>
            <a:ext cx="8558262" cy="13878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444423" y="6434138"/>
            <a:ext cx="11303156" cy="287337"/>
          </a:xfrm>
        </p:spPr>
        <p:txBody>
          <a:bodyPr>
            <a:noAutofit/>
          </a:bodyPr>
          <a:lstStyle>
            <a:lvl1pPr marL="0" indent="0" algn="r">
              <a:buNone/>
              <a:defRPr sz="14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</a:defRPr>
            </a:lvl1pPr>
            <a:lvl2pPr marL="457200" indent="0" algn="r">
              <a:buNone/>
              <a:defRPr sz="1400" b="0" i="1" baseline="0">
                <a:latin typeface="Arial" panose="020B0604020202020204" pitchFamily="34" charset="0"/>
                <a:ea typeface="나눔고딕" panose="020D0604000000000000" pitchFamily="50" charset="-127"/>
              </a:defRPr>
            </a:lvl2pPr>
            <a:lvl3pPr marL="914400" indent="0" algn="r">
              <a:buNone/>
              <a:defRPr sz="1400" b="0" i="1" baseline="0">
                <a:latin typeface="Arial" panose="020B0604020202020204" pitchFamily="34" charset="0"/>
                <a:ea typeface="나눔고딕" panose="020D0604000000000000" pitchFamily="50" charset="-127"/>
              </a:defRPr>
            </a:lvl3pPr>
            <a:lvl4pPr marL="1371600" indent="0" algn="r">
              <a:buNone/>
              <a:defRPr sz="1400" b="0" i="1" baseline="0">
                <a:latin typeface="Arial" panose="020B0604020202020204" pitchFamily="34" charset="0"/>
                <a:ea typeface="나눔고딕" panose="020D0604000000000000" pitchFamily="50" charset="-127"/>
              </a:defRPr>
            </a:lvl4pPr>
            <a:lvl5pPr marL="1828800" indent="0" algn="r">
              <a:buNone/>
              <a:defRPr sz="1400" b="0" i="1" baseline="0">
                <a:latin typeface="Arial" panose="020B0604020202020204" pitchFamily="34" charset="0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79791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4558D95-7715-4B90-A3CB-6D9404EA3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3257551"/>
            <a:ext cx="11462197" cy="185880"/>
          </a:xfrm>
          <a:prstGeom prst="rect">
            <a:avLst/>
          </a:prstGeom>
        </p:spPr>
      </p:pic>
      <p:sp>
        <p:nvSpPr>
          <p:cNvPr id="9" name="slide9_shape3">
            <a:extLst>
              <a:ext uri="{FF2B5EF4-FFF2-40B4-BE49-F238E27FC236}">
                <a16:creationId xmlns:a16="http://schemas.microsoft.com/office/drawing/2014/main" id="{FB44629B-CC83-444D-B946-FD57D8900EF0}"/>
              </a:ext>
            </a:extLst>
          </p:cNvPr>
          <p:cNvSpPr txBox="1">
            <a:spLocks/>
          </p:cNvSpPr>
          <p:nvPr/>
        </p:nvSpPr>
        <p:spPr>
          <a:xfrm>
            <a:off x="399245" y="2408312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endParaRPr lang="ko-KR" altLang="en-US" sz="40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6E814BB-39A5-45D5-B6F8-48366B42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45" y="2734887"/>
            <a:ext cx="11393510" cy="52266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5077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7F08376-660F-46C6-B2EE-F8F7D5450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9" b="7545"/>
          <a:stretch/>
        </p:blipFill>
        <p:spPr>
          <a:xfrm>
            <a:off x="1259631" y="1340768"/>
            <a:ext cx="9764443" cy="529979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81BD364-A54E-4D7A-B61D-B2D62ABC9271}"/>
              </a:ext>
            </a:extLst>
          </p:cNvPr>
          <p:cNvSpPr/>
          <p:nvPr/>
        </p:nvSpPr>
        <p:spPr>
          <a:xfrm>
            <a:off x="1259631" y="1340768"/>
            <a:ext cx="4928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0065A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경청해 주셔서 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5448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787C10-E7C6-40DC-A9DB-141169AC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F667FE-A5B5-4307-9E26-4612B2D3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7F01C0-CBF2-46CB-9B77-07F033301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F74D8-5062-43F9-A3C2-9E762A41E69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EECFF1-6E63-4AEC-9950-B23E0F0C8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E59533-C19E-49E0-A8EC-D23847FF5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A709-192C-40EB-886B-853DED8BB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7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2" r:id="rId3"/>
    <p:sldLayoutId id="2147483733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score.com/en/qui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5977" y="949144"/>
            <a:ext cx="11077001" cy="236209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cs typeface="Arial" panose="020B0604020202020204" pitchFamily="34" charset="0"/>
              </a:rPr>
              <a:t>Personalized Medicine in Asthma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25977" y="3429000"/>
            <a:ext cx="9144000" cy="112158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1800" dirty="0">
                <a:solidFill>
                  <a:srgbClr val="0065AF"/>
                </a:solidFill>
                <a:latin typeface="+mn-lt"/>
              </a:rPr>
              <a:t>양산부산대학교병원 </a:t>
            </a:r>
            <a:r>
              <a:rPr lang="ko-KR" altLang="en-US" sz="1800" dirty="0" err="1">
                <a:solidFill>
                  <a:srgbClr val="0065AF"/>
                </a:solidFill>
                <a:latin typeface="+mn-lt"/>
              </a:rPr>
              <a:t>호흡기알레르기내과</a:t>
            </a:r>
            <a:endParaRPr lang="en-US" altLang="ko-KR" sz="1800" dirty="0">
              <a:solidFill>
                <a:srgbClr val="0065AF"/>
              </a:solidFill>
              <a:latin typeface="+mn-lt"/>
            </a:endParaRPr>
          </a:p>
          <a:p>
            <a:pPr lvl="0">
              <a:defRPr/>
            </a:pPr>
            <a:r>
              <a:rPr lang="ko-KR" altLang="en-US" sz="1800" dirty="0">
                <a:solidFill>
                  <a:srgbClr val="0065AF"/>
                </a:solidFill>
                <a:latin typeface="+mn-lt"/>
              </a:rPr>
              <a:t>이 승 은</a:t>
            </a:r>
            <a:endParaRPr lang="en-US" altLang="ko-KR" sz="1800" dirty="0">
              <a:solidFill>
                <a:srgbClr val="0065A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2F0F81-90D6-A718-AA10-06FDF92F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Treatable traits in chronic airway diseases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456F97-6283-F8B5-8AB9-E1399EA3A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Treatable trait (TT) 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=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A recognizable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phenotypic or </a:t>
            </a:r>
            <a:r>
              <a:rPr lang="en-US" altLang="ko-KR" b="1" dirty="0" err="1" smtClean="0">
                <a:solidFill>
                  <a:schemeClr val="accent6">
                    <a:lumMod val="75000"/>
                  </a:schemeClr>
                </a:solidFill>
              </a:rPr>
              <a:t>endotypic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 characteristic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that can be assessed and 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     successfully targeted by therapy to improve a clinical outcome in a patient with airway disease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TTs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 </a:t>
            </a:r>
            <a:r>
              <a:rPr lang="en-US" altLang="ko-KR" b="1" dirty="0"/>
              <a:t>coexist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the same patient, so they are not mutually exclusive</a:t>
            </a:r>
          </a:p>
          <a:p>
            <a:endParaRPr lang="en-US" altLang="ko-KR" dirty="0"/>
          </a:p>
          <a:p>
            <a:r>
              <a:rPr lang="en-US" altLang="ko-KR" b="1" dirty="0"/>
              <a:t>TT strategy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proposes to </a:t>
            </a:r>
            <a:r>
              <a:rPr lang="en-US" altLang="ko-KR" b="1" dirty="0"/>
              <a:t>investigate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each individual patient with chronic airway disease the </a:t>
            </a:r>
            <a:r>
              <a:rPr lang="en-US" altLang="ko-KR" b="1" dirty="0"/>
              <a:t>number and type of TTs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present and to </a:t>
            </a:r>
            <a:r>
              <a:rPr lang="en-US" altLang="ko-KR" b="1" dirty="0"/>
              <a:t>treat each of them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according to </a:t>
            </a:r>
            <a:r>
              <a:rPr lang="en-US" altLang="ko-KR" b="1" dirty="0"/>
              <a:t>guidelin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recommendations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421D0C4-3A9D-1F62-B7B9-D920513BE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Clin Immunol </a:t>
            </a:r>
            <a:r>
              <a:rPr lang="en-US" altLang="ko-KR" dirty="0" err="1"/>
              <a:t>Pract</a:t>
            </a:r>
            <a:r>
              <a:rPr lang="en-US" altLang="ko-KR" dirty="0"/>
              <a:t> 2023;11:713-23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33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A22F2B-5BE0-7631-BBAE-77323581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 components of treatable traits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BE625E-83DE-CD22-AF9F-4FBC2505C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ko-KR" dirty="0"/>
              <a:t>Relevant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 relevance with outcome)</a:t>
            </a:r>
          </a:p>
          <a:p>
            <a:pPr marL="0" indent="0">
              <a:buNone/>
            </a:pPr>
            <a:r>
              <a:rPr lang="en-US" altLang="ko-KR" dirty="0" smtClean="0"/>
              <a:t>2.    Detectable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validated trait identification markers)</a:t>
            </a:r>
          </a:p>
          <a:p>
            <a:pPr marL="457200" indent="-457200">
              <a:buAutoNum type="arabicPeriod" startAt="3"/>
            </a:pPr>
            <a:r>
              <a:rPr lang="en-US" altLang="ko-KR" dirty="0" smtClean="0"/>
              <a:t>Treatable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(effective treatment is available and accessible)</a:t>
            </a:r>
          </a:p>
          <a:p>
            <a:pPr marL="457200" indent="-457200">
              <a:buAutoNum type="arabicPeriod"/>
            </a:pP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4AEB3ED-09D2-CEA8-43E8-88D89E799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Clin Immunol </a:t>
            </a:r>
            <a:r>
              <a:rPr lang="en-US" altLang="ko-KR" dirty="0" err="1"/>
              <a:t>Pract</a:t>
            </a:r>
            <a:r>
              <a:rPr lang="en-US" altLang="ko-KR" dirty="0"/>
              <a:t> 2023;11:713-23, </a:t>
            </a:r>
            <a:r>
              <a:rPr lang="en-US" altLang="ko-KR" dirty="0" smtClean="0"/>
              <a:t>Internalmedicine.3353-23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306" y="1437076"/>
            <a:ext cx="5201272" cy="47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5B0E60-1D8A-9509-F9BC-EE21AC0C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Potential TTs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088DBE-6A9A-2EC7-D32B-3D1BACBA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Pulmonary</a:t>
            </a:r>
            <a:r>
              <a:rPr lang="ko-KR" altLang="en-US" dirty="0"/>
              <a:t> </a:t>
            </a:r>
            <a:r>
              <a:rPr lang="en-US" altLang="ko-KR" dirty="0"/>
              <a:t>traits</a:t>
            </a:r>
          </a:p>
          <a:p>
            <a:r>
              <a:rPr lang="en-US" altLang="ko-KR" dirty="0"/>
              <a:t>Extrapulmonary traits</a:t>
            </a:r>
          </a:p>
          <a:p>
            <a:r>
              <a:rPr lang="en-US" altLang="ko-KR" dirty="0"/>
              <a:t>Behavioral/risk factors traits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50A144-29F2-2FB6-1A9B-6B4796E28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 Respiratory Research (2023) 24:316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81" y="1405513"/>
            <a:ext cx="62388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Targeting treatable traits in severe asthma</a:t>
            </a:r>
            <a:endParaRPr lang="en-US" dirty="0"/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3C407345-FCA2-891F-8846-FCBBF6B4B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543293"/>
              </p:ext>
            </p:extLst>
          </p:nvPr>
        </p:nvGraphicFramePr>
        <p:xfrm>
          <a:off x="444580" y="1849071"/>
          <a:ext cx="11302998" cy="357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285">
                  <a:extLst>
                    <a:ext uri="{9D8B030D-6E8A-4147-A177-3AD203B41FA5}">
                      <a16:colId xmlns:a16="http://schemas.microsoft.com/office/drawing/2014/main" val="3845051311"/>
                    </a:ext>
                  </a:extLst>
                </a:gridCol>
                <a:gridCol w="4677507">
                  <a:extLst>
                    <a:ext uri="{9D8B030D-6E8A-4147-A177-3AD203B41FA5}">
                      <a16:colId xmlns:a16="http://schemas.microsoft.com/office/drawing/2014/main" val="807318698"/>
                    </a:ext>
                  </a:extLst>
                </a:gridCol>
                <a:gridCol w="4690206">
                  <a:extLst>
                    <a:ext uri="{9D8B030D-6E8A-4147-A177-3AD203B41FA5}">
                      <a16:colId xmlns:a16="http://schemas.microsoft.com/office/drawing/2014/main" val="3318742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Traits</a:t>
                      </a:r>
                      <a:endParaRPr lang="ko-KR" alt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Trait identification marker</a:t>
                      </a:r>
                      <a:endParaRPr lang="ko-KR" alt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24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Pulmonary</a:t>
                      </a:r>
                      <a:endParaRPr lang="ko-KR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airflow limitation,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airway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inflammation,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frequent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chest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infection,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pathogen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colonization,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mucus hypersecretion, oxygen desaturation, dyspnea, systemic allergic inflammation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FEV1/FVC,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FEV1,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sputum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eosinophil,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sputum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neutrophil,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antibiotics Tx </a:t>
                      </a:r>
                      <a:r>
                        <a:rPr lang="en-US" altLang="ko-KR" sz="1600" dirty="0" err="1"/>
                        <a:t>Hx</a:t>
                      </a:r>
                      <a:r>
                        <a:rPr lang="en-US" altLang="ko-KR" sz="1600" dirty="0"/>
                        <a:t>, sputum culture, mucus volume, SpO2 during 6MWT, MMRC, serum </a:t>
                      </a:r>
                      <a:r>
                        <a:rPr lang="en-US" altLang="ko-KR" sz="1600" dirty="0" err="1"/>
                        <a:t>IgE</a:t>
                      </a:r>
                      <a:endParaRPr lang="ko-KR" alt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011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Extrapulmonary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dysfunctional breathing, anemia, systemic inflammation, daytime sleepiness, obesity, depression or anxiety, significant medical history, cardiac history, vocal cord dysfunction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Hb, </a:t>
                      </a:r>
                      <a:r>
                        <a:rPr lang="en-US" altLang="ko-KR" sz="1600" dirty="0" err="1"/>
                        <a:t>hsCRP</a:t>
                      </a:r>
                      <a:r>
                        <a:rPr lang="en-US" altLang="ko-KR" sz="1600" dirty="0"/>
                        <a:t>, Epworth sleep score, BMI, Hospital Anxiety and Depression scale, patient self-reported other medical conditions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6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Risk factors and </a:t>
                      </a:r>
                      <a:r>
                        <a:rPr lang="en-US" altLang="ko-KR" b="1" dirty="0" err="1"/>
                        <a:t>behavioural</a:t>
                      </a:r>
                      <a:r>
                        <a:rPr lang="en-US" altLang="ko-KR" b="1" dirty="0"/>
                        <a:t> 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absence of written action plan, exercise tolerance, bone density, smoking, sarcopenia, inhaler device polypharmacy, inadequate inhaler device technique, nonadherence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6MWT, T-score on BMD, smoking PY, muscle mass index, number of inhaler devices, inadequate inhaler technique, reported inhaler use &lt; 80%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19910"/>
                  </a:ext>
                </a:extLst>
              </a:tr>
            </a:tbl>
          </a:graphicData>
        </a:graphic>
      </p:graphicFrame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444422" y="6434138"/>
            <a:ext cx="11303156" cy="287337"/>
          </a:xfrm>
        </p:spPr>
        <p:txBody>
          <a:bodyPr/>
          <a:lstStyle/>
          <a:p>
            <a:r>
              <a:rPr lang="fr-FR" dirty="0"/>
              <a:t>Eur Respir J 2020; 55: 1901509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6391B7-70F8-E8E6-A38F-3A98C7087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Clin Immunol </a:t>
            </a:r>
            <a:r>
              <a:rPr lang="en-US" altLang="ko-KR" dirty="0" err="1"/>
              <a:t>Pract</a:t>
            </a:r>
            <a:r>
              <a:rPr lang="en-US" altLang="ko-KR" dirty="0"/>
              <a:t> 2023;11:713-23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2F820AA-C805-832A-8065-FAFDA452A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630" y="136525"/>
            <a:ext cx="9242478" cy="62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Targeting treatable traits in severe asthma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444422" y="6434138"/>
            <a:ext cx="11303156" cy="287337"/>
          </a:xfrm>
        </p:spPr>
        <p:txBody>
          <a:bodyPr/>
          <a:lstStyle/>
          <a:p>
            <a:r>
              <a:rPr lang="fr-FR" dirty="0"/>
              <a:t>Eur Respir J 2020; 55: 1901509</a:t>
            </a:r>
            <a:endParaRPr 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8017D96-1577-5B7F-261D-7C1E93F2A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5" r="5400"/>
          <a:stretch/>
        </p:blipFill>
        <p:spPr>
          <a:xfrm>
            <a:off x="713513" y="1482289"/>
            <a:ext cx="10764974" cy="4951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6781" y="1482289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10.44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2948" y="3165778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0511" y="2796446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4.85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98457" y="3322467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05A1A0-EE99-9709-437E-2DF4C7F3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Prevalence of </a:t>
            </a:r>
            <a:r>
              <a:rPr lang="en-US" altLang="ko-KR" dirty="0" smtClean="0"/>
              <a:t>TTs in NOVELTY study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A42F83-463D-ECF8-482C-35FF1656D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Respirology</a:t>
            </a:r>
            <a:r>
              <a:rPr lang="en-US" altLang="ko-KR" dirty="0" smtClean="0"/>
              <a:t> </a:t>
            </a:r>
            <a:r>
              <a:rPr lang="en-US" altLang="ko-KR" dirty="0"/>
              <a:t>2022;27:929–940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8" y="1495858"/>
            <a:ext cx="5474066" cy="4938279"/>
          </a:xfrm>
          <a:prstGeom prst="rect">
            <a:avLst/>
          </a:prstGeom>
        </p:spPr>
      </p:pic>
      <p:pic>
        <p:nvPicPr>
          <p:cNvPr id="6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5991224" y="2126664"/>
            <a:ext cx="5756354" cy="3502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5097" y="2360511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01837" y="2545177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5.4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40725" y="3323751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0F3012-82D1-EB94-7BB7-C73A9207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Components of the multidimensional assessment intervention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B318912-2D68-2D65-6F9B-052A64540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Eur Respir J 2020; 55: 1901509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7D04732-DA0D-BDA8-9A4E-BEC9B529D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482211"/>
            <a:ext cx="82296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24F649-8496-DB6C-3D6A-94BE035C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Effect of multidimensional assessment intervention 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F2BBA8-BB15-F519-818C-6A6B5C0FC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Eur Respir J 2020; 55: 1901509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A3DD3A4-0BD3-9422-2E89-37E95440E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2057374"/>
            <a:ext cx="89725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CB40AA-9C8D-7F3F-A20F-FE017915A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22" y="2872154"/>
            <a:ext cx="11303156" cy="3446268"/>
          </a:xfrm>
        </p:spPr>
        <p:txBody>
          <a:bodyPr>
            <a:normAutofit lnSpcReduction="10000"/>
          </a:bodyPr>
          <a:lstStyle/>
          <a:p>
            <a:r>
              <a:rPr lang="en-US" altLang="ko-KR" b="1" dirty="0"/>
              <a:t>Added treatable traits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pulmonary: chronic bronchitis,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emphysema, bronchiectasis, lung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structure abnormality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   extrapulmonary: GERD, sinusitis, DM, cancer, arthritis, underweight, malnutrition, disability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   behavioral/lifestyle risk factors: poor family and social support</a:t>
            </a:r>
          </a:p>
          <a:p>
            <a:r>
              <a:rPr lang="en-US" altLang="ko-KR" b="1" dirty="0"/>
              <a:t>Trait identification marker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dirty="0" err="1">
                <a:solidFill>
                  <a:schemeClr val="accent6">
                    <a:lumMod val="75000"/>
                  </a:schemeClr>
                </a:solidFill>
              </a:rPr>
              <a:t>FeNO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, HRCT…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8A646E-7902-35D0-83DE-DE19A66AD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Clin Immunol </a:t>
            </a:r>
            <a:r>
              <a:rPr lang="en-US" altLang="ko-KR" dirty="0" err="1"/>
              <a:t>Pract</a:t>
            </a:r>
            <a:r>
              <a:rPr lang="en-US" altLang="ko-KR" dirty="0"/>
              <a:t> 2022;10:2333-45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1B98202-ECAE-CD44-75DB-C7BF5060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2" y="539578"/>
            <a:ext cx="8592822" cy="22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(F/39)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CC) </a:t>
            </a:r>
            <a:r>
              <a:rPr lang="ko-KR" altLang="en-US" dirty="0" smtClean="0"/>
              <a:t>야간 호흡곤란</a:t>
            </a:r>
            <a:endParaRPr lang="en-US" altLang="ko-KR" dirty="0" smtClean="0"/>
          </a:p>
          <a:p>
            <a:pPr marL="0" indent="0">
              <a:buNone/>
            </a:pPr>
            <a:r>
              <a:rPr lang="en-US" dirty="0" smtClean="0"/>
              <a:t>PI) 3</a:t>
            </a:r>
            <a:r>
              <a:rPr lang="ko-KR" altLang="en-US" dirty="0" smtClean="0"/>
              <a:t>년 전 천식 진단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Seretide</a:t>
            </a:r>
            <a:r>
              <a:rPr lang="ko-KR" altLang="en-US" dirty="0" smtClean="0"/>
              <a:t> </a:t>
            </a:r>
            <a:r>
              <a:rPr lang="en-US" altLang="ko-KR" dirty="0" smtClean="0"/>
              <a:t>100 </a:t>
            </a:r>
            <a:r>
              <a:rPr lang="en-US" altLang="ko-KR" dirty="0" err="1" smtClean="0"/>
              <a:t>qd</a:t>
            </a:r>
            <a:r>
              <a:rPr lang="en-US" altLang="ko-KR" dirty="0" smtClean="0"/>
              <a:t> 1</a:t>
            </a:r>
            <a:r>
              <a:rPr lang="ko-KR" altLang="en-US" dirty="0" smtClean="0"/>
              <a:t>회 유지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추가 사용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ko-KR" altLang="en-US" dirty="0" smtClean="0"/>
              <a:t>한 달 뒤 본원 이비인후과 </a:t>
            </a:r>
            <a:r>
              <a:rPr lang="en-US" altLang="ko-KR" dirty="0" smtClean="0"/>
              <a:t>ESS op</a:t>
            </a:r>
            <a:r>
              <a:rPr lang="ko-KR" altLang="en-US" dirty="0" smtClean="0"/>
              <a:t> 예정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ko-KR" altLang="en-US" dirty="0" smtClean="0"/>
              <a:t>최근 일주일 야간 호흡곤란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가래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주간 증상 </a:t>
            </a:r>
            <a:r>
              <a:rPr lang="en-US" altLang="ko-KR" dirty="0" smtClean="0"/>
              <a:t>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6</a:t>
            </a:r>
            <a:r>
              <a:rPr lang="ko-KR" altLang="en-US" dirty="0" smtClean="0"/>
              <a:t>개월 전 초여름에 악화되어 추가 약 복용한 적 있음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PHx</a:t>
            </a:r>
            <a:r>
              <a:rPr lang="en-US" dirty="0" smtClean="0"/>
              <a:t>) </a:t>
            </a:r>
            <a:r>
              <a:rPr lang="ko-KR" altLang="en-US" dirty="0" smtClean="0"/>
              <a:t>알레르기 비염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본원 이비인후과 </a:t>
            </a:r>
            <a:r>
              <a:rPr lang="en-US" altLang="ko-KR" dirty="0" smtClean="0"/>
              <a:t>AR, CRS /c NP), </a:t>
            </a:r>
            <a:r>
              <a:rPr lang="en-US" altLang="ko-KR" dirty="0" err="1" smtClean="0"/>
              <a:t>Avamys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 중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경구약</a:t>
            </a:r>
            <a:r>
              <a:rPr lang="ko-KR" altLang="en-US" dirty="0" smtClean="0"/>
              <a:t> 없음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SHx</a:t>
            </a:r>
            <a:r>
              <a:rPr lang="en-US" dirty="0" smtClean="0"/>
              <a:t>) non-smoker, </a:t>
            </a:r>
            <a:r>
              <a:rPr lang="ko-KR" altLang="en-US" dirty="0" smtClean="0"/>
              <a:t>과외</a:t>
            </a:r>
            <a:endParaRPr lang="en-US" altLang="ko-KR" dirty="0" smtClean="0"/>
          </a:p>
          <a:p>
            <a:pPr marL="0" indent="0">
              <a:buNone/>
            </a:pPr>
            <a:r>
              <a:rPr lang="en-US" dirty="0" err="1" smtClean="0"/>
              <a:t>PEx</a:t>
            </a:r>
            <a:r>
              <a:rPr lang="en-US" dirty="0" smtClean="0"/>
              <a:t>) wheezing +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047907-5781-38E6-E19D-5C71757E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Effects of the interventions on health outcomes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2FDD59-3444-8C45-8330-E485917FF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Clin Immunol </a:t>
            </a:r>
            <a:r>
              <a:rPr lang="en-US" altLang="ko-KR" dirty="0" err="1"/>
              <a:t>Pract</a:t>
            </a:r>
            <a:r>
              <a:rPr lang="en-US" altLang="ko-KR" dirty="0"/>
              <a:t> 2022;10:2333-45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DB918F2-52E0-C82F-6987-73EB55AC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049" y="1492240"/>
            <a:ext cx="8239901" cy="477101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86270" y="3264196"/>
            <a:ext cx="7783032" cy="648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1786270" y="4524874"/>
            <a:ext cx="7783032" cy="648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1786270" y="5375819"/>
            <a:ext cx="7783032" cy="887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F9ABF0-3D2D-5A2D-2D39-669A0CC8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Effects of the interventions on health outcomes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375953-C9D3-51C0-6676-6794F4D24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Clin Immunol </a:t>
            </a:r>
            <a:r>
              <a:rPr lang="en-US" altLang="ko-KR" dirty="0" err="1"/>
              <a:t>Pract</a:t>
            </a:r>
            <a:r>
              <a:rPr lang="en-US" altLang="ko-KR" dirty="0"/>
              <a:t> 2022;10:2333-45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7B04AE6-71C6-990E-7224-6DCE276B4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04" b="35846"/>
          <a:stretch/>
        </p:blipFill>
        <p:spPr>
          <a:xfrm>
            <a:off x="572012" y="1728073"/>
            <a:ext cx="10358257" cy="453098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27052" y="3564089"/>
            <a:ext cx="9048306" cy="752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1127052" y="4491902"/>
            <a:ext cx="9048306" cy="1122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risk: Reduced lung function and </a:t>
            </a:r>
            <a:r>
              <a:rPr lang="en-US" dirty="0" err="1" smtClean="0"/>
              <a:t>extrapulmonary</a:t>
            </a:r>
            <a:r>
              <a:rPr lang="en-US" dirty="0" smtClean="0"/>
              <a:t> comorbidity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Tasmanian Longitudinal Health Study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Lancet </a:t>
            </a:r>
            <a:r>
              <a:rPr lang="en-US" dirty="0" err="1"/>
              <a:t>Respir</a:t>
            </a:r>
            <a:r>
              <a:rPr lang="en-US" dirty="0"/>
              <a:t> Med 2020; 9: 387–96</a:t>
            </a:r>
          </a:p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2144423"/>
            <a:ext cx="9858375" cy="40862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295553" y="2144423"/>
            <a:ext cx="1626782" cy="3171856"/>
          </a:xfrm>
          <a:prstGeom prst="rect">
            <a:avLst/>
          </a:prstGeom>
          <a:noFill/>
          <a:ln w="28575">
            <a:solidFill>
              <a:srgbClr val="006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7573925" y="2144423"/>
            <a:ext cx="1626782" cy="3171856"/>
          </a:xfrm>
          <a:prstGeom prst="rect">
            <a:avLst/>
          </a:prstGeom>
          <a:noFill/>
          <a:ln w="28575">
            <a:solidFill>
              <a:srgbClr val="006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risk: Reduced lung function and </a:t>
            </a:r>
            <a:r>
              <a:rPr lang="en-US" dirty="0" err="1" smtClean="0"/>
              <a:t>extrapulmonary</a:t>
            </a:r>
            <a:r>
              <a:rPr lang="en-US" dirty="0" smtClean="0"/>
              <a:t> comorbidity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Tasmanian Longitudinal Health Study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Lancet </a:t>
            </a:r>
            <a:r>
              <a:rPr lang="en-US" dirty="0" err="1"/>
              <a:t>Respir</a:t>
            </a:r>
            <a:r>
              <a:rPr lang="en-US" dirty="0"/>
              <a:t> Med 2020; 9: 387–96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707" y="2414875"/>
            <a:ext cx="8053160" cy="353935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264734" y="4231757"/>
            <a:ext cx="7634177" cy="340243"/>
          </a:xfrm>
          <a:prstGeom prst="rect">
            <a:avLst/>
          </a:prstGeom>
          <a:noFill/>
          <a:ln w="28575">
            <a:solidFill>
              <a:srgbClr val="006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6858001" y="2498651"/>
            <a:ext cx="1637414" cy="2402958"/>
          </a:xfrm>
          <a:prstGeom prst="rect">
            <a:avLst/>
          </a:prstGeom>
          <a:noFill/>
          <a:ln w="28575">
            <a:solidFill>
              <a:srgbClr val="006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4423" y="301047"/>
            <a:ext cx="11303156" cy="798657"/>
          </a:xfrm>
        </p:spPr>
        <p:txBody>
          <a:bodyPr>
            <a:noAutofit/>
          </a:bodyPr>
          <a:lstStyle/>
          <a:p>
            <a:r>
              <a:rPr lang="en-US" sz="2500" dirty="0"/>
              <a:t>Multidisciplinary care in chronic airway </a:t>
            </a:r>
            <a:r>
              <a:rPr lang="en-US" sz="2500" dirty="0" smtClean="0"/>
              <a:t>diseases</a:t>
            </a:r>
            <a:endParaRPr lang="en-US" sz="25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ERJ Open Res 2022; 8: 00215-2022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39" y="1084278"/>
            <a:ext cx="5056043" cy="5637197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6650182" y="2272727"/>
            <a:ext cx="4946073" cy="3210044"/>
          </a:xfrm>
          <a:prstGeom prst="roundRect">
            <a:avLst/>
          </a:prstGeom>
          <a:solidFill>
            <a:srgbClr val="C4D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0345" y="2620449"/>
            <a:ext cx="43018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In primary care or LMIC,</a:t>
            </a:r>
          </a:p>
          <a:p>
            <a:r>
              <a:rPr lang="en-US" dirty="0" smtClean="0"/>
              <a:t> minimum number of traits:</a:t>
            </a:r>
          </a:p>
          <a:p>
            <a:endParaRPr lang="en-US" dirty="0" smtClean="0"/>
          </a:p>
          <a:p>
            <a:r>
              <a:rPr lang="en-US" dirty="0"/>
              <a:t>T2 inflammation, airflow limitation, </a:t>
            </a:r>
            <a:endParaRPr lang="en-US" dirty="0" smtClean="0"/>
          </a:p>
          <a:p>
            <a:r>
              <a:rPr lang="en-US" dirty="0" smtClean="0"/>
              <a:t>smoking</a:t>
            </a:r>
            <a:r>
              <a:rPr lang="en-US" dirty="0"/>
              <a:t>, </a:t>
            </a:r>
            <a:r>
              <a:rPr lang="en-US" dirty="0" smtClean="0"/>
              <a:t>inhaler device technique</a:t>
            </a:r>
          </a:p>
          <a:p>
            <a:r>
              <a:rPr lang="en-US" dirty="0" smtClean="0"/>
              <a:t>/</a:t>
            </a:r>
            <a:r>
              <a:rPr lang="en-US" dirty="0"/>
              <a:t>adherence, and key comorbidities/risk </a:t>
            </a:r>
            <a:endParaRPr lang="en-US" dirty="0" smtClean="0"/>
          </a:p>
          <a:p>
            <a:r>
              <a:rPr lang="en-US" dirty="0" err="1" smtClean="0"/>
              <a:t>factors,such</a:t>
            </a:r>
            <a:r>
              <a:rPr lang="en-US" dirty="0" smtClean="0"/>
              <a:t> </a:t>
            </a:r>
            <a:r>
              <a:rPr lang="en-US" dirty="0"/>
              <a:t>as high body mass index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BMI) </a:t>
            </a:r>
            <a:r>
              <a:rPr lang="en-US" dirty="0" smtClean="0"/>
              <a:t>and </a:t>
            </a:r>
            <a:r>
              <a:rPr lang="en-US" dirty="0"/>
              <a:t>physical inactivity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42498" y="3626427"/>
            <a:ext cx="68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concept</a:t>
            </a:r>
            <a:r>
              <a:rPr lang="en-US" dirty="0"/>
              <a:t>: </a:t>
            </a:r>
            <a:r>
              <a:rPr lang="en-US" dirty="0" err="1" smtClean="0"/>
              <a:t>Supertraits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Adherence/inhaler device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technique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inflammation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High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BMI/obesity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Smoking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+……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</a:t>
            </a:r>
            <a:r>
              <a:rPr lang="en-US" altLang="ko-KR" dirty="0" err="1"/>
              <a:t>Clin</a:t>
            </a:r>
            <a:r>
              <a:rPr lang="en-US" altLang="ko-KR" dirty="0"/>
              <a:t> </a:t>
            </a:r>
            <a:r>
              <a:rPr lang="en-US" altLang="ko-KR" dirty="0" err="1"/>
              <a:t>Immunol</a:t>
            </a:r>
            <a:r>
              <a:rPr lang="en-US" altLang="ko-KR" dirty="0"/>
              <a:t> </a:t>
            </a:r>
            <a:r>
              <a:rPr lang="en-US" altLang="ko-KR" dirty="0" err="1"/>
              <a:t>Pract</a:t>
            </a:r>
            <a:r>
              <a:rPr lang="en-US" altLang="ko-KR" dirty="0"/>
              <a:t> 2023;11:713-23</a:t>
            </a:r>
            <a:endParaRPr lang="ko-K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0EB4C-CE74-3122-4B72-230DA2DF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cs typeface="Arial" panose="020B0604020202020204" pitchFamily="34" charset="0"/>
              </a:rPr>
              <a:t>To Practice</a:t>
            </a:r>
            <a:endParaRPr lang="en-US" altLang="ko-K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challenging about implementation?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TT strategy</a:t>
            </a:r>
            <a:r>
              <a:rPr lang="ko-KR" altLang="en-US" sz="2400" dirty="0" smtClean="0"/>
              <a:t>가 연구를 통해 증명되고 실제 임상에 적용되려면 </a:t>
            </a:r>
            <a:r>
              <a:rPr lang="en-US" altLang="ko-KR" sz="2400" dirty="0" smtClean="0"/>
              <a:t>17 ~ 20</a:t>
            </a:r>
            <a:r>
              <a:rPr lang="ko-KR" altLang="en-US" sz="2400" dirty="0" smtClean="0"/>
              <a:t>년</a:t>
            </a:r>
            <a:r>
              <a:rPr lang="en-US" altLang="ko-KR" sz="2400" dirty="0" smtClean="0"/>
              <a:t>?</a:t>
            </a:r>
          </a:p>
          <a:p>
            <a:r>
              <a:rPr lang="en-US" sz="2400" dirty="0" smtClean="0"/>
              <a:t>1</a:t>
            </a:r>
            <a:r>
              <a:rPr lang="ko-KR" altLang="en-US" sz="2400" dirty="0" smtClean="0"/>
              <a:t>차 진료에서 적용하기 어렵다</a:t>
            </a:r>
            <a:r>
              <a:rPr lang="en-US" altLang="ko-KR" sz="2400" dirty="0" smtClean="0"/>
              <a:t>?</a:t>
            </a:r>
          </a:p>
          <a:p>
            <a:r>
              <a:rPr lang="en-US" sz="2400" dirty="0" smtClean="0"/>
              <a:t>Cost?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</a:t>
            </a:r>
            <a:r>
              <a:rPr lang="en-US" altLang="ko-KR" dirty="0" err="1"/>
              <a:t>Clin</a:t>
            </a:r>
            <a:r>
              <a:rPr lang="en-US" altLang="ko-KR" dirty="0"/>
              <a:t> </a:t>
            </a:r>
            <a:r>
              <a:rPr lang="en-US" altLang="ko-KR" dirty="0" err="1"/>
              <a:t>Immunol</a:t>
            </a:r>
            <a:r>
              <a:rPr lang="en-US" altLang="ko-KR" dirty="0"/>
              <a:t> </a:t>
            </a:r>
            <a:r>
              <a:rPr lang="en-US" altLang="ko-KR" dirty="0" err="1"/>
              <a:t>Pract</a:t>
            </a:r>
            <a:r>
              <a:rPr lang="en-US" altLang="ko-KR" dirty="0"/>
              <a:t> 2023;11:713-23</a:t>
            </a:r>
            <a:endParaRPr lang="ko-K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challenging about implementation?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TT strategy</a:t>
            </a:r>
            <a:r>
              <a:rPr lang="ko-KR" altLang="en-US" sz="2400" dirty="0" smtClean="0"/>
              <a:t>가 연구를 통해 증명되고 실제 임상에 적용되려면 </a:t>
            </a:r>
            <a:r>
              <a:rPr lang="en-US" altLang="ko-KR" sz="2400" dirty="0" smtClean="0"/>
              <a:t>17 ~ 20</a:t>
            </a:r>
            <a:r>
              <a:rPr lang="ko-KR" altLang="en-US" sz="2400" dirty="0" smtClean="0"/>
              <a:t>년</a:t>
            </a:r>
            <a:r>
              <a:rPr lang="en-US" altLang="ko-KR" sz="2400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CVD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risk assessment (blood pressure, cholesterol,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age, smoking): 1990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년대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차 진료에서 성공적으로 구현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 유사한 방식으로 </a:t>
            </a:r>
            <a:r>
              <a:rPr lang="en-US" altLang="ko-KR" dirty="0" err="1" smtClean="0">
                <a:solidFill>
                  <a:schemeClr val="accent6">
                    <a:lumMod val="75000"/>
                  </a:schemeClr>
                </a:solidFill>
              </a:rPr>
              <a:t>FeNO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, blood eosinophil, asthma control, smoking, FEV1, adherence, beta 2 overuse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등으로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annual asthma attack rate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를 예측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</a:t>
            </a:r>
            <a:r>
              <a:rPr lang="en-US" altLang="ko-KR" dirty="0" err="1"/>
              <a:t>Clin</a:t>
            </a:r>
            <a:r>
              <a:rPr lang="en-US" altLang="ko-KR" dirty="0"/>
              <a:t> </a:t>
            </a:r>
            <a:r>
              <a:rPr lang="en-US" altLang="ko-KR" dirty="0" err="1"/>
              <a:t>Immunol</a:t>
            </a:r>
            <a:r>
              <a:rPr lang="en-US" altLang="ko-KR" dirty="0"/>
              <a:t> </a:t>
            </a:r>
            <a:r>
              <a:rPr lang="en-US" altLang="ko-KR" dirty="0" err="1"/>
              <a:t>Pract</a:t>
            </a:r>
            <a:r>
              <a:rPr lang="en-US" altLang="ko-KR" dirty="0"/>
              <a:t> 2023;11:713-23</a:t>
            </a:r>
            <a:endParaRPr lang="ko-KR" altLang="en-US" dirty="0"/>
          </a:p>
          <a:p>
            <a:endParaRPr lang="en-US" dirty="0"/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789709" y="5236974"/>
            <a:ext cx="5517573" cy="461665"/>
          </a:xfrm>
          <a:prstGeom prst="rect">
            <a:avLst/>
          </a:prstGeom>
          <a:solidFill>
            <a:srgbClr val="C4D3C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  <a:r>
              <a:rPr lang="en-US" sz="2400" u="sng" dirty="0"/>
              <a:t>https://www.oraclescore.com/en/quiz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8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82947" cy="610985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69"/>
            <a:ext cx="12182947" cy="63223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69"/>
            <a:ext cx="12155785" cy="505395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51172"/>
            <a:ext cx="12155785" cy="459948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56"/>
            <a:ext cx="12155785" cy="649186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1354"/>
            <a:ext cx="12155784" cy="646804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56"/>
            <a:ext cx="12155785" cy="65012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27" y="52744"/>
            <a:ext cx="12110819" cy="63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검사 소견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PFT FEV1/FVC 73% FEV1 92% FVC 105% normal</a:t>
            </a:r>
          </a:p>
          <a:p>
            <a:r>
              <a:rPr lang="en-US" dirty="0" smtClean="0"/>
              <a:t>MBPT + PC 20 8.01</a:t>
            </a:r>
          </a:p>
          <a:p>
            <a:r>
              <a:rPr lang="en-US" dirty="0" err="1" smtClean="0"/>
              <a:t>FeNO</a:t>
            </a:r>
            <a:r>
              <a:rPr lang="en-US" dirty="0" smtClean="0"/>
              <a:t> 196 ppb</a:t>
            </a:r>
          </a:p>
          <a:p>
            <a:r>
              <a:rPr lang="en-US" dirty="0" smtClean="0"/>
              <a:t>Chest PA NALL</a:t>
            </a:r>
          </a:p>
          <a:p>
            <a:r>
              <a:rPr lang="en-US" dirty="0" smtClean="0"/>
              <a:t>Blood eosinophil 100/</a:t>
            </a:r>
            <a:r>
              <a:rPr lang="en-US" dirty="0" err="1" smtClean="0"/>
              <a:t>uL</a:t>
            </a:r>
            <a:endParaRPr lang="en-US" dirty="0" smtClean="0"/>
          </a:p>
          <a:p>
            <a:r>
              <a:rPr lang="en-US" dirty="0" err="1" smtClean="0"/>
              <a:t>IgE</a:t>
            </a:r>
            <a:r>
              <a:rPr lang="en-US" dirty="0" smtClean="0"/>
              <a:t> 711 IU/ml</a:t>
            </a:r>
          </a:p>
          <a:p>
            <a:r>
              <a:rPr lang="en-US" dirty="0" smtClean="0"/>
              <a:t>MAST allergy </a:t>
            </a:r>
            <a:r>
              <a:rPr lang="en-US" dirty="0" err="1" smtClean="0"/>
              <a:t>Dp</a:t>
            </a:r>
            <a:r>
              <a:rPr lang="en-US" dirty="0" smtClean="0"/>
              <a:t> 4+ </a:t>
            </a:r>
            <a:r>
              <a:rPr lang="en-US" dirty="0" err="1" smtClean="0"/>
              <a:t>Df</a:t>
            </a:r>
            <a:r>
              <a:rPr lang="en-US" dirty="0" smtClean="0"/>
              <a:t> 5+ peach 2+ apple 1+ birch 0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1739" cy="6890139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/>
              <a:t>ERJ </a:t>
            </a:r>
            <a:r>
              <a:rPr lang="nl-NL" dirty="0" smtClean="0"/>
              <a:t>Open Res </a:t>
            </a:r>
            <a:r>
              <a:rPr lang="nl-NL" dirty="0"/>
              <a:t>2022; 8: 00570-2021</a:t>
            </a:r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768499"/>
            <a:ext cx="2094614" cy="584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0" y="2861003"/>
            <a:ext cx="2094614" cy="5307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0" y="4874114"/>
            <a:ext cx="2094614" cy="5307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2916865" y="1939515"/>
            <a:ext cx="5493488" cy="186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2916865" y="2651499"/>
            <a:ext cx="5493488" cy="186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0"/>
          <p:cNvSpPr/>
          <p:nvPr/>
        </p:nvSpPr>
        <p:spPr>
          <a:xfrm>
            <a:off x="2916865" y="3919825"/>
            <a:ext cx="5493488" cy="186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2916865" y="4687117"/>
            <a:ext cx="5493488" cy="186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2916865" y="5913406"/>
            <a:ext cx="5493488" cy="186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13"/>
          <p:cNvSpPr/>
          <p:nvPr/>
        </p:nvSpPr>
        <p:spPr>
          <a:xfrm>
            <a:off x="2916865" y="6650194"/>
            <a:ext cx="5493488" cy="186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challenging about implementation?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</a:t>
            </a:r>
            <a:r>
              <a:rPr lang="ko-KR" altLang="en-US" sz="2400" dirty="0" smtClean="0"/>
              <a:t>차 진료에서 적용하기 어렵다</a:t>
            </a:r>
            <a:r>
              <a:rPr lang="en-US" altLang="ko-KR" sz="2400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TT strategy model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자체가 환경과 이용 가능한 자원에 따라 달라져야 함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위험도 예측에 우선 순위가 있는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TTs, primary care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에서도 평가 가능한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TTs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차 기관에서 적용 후 조절 안되면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referral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dirty="0" err="1" smtClean="0">
                <a:solidFill>
                  <a:schemeClr val="accent6">
                    <a:lumMod val="75000"/>
                  </a:schemeClr>
                </a:solidFill>
              </a:rPr>
              <a:t>supertraits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</a:t>
            </a:r>
            <a:r>
              <a:rPr lang="en-US" altLang="ko-KR" dirty="0" err="1"/>
              <a:t>Clin</a:t>
            </a:r>
            <a:r>
              <a:rPr lang="en-US" altLang="ko-KR" dirty="0"/>
              <a:t> </a:t>
            </a:r>
            <a:r>
              <a:rPr lang="en-US" altLang="ko-KR" dirty="0" err="1"/>
              <a:t>Immunol</a:t>
            </a:r>
            <a:r>
              <a:rPr lang="en-US" altLang="ko-KR" dirty="0"/>
              <a:t> </a:t>
            </a:r>
            <a:r>
              <a:rPr lang="en-US" altLang="ko-KR" dirty="0" err="1"/>
              <a:t>Pract</a:t>
            </a:r>
            <a:r>
              <a:rPr lang="en-US" altLang="ko-KR" dirty="0"/>
              <a:t> 2023;11:713-23</a:t>
            </a:r>
            <a:endParaRPr lang="ko-K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0" dirty="0"/>
              <a:t>Centre of Excellence in Treatable </a:t>
            </a:r>
            <a:r>
              <a:rPr lang="en-US" i="0" dirty="0" smtClean="0"/>
              <a:t>Traits [https</a:t>
            </a:r>
            <a:r>
              <a:rPr lang="en-US" i="0" dirty="0"/>
              <a:t>://treatabletraits.org.au</a:t>
            </a:r>
            <a:r>
              <a:rPr lang="en-US" i="0" dirty="0" smtClean="0"/>
              <a:t>] </a:t>
            </a:r>
            <a:r>
              <a:rPr lang="en-US" altLang="ko-KR" dirty="0" smtClean="0"/>
              <a:t>J </a:t>
            </a:r>
            <a:r>
              <a:rPr lang="en-US" altLang="ko-KR" dirty="0"/>
              <a:t>Allergy </a:t>
            </a:r>
            <a:r>
              <a:rPr lang="en-US" altLang="ko-KR" dirty="0" err="1"/>
              <a:t>Clin</a:t>
            </a:r>
            <a:r>
              <a:rPr lang="en-US" altLang="ko-KR" dirty="0"/>
              <a:t> </a:t>
            </a:r>
            <a:r>
              <a:rPr lang="en-US" altLang="ko-KR" dirty="0" err="1"/>
              <a:t>Immunol</a:t>
            </a:r>
            <a:r>
              <a:rPr lang="en-US" altLang="ko-KR" dirty="0"/>
              <a:t> </a:t>
            </a:r>
            <a:r>
              <a:rPr lang="en-US" altLang="ko-KR" dirty="0" err="1"/>
              <a:t>Pract</a:t>
            </a:r>
            <a:r>
              <a:rPr lang="en-US" altLang="ko-KR" dirty="0"/>
              <a:t> 2023;11:713-23</a:t>
            </a:r>
            <a:endParaRPr lang="ko-KR" altLang="en-US" dirty="0"/>
          </a:p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845"/>
            <a:ext cx="12186728" cy="60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challenging about implementation?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Cost?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no health economic analysis of TTs versus usual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초기 비용 증가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exacerbations, health care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utilization, QALY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등을 고려하면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cost-neutral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J Allergy </a:t>
            </a:r>
            <a:r>
              <a:rPr lang="en-US" altLang="ko-KR" dirty="0" err="1"/>
              <a:t>Clin</a:t>
            </a:r>
            <a:r>
              <a:rPr lang="en-US" altLang="ko-KR" dirty="0"/>
              <a:t> </a:t>
            </a:r>
            <a:r>
              <a:rPr lang="en-US" altLang="ko-KR" dirty="0" err="1"/>
              <a:t>Immunol</a:t>
            </a:r>
            <a:r>
              <a:rPr lang="en-US" altLang="ko-KR" dirty="0"/>
              <a:t> </a:t>
            </a:r>
            <a:r>
              <a:rPr lang="en-US" altLang="ko-KR" dirty="0" err="1"/>
              <a:t>Pract</a:t>
            </a:r>
            <a:r>
              <a:rPr lang="en-US" altLang="ko-KR" dirty="0"/>
              <a:t> 2023;11:713-23</a:t>
            </a:r>
            <a:endParaRPr lang="ko-KR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key elements for implementation?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시스템 </a:t>
            </a:r>
            <a:r>
              <a:rPr lang="en-US" altLang="ko-KR" b="1" dirty="0" smtClean="0"/>
              <a:t>+ </a:t>
            </a:r>
            <a:r>
              <a:rPr lang="ko-KR" altLang="en-US" b="1" dirty="0" smtClean="0"/>
              <a:t>환자 </a:t>
            </a:r>
            <a:r>
              <a:rPr lang="en-US" altLang="ko-KR" b="1" dirty="0" smtClean="0"/>
              <a:t>+ </a:t>
            </a:r>
            <a:r>
              <a:rPr lang="ko-KR" altLang="en-US" b="1" dirty="0" smtClean="0"/>
              <a:t>제공자</a:t>
            </a:r>
            <a:endParaRPr lang="en-US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0" dirty="0"/>
              <a:t>Centre of Excellence in Treatable Traits [https://treatabletraits.org.au] </a:t>
            </a:r>
            <a:r>
              <a:rPr lang="en-US" altLang="ko-KR" dirty="0"/>
              <a:t>J Allergy </a:t>
            </a:r>
            <a:r>
              <a:rPr lang="en-US" altLang="ko-KR" dirty="0" err="1"/>
              <a:t>Clin</a:t>
            </a:r>
            <a:r>
              <a:rPr lang="en-US" altLang="ko-KR" dirty="0"/>
              <a:t> </a:t>
            </a:r>
            <a:r>
              <a:rPr lang="en-US" altLang="ko-KR" dirty="0" err="1"/>
              <a:t>Immunol</a:t>
            </a:r>
            <a:r>
              <a:rPr lang="en-US" altLang="ko-KR" dirty="0"/>
              <a:t> </a:t>
            </a:r>
            <a:r>
              <a:rPr lang="en-US" altLang="ko-KR" dirty="0" err="1"/>
              <a:t>Pract</a:t>
            </a:r>
            <a:r>
              <a:rPr lang="en-US" altLang="ko-KR" dirty="0"/>
              <a:t> 2023;11:713-23</a:t>
            </a:r>
            <a:endParaRPr lang="ko-KR" altLang="en-US" dirty="0"/>
          </a:p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58" y="2039713"/>
            <a:ext cx="8209683" cy="43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001B0-843F-5BF1-7D0E-F666A1EA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Summary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76DE86-F6F5-EC2D-89B9-9D51D98D3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Personalized medicine in</a:t>
            </a:r>
            <a:r>
              <a:rPr lang="ko-KR" altLang="en-US" dirty="0"/>
              <a:t> </a:t>
            </a:r>
            <a:r>
              <a:rPr lang="en-US" altLang="ko-KR" dirty="0"/>
              <a:t>asthma </a:t>
            </a:r>
          </a:p>
          <a:p>
            <a:pPr marL="0" indent="0">
              <a:buNone/>
            </a:pPr>
            <a:r>
              <a:rPr lang="en-US" altLang="ko-KR" dirty="0"/>
              <a:t>   = Identifying and managing various treatable traits in an individual with </a:t>
            </a:r>
            <a:r>
              <a:rPr lang="en-US" altLang="ko-KR" dirty="0" smtClean="0"/>
              <a:t>asthma</a:t>
            </a:r>
          </a:p>
          <a:p>
            <a:r>
              <a:rPr lang="en-US" altLang="ko-KR" b="1" dirty="0"/>
              <a:t>Treatable trait (TT) </a:t>
            </a:r>
          </a:p>
          <a:p>
            <a:pPr marL="0" indent="0">
              <a:buNone/>
            </a:pPr>
            <a:r>
              <a:rPr lang="en-US" altLang="ko-KR" dirty="0"/>
              <a:t>   =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 recognizable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phenotypic or </a:t>
            </a:r>
            <a:r>
              <a:rPr lang="en-US" altLang="ko-KR" b="1" dirty="0" err="1">
                <a:solidFill>
                  <a:schemeClr val="accent6">
                    <a:lumMod val="75000"/>
                  </a:schemeClr>
                </a:solidFill>
              </a:rPr>
              <a:t>endotypic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 characteristic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that can be assessed and 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      successfully targeted by therapy to improve a clinical outcome in a patient with airway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disease</a:t>
            </a:r>
          </a:p>
          <a:p>
            <a:r>
              <a:rPr lang="en-US" altLang="ko-KR" b="1" dirty="0"/>
              <a:t>TT strategy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proposes to </a:t>
            </a:r>
            <a:r>
              <a:rPr lang="en-US" altLang="ko-KR" b="1" dirty="0"/>
              <a:t>investigate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each individual patient with chronic airway disease the </a:t>
            </a:r>
            <a:r>
              <a:rPr lang="en-US" altLang="ko-KR" b="1" dirty="0"/>
              <a:t>number and type of TTs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present and to </a:t>
            </a:r>
            <a:r>
              <a:rPr lang="en-US" altLang="ko-KR" b="1" dirty="0"/>
              <a:t>treat each of them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according to </a:t>
            </a:r>
            <a:r>
              <a:rPr lang="en-US" altLang="ko-KR" b="1" dirty="0"/>
              <a:t>guidelin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</a:t>
            </a:r>
          </a:p>
          <a:p>
            <a:r>
              <a:rPr lang="en-US" altLang="ko-KR" b="1" dirty="0"/>
              <a:t>TT </a:t>
            </a:r>
            <a:r>
              <a:rPr lang="en-US" altLang="ko-KR" b="1" dirty="0" smtClean="0"/>
              <a:t>strategy can improve disease-associated QOL, asthma control status and future risk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endParaRPr lang="ko-KR" altLang="en-US" b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5C5E15A-CD53-8E7B-16E7-FAB940455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45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(F/39)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CC) </a:t>
            </a:r>
            <a:r>
              <a:rPr lang="ko-KR" altLang="en-US" dirty="0" smtClean="0"/>
              <a:t>야간 호흡곤란</a:t>
            </a:r>
            <a:endParaRPr lang="en-US" altLang="ko-KR" dirty="0" smtClean="0"/>
          </a:p>
          <a:p>
            <a:pPr marL="0" indent="0">
              <a:buNone/>
            </a:pPr>
            <a:r>
              <a:rPr lang="en-US" dirty="0" smtClean="0"/>
              <a:t>PI) 3</a:t>
            </a:r>
            <a:r>
              <a:rPr lang="ko-KR" altLang="en-US" dirty="0" smtClean="0"/>
              <a:t>년 전 천식 진단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Seretide</a:t>
            </a:r>
            <a:r>
              <a:rPr lang="ko-KR" altLang="en-US" dirty="0" smtClean="0"/>
              <a:t> </a:t>
            </a:r>
            <a:r>
              <a:rPr lang="en-US" altLang="ko-KR" dirty="0" smtClean="0"/>
              <a:t>100 </a:t>
            </a:r>
            <a:r>
              <a:rPr lang="en-US" altLang="ko-KR" dirty="0" err="1" smtClean="0"/>
              <a:t>qd</a:t>
            </a:r>
            <a:r>
              <a:rPr lang="en-US" altLang="ko-KR" dirty="0" smtClean="0"/>
              <a:t> 1</a:t>
            </a:r>
            <a:r>
              <a:rPr lang="ko-KR" altLang="en-US" dirty="0" smtClean="0"/>
              <a:t>회 유지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추가 사용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ko-KR" altLang="en-US" dirty="0" smtClean="0"/>
              <a:t>한 달 뒤 본원 이비인후과 </a:t>
            </a:r>
            <a:r>
              <a:rPr lang="en-US" altLang="ko-KR" dirty="0" smtClean="0"/>
              <a:t>ESS op</a:t>
            </a:r>
            <a:r>
              <a:rPr lang="ko-KR" altLang="en-US" dirty="0" smtClean="0"/>
              <a:t> 예정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ko-KR" altLang="en-US" dirty="0" smtClean="0"/>
              <a:t>최근 일주일 야간 호흡곤란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가래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주간 증상 </a:t>
            </a:r>
            <a:r>
              <a:rPr lang="en-US" altLang="ko-KR" dirty="0" smtClean="0"/>
              <a:t>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6</a:t>
            </a:r>
            <a:r>
              <a:rPr lang="ko-KR" altLang="en-US" dirty="0" smtClean="0"/>
              <a:t>개월 전 초여름에 악화되어 추가 약 복용한 적 있음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PHx</a:t>
            </a:r>
            <a:r>
              <a:rPr lang="en-US" dirty="0" smtClean="0"/>
              <a:t>) </a:t>
            </a:r>
            <a:r>
              <a:rPr lang="ko-KR" altLang="en-US" dirty="0" smtClean="0"/>
              <a:t>알레르기 비염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본원 이비인후과 </a:t>
            </a:r>
            <a:r>
              <a:rPr lang="en-US" altLang="ko-KR" dirty="0" smtClean="0"/>
              <a:t>AR, CRS /c NP), </a:t>
            </a:r>
            <a:r>
              <a:rPr lang="en-US" altLang="ko-KR" dirty="0" err="1" smtClean="0"/>
              <a:t>Avamys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 중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경구약</a:t>
            </a:r>
            <a:r>
              <a:rPr lang="ko-KR" altLang="en-US" dirty="0" smtClean="0"/>
              <a:t> 없음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SHx</a:t>
            </a:r>
            <a:r>
              <a:rPr lang="en-US" dirty="0" smtClean="0"/>
              <a:t>) non-smoker, </a:t>
            </a:r>
            <a:r>
              <a:rPr lang="ko-KR" altLang="en-US" dirty="0" smtClean="0"/>
              <a:t>과외</a:t>
            </a:r>
            <a:endParaRPr lang="en-US" altLang="ko-KR" dirty="0" smtClean="0"/>
          </a:p>
          <a:p>
            <a:pPr marL="0" indent="0">
              <a:buNone/>
            </a:pPr>
            <a:r>
              <a:rPr lang="en-US" dirty="0" err="1" smtClean="0"/>
              <a:t>PEx</a:t>
            </a:r>
            <a:r>
              <a:rPr lang="en-US" dirty="0" smtClean="0"/>
              <a:t>) wheezing +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검사 소견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PFT FEV1/FVC 73% FEV1 92% FVC 105% normal</a:t>
            </a:r>
          </a:p>
          <a:p>
            <a:r>
              <a:rPr lang="en-US" dirty="0" smtClean="0"/>
              <a:t>MBPT + PC 20 8.01</a:t>
            </a:r>
          </a:p>
          <a:p>
            <a:r>
              <a:rPr lang="en-US" dirty="0" err="1" smtClean="0"/>
              <a:t>FeNO</a:t>
            </a:r>
            <a:r>
              <a:rPr lang="en-US" dirty="0" smtClean="0"/>
              <a:t> 196 ppb</a:t>
            </a:r>
          </a:p>
          <a:p>
            <a:r>
              <a:rPr lang="en-US" dirty="0" smtClean="0"/>
              <a:t>Chest PA NALL</a:t>
            </a:r>
          </a:p>
          <a:p>
            <a:r>
              <a:rPr lang="en-US" dirty="0" smtClean="0"/>
              <a:t>Blood eosinophil 100/</a:t>
            </a:r>
            <a:r>
              <a:rPr lang="en-US" dirty="0" err="1" smtClean="0"/>
              <a:t>uL</a:t>
            </a:r>
            <a:endParaRPr lang="en-US" dirty="0" smtClean="0"/>
          </a:p>
          <a:p>
            <a:r>
              <a:rPr lang="en-US" dirty="0" err="1" smtClean="0"/>
              <a:t>IgE</a:t>
            </a:r>
            <a:r>
              <a:rPr lang="en-US" dirty="0" smtClean="0"/>
              <a:t> 711 IU/ml</a:t>
            </a:r>
          </a:p>
          <a:p>
            <a:r>
              <a:rPr lang="en-US" dirty="0" smtClean="0"/>
              <a:t>MAST allergy </a:t>
            </a:r>
            <a:r>
              <a:rPr lang="en-US" dirty="0" err="1" smtClean="0"/>
              <a:t>Dp</a:t>
            </a:r>
            <a:r>
              <a:rPr lang="en-US" dirty="0" smtClean="0"/>
              <a:t> 4+ </a:t>
            </a:r>
            <a:r>
              <a:rPr lang="en-US" dirty="0" err="1" smtClean="0"/>
              <a:t>Df</a:t>
            </a:r>
            <a:r>
              <a:rPr lang="en-US" dirty="0" smtClean="0"/>
              <a:t> 5+ peach 2+ apple 1+ birch 0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Assessment/Plan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Asthma (uncontrolled, atopic, non-smoker, eosinophilia (-), exacerbation x1/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CRS /c NP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Seretide</a:t>
            </a:r>
            <a:r>
              <a:rPr lang="en-US" dirty="0" smtClean="0"/>
              <a:t> 250 bid</a:t>
            </a:r>
            <a:r>
              <a:rPr lang="ko-KR" altLang="en-US" dirty="0" smtClean="0"/>
              <a:t>로 증량</a:t>
            </a:r>
            <a:r>
              <a:rPr lang="en-US" altLang="ko-KR" dirty="0"/>
              <a:t> </a:t>
            </a:r>
            <a:r>
              <a:rPr lang="en-US" altLang="ko-KR" dirty="0" smtClean="0"/>
              <a:t>+ prn SABA + LTRA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44886"/>
          <a:stretch/>
        </p:blipFill>
        <p:spPr>
          <a:xfrm>
            <a:off x="304800" y="4136065"/>
            <a:ext cx="11582400" cy="20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경과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동안 </a:t>
            </a:r>
            <a:r>
              <a:rPr lang="en-US" altLang="ko-KR" dirty="0" smtClean="0"/>
              <a:t>OCS </a:t>
            </a:r>
            <a:r>
              <a:rPr lang="ko-KR" altLang="en-US" dirty="0" smtClean="0"/>
              <a:t>요구되는 악화 </a:t>
            </a:r>
            <a:r>
              <a:rPr lang="en-US" altLang="ko-KR" dirty="0" smtClean="0"/>
              <a:t>4</a:t>
            </a:r>
            <a:r>
              <a:rPr lang="ko-KR" altLang="en-US" dirty="0" smtClean="0"/>
              <a:t>번</a:t>
            </a:r>
            <a:endParaRPr lang="en-US" altLang="ko-KR" dirty="0" smtClean="0"/>
          </a:p>
          <a:p>
            <a:r>
              <a:rPr lang="en-US" dirty="0" smtClean="0"/>
              <a:t>High dose ICS/LABA </a:t>
            </a:r>
            <a:r>
              <a:rPr lang="ko-KR" altLang="en-US" dirty="0" smtClean="0"/>
              <a:t>변경</a:t>
            </a:r>
            <a:r>
              <a:rPr lang="en-US" altLang="ko-KR" dirty="0" smtClean="0"/>
              <a:t>, H1RA </a:t>
            </a:r>
            <a:r>
              <a:rPr lang="en-US" altLang="ko-KR" dirty="0" err="1" smtClean="0"/>
              <a:t>po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pPr marL="0" indent="0">
              <a:buNone/>
            </a:pPr>
            <a:r>
              <a:rPr lang="en-US" dirty="0" smtClean="0"/>
              <a:t>===========================================================================</a:t>
            </a:r>
          </a:p>
          <a:p>
            <a:r>
              <a:rPr lang="ko-KR" altLang="en-US" dirty="0" smtClean="0"/>
              <a:t>여름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개월 과일 도매 업무 보조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주로 복숭아 취급</a:t>
            </a:r>
            <a:endParaRPr lang="en-US" altLang="ko-KR" dirty="0" smtClean="0"/>
          </a:p>
          <a:p>
            <a:r>
              <a:rPr lang="en-US" dirty="0" smtClean="0"/>
              <a:t>ESS </a:t>
            </a:r>
            <a:r>
              <a:rPr lang="ko-KR" altLang="en-US" dirty="0" smtClean="0"/>
              <a:t>후에도 </a:t>
            </a:r>
            <a:r>
              <a:rPr lang="en-US" altLang="ko-KR" dirty="0" smtClean="0"/>
              <a:t>nasal </a:t>
            </a:r>
            <a:r>
              <a:rPr lang="en-US" altLang="ko-KR" dirty="0" err="1" smtClean="0"/>
              <a:t>Sx</a:t>
            </a:r>
            <a:r>
              <a:rPr lang="en-US" altLang="ko-KR" dirty="0" smtClean="0"/>
              <a:t> </a:t>
            </a:r>
            <a:r>
              <a:rPr lang="ko-KR" altLang="en-US" dirty="0" smtClean="0"/>
              <a:t>조절되지 않음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업무 많으면 흡입기 사용 감소</a:t>
            </a:r>
            <a:r>
              <a:rPr lang="en-US" altLang="ko-KR" dirty="0" smtClean="0"/>
              <a:t>, OCS </a:t>
            </a:r>
            <a:r>
              <a:rPr lang="ko-KR" altLang="en-US" dirty="0" smtClean="0"/>
              <a:t>의존성 발생</a:t>
            </a:r>
            <a:endParaRPr lang="en-US" altLang="ko-KR" dirty="0" smtClean="0"/>
          </a:p>
          <a:p>
            <a:r>
              <a:rPr lang="en-US" dirty="0" smtClean="0"/>
              <a:t>Eosinophil 730 &gt; 140 &gt; 1420 &gt; 990 /</a:t>
            </a:r>
            <a:r>
              <a:rPr lang="en-US" dirty="0" err="1" smtClean="0"/>
              <a:t>uL</a:t>
            </a:r>
            <a:endParaRPr lang="en-US" dirty="0"/>
          </a:p>
          <a:p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52" y="1521229"/>
            <a:ext cx="5678263" cy="50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Assessment/Plan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Asthma (uncontrolled, atopic, non-smoker, eosinophilia (-), exacerbation x1/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CRS /c NP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Seretide</a:t>
            </a:r>
            <a:r>
              <a:rPr lang="en-US" dirty="0" smtClean="0"/>
              <a:t> 250 bid</a:t>
            </a:r>
            <a:r>
              <a:rPr lang="ko-KR" altLang="en-US" dirty="0" smtClean="0"/>
              <a:t>로 증량</a:t>
            </a:r>
            <a:r>
              <a:rPr lang="en-US" altLang="ko-KR" dirty="0"/>
              <a:t> </a:t>
            </a:r>
            <a:r>
              <a:rPr lang="en-US" altLang="ko-KR" dirty="0" smtClean="0"/>
              <a:t>+ prn SABA + LTRA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경과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Asthma (uncontrolled, atopic, non-smoker, eosinophilia +</a:t>
            </a:r>
            <a:r>
              <a:rPr lang="en-US" dirty="0" smtClean="0"/>
              <a:t>, </a:t>
            </a:r>
            <a:r>
              <a:rPr lang="en-US" dirty="0"/>
              <a:t>exacerbation </a:t>
            </a:r>
            <a:r>
              <a:rPr lang="en-US" dirty="0" smtClean="0"/>
              <a:t>x4/</a:t>
            </a:r>
            <a:r>
              <a:rPr lang="en-US" dirty="0" err="1" smtClean="0"/>
              <a:t>yr</a:t>
            </a:r>
            <a:r>
              <a:rPr lang="en-US" dirty="0" smtClean="0"/>
              <a:t>, allergen exposure, low compliance)</a:t>
            </a:r>
            <a:endParaRPr lang="en-US" dirty="0"/>
          </a:p>
          <a:p>
            <a:r>
              <a:rPr lang="en-US" dirty="0"/>
              <a:t>CRS /c </a:t>
            </a:r>
            <a:r>
              <a:rPr lang="en-US" dirty="0" smtClean="0"/>
              <a:t>NP, depressive disorder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LAMA add &gt; </a:t>
            </a:r>
            <a:r>
              <a:rPr lang="en-US" dirty="0" err="1" smtClean="0"/>
              <a:t>Omalizumab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2" y="4375322"/>
            <a:ext cx="115252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0EB4C-CE74-3122-4B72-230DA2DF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cs typeface="Arial" panose="020B0604020202020204" pitchFamily="34" charset="0"/>
              </a:rPr>
              <a:t>경청해 주셔서 감사합니다</a:t>
            </a:r>
            <a:r>
              <a:rPr lang="en-US" altLang="ko-KR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19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0EB4C-CE74-3122-4B72-230DA2DF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cs typeface="Arial" panose="020B0604020202020204" pitchFamily="34" charset="0"/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30972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E3FEE4-BE62-2B37-CAAD-B9545C4B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Personalized medicine in asthma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99B9F1-CE64-BDEB-1D5C-744CF5DB7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Personalized medicine in</a:t>
            </a:r>
            <a:r>
              <a:rPr lang="ko-KR" altLang="en-US" dirty="0"/>
              <a:t> </a:t>
            </a:r>
            <a:r>
              <a:rPr lang="en-US" altLang="ko-KR" dirty="0"/>
              <a:t>asthma </a:t>
            </a:r>
          </a:p>
          <a:p>
            <a:pPr marL="0" indent="0">
              <a:buNone/>
            </a:pPr>
            <a:r>
              <a:rPr lang="en-US" altLang="ko-KR" dirty="0"/>
              <a:t>   = Identifying and managing various treatable traits in an individual with asthma</a:t>
            </a:r>
          </a:p>
          <a:p>
            <a:endParaRPr lang="en-US" altLang="ko-KR" dirty="0"/>
          </a:p>
          <a:p>
            <a:r>
              <a:rPr lang="en-US" altLang="ko-KR" dirty="0"/>
              <a:t>Specific clinical characteristics</a:t>
            </a:r>
            <a:r>
              <a:rPr lang="ko-KR" altLang="en-US" dirty="0"/>
              <a:t>에 근거한 천식 치료제의 선택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+ </a:t>
            </a:r>
            <a:r>
              <a:rPr lang="ko-KR" altLang="en-US" dirty="0"/>
              <a:t>다양한 천식의 합병증</a:t>
            </a:r>
            <a:r>
              <a:rPr lang="en-US" altLang="ko-KR" dirty="0"/>
              <a:t>, </a:t>
            </a:r>
            <a:r>
              <a:rPr lang="ko-KR" altLang="en-US" dirty="0"/>
              <a:t>동반 질환</a:t>
            </a:r>
            <a:r>
              <a:rPr lang="en-US" altLang="ko-KR" dirty="0"/>
              <a:t>, </a:t>
            </a:r>
            <a:r>
              <a:rPr lang="ko-KR" altLang="en-US" dirty="0"/>
              <a:t>이와 연관된 생활 습관이나 환경의 조절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&gt; &gt;  </a:t>
            </a:r>
            <a:r>
              <a:rPr lang="ko-KR" altLang="en-US" dirty="0"/>
              <a:t>천식 증상의 조절</a:t>
            </a:r>
            <a:r>
              <a:rPr lang="en-US" altLang="ko-KR" dirty="0"/>
              <a:t>, </a:t>
            </a:r>
            <a:r>
              <a:rPr lang="ko-KR" altLang="en-US" dirty="0"/>
              <a:t>악화 감소</a:t>
            </a:r>
            <a:r>
              <a:rPr lang="en-US" altLang="ko-KR" dirty="0"/>
              <a:t>, </a:t>
            </a:r>
            <a:r>
              <a:rPr lang="ko-KR" altLang="en-US" dirty="0"/>
              <a:t>삶의 질 향상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CD6334-28FA-6794-B71F-011BE146B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2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asthma treatment and evaluation outcome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</a:rPr>
              <a:t>J Allergy ClinImmunol 2023;152:835-40</a:t>
            </a:r>
            <a:endParaRPr lang="en-US" dirty="0"/>
          </a:p>
          <a:p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30" y="1308900"/>
            <a:ext cx="10500539" cy="50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advent of biologics in asthma treatment 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026808"/>
              </p:ext>
            </p:extLst>
          </p:nvPr>
        </p:nvGraphicFramePr>
        <p:xfrm>
          <a:off x="444500" y="1520825"/>
          <a:ext cx="11303000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65000"/>
                    <a:lumOff val="35000"/>
                  </a:prstClr>
                </a:solidFill>
              </a:rPr>
              <a:t>J Allergy ClinImmunol </a:t>
            </a:r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2023;152:835-40,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J Allergy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Clin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Immunol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Pract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2023;11: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1771-2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3954" y="1934296"/>
            <a:ext cx="3726873" cy="11237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Identification of variable </a:t>
            </a:r>
            <a:endParaRPr lang="en-US" sz="2000" dirty="0" smtClean="0"/>
          </a:p>
          <a:p>
            <a:r>
              <a:rPr lang="en-US" sz="2000" dirty="0" smtClean="0"/>
              <a:t>clinical </a:t>
            </a:r>
            <a:r>
              <a:rPr lang="en-US" sz="2000" dirty="0"/>
              <a:t>and </a:t>
            </a:r>
            <a:r>
              <a:rPr lang="en-US" sz="2000" dirty="0" err="1" smtClean="0"/>
              <a:t>immunopathologic</a:t>
            </a:r>
            <a:endParaRPr lang="en-US" sz="2000" dirty="0" smtClean="0"/>
          </a:p>
          <a:p>
            <a:r>
              <a:rPr lang="en-US" sz="2000" dirty="0" smtClean="0"/>
              <a:t>characteristics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32563" y="3315893"/>
            <a:ext cx="3726873" cy="11237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Precise </a:t>
            </a:r>
            <a:r>
              <a:rPr lang="en-US" sz="2000" dirty="0"/>
              <a:t>targeting of specific </a:t>
            </a:r>
            <a:endParaRPr lang="en-US" sz="2000" dirty="0" smtClean="0"/>
          </a:p>
          <a:p>
            <a:r>
              <a:rPr lang="en-US" sz="2000" dirty="0" err="1" smtClean="0"/>
              <a:t>immunopathological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mechanisms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51172" y="1934296"/>
            <a:ext cx="3726872" cy="11237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Introduction of the concept of </a:t>
            </a:r>
            <a:endParaRPr lang="en-US" sz="2000" dirty="0" smtClean="0"/>
          </a:p>
          <a:p>
            <a:r>
              <a:rPr lang="en-US" sz="2000" dirty="0" smtClean="0"/>
              <a:t>disease-modifying and </a:t>
            </a:r>
          </a:p>
          <a:p>
            <a:r>
              <a:rPr lang="en-US" sz="2000" dirty="0" smtClean="0"/>
              <a:t>asthma remission</a:t>
            </a:r>
            <a:endParaRPr lang="en-US" sz="2000" dirty="0"/>
          </a:p>
        </p:txBody>
      </p:sp>
      <p:cxnSp>
        <p:nvCxnSpPr>
          <p:cNvPr id="15" name="구부러진 연결선 14"/>
          <p:cNvCxnSpPr>
            <a:stCxn id="11" idx="3"/>
          </p:cNvCxnSpPr>
          <p:nvPr/>
        </p:nvCxnSpPr>
        <p:spPr>
          <a:xfrm flipV="1">
            <a:off x="4540827" y="2494281"/>
            <a:ext cx="3110345" cy="187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endCxn id="12" idx="0"/>
          </p:cNvCxnSpPr>
          <p:nvPr/>
        </p:nvCxnSpPr>
        <p:spPr>
          <a:xfrm>
            <a:off x="6095999" y="2496152"/>
            <a:ext cx="1" cy="819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5552" y="5259346"/>
            <a:ext cx="9192492" cy="44267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Efficacy</a:t>
            </a:r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</a:rPr>
              <a:t>와 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</a:rPr>
              <a:t>safety</a:t>
            </a:r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</a:rPr>
              <a:t>에 대한 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</a:rPr>
              <a:t>evidence, cost effectiveness</a:t>
            </a:r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</a:rPr>
              <a:t>를 넘어선 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</a:rPr>
              <a:t>biologics </a:t>
            </a:r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</a:rPr>
              <a:t>사용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89" y="4842508"/>
            <a:ext cx="14382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B36810-EB15-5782-9D8A-311E367B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Contents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FC2F4F-0EA3-2D7C-DDB1-2E6E40967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cs typeface="Arial" panose="020B0604020202020204" pitchFamily="34" charset="0"/>
              </a:rPr>
              <a:t>Treatable traits (TTs) </a:t>
            </a:r>
            <a:r>
              <a:rPr lang="ko-KR" altLang="en-US" dirty="0" smtClean="0">
                <a:cs typeface="Arial" panose="020B0604020202020204" pitchFamily="34" charset="0"/>
              </a:rPr>
              <a:t>정의</a:t>
            </a:r>
            <a:r>
              <a:rPr lang="en-US" altLang="ko-KR" dirty="0" smtClean="0"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cs typeface="Arial" panose="020B0604020202020204" pitchFamily="34" charset="0"/>
              </a:rPr>
              <a:t>특성</a:t>
            </a:r>
            <a:r>
              <a:rPr lang="en-US" altLang="ko-KR" dirty="0" smtClean="0"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cs typeface="Arial" panose="020B0604020202020204" pitchFamily="34" charset="0"/>
              </a:rPr>
              <a:t>종류</a:t>
            </a:r>
            <a:endParaRPr lang="en-US" altLang="ko-KR" dirty="0" smtClean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cs typeface="Arial" panose="020B0604020202020204" pitchFamily="34" charset="0"/>
              </a:rPr>
              <a:t>TTs prevalence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cs typeface="Arial" panose="020B0604020202020204" pitchFamily="34" charset="0"/>
              </a:rPr>
              <a:t>TTs intervention</a:t>
            </a:r>
            <a:r>
              <a:rPr lang="ko-KR" altLang="en-US" dirty="0" smtClean="0">
                <a:cs typeface="Arial" panose="020B0604020202020204" pitchFamily="34" charset="0"/>
              </a:rPr>
              <a:t>의 </a:t>
            </a:r>
            <a:r>
              <a:rPr lang="en-US" altLang="ko-KR" dirty="0" smtClean="0">
                <a:cs typeface="Arial" panose="020B0604020202020204" pitchFamily="34" charset="0"/>
              </a:rPr>
              <a:t>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cs typeface="Arial" panose="020B0604020202020204" pitchFamily="34" charset="0"/>
              </a:rPr>
              <a:t>TT strategy</a:t>
            </a:r>
            <a:r>
              <a:rPr lang="ko-KR" altLang="en-US" dirty="0" smtClean="0">
                <a:cs typeface="Arial" panose="020B0604020202020204" pitchFamily="34" charset="0"/>
              </a:rPr>
              <a:t>의 임상적 적용</a:t>
            </a:r>
            <a:endParaRPr lang="en-US" altLang="ko-KR" dirty="0" smtClean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dirty="0">
              <a:cs typeface="Arial" panose="020B0604020202020204" pitchFamily="34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14934F-9455-1887-3485-AF9ED9C6BE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3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UYH_LSE">
  <a:themeElements>
    <a:clrScheme name="녹색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사용자 지정 1">
      <a:majorFont>
        <a:latin typeface="Arial"/>
        <a:ea typeface="나눔고딕"/>
        <a:cs typeface=""/>
      </a:majorFont>
      <a:minorFont>
        <a:latin typeface="Arial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11145</TotalTime>
  <Words>3267</Words>
  <Application>Microsoft Office PowerPoint</Application>
  <PresentationFormat>와이드스크린</PresentationFormat>
  <Paragraphs>277</Paragraphs>
  <Slides>41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9" baseType="lpstr">
      <vt:lpstr>AdvOT635f2c37</vt:lpstr>
      <vt:lpstr>AdvOT635f2c37+fb</vt:lpstr>
      <vt:lpstr>나눔고딕</vt:lpstr>
      <vt:lpstr>맑은 고딕</vt:lpstr>
      <vt:lpstr>Arial</vt:lpstr>
      <vt:lpstr>Times New Roman</vt:lpstr>
      <vt:lpstr>Wingdings</vt:lpstr>
      <vt:lpstr>PNUYH_LSE</vt:lpstr>
      <vt:lpstr> Personalized Medicine in Asthma</vt:lpstr>
      <vt:lpstr>Case (F/39)</vt:lpstr>
      <vt:lpstr>검사 소견</vt:lpstr>
      <vt:lpstr>Assessment/Plan</vt:lpstr>
      <vt:lpstr>Concept</vt:lpstr>
      <vt:lpstr>Personalized medicine in asthma</vt:lpstr>
      <vt:lpstr>Evolution of asthma treatment and evaluation outcome</vt:lpstr>
      <vt:lpstr>Role of the advent of biologics in asthma treatment </vt:lpstr>
      <vt:lpstr>Contents</vt:lpstr>
      <vt:lpstr>Treatable traits in chronic airway diseases</vt:lpstr>
      <vt:lpstr>Key components of treatable traits</vt:lpstr>
      <vt:lpstr>Potential TTs </vt:lpstr>
      <vt:lpstr>Targeting treatable traits in severe asthma</vt:lpstr>
      <vt:lpstr>PowerPoint 프레젠테이션</vt:lpstr>
      <vt:lpstr>Targeting treatable traits in severe asthma</vt:lpstr>
      <vt:lpstr>Prevalence of TTs in NOVELTY study</vt:lpstr>
      <vt:lpstr>Components of the multidimensional assessment intervention</vt:lpstr>
      <vt:lpstr>Effect of multidimensional assessment intervention </vt:lpstr>
      <vt:lpstr>PowerPoint 프레젠테이션</vt:lpstr>
      <vt:lpstr>Effects of the interventions on health outcomes</vt:lpstr>
      <vt:lpstr>Effects of the interventions on health outcomes</vt:lpstr>
      <vt:lpstr>Future risk: Reduced lung function and extrapulmonary comorbidity</vt:lpstr>
      <vt:lpstr>Future risk: Reduced lung function and extrapulmonary comorbidity</vt:lpstr>
      <vt:lpstr>Multidisciplinary care in chronic airway diseases</vt:lpstr>
      <vt:lpstr>Emerging concept: Supertraits</vt:lpstr>
      <vt:lpstr>To Practice</vt:lpstr>
      <vt:lpstr>What is challenging about implementation?</vt:lpstr>
      <vt:lpstr>What is challenging about implementation?</vt:lpstr>
      <vt:lpstr>PowerPoint 프레젠테이션</vt:lpstr>
      <vt:lpstr>PowerPoint 프레젠테이션</vt:lpstr>
      <vt:lpstr>What is challenging about implementation?</vt:lpstr>
      <vt:lpstr>PowerPoint 프레젠테이션</vt:lpstr>
      <vt:lpstr>What is challenging about implementation?</vt:lpstr>
      <vt:lpstr>What are the key elements for implementation?</vt:lpstr>
      <vt:lpstr>Summary</vt:lpstr>
      <vt:lpstr>Case (F/39)</vt:lpstr>
      <vt:lpstr>검사 소견</vt:lpstr>
      <vt:lpstr>Assessment/Plan</vt:lpstr>
      <vt:lpstr>경과</vt:lpstr>
      <vt:lpstr>경과</vt:lpstr>
      <vt:lpstr>경청해 주셔서 감사합니다.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PNUYH</dc:creator>
  <cp:lastModifiedBy>Windows User</cp:lastModifiedBy>
  <cp:revision>189</cp:revision>
  <dcterms:created xsi:type="dcterms:W3CDTF">2022-08-29T01:58:26Z</dcterms:created>
  <dcterms:modified xsi:type="dcterms:W3CDTF">2024-09-26T11:58:24Z</dcterms:modified>
  <cp:version/>
</cp:coreProperties>
</file>