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301" r:id="rId3"/>
    <p:sldId id="302" r:id="rId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>
      <p:cViewPr varScale="1">
        <p:scale>
          <a:sx n="108" d="100"/>
          <a:sy n="108" d="100"/>
        </p:scale>
        <p:origin x="108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279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037A3-C2F7-42F2-A328-F72660125507}" type="datetimeFigureOut">
              <a:rPr lang="ko-KR" altLang="en-US" smtClean="0"/>
              <a:pPr/>
              <a:t>2017-12-08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3280D-29F5-42D8-BF58-7E7EB8AFDB3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2308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012B9-BA56-4586-8D38-BACB4C0E32EB}" type="datetimeFigureOut">
              <a:rPr lang="ko-KR" altLang="en-US" smtClean="0"/>
              <a:pPr/>
              <a:t>2017-12-08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C3E427-88D4-417B-AD59-FCC88A22BB5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3705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3E427-88D4-417B-AD59-FCC88A22BB56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1301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3E427-88D4-417B-AD59-FCC88A22BB56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104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메인슬라이드마스터4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pic>
        <p:nvPicPr>
          <p:cNvPr id="19" name="그림 18" descr="메인슬라이드마스터3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pic>
        <p:nvPicPr>
          <p:cNvPr id="12" name="그림 11" descr="메인슬라이드마스터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C371-B6F3-4624-B893-CA3683CC130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10" name="그림 9" descr="아이접종사진.png"/>
          <p:cNvPicPr>
            <a:picLocks noChangeAspect="1"/>
          </p:cNvPicPr>
          <p:nvPr userDrawn="1"/>
        </p:nvPicPr>
        <p:blipFill>
          <a:blip r:embed="rId5">
            <a:lum bright="10000"/>
          </a:blip>
          <a:stretch>
            <a:fillRect/>
          </a:stretch>
        </p:blipFill>
        <p:spPr>
          <a:xfrm>
            <a:off x="5173752" y="0"/>
            <a:ext cx="3970248" cy="1357298"/>
          </a:xfrm>
          <a:prstGeom prst="rect">
            <a:avLst/>
          </a:prstGeom>
        </p:spPr>
      </p:pic>
      <p:pic>
        <p:nvPicPr>
          <p:cNvPr id="11" name="그림 10" descr="질본건물.png"/>
          <p:cNvPicPr>
            <a:picLocks noChangeAspect="1"/>
          </p:cNvPicPr>
          <p:nvPr userDrawn="1"/>
        </p:nvPicPr>
        <p:blipFill>
          <a:blip r:embed="rId6">
            <a:lum bright="20000"/>
          </a:blip>
          <a:stretch>
            <a:fillRect/>
          </a:stretch>
        </p:blipFill>
        <p:spPr>
          <a:xfrm>
            <a:off x="4167370" y="4000505"/>
            <a:ext cx="4978216" cy="2857496"/>
          </a:xfrm>
          <a:prstGeom prst="rect">
            <a:avLst/>
          </a:prstGeom>
        </p:spPr>
      </p:pic>
      <p:sp>
        <p:nvSpPr>
          <p:cNvPr id="13" name="직사각형 12"/>
          <p:cNvSpPr/>
          <p:nvPr userDrawn="1"/>
        </p:nvSpPr>
        <p:spPr>
          <a:xfrm>
            <a:off x="2618460" y="1357298"/>
            <a:ext cx="6525540" cy="571504"/>
          </a:xfrm>
          <a:prstGeom prst="rect">
            <a:avLst/>
          </a:prstGeom>
          <a:solidFill>
            <a:srgbClr val="000000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그림 13" descr="NIP로고.pn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714612" y="621402"/>
            <a:ext cx="942976" cy="740910"/>
          </a:xfrm>
          <a:prstGeom prst="rect">
            <a:avLst/>
          </a:prstGeom>
        </p:spPr>
      </p:pic>
      <p:pic>
        <p:nvPicPr>
          <p:cNvPr id="18" name="그림 17" descr="stone.pn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10757" y="4214817"/>
            <a:ext cx="3328720" cy="2643183"/>
          </a:xfrm>
          <a:prstGeom prst="rect">
            <a:avLst/>
          </a:prstGeom>
        </p:spPr>
      </p:pic>
      <p:pic>
        <p:nvPicPr>
          <p:cNvPr id="23" name="그림 22" descr="메인슬라이드마스터_left_logo.png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2609850" cy="425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메인슬라이드마스터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pic>
        <p:nvPicPr>
          <p:cNvPr id="9" name="그림 8" descr="그림1.png"/>
          <p:cNvPicPr>
            <a:picLocks noChangeAspect="1"/>
          </p:cNvPicPr>
          <p:nvPr userDrawn="1"/>
        </p:nvPicPr>
        <p:blipFill>
          <a:blip r:embed="rId3"/>
          <a:srcRect r="9848"/>
          <a:stretch>
            <a:fillRect/>
          </a:stretch>
        </p:blipFill>
        <p:spPr>
          <a:xfrm>
            <a:off x="2643174" y="1142985"/>
            <a:ext cx="6500826" cy="1785949"/>
          </a:xfrm>
          <a:prstGeom prst="rect">
            <a:avLst/>
          </a:prstGeom>
        </p:spPr>
      </p:pic>
      <p:pic>
        <p:nvPicPr>
          <p:cNvPr id="17" name="그림 16" descr="목차3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07566" y="180475"/>
            <a:ext cx="1920240" cy="6160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서브슬라이드마스터.png"/>
          <p:cNvPicPr>
            <a:picLocks noChangeAspect="1"/>
          </p:cNvPicPr>
          <p:nvPr userDrawn="1"/>
        </p:nvPicPr>
        <p:blipFill>
          <a:blip r:embed="rId2"/>
          <a:srcRect b="87500"/>
          <a:stretch>
            <a:fillRect/>
          </a:stretch>
        </p:blipFill>
        <p:spPr>
          <a:xfrm>
            <a:off x="3166" y="0"/>
            <a:ext cx="9137668" cy="857232"/>
          </a:xfrm>
          <a:prstGeom prst="rect">
            <a:avLst/>
          </a:prstGeom>
        </p:spPr>
      </p:pic>
      <p:pic>
        <p:nvPicPr>
          <p:cNvPr id="9" name="그림 8" descr="질병관리본부_국문_좌우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3834" y="6381433"/>
            <a:ext cx="1285852" cy="3337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그룹 12"/>
          <p:cNvGrpSpPr/>
          <p:nvPr userDrawn="1"/>
        </p:nvGrpSpPr>
        <p:grpSpPr>
          <a:xfrm>
            <a:off x="0" y="0"/>
            <a:ext cx="9140834" cy="6858000"/>
            <a:chOff x="0" y="0"/>
            <a:chExt cx="9140834" cy="6858000"/>
          </a:xfrm>
        </p:grpSpPr>
        <p:pic>
          <p:nvPicPr>
            <p:cNvPr id="5" name="그림 4" descr="메인슬라이드마스터3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166" y="0"/>
              <a:ext cx="9137668" cy="6858000"/>
            </a:xfrm>
            <a:prstGeom prst="rect">
              <a:avLst/>
            </a:prstGeom>
          </p:spPr>
        </p:pic>
        <p:pic>
          <p:nvPicPr>
            <p:cNvPr id="11" name="그림 10" descr="메인슬라이드마스터_left_logo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2609850" cy="4257675"/>
            </a:xfrm>
            <a:prstGeom prst="rect">
              <a:avLst/>
            </a:prstGeom>
          </p:spPr>
        </p:pic>
      </p:grpSp>
      <p:pic>
        <p:nvPicPr>
          <p:cNvPr id="12" name="그림 11" descr="메인슬라이드마스터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pic>
        <p:nvPicPr>
          <p:cNvPr id="6" name="그림 5" descr="질본건물.png"/>
          <p:cNvPicPr>
            <a:picLocks noChangeAspect="1"/>
          </p:cNvPicPr>
          <p:nvPr userDrawn="1"/>
        </p:nvPicPr>
        <p:blipFill>
          <a:blip r:embed="rId5">
            <a:lum bright="20000"/>
          </a:blip>
          <a:stretch>
            <a:fillRect/>
          </a:stretch>
        </p:blipFill>
        <p:spPr>
          <a:xfrm>
            <a:off x="4167370" y="4000505"/>
            <a:ext cx="4978216" cy="2857496"/>
          </a:xfrm>
          <a:prstGeom prst="rect">
            <a:avLst/>
          </a:prstGeom>
        </p:spPr>
      </p:pic>
      <p:pic>
        <p:nvPicPr>
          <p:cNvPr id="9" name="그림 8" descr="copyright_jk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571549" y="6636819"/>
            <a:ext cx="1396746" cy="134303"/>
          </a:xfrm>
          <a:prstGeom prst="rect">
            <a:avLst/>
          </a:prstGeom>
        </p:spPr>
      </p:pic>
      <p:pic>
        <p:nvPicPr>
          <p:cNvPr id="2050" name="Picture 2" descr="D:\2_신재경_업무자료\_ 기타\_001 이미지\PPT image\Q&amp;A2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2285984" y="3214686"/>
            <a:ext cx="4562475" cy="752475"/>
          </a:xfrm>
          <a:prstGeom prst="rect">
            <a:avLst/>
          </a:prstGeom>
          <a:noFill/>
        </p:spPr>
      </p:pic>
      <p:pic>
        <p:nvPicPr>
          <p:cNvPr id="2051" name="Picture 3" descr="D:\2_신재경_업무자료\_ 기타\_001 이미지\PPT image\Q&amp;A.png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3286116" y="2143116"/>
            <a:ext cx="2552700" cy="115252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CDDDC-5703-4B72-A322-711C44D84773}" type="datetimeFigureOut">
              <a:rPr lang="ko-KR" altLang="en-US" smtClean="0"/>
              <a:pPr/>
              <a:t>2017-12-08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9C371-B6F3-4624-B893-CA3683CC13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97925" y="1411088"/>
            <a:ext cx="639228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300" b="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예방접종통합관리시스템 사용방법</a:t>
            </a:r>
            <a:r>
              <a:rPr lang="en-US" altLang="ko-KR" sz="2300" b="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300" b="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의료기관</a:t>
            </a:r>
            <a:r>
              <a:rPr lang="en-US" altLang="ko-KR" sz="2300" b="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]</a:t>
            </a:r>
            <a:endParaRPr lang="ko-KR" altLang="en-US" sz="2300" b="0" dirty="0" smtClean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3888" y="2420888"/>
            <a:ext cx="48846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건강여성 첫걸음 </a:t>
            </a:r>
            <a:r>
              <a:rPr lang="ko-KR" alt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클리닉</a:t>
            </a:r>
            <a:r>
              <a:rPr lang="ko-KR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 사업 </a:t>
            </a:r>
            <a:endParaRPr lang="en-US" altLang="ko-KR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 </a:t>
            </a:r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      </a:t>
            </a:r>
            <a:r>
              <a:rPr lang="ko-KR" alt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상담비</a:t>
            </a:r>
            <a:r>
              <a:rPr lang="ko-KR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지급결과 확인</a:t>
            </a:r>
            <a:endParaRPr lang="en-US" altLang="ko-KR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844532"/>
            <a:ext cx="9144000" cy="51276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타원 2"/>
          <p:cNvSpPr/>
          <p:nvPr/>
        </p:nvSpPr>
        <p:spPr>
          <a:xfrm>
            <a:off x="214282" y="1030440"/>
            <a:ext cx="142876" cy="142876"/>
          </a:xfrm>
          <a:prstGeom prst="ellipse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143108" y="214290"/>
            <a:ext cx="7000892" cy="428628"/>
          </a:xfrm>
          <a:prstGeom prst="rect">
            <a:avLst/>
          </a:prstGeom>
        </p:spPr>
        <p:txBody>
          <a:bodyPr anchor="ctr"/>
          <a:lstStyle/>
          <a:p>
            <a:pPr lvl="0">
              <a:spcBef>
                <a:spcPct val="0"/>
              </a:spcBef>
              <a:defRPr/>
            </a:pPr>
            <a:r>
              <a:rPr lang="ko-KR" altLang="en-US" sz="2400" b="1" dirty="0" err="1">
                <a:latin typeface="휴먼모음T" pitchFamily="18" charset="-127"/>
                <a:ea typeface="휴먼모음T" pitchFamily="18" charset="-127"/>
              </a:rPr>
              <a:t>상담비</a:t>
            </a:r>
            <a:r>
              <a:rPr lang="ko-KR" altLang="en-US" sz="2400" b="1" dirty="0">
                <a:latin typeface="휴먼모음T" pitchFamily="18" charset="-127"/>
                <a:ea typeface="휴먼모음T" pitchFamily="18" charset="-127"/>
              </a:rPr>
              <a:t> 지급관리</a:t>
            </a:r>
            <a:r>
              <a:rPr lang="en-US" altLang="ko-KR" sz="2400" b="1" dirty="0" smtClean="0"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2400" b="1" dirty="0" smtClean="0">
                <a:latin typeface="휴먼모음T" pitchFamily="18" charset="-127"/>
                <a:ea typeface="휴먼모음T" pitchFamily="18" charset="-127"/>
              </a:rPr>
              <a:t>의료기관</a:t>
            </a:r>
            <a:r>
              <a:rPr lang="en-US" altLang="ko-KR" sz="2400" b="1" dirty="0" smtClean="0">
                <a:latin typeface="휴먼모음T" pitchFamily="18" charset="-127"/>
                <a:ea typeface="휴먼모음T" pitchFamily="18" charset="-127"/>
              </a:rPr>
              <a:t>)</a:t>
            </a:r>
            <a:endParaRPr lang="ko-KR" altLang="en-US" sz="2400" b="1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500034" y="857232"/>
            <a:ext cx="8643966" cy="428628"/>
          </a:xfrm>
          <a:prstGeom prst="rect">
            <a:avLst/>
          </a:prstGeom>
        </p:spPr>
        <p:txBody>
          <a:bodyPr anchor="ctr"/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+mj-cs"/>
              </a:rPr>
              <a:t>상담비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+mj-cs"/>
              </a:rPr>
              <a:t> 지급결과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+mj-cs"/>
              </a:rPr>
              <a:t>(1)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cs typeface="+mj-cs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9997"/>
            <a:ext cx="9144000" cy="5521757"/>
          </a:xfrm>
          <a:prstGeom prst="rect">
            <a:avLst/>
          </a:prstGeom>
        </p:spPr>
      </p:pic>
      <p:sp>
        <p:nvSpPr>
          <p:cNvPr id="7" name="직사각형 5"/>
          <p:cNvSpPr>
            <a:spLocks noChangeArrowheads="1"/>
          </p:cNvSpPr>
          <p:nvPr/>
        </p:nvSpPr>
        <p:spPr bwMode="auto">
          <a:xfrm>
            <a:off x="2051720" y="2132856"/>
            <a:ext cx="1495168" cy="219075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" name="직사각형 5"/>
          <p:cNvSpPr>
            <a:spLocks noChangeArrowheads="1"/>
          </p:cNvSpPr>
          <p:nvPr/>
        </p:nvSpPr>
        <p:spPr bwMode="auto">
          <a:xfrm>
            <a:off x="3546888" y="2334683"/>
            <a:ext cx="983923" cy="194333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" name="타원 8"/>
          <p:cNvSpPr/>
          <p:nvPr/>
        </p:nvSpPr>
        <p:spPr bwMode="auto">
          <a:xfrm>
            <a:off x="4457996" y="2021052"/>
            <a:ext cx="364021" cy="362502"/>
          </a:xfrm>
          <a:prstGeom prst="ellipse">
            <a:avLst/>
          </a:prstGeom>
          <a:solidFill>
            <a:srgbClr val="66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altLang="ko-KR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itchFamily="18" charset="-127"/>
                <a:ea typeface="휴먼모음T" pitchFamily="18" charset="-127"/>
              </a:rPr>
              <a:t>1</a:t>
            </a:r>
            <a:endParaRPr lang="ko-KR" altLang="en-US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모음T" pitchFamily="18" charset="-127"/>
              <a:ea typeface="휴먼모음T" pitchFamily="18" charset="-127"/>
            </a:endParaRPr>
          </a:p>
        </p:txBody>
      </p:sp>
      <p:grpSp>
        <p:nvGrpSpPr>
          <p:cNvPr id="10" name="그룹 6"/>
          <p:cNvGrpSpPr>
            <a:grpSpLocks/>
          </p:cNvGrpSpPr>
          <p:nvPr/>
        </p:nvGrpSpPr>
        <p:grpSpPr bwMode="auto">
          <a:xfrm>
            <a:off x="2062675" y="2805405"/>
            <a:ext cx="4885589" cy="431800"/>
            <a:chOff x="188913" y="3760788"/>
            <a:chExt cx="6752728" cy="431800"/>
          </a:xfrm>
        </p:grpSpPr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188913" y="3760788"/>
              <a:ext cx="6645632" cy="431800"/>
            </a:xfrm>
            <a:prstGeom prst="rect">
              <a:avLst/>
            </a:prstGeom>
            <a:solidFill>
              <a:srgbClr val="3333CC">
                <a:lumMod val="75000"/>
              </a:srgbClr>
            </a:solidFill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2" name="Rectangle 16"/>
            <p:cNvSpPr>
              <a:spLocks noChangeArrowheads="1"/>
            </p:cNvSpPr>
            <p:nvPr/>
          </p:nvSpPr>
          <p:spPr bwMode="auto">
            <a:xfrm>
              <a:off x="190441" y="3776230"/>
              <a:ext cx="67512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Y헤드라인M" pitchFamily="18" charset="-127"/>
                  <a:ea typeface="HY헤드라인M" pitchFamily="18" charset="-127"/>
                </a:rPr>
                <a:t>건강여성 첫걸음 </a:t>
              </a:r>
              <a:r>
                <a:rPr kumimoji="0" lang="ko-KR" altLang="en-US" sz="15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Y헤드라인M" pitchFamily="18" charset="-127"/>
                  <a:ea typeface="HY헤드라인M" pitchFamily="18" charset="-127"/>
                </a:rPr>
                <a:t>클리닉</a:t>
              </a:r>
              <a:r>
                <a:rPr kumimoji="0" lang="ko-KR" alt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Y헤드라인M" pitchFamily="18" charset="-127"/>
                  <a:ea typeface="HY헤드라인M" pitchFamily="18" charset="-127"/>
                </a:rPr>
                <a:t> 사업 </a:t>
              </a:r>
              <a:r>
                <a:rPr kumimoji="0" lang="en-US" altLang="ko-KR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Y헤드라인M" pitchFamily="18" charset="-127"/>
                  <a:ea typeface="HY헤드라인M" pitchFamily="18" charset="-127"/>
                  <a:sym typeface="Wingdings" pitchFamily="2" charset="2"/>
                </a:rPr>
                <a:t> </a:t>
              </a:r>
              <a:r>
                <a:rPr kumimoji="0" lang="ko-KR" altLang="en-US" sz="15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Y헤드라인M" pitchFamily="18" charset="-127"/>
                  <a:ea typeface="HY헤드라인M" pitchFamily="18" charset="-127"/>
                  <a:sym typeface="Wingdings" pitchFamily="2" charset="2"/>
                </a:rPr>
                <a:t>상담비지급</a:t>
              </a:r>
              <a:r>
                <a:rPr lang="ko-KR" altLang="en-US" sz="1500" kern="0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  <a:sym typeface="Wingdings" pitchFamily="2" charset="2"/>
                </a:rPr>
                <a:t>결과</a:t>
              </a:r>
              <a:r>
                <a:rPr kumimoji="0" lang="ko-KR" alt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Y헤드라인M" pitchFamily="18" charset="-127"/>
                  <a:ea typeface="HY헤드라인M" pitchFamily="18" charset="-127"/>
                  <a:sym typeface="Wingdings" pitchFamily="2" charset="2"/>
                </a:rPr>
                <a:t> 클릭</a:t>
              </a:r>
              <a:endParaRPr kumimoji="0" lang="ko-KR" alt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9754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직사각형 32"/>
          <p:cNvSpPr/>
          <p:nvPr/>
        </p:nvSpPr>
        <p:spPr>
          <a:xfrm>
            <a:off x="0" y="844532"/>
            <a:ext cx="9144000" cy="51276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/>
          <p:cNvSpPr/>
          <p:nvPr/>
        </p:nvSpPr>
        <p:spPr>
          <a:xfrm>
            <a:off x="214282" y="1030440"/>
            <a:ext cx="142876" cy="142876"/>
          </a:xfrm>
          <a:prstGeom prst="ellipse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제목 1"/>
          <p:cNvSpPr txBox="1">
            <a:spLocks/>
          </p:cNvSpPr>
          <p:nvPr/>
        </p:nvSpPr>
        <p:spPr>
          <a:xfrm>
            <a:off x="2143108" y="214290"/>
            <a:ext cx="7000892" cy="428628"/>
          </a:xfrm>
          <a:prstGeom prst="rect">
            <a:avLst/>
          </a:prstGeom>
        </p:spPr>
        <p:txBody>
          <a:bodyPr anchor="ctr"/>
          <a:lstStyle/>
          <a:p>
            <a:pPr lvl="0">
              <a:spcBef>
                <a:spcPct val="0"/>
              </a:spcBef>
              <a:defRPr/>
            </a:pPr>
            <a:r>
              <a:rPr lang="ko-KR" altLang="en-US" sz="2400" b="1" dirty="0" err="1">
                <a:latin typeface="휴먼모음T" pitchFamily="18" charset="-127"/>
                <a:ea typeface="휴먼모음T" pitchFamily="18" charset="-127"/>
              </a:rPr>
              <a:t>상담비</a:t>
            </a:r>
            <a:r>
              <a:rPr lang="ko-KR" altLang="en-US" sz="2400" b="1" dirty="0">
                <a:latin typeface="휴먼모음T" pitchFamily="18" charset="-127"/>
                <a:ea typeface="휴먼모음T" pitchFamily="18" charset="-127"/>
              </a:rPr>
              <a:t> 지급관리</a:t>
            </a:r>
            <a:r>
              <a:rPr lang="en-US" altLang="ko-KR" sz="2400" b="1" dirty="0" smtClean="0"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2400" b="1" dirty="0" smtClean="0">
                <a:latin typeface="휴먼모음T" pitchFamily="18" charset="-127"/>
                <a:ea typeface="휴먼모음T" pitchFamily="18" charset="-127"/>
              </a:rPr>
              <a:t>의료기관</a:t>
            </a:r>
            <a:r>
              <a:rPr lang="en-US" altLang="ko-KR" sz="2400" b="1" dirty="0" smtClean="0">
                <a:latin typeface="휴먼모음T" pitchFamily="18" charset="-127"/>
                <a:ea typeface="휴먼모음T" pitchFamily="18" charset="-127"/>
              </a:rPr>
              <a:t>)</a:t>
            </a:r>
            <a:endParaRPr lang="ko-KR" altLang="en-US" sz="2400" b="1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6" name="제목 1"/>
          <p:cNvSpPr txBox="1">
            <a:spLocks/>
          </p:cNvSpPr>
          <p:nvPr/>
        </p:nvSpPr>
        <p:spPr>
          <a:xfrm>
            <a:off x="500034" y="857232"/>
            <a:ext cx="8643966" cy="428628"/>
          </a:xfrm>
          <a:prstGeom prst="rect">
            <a:avLst/>
          </a:prstGeom>
        </p:spPr>
        <p:txBody>
          <a:bodyPr anchor="ctr"/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+mj-cs"/>
              </a:rPr>
              <a:t>상담비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+mj-cs"/>
              </a:rPr>
              <a:t> 지급결과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+mj-cs"/>
              </a:rPr>
              <a:t>(2)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cs typeface="+mj-cs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8" y="1369998"/>
            <a:ext cx="9144000" cy="5488002"/>
          </a:xfrm>
          <a:prstGeom prst="rect">
            <a:avLst/>
          </a:prstGeom>
        </p:spPr>
      </p:pic>
      <p:sp>
        <p:nvSpPr>
          <p:cNvPr id="7" name="직사각형 5"/>
          <p:cNvSpPr>
            <a:spLocks noChangeArrowheads="1"/>
          </p:cNvSpPr>
          <p:nvPr/>
        </p:nvSpPr>
        <p:spPr bwMode="auto">
          <a:xfrm>
            <a:off x="107504" y="2060848"/>
            <a:ext cx="2448272" cy="36004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" name="직사각형 5"/>
          <p:cNvSpPr>
            <a:spLocks noChangeArrowheads="1"/>
          </p:cNvSpPr>
          <p:nvPr/>
        </p:nvSpPr>
        <p:spPr bwMode="auto">
          <a:xfrm>
            <a:off x="193369" y="2636912"/>
            <a:ext cx="2994674" cy="70765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" name="타원 8"/>
          <p:cNvSpPr/>
          <p:nvPr/>
        </p:nvSpPr>
        <p:spPr bwMode="auto">
          <a:xfrm>
            <a:off x="2373765" y="1728581"/>
            <a:ext cx="364021" cy="362502"/>
          </a:xfrm>
          <a:prstGeom prst="ellipse">
            <a:avLst/>
          </a:prstGeom>
          <a:solidFill>
            <a:srgbClr val="66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altLang="ko-KR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itchFamily="18" charset="-127"/>
                <a:ea typeface="휴먼모음T" pitchFamily="18" charset="-127"/>
              </a:rPr>
              <a:t>1</a:t>
            </a:r>
            <a:endParaRPr lang="ko-KR" altLang="en-US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0" name="타원 9"/>
          <p:cNvSpPr/>
          <p:nvPr/>
        </p:nvSpPr>
        <p:spPr bwMode="auto">
          <a:xfrm>
            <a:off x="11358" y="2464166"/>
            <a:ext cx="364021" cy="362502"/>
          </a:xfrm>
          <a:prstGeom prst="ellipse">
            <a:avLst/>
          </a:prstGeom>
          <a:solidFill>
            <a:srgbClr val="66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altLang="ko-KR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itchFamily="18" charset="-127"/>
                <a:ea typeface="휴먼모음T" pitchFamily="18" charset="-127"/>
              </a:rPr>
              <a:t>2</a:t>
            </a:r>
            <a:endParaRPr lang="ko-KR" altLang="en-US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모음T" pitchFamily="18" charset="-127"/>
              <a:ea typeface="휴먼모음T" pitchFamily="18" charset="-127"/>
            </a:endParaRPr>
          </a:p>
        </p:txBody>
      </p:sp>
      <p:grpSp>
        <p:nvGrpSpPr>
          <p:cNvPr id="11" name="그룹 6"/>
          <p:cNvGrpSpPr>
            <a:grpSpLocks/>
          </p:cNvGrpSpPr>
          <p:nvPr/>
        </p:nvGrpSpPr>
        <p:grpSpPr bwMode="auto">
          <a:xfrm>
            <a:off x="243553" y="3605207"/>
            <a:ext cx="4112423" cy="431800"/>
            <a:chOff x="188913" y="3760788"/>
            <a:chExt cx="6752728" cy="431800"/>
          </a:xfrm>
        </p:grpSpPr>
        <p:sp>
          <p:nvSpPr>
            <p:cNvPr id="12" name="Rectangle 14"/>
            <p:cNvSpPr>
              <a:spLocks noChangeArrowheads="1"/>
            </p:cNvSpPr>
            <p:nvPr/>
          </p:nvSpPr>
          <p:spPr bwMode="auto">
            <a:xfrm>
              <a:off x="188913" y="3760788"/>
              <a:ext cx="6645632" cy="431800"/>
            </a:xfrm>
            <a:prstGeom prst="rect">
              <a:avLst/>
            </a:prstGeom>
            <a:solidFill>
              <a:srgbClr val="3333CC">
                <a:lumMod val="75000"/>
              </a:srgbClr>
            </a:solidFill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190441" y="3776230"/>
              <a:ext cx="67512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Y헤드라인M" pitchFamily="18" charset="-127"/>
                  <a:ea typeface="HY헤드라인M" pitchFamily="18" charset="-127"/>
                </a:rPr>
                <a:t>1.</a:t>
              </a:r>
              <a:r>
                <a:rPr kumimoji="0" lang="ko-KR" alt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Y헤드라인M" pitchFamily="18" charset="-127"/>
                  <a:ea typeface="HY헤드라인M" pitchFamily="18" charset="-127"/>
                </a:rPr>
                <a:t> 검색조건</a:t>
              </a:r>
              <a:r>
                <a:rPr kumimoji="0" lang="en-US" altLang="ko-KR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Y헤드라인M" pitchFamily="18" charset="-127"/>
                  <a:ea typeface="HY헤드라인M" pitchFamily="18" charset="-127"/>
                </a:rPr>
                <a:t>(</a:t>
              </a:r>
              <a:r>
                <a:rPr lang="ko-KR" altLang="en-US" sz="1500" kern="0" dirty="0" err="1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시행비</a:t>
              </a:r>
              <a:r>
                <a:rPr lang="ko-KR" altLang="en-US" sz="1500" kern="0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 지급완료일</a:t>
              </a:r>
              <a:r>
                <a:rPr lang="en-US" altLang="ko-KR" sz="1500" kern="0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)</a:t>
              </a:r>
              <a:r>
                <a:rPr kumimoji="0" lang="ko-KR" alt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Y헤드라인M" pitchFamily="18" charset="-127"/>
                  <a:ea typeface="HY헤드라인M" pitchFamily="18" charset="-127"/>
                </a:rPr>
                <a:t> 확인 후 조회</a:t>
              </a:r>
            </a:p>
          </p:txBody>
        </p:sp>
      </p:grpSp>
      <p:grpSp>
        <p:nvGrpSpPr>
          <p:cNvPr id="14" name="그룹 6"/>
          <p:cNvGrpSpPr>
            <a:grpSpLocks/>
          </p:cNvGrpSpPr>
          <p:nvPr/>
        </p:nvGrpSpPr>
        <p:grpSpPr bwMode="auto">
          <a:xfrm>
            <a:off x="249281" y="4160410"/>
            <a:ext cx="3962680" cy="431800"/>
            <a:chOff x="188913" y="3760788"/>
            <a:chExt cx="7082851" cy="431800"/>
          </a:xfrm>
        </p:grpSpPr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188913" y="3760788"/>
              <a:ext cx="6645632" cy="431800"/>
            </a:xfrm>
            <a:prstGeom prst="rect">
              <a:avLst/>
            </a:prstGeom>
            <a:solidFill>
              <a:srgbClr val="3333CC">
                <a:lumMod val="75000"/>
              </a:srgbClr>
            </a:solidFill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190440" y="3776230"/>
              <a:ext cx="7081324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Y헤드라인M" pitchFamily="18" charset="-127"/>
                  <a:ea typeface="HY헤드라인M" pitchFamily="18" charset="-127"/>
                </a:rPr>
                <a:t>2.</a:t>
              </a:r>
              <a:r>
                <a:rPr kumimoji="0" lang="ko-KR" alt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kumimoji="0" lang="ko-KR" altLang="en-US" sz="15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Y헤드라인M" pitchFamily="18" charset="-127"/>
                  <a:ea typeface="HY헤드라인M" pitchFamily="18" charset="-127"/>
                </a:rPr>
                <a:t>지급완료된</a:t>
              </a:r>
              <a:r>
                <a:rPr kumimoji="0" lang="ko-KR" altLang="en-US" sz="1500" b="0" i="0" u="none" strike="noStrike" kern="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Y헤드라인M" pitchFamily="18" charset="-127"/>
                  <a:ea typeface="HY헤드라인M" pitchFamily="18" charset="-127"/>
                </a:rPr>
                <a:t> 보건소 리스트 및 금액 확인</a:t>
              </a:r>
              <a:endParaRPr kumimoji="0" lang="ko-KR" alt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1453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2425</TotalTime>
  <Words>63</Words>
  <Application>Microsoft Office PowerPoint</Application>
  <PresentationFormat>화면 슬라이드 쇼(4:3)</PresentationFormat>
  <Paragraphs>15</Paragraphs>
  <Slides>3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11" baseType="lpstr">
      <vt:lpstr>HY울릉도M</vt:lpstr>
      <vt:lpstr>HY헤드라인M</vt:lpstr>
      <vt:lpstr>굴림</vt:lpstr>
      <vt:lpstr>맑은 고딕</vt:lpstr>
      <vt:lpstr>휴먼모음T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CDC</dc:creator>
  <cp:lastModifiedBy>CDC</cp:lastModifiedBy>
  <cp:revision>166</cp:revision>
  <dcterms:created xsi:type="dcterms:W3CDTF">2016-01-08T07:30:52Z</dcterms:created>
  <dcterms:modified xsi:type="dcterms:W3CDTF">2017-12-08T09:22:03Z</dcterms:modified>
</cp:coreProperties>
</file>