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74" r:id="rId3"/>
    <p:sldId id="257" r:id="rId4"/>
    <p:sldId id="258" r:id="rId5"/>
    <p:sldId id="259" r:id="rId6"/>
    <p:sldId id="260" r:id="rId7"/>
    <p:sldId id="263" r:id="rId8"/>
    <p:sldId id="372" r:id="rId9"/>
    <p:sldId id="265" r:id="rId10"/>
    <p:sldId id="266" r:id="rId11"/>
    <p:sldId id="267" r:id="rId12"/>
    <p:sldId id="268" r:id="rId13"/>
    <p:sldId id="273" r:id="rId14"/>
    <p:sldId id="274" r:id="rId15"/>
    <p:sldId id="279" r:id="rId16"/>
    <p:sldId id="275" r:id="rId17"/>
    <p:sldId id="280" r:id="rId18"/>
    <p:sldId id="327" r:id="rId19"/>
    <p:sldId id="281" r:id="rId20"/>
    <p:sldId id="276" r:id="rId21"/>
    <p:sldId id="326" r:id="rId22"/>
    <p:sldId id="277" r:id="rId23"/>
    <p:sldId id="271" r:id="rId24"/>
    <p:sldId id="272" r:id="rId25"/>
    <p:sldId id="286" r:id="rId26"/>
    <p:sldId id="270" r:id="rId27"/>
    <p:sldId id="287" r:id="rId28"/>
    <p:sldId id="283" r:id="rId29"/>
    <p:sldId id="284" r:id="rId30"/>
    <p:sldId id="285" r:id="rId31"/>
    <p:sldId id="290" r:id="rId32"/>
    <p:sldId id="298" r:id="rId33"/>
    <p:sldId id="291" r:id="rId34"/>
    <p:sldId id="292" r:id="rId35"/>
    <p:sldId id="294" r:id="rId36"/>
    <p:sldId id="295" r:id="rId37"/>
    <p:sldId id="296" r:id="rId38"/>
    <p:sldId id="297" r:id="rId39"/>
    <p:sldId id="373" r:id="rId40"/>
    <p:sldId id="300" r:id="rId41"/>
    <p:sldId id="328" r:id="rId42"/>
    <p:sldId id="329" r:id="rId43"/>
    <p:sldId id="330" r:id="rId44"/>
    <p:sldId id="331" r:id="rId45"/>
    <p:sldId id="366" r:id="rId46"/>
    <p:sldId id="333" r:id="rId47"/>
    <p:sldId id="334" r:id="rId48"/>
    <p:sldId id="335" r:id="rId49"/>
    <p:sldId id="336" r:id="rId50"/>
    <p:sldId id="337" r:id="rId51"/>
    <p:sldId id="338" r:id="rId52"/>
    <p:sldId id="339" r:id="rId53"/>
    <p:sldId id="341" r:id="rId54"/>
    <p:sldId id="367" r:id="rId55"/>
    <p:sldId id="344" r:id="rId56"/>
    <p:sldId id="345" r:id="rId57"/>
    <p:sldId id="369" r:id="rId58"/>
    <p:sldId id="375" r:id="rId59"/>
    <p:sldId id="371" r:id="rId60"/>
    <p:sldId id="376" r:id="rId6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69E-15D9-4A5F-979B-1EC5B2AC3041}" type="datetimeFigureOut">
              <a:rPr lang="ko-KR" altLang="en-US" smtClean="0"/>
              <a:t>2019-05-23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FBF7-00BB-4597-8B6D-FFB2DBF906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8332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69E-15D9-4A5F-979B-1EC5B2AC3041}" type="datetimeFigureOut">
              <a:rPr lang="ko-KR" altLang="en-US" smtClean="0"/>
              <a:t>2019-05-23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FBF7-00BB-4597-8B6D-FFB2DBF906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1108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69E-15D9-4A5F-979B-1EC5B2AC3041}" type="datetimeFigureOut">
              <a:rPr lang="ko-KR" altLang="en-US" smtClean="0"/>
              <a:t>2019-05-23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FBF7-00BB-4597-8B6D-FFB2DBF906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4131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69E-15D9-4A5F-979B-1EC5B2AC3041}" type="datetimeFigureOut">
              <a:rPr lang="ko-KR" altLang="en-US" smtClean="0"/>
              <a:t>2019-05-23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FBF7-00BB-4597-8B6D-FFB2DBF906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888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69E-15D9-4A5F-979B-1EC5B2AC3041}" type="datetimeFigureOut">
              <a:rPr lang="ko-KR" altLang="en-US" smtClean="0"/>
              <a:t>2019-05-23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FBF7-00BB-4597-8B6D-FFB2DBF906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0015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69E-15D9-4A5F-979B-1EC5B2AC3041}" type="datetimeFigureOut">
              <a:rPr lang="ko-KR" altLang="en-US" smtClean="0"/>
              <a:t>2019-05-23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FBF7-00BB-4597-8B6D-FFB2DBF906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4444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69E-15D9-4A5F-979B-1EC5B2AC3041}" type="datetimeFigureOut">
              <a:rPr lang="ko-KR" altLang="en-US" smtClean="0"/>
              <a:t>2019-05-23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FBF7-00BB-4597-8B6D-FFB2DBF906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4874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69E-15D9-4A5F-979B-1EC5B2AC3041}" type="datetimeFigureOut">
              <a:rPr lang="ko-KR" altLang="en-US" smtClean="0"/>
              <a:t>2019-05-23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FBF7-00BB-4597-8B6D-FFB2DBF906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2575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69E-15D9-4A5F-979B-1EC5B2AC3041}" type="datetimeFigureOut">
              <a:rPr lang="ko-KR" altLang="en-US" smtClean="0"/>
              <a:t>2019-05-23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FBF7-00BB-4597-8B6D-FFB2DBF906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0169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69E-15D9-4A5F-979B-1EC5B2AC3041}" type="datetimeFigureOut">
              <a:rPr lang="ko-KR" altLang="en-US" smtClean="0"/>
              <a:t>2019-05-23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FBF7-00BB-4597-8B6D-FFB2DBF906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4791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69E-15D9-4A5F-979B-1EC5B2AC3041}" type="datetimeFigureOut">
              <a:rPr lang="ko-KR" altLang="en-US" smtClean="0"/>
              <a:t>2019-05-23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FBF7-00BB-4597-8B6D-FFB2DBF906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7233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D869E-15D9-4A5F-979B-1EC5B2AC3041}" type="datetimeFigureOut">
              <a:rPr lang="ko-KR" altLang="en-US" smtClean="0"/>
              <a:t>2019-05-23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BFBF7-00BB-4597-8B6D-FFB2DBF906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8938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56530"/>
          </a:xfrm>
        </p:spPr>
        <p:txBody>
          <a:bodyPr/>
          <a:lstStyle/>
          <a:p>
            <a:r>
              <a:rPr lang="en-US" altLang="ko-KR" b="1" dirty="0" smtClean="0"/>
              <a:t>5</a:t>
            </a:r>
            <a:r>
              <a:rPr lang="ko-KR" altLang="en-US" b="1" dirty="0" smtClean="0"/>
              <a:t>월 </a:t>
            </a:r>
            <a:r>
              <a:rPr lang="ko-KR" altLang="en-US" b="1" dirty="0" err="1" smtClean="0"/>
              <a:t>호흡기지회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ko-KR" altLang="en-US" b="1" dirty="0" smtClean="0"/>
              <a:t>저널발표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en-US" altLang="ko-KR" b="1" dirty="0" smtClean="0"/>
              <a:t>Critical Care Medicine</a:t>
            </a:r>
            <a:endParaRPr lang="ko-KR" altLang="en-US" b="1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891327" y="5020640"/>
            <a:ext cx="9144000" cy="1655762"/>
          </a:xfrm>
        </p:spPr>
        <p:txBody>
          <a:bodyPr/>
          <a:lstStyle/>
          <a:p>
            <a:pPr algn="r"/>
            <a:endParaRPr lang="en-US" altLang="ko-KR" dirty="0" smtClean="0"/>
          </a:p>
          <a:p>
            <a:pPr algn="r"/>
            <a:r>
              <a:rPr lang="ko-KR" altLang="en-US" dirty="0" smtClean="0"/>
              <a:t>경상대학교병원 </a:t>
            </a:r>
            <a:endParaRPr lang="en-US" altLang="ko-KR" dirty="0" smtClean="0"/>
          </a:p>
          <a:p>
            <a:pPr algn="r"/>
            <a:r>
              <a:rPr lang="ko-KR" altLang="en-US" dirty="0" smtClean="0"/>
              <a:t>호흡기알레르기내과 유정완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2006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steps to reduce </a:t>
            </a:r>
            <a:r>
              <a:rPr lang="en-US" altLang="ko-K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Vt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4ml/kg PBW</a:t>
            </a:r>
          </a:p>
          <a:p>
            <a:pPr marL="0" indent="0">
              <a:buNone/>
            </a:pP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6.0 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5.0, from 5.0 to 4.5, and from 4.5 to 4 mL/kg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PBW</a:t>
            </a:r>
          </a:p>
          <a:p>
            <a:pPr marL="0" indent="0">
              <a:buNone/>
            </a:pP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PEEP titration to a target </a:t>
            </a:r>
            <a:r>
              <a:rPr lang="en-US" altLang="ko-K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Pplateu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23-25cmH2O</a:t>
            </a:r>
          </a:p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Sweep gas and blood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flow</a:t>
            </a:r>
          </a:p>
          <a:p>
            <a:pPr marL="0" indent="0">
              <a:buNone/>
            </a:pP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PaCO2 between 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80% and 120% of the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baseline value</a:t>
            </a:r>
          </a:p>
          <a:p>
            <a:pPr marL="0" indent="0">
              <a:buNone/>
            </a:pP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If PaCO2 exceeded 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 mmHg and/or pH was &lt; 7.30 despite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optimal ECCO2R  </a:t>
            </a:r>
          </a:p>
          <a:p>
            <a:pPr marL="0" indent="0">
              <a:buNone/>
            </a:pP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settings 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 respiratory rate of 35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breaths/ min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ko-K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Vt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was 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to the last </a:t>
            </a:r>
            <a:endParaRPr lang="en-US" altLang="ko-K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previously tolerated value.</a:t>
            </a:r>
            <a:endParaRPr lang="ko-KR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31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primary outcome </a:t>
            </a:r>
          </a:p>
          <a:p>
            <a:pPr marL="0" indent="0">
              <a:buNone/>
            </a:pP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number 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patients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successfully 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achieved a </a:t>
            </a:r>
            <a:r>
              <a:rPr lang="en-US" altLang="ko-K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Vt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4 mL/kg PBW 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PaCO2  </a:t>
            </a:r>
          </a:p>
          <a:p>
            <a:pPr marL="0" indent="0">
              <a:buNone/>
            </a:pP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not 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more than 20% from baseline with a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 of 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arterial pH &gt; 7.30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endpoints</a:t>
            </a:r>
          </a:p>
          <a:p>
            <a:pPr marL="0" indent="0">
              <a:buNone/>
            </a:pP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assessment of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physiological variables 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ECCO2R settings 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(b)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</a:t>
            </a:r>
          </a:p>
          <a:p>
            <a:pPr marL="0" indent="0">
              <a:buNone/>
            </a:pP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of 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adverse events.</a:t>
            </a:r>
            <a:endParaRPr lang="ko-KR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88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Severe adverse events (SAE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(1) any 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fatal or immediately life-threatening event,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permanently disabling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severely incapacitating, or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requiring prolonged 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hospitalization, or any event jeopardizing</a:t>
            </a:r>
          </a:p>
          <a:p>
            <a:pPr marL="0" indent="0">
              <a:buNone/>
            </a:pP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patient and requiring medical or surgical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intervention and 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the attending physician perceived might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directly related</a:t>
            </a:r>
          </a:p>
          <a:p>
            <a:pPr marL="0" indent="0">
              <a:buNone/>
            </a:pP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any clinically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untoward 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medical occurrence that was different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what 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expected in the clinical course of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ARDS to 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ECCO2R</a:t>
            </a:r>
            <a:endParaRPr lang="ko-KR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24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20" y="0"/>
            <a:ext cx="55173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712" y="0"/>
            <a:ext cx="45813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4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proportion of patients who achieved ultra-protective setting</a:t>
            </a:r>
          </a:p>
          <a:p>
            <a:pPr marL="0" indent="0">
              <a:buNone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78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(74/95) by 8 </a:t>
            </a:r>
            <a:r>
              <a:rPr lang="en-US" altLang="ko-K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82% (78/95) by 24 </a:t>
            </a:r>
            <a:r>
              <a:rPr lang="en-US" altLang="ko-K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5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(3-8) days of maintenance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Cannulation 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site: internal jugular vein (57%), femoral vein (43%)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Catheter 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size: 15.5 Fr in patients on the </a:t>
            </a:r>
            <a:r>
              <a:rPr lang="en-US" altLang="ko-K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Hemolung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device</a:t>
            </a:r>
          </a:p>
          <a:p>
            <a:pPr marL="0" indent="0">
              <a:buNone/>
            </a:pP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18 Fr in patients on the </a:t>
            </a:r>
            <a:r>
              <a:rPr lang="en-US" altLang="ko-K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iLA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active and </a:t>
            </a:r>
            <a:r>
              <a:rPr lang="en-US" altLang="ko-K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Cardiohelp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HLS5.0 device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10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4183"/>
            <a:ext cx="12018663" cy="305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57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282" y="91694"/>
            <a:ext cx="7489187" cy="653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8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ventilation duration: 17 (11-29) days</a:t>
            </a:r>
          </a:p>
          <a:p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69 patients (73%) alive at day 28</a:t>
            </a:r>
          </a:p>
          <a:p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59 patients (62%) alive at hospital discharge</a:t>
            </a:r>
          </a:p>
          <a:p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Ventilator free day : 11 (0-17) days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80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ko-K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ECCO2R-AE</a:t>
            </a:r>
          </a:p>
          <a:p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 patients (39%), first 24h of ECCO2R in 26 patients</a:t>
            </a:r>
          </a:p>
          <a:p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Severe adverse effect</a:t>
            </a:r>
          </a:p>
          <a:p>
            <a:pPr marL="0" indent="0">
              <a:buNone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massive right frontal parenchymal hematoma, severe hematemesis and melena, </a:t>
            </a:r>
          </a:p>
          <a:p>
            <a:pPr marL="0" indent="0">
              <a:buNone/>
            </a:pP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superior vena cava thrombosis, sudden death, severe hypoxemia, pneumothorax at </a:t>
            </a:r>
          </a:p>
          <a:p>
            <a:pPr marL="0" indent="0">
              <a:buNone/>
            </a:pP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cannula insertion in the internal jugular vein </a:t>
            </a:r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4607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60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Clinical Trial in ARDS 2019</a:t>
            </a:r>
            <a:endParaRPr lang="ko-KR" altLang="en-US" sz="60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8923" y="1825625"/>
            <a:ext cx="11502639" cy="4351338"/>
          </a:xfrm>
        </p:spPr>
        <p:txBody>
          <a:bodyPr>
            <a:normAutofit/>
          </a:bodyPr>
          <a:lstStyle/>
          <a:p>
            <a:r>
              <a:rPr lang="en-US" altLang="ko-KR" sz="4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SUPERNOVA study (Intensive Care Med)</a:t>
            </a:r>
          </a:p>
          <a:p>
            <a:r>
              <a:rPr lang="en-US" altLang="ko-KR" sz="4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EPVent-2 trial (JAMA)</a:t>
            </a:r>
          </a:p>
          <a:p>
            <a:r>
              <a:rPr lang="en-US" altLang="ko-KR" sz="4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ROSE trial (NEJM)</a:t>
            </a:r>
            <a:endParaRPr lang="ko-KR" altLang="en-US" sz="4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27726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546" y="151731"/>
            <a:ext cx="6494235" cy="6616537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3088546" y="4093436"/>
            <a:ext cx="6286190" cy="6323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280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Conclusion</a:t>
            </a:r>
            <a:endParaRPr lang="ko-KR" altLang="en-US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ECCO2R in patients with moderate ARDS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easible for ultra-protective ventilation </a:t>
            </a:r>
          </a:p>
          <a:p>
            <a:pPr marL="0" indent="0">
              <a:buNone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Mitigating respiratory acidosis </a:t>
            </a:r>
          </a:p>
          <a:p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RCT is required to assess overall benefits and harms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27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716" y="365956"/>
            <a:ext cx="10448925" cy="356235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8443245" y="5623133"/>
            <a:ext cx="3614871" cy="623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JAMA 2019 Feb</a:t>
            </a:r>
            <a:endParaRPr lang="ko-KR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34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Limiting mechanical lung injury during invasive ventilation</a:t>
            </a:r>
          </a:p>
          <a:p>
            <a:pPr marL="0" indent="0">
              <a:buNone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approach to improve survival from ARDS</a:t>
            </a:r>
          </a:p>
          <a:p>
            <a:pPr marL="0" indent="0">
              <a:buNone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Lower tidal volume: 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beneficial</a:t>
            </a:r>
            <a:endParaRPr lang="en-US" altLang="ko-K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Titration of PEEP: unclear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Airway pressure</a:t>
            </a:r>
          </a:p>
          <a:p>
            <a:pPr marL="0" indent="0">
              <a:buNone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insufficient to guide lung protective PEEP titration in ARDS</a:t>
            </a:r>
          </a:p>
          <a:p>
            <a:pPr marL="0" indent="0">
              <a:buNone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chest wall and abdomen: pleural pressure and respiratory system 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mechanics 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critically ill patients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4006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ko-K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Transpulmonary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pressure (PL = airway pressure minus pleural pressure)</a:t>
            </a:r>
          </a:p>
          <a:p>
            <a:pPr marL="0" indent="0">
              <a:buNone/>
            </a:pP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Distinguishing lung from chest wall mechanics</a:t>
            </a:r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Airway pressure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modern 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ventilators</a:t>
            </a:r>
          </a:p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Pleural pressure: esophageal manometry using a balloon </a:t>
            </a:r>
          </a:p>
          <a:p>
            <a:pPr marL="0" indent="0">
              <a:buNone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catheter positioned in the </a:t>
            </a:r>
            <a:r>
              <a:rPr lang="en-US" altLang="ko-K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midthoracic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esophagus</a:t>
            </a:r>
          </a:p>
        </p:txBody>
      </p:sp>
    </p:spTree>
    <p:extLst>
      <p:ext uri="{BB962C8B-B14F-4D97-AF65-F5344CB8AC3E}">
        <p14:creationId xmlns:p14="http://schemas.microsoft.com/office/powerpoint/2010/main" val="26157084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662" y="138785"/>
            <a:ext cx="8505695" cy="3904568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897166" y="4170348"/>
            <a:ext cx="8588524" cy="22475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 center randomized trial (</a:t>
            </a:r>
            <a:r>
              <a:rPr lang="en-US" altLang="ko-KR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Epvent</a:t>
            </a:r>
            <a:r>
              <a:rPr lang="en-US" altLang="ko-K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Enrolled patients with any ARDS severity</a:t>
            </a:r>
          </a:p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of lower PEEP than recent trial </a:t>
            </a:r>
            <a:endParaRPr lang="en-US" altLang="ko-K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Esophageal pressure-guided PEEP titration</a:t>
            </a:r>
          </a:p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PF ratio, higher respiratory system compliance and improved adjusted survival </a:t>
            </a:r>
          </a:p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877112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EPVent-2 </a:t>
            </a:r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trial</a:t>
            </a:r>
            <a:endParaRPr lang="ko-KR" altLang="en-US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Multicenter randomized trial at 14 hospitals across the US and Canada</a:t>
            </a:r>
          </a:p>
          <a:p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PES-guided PEEP titration vs an empirical high PEEP-FiO2 titration table in patients with moderate to severe ARDS</a:t>
            </a:r>
          </a:p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</a:t>
            </a:r>
            <a:endParaRPr lang="en-US" altLang="ko-K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Aged 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years or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older</a:t>
            </a:r>
          </a:p>
          <a:p>
            <a:pPr marL="0" indent="0">
              <a:buNone/>
            </a:pP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Moderate 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severe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ARDS (PaO2:FIO2 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 200mmHg) </a:t>
            </a:r>
            <a:endParaRPr lang="en-US" altLang="ko-K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Onset 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 the last 36 hours </a:t>
            </a:r>
          </a:p>
          <a:p>
            <a:pPr marL="0" indent="0">
              <a:buNone/>
            </a:pP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All 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Berlin definition criteria</a:t>
            </a:r>
            <a:endParaRPr lang="ko-KR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88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931" y="0"/>
            <a:ext cx="5808790" cy="686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00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/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ko-K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Prespecified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end point</a:t>
            </a:r>
            <a:r>
              <a:rPr lang="en-US" altLang="ko-KR" sz="2000" dirty="0"/>
              <a:t/>
            </a:r>
            <a:br>
              <a:rPr lang="en-US" altLang="ko-KR" sz="2000" dirty="0"/>
            </a:br>
            <a:endParaRPr lang="en-US" altLang="ko-K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anked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composite score: incorporated 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death and days free from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ventilation through day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en-US" altLang="ko-K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patient was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compared with every 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patient </a:t>
            </a:r>
            <a:r>
              <a:rPr lang="en-US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inthe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 and assigned 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score (tie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0, win: +1, loss: −1) for each pairwise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</a:p>
          <a:p>
            <a:pPr marL="0" indent="0">
              <a:buNone/>
            </a:pP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one patient survival: the other death=+1: -1</a:t>
            </a:r>
          </a:p>
          <a:p>
            <a:pPr marL="0" indent="0">
              <a:buNone/>
            </a:pP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one patient </a:t>
            </a:r>
            <a:r>
              <a:rPr lang="en-US" altLang="ko-K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survial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less MV: the other survival, more MV =+1: -1</a:t>
            </a:r>
          </a:p>
          <a:p>
            <a:pPr marL="0" indent="0">
              <a:buNone/>
            </a:pP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Both patients survival and same MV: 0:0 </a:t>
            </a:r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112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end points</a:t>
            </a:r>
            <a:endParaRPr lang="en-US" altLang="ko-K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all-cause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mortality 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28 days, 60 days, and 1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 </a:t>
            </a:r>
          </a:p>
          <a:p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ventilator-free days through 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  <a:p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intensive 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 unit (ICU) and hospital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lengths of 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stay through day 28 and day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</a:p>
          <a:p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protocol 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failure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requiring rescue therapy</a:t>
            </a:r>
          </a:p>
          <a:p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functional 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status at 1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endParaRPr lang="ko-KR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51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663" y="315033"/>
            <a:ext cx="10859451" cy="3658761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7537391" y="5554766"/>
            <a:ext cx="4341263" cy="7434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Intensive Care Med 2019; 45: 592-600</a:t>
            </a:r>
            <a:endParaRPr lang="ko-KR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99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Safety end point</a:t>
            </a:r>
            <a:endParaRPr lang="en-US" altLang="ko-K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Shock-free 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days (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vasopressor requirement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through day 28, 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pneumothorax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altLang="ko-K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bronchopleural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fistula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any barotrauma, acute 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kidney 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injury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requiring renal </a:t>
            </a:r>
            <a:endParaRPr lang="en-US" altLang="ko-K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replacement 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therapy in the first 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days, and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other 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serious adverse event.</a:t>
            </a:r>
            <a:endParaRPr lang="ko-KR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38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958" y="0"/>
            <a:ext cx="69390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22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PEEP change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PES-guided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PEEP 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(up to 36cm H2O)</a:t>
            </a:r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from 12cmH2O↓ to 20cmH2O↑</a:t>
            </a:r>
          </a:p>
          <a:p>
            <a:pPr marL="0" indent="0">
              <a:buNone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64.3% ↑, 16.8% ↓, 18.8% 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</a:p>
          <a:p>
            <a:pPr marL="0" indent="0">
              <a:buNone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mean 17cmH2O PEEP and 0.56 FiO2</a:t>
            </a:r>
            <a:endParaRPr lang="en-US" altLang="ko-K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mpirical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PEEP-FIO2 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(up to 24 cmH2O)</a:t>
            </a:r>
            <a:endParaRPr lang="en-US" altLang="ko-K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from 5cmH2O↓ to 13cmH2O↑</a:t>
            </a:r>
          </a:p>
          <a:p>
            <a:pPr marL="0" indent="0">
              <a:buNone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57.1% ↑, 15.3% ↓, 27.6% 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</a:p>
          <a:p>
            <a:pPr marL="0" indent="0">
              <a:buNone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mean 16 cmH2O and 0.51 FiO2 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21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971" y="76912"/>
            <a:ext cx="9426729" cy="663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90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489" y="81185"/>
            <a:ext cx="7262737" cy="677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7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236" y="78157"/>
            <a:ext cx="10950117" cy="677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6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195" y="0"/>
            <a:ext cx="107014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76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171" y="68367"/>
            <a:ext cx="10444864" cy="6789633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760576" y="752030"/>
            <a:ext cx="10280590" cy="8033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760576" y="3939611"/>
            <a:ext cx="10280590" cy="12391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760576" y="5708591"/>
            <a:ext cx="10280590" cy="3589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855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427" y="559748"/>
            <a:ext cx="10764829" cy="490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53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Pes-guided PEEP vs empirical high PEEP-FiO2 in patients with moderate to severe ARDS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significant difference in the primary composite end point </a:t>
            </a:r>
          </a:p>
          <a:p>
            <a:pPr marL="0" indent="0">
              <a:buNone/>
            </a:pP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incorporating death and days free from MV through day 28</a:t>
            </a:r>
          </a:p>
        </p:txBody>
      </p:sp>
    </p:spTree>
    <p:extLst>
      <p:ext uri="{BB962C8B-B14F-4D97-AF65-F5344CB8AC3E}">
        <p14:creationId xmlns:p14="http://schemas.microsoft.com/office/powerpoint/2010/main" val="2086886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Ventilator induced lung injury (VILI)</a:t>
            </a:r>
            <a:endParaRPr lang="ko-KR" altLang="en-US" sz="40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Clinically indistinguishable from ARDS 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ko-K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ARDSnet</a:t>
            </a:r>
            <a:endParaRPr lang="en-US" altLang="ko-K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Tidal volume (VT) 6ml/kg of PBW, </a:t>
            </a:r>
          </a:p>
          <a:p>
            <a:pPr marL="0" indent="0">
              <a:buNone/>
            </a:pP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end-inspiratory plateau pressure (</a:t>
            </a:r>
            <a:r>
              <a:rPr lang="en-US" altLang="ko-K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Pplat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≤  30cmH2O</a:t>
            </a:r>
          </a:p>
          <a:p>
            <a:pPr marL="0" indent="0">
              <a:buNone/>
            </a:pP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-&gt;not fully protective in some patients </a:t>
            </a:r>
          </a:p>
          <a:p>
            <a:pPr marL="0" indent="0">
              <a:buNone/>
            </a:pP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Reduction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VT to 3-4mg/kg and </a:t>
            </a:r>
            <a:r>
              <a:rPr lang="en-US" altLang="ko-K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Pplat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≤ 25cmH2O</a:t>
            </a:r>
          </a:p>
          <a:p>
            <a:pPr marL="0" indent="0">
              <a:buNone/>
            </a:pP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-&gt; minimizing VILI , but risk of respiratory acidosis </a:t>
            </a:r>
            <a:endParaRPr lang="ko-KR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77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EPvent-2 (JAMA 2019)</a:t>
            </a:r>
          </a:p>
          <a:p>
            <a:pPr marL="0" indent="0">
              <a:buNone/>
            </a:pP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1) no difference of end- expiratory PL</a:t>
            </a:r>
          </a:p>
          <a:p>
            <a:pPr marL="0" indent="0">
              <a:buNone/>
            </a:pP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2) Mean end-expiratory Pl of O2 H2O ≥  </a:t>
            </a:r>
          </a:p>
          <a:p>
            <a:pPr marL="0" indent="0">
              <a:buNone/>
            </a:pP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0 cmH2O until day 3 </a:t>
            </a:r>
          </a:p>
          <a:p>
            <a:pPr marL="0" indent="0">
              <a:buNone/>
            </a:pP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No driving pressure difference </a:t>
            </a:r>
          </a:p>
          <a:p>
            <a:pPr marL="0" indent="0">
              <a:buNone/>
            </a:pP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Predominance of pulmonary risk  </a:t>
            </a:r>
          </a:p>
          <a:p>
            <a:pPr marL="0" indent="0">
              <a:buNone/>
            </a:pP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factor for ARDS</a:t>
            </a:r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EPvent-1 (NEJM 2008)</a:t>
            </a:r>
          </a:p>
          <a:p>
            <a:pPr marL="0" indent="0">
              <a:buNone/>
            </a:pP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significant difference  of  end- </a:t>
            </a:r>
          </a:p>
          <a:p>
            <a:pPr marL="0" indent="0">
              <a:buNone/>
            </a:pP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expiratory PL </a:t>
            </a:r>
          </a:p>
          <a:p>
            <a:pPr marL="0" indent="0">
              <a:buNone/>
            </a:pP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Mean end-expiratory Pl ≤0cmH2O</a:t>
            </a:r>
          </a:p>
          <a:p>
            <a:pPr marL="0" indent="0">
              <a:buNone/>
            </a:pP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Driving pressure difference</a:t>
            </a:r>
          </a:p>
          <a:p>
            <a:pPr marL="0" indent="0">
              <a:buNone/>
            </a:pP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en-US" altLang="ko-K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Extrapulmonary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risk factor for ARDS</a:t>
            </a:r>
          </a:p>
          <a:p>
            <a:pPr marL="0" indent="0">
              <a:buNone/>
            </a:pP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(40% intraabdominal risk)</a:t>
            </a:r>
          </a:p>
        </p:txBody>
      </p:sp>
    </p:spTree>
    <p:extLst>
      <p:ext uri="{BB962C8B-B14F-4D97-AF65-F5344CB8AC3E}">
        <p14:creationId xmlns:p14="http://schemas.microsoft.com/office/powerpoint/2010/main" val="124107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81" y="486335"/>
            <a:ext cx="10724745" cy="361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8888920" y="5590502"/>
            <a:ext cx="3024336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NEJM </a:t>
            </a:r>
            <a:r>
              <a:rPr lang="en-US" altLang="ko-K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2019.5 </a:t>
            </a:r>
            <a:endParaRPr lang="ko-KR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777525" y="4529271"/>
            <a:ext cx="5751320" cy="17775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2016.1-2018.4 </a:t>
            </a:r>
          </a:p>
          <a:p>
            <a:pPr algn="ctr"/>
            <a:r>
              <a:rPr lang="en-US" altLang="ko-K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hospitals across the United States</a:t>
            </a:r>
            <a:endParaRPr lang="ko-KR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5508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ko-KR" altLang="en-US" sz="4000" dirty="0">
              <a:latin typeface="Times New Roman Uni" panose="02020603050405020304" pitchFamily="18" charset="-127"/>
              <a:ea typeface="Times New Roman Uni" panose="02020603050405020304" pitchFamily="18" charset="-127"/>
              <a:cs typeface="Times New Roman Uni" panose="02020603050405020304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ko-KR" b="1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Neuromuscular blockade    </a:t>
            </a:r>
          </a:p>
          <a:p>
            <a:r>
              <a:rPr lang="en-US" altLang="ko-KR" sz="3200" b="1" dirty="0" smtClean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↓ </a:t>
            </a:r>
            <a:r>
              <a:rPr lang="en-US" altLang="ko-KR" sz="2400" dirty="0" smtClean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Patient–ventilator </a:t>
            </a:r>
            <a:r>
              <a:rPr lang="en-US" altLang="ko-KR" sz="2400" dirty="0" err="1" smtClean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dyssynchrony</a:t>
            </a:r>
            <a:r>
              <a:rPr lang="en-US" altLang="ko-KR" sz="2400" dirty="0" smtClean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, the </a:t>
            </a:r>
            <a:r>
              <a:rPr lang="en-US" altLang="ko-KR" sz="2400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work of </a:t>
            </a:r>
            <a:r>
              <a:rPr lang="en-US" altLang="ko-KR" sz="2400" dirty="0" smtClean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breathing, accumulation </a:t>
            </a:r>
            <a:r>
              <a:rPr lang="en-US" altLang="ko-KR" sz="2400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of </a:t>
            </a:r>
            <a:endParaRPr lang="en-US" altLang="ko-KR" sz="2400" dirty="0" smtClean="0">
              <a:latin typeface="Times New Roman" panose="02020603050405020304" pitchFamily="18" charset="0"/>
              <a:ea typeface="Times New Roman Uni" panose="02020603050405020304" pitchFamily="18" charset="-127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ko-KR" sz="2400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dirty="0" smtClean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       alveolar fluid</a:t>
            </a:r>
            <a:endParaRPr lang="en-US" altLang="ko-KR" sz="2400" dirty="0">
              <a:latin typeface="Times New Roman" panose="02020603050405020304" pitchFamily="18" charset="0"/>
              <a:ea typeface="Times New Roman Uni" panose="02020603050405020304" pitchFamily="18" charset="-127"/>
              <a:cs typeface="Times New Roman" panose="02020603050405020304" pitchFamily="18" charset="0"/>
            </a:endParaRPr>
          </a:p>
          <a:p>
            <a:r>
              <a:rPr lang="en-US" altLang="ko-KR" sz="3200" b="1" dirty="0" smtClean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↑</a:t>
            </a:r>
            <a:r>
              <a:rPr lang="en-US" altLang="ko-KR" sz="2400" dirty="0" smtClean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Neuromuscular weakness </a:t>
            </a:r>
            <a:endParaRPr lang="en-US" altLang="ko-KR" sz="2400" dirty="0">
              <a:latin typeface="Times New Roman" panose="02020603050405020304" pitchFamily="18" charset="0"/>
              <a:ea typeface="Times New Roman Uni" panose="02020603050405020304" pitchFamily="18" charset="-127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en-US" altLang="ko-KR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ACURASYS trial (NEJM 2010)</a:t>
            </a:r>
          </a:p>
          <a:p>
            <a:r>
              <a:rPr lang="en-US" altLang="ko-KR" sz="1800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the early </a:t>
            </a:r>
            <a:r>
              <a:rPr lang="en-US" altLang="ko-KR" sz="1800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administration of </a:t>
            </a:r>
            <a:r>
              <a:rPr lang="en-US" altLang="ko-KR" sz="1800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a 48-hour infusion of </a:t>
            </a:r>
            <a:r>
              <a:rPr lang="en-US" altLang="ko-KR" sz="1800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neuromuscular blockade </a:t>
            </a:r>
            <a:r>
              <a:rPr lang="en-US" altLang="ko-KR" sz="1800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in patients with </a:t>
            </a:r>
            <a:r>
              <a:rPr lang="en-US" altLang="ko-KR" sz="1800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moderate-to-severe ARDS </a:t>
            </a:r>
            <a:r>
              <a:rPr lang="en-US" altLang="ko-KR" sz="1800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(defined by a ratio of the partial </a:t>
            </a:r>
            <a:r>
              <a:rPr lang="en-US" altLang="ko-KR" sz="1800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pressure of </a:t>
            </a:r>
            <a:r>
              <a:rPr lang="en-US" altLang="ko-KR" sz="1800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arterial oxygen [Pao2] to the fraction of </a:t>
            </a:r>
            <a:r>
              <a:rPr lang="en-US" altLang="ko-KR" sz="1800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inspired oxygen </a:t>
            </a:r>
            <a:r>
              <a:rPr lang="en-US" altLang="ko-KR" sz="1800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[Fio2] of &lt;150 mm Hg with </a:t>
            </a:r>
            <a:r>
              <a:rPr lang="en-US" altLang="ko-KR" sz="1800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a positive </a:t>
            </a:r>
            <a:r>
              <a:rPr lang="en-US" altLang="ko-KR" sz="1800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end-expiratory pressure [PEEP] of ≥5 </a:t>
            </a:r>
            <a:r>
              <a:rPr lang="en-US" altLang="ko-KR" sz="1800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H2Oof </a:t>
            </a:r>
            <a:r>
              <a:rPr lang="en-US" altLang="ko-KR" sz="1800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water</a:t>
            </a:r>
            <a:r>
              <a:rPr lang="en-US" altLang="ko-KR" sz="1800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)</a:t>
            </a:r>
          </a:p>
          <a:p>
            <a:r>
              <a:rPr lang="en-US" altLang="ko-KR" sz="3200" b="1" dirty="0" smtClean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↓</a:t>
            </a:r>
            <a:r>
              <a:rPr lang="en-US" altLang="ko-KR" sz="2000" b="1" dirty="0" smtClean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 Mortality  than </a:t>
            </a:r>
            <a:r>
              <a:rPr lang="en-US" altLang="ko-KR" sz="2000" b="1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a </a:t>
            </a:r>
            <a:r>
              <a:rPr lang="en-US" altLang="ko-KR" sz="2000" b="1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strategy of </a:t>
            </a:r>
            <a:r>
              <a:rPr lang="en-US" altLang="ko-KR" sz="2000" b="1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deep sedation without routine </a:t>
            </a:r>
            <a:r>
              <a:rPr lang="en-US" altLang="ko-KR" sz="2000" b="1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neuromuscular </a:t>
            </a:r>
            <a:r>
              <a:rPr lang="en-US" altLang="ko-KR" sz="2000" b="1" dirty="0" smtClean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blockade</a:t>
            </a:r>
            <a:endParaRPr lang="en-US" altLang="ko-KR" sz="2000" b="1" dirty="0">
              <a:latin typeface="Times New Roman" panose="02020603050405020304" pitchFamily="18" charset="0"/>
              <a:ea typeface="Times New Roman Uni" panose="02020603050405020304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6634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ko-KR" dirty="0" smtClean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 Lower </a:t>
            </a:r>
            <a:r>
              <a:rPr lang="en-US" altLang="ko-KR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weak recommendation in practice </a:t>
            </a:r>
            <a:r>
              <a:rPr lang="en-US" altLang="ko-KR" dirty="0" smtClean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guideline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ko-KR" dirty="0" smtClean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 lack </a:t>
            </a:r>
            <a:r>
              <a:rPr lang="en-US" altLang="ko-KR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of research comparing </a:t>
            </a:r>
            <a:r>
              <a:rPr lang="en-US" altLang="ko-KR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neuromuscular blockade </a:t>
            </a:r>
            <a:r>
              <a:rPr lang="en-US" altLang="ko-KR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and deep </a:t>
            </a:r>
            <a:r>
              <a:rPr lang="en-US" altLang="ko-KR" dirty="0" smtClean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altLang="ko-KR" dirty="0" smtClean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     sedation </a:t>
            </a:r>
            <a:r>
              <a:rPr lang="en-US" altLang="ko-KR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with current </a:t>
            </a:r>
            <a:r>
              <a:rPr lang="en-US" altLang="ko-KR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practice (lighter </a:t>
            </a:r>
            <a:r>
              <a:rPr lang="en-US" altLang="ko-KR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sedation </a:t>
            </a:r>
            <a:r>
              <a:rPr lang="en-US" altLang="ko-KR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targets)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ko-KR" dirty="0" smtClean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 Use </a:t>
            </a:r>
            <a:r>
              <a:rPr lang="en-US" altLang="ko-KR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of neuromuscular blockade </a:t>
            </a:r>
          </a:p>
          <a:p>
            <a:pPr marL="0" indent="0">
              <a:buNone/>
            </a:pPr>
            <a:r>
              <a:rPr lang="en-US" altLang="ko-KR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   : deep </a:t>
            </a:r>
            <a:r>
              <a:rPr lang="en-US" altLang="ko-KR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sedation, </a:t>
            </a:r>
            <a:r>
              <a:rPr lang="en-US" altLang="ko-KR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which itself </a:t>
            </a:r>
            <a:r>
              <a:rPr lang="en-US" altLang="ko-KR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can result in negative </a:t>
            </a:r>
            <a:r>
              <a:rPr lang="en-US" altLang="ko-KR" dirty="0" smtClean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 outcomes</a:t>
            </a:r>
            <a:endParaRPr lang="ko-KR" altLang="en-US" dirty="0">
              <a:latin typeface="Times New Roman" panose="02020603050405020304" pitchFamily="18" charset="0"/>
              <a:ea typeface="Times New Roman Uni" panose="02020603050405020304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1286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b="1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Reevaluation of Systemic Early Neuromuscular Blockade (ROSE) trial</a:t>
            </a:r>
            <a:endParaRPr lang="ko-KR" altLang="en-US" sz="36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Prevention and Early Treatment of Acute Lung Injury (PETAL) Clinical Trials Network of the National Heart, Lung, and Blood Institute (NHLBI)</a:t>
            </a:r>
          </a:p>
          <a:p>
            <a:r>
              <a:rPr lang="en-US" altLang="ko-KR" sz="2400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A</a:t>
            </a:r>
            <a:r>
              <a:rPr lang="en-US" altLang="ko-KR" sz="2400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multicenter, </a:t>
            </a:r>
            <a:r>
              <a:rPr lang="en-US" altLang="ko-KR" sz="2400" dirty="0" err="1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unblinded</a:t>
            </a:r>
            <a:r>
              <a:rPr lang="en-US" altLang="ko-KR" sz="2400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, randomized trial </a:t>
            </a:r>
            <a:r>
              <a:rPr lang="en-US" altLang="ko-KR" sz="2400" dirty="0" smtClean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of patients </a:t>
            </a:r>
            <a:r>
              <a:rPr lang="en-US" altLang="ko-KR" sz="2400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with moderate-to-severe </a:t>
            </a:r>
            <a:r>
              <a:rPr lang="en-US" altLang="ko-KR" sz="2400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ARDS</a:t>
            </a:r>
          </a:p>
          <a:p>
            <a:r>
              <a:rPr lang="en-US" altLang="ko-KR" sz="2400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the efficacy and safety of early </a:t>
            </a:r>
            <a:r>
              <a:rPr lang="en-US" altLang="ko-KR" sz="2400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neuromuscular blockade </a:t>
            </a:r>
            <a:r>
              <a:rPr lang="en-US" altLang="ko-KR" sz="2400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with concomitant heavy </a:t>
            </a:r>
            <a:r>
              <a:rPr lang="en-US" altLang="ko-KR" sz="2400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sedation as </a:t>
            </a:r>
            <a:r>
              <a:rPr lang="en-US" altLang="ko-KR" sz="2400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compared with a strategy of </a:t>
            </a:r>
            <a:r>
              <a:rPr lang="en-US" altLang="ko-KR" sz="2400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usual care </a:t>
            </a:r>
            <a:r>
              <a:rPr lang="en-US" altLang="ko-KR" sz="2400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with lighter sedation </a:t>
            </a:r>
            <a:r>
              <a:rPr lang="en-US" altLang="ko-KR" sz="2400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targets</a:t>
            </a:r>
          </a:p>
          <a:p>
            <a:r>
              <a:rPr lang="en-US" altLang="ko-KR" sz="2400" b="1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Hypothesis</a:t>
            </a:r>
          </a:p>
          <a:p>
            <a:pPr marL="0" indent="0">
              <a:buNone/>
            </a:pPr>
            <a:r>
              <a:rPr lang="en-US" altLang="ko-KR" sz="2400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     the </a:t>
            </a:r>
            <a:r>
              <a:rPr lang="en-US" altLang="ko-KR" sz="2400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use of early neuromuscular </a:t>
            </a:r>
            <a:r>
              <a:rPr lang="en-US" altLang="ko-KR" sz="2400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blockade would </a:t>
            </a:r>
            <a:r>
              <a:rPr lang="en-US" altLang="ko-KR" sz="2400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result in lower all-cause </a:t>
            </a:r>
            <a:r>
              <a:rPr lang="en-US" altLang="ko-KR" sz="2400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in-  </a:t>
            </a:r>
          </a:p>
          <a:p>
            <a:pPr marL="0" indent="0">
              <a:buNone/>
            </a:pPr>
            <a:r>
              <a:rPr lang="en-US" altLang="ko-KR" sz="2400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    hospital mortality </a:t>
            </a:r>
            <a:r>
              <a:rPr lang="en-US" altLang="ko-KR" sz="2400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at 90 days than usual care.</a:t>
            </a:r>
            <a:endParaRPr lang="ko-KR" altLang="en-US" sz="2400" dirty="0">
              <a:latin typeface="Times New Roman" panose="02020603050405020304" pitchFamily="18" charset="0"/>
              <a:ea typeface="Times New Roman Uni" panose="02020603050405020304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445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Reevaluation of Systemic Early Neuromuscular Blockade (ROSE) trial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2300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ko-KR" sz="3800" b="1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Patients</a:t>
            </a:r>
          </a:p>
          <a:p>
            <a:r>
              <a:rPr lang="en-US" altLang="ko-KR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Pao2:Fio2 of less than 150 mm Hg with a PEEP of 8 cm or more of water </a:t>
            </a:r>
          </a:p>
          <a:p>
            <a:r>
              <a:rPr lang="en-US" altLang="ko-KR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Berlin criteria for ARDS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ko-KR" b="1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Intervention group </a:t>
            </a:r>
            <a:r>
              <a:rPr lang="en-US" altLang="ko-KR" b="1" dirty="0" smtClean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(consistent with ACURASYS trial)</a:t>
            </a:r>
            <a:endParaRPr lang="en-US" altLang="ko-KR" b="1" dirty="0">
              <a:latin typeface="Times New Roman" panose="02020603050405020304" pitchFamily="18" charset="0"/>
              <a:ea typeface="Times New Roman Uni" panose="02020603050405020304" pitchFamily="18" charset="-127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ko-KR" b="1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48 hours of continuous neuromuscular blockade with   </a:t>
            </a:r>
          </a:p>
          <a:p>
            <a:pPr marL="0" indent="0">
              <a:buNone/>
            </a:pPr>
            <a:r>
              <a:rPr lang="en-US" altLang="ko-KR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 concomitant deep sedation  4 </a:t>
            </a:r>
            <a:r>
              <a:rPr lang="en-US" altLang="ko-KR" dirty="0" err="1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hrs</a:t>
            </a:r>
            <a:r>
              <a:rPr lang="en-US" altLang="ko-KR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 after randomization</a:t>
            </a:r>
          </a:p>
          <a:p>
            <a:pPr marL="0" indent="0">
              <a:buNone/>
            </a:pPr>
            <a:r>
              <a:rPr lang="en-US" altLang="ko-KR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dirty="0" smtClean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 IV </a:t>
            </a:r>
            <a:r>
              <a:rPr lang="en-US" altLang="ko-KR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bolus of 15 mg of </a:t>
            </a:r>
            <a:r>
              <a:rPr lang="en-US" altLang="ko-KR" dirty="0" err="1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cisatracurium</a:t>
            </a:r>
            <a:r>
              <a:rPr lang="en-US" altLang="ko-KR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, followed by a continuous infusion of 37.5 mg </a:t>
            </a:r>
            <a:r>
              <a:rPr lang="en-US" altLang="ko-KR" dirty="0" smtClean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altLang="ko-KR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dirty="0" smtClean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 per </a:t>
            </a:r>
            <a:r>
              <a:rPr lang="en-US" altLang="ko-KR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hour for 48 hours.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ko-KR" b="1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Control group</a:t>
            </a:r>
          </a:p>
          <a:p>
            <a:pPr marL="0" indent="0">
              <a:buNone/>
            </a:pPr>
            <a:r>
              <a:rPr lang="en-US" altLang="ko-KR" b="1" dirty="0" smtClean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  Usual </a:t>
            </a:r>
            <a:r>
              <a:rPr lang="en-US" altLang="ko-KR" b="1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care without routine neuromuscular </a:t>
            </a:r>
            <a:r>
              <a:rPr lang="en-US" altLang="ko-KR" b="1" dirty="0" smtClean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blockade with </a:t>
            </a:r>
            <a:r>
              <a:rPr lang="en-US" altLang="ko-KR" b="1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lighter sedation </a:t>
            </a:r>
            <a:r>
              <a:rPr lang="en-US" altLang="ko-KR" b="1" dirty="0" smtClean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en-US" altLang="ko-KR" b="1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b="1" dirty="0" smtClean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 targets  </a:t>
            </a:r>
            <a:r>
              <a:rPr lang="en-US" altLang="ko-KR" b="1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(</a:t>
            </a:r>
            <a:r>
              <a:rPr lang="en-US" altLang="ko-KR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Richmond Agitation–Sedation Scale of 0 or −1, Riker Sedation–Agitation Scale of 3 or 4, the Ramsay Sedation Scale of 2 or 3)</a:t>
            </a:r>
            <a:endParaRPr lang="ko-KR" altLang="en-US" dirty="0">
              <a:latin typeface="Times New Roman" panose="02020603050405020304" pitchFamily="18" charset="0"/>
              <a:ea typeface="Times New Roman Uni" panose="02020603050405020304" pitchFamily="18" charset="-127"/>
              <a:cs typeface="Times New Roman" panose="02020603050405020304" pitchFamily="18" charset="0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373780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Reevaluation of Systemic Early Neuromuscular Blockade (ROSE) trial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3200" b="1" dirty="0" smtClean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Common trial procedure</a:t>
            </a:r>
          </a:p>
          <a:p>
            <a:pPr marL="0" indent="0">
              <a:buNone/>
            </a:pPr>
            <a:r>
              <a:rPr lang="en-US" altLang="ko-KR" dirty="0" smtClean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LTV ventilation within 2 </a:t>
            </a:r>
            <a:r>
              <a:rPr lang="en-US" altLang="ko-KR" dirty="0" err="1" smtClean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hrs</a:t>
            </a:r>
            <a:r>
              <a:rPr lang="en-US" altLang="ko-KR" dirty="0" smtClean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 after randomization</a:t>
            </a:r>
          </a:p>
          <a:p>
            <a:pPr marL="0" indent="0">
              <a:buNone/>
            </a:pPr>
            <a:r>
              <a:rPr lang="en-US" altLang="ko-KR" dirty="0" smtClean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High PEEP strategy for up to 5 days after randomization </a:t>
            </a:r>
          </a:p>
          <a:p>
            <a:pPr marL="0" indent="0">
              <a:buNone/>
            </a:pPr>
            <a:r>
              <a:rPr lang="en-US" altLang="ko-KR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Avoiding the automatic use of neuromuscular blockade </a:t>
            </a:r>
            <a:endParaRPr lang="en-US" altLang="ko-KR" dirty="0" smtClean="0">
              <a:latin typeface="Times New Roman" panose="02020603050405020304" pitchFamily="18" charset="0"/>
              <a:ea typeface="Times New Roman Uni" panose="02020603050405020304" pitchFamily="18" charset="-127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ko-KR" dirty="0" smtClean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Prone position  and after 48-hour trial intervention period, use of NM blockade</a:t>
            </a:r>
            <a:r>
              <a:rPr lang="en-US" altLang="ko-KR" dirty="0" smtClean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  <a:sym typeface="Wingdings" panose="05000000000000000000" pitchFamily="2" charset="2"/>
              </a:rPr>
              <a:t> left to at the discretion of treating physician</a:t>
            </a:r>
            <a:endParaRPr lang="en-US" altLang="ko-KR" dirty="0" smtClean="0">
              <a:latin typeface="Times New Roman" panose="02020603050405020304" pitchFamily="18" charset="0"/>
              <a:ea typeface="Times New Roman Uni" panose="02020603050405020304" pitchFamily="18" charset="-127"/>
              <a:cs typeface="Times New Roman" panose="02020603050405020304" pitchFamily="18" charset="0"/>
            </a:endParaRPr>
          </a:p>
          <a:p>
            <a:r>
              <a:rPr lang="en-US" altLang="ko-KR" b="1" dirty="0" smtClean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The </a:t>
            </a:r>
            <a:r>
              <a:rPr lang="en-US" altLang="ko-KR" b="1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primary end </a:t>
            </a:r>
            <a:r>
              <a:rPr lang="en-US" altLang="ko-KR" b="1" dirty="0" smtClean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point</a:t>
            </a:r>
          </a:p>
          <a:p>
            <a:pPr marL="0" indent="0">
              <a:buNone/>
            </a:pPr>
            <a:r>
              <a:rPr lang="en-US" altLang="ko-KR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     in-hospital death from </a:t>
            </a:r>
            <a:r>
              <a:rPr lang="en-US" altLang="ko-KR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any cause at 90 days</a:t>
            </a:r>
            <a:endParaRPr lang="ko-KR" altLang="en-US" dirty="0">
              <a:latin typeface="Times New Roman" panose="02020603050405020304" pitchFamily="18" charset="0"/>
              <a:ea typeface="Times New Roman Uni" panose="02020603050405020304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4235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123" y="495656"/>
            <a:ext cx="7654849" cy="519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23948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310" y="824524"/>
            <a:ext cx="775700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8512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9" y="172429"/>
            <a:ext cx="7477125" cy="649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0931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Extracorporeal carbon dioxide removal (ECCO2R)</a:t>
            </a:r>
            <a:endParaRPr lang="ko-KR" altLang="en-US" sz="36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Extracorporeal carbon dioxide removal (ECCO2R)</a:t>
            </a:r>
          </a:p>
          <a:p>
            <a:pPr marL="0" indent="0">
              <a:buNone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minimizing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respiratory acidosis by clearing CO2</a:t>
            </a:r>
          </a:p>
          <a:p>
            <a:pPr marL="0" indent="0">
              <a:buNone/>
            </a:pP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more protective than the </a:t>
            </a:r>
            <a:r>
              <a:rPr lang="en-US" altLang="ko-K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ARDSNet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strategy</a:t>
            </a:r>
          </a:p>
          <a:p>
            <a:r>
              <a:rPr lang="en-US" altLang="ko-K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Ultraprotective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strategy </a:t>
            </a:r>
          </a:p>
          <a:p>
            <a:pPr marL="0" indent="0">
              <a:buNone/>
            </a:pP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ko-K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Vt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&lt;3-4mg/kg and </a:t>
            </a:r>
            <a:r>
              <a:rPr lang="en-US" altLang="ko-K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Pplat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&lt;30cmH2O</a:t>
            </a:r>
          </a:p>
          <a:p>
            <a:pPr marL="0" indent="0">
              <a:buNone/>
            </a:pP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decreasing respiratory rate</a:t>
            </a:r>
          </a:p>
          <a:p>
            <a:pPr marL="0" indent="0">
              <a:buNone/>
            </a:pP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minimizing driving pressure or mechanical power</a:t>
            </a:r>
          </a:p>
          <a:p>
            <a:pPr marL="0" indent="0">
              <a:buNone/>
            </a:pP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 Improving outcomes </a:t>
            </a:r>
            <a:endParaRPr lang="en-US" altLang="ko-K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09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700" y="244820"/>
            <a:ext cx="878205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225" y="3494841"/>
            <a:ext cx="87725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8375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185739"/>
            <a:ext cx="6724650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19615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42" y="0"/>
            <a:ext cx="4014387" cy="6774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직선 연결선 2"/>
          <p:cNvCxnSpPr/>
          <p:nvPr/>
        </p:nvCxnSpPr>
        <p:spPr>
          <a:xfrm>
            <a:off x="6042944" y="3387139"/>
            <a:ext cx="17091" cy="23928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2793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36" y="331394"/>
            <a:ext cx="10519271" cy="6146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922947" y="2230452"/>
            <a:ext cx="3956702" cy="7862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922947" y="3777241"/>
            <a:ext cx="3973794" cy="7605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11892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929" y="0"/>
            <a:ext cx="7601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2472929" y="5349667"/>
            <a:ext cx="7500013" cy="3674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92716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966789"/>
            <a:ext cx="73914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6560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738189"/>
            <a:ext cx="8743950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7564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56004" y="0"/>
            <a:ext cx="10515600" cy="1325563"/>
          </a:xfrm>
        </p:spPr>
        <p:txBody>
          <a:bodyPr/>
          <a:lstStyle/>
          <a:p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Difference from ACURAYS</a:t>
            </a:r>
            <a:endParaRPr lang="ko-KR" altLang="en-US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435693"/>
            <a:ext cx="10515600" cy="523857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ko-KR" sz="2400" dirty="0" smtClean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dirty="0" smtClean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Higher </a:t>
            </a:r>
            <a:r>
              <a:rPr lang="en-US" altLang="ko-KR" sz="2400" b="1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PEEP strategy in both </a:t>
            </a:r>
            <a:r>
              <a:rPr lang="en-US" altLang="ko-KR" sz="2400" b="1" dirty="0" smtClean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groups</a:t>
            </a:r>
          </a:p>
          <a:p>
            <a:pPr marL="0" indent="0">
              <a:buNone/>
            </a:pPr>
            <a:r>
              <a:rPr lang="en-US" altLang="ko-KR" sz="2400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dirty="0" smtClean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    </a:t>
            </a:r>
            <a:r>
              <a:rPr lang="en-US" altLang="ko-KR" sz="2400" dirty="0" smtClean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ko-KR" sz="2400" dirty="0" smtClean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blunting </a:t>
            </a:r>
            <a:r>
              <a:rPr lang="en-US" altLang="ko-KR" sz="2400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the </a:t>
            </a:r>
            <a:r>
              <a:rPr lang="en-US" altLang="ko-KR" sz="2400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potential treatment </a:t>
            </a:r>
            <a:r>
              <a:rPr lang="en-US" altLang="ko-KR" sz="2400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effect of early continuous </a:t>
            </a:r>
            <a:r>
              <a:rPr lang="en-US" altLang="ko-KR" sz="2400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neuromuscular  </a:t>
            </a:r>
            <a:endParaRPr lang="en-US" altLang="ko-KR" sz="2400" dirty="0" smtClean="0">
              <a:latin typeface="Times New Roman" panose="02020603050405020304" pitchFamily="18" charset="0"/>
              <a:ea typeface="Times New Roman Uni" panose="02020603050405020304" pitchFamily="18" charset="-127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ko-KR" sz="2400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dirty="0" smtClean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       blockade</a:t>
            </a:r>
            <a:endParaRPr lang="en-US" altLang="ko-KR" sz="2400" dirty="0">
              <a:latin typeface="Times New Roman" panose="02020603050405020304" pitchFamily="18" charset="0"/>
              <a:ea typeface="Times New Roman Uni" panose="02020603050405020304" pitchFamily="18" charset="-127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en-US" altLang="ko-KR" sz="2400" dirty="0" smtClean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dirty="0" smtClean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Lighter  sedation in control group  </a:t>
            </a:r>
            <a:r>
              <a:rPr lang="en-US" altLang="ko-KR" sz="2400" dirty="0" smtClean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(deep sedation in </a:t>
            </a:r>
            <a:r>
              <a:rPr lang="en-US" altLang="ko-KR" sz="2400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the ACURASYS </a:t>
            </a:r>
            <a:r>
              <a:rPr lang="en-US" altLang="ko-KR" sz="2400" dirty="0" smtClean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trial)</a:t>
            </a:r>
            <a:endParaRPr lang="en-US" altLang="ko-KR" sz="2400" dirty="0">
              <a:latin typeface="Times New Roman" panose="02020603050405020304" pitchFamily="18" charset="0"/>
              <a:ea typeface="Times New Roman Uni" panose="02020603050405020304" pitchFamily="18" charset="-127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ko-KR" sz="2400" dirty="0" smtClean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     </a:t>
            </a:r>
            <a:r>
              <a:rPr lang="en-US" altLang="ko-KR" sz="3200" b="1" dirty="0" smtClean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↑</a:t>
            </a:r>
            <a:r>
              <a:rPr lang="en-US" altLang="ko-KR" sz="2400" dirty="0" smtClean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Cardiovascular </a:t>
            </a:r>
            <a:r>
              <a:rPr lang="en-US" altLang="ko-KR" sz="2400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adverse </a:t>
            </a:r>
            <a:r>
              <a:rPr lang="en-US" altLang="ko-KR" sz="2400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events in the intervention </a:t>
            </a:r>
            <a:r>
              <a:rPr lang="en-US" altLang="ko-KR" sz="2400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group</a:t>
            </a:r>
          </a:p>
          <a:p>
            <a:pPr marL="0" indent="0">
              <a:buNone/>
            </a:pPr>
            <a:r>
              <a:rPr lang="en-US" altLang="ko-KR" sz="2400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ko-KR" sz="2400" dirty="0" smtClean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  <a:sym typeface="Wingdings" panose="05000000000000000000" pitchFamily="2" charset="2"/>
              </a:rPr>
              <a:t>      </a:t>
            </a:r>
            <a:r>
              <a:rPr lang="en-US" altLang="ko-KR" sz="2400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  <a:sym typeface="Wingdings" panose="05000000000000000000" pitchFamily="2" charset="2"/>
              </a:rPr>
              <a:t>D</a:t>
            </a:r>
            <a:r>
              <a:rPr lang="en-US" altLang="ko-KR" sz="2400" dirty="0" smtClean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eep sedation (hypotension</a:t>
            </a:r>
            <a:r>
              <a:rPr lang="en-US" altLang="ko-KR" sz="2400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, bradycardia,  </a:t>
            </a:r>
            <a:r>
              <a:rPr lang="en-US" altLang="ko-KR" sz="2400" dirty="0" smtClean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and other cardiovascular effects)</a:t>
            </a:r>
            <a:endParaRPr lang="en-US" altLang="ko-KR" sz="2400" dirty="0">
              <a:latin typeface="Times New Roman" panose="02020603050405020304" pitchFamily="18" charset="0"/>
              <a:ea typeface="Times New Roman Uni" panose="02020603050405020304" pitchFamily="18" charset="-127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en-US" altLang="ko-KR" sz="2400" dirty="0" smtClean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 Similar proportion (15.8%) of prone positioning in LUNG-SAFE study (16.3%),   </a:t>
            </a:r>
          </a:p>
          <a:p>
            <a:pPr marL="0" indent="0">
              <a:buNone/>
            </a:pPr>
            <a:r>
              <a:rPr lang="en-US" altLang="ko-KR" sz="2400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dirty="0" smtClean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    but lower than ACURASYS trial (18%)</a:t>
            </a:r>
            <a:endParaRPr lang="en-US" altLang="ko-KR" sz="2400" dirty="0">
              <a:latin typeface="Times New Roman" panose="02020603050405020304" pitchFamily="18" charset="0"/>
              <a:ea typeface="Times New Roman Uni" panose="02020603050405020304" pitchFamily="18" charset="-127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en-US" altLang="ko-KR" sz="2400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E</a:t>
            </a:r>
            <a:r>
              <a:rPr lang="en-US" altLang="ko-KR" sz="2400" dirty="0" smtClean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nrolled earlier (7.6 </a:t>
            </a:r>
            <a:r>
              <a:rPr lang="en-US" altLang="ko-KR" sz="2400" dirty="0" err="1" smtClean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hrs</a:t>
            </a:r>
            <a:r>
              <a:rPr lang="en-US" altLang="ko-KR" sz="2400" dirty="0" smtClean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) </a:t>
            </a:r>
            <a:r>
              <a:rPr lang="en-US" altLang="ko-KR" sz="2400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after the </a:t>
            </a:r>
            <a:r>
              <a:rPr lang="en-US" altLang="ko-KR" sz="2400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onset of ARDS than those in the </a:t>
            </a:r>
            <a:r>
              <a:rPr lang="en-US" altLang="ko-KR" sz="2400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ACURASYS </a:t>
            </a:r>
            <a:endParaRPr lang="en-US" altLang="ko-KR" sz="2400" dirty="0" smtClean="0">
              <a:latin typeface="Times New Roman" panose="02020603050405020304" pitchFamily="18" charset="0"/>
              <a:ea typeface="Times New Roman Uni" panose="02020603050405020304" pitchFamily="18" charset="-127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ko-KR" sz="2400" dirty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dirty="0" smtClean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    trial  (16 </a:t>
            </a:r>
            <a:r>
              <a:rPr lang="en-US" altLang="ko-KR" sz="2400" dirty="0" err="1" smtClean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hrs</a:t>
            </a:r>
            <a:r>
              <a:rPr lang="en-US" altLang="ko-KR" sz="2400" dirty="0" smtClean="0">
                <a:latin typeface="Times New Roman" panose="02020603050405020304" pitchFamily="18" charset="0"/>
                <a:ea typeface="Times New Roman Uni" panose="02020603050405020304" pitchFamily="18" charset="-127"/>
                <a:cs typeface="Times New Roman" panose="02020603050405020304" pitchFamily="18" charset="0"/>
              </a:rPr>
              <a:t>)</a:t>
            </a:r>
            <a:endParaRPr lang="en-US" altLang="ko-KR" sz="2400" dirty="0">
              <a:latin typeface="Times New Roman" panose="02020603050405020304" pitchFamily="18" charset="0"/>
              <a:ea typeface="Times New Roman Uni" panose="02020603050405020304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60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Conclusion</a:t>
            </a:r>
            <a:endParaRPr lang="ko-KR" altLang="en-US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Higher PEEP strategy,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arly continuous neuromuscular blockade with concomitant deep sedation </a:t>
            </a:r>
          </a:p>
          <a:p>
            <a:pPr marL="0" indent="0">
              <a:buNone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(vs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sual care with lighter sedation)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en-US" altLang="ko-KR" b="1" dirty="0" smtClean="0"/>
              <a:t>No difference in 90-day mortality 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1949850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21" y="700125"/>
            <a:ext cx="11829082" cy="559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324740" y="4007978"/>
            <a:ext cx="11605189" cy="4956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9777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6373" y="365125"/>
            <a:ext cx="11767559" cy="1325563"/>
          </a:xfrm>
        </p:spPr>
        <p:txBody>
          <a:bodyPr>
            <a:noAutofit/>
          </a:bodyPr>
          <a:lstStyle/>
          <a:p>
            <a:r>
              <a:rPr lang="en-US" altLang="ko-K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Strategy of Ultra-Protective lung ventilation with Extracorporeal </a:t>
            </a:r>
            <a:r>
              <a:rPr lang="en-US" altLang="ko-K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CO2 Removal </a:t>
            </a:r>
            <a:r>
              <a:rPr lang="en-US" altLang="ko-K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New-Onset moderate to severe </a:t>
            </a:r>
            <a:r>
              <a:rPr lang="en-US" altLang="ko-K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ARDS</a:t>
            </a:r>
            <a:r>
              <a:rPr lang="en-US" altLang="ko-K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(SUPERNOVA</a:t>
            </a:r>
            <a:r>
              <a:rPr lang="en-US" altLang="ko-K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ko-KR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Multicenter, international study </a:t>
            </a:r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with moderate ARDS 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easibility and safety of 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ECCO2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Inclusion criteria</a:t>
            </a:r>
          </a:p>
          <a:p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with moderate ARDS </a:t>
            </a:r>
            <a:endParaRPr lang="en-US" altLang="ko-K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 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PaO2/FiO2 100–200 mmHg, with PEEP ≥ 5 cmH2O)</a:t>
            </a:r>
          </a:p>
          <a:p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18 years old</a:t>
            </a:r>
          </a:p>
          <a:p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expected to receive invasive mechanical ventilation for &gt; 24 h</a:t>
            </a:r>
          </a:p>
          <a:p>
            <a:endParaRPr lang="en-US" altLang="ko-K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63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경청해주셔서 감사합니다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6529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Hemolung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Respiratory Assist 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 (A Lung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Technologies, Pittsburgh, 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USA</a:t>
            </a:r>
          </a:p>
          <a:p>
            <a:pPr marL="0" indent="0">
              <a:buNone/>
            </a:pP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membrane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lung with 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cross-sectional area of 0.59 m2 and is run at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 </a:t>
            </a:r>
          </a:p>
          <a:p>
            <a:pPr marL="0" indent="0">
              <a:buNone/>
            </a:pP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extracorporeal 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 flow between 300 and 500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mL/min: lower extraction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ko-K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active (</a:t>
            </a:r>
            <a:r>
              <a:rPr lang="en-US" altLang="ko-K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Novalung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Heilbronn, Germany) 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ko-K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Cardiohelp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® HLS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5.0 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Getinge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Cardiopulmonary Care, Rastatt, 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Germany)</a:t>
            </a:r>
          </a:p>
          <a:p>
            <a:pPr marL="0" indent="0">
              <a:buNone/>
            </a:pP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Membrane lungs 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1.30 m2 and blood flows to 800–1000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mL/ min : higher  </a:t>
            </a:r>
          </a:p>
          <a:p>
            <a:pPr marL="0" indent="0">
              <a:buNone/>
            </a:pP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extraction</a:t>
            </a:r>
            <a:endParaRPr lang="en-US" altLang="ko-K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79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081" y="299950"/>
            <a:ext cx="3810000" cy="41148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099" y="179596"/>
            <a:ext cx="2114550" cy="57912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148" y="299950"/>
            <a:ext cx="2893182" cy="371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322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Sedation and neuromuscular blockade </a:t>
            </a:r>
          </a:p>
          <a:p>
            <a:pPr>
              <a:lnSpc>
                <a:spcPct val="100000"/>
              </a:lnSpc>
            </a:pPr>
            <a:r>
              <a:rPr lang="en-US" altLang="ko-K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Vt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 6 mL/kg PBW and PEEP adjusted to obtain a </a:t>
            </a:r>
            <a:r>
              <a:rPr lang="en-US" altLang="ko-K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Pplt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between 28 and 30 cmH2O . </a:t>
            </a:r>
          </a:p>
          <a:p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Percutaneous vascular access using double lumen catheter (IJV or FV)</a:t>
            </a:r>
          </a:p>
          <a:p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Sweep gas set to zero </a:t>
            </a:r>
          </a:p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infusion of unfractionated 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heparin</a:t>
            </a:r>
          </a:p>
          <a:p>
            <a:pPr marL="0" indent="0">
              <a:buNone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ko-K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aPTT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range 35–80 s</a:t>
            </a:r>
          </a:p>
          <a:p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54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2007</TotalTime>
  <Words>1809</Words>
  <Application>Microsoft Office PowerPoint</Application>
  <PresentationFormat>와이드스크린</PresentationFormat>
  <Paragraphs>216</Paragraphs>
  <Slides>60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60</vt:i4>
      </vt:variant>
    </vt:vector>
  </HeadingPairs>
  <TitlesOfParts>
    <vt:vector size="67" baseType="lpstr">
      <vt:lpstr>Arial Unicode MS</vt:lpstr>
      <vt:lpstr>Times New Roman Uni</vt:lpstr>
      <vt:lpstr>맑은 고딕</vt:lpstr>
      <vt:lpstr>Arial</vt:lpstr>
      <vt:lpstr>Times New Roman</vt:lpstr>
      <vt:lpstr>Wingdings</vt:lpstr>
      <vt:lpstr>Office 테마</vt:lpstr>
      <vt:lpstr>5월 호흡기지회  저널발표 Critical Care Medicine</vt:lpstr>
      <vt:lpstr>Clinical Trial in ARDS 2019</vt:lpstr>
      <vt:lpstr>PowerPoint 프레젠테이션</vt:lpstr>
      <vt:lpstr>Ventilator induced lung injury (VILI)</vt:lpstr>
      <vt:lpstr>Extracorporeal carbon dioxide removal (ECCO2R)</vt:lpstr>
      <vt:lpstr>Strategy of Ultra-Protective lung ventilation with Extracorporeal CO2 Removal for New-Onset moderate to severe ARDS (SUPERNOVA)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Conclusion</vt:lpstr>
      <vt:lpstr>PowerPoint 프레젠테이션</vt:lpstr>
      <vt:lpstr>PowerPoint 프레젠테이션</vt:lpstr>
      <vt:lpstr>PowerPoint 프레젠테이션</vt:lpstr>
      <vt:lpstr>PowerPoint 프레젠테이션</vt:lpstr>
      <vt:lpstr>EPVent-2 trial</vt:lpstr>
      <vt:lpstr>PowerPoint 프레젠테이션</vt:lpstr>
      <vt:lpstr> </vt:lpstr>
      <vt:lpstr>PowerPoint 프레젠테이션</vt:lpstr>
      <vt:lpstr>PowerPoint 프레젠테이션</vt:lpstr>
      <vt:lpstr>PowerPoint 프레젠테이션</vt:lpstr>
      <vt:lpstr>PEEP change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Reevaluation of Systemic Early Neuromuscular Blockade (ROSE) trial</vt:lpstr>
      <vt:lpstr>Reevaluation of Systemic Early Neuromuscular Blockade (ROSE) trial</vt:lpstr>
      <vt:lpstr>Reevaluation of Systemic Early Neuromuscular Blockade (ROSE) trial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Difference from ACURAYS</vt:lpstr>
      <vt:lpstr>Conclusion</vt:lpstr>
      <vt:lpstr>PowerPoint 프레젠테이션</vt:lpstr>
      <vt:lpstr>경청해주셔서 감사합니다.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5월 지회 저널발표</dc:title>
  <dc:creator>user123</dc:creator>
  <cp:lastModifiedBy>user123</cp:lastModifiedBy>
  <cp:revision>141</cp:revision>
  <dcterms:created xsi:type="dcterms:W3CDTF">2019-05-09T07:28:54Z</dcterms:created>
  <dcterms:modified xsi:type="dcterms:W3CDTF">2019-05-23T04:43:30Z</dcterms:modified>
</cp:coreProperties>
</file>