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6" r:id="rId10"/>
    <p:sldId id="268" r:id="rId11"/>
    <p:sldId id="274" r:id="rId12"/>
    <p:sldId id="270" r:id="rId13"/>
    <p:sldId id="275" r:id="rId14"/>
    <p:sldId id="276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8" r:id="rId26"/>
    <p:sldId id="287" r:id="rId27"/>
    <p:sldId id="285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c\Documents\&#44608;&#50676;\&#54224;&#50516;&#44160;&#51652;\2018\&#54224;&#50516;&#44160;&#51652;%20&#46020;&#51077;%20&#48169;&#50504;\&#50516;&#46321;&#47197;&#53685;&#44228;_&#54168;&#50516;_&#48156;&#49373;&#51088;&#49688;_&#49345;&#45824;&#49373;&#51316;&#50984;_&#44536;&#47000;&#54532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c\Documents\&#44608;&#50676;\&#54224;&#50516;&#44160;&#51652;\2018\&#54224;&#50516;&#44160;&#51652;%20&#46020;&#51077;%20&#48169;&#50504;\&#50516;&#46321;&#47197;&#53685;&#44228;_&#54168;&#50516;_&#48156;&#49373;&#51088;&#49688;_&#49345;&#45824;&#49373;&#51316;&#509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발생자수!$C$37</c:f>
              <c:strCache>
                <c:ptCount val="1"/>
                <c:pt idx="0">
                  <c:v>국한(Localized)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발생자수!$B$38:$B$42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발생자수!$C$38:$C$42</c:f>
              <c:numCache>
                <c:formatCode>0.0%</c:formatCode>
                <c:ptCount val="5"/>
                <c:pt idx="0">
                  <c:v>0.22650565102957115</c:v>
                </c:pt>
                <c:pt idx="1">
                  <c:v>0.24325006308352259</c:v>
                </c:pt>
                <c:pt idx="2">
                  <c:v>0.22906237966884868</c:v>
                </c:pt>
                <c:pt idx="3">
                  <c:v>0.24753300903405143</c:v>
                </c:pt>
                <c:pt idx="4">
                  <c:v>0.25402197598405118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D1-44BF-B3E6-8C2C2BE74A9A}"/>
            </c:ext>
          </c:extLst>
        </c:ser>
        <c:ser>
          <c:idx val="2"/>
          <c:order val="1"/>
          <c:tx>
            <c:strRef>
              <c:f>발생자수!$D$37</c:f>
              <c:strCache>
                <c:ptCount val="1"/>
                <c:pt idx="0">
                  <c:v>국소(Regional)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발생자수!$B$38:$B$42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발생자수!$D$38:$D$42</c:f>
              <c:numCache>
                <c:formatCode>0.0%</c:formatCode>
                <c:ptCount val="5"/>
                <c:pt idx="0">
                  <c:v>0.30051091500232235</c:v>
                </c:pt>
                <c:pt idx="1">
                  <c:v>0.29013373706787787</c:v>
                </c:pt>
                <c:pt idx="2">
                  <c:v>0.28369272237196763</c:v>
                </c:pt>
                <c:pt idx="3">
                  <c:v>0.28088950660180684</c:v>
                </c:pt>
                <c:pt idx="4">
                  <c:v>0.28392600491446057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D1-44BF-B3E6-8C2C2BE74A9A}"/>
            </c:ext>
          </c:extLst>
        </c:ser>
        <c:ser>
          <c:idx val="3"/>
          <c:order val="2"/>
          <c:tx>
            <c:strRef>
              <c:f>발생자수!$E$37</c:f>
              <c:strCache>
                <c:ptCount val="1"/>
                <c:pt idx="0">
                  <c:v>원격(Distant)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발생자수!$B$38:$B$42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발생자수!$E$38:$E$42</c:f>
              <c:numCache>
                <c:formatCode>0.0%</c:formatCode>
                <c:ptCount val="5"/>
                <c:pt idx="0">
                  <c:v>0.47298343396810649</c:v>
                </c:pt>
                <c:pt idx="1">
                  <c:v>0.46661619984859953</c:v>
                </c:pt>
                <c:pt idx="2">
                  <c:v>0.48724489795918369</c:v>
                </c:pt>
                <c:pt idx="3">
                  <c:v>0.47157748436414176</c:v>
                </c:pt>
                <c:pt idx="4">
                  <c:v>0.46205201910148824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D1-44BF-B3E6-8C2C2BE7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2358144"/>
        <c:axId val="262359680"/>
      </c:barChart>
      <c:catAx>
        <c:axId val="2623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62359680"/>
        <c:crosses val="autoZero"/>
        <c:auto val="1"/>
        <c:lblAlgn val="ctr"/>
        <c:lblOffset val="100"/>
        <c:noMultiLvlLbl val="0"/>
      </c:catAx>
      <c:valAx>
        <c:axId val="262359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62358144"/>
        <c:crosses val="autoZero"/>
        <c:crossBetween val="between"/>
        <c:majorUnit val="0.2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E0-4C70-8127-090C445F35E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E0-4C70-8127-090C445F35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E0-4C70-8127-090C445F35E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상대생존율!$C$40:$C$42</c:f>
              <c:strCache>
                <c:ptCount val="3"/>
                <c:pt idx="0">
                  <c:v>국한(Localized)</c:v>
                </c:pt>
                <c:pt idx="1">
                  <c:v>국소(Regional)</c:v>
                </c:pt>
                <c:pt idx="2">
                  <c:v>원격(Distant)</c:v>
                </c:pt>
              </c:strCache>
            </c:strRef>
          </c:cat>
          <c:val>
            <c:numRef>
              <c:f>상대생존율!$E$40:$E$42</c:f>
              <c:numCache>
                <c:formatCode>0.0</c:formatCode>
                <c:ptCount val="3"/>
                <c:pt idx="0">
                  <c:v>64.036900000000003</c:v>
                </c:pt>
                <c:pt idx="1">
                  <c:v>35.557600000000001</c:v>
                </c:pt>
                <c:pt idx="2">
                  <c:v>6.0835999999999997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E0-4C70-8127-090C445F3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323904"/>
        <c:axId val="233325696"/>
      </c:barChart>
      <c:catAx>
        <c:axId val="2333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325696"/>
        <c:crosses val="autoZero"/>
        <c:auto val="1"/>
        <c:lblAlgn val="ctr"/>
        <c:lblOffset val="100"/>
        <c:noMultiLvlLbl val="0"/>
      </c:catAx>
      <c:valAx>
        <c:axId val="233325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3323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0A7A2-A42B-4BC2-8E5E-D6FD447080A5}" type="doc">
      <dgm:prSet loTypeId="urn:microsoft.com/office/officeart/2008/layout/AccentedPictur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4C78772-ABF1-4969-B1B3-F7244DB4C674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C23CDE15-DC08-40B9-AE0B-8B7C684727CF}" type="sibTrans" cxnId="{DE798B3C-6014-4151-BE24-20ED31DC323B}">
      <dgm:prSet/>
      <dgm:spPr/>
      <dgm:t>
        <a:bodyPr/>
        <a:lstStyle/>
        <a:p>
          <a:pPr latinLnBrk="1"/>
          <a:endParaRPr lang="ko-KR" altLang="en-US"/>
        </a:p>
      </dgm:t>
    </dgm:pt>
    <dgm:pt modelId="{BAEF6644-26FB-41EF-BEF8-135174570CD7}" type="parTrans" cxnId="{DE798B3C-6014-4151-BE24-20ED31DC323B}">
      <dgm:prSet/>
      <dgm:spPr/>
      <dgm:t>
        <a:bodyPr/>
        <a:lstStyle/>
        <a:p>
          <a:pPr latinLnBrk="1"/>
          <a:endParaRPr lang="ko-KR" altLang="en-US"/>
        </a:p>
      </dgm:t>
    </dgm:pt>
    <dgm:pt modelId="{502A15CD-CAC0-4815-A128-0BC8D6EBE339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583B45DE-03F4-40EF-8DEB-370363E4E501}" type="sibTrans" cxnId="{040C5D5B-4636-454E-AB7C-24A740821EDC}">
      <dgm:prSet/>
      <dgm:spPr/>
      <dgm:t>
        <a:bodyPr/>
        <a:lstStyle/>
        <a:p>
          <a:pPr latinLnBrk="1"/>
          <a:endParaRPr lang="ko-KR" altLang="en-US"/>
        </a:p>
      </dgm:t>
    </dgm:pt>
    <dgm:pt modelId="{52284A26-1F4B-429B-8A9F-5408C381F6C4}" type="parTrans" cxnId="{040C5D5B-4636-454E-AB7C-24A740821EDC}">
      <dgm:prSet/>
      <dgm:spPr/>
      <dgm:t>
        <a:bodyPr/>
        <a:lstStyle/>
        <a:p>
          <a:pPr latinLnBrk="1"/>
          <a:endParaRPr lang="ko-KR" altLang="en-US"/>
        </a:p>
      </dgm:t>
    </dgm:pt>
    <dgm:pt modelId="{B8078A70-3669-4251-B866-022334342C84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FFBEF6D-1E9A-4035-AD0E-FF54E2A6A251}" type="sibTrans" cxnId="{791454D1-51F2-4BDE-BD03-23FF41DAEEA4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8FDE229B-F199-4595-B892-6D67C7C65314}" type="parTrans" cxnId="{791454D1-51F2-4BDE-BD03-23FF41DAEEA4}">
      <dgm:prSet/>
      <dgm:spPr/>
      <dgm:t>
        <a:bodyPr/>
        <a:lstStyle/>
        <a:p>
          <a:pPr latinLnBrk="1"/>
          <a:endParaRPr lang="ko-KR" altLang="en-US"/>
        </a:p>
      </dgm:t>
    </dgm:pt>
    <dgm:pt modelId="{5E94E580-2CDC-4DFC-BB43-6465E9587D31}">
      <dgm:prSet phldrT="[텍스트]" phldr="1"/>
      <dgm:spPr/>
      <dgm:t>
        <a:bodyPr/>
        <a:lstStyle/>
        <a:p>
          <a:pPr latinLnBrk="1"/>
          <a:endParaRPr lang="ko-KR" altLang="en-US" dirty="0"/>
        </a:p>
      </dgm:t>
    </dgm:pt>
    <dgm:pt modelId="{B4F75710-3189-4D4E-961F-61DEEFD35A33}" type="sibTrans" cxnId="{576081D6-4DBC-4CFC-9E3E-65F4C3D1AB43}">
      <dgm:prSet/>
      <dgm:spPr/>
      <dgm:t>
        <a:bodyPr/>
        <a:lstStyle/>
        <a:p>
          <a:pPr latinLnBrk="1"/>
          <a:endParaRPr lang="ko-KR" altLang="en-US"/>
        </a:p>
      </dgm:t>
    </dgm:pt>
    <dgm:pt modelId="{976E899B-8F72-4735-B6BF-11CF16AB4C4C}" type="parTrans" cxnId="{576081D6-4DBC-4CFC-9E3E-65F4C3D1AB43}">
      <dgm:prSet/>
      <dgm:spPr/>
      <dgm:t>
        <a:bodyPr/>
        <a:lstStyle/>
        <a:p>
          <a:pPr latinLnBrk="1"/>
          <a:endParaRPr lang="ko-KR" altLang="en-US"/>
        </a:p>
      </dgm:t>
    </dgm:pt>
    <dgm:pt modelId="{B0CC312F-ABA2-4628-B583-1D329C9EDBA0}" type="pres">
      <dgm:prSet presAssocID="{4A30A7A2-A42B-4BC2-8E5E-D6FD447080A5}" presName="Name0" presStyleCnt="0">
        <dgm:presLayoutVars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4EC45C-7D42-4892-8656-92A941DFC81B}" type="pres">
      <dgm:prSet presAssocID="{EFFBEF6D-1E9A-4035-AD0E-FF54E2A6A251}" presName="picture_1" presStyleLbl="bgImgPlace1" presStyleIdx="0" presStyleCnt="1" custLinFactNeighborX="-43089" custLinFactNeighborY="3095"/>
      <dgm:spPr/>
      <dgm:t>
        <a:bodyPr/>
        <a:lstStyle/>
        <a:p>
          <a:pPr latinLnBrk="1"/>
          <a:endParaRPr lang="ko-KR" altLang="en-US"/>
        </a:p>
      </dgm:t>
    </dgm:pt>
    <dgm:pt modelId="{78318725-1A4B-4038-B788-A04C5C22ABB5}" type="pres">
      <dgm:prSet presAssocID="{B8078A70-3669-4251-B866-022334342C84}" presName="text_1" presStyleLbl="node1" presStyleIdx="0" presStyleCnt="0" custLinFactY="-6097" custLinFactNeighborX="-4645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426914-A228-4DB9-91B3-5B5C9E1C7719}" type="pres">
      <dgm:prSet presAssocID="{4A30A7A2-A42B-4BC2-8E5E-D6FD447080A5}" presName="linV" presStyleCnt="0"/>
      <dgm:spPr/>
    </dgm:pt>
    <dgm:pt modelId="{C41D7C3B-7F88-410D-94BE-D410445E47BE}" type="pres">
      <dgm:prSet presAssocID="{502A15CD-CAC0-4815-A128-0BC8D6EBE339}" presName="pair" presStyleCnt="0"/>
      <dgm:spPr/>
    </dgm:pt>
    <dgm:pt modelId="{DA4FD7CF-900E-4C87-9977-6BF0CF205731}" type="pres">
      <dgm:prSet presAssocID="{502A15CD-CAC0-4815-A128-0BC8D6EBE339}" presName="spaceH" presStyleLbl="node1" presStyleIdx="0" presStyleCnt="0"/>
      <dgm:spPr/>
    </dgm:pt>
    <dgm:pt modelId="{42C6E877-6FCB-4DE1-AD99-F515C7E59F54}" type="pres">
      <dgm:prSet presAssocID="{502A15CD-CAC0-4815-A128-0BC8D6EBE339}" presName="desPictures" presStyleLbl="alignImgPlace1" presStyleIdx="0" presStyleCnt="3" custLinFactX="100000" custLinFactY="100000" custLinFactNeighborX="164019" custLinFactNeighborY="1970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E0D8F13C-A2CE-4574-9B68-1982F28F5F71}" type="pres">
      <dgm:prSet presAssocID="{502A15CD-CAC0-4815-A128-0BC8D6EBE339}" presName="desTextWrapper" presStyleCnt="0"/>
      <dgm:spPr/>
    </dgm:pt>
    <dgm:pt modelId="{3257534D-DB56-4FA3-90F6-C5E39A43497C}" type="pres">
      <dgm:prSet presAssocID="{502A15CD-CAC0-4815-A128-0BC8D6EBE339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607DA5-4635-4FF8-86A9-2A5C8AF7FEC8}" type="pres">
      <dgm:prSet presAssocID="{583B45DE-03F4-40EF-8DEB-370363E4E501}" presName="spaceV" presStyleCnt="0"/>
      <dgm:spPr/>
    </dgm:pt>
    <dgm:pt modelId="{1603E069-BEFB-4DE2-9731-3B62885481AB}" type="pres">
      <dgm:prSet presAssocID="{5E94E580-2CDC-4DFC-BB43-6465E9587D31}" presName="pair" presStyleCnt="0"/>
      <dgm:spPr/>
    </dgm:pt>
    <dgm:pt modelId="{9F39D371-9DFC-4B1B-85E6-C59AEA33F191}" type="pres">
      <dgm:prSet presAssocID="{5E94E580-2CDC-4DFC-BB43-6465E9587D31}" presName="spaceH" presStyleLbl="node1" presStyleIdx="0" presStyleCnt="0"/>
      <dgm:spPr/>
    </dgm:pt>
    <dgm:pt modelId="{275FE7D6-93FC-49C3-B3AB-E4F2EC049D38}" type="pres">
      <dgm:prSet presAssocID="{5E94E580-2CDC-4DFC-BB43-6465E9587D31}" presName="desPictures" presStyleLbl="alignImgPlace1" presStyleIdx="1" presStyleCnt="3" custLinFactX="11379" custLinFactY="79097" custLinFactNeighborX="100000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603D10D2-2B4D-46FE-9BF5-28F4E2939573}" type="pres">
      <dgm:prSet presAssocID="{5E94E580-2CDC-4DFC-BB43-6465E9587D31}" presName="desTextWrapper" presStyleCnt="0"/>
      <dgm:spPr/>
    </dgm:pt>
    <dgm:pt modelId="{17058C1C-9268-41F9-812E-80A7B9334213}" type="pres">
      <dgm:prSet presAssocID="{5E94E580-2CDC-4DFC-BB43-6465E9587D31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59FF82-E947-4312-A03C-196C55F4CBD3}" type="pres">
      <dgm:prSet presAssocID="{B4F75710-3189-4D4E-961F-61DEEFD35A33}" presName="spaceV" presStyleCnt="0"/>
      <dgm:spPr/>
    </dgm:pt>
    <dgm:pt modelId="{9F4212EF-120D-44A7-B4B0-47D19656BC60}" type="pres">
      <dgm:prSet presAssocID="{D4C78772-ABF1-4969-B1B3-F7244DB4C674}" presName="pair" presStyleCnt="0"/>
      <dgm:spPr/>
    </dgm:pt>
    <dgm:pt modelId="{EDFA856C-460D-4588-AEDF-D9266D122F50}" type="pres">
      <dgm:prSet presAssocID="{D4C78772-ABF1-4969-B1B3-F7244DB4C674}" presName="spaceH" presStyleLbl="node1" presStyleIdx="0" presStyleCnt="0"/>
      <dgm:spPr/>
    </dgm:pt>
    <dgm:pt modelId="{7AC3CA70-CFDC-4C4D-BDC3-C8B8B78D334A}" type="pres">
      <dgm:prSet presAssocID="{D4C78772-ABF1-4969-B1B3-F7244DB4C674}" presName="desPictures" presStyleLbl="alignImgPlace1" presStyleIdx="2" presStyleCnt="3" custLinFactNeighborX="-35050" custLinFactNeighborY="7485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pPr latinLnBrk="1"/>
          <a:endParaRPr lang="ko-KR" altLang="en-US"/>
        </a:p>
      </dgm:t>
    </dgm:pt>
    <dgm:pt modelId="{28BC81AE-60F4-4D72-9DA9-32B390988281}" type="pres">
      <dgm:prSet presAssocID="{D4C78772-ABF1-4969-B1B3-F7244DB4C674}" presName="desTextWrapper" presStyleCnt="0"/>
      <dgm:spPr/>
    </dgm:pt>
    <dgm:pt modelId="{3E8C43A3-4C24-4E38-B31C-A25DE39FC84F}" type="pres">
      <dgm:prSet presAssocID="{D4C78772-ABF1-4969-B1B3-F7244DB4C674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C18FED-2BBC-4D11-A597-5E98EF5354C2}" type="pres">
      <dgm:prSet presAssocID="{4A30A7A2-A42B-4BC2-8E5E-D6FD447080A5}" presName="maxNode" presStyleCnt="0"/>
      <dgm:spPr/>
    </dgm:pt>
    <dgm:pt modelId="{77D8CADA-7B60-40D6-A114-BAC281FF0440}" type="pres">
      <dgm:prSet presAssocID="{4A30A7A2-A42B-4BC2-8E5E-D6FD447080A5}" presName="Name33" presStyleCnt="0"/>
      <dgm:spPr/>
    </dgm:pt>
  </dgm:ptLst>
  <dgm:cxnLst>
    <dgm:cxn modelId="{040C5D5B-4636-454E-AB7C-24A740821EDC}" srcId="{4A30A7A2-A42B-4BC2-8E5E-D6FD447080A5}" destId="{502A15CD-CAC0-4815-A128-0BC8D6EBE339}" srcOrd="1" destOrd="0" parTransId="{52284A26-1F4B-429B-8A9F-5408C381F6C4}" sibTransId="{583B45DE-03F4-40EF-8DEB-370363E4E501}"/>
    <dgm:cxn modelId="{834AAC49-114E-4852-8436-1C5AF9EB6159}" type="presOf" srcId="{4A30A7A2-A42B-4BC2-8E5E-D6FD447080A5}" destId="{B0CC312F-ABA2-4628-B583-1D329C9EDBA0}" srcOrd="0" destOrd="0" presId="urn:microsoft.com/office/officeart/2008/layout/AccentedPicture"/>
    <dgm:cxn modelId="{791454D1-51F2-4BDE-BD03-23FF41DAEEA4}" srcId="{4A30A7A2-A42B-4BC2-8E5E-D6FD447080A5}" destId="{B8078A70-3669-4251-B866-022334342C84}" srcOrd="0" destOrd="0" parTransId="{8FDE229B-F199-4595-B892-6D67C7C65314}" sibTransId="{EFFBEF6D-1E9A-4035-AD0E-FF54E2A6A251}"/>
    <dgm:cxn modelId="{FE4E44ED-FAED-4650-9757-62869FACF92D}" type="presOf" srcId="{5E94E580-2CDC-4DFC-BB43-6465E9587D31}" destId="{17058C1C-9268-41F9-812E-80A7B9334213}" srcOrd="0" destOrd="0" presId="urn:microsoft.com/office/officeart/2008/layout/AccentedPicture"/>
    <dgm:cxn modelId="{AD96F533-DE72-453C-A063-BA492AD5866D}" type="presOf" srcId="{B8078A70-3669-4251-B866-022334342C84}" destId="{78318725-1A4B-4038-B788-A04C5C22ABB5}" srcOrd="0" destOrd="0" presId="urn:microsoft.com/office/officeart/2008/layout/AccentedPicture"/>
    <dgm:cxn modelId="{40BAE902-9A39-42BD-B1A7-A972B3A41A39}" type="presOf" srcId="{D4C78772-ABF1-4969-B1B3-F7244DB4C674}" destId="{3E8C43A3-4C24-4E38-B31C-A25DE39FC84F}" srcOrd="0" destOrd="0" presId="urn:microsoft.com/office/officeart/2008/layout/AccentedPicture"/>
    <dgm:cxn modelId="{93914F33-373B-455C-9C23-D0D3BC5CAB5B}" type="presOf" srcId="{EFFBEF6D-1E9A-4035-AD0E-FF54E2A6A251}" destId="{5F4EC45C-7D42-4892-8656-92A941DFC81B}" srcOrd="0" destOrd="0" presId="urn:microsoft.com/office/officeart/2008/layout/AccentedPicture"/>
    <dgm:cxn modelId="{576081D6-4DBC-4CFC-9E3E-65F4C3D1AB43}" srcId="{4A30A7A2-A42B-4BC2-8E5E-D6FD447080A5}" destId="{5E94E580-2CDC-4DFC-BB43-6465E9587D31}" srcOrd="2" destOrd="0" parTransId="{976E899B-8F72-4735-B6BF-11CF16AB4C4C}" sibTransId="{B4F75710-3189-4D4E-961F-61DEEFD35A33}"/>
    <dgm:cxn modelId="{DE798B3C-6014-4151-BE24-20ED31DC323B}" srcId="{4A30A7A2-A42B-4BC2-8E5E-D6FD447080A5}" destId="{D4C78772-ABF1-4969-B1B3-F7244DB4C674}" srcOrd="3" destOrd="0" parTransId="{BAEF6644-26FB-41EF-BEF8-135174570CD7}" sibTransId="{C23CDE15-DC08-40B9-AE0B-8B7C684727CF}"/>
    <dgm:cxn modelId="{BB6EE609-05F1-4982-9C08-3EEDF6334AAE}" type="presOf" srcId="{502A15CD-CAC0-4815-A128-0BC8D6EBE339}" destId="{3257534D-DB56-4FA3-90F6-C5E39A43497C}" srcOrd="0" destOrd="0" presId="urn:microsoft.com/office/officeart/2008/layout/AccentedPicture"/>
    <dgm:cxn modelId="{5E07AD3C-CE56-45A6-814C-7999FE11A105}" type="presParOf" srcId="{B0CC312F-ABA2-4628-B583-1D329C9EDBA0}" destId="{5F4EC45C-7D42-4892-8656-92A941DFC81B}" srcOrd="0" destOrd="0" presId="urn:microsoft.com/office/officeart/2008/layout/AccentedPicture"/>
    <dgm:cxn modelId="{ADF538B7-4840-4ABD-AD60-322C22EABF10}" type="presParOf" srcId="{B0CC312F-ABA2-4628-B583-1D329C9EDBA0}" destId="{78318725-1A4B-4038-B788-A04C5C22ABB5}" srcOrd="1" destOrd="0" presId="urn:microsoft.com/office/officeart/2008/layout/AccentedPicture"/>
    <dgm:cxn modelId="{B12D7CFE-CA18-447B-973F-E25C311F166C}" type="presParOf" srcId="{B0CC312F-ABA2-4628-B583-1D329C9EDBA0}" destId="{04426914-A228-4DB9-91B3-5B5C9E1C7719}" srcOrd="2" destOrd="0" presId="urn:microsoft.com/office/officeart/2008/layout/AccentedPicture"/>
    <dgm:cxn modelId="{F48DB89F-BCF4-4276-ABC7-F8E80BAC17A4}" type="presParOf" srcId="{04426914-A228-4DB9-91B3-5B5C9E1C7719}" destId="{C41D7C3B-7F88-410D-94BE-D410445E47BE}" srcOrd="0" destOrd="0" presId="urn:microsoft.com/office/officeart/2008/layout/AccentedPicture"/>
    <dgm:cxn modelId="{69731C42-CDFC-42AF-A2CF-E03D6A3CF813}" type="presParOf" srcId="{C41D7C3B-7F88-410D-94BE-D410445E47BE}" destId="{DA4FD7CF-900E-4C87-9977-6BF0CF205731}" srcOrd="0" destOrd="0" presId="urn:microsoft.com/office/officeart/2008/layout/AccentedPicture"/>
    <dgm:cxn modelId="{39646775-E16E-47BD-8F43-3F5F1C682D84}" type="presParOf" srcId="{C41D7C3B-7F88-410D-94BE-D410445E47BE}" destId="{42C6E877-6FCB-4DE1-AD99-F515C7E59F54}" srcOrd="1" destOrd="0" presId="urn:microsoft.com/office/officeart/2008/layout/AccentedPicture"/>
    <dgm:cxn modelId="{73F3388F-4CCC-40C2-888C-111D63891706}" type="presParOf" srcId="{C41D7C3B-7F88-410D-94BE-D410445E47BE}" destId="{E0D8F13C-A2CE-4574-9B68-1982F28F5F71}" srcOrd="2" destOrd="0" presId="urn:microsoft.com/office/officeart/2008/layout/AccentedPicture"/>
    <dgm:cxn modelId="{04B3136A-C374-41C2-B82B-C9F1C89E16B5}" type="presParOf" srcId="{E0D8F13C-A2CE-4574-9B68-1982F28F5F71}" destId="{3257534D-DB56-4FA3-90F6-C5E39A43497C}" srcOrd="0" destOrd="0" presId="urn:microsoft.com/office/officeart/2008/layout/AccentedPicture"/>
    <dgm:cxn modelId="{B26566EB-905D-46CE-AF6F-D63A1543AA88}" type="presParOf" srcId="{04426914-A228-4DB9-91B3-5B5C9E1C7719}" destId="{F9607DA5-4635-4FF8-86A9-2A5C8AF7FEC8}" srcOrd="1" destOrd="0" presId="urn:microsoft.com/office/officeart/2008/layout/AccentedPicture"/>
    <dgm:cxn modelId="{723425D4-8CF5-46AA-A986-BC385F6D0155}" type="presParOf" srcId="{04426914-A228-4DB9-91B3-5B5C9E1C7719}" destId="{1603E069-BEFB-4DE2-9731-3B62885481AB}" srcOrd="2" destOrd="0" presId="urn:microsoft.com/office/officeart/2008/layout/AccentedPicture"/>
    <dgm:cxn modelId="{609C82DD-1C19-4E77-B01A-351D04790227}" type="presParOf" srcId="{1603E069-BEFB-4DE2-9731-3B62885481AB}" destId="{9F39D371-9DFC-4B1B-85E6-C59AEA33F191}" srcOrd="0" destOrd="0" presId="urn:microsoft.com/office/officeart/2008/layout/AccentedPicture"/>
    <dgm:cxn modelId="{307FF770-55A6-4083-9C0B-3A1944B81540}" type="presParOf" srcId="{1603E069-BEFB-4DE2-9731-3B62885481AB}" destId="{275FE7D6-93FC-49C3-B3AB-E4F2EC049D38}" srcOrd="1" destOrd="0" presId="urn:microsoft.com/office/officeart/2008/layout/AccentedPicture"/>
    <dgm:cxn modelId="{A5F67736-34F6-4580-A880-7B4945CCA7ED}" type="presParOf" srcId="{1603E069-BEFB-4DE2-9731-3B62885481AB}" destId="{603D10D2-2B4D-46FE-9BF5-28F4E2939573}" srcOrd="2" destOrd="0" presId="urn:microsoft.com/office/officeart/2008/layout/AccentedPicture"/>
    <dgm:cxn modelId="{06C80D56-D43E-4780-B22E-499FB137E233}" type="presParOf" srcId="{603D10D2-2B4D-46FE-9BF5-28F4E2939573}" destId="{17058C1C-9268-41F9-812E-80A7B9334213}" srcOrd="0" destOrd="0" presId="urn:microsoft.com/office/officeart/2008/layout/AccentedPicture"/>
    <dgm:cxn modelId="{46468051-E7BC-485F-82A4-81062CAB1852}" type="presParOf" srcId="{04426914-A228-4DB9-91B3-5B5C9E1C7719}" destId="{E159FF82-E947-4312-A03C-196C55F4CBD3}" srcOrd="3" destOrd="0" presId="urn:microsoft.com/office/officeart/2008/layout/AccentedPicture"/>
    <dgm:cxn modelId="{7CBE1629-1A4B-48FB-9289-B4290562A96D}" type="presParOf" srcId="{04426914-A228-4DB9-91B3-5B5C9E1C7719}" destId="{9F4212EF-120D-44A7-B4B0-47D19656BC60}" srcOrd="4" destOrd="0" presId="urn:microsoft.com/office/officeart/2008/layout/AccentedPicture"/>
    <dgm:cxn modelId="{C7B22FAD-2FFD-45B1-B47C-46384D92F211}" type="presParOf" srcId="{9F4212EF-120D-44A7-B4B0-47D19656BC60}" destId="{EDFA856C-460D-4588-AEDF-D9266D122F50}" srcOrd="0" destOrd="0" presId="urn:microsoft.com/office/officeart/2008/layout/AccentedPicture"/>
    <dgm:cxn modelId="{6674BEF1-4F42-4B95-9D9E-D187F51787EE}" type="presParOf" srcId="{9F4212EF-120D-44A7-B4B0-47D19656BC60}" destId="{7AC3CA70-CFDC-4C4D-BDC3-C8B8B78D334A}" srcOrd="1" destOrd="0" presId="urn:microsoft.com/office/officeart/2008/layout/AccentedPicture"/>
    <dgm:cxn modelId="{9261F470-3F9C-4D4D-90C3-DF1AD2525C29}" type="presParOf" srcId="{9F4212EF-120D-44A7-B4B0-47D19656BC60}" destId="{28BC81AE-60F4-4D72-9DA9-32B390988281}" srcOrd="2" destOrd="0" presId="urn:microsoft.com/office/officeart/2008/layout/AccentedPicture"/>
    <dgm:cxn modelId="{7C3FC4AA-9DA5-444C-9612-B1712B051773}" type="presParOf" srcId="{28BC81AE-60F4-4D72-9DA9-32B390988281}" destId="{3E8C43A3-4C24-4E38-B31C-A25DE39FC84F}" srcOrd="0" destOrd="0" presId="urn:microsoft.com/office/officeart/2008/layout/AccentedPicture"/>
    <dgm:cxn modelId="{C305A934-5A7D-4EDC-94DC-AF9C0F60CDA2}" type="presParOf" srcId="{B0CC312F-ABA2-4628-B583-1D329C9EDBA0}" destId="{7AC18FED-2BBC-4D11-A597-5E98EF5354C2}" srcOrd="3" destOrd="0" presId="urn:microsoft.com/office/officeart/2008/layout/AccentedPicture"/>
    <dgm:cxn modelId="{0EDDE3F6-A444-4F30-B999-825D965F328F}" type="presParOf" srcId="{7AC18FED-2BBC-4D11-A597-5E98EF5354C2}" destId="{77D8CADA-7B60-40D6-A114-BAC281FF044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F3844-F693-4E7B-B162-CC0BAF313D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B6BE030-0379-421D-B56A-64C084E063BC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Calibri" pitchFamily="34" charset="0"/>
            </a:rPr>
            <a:t>Mayo clinic model </a:t>
          </a:r>
          <a:endParaRPr lang="ko-KR" altLang="en-US" dirty="0">
            <a:latin typeface="Calibri" pitchFamily="34" charset="0"/>
          </a:endParaRPr>
        </a:p>
      </dgm:t>
    </dgm:pt>
    <dgm:pt modelId="{F1C4E2A4-FC5F-446F-9389-49DE81265877}" type="parTrans" cxnId="{FAF851EC-003E-4F1F-AE6E-B678C3E16439}">
      <dgm:prSet/>
      <dgm:spPr/>
      <dgm:t>
        <a:bodyPr/>
        <a:lstStyle/>
        <a:p>
          <a:pPr latinLnBrk="1"/>
          <a:endParaRPr lang="ko-KR" altLang="en-US"/>
        </a:p>
      </dgm:t>
    </dgm:pt>
    <dgm:pt modelId="{35F2ACD7-E95C-45E3-831C-3116D1A82191}" type="sibTrans" cxnId="{FAF851EC-003E-4F1F-AE6E-B678C3E16439}">
      <dgm:prSet/>
      <dgm:spPr/>
      <dgm:t>
        <a:bodyPr/>
        <a:lstStyle/>
        <a:p>
          <a:pPr latinLnBrk="1"/>
          <a:endParaRPr lang="ko-KR" altLang="en-US"/>
        </a:p>
      </dgm:t>
    </dgm:pt>
    <dgm:pt modelId="{C2F6AE36-D61C-418A-B622-CC373719FA01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Calibri" pitchFamily="34" charset="0"/>
            </a:rPr>
            <a:t>Veterans Association prediction model</a:t>
          </a:r>
          <a:endParaRPr lang="ko-KR" altLang="en-US" dirty="0">
            <a:latin typeface="Calibri" pitchFamily="34" charset="0"/>
          </a:endParaRPr>
        </a:p>
      </dgm:t>
    </dgm:pt>
    <dgm:pt modelId="{70BA769A-DAFB-4904-AEDB-508FB19CF4B5}" type="parTrans" cxnId="{33B86E9B-8536-4880-A6F3-3E13779B0BF3}">
      <dgm:prSet/>
      <dgm:spPr/>
      <dgm:t>
        <a:bodyPr/>
        <a:lstStyle/>
        <a:p>
          <a:pPr latinLnBrk="1"/>
          <a:endParaRPr lang="ko-KR" altLang="en-US"/>
        </a:p>
      </dgm:t>
    </dgm:pt>
    <dgm:pt modelId="{A1EF1835-C3CB-4E33-91CF-932630322CAE}" type="sibTrans" cxnId="{33B86E9B-8536-4880-A6F3-3E13779B0BF3}">
      <dgm:prSet/>
      <dgm:spPr/>
      <dgm:t>
        <a:bodyPr/>
        <a:lstStyle/>
        <a:p>
          <a:pPr latinLnBrk="1"/>
          <a:endParaRPr lang="ko-KR" altLang="en-US"/>
        </a:p>
      </dgm:t>
    </dgm:pt>
    <dgm:pt modelId="{BC4EEA9B-DBDA-4935-9E17-D8C0FC21A69E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Calibri" pitchFamily="34" charset="0"/>
            </a:rPr>
            <a:t>Brock University Prediction model</a:t>
          </a:r>
        </a:p>
      </dgm:t>
    </dgm:pt>
    <dgm:pt modelId="{58C4F8C9-18B9-468D-925D-D1DD20C52C28}" type="parTrans" cxnId="{C1DC3841-41EE-49DF-87B8-B4A06ECDFC61}">
      <dgm:prSet/>
      <dgm:spPr/>
      <dgm:t>
        <a:bodyPr/>
        <a:lstStyle/>
        <a:p>
          <a:pPr latinLnBrk="1"/>
          <a:endParaRPr lang="ko-KR" altLang="en-US"/>
        </a:p>
      </dgm:t>
    </dgm:pt>
    <dgm:pt modelId="{C7BFD335-106C-4202-90A9-8B4ACC79701B}" type="sibTrans" cxnId="{C1DC3841-41EE-49DF-87B8-B4A06ECDFC61}">
      <dgm:prSet/>
      <dgm:spPr/>
      <dgm:t>
        <a:bodyPr/>
        <a:lstStyle/>
        <a:p>
          <a:pPr latinLnBrk="1"/>
          <a:endParaRPr lang="ko-KR" altLang="en-US"/>
        </a:p>
      </dgm:t>
    </dgm:pt>
    <dgm:pt modelId="{166C404D-110E-4503-9623-5F380A701601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Calibri" pitchFamily="34" charset="0"/>
            </a:rPr>
            <a:t>Herder prediction model </a:t>
          </a:r>
          <a:endParaRPr lang="ko-KR" altLang="en-US" dirty="0">
            <a:latin typeface="Calibri" pitchFamily="34" charset="0"/>
          </a:endParaRPr>
        </a:p>
      </dgm:t>
    </dgm:pt>
    <dgm:pt modelId="{A9ED431F-2836-4F95-B456-F6543EA8C476}" type="parTrans" cxnId="{22C7D487-8BEF-4CD1-980A-CD8F7FC2DC1B}">
      <dgm:prSet/>
      <dgm:spPr/>
      <dgm:t>
        <a:bodyPr/>
        <a:lstStyle/>
        <a:p>
          <a:pPr latinLnBrk="1"/>
          <a:endParaRPr lang="ko-KR" altLang="en-US"/>
        </a:p>
      </dgm:t>
    </dgm:pt>
    <dgm:pt modelId="{D3B8B408-9B21-4F0A-B84B-3903EACB71FB}" type="sibTrans" cxnId="{22C7D487-8BEF-4CD1-980A-CD8F7FC2DC1B}">
      <dgm:prSet/>
      <dgm:spPr/>
      <dgm:t>
        <a:bodyPr/>
        <a:lstStyle/>
        <a:p>
          <a:pPr latinLnBrk="1"/>
          <a:endParaRPr lang="ko-KR" altLang="en-US"/>
        </a:p>
      </dgm:t>
    </dgm:pt>
    <dgm:pt modelId="{8E45A6B4-6433-4B6E-B07B-AC2EAA89F041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Calibri" pitchFamily="34" charset="0"/>
            </a:rPr>
            <a:t>ACCP </a:t>
          </a:r>
          <a:endParaRPr lang="ko-KR" altLang="en-US" dirty="0">
            <a:latin typeface="Calibri" pitchFamily="34" charset="0"/>
          </a:endParaRPr>
        </a:p>
      </dgm:t>
    </dgm:pt>
    <dgm:pt modelId="{AC4B82B8-E9A8-44F2-85AD-F060083115B8}" type="parTrans" cxnId="{C7C49138-DFB9-4DAF-8EB0-2C5632D788E7}">
      <dgm:prSet/>
      <dgm:spPr/>
      <dgm:t>
        <a:bodyPr/>
        <a:lstStyle/>
        <a:p>
          <a:pPr latinLnBrk="1"/>
          <a:endParaRPr lang="ko-KR" altLang="en-US"/>
        </a:p>
      </dgm:t>
    </dgm:pt>
    <dgm:pt modelId="{FBCCC9ED-733F-457A-A19B-72BC67C001BF}" type="sibTrans" cxnId="{C7C49138-DFB9-4DAF-8EB0-2C5632D788E7}">
      <dgm:prSet/>
      <dgm:spPr/>
      <dgm:t>
        <a:bodyPr/>
        <a:lstStyle/>
        <a:p>
          <a:pPr latinLnBrk="1"/>
          <a:endParaRPr lang="ko-KR" altLang="en-US"/>
        </a:p>
      </dgm:t>
    </dgm:pt>
    <dgm:pt modelId="{08633F25-5A47-47A3-AA28-552EFC444CB4}" type="pres">
      <dgm:prSet presAssocID="{B17F3844-F693-4E7B-B162-CC0BAF313D46}" presName="diagram" presStyleCnt="0">
        <dgm:presLayoutVars>
          <dgm:dir/>
          <dgm:resizeHandles val="exact"/>
        </dgm:presLayoutVars>
      </dgm:prSet>
      <dgm:spPr/>
    </dgm:pt>
    <dgm:pt modelId="{48024F7A-19DE-45B3-9D37-FF9C687E1998}" type="pres">
      <dgm:prSet presAssocID="{3B6BE030-0379-421D-B56A-64C084E063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80F7A7-4F34-4A92-ACCF-8CF2194DE1EA}" type="pres">
      <dgm:prSet presAssocID="{35F2ACD7-E95C-45E3-831C-3116D1A82191}" presName="sibTrans" presStyleCnt="0"/>
      <dgm:spPr/>
    </dgm:pt>
    <dgm:pt modelId="{DF8127C6-D7AE-4C7E-A2D4-D2D216C3500F}" type="pres">
      <dgm:prSet presAssocID="{C2F6AE36-D61C-418A-B622-CC373719FA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1DD6BC-AE90-4F40-8CD1-F4819A72F138}" type="pres">
      <dgm:prSet presAssocID="{A1EF1835-C3CB-4E33-91CF-932630322CAE}" presName="sibTrans" presStyleCnt="0"/>
      <dgm:spPr/>
    </dgm:pt>
    <dgm:pt modelId="{29C94668-6CD0-4F6D-91C1-8DADB3D2AEF9}" type="pres">
      <dgm:prSet presAssocID="{BC4EEA9B-DBDA-4935-9E17-D8C0FC21A6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F70D2B-7F42-45E8-9CFC-96D0F23BB1B8}" type="pres">
      <dgm:prSet presAssocID="{C7BFD335-106C-4202-90A9-8B4ACC79701B}" presName="sibTrans" presStyleCnt="0"/>
      <dgm:spPr/>
    </dgm:pt>
    <dgm:pt modelId="{AC9065B8-2725-4C1E-9D2A-5879216E2081}" type="pres">
      <dgm:prSet presAssocID="{166C404D-110E-4503-9623-5F380A701601}" presName="node" presStyleLbl="node1" presStyleIdx="3" presStyleCnt="5">
        <dgm:presLayoutVars>
          <dgm:bulletEnabled val="1"/>
        </dgm:presLayoutVars>
      </dgm:prSet>
      <dgm:spPr/>
    </dgm:pt>
    <dgm:pt modelId="{B94202B9-E8D2-4107-8286-44D7EA8FD94D}" type="pres">
      <dgm:prSet presAssocID="{D3B8B408-9B21-4F0A-B84B-3903EACB71FB}" presName="sibTrans" presStyleCnt="0"/>
      <dgm:spPr/>
    </dgm:pt>
    <dgm:pt modelId="{8D898DC6-34FB-48C7-A146-173EA67A2EFD}" type="pres">
      <dgm:prSet presAssocID="{8E45A6B4-6433-4B6E-B07B-AC2EAA89F041}" presName="node" presStyleLbl="node1" presStyleIdx="4" presStyleCnt="5">
        <dgm:presLayoutVars>
          <dgm:bulletEnabled val="1"/>
        </dgm:presLayoutVars>
      </dgm:prSet>
      <dgm:spPr/>
    </dgm:pt>
  </dgm:ptLst>
  <dgm:cxnLst>
    <dgm:cxn modelId="{33B86E9B-8536-4880-A6F3-3E13779B0BF3}" srcId="{B17F3844-F693-4E7B-B162-CC0BAF313D46}" destId="{C2F6AE36-D61C-418A-B622-CC373719FA01}" srcOrd="1" destOrd="0" parTransId="{70BA769A-DAFB-4904-AEDB-508FB19CF4B5}" sibTransId="{A1EF1835-C3CB-4E33-91CF-932630322CAE}"/>
    <dgm:cxn modelId="{76A69112-2CF8-450B-8D58-2EC529528552}" type="presOf" srcId="{166C404D-110E-4503-9623-5F380A701601}" destId="{AC9065B8-2725-4C1E-9D2A-5879216E2081}" srcOrd="0" destOrd="0" presId="urn:microsoft.com/office/officeart/2005/8/layout/default"/>
    <dgm:cxn modelId="{812B848E-6335-4434-AB0B-CEE5FBB3471B}" type="presOf" srcId="{B17F3844-F693-4E7B-B162-CC0BAF313D46}" destId="{08633F25-5A47-47A3-AA28-552EFC444CB4}" srcOrd="0" destOrd="0" presId="urn:microsoft.com/office/officeart/2005/8/layout/default"/>
    <dgm:cxn modelId="{C9A372F6-2E63-4043-899C-0D7AE457D7B2}" type="presOf" srcId="{8E45A6B4-6433-4B6E-B07B-AC2EAA89F041}" destId="{8D898DC6-34FB-48C7-A146-173EA67A2EFD}" srcOrd="0" destOrd="0" presId="urn:microsoft.com/office/officeart/2005/8/layout/default"/>
    <dgm:cxn modelId="{FAF851EC-003E-4F1F-AE6E-B678C3E16439}" srcId="{B17F3844-F693-4E7B-B162-CC0BAF313D46}" destId="{3B6BE030-0379-421D-B56A-64C084E063BC}" srcOrd="0" destOrd="0" parTransId="{F1C4E2A4-FC5F-446F-9389-49DE81265877}" sibTransId="{35F2ACD7-E95C-45E3-831C-3116D1A82191}"/>
    <dgm:cxn modelId="{22C7D487-8BEF-4CD1-980A-CD8F7FC2DC1B}" srcId="{B17F3844-F693-4E7B-B162-CC0BAF313D46}" destId="{166C404D-110E-4503-9623-5F380A701601}" srcOrd="3" destOrd="0" parTransId="{A9ED431F-2836-4F95-B456-F6543EA8C476}" sibTransId="{D3B8B408-9B21-4F0A-B84B-3903EACB71FB}"/>
    <dgm:cxn modelId="{C1DC3841-41EE-49DF-87B8-B4A06ECDFC61}" srcId="{B17F3844-F693-4E7B-B162-CC0BAF313D46}" destId="{BC4EEA9B-DBDA-4935-9E17-D8C0FC21A69E}" srcOrd="2" destOrd="0" parTransId="{58C4F8C9-18B9-468D-925D-D1DD20C52C28}" sibTransId="{C7BFD335-106C-4202-90A9-8B4ACC79701B}"/>
    <dgm:cxn modelId="{D07A4E3E-A221-4190-BC30-FC17E0C2F6D6}" type="presOf" srcId="{C2F6AE36-D61C-418A-B622-CC373719FA01}" destId="{DF8127C6-D7AE-4C7E-A2D4-D2D216C3500F}" srcOrd="0" destOrd="0" presId="urn:microsoft.com/office/officeart/2005/8/layout/default"/>
    <dgm:cxn modelId="{C7C49138-DFB9-4DAF-8EB0-2C5632D788E7}" srcId="{B17F3844-F693-4E7B-B162-CC0BAF313D46}" destId="{8E45A6B4-6433-4B6E-B07B-AC2EAA89F041}" srcOrd="4" destOrd="0" parTransId="{AC4B82B8-E9A8-44F2-85AD-F060083115B8}" sibTransId="{FBCCC9ED-733F-457A-A19B-72BC67C001BF}"/>
    <dgm:cxn modelId="{B1A90FCB-F906-42BD-BF7D-B92A7B862D32}" type="presOf" srcId="{3B6BE030-0379-421D-B56A-64C084E063BC}" destId="{48024F7A-19DE-45B3-9D37-FF9C687E1998}" srcOrd="0" destOrd="0" presId="urn:microsoft.com/office/officeart/2005/8/layout/default"/>
    <dgm:cxn modelId="{E3CB85EA-542A-48B5-9FBF-6F8656855BC7}" type="presOf" srcId="{BC4EEA9B-DBDA-4935-9E17-D8C0FC21A69E}" destId="{29C94668-6CD0-4F6D-91C1-8DADB3D2AEF9}" srcOrd="0" destOrd="0" presId="urn:microsoft.com/office/officeart/2005/8/layout/default"/>
    <dgm:cxn modelId="{DBF24FE5-B7A3-499C-8829-7170A92C98B6}" type="presParOf" srcId="{08633F25-5A47-47A3-AA28-552EFC444CB4}" destId="{48024F7A-19DE-45B3-9D37-FF9C687E1998}" srcOrd="0" destOrd="0" presId="urn:microsoft.com/office/officeart/2005/8/layout/default"/>
    <dgm:cxn modelId="{94576766-5001-47AE-86FF-818D8DB126CE}" type="presParOf" srcId="{08633F25-5A47-47A3-AA28-552EFC444CB4}" destId="{DC80F7A7-4F34-4A92-ACCF-8CF2194DE1EA}" srcOrd="1" destOrd="0" presId="urn:microsoft.com/office/officeart/2005/8/layout/default"/>
    <dgm:cxn modelId="{1B2E14E1-4686-4A17-AFA7-46FD44EC9AA2}" type="presParOf" srcId="{08633F25-5A47-47A3-AA28-552EFC444CB4}" destId="{DF8127C6-D7AE-4C7E-A2D4-D2D216C3500F}" srcOrd="2" destOrd="0" presId="urn:microsoft.com/office/officeart/2005/8/layout/default"/>
    <dgm:cxn modelId="{3DB8BBCA-1D7E-42C9-AD1C-2AFE66C82A38}" type="presParOf" srcId="{08633F25-5A47-47A3-AA28-552EFC444CB4}" destId="{3B1DD6BC-AE90-4F40-8CD1-F4819A72F138}" srcOrd="3" destOrd="0" presId="urn:microsoft.com/office/officeart/2005/8/layout/default"/>
    <dgm:cxn modelId="{862FDFE4-0DE6-478E-B56C-9C3BAA9321EA}" type="presParOf" srcId="{08633F25-5A47-47A3-AA28-552EFC444CB4}" destId="{29C94668-6CD0-4F6D-91C1-8DADB3D2AEF9}" srcOrd="4" destOrd="0" presId="urn:microsoft.com/office/officeart/2005/8/layout/default"/>
    <dgm:cxn modelId="{AA8E53B7-3E49-4838-A79E-30EFEDBD9470}" type="presParOf" srcId="{08633F25-5A47-47A3-AA28-552EFC444CB4}" destId="{A8F70D2B-7F42-45E8-9CFC-96D0F23BB1B8}" srcOrd="5" destOrd="0" presId="urn:microsoft.com/office/officeart/2005/8/layout/default"/>
    <dgm:cxn modelId="{8BDA94C8-EE6D-48C8-B401-025F6A7AD486}" type="presParOf" srcId="{08633F25-5A47-47A3-AA28-552EFC444CB4}" destId="{AC9065B8-2725-4C1E-9D2A-5879216E2081}" srcOrd="6" destOrd="0" presId="urn:microsoft.com/office/officeart/2005/8/layout/default"/>
    <dgm:cxn modelId="{F2F11F69-4BAD-4D6A-84D4-42748004B101}" type="presParOf" srcId="{08633F25-5A47-47A3-AA28-552EFC444CB4}" destId="{B94202B9-E8D2-4107-8286-44D7EA8FD94D}" srcOrd="7" destOrd="0" presId="urn:microsoft.com/office/officeart/2005/8/layout/default"/>
    <dgm:cxn modelId="{7DC129F1-D705-477C-B0FF-527D94BF2557}" type="presParOf" srcId="{08633F25-5A47-47A3-AA28-552EFC444CB4}" destId="{8D898DC6-34FB-48C7-A146-173EA67A2E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EC45C-7D42-4892-8656-92A941DFC81B}">
      <dsp:nvSpPr>
        <dsp:cNvPr id="0" name=""/>
        <dsp:cNvSpPr/>
      </dsp:nvSpPr>
      <dsp:spPr>
        <a:xfrm>
          <a:off x="1209958" y="369824"/>
          <a:ext cx="2896233" cy="36941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18725-1A4B-4038-B788-A04C5C22ABB5}">
      <dsp:nvSpPr>
        <dsp:cNvPr id="0" name=""/>
        <dsp:cNvSpPr/>
      </dsp:nvSpPr>
      <dsp:spPr>
        <a:xfrm>
          <a:off x="2470177" y="0"/>
          <a:ext cx="2230100" cy="22165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500" kern="1200" dirty="0"/>
        </a:p>
      </dsp:txBody>
      <dsp:txXfrm>
        <a:off x="2470177" y="0"/>
        <a:ext cx="2230100" cy="2216505"/>
      </dsp:txXfrm>
    </dsp:sp>
    <dsp:sp modelId="{42C6E877-6FCB-4DE1-AD99-F515C7E59F54}">
      <dsp:nvSpPr>
        <dsp:cNvPr id="0" name=""/>
        <dsp:cNvSpPr/>
      </dsp:nvSpPr>
      <dsp:spPr>
        <a:xfrm>
          <a:off x="7488834" y="3055884"/>
          <a:ext cx="997427" cy="9974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7534D-DB56-4FA3-90F6-C5E39A43497C}">
      <dsp:nvSpPr>
        <dsp:cNvPr id="0" name=""/>
        <dsp:cNvSpPr/>
      </dsp:nvSpPr>
      <dsp:spPr>
        <a:xfrm>
          <a:off x="5852864" y="92557"/>
          <a:ext cx="54620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27940" bIns="13970" numCol="1" spcCol="1270" anchor="ctr" anchorCtr="0">
          <a:noAutofit/>
        </a:bodyPr>
        <a:lstStyle/>
        <a:p>
          <a:pPr lvl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5852864" y="92557"/>
        <a:ext cx="546203" cy="997427"/>
      </dsp:txXfrm>
    </dsp:sp>
    <dsp:sp modelId="{275FE7D6-93FC-49C3-B3AB-E4F2EC049D38}">
      <dsp:nvSpPr>
        <dsp:cNvPr id="0" name=""/>
        <dsp:cNvSpPr/>
      </dsp:nvSpPr>
      <dsp:spPr>
        <a:xfrm>
          <a:off x="5966361" y="3055884"/>
          <a:ext cx="997427" cy="9974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58C1C-9268-41F9-812E-80A7B9334213}">
      <dsp:nvSpPr>
        <dsp:cNvPr id="0" name=""/>
        <dsp:cNvSpPr/>
      </dsp:nvSpPr>
      <dsp:spPr>
        <a:xfrm>
          <a:off x="5852864" y="1269522"/>
          <a:ext cx="54620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27940" bIns="13970" numCol="1" spcCol="1270" anchor="ctr" anchorCtr="0">
          <a:noAutofit/>
        </a:bodyPr>
        <a:lstStyle/>
        <a:p>
          <a:pPr lvl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5852864" y="1269522"/>
        <a:ext cx="546203" cy="997427"/>
      </dsp:txXfrm>
    </dsp:sp>
    <dsp:sp modelId="{7AC3CA70-CFDC-4C4D-BDC3-C8B8B78D334A}">
      <dsp:nvSpPr>
        <dsp:cNvPr id="0" name=""/>
        <dsp:cNvSpPr/>
      </dsp:nvSpPr>
      <dsp:spPr>
        <a:xfrm>
          <a:off x="4505838" y="3066572"/>
          <a:ext cx="997427" cy="9974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C43A3-4C24-4E38-B31C-A25DE39FC84F}">
      <dsp:nvSpPr>
        <dsp:cNvPr id="0" name=""/>
        <dsp:cNvSpPr/>
      </dsp:nvSpPr>
      <dsp:spPr>
        <a:xfrm>
          <a:off x="5852864" y="2446486"/>
          <a:ext cx="546203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27940" bIns="13970" numCol="1" spcCol="1270" anchor="ctr" anchorCtr="0">
          <a:noAutofit/>
        </a:bodyPr>
        <a:lstStyle/>
        <a:p>
          <a:pPr lvl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 dirty="0"/>
        </a:p>
      </dsp:txBody>
      <dsp:txXfrm>
        <a:off x="5852864" y="2446486"/>
        <a:ext cx="546203" cy="997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4F7A-19DE-45B3-9D37-FF9C687E1998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Calibri" pitchFamily="34" charset="0"/>
            </a:rPr>
            <a:t>Mayo clinic model </a:t>
          </a:r>
          <a:endParaRPr lang="ko-KR" altLang="en-US" sz="2100" kern="1200" dirty="0">
            <a:latin typeface="Calibri" pitchFamily="34" charset="0"/>
          </a:endParaRPr>
        </a:p>
      </dsp:txBody>
      <dsp:txXfrm>
        <a:off x="916483" y="1984"/>
        <a:ext cx="2030015" cy="1218009"/>
      </dsp:txXfrm>
    </dsp:sp>
    <dsp:sp modelId="{DF8127C6-D7AE-4C7E-A2D4-D2D216C3500F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Calibri" pitchFamily="34" charset="0"/>
            </a:rPr>
            <a:t>Veterans Association prediction model</a:t>
          </a:r>
          <a:endParaRPr lang="ko-KR" altLang="en-US" sz="2100" kern="1200" dirty="0">
            <a:latin typeface="Calibri" pitchFamily="34" charset="0"/>
          </a:endParaRPr>
        </a:p>
      </dsp:txBody>
      <dsp:txXfrm>
        <a:off x="3149500" y="1984"/>
        <a:ext cx="2030015" cy="1218009"/>
      </dsp:txXfrm>
    </dsp:sp>
    <dsp:sp modelId="{29C94668-6CD0-4F6D-91C1-8DADB3D2AEF9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Calibri" pitchFamily="34" charset="0"/>
            </a:rPr>
            <a:t>Brock University Prediction model</a:t>
          </a:r>
        </a:p>
      </dsp:txBody>
      <dsp:txXfrm>
        <a:off x="916483" y="1422995"/>
        <a:ext cx="2030015" cy="1218009"/>
      </dsp:txXfrm>
    </dsp:sp>
    <dsp:sp modelId="{AC9065B8-2725-4C1E-9D2A-5879216E2081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Calibri" pitchFamily="34" charset="0"/>
            </a:rPr>
            <a:t>Herder prediction model </a:t>
          </a:r>
          <a:endParaRPr lang="ko-KR" altLang="en-US" sz="2100" kern="1200" dirty="0">
            <a:latin typeface="Calibri" pitchFamily="34" charset="0"/>
          </a:endParaRPr>
        </a:p>
      </dsp:txBody>
      <dsp:txXfrm>
        <a:off x="3149500" y="1422995"/>
        <a:ext cx="2030015" cy="1218009"/>
      </dsp:txXfrm>
    </dsp:sp>
    <dsp:sp modelId="{8D898DC6-34FB-48C7-A146-173EA67A2EFD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kern="1200" dirty="0" smtClean="0">
              <a:latin typeface="Calibri" pitchFamily="34" charset="0"/>
            </a:rPr>
            <a:t>ACCP </a:t>
          </a:r>
          <a:endParaRPr lang="ko-KR" altLang="en-US" sz="2100" kern="1200" dirty="0">
            <a:latin typeface="Calibri" pitchFamily="34" charset="0"/>
          </a:endParaRPr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A26B8-D649-4EEA-9F3D-0DEAB5EE5E54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8592-6166-4051-B274-23E0BCA5B1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05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E3E4-E4C2-4B74-A39A-FB0E4F57583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01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E3E4-E4C2-4B74-A39A-FB0E4F57583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01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E3E4-E4C2-4B74-A39A-FB0E4F57583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01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59</a:t>
            </a:r>
            <a:r>
              <a:rPr lang="ko-KR" altLang="en-US" dirty="0" smtClean="0"/>
              <a:t>세</a:t>
            </a:r>
            <a:r>
              <a:rPr lang="en-US" altLang="ko-KR" dirty="0" smtClean="0"/>
              <a:t>, 84% men, 55% current smoker , 41%</a:t>
            </a:r>
            <a:r>
              <a:rPr lang="en-US" altLang="ko-KR" baseline="0" dirty="0" smtClean="0"/>
              <a:t> PPV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8592-6166-4051-B274-23E0BCA5B13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44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38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70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48" y="-14064"/>
            <a:ext cx="6300192" cy="922784"/>
          </a:xfr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85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92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69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71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8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66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32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79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FFF7-4D3F-4D49-82D5-7B102E05CE19}" type="datetimeFigureOut">
              <a:rPr lang="ko-KR" altLang="en-US" smtClean="0"/>
              <a:t>2019-04-27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BA1F-F1EF-49C2-834B-33691486C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42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png"/><Relationship Id="rId5" Type="http://schemas.openxmlformats.org/officeDocument/2006/relationships/diagramData" Target="../diagrams/data1.xml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Calibri" pitchFamily="34" charset="0"/>
              </a:rPr>
              <a:t>폐암검진과 </a:t>
            </a:r>
            <a:r>
              <a:rPr lang="ko-KR" altLang="en-US" dirty="0" err="1" smtClean="0">
                <a:latin typeface="Calibri" pitchFamily="34" charset="0"/>
              </a:rPr>
              <a:t>폐결절</a:t>
            </a:r>
            <a:r>
              <a:rPr lang="en-US" altLang="ko-KR" dirty="0" smtClean="0">
                <a:latin typeface="Calibri" pitchFamily="34" charset="0"/>
              </a:rPr>
              <a:t/>
            </a:r>
            <a:br>
              <a:rPr lang="en-US" altLang="ko-KR" dirty="0" smtClean="0">
                <a:latin typeface="Calibri" pitchFamily="34" charset="0"/>
              </a:rPr>
            </a:br>
            <a:r>
              <a:rPr lang="en-US" altLang="ko-KR" dirty="0" smtClean="0">
                <a:latin typeface="Calibri" pitchFamily="34" charset="0"/>
              </a:rPr>
              <a:t>: How to approach ? 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3568" y="441270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altLang="ko-KR" sz="2400" dirty="0" smtClean="0"/>
          </a:p>
          <a:p>
            <a:pPr algn="r"/>
            <a:r>
              <a:rPr lang="ko-KR" altLang="en-US" sz="1800" dirty="0" smtClean="0"/>
              <a:t>울산대학교병</a:t>
            </a:r>
            <a:r>
              <a:rPr lang="ko-KR" altLang="en-US" sz="1800" dirty="0"/>
              <a:t>원</a:t>
            </a:r>
            <a:endParaRPr lang="en-US" altLang="ko-KR" sz="1800" dirty="0" smtClean="0"/>
          </a:p>
          <a:p>
            <a:pPr algn="r"/>
            <a:r>
              <a:rPr lang="ko-KR" altLang="en-US" sz="1800" dirty="0" smtClean="0"/>
              <a:t>호흡기내과 </a:t>
            </a:r>
            <a:endParaRPr lang="en-US" altLang="ko-KR" sz="1800" dirty="0" smtClean="0"/>
          </a:p>
          <a:p>
            <a:pPr algn="r"/>
            <a:r>
              <a:rPr lang="ko-KR" altLang="en-US" sz="1800" dirty="0" smtClean="0"/>
              <a:t>배수</a:t>
            </a:r>
            <a:r>
              <a:rPr lang="ko-KR" altLang="en-US" sz="1800" dirty="0"/>
              <a:t>현</a:t>
            </a:r>
          </a:p>
        </p:txBody>
      </p:sp>
      <p:pic>
        <p:nvPicPr>
          <p:cNvPr id="4" name="Picture 2" descr="C:\Users\uuhu\Desktop\심볼마크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428" y="4854059"/>
            <a:ext cx="640883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Growth rate 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Cancers : wide range of growth rate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Solid cancers : 100-400days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ko-KR" b="1" dirty="0" err="1" smtClean="0">
                <a:latin typeface="Calibri" pitchFamily="34" charset="0"/>
              </a:rPr>
              <a:t>Subsolid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cancerous nodules : more indolent</a:t>
            </a:r>
          </a:p>
          <a:p>
            <a:pPr lvl="1"/>
            <a:r>
              <a:rPr lang="en-US" altLang="ko-KR" b="1" dirty="0" smtClean="0">
                <a:latin typeface="Calibri" pitchFamily="34" charset="0"/>
              </a:rPr>
              <a:t>                                                        : </a:t>
            </a:r>
            <a:r>
              <a:rPr lang="en-US" altLang="ko-KR" b="1" dirty="0" err="1" smtClean="0">
                <a:latin typeface="Calibri" pitchFamily="34" charset="0"/>
              </a:rPr>
              <a:t>ave</a:t>
            </a:r>
            <a:r>
              <a:rPr lang="en-US" altLang="ko-KR" b="1" dirty="0" smtClean="0">
                <a:latin typeface="Calibri" pitchFamily="34" charset="0"/>
              </a:rPr>
              <a:t> 3-5years</a:t>
            </a:r>
            <a:endParaRPr lang="en-US" altLang="ko-KR" b="1" dirty="0">
              <a:latin typeface="Calibri" pitchFamily="34" charset="0"/>
            </a:endParaRPr>
          </a:p>
          <a:p>
            <a:pPr lvl="1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General consideration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420" y="1028337"/>
            <a:ext cx="64088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Size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Clear </a:t>
            </a:r>
            <a:r>
              <a:rPr lang="en-US" altLang="ko-KR" b="1" dirty="0">
                <a:latin typeface="Calibri" pitchFamily="34" charset="0"/>
              </a:rPr>
              <a:t>relationship with risk of malignancy</a:t>
            </a:r>
          </a:p>
          <a:p>
            <a:pPr lvl="1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784400" y="6093296"/>
            <a:ext cx="1964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>
                <a:latin typeface="Calibri" pitchFamily="34" charset="0"/>
              </a:rPr>
              <a:t>CHEST 2013; 143(3):</a:t>
            </a:r>
            <a:r>
              <a:rPr lang="en-US" altLang="ko-KR" sz="1100" i="1" dirty="0" smtClean="0">
                <a:latin typeface="Calibri" pitchFamily="34" charset="0"/>
              </a:rPr>
              <a:t>825–839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N </a:t>
            </a:r>
            <a:r>
              <a:rPr lang="en-US" altLang="ko-KR" sz="1100" i="1" dirty="0" err="1">
                <a:latin typeface="Calibri" pitchFamily="34" charset="0"/>
              </a:rPr>
              <a:t>Engl</a:t>
            </a:r>
            <a:r>
              <a:rPr lang="en-US" altLang="ko-KR" sz="1100" i="1" dirty="0">
                <a:latin typeface="Calibri" pitchFamily="34" charset="0"/>
              </a:rPr>
              <a:t> J Med </a:t>
            </a:r>
            <a:r>
              <a:rPr lang="en-US" altLang="ko-KR" sz="1100" i="1" dirty="0" smtClean="0">
                <a:latin typeface="Calibri" pitchFamily="34" charset="0"/>
              </a:rPr>
              <a:t>2013;369:910-9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Lung Cancer  108 (2017) 48–54</a:t>
            </a:r>
          </a:p>
          <a:p>
            <a:pPr algn="r"/>
            <a:endParaRPr lang="en-US" altLang="ko-KR" sz="1100" i="1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653345" cy="242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08" y="2039698"/>
            <a:ext cx="3934032" cy="30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486916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704" y="2039698"/>
            <a:ext cx="3945935" cy="347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5" y="2558515"/>
            <a:ext cx="3485702" cy="20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General consideration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420" y="1028337"/>
            <a:ext cx="64088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Bring me the PAST CHEST IMAGEs  as possible as you can !!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lvl="1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845379" y="6093296"/>
            <a:ext cx="1903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>
                <a:latin typeface="Calibri" pitchFamily="34" charset="0"/>
              </a:rPr>
              <a:t>CHEST 2013; 143(3):</a:t>
            </a:r>
            <a:r>
              <a:rPr lang="en-US" altLang="ko-KR" sz="1100" i="1" dirty="0" smtClean="0">
                <a:latin typeface="Calibri" pitchFamily="34" charset="0"/>
              </a:rPr>
              <a:t>825–839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N </a:t>
            </a:r>
            <a:r>
              <a:rPr lang="en-US" altLang="ko-KR" sz="1100" i="1" dirty="0" err="1">
                <a:latin typeface="Calibri" pitchFamily="34" charset="0"/>
              </a:rPr>
              <a:t>Engl</a:t>
            </a:r>
            <a:r>
              <a:rPr lang="en-US" altLang="ko-KR" sz="1100" i="1" dirty="0">
                <a:latin typeface="Calibri" pitchFamily="34" charset="0"/>
              </a:rPr>
              <a:t> J Med </a:t>
            </a:r>
            <a:r>
              <a:rPr lang="en-US" altLang="ko-KR" sz="1100" i="1" dirty="0" smtClean="0">
                <a:latin typeface="Calibri" pitchFamily="34" charset="0"/>
              </a:rPr>
              <a:t>2013;369:910-9</a:t>
            </a:r>
            <a:endParaRPr lang="en-US" altLang="ko-KR" sz="1100" i="1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0" y="1565289"/>
            <a:ext cx="49053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왼쪽 화살표 4"/>
          <p:cNvSpPr/>
          <p:nvPr/>
        </p:nvSpPr>
        <p:spPr>
          <a:xfrm>
            <a:off x="2483768" y="2348880"/>
            <a:ext cx="13681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0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utoRev="1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General consideration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32487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419" y="963294"/>
            <a:ext cx="784899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Multiplicity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NELSON trial  </a:t>
            </a:r>
          </a:p>
          <a:p>
            <a:r>
              <a:rPr lang="en-US" altLang="ko-KR" b="1" dirty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     : increase risk of primary cancer, 1 to 4</a:t>
            </a:r>
          </a:p>
          <a:p>
            <a:r>
              <a:rPr lang="en-US" altLang="ko-KR" b="1" dirty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     : decreased risk with 5 or more nodules : prior granulomatous infection</a:t>
            </a:r>
            <a:endParaRPr lang="en-US" altLang="ko-KR" b="1" dirty="0">
              <a:latin typeface="Calibri" pitchFamily="34" charset="0"/>
            </a:endParaRPr>
          </a:p>
          <a:p>
            <a:pPr lvl="1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643877"/>
            <a:ext cx="64088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Margin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Margin </a:t>
            </a:r>
            <a:r>
              <a:rPr lang="en-US" altLang="ko-KR" b="1" dirty="0" err="1" smtClean="0">
                <a:latin typeface="Calibri" pitchFamily="34" charset="0"/>
              </a:rPr>
              <a:t>spiculation</a:t>
            </a:r>
            <a:r>
              <a:rPr lang="en-US" altLang="ko-KR" b="1" dirty="0" smtClean="0">
                <a:latin typeface="Calibri" pitchFamily="34" charset="0"/>
              </a:rPr>
              <a:t> : risk factor for cancer </a:t>
            </a:r>
            <a:endParaRPr lang="en-US" altLang="ko-KR" b="1" dirty="0" smtClean="0">
              <a:latin typeface="Calibri" pitchFamily="34" charset="0"/>
            </a:endParaRPr>
          </a:p>
          <a:p>
            <a:pPr lvl="1"/>
            <a:endParaRPr lang="ko-KR" altLang="en-US" dirty="0"/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271588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428" y="4084037"/>
            <a:ext cx="640883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Additional consideration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Location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Age, sex, race, Family history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Smoking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Apical scarring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err="1" smtClean="0">
                <a:latin typeface="Calibri" pitchFamily="34" charset="0"/>
              </a:rPr>
              <a:t>Peri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r>
              <a:rPr lang="en-US" altLang="ko-KR" b="1" dirty="0" err="1" smtClean="0">
                <a:latin typeface="Calibri" pitchFamily="34" charset="0"/>
              </a:rPr>
              <a:t>fissural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nodules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lvl="1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625914" y="5949280"/>
            <a:ext cx="1997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Radiology 2009;250(1):264-272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Radiology 2015;277(2):555-564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N </a:t>
            </a:r>
            <a:r>
              <a:rPr lang="en-US" altLang="ko-KR" sz="1100" i="1" dirty="0" err="1">
                <a:latin typeface="Calibri" pitchFamily="34" charset="0"/>
              </a:rPr>
              <a:t>Engl</a:t>
            </a:r>
            <a:r>
              <a:rPr lang="en-US" altLang="ko-KR" sz="1100" i="1" dirty="0">
                <a:latin typeface="Calibri" pitchFamily="34" charset="0"/>
              </a:rPr>
              <a:t> J Med </a:t>
            </a:r>
            <a:r>
              <a:rPr lang="en-US" altLang="ko-KR" sz="1100" i="1" dirty="0" smtClean="0">
                <a:latin typeface="Calibri" pitchFamily="34" charset="0"/>
              </a:rPr>
              <a:t>2013;369:910-9</a:t>
            </a:r>
          </a:p>
          <a:p>
            <a:pPr algn="r"/>
            <a:r>
              <a:rPr lang="en-US" altLang="ko-KR" sz="1100" i="1" dirty="0" err="1" smtClean="0">
                <a:latin typeface="Calibri" pitchFamily="34" charset="0"/>
              </a:rPr>
              <a:t>Eur</a:t>
            </a:r>
            <a:r>
              <a:rPr lang="en-US" altLang="ko-KR" sz="1100" i="1" dirty="0" smtClean="0">
                <a:latin typeface="Calibri" pitchFamily="34" charset="0"/>
              </a:rPr>
              <a:t> </a:t>
            </a:r>
            <a:r>
              <a:rPr lang="en-US" altLang="ko-KR" sz="1100" i="1" dirty="0" err="1" smtClean="0">
                <a:latin typeface="Calibri" pitchFamily="34" charset="0"/>
              </a:rPr>
              <a:t>Radiol</a:t>
            </a:r>
            <a:r>
              <a:rPr lang="en-US" altLang="ko-KR" sz="1100" i="1" dirty="0" smtClean="0">
                <a:latin typeface="Calibri" pitchFamily="34" charset="0"/>
              </a:rPr>
              <a:t> (2018) 28:1095-1011</a:t>
            </a:r>
            <a:endParaRPr lang="en-US" altLang="ko-KR" sz="1100" i="1" dirty="0">
              <a:latin typeface="Calibri" pitchFamily="34" charset="0"/>
            </a:endParaRP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415604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70" y="4507079"/>
            <a:ext cx="2141706" cy="173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49185"/>
            <a:ext cx="2194061" cy="15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17" y="2632045"/>
            <a:ext cx="169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Risk estimation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97274" y="6237312"/>
            <a:ext cx="2395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Arch Intern Med. 1997;157(8):849-855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Chest. 2007;131(2):383-388</a:t>
            </a:r>
            <a:endParaRPr lang="en-US" altLang="ko-KR" sz="1100" i="1" dirty="0">
              <a:latin typeface="Calibri" pitchFamily="34" charset="0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782504558"/>
              </p:ext>
            </p:extLst>
          </p:nvPr>
        </p:nvGraphicFramePr>
        <p:xfrm>
          <a:off x="1524000" y="16141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3447"/>
            <a:ext cx="3574929" cy="117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3448"/>
            <a:ext cx="3922379" cy="107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6809"/>
            <a:ext cx="2584846" cy="14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6678348" y="5589240"/>
            <a:ext cx="2214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altLang="ko-KR" sz="1100" i="1" dirty="0" smtClean="0">
              <a:latin typeface="Calibri" pitchFamily="34" charset="0"/>
            </a:endParaRPr>
          </a:p>
          <a:p>
            <a:pPr algn="r"/>
            <a:r>
              <a:rPr lang="en-US" altLang="ko-KR" sz="1100" i="1" dirty="0">
                <a:latin typeface="Calibri" pitchFamily="34" charset="0"/>
              </a:rPr>
              <a:t>Radiology. 2017 Jul;284(1):228-243</a:t>
            </a:r>
            <a:endParaRPr lang="en-US" altLang="ko-KR" sz="1100" i="1" dirty="0" smtClean="0">
              <a:latin typeface="Calibri" pitchFamily="34" charset="0"/>
            </a:endParaRP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Chest 2016; 150(4): 877-893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Chest </a:t>
            </a:r>
            <a:r>
              <a:rPr lang="en-US" altLang="ko-KR" sz="1100" i="1" dirty="0">
                <a:latin typeface="Calibri" pitchFamily="34" charset="0"/>
              </a:rPr>
              <a:t>2013;143:e93S-120S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2049"/>
            <a:ext cx="3600400" cy="18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55" y="2422048"/>
            <a:ext cx="3941479" cy="19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1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Guidelines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2585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409508" y="6310481"/>
            <a:ext cx="22141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altLang="ko-KR" sz="1100" i="1" dirty="0" smtClean="0">
              <a:latin typeface="Calibri" pitchFamily="34" charset="0"/>
            </a:endParaRPr>
          </a:p>
          <a:p>
            <a:pPr algn="r"/>
            <a:r>
              <a:rPr lang="en-US" altLang="ko-KR" sz="1100" i="1" dirty="0">
                <a:latin typeface="Calibri" pitchFamily="34" charset="0"/>
              </a:rPr>
              <a:t>Radiology. 2017 Jul;284(1):</a:t>
            </a:r>
            <a:r>
              <a:rPr lang="en-US" altLang="ko-KR" sz="1100" i="1" dirty="0" smtClean="0">
                <a:latin typeface="Calibri" pitchFamily="34" charset="0"/>
              </a:rPr>
              <a:t>228-243</a:t>
            </a:r>
            <a:endParaRPr lang="en-US" altLang="ko-KR" sz="1100" i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216895" y="6450944"/>
            <a:ext cx="1747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Chest 2016;150(4):877-893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7838"/>
            <a:ext cx="49053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74" y="3573016"/>
            <a:ext cx="3948014" cy="254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09" y="1124744"/>
            <a:ext cx="4191725" cy="23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106691"/>
            <a:ext cx="31034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Fig 2. Algorithm for initial characterization of SPN</a:t>
            </a:r>
            <a:endParaRPr lang="ko-KR" alt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1041" y="3501008"/>
            <a:ext cx="31034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dirty="0" smtClean="0"/>
              <a:t>Fig 4. Algorithm for evaluation of a SPN ≤ 8mm in diameter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6093296"/>
            <a:ext cx="31034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dirty="0" smtClean="0"/>
              <a:t>Fig 5. Algorithm for evaluation of a </a:t>
            </a:r>
            <a:r>
              <a:rPr lang="en-US" altLang="ko-KR" sz="700" dirty="0" err="1" smtClean="0"/>
              <a:t>subsolid</a:t>
            </a:r>
            <a:r>
              <a:rPr lang="en-US" altLang="ko-KR" sz="700" dirty="0" smtClean="0"/>
              <a:t> SPN 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6824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4908311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폐암검진의 배경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3312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History of lung cancer screening</a:t>
            </a:r>
          </a:p>
          <a:p>
            <a:pPr lvl="1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897897" y="6450477"/>
            <a:ext cx="20665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err="1" smtClean="0">
                <a:effectLst/>
                <a:latin typeface="Calibri" pitchFamily="34" charset="0"/>
              </a:rPr>
              <a:t>Tuberc</a:t>
            </a:r>
            <a:r>
              <a:rPr lang="en-US" altLang="ko-KR" sz="1100" i="1" dirty="0" smtClean="0">
                <a:effectLst/>
                <a:latin typeface="Calibri" pitchFamily="34" charset="0"/>
              </a:rPr>
              <a:t>  </a:t>
            </a:r>
            <a:r>
              <a:rPr lang="en-US" altLang="ko-KR" sz="1100" i="1" dirty="0" err="1" smtClean="0">
                <a:effectLst/>
                <a:latin typeface="Calibri" pitchFamily="34" charset="0"/>
              </a:rPr>
              <a:t>Respir</a:t>
            </a:r>
            <a:r>
              <a:rPr lang="en-US" altLang="ko-KR" sz="1100" i="1" dirty="0" smtClean="0">
                <a:effectLst/>
                <a:latin typeface="Calibri" pitchFamily="34" charset="0"/>
              </a:rPr>
              <a:t> Dis 2014;77:55-59</a:t>
            </a:r>
          </a:p>
        </p:txBody>
      </p:sp>
      <p:pic>
        <p:nvPicPr>
          <p:cNvPr id="1027" name="Picture 3" descr="C:\Users\uuhu\Desktop\캡처1234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1558"/>
            <a:ext cx="7582322" cy="39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5508104" y="2348880"/>
            <a:ext cx="10081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796136" y="2564904"/>
            <a:ext cx="10081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372200" y="3284984"/>
            <a:ext cx="1008112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56176" y="3068960"/>
            <a:ext cx="1008112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92080" y="2060848"/>
            <a:ext cx="1008112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8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65" y="286532"/>
            <a:ext cx="3364496" cy="52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4908311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폐암검진과 관련된 연구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4513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NLST (The national Lung cancer Screening Trial)</a:t>
            </a:r>
          </a:p>
          <a:p>
            <a:pPr lvl="1"/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732240" y="6541894"/>
            <a:ext cx="21403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i="1" dirty="0" smtClean="0">
                <a:latin typeface="Calibri" pitchFamily="34" charset="0"/>
              </a:rPr>
              <a:t>N </a:t>
            </a:r>
            <a:r>
              <a:rPr lang="en-US" altLang="ko-KR" sz="1050" i="1" dirty="0" err="1" smtClean="0">
                <a:latin typeface="Calibri" pitchFamily="34" charset="0"/>
              </a:rPr>
              <a:t>Engl</a:t>
            </a:r>
            <a:r>
              <a:rPr lang="en-US" altLang="ko-KR" sz="1050" i="1" dirty="0" smtClean="0">
                <a:latin typeface="Calibri" pitchFamily="34" charset="0"/>
              </a:rPr>
              <a:t> J Med</a:t>
            </a:r>
            <a:r>
              <a:rPr lang="en-US" altLang="ko-KR" sz="1050" i="1" dirty="0" smtClean="0">
                <a:effectLst/>
                <a:latin typeface="Calibri" pitchFamily="34" charset="0"/>
              </a:rPr>
              <a:t>. 2011;635(5): 395-409</a:t>
            </a:r>
          </a:p>
          <a:p>
            <a:pPr algn="r"/>
            <a:endParaRPr lang="ko-KR" altLang="en-US" sz="1050" i="1" dirty="0">
              <a:latin typeface="Calibri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3902"/>
              </p:ext>
            </p:extLst>
          </p:nvPr>
        </p:nvGraphicFramePr>
        <p:xfrm>
          <a:off x="467544" y="1408333"/>
          <a:ext cx="4511823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423706"/>
                <a:gridCol w="1503941"/>
              </a:tblGrid>
              <a:tr h="936104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미국에서 시행된 폐암 선별연구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2002~2004 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선별검사 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/ 2009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년까지 추적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55~74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세 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&gt; 30PY, quit &lt;15yrs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N = 53,439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9018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LDCT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CXR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01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Calibri" pitchFamily="34" charset="0"/>
                        </a:rPr>
                        <a:t>피험자수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26,715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26,724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양성소견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7,191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(27.3%)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2,389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(9.2%)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폐암진단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292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(1.1%)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190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명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(0.7%)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폐암발병률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645/10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만 </a:t>
                      </a:r>
                      <a:r>
                        <a:rPr lang="en-US" altLang="ko-KR" sz="1400" dirty="0" err="1" smtClean="0">
                          <a:latin typeface="Calibri" pitchFamily="34" charset="0"/>
                        </a:rPr>
                        <a:t>pearson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-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year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572/10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만</a:t>
                      </a:r>
                      <a:r>
                        <a:rPr lang="en-US" altLang="ko-KR" sz="1400" dirty="0" err="1" smtClean="0">
                          <a:latin typeface="Calibri" pitchFamily="34" charset="0"/>
                        </a:rPr>
                        <a:t>pearson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-year</a:t>
                      </a:r>
                    </a:p>
                  </a:txBody>
                  <a:tcPr/>
                </a:tc>
              </a:tr>
              <a:tr h="69643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폐암사망률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alibri" pitchFamily="34" charset="0"/>
                        </a:rPr>
                        <a:t>247/10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만 </a:t>
                      </a:r>
                      <a:r>
                        <a:rPr lang="en-US" altLang="ko-KR" sz="1400" dirty="0" err="1" smtClean="0">
                          <a:latin typeface="Calibri" pitchFamily="34" charset="0"/>
                        </a:rPr>
                        <a:t>pearson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-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year</a:t>
                      </a:r>
                      <a:endParaRPr lang="ko-KR" altLang="en-US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alibri" pitchFamily="34" charset="0"/>
                        </a:rPr>
                        <a:t>309/10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만 </a:t>
                      </a:r>
                      <a:r>
                        <a:rPr lang="en-US" altLang="ko-KR" sz="1400" dirty="0" err="1" smtClean="0">
                          <a:latin typeface="Calibri" pitchFamily="34" charset="0"/>
                        </a:rPr>
                        <a:t>pearson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-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year</a:t>
                      </a:r>
                      <a:endParaRPr lang="ko-KR" altLang="en-US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5" y="5320821"/>
            <a:ext cx="8433594" cy="13488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361" b="1" dirty="0"/>
              <a:t>&lt;</a:t>
            </a:r>
            <a:r>
              <a:rPr lang="ko-KR" altLang="en-US" sz="1361" b="1" dirty="0"/>
              <a:t>이득</a:t>
            </a:r>
            <a:r>
              <a:rPr lang="en-US" altLang="ko-KR" sz="1361" b="1" dirty="0"/>
              <a:t>&gt;</a:t>
            </a:r>
          </a:p>
          <a:p>
            <a:r>
              <a:rPr lang="ko-KR" altLang="en-US" sz="1361" dirty="0" err="1"/>
              <a:t>저선량</a:t>
            </a:r>
            <a:r>
              <a:rPr lang="ko-KR" altLang="en-US" sz="1361" dirty="0"/>
              <a:t> 흉부 </a:t>
            </a:r>
            <a:r>
              <a:rPr lang="en-US" altLang="ko-KR" sz="1361" dirty="0"/>
              <a:t>CT</a:t>
            </a:r>
            <a:r>
              <a:rPr lang="ko-KR" altLang="en-US" sz="1361" dirty="0" err="1"/>
              <a:t>검진군에서</a:t>
            </a:r>
            <a:r>
              <a:rPr lang="ko-KR" altLang="en-US" sz="1361" dirty="0"/>
              <a:t> 흉부</a:t>
            </a:r>
            <a:r>
              <a:rPr lang="en-US" altLang="ko-KR" sz="1361" dirty="0"/>
              <a:t>X</a:t>
            </a:r>
            <a:r>
              <a:rPr lang="ko-KR" altLang="en-US" sz="1361" dirty="0"/>
              <a:t>선 </a:t>
            </a:r>
            <a:r>
              <a:rPr lang="ko-KR" altLang="en-US" sz="1361" dirty="0" err="1"/>
              <a:t>검진군에</a:t>
            </a:r>
            <a:r>
              <a:rPr lang="ko-KR" altLang="en-US" sz="1361" dirty="0"/>
              <a:t> 비해 폐암사망자 수가 </a:t>
            </a:r>
            <a:r>
              <a:rPr lang="en-US" altLang="ko-KR" sz="1361" dirty="0"/>
              <a:t>10</a:t>
            </a:r>
            <a:r>
              <a:rPr lang="ko-KR" altLang="en-US" sz="1361" dirty="0" err="1"/>
              <a:t>만명</a:t>
            </a:r>
            <a:r>
              <a:rPr lang="ko-KR" altLang="en-US" sz="1361" dirty="0"/>
              <a:t> 당 </a:t>
            </a:r>
            <a:r>
              <a:rPr lang="en-US" altLang="ko-KR" sz="1361" dirty="0"/>
              <a:t>87</a:t>
            </a:r>
            <a:r>
              <a:rPr lang="ko-KR" altLang="en-US" sz="1361" dirty="0"/>
              <a:t>명 감소</a:t>
            </a:r>
            <a:r>
              <a:rPr lang="en-US" altLang="ko-KR" sz="1361" dirty="0"/>
              <a:t>, </a:t>
            </a:r>
            <a:r>
              <a:rPr lang="ko-KR" altLang="en-US" sz="1361" dirty="0"/>
              <a:t>전체 사망자 수가 </a:t>
            </a:r>
            <a:r>
              <a:rPr lang="en-US" altLang="ko-KR" sz="1361" dirty="0"/>
              <a:t>10</a:t>
            </a:r>
            <a:r>
              <a:rPr lang="ko-KR" altLang="en-US" sz="1361" dirty="0"/>
              <a:t>만 명 당 </a:t>
            </a:r>
            <a:r>
              <a:rPr lang="en-US" altLang="ko-KR" sz="1361" dirty="0"/>
              <a:t>123</a:t>
            </a:r>
            <a:r>
              <a:rPr lang="ko-KR" altLang="en-US" sz="1361" dirty="0"/>
              <a:t>명 감소</a:t>
            </a:r>
            <a:endParaRPr lang="en-US" altLang="ko-KR" sz="1361" dirty="0"/>
          </a:p>
          <a:p>
            <a:r>
              <a:rPr lang="en-US" altLang="ko-KR" sz="1361" b="1" dirty="0"/>
              <a:t>&lt;</a:t>
            </a:r>
            <a:r>
              <a:rPr lang="ko-KR" altLang="en-US" sz="1361" b="1" dirty="0"/>
              <a:t>위해</a:t>
            </a:r>
            <a:r>
              <a:rPr lang="en-US" altLang="ko-KR" sz="1361" b="1" dirty="0"/>
              <a:t>&gt;</a:t>
            </a:r>
          </a:p>
          <a:p>
            <a:r>
              <a:rPr lang="ko-KR" altLang="en-US" sz="1361" dirty="0" err="1"/>
              <a:t>저선량</a:t>
            </a:r>
            <a:r>
              <a:rPr lang="ko-KR" altLang="en-US" sz="1361" dirty="0"/>
              <a:t> 흉부 </a:t>
            </a:r>
            <a:r>
              <a:rPr lang="en-US" altLang="ko-KR" sz="1361" dirty="0"/>
              <a:t>CT</a:t>
            </a:r>
            <a:r>
              <a:rPr lang="ko-KR" altLang="en-US" sz="1361" dirty="0" err="1"/>
              <a:t>검진군에서</a:t>
            </a:r>
            <a:r>
              <a:rPr lang="ko-KR" altLang="en-US" sz="1361" dirty="0"/>
              <a:t> 흉부</a:t>
            </a:r>
            <a:r>
              <a:rPr lang="en-US" altLang="ko-KR" sz="1361" dirty="0"/>
              <a:t>X</a:t>
            </a:r>
            <a:r>
              <a:rPr lang="ko-KR" altLang="en-US" sz="1361" dirty="0"/>
              <a:t>선 </a:t>
            </a:r>
            <a:r>
              <a:rPr lang="ko-KR" altLang="en-US" sz="1361" dirty="0" err="1"/>
              <a:t>검진군에</a:t>
            </a:r>
            <a:r>
              <a:rPr lang="ko-KR" altLang="en-US" sz="1361" dirty="0"/>
              <a:t> 비해 수술 또는 검사관련 사망자 수가 </a:t>
            </a:r>
            <a:r>
              <a:rPr lang="en-US" altLang="ko-KR" sz="1361" dirty="0"/>
              <a:t>10</a:t>
            </a:r>
            <a:r>
              <a:rPr lang="ko-KR" altLang="en-US" sz="1361" dirty="0"/>
              <a:t>만 명 당 </a:t>
            </a:r>
            <a:r>
              <a:rPr lang="en-US" altLang="ko-KR" sz="1361" dirty="0"/>
              <a:t>6</a:t>
            </a:r>
            <a:r>
              <a:rPr lang="ko-KR" altLang="en-US" sz="1361" dirty="0"/>
              <a:t>명</a:t>
            </a:r>
            <a:r>
              <a:rPr lang="en-US" altLang="ko-KR" sz="1361" dirty="0"/>
              <a:t>, </a:t>
            </a:r>
            <a:r>
              <a:rPr lang="ko-KR" altLang="en-US" sz="1361" dirty="0"/>
              <a:t>진단관련 주요 합병증 발생 건수가 </a:t>
            </a:r>
            <a:r>
              <a:rPr lang="en-US" altLang="ko-KR" sz="1361" dirty="0"/>
              <a:t>10</a:t>
            </a:r>
            <a:r>
              <a:rPr lang="ko-KR" altLang="en-US" sz="1361" dirty="0" err="1"/>
              <a:t>만명</a:t>
            </a:r>
            <a:r>
              <a:rPr lang="ko-KR" altLang="en-US" sz="1361" dirty="0"/>
              <a:t> 당 </a:t>
            </a:r>
            <a:r>
              <a:rPr lang="en-US" altLang="ko-KR" sz="1361" dirty="0"/>
              <a:t>50</a:t>
            </a:r>
            <a:r>
              <a:rPr lang="ko-KR" altLang="en-US" sz="1361" dirty="0"/>
              <a:t>명</a:t>
            </a:r>
            <a:r>
              <a:rPr lang="en-US" altLang="ko-KR" sz="1361" dirty="0"/>
              <a:t>, </a:t>
            </a:r>
            <a:r>
              <a:rPr lang="ko-KR" altLang="en-US" sz="1361" dirty="0"/>
              <a:t>수술건수가 </a:t>
            </a:r>
            <a:r>
              <a:rPr lang="en-US" altLang="ko-KR" sz="1361" dirty="0"/>
              <a:t>10</a:t>
            </a:r>
            <a:r>
              <a:rPr lang="ko-KR" altLang="en-US" sz="1361" dirty="0" err="1"/>
              <a:t>만명</a:t>
            </a:r>
            <a:r>
              <a:rPr lang="ko-KR" altLang="en-US" sz="1361" dirty="0"/>
              <a:t> 당 </a:t>
            </a:r>
            <a:r>
              <a:rPr lang="en-US" altLang="ko-KR" sz="1361" dirty="0"/>
              <a:t>439</a:t>
            </a:r>
            <a:r>
              <a:rPr lang="ko-KR" altLang="en-US" sz="1361" dirty="0"/>
              <a:t>명 증가</a:t>
            </a:r>
          </a:p>
        </p:txBody>
      </p:sp>
    </p:spTree>
    <p:extLst>
      <p:ext uri="{BB962C8B-B14F-4D97-AF65-F5344CB8AC3E}">
        <p14:creationId xmlns:p14="http://schemas.microsoft.com/office/powerpoint/2010/main" val="13929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4908311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폐암검진과 관련된 연구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4513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NELSON (Dutch-Belgian Randomized Lung cancer screening trial)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52465" y="6541894"/>
            <a:ext cx="20201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050" i="1" dirty="0" smtClean="0">
                <a:effectLst/>
                <a:latin typeface="Calibri" pitchFamily="34" charset="0"/>
              </a:rPr>
              <a:t>Cancer Imaging 2011;11: S79-S84</a:t>
            </a:r>
            <a:endParaRPr lang="en-US" altLang="ko-KR" sz="1050" i="1" dirty="0" smtClean="0">
              <a:effectLst/>
              <a:latin typeface="Calibri" pitchFamily="34" charset="0"/>
            </a:endParaRPr>
          </a:p>
          <a:p>
            <a:pPr algn="r"/>
            <a:endParaRPr lang="ko-KR" altLang="en-US" sz="1050" i="1" dirty="0">
              <a:latin typeface="Calibri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94103"/>
              </p:ext>
            </p:extLst>
          </p:nvPr>
        </p:nvGraphicFramePr>
        <p:xfrm>
          <a:off x="467544" y="1554832"/>
          <a:ext cx="4588546" cy="3962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423706"/>
                <a:gridCol w="1580664"/>
              </a:tblGrid>
              <a:tr h="936104"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유럽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(</a:t>
                      </a:r>
                      <a:r>
                        <a:rPr lang="ko-KR" altLang="en-US" sz="1400" dirty="0" err="1" smtClean="0">
                          <a:latin typeface="Calibri" pitchFamily="34" charset="0"/>
                        </a:rPr>
                        <a:t>네델란드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, 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벨기에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)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에서 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시행된 폐암 선별연구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2003~ 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선별검사 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/10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년까지 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추적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50~75</a:t>
                      </a:r>
                      <a:r>
                        <a:rPr lang="ko-KR" altLang="en-US" sz="1400" dirty="0" smtClean="0">
                          <a:latin typeface="Calibri" pitchFamily="34" charset="0"/>
                        </a:rPr>
                        <a:t>세 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&gt; 30PY, quit &lt;</a:t>
                      </a:r>
                      <a:r>
                        <a:rPr lang="en-US" altLang="ko-KR" sz="1400" dirty="0" smtClean="0">
                          <a:latin typeface="Calibri" pitchFamily="34" charset="0"/>
                        </a:rPr>
                        <a:t>10yrs</a:t>
                      </a:r>
                      <a:endParaRPr lang="en-US" altLang="ko-KR" sz="1400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alibri" pitchFamily="34" charset="0"/>
                        </a:rPr>
                        <a:t>15792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at high risk patients</a:t>
                      </a:r>
                      <a:endParaRPr lang="ko-KR" altLang="en-US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90181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LDCT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No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screening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01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Calibri" pitchFamily="34" charset="0"/>
                        </a:rPr>
                        <a:t>피험자수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smtClean="0">
                          <a:latin typeface="Calibri" pitchFamily="34" charset="0"/>
                        </a:rPr>
                        <a:t>7,900</a:t>
                      </a:r>
                      <a:r>
                        <a:rPr lang="ko-KR" altLang="en-US" sz="1400" smtClean="0">
                          <a:latin typeface="Calibri" pitchFamily="34" charset="0"/>
                        </a:rPr>
                        <a:t>명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smtClean="0">
                          <a:latin typeface="Calibri" pitchFamily="34" charset="0"/>
                        </a:rPr>
                        <a:t>7,892</a:t>
                      </a:r>
                      <a:r>
                        <a:rPr lang="ko-KR" altLang="en-US" sz="1400" smtClean="0">
                          <a:latin typeface="Calibri" pitchFamily="34" charset="0"/>
                        </a:rPr>
                        <a:t>명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Calibri" pitchFamily="34" charset="0"/>
                        </a:rPr>
                        <a:t>검사방법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CT screening 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Baseline, 1,3, 5.5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years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Screening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Nodule volume doubling time</a:t>
                      </a:r>
                    </a:p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Growth : 25% volume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increase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9330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Result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Calibri" pitchFamily="34" charset="0"/>
                        </a:rPr>
                        <a:t>86% compliance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rate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CT f/u : 9.3% patient</a:t>
                      </a:r>
                    </a:p>
                    <a:p>
                      <a:pPr latinLnBrk="1"/>
                      <a:r>
                        <a:rPr lang="en-US" altLang="ko-KR" sz="1400" baseline="0" dirty="0" err="1" smtClean="0">
                          <a:latin typeface="Calibri" pitchFamily="34" charset="0"/>
                        </a:rPr>
                        <a:t>Referal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rate : 2.3%  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Detection rate : 0.8~1.1%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Stage 1A/1B : 69%</a:t>
                      </a:r>
                    </a:p>
                    <a:p>
                      <a:pPr latinLnBrk="1"/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Surgical treatment : 67.7% </a:t>
                      </a:r>
                      <a:r>
                        <a:rPr lang="en-US" altLang="ko-KR" sz="1400" baseline="0" dirty="0" err="1" smtClean="0">
                          <a:latin typeface="Calibri" pitchFamily="34" charset="0"/>
                        </a:rPr>
                        <a:t>vs</a:t>
                      </a:r>
                      <a:r>
                        <a:rPr lang="en-US" altLang="ko-KR" sz="1400" baseline="0" dirty="0" smtClean="0">
                          <a:latin typeface="Calibri" pitchFamily="34" charset="0"/>
                        </a:rPr>
                        <a:t> 24.5%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5" y="5660758"/>
            <a:ext cx="8433594" cy="72057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361" b="1" dirty="0">
                <a:latin typeface="Calibri" pitchFamily="34" charset="0"/>
              </a:rPr>
              <a:t>&lt;</a:t>
            </a:r>
            <a:r>
              <a:rPr lang="ko-KR" altLang="en-US" sz="1361" b="1" dirty="0">
                <a:latin typeface="Calibri" pitchFamily="34" charset="0"/>
              </a:rPr>
              <a:t>이득</a:t>
            </a:r>
            <a:r>
              <a:rPr lang="en-US" altLang="ko-KR" sz="1361" b="1" dirty="0">
                <a:latin typeface="Calibri" pitchFamily="34" charset="0"/>
              </a:rPr>
              <a:t>&gt;</a:t>
            </a:r>
          </a:p>
          <a:p>
            <a:r>
              <a:rPr lang="ko-KR" altLang="en-US" sz="1361" dirty="0" err="1">
                <a:latin typeface="Calibri" pitchFamily="34" charset="0"/>
              </a:rPr>
              <a:t>저선량</a:t>
            </a:r>
            <a:r>
              <a:rPr lang="ko-KR" altLang="en-US" sz="1361" dirty="0">
                <a:latin typeface="Calibri" pitchFamily="34" charset="0"/>
              </a:rPr>
              <a:t> 흉부 </a:t>
            </a:r>
            <a:r>
              <a:rPr lang="en-US" altLang="ko-KR" sz="1361" dirty="0">
                <a:latin typeface="Calibri" pitchFamily="34" charset="0"/>
              </a:rPr>
              <a:t>CT</a:t>
            </a:r>
            <a:r>
              <a:rPr lang="ko-KR" altLang="en-US" sz="1361" dirty="0" err="1">
                <a:latin typeface="Calibri" pitchFamily="34" charset="0"/>
              </a:rPr>
              <a:t>검진군에서</a:t>
            </a:r>
            <a:r>
              <a:rPr lang="ko-KR" altLang="en-US" sz="1361" dirty="0">
                <a:latin typeface="Calibri" pitchFamily="34" charset="0"/>
              </a:rPr>
              <a:t> </a:t>
            </a:r>
            <a:r>
              <a:rPr lang="en-US" altLang="ko-KR" sz="1361" dirty="0" smtClean="0">
                <a:latin typeface="Calibri" pitchFamily="34" charset="0"/>
              </a:rPr>
              <a:t>10</a:t>
            </a:r>
            <a:r>
              <a:rPr lang="ko-KR" altLang="en-US" sz="1361" dirty="0" smtClean="0">
                <a:latin typeface="Calibri" pitchFamily="34" charset="0"/>
              </a:rPr>
              <a:t>년의 추적기간 동안 </a:t>
            </a:r>
            <a:r>
              <a:rPr lang="en-US" altLang="ko-KR" sz="1361" dirty="0" smtClean="0">
                <a:latin typeface="Calibri" pitchFamily="34" charset="0"/>
              </a:rPr>
              <a:t>26% </a:t>
            </a:r>
            <a:r>
              <a:rPr lang="ko-KR" altLang="en-US" sz="1361" dirty="0" smtClean="0">
                <a:latin typeface="Calibri" pitchFamily="34" charset="0"/>
              </a:rPr>
              <a:t>의 </a:t>
            </a:r>
            <a:r>
              <a:rPr lang="ko-KR" altLang="en-US" sz="1361" dirty="0" err="1" smtClean="0">
                <a:latin typeface="Calibri" pitchFamily="34" charset="0"/>
              </a:rPr>
              <a:t>암사망</a:t>
            </a:r>
            <a:r>
              <a:rPr lang="ko-KR" altLang="en-US" sz="1361" dirty="0" smtClean="0">
                <a:latin typeface="Calibri" pitchFamily="34" charset="0"/>
              </a:rPr>
              <a:t> 감소를 보임</a:t>
            </a:r>
            <a:r>
              <a:rPr lang="en-US" altLang="ko-KR" sz="1361" dirty="0" smtClean="0">
                <a:latin typeface="Calibri" pitchFamily="34" charset="0"/>
              </a:rPr>
              <a:t>. </a:t>
            </a:r>
          </a:p>
          <a:p>
            <a:r>
              <a:rPr lang="en-US" altLang="ko-KR" sz="1361" dirty="0" smtClean="0">
                <a:latin typeface="Calibri" pitchFamily="34" charset="0"/>
              </a:rPr>
              <a:t>Subgroup analysis</a:t>
            </a:r>
            <a:r>
              <a:rPr lang="ko-KR" altLang="en-US" sz="1361" dirty="0" smtClean="0">
                <a:latin typeface="Calibri" pitchFamily="34" charset="0"/>
              </a:rPr>
              <a:t>에서 </a:t>
            </a:r>
            <a:r>
              <a:rPr lang="en-US" altLang="ko-KR" sz="1361" dirty="0" smtClean="0">
                <a:latin typeface="Calibri" pitchFamily="34" charset="0"/>
              </a:rPr>
              <a:t>surgical treatment : 67.7% </a:t>
            </a:r>
            <a:r>
              <a:rPr lang="en-US" altLang="ko-KR" sz="1361" dirty="0" err="1" smtClean="0">
                <a:latin typeface="Calibri" pitchFamily="34" charset="0"/>
              </a:rPr>
              <a:t>vs</a:t>
            </a:r>
            <a:r>
              <a:rPr lang="en-US" altLang="ko-KR" sz="1361" dirty="0" smtClean="0">
                <a:latin typeface="Calibri" pitchFamily="34" charset="0"/>
              </a:rPr>
              <a:t> 24.5%,  p &lt; 0.001</a:t>
            </a:r>
            <a:endParaRPr lang="ko-KR" altLang="en-US" sz="1361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4227598" cy="17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2" y="3354454"/>
            <a:ext cx="3372744" cy="216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4908311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폐암검진의 배경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3312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우리나라의 폐암</a:t>
            </a:r>
            <a:endParaRPr lang="en-US" altLang="ko-KR" b="1" dirty="0" smtClean="0"/>
          </a:p>
          <a:p>
            <a:pPr lvl="1"/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4463"/>
            <a:ext cx="564655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81" y="1097530"/>
            <a:ext cx="3217635" cy="439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1081" y="5497487"/>
            <a:ext cx="310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Fig 1. 10 leading types of estimated new cancer cases and deaths by sex in 2018 (A) Estimated new cases (B) Estimated deaths</a:t>
            </a:r>
            <a:endParaRPr lang="ko-KR" altLang="en-US" sz="700" dirty="0"/>
          </a:p>
        </p:txBody>
      </p:sp>
      <p:sp>
        <p:nvSpPr>
          <p:cNvPr id="9" name="직사각형 8"/>
          <p:cNvSpPr/>
          <p:nvPr/>
        </p:nvSpPr>
        <p:spPr>
          <a:xfrm>
            <a:off x="6644622" y="6450477"/>
            <a:ext cx="2319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effectLst/>
                <a:latin typeface="Calibri" pitchFamily="34" charset="0"/>
              </a:rPr>
              <a:t>Cancer Res Treat 2018;50(2):317-323</a:t>
            </a:r>
          </a:p>
        </p:txBody>
      </p:sp>
    </p:spTree>
    <p:extLst>
      <p:ext uri="{BB962C8B-B14F-4D97-AF65-F5344CB8AC3E}">
        <p14:creationId xmlns:p14="http://schemas.microsoft.com/office/powerpoint/2010/main" val="24252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9433"/>
            <a:ext cx="7483549" cy="462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808" y="1124744"/>
            <a:ext cx="8433594" cy="418574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정의</a:t>
            </a:r>
            <a:r>
              <a:rPr lang="en-US" altLang="ko-KR" sz="1400" b="1" dirty="0" smtClean="0"/>
              <a:t>&gt;</a:t>
            </a:r>
          </a:p>
          <a:p>
            <a:endParaRPr lang="en-US" altLang="ko-KR" sz="1400" b="1" dirty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직경 </a:t>
            </a:r>
            <a:r>
              <a:rPr lang="en-US" altLang="ko-KR" sz="1400" dirty="0" smtClean="0"/>
              <a:t>3cm </a:t>
            </a:r>
            <a:r>
              <a:rPr lang="ko-KR" altLang="en-US" sz="1400" dirty="0" smtClean="0"/>
              <a:t>이하의 </a:t>
            </a:r>
            <a:r>
              <a:rPr lang="ko-KR" altLang="en-US" sz="1400" dirty="0" smtClean="0"/>
              <a:t>원형음영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둘레의 </a:t>
            </a:r>
            <a:r>
              <a:rPr lang="en-US" altLang="ko-KR" sz="1400" dirty="0" smtClean="0"/>
              <a:t>2/3 </a:t>
            </a:r>
            <a:r>
              <a:rPr lang="ko-KR" altLang="en-US" sz="1400" dirty="0" smtClean="0"/>
              <a:t>이상이 </a:t>
            </a:r>
            <a:r>
              <a:rPr lang="ko-KR" altLang="en-US" sz="1400" dirty="0" err="1" smtClean="0"/>
              <a:t>폐실질에</a:t>
            </a:r>
            <a:r>
              <a:rPr lang="ko-KR" altLang="en-US" sz="1400" dirty="0" smtClean="0"/>
              <a:t> 둘러싸이고 임파선종대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폐허탈</a:t>
            </a:r>
            <a:r>
              <a:rPr lang="ko-KR" altLang="en-US" sz="1400" dirty="0" smtClean="0"/>
              <a:t> 등 다른 이상소견이 동반하지 않은 것</a:t>
            </a:r>
            <a:endParaRPr lang="en-US" altLang="ko-KR" sz="1400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9" y="2924944"/>
            <a:ext cx="363886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uhu\Desktop\결절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32" y="2204864"/>
            <a:ext cx="4249327" cy="42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/>
          <p:cNvSpPr/>
          <p:nvPr/>
        </p:nvSpPr>
        <p:spPr>
          <a:xfrm>
            <a:off x="1115616" y="3235938"/>
            <a:ext cx="936104" cy="913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45295 0.12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880" y="423979"/>
            <a:ext cx="8229600" cy="1143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2880" y="1749541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57" y="554005"/>
            <a:ext cx="6178352" cy="2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48" y="3578341"/>
            <a:ext cx="6206952" cy="273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609356" y="6450477"/>
            <a:ext cx="23551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effectLst/>
                <a:latin typeface="Calibri" pitchFamily="34" charset="0"/>
              </a:rPr>
              <a:t>Cancer Res Treat 2018;50(2):317-323</a:t>
            </a:r>
            <a:endParaRPr lang="ko-KR" altLang="en-US" sz="11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4908311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폐암검진의 배경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118884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5447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페암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요약병기별</a:t>
            </a:r>
            <a:r>
              <a:rPr lang="ko-KR" altLang="en-US" b="1" dirty="0" smtClean="0"/>
              <a:t> 발생분율 </a:t>
            </a:r>
            <a:r>
              <a:rPr lang="en-US" altLang="ko-KR" b="1" dirty="0" smtClean="0"/>
              <a:t>(‘11-’15)</a:t>
            </a:r>
          </a:p>
          <a:p>
            <a:pPr lvl="1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670524" y="6450477"/>
            <a:ext cx="2149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i="1" dirty="0" err="1" smtClean="0">
                <a:latin typeface="Calibri" pitchFamily="34" charset="0"/>
              </a:rPr>
              <a:t>국립암센터</a:t>
            </a:r>
            <a:r>
              <a:rPr lang="en-US" altLang="ko-KR" sz="1100" i="1" dirty="0" smtClean="0">
                <a:latin typeface="Calibri" pitchFamily="34" charset="0"/>
              </a:rPr>
              <a:t>,  </a:t>
            </a:r>
            <a:r>
              <a:rPr lang="ko-KR" altLang="en-US" sz="1100" i="1" dirty="0" smtClean="0">
                <a:latin typeface="Calibri" pitchFamily="34" charset="0"/>
              </a:rPr>
              <a:t>폐암검진 </a:t>
            </a:r>
            <a:r>
              <a:rPr lang="ko-KR" altLang="en-US" sz="1100" i="1" dirty="0" smtClean="0">
                <a:latin typeface="Calibri" pitchFamily="34" charset="0"/>
              </a:rPr>
              <a:t>시</a:t>
            </a:r>
            <a:r>
              <a:rPr lang="ko-KR" altLang="en-US" sz="1100" i="1" dirty="0">
                <a:latin typeface="Calibri" pitchFamily="34" charset="0"/>
              </a:rPr>
              <a:t>범</a:t>
            </a:r>
            <a:r>
              <a:rPr lang="ko-KR" altLang="en-US" sz="1100" i="1" dirty="0" smtClean="0">
                <a:latin typeface="Calibri" pitchFamily="34" charset="0"/>
              </a:rPr>
              <a:t>사업</a:t>
            </a:r>
            <a:endParaRPr lang="en-US" altLang="ko-KR" sz="1100" i="1" dirty="0" smtClean="0">
              <a:latin typeface="Calibri" pitchFamily="34" charset="0"/>
            </a:endParaRP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26200"/>
              </p:ext>
            </p:extLst>
          </p:nvPr>
        </p:nvGraphicFramePr>
        <p:xfrm>
          <a:off x="414062" y="1556792"/>
          <a:ext cx="4151177" cy="289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4716016" y="1118883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56797" y="10283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페암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요약병기별</a:t>
            </a:r>
            <a:r>
              <a:rPr lang="ko-KR" altLang="en-US" b="1" dirty="0" smtClean="0"/>
              <a:t> 상대생존율 </a:t>
            </a:r>
            <a:r>
              <a:rPr lang="en-US" altLang="ko-KR" b="1" dirty="0" smtClean="0"/>
              <a:t>(‘11-’15)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41540"/>
              </p:ext>
            </p:extLst>
          </p:nvPr>
        </p:nvGraphicFramePr>
        <p:xfrm>
          <a:off x="5076056" y="1556792"/>
          <a:ext cx="3524335" cy="289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4935308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544" y="4870901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국소 치료가 가능한 병기에 폐암을 진단 → 폐암의 생존율 개선 </a:t>
            </a:r>
            <a:endParaRPr lang="en-US" altLang="ko-KR" b="1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: </a:t>
            </a:r>
            <a:r>
              <a:rPr lang="ko-KR" altLang="en-US" sz="1600" dirty="0" smtClean="0"/>
              <a:t>조기진단을 위한 선별검사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검진의 필요성이 대두 </a:t>
            </a:r>
            <a:endParaRPr lang="en-US" altLang="ko-KR" sz="1600" dirty="0"/>
          </a:p>
          <a:p>
            <a:r>
              <a:rPr lang="en-US" altLang="ko-KR" b="1" dirty="0" smtClean="0"/>
              <a:t> 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20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509" y="-99392"/>
            <a:ext cx="7281915" cy="922687"/>
          </a:xfrm>
        </p:spPr>
        <p:txBody>
          <a:bodyPr/>
          <a:lstStyle/>
          <a:p>
            <a:r>
              <a:rPr lang="ko-KR" altLang="en-US" sz="2800" b="1" dirty="0" smtClean="0">
                <a:solidFill>
                  <a:schemeClr val="tx1"/>
                </a:solidFill>
              </a:rPr>
              <a:t>폐암 </a:t>
            </a:r>
            <a:r>
              <a:rPr lang="ko-KR" altLang="en-US" sz="2800" b="1" dirty="0">
                <a:solidFill>
                  <a:schemeClr val="tx1"/>
                </a:solidFill>
              </a:rPr>
              <a:t>검진 대상자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선정 기준</a:t>
            </a:r>
            <a:r>
              <a:rPr lang="en-US" altLang="ko-KR" sz="2800" b="1" dirty="0" smtClean="0">
                <a:solidFill>
                  <a:schemeClr val="tx1"/>
                </a:solidFill>
              </a:rPr>
              <a:t>(2018)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65574"/>
              </p:ext>
            </p:extLst>
          </p:nvPr>
        </p:nvGraphicFramePr>
        <p:xfrm>
          <a:off x="791977" y="1052986"/>
          <a:ext cx="7560046" cy="4247253"/>
        </p:xfrm>
        <a:graphic>
          <a:graphicData uri="http://schemas.openxmlformats.org/drawingml/2006/table">
            <a:tbl>
              <a:tblPr/>
              <a:tblGrid>
                <a:gridCol w="3636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4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11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선정기준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Inclusion criteria)</a:t>
                      </a:r>
                    </a:p>
                  </a:txBody>
                  <a:tcPr marL="64763" marR="64763" marT="17905" marB="17905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배제기준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Exclusion criteria)</a:t>
                      </a: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113">
                <a:tc rowSpan="7"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기준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또는 기준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에 해당하는 경우</a:t>
                      </a:r>
                      <a:endParaRPr lang="en-US" altLang="ko-KR" sz="1400" b="1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기준 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나이</a:t>
                      </a: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만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55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세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~74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세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30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갑년 이상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흡연경력을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가진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1</a:t>
                      </a: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현재흡연자 또는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2</a:t>
                      </a: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금연한지 </a:t>
                      </a:r>
                      <a:r>
                        <a:rPr lang="en-US" altLang="ko-KR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ko-KR" altLang="en-US" sz="1400" kern="0" spc="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이하 과거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흡연자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기준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나이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만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50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세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~74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세</a:t>
                      </a: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흡연경험이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있는 자 중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폐암 발생 위험 예측모델을 적용하여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년 이내 일정 기준 이상의 폐암 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발생이 예측 되는 자</a:t>
                      </a:r>
                      <a:r>
                        <a:rPr lang="en-US" altLang="ko-KR" sz="1400" kern="0" spc="0" baseline="300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3)</a:t>
                      </a:r>
                      <a:endParaRPr lang="ko-KR" altLang="en-US" sz="1400" kern="0" spc="0" baseline="300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폐암관련</a:t>
                      </a: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9191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113"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폐암을 진단받고 치료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받은 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7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-90488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도와주는 사람이 없이는 일상생활이나 </a:t>
                      </a:r>
                      <a:endParaRPr lang="en-US" altLang="ko-KR" sz="1400" kern="0" spc="-10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90488" marR="0" indent="-90488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거동이 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어려운 상태인 자</a:t>
                      </a:r>
                      <a:r>
                        <a:rPr lang="en-US" altLang="ko-KR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(ECOG 2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점 이상</a:t>
                      </a:r>
                      <a:r>
                        <a:rPr lang="en-US" altLang="ko-KR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kern="0" spc="-100" baseline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27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indent="-90488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결핵</a:t>
                      </a:r>
                      <a:r>
                        <a:rPr lang="en-US" altLang="ko-KR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폐렴 및 </a:t>
                      </a:r>
                      <a:r>
                        <a:rPr lang="ko-KR" altLang="en-US" sz="14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간질성</a:t>
                      </a:r>
                      <a:r>
                        <a:rPr lang="ko-KR" altLang="en-US" sz="14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폐질환으로 </a:t>
                      </a:r>
                      <a:endParaRPr lang="en-US" altLang="ko-KR" sz="1400" kern="0" spc="-100" baseline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90488" marR="0" indent="-90488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400" kern="0" spc="-100" baseline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치료 중인 자</a:t>
                      </a:r>
                      <a:r>
                        <a:rPr lang="en-US" altLang="ko-KR" sz="1400" kern="0" spc="-100" baseline="300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1)</a:t>
                      </a:r>
                      <a:endParaRPr lang="ko-KR" altLang="en-US" sz="1400" kern="0" spc="-100" baseline="300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1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</a:rPr>
                        <a:t>기타</a:t>
                      </a: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191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1460" marR="0" indent="-25146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년 이내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암진단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(any cancer)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을 받은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</a:t>
                      </a:r>
                      <a:r>
                        <a:rPr lang="en-US" altLang="ko-KR" sz="1400" kern="0" spc="0" baseline="300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2)</a:t>
                      </a:r>
                      <a:endParaRPr lang="ko-KR" altLang="en-US" sz="1400" kern="0" spc="0" baseline="300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0309"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0820" marR="0" indent="-2108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· 6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개월 이내 흉부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CT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검사를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받은자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3" marR="64763" marT="17905" marB="17905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23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782887" y="5300239"/>
            <a:ext cx="7560046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1)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치료 중 인자 </a:t>
            </a: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: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의료기관에서 의사에게 정기적인 진료와 검사를 받고 있는 자</a:t>
            </a: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2) </a:t>
            </a:r>
            <a:r>
              <a:rPr lang="ko-KR" altLang="en-US" sz="1300" dirty="0" err="1">
                <a:solidFill>
                  <a:prstClr val="black"/>
                </a:solidFill>
                <a:latin typeface="+mj-ea"/>
                <a:ea typeface="+mj-ea"/>
              </a:rPr>
              <a:t>갑상선암</a:t>
            </a: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피부암으로 진단받은 경우는 제외</a:t>
            </a:r>
            <a:endParaRPr lang="en-US" altLang="ko-KR" sz="1300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3)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폐암 발생 위험 </a:t>
            </a:r>
            <a:r>
              <a:rPr lang="ko-KR" altLang="en-US" sz="1300" dirty="0" err="1">
                <a:solidFill>
                  <a:prstClr val="black"/>
                </a:solidFill>
                <a:latin typeface="+mj-ea"/>
                <a:ea typeface="+mj-ea"/>
              </a:rPr>
              <a:t>예측모델은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 연령</a:t>
            </a: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300" dirty="0" err="1">
                <a:solidFill>
                  <a:prstClr val="black"/>
                </a:solidFill>
                <a:latin typeface="+mj-ea"/>
                <a:ea typeface="+mj-ea"/>
              </a:rPr>
              <a:t>흡연력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 이외 </a:t>
            </a:r>
            <a:r>
              <a:rPr lang="ko-KR" altLang="en-US" sz="1300" dirty="0" err="1">
                <a:solidFill>
                  <a:prstClr val="black"/>
                </a:solidFill>
                <a:latin typeface="+mj-ea"/>
                <a:ea typeface="+mj-ea"/>
              </a:rPr>
              <a:t>암병력</a:t>
            </a: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가족력</a:t>
            </a:r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1300" dirty="0" err="1">
                <a:solidFill>
                  <a:prstClr val="black"/>
                </a:solidFill>
                <a:latin typeface="+mj-ea"/>
                <a:ea typeface="+mj-ea"/>
              </a:rPr>
              <a:t>폐질환력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 등의 폐암 발생에</a:t>
            </a:r>
            <a:endParaRPr lang="en-US" altLang="ko-KR" sz="1300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1300" dirty="0">
                <a:solidFill>
                  <a:prstClr val="black"/>
                </a:solidFill>
                <a:latin typeface="+mj-ea"/>
                <a:ea typeface="+mj-ea"/>
              </a:rPr>
              <a:t>   </a:t>
            </a:r>
            <a:r>
              <a:rPr lang="ko-KR" altLang="en-US" sz="1300" dirty="0">
                <a:solidFill>
                  <a:prstClr val="black"/>
                </a:solidFill>
                <a:latin typeface="+mj-ea"/>
                <a:ea typeface="+mj-ea"/>
              </a:rPr>
              <a:t>영향을 주는 요인을 포괄적으로 고려하여 개발함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020" y="6432595"/>
            <a:ext cx="1351263" cy="4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2385" y="12016"/>
            <a:ext cx="6204784" cy="692088"/>
          </a:xfrm>
        </p:spPr>
        <p:txBody>
          <a:bodyPr/>
          <a:lstStyle/>
          <a:p>
            <a:r>
              <a:rPr lang="en-US" altLang="ko-KR" sz="2800" b="1" dirty="0">
                <a:solidFill>
                  <a:schemeClr val="tx1"/>
                </a:solidFill>
                <a:latin typeface="+mj-ea"/>
              </a:rPr>
              <a:t>2017, 2018 </a:t>
            </a:r>
            <a:r>
              <a:rPr lang="ko-KR" altLang="en-US" sz="2800" b="1" dirty="0">
                <a:solidFill>
                  <a:schemeClr val="tx1"/>
                </a:solidFill>
                <a:latin typeface="+mj-ea"/>
              </a:rPr>
              <a:t>폐암 검진 </a:t>
            </a:r>
            <a:r>
              <a:rPr lang="ko-KR" altLang="en-US" sz="2800" b="1" dirty="0" smtClean="0">
                <a:solidFill>
                  <a:schemeClr val="tx1"/>
                </a:solidFill>
                <a:latin typeface="+mj-ea"/>
              </a:rPr>
              <a:t>주요 평가지표</a:t>
            </a:r>
            <a:endParaRPr lang="ko-KR" altLang="en-US" sz="2800" b="1" dirty="0">
              <a:solidFill>
                <a:schemeClr val="tx1"/>
              </a:solidFill>
              <a:latin typeface="+mj-ea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36082"/>
              </p:ext>
            </p:extLst>
          </p:nvPr>
        </p:nvGraphicFramePr>
        <p:xfrm>
          <a:off x="1475656" y="908720"/>
          <a:ext cx="6480720" cy="5542175"/>
        </p:xfrm>
        <a:graphic>
          <a:graphicData uri="http://schemas.openxmlformats.org/drawingml/2006/table">
            <a:tbl>
              <a:tblPr/>
              <a:tblGrid>
                <a:gridCol w="2314676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0"/>
                    </a:ext>
                  </a:extLst>
                </a:gridCol>
                <a:gridCol w="2122112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2"/>
                    </a:ext>
                  </a:extLst>
                </a:gridCol>
                <a:gridCol w="2043932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3"/>
                    </a:ext>
                  </a:extLst>
                </a:gridCol>
              </a:tblGrid>
              <a:tr h="4407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성과지표</a:t>
                      </a:r>
                      <a:endParaRPr lang="ko-KR" altLang="en-US" sz="1000" b="1" kern="0" spc="-5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한국 폐암검진 시범사업 </a:t>
                      </a:r>
                      <a:endParaRPr lang="ko-KR" altLang="en-US" sz="1000" b="1" kern="0" spc="-5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미국 </a:t>
                      </a:r>
                      <a:r>
                        <a:rPr lang="en-US" altLang="ko-KR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NLST </a:t>
                      </a:r>
                      <a:r>
                        <a:rPr lang="ko-KR" altLang="en-US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보고</a:t>
                      </a:r>
                      <a:endParaRPr lang="ko-KR" altLang="en-US" sz="1000" b="1" kern="0" spc="-5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최종</a:t>
                      </a:r>
                      <a:r>
                        <a:rPr lang="en-US" altLang="ko-KR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, 1</a:t>
                      </a:r>
                      <a:r>
                        <a:rPr lang="ko-KR" altLang="en-US" sz="1000" b="1" kern="0" spc="-50" dirty="0" err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차검진기준</a:t>
                      </a:r>
                      <a:r>
                        <a:rPr lang="en-US" altLang="ko-KR" sz="1000" b="1" kern="0" spc="-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kern="0" spc="-50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96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0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Screening positive Rate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양성율</a:t>
                      </a: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15.3%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2091 </a:t>
                      </a:r>
                      <a:r>
                        <a:rPr lang="en-US" sz="12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/ </a:t>
                      </a:r>
                      <a:r>
                        <a:rPr lang="en-US" sz="12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13692</a:t>
                      </a:r>
                      <a:endParaRPr lang="en-US" sz="12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27.3%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7191 / 26309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1"/>
                  </a:ext>
                </a:extLst>
              </a:tr>
              <a:tr h="4850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False Positive Rate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위양성율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14.8%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(</a:t>
                      </a:r>
                      <a:r>
                        <a:rPr lang="en-US" sz="12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2091-72) </a:t>
                      </a:r>
                      <a:r>
                        <a:rPr lang="en-US" sz="120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/ (</a:t>
                      </a:r>
                      <a:r>
                        <a:rPr lang="en-US" sz="120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13692-76)</a:t>
                      </a:r>
                      <a:endParaRPr lang="en-US" sz="120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26.6%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(7191-270) / (26309-270)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2"/>
                  </a:ext>
                </a:extLst>
              </a:tr>
              <a:tr h="7160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Non-cancer case per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positive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양성판정자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중 폐암 </a:t>
                      </a:r>
                      <a:r>
                        <a:rPr lang="ko-KR" altLang="en-US" sz="12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미진단률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96.6%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(2091-72) / 2091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96.2%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(7191-270) / 7191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3"/>
                  </a:ext>
                </a:extLst>
              </a:tr>
              <a:tr h="709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Cancer detection rate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폐암 </a:t>
                      </a:r>
                      <a:r>
                        <a:rPr lang="ko-KR" altLang="en-US" sz="12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발견률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*전체기간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0.56%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 / 13692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1.0%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270 / 26309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4"/>
                  </a:ext>
                </a:extLst>
              </a:tr>
              <a:tr h="7090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Cancer detection rate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폐암 </a:t>
                      </a:r>
                      <a:r>
                        <a:rPr lang="ko-KR" altLang="en-US" sz="12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발견률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en-US" altLang="ko-KR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18.6.30 </a:t>
                      </a:r>
                      <a:r>
                        <a:rPr lang="ko-KR" altLang="en-US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기준 </a:t>
                      </a:r>
                      <a:r>
                        <a:rPr lang="en-US" altLang="ko-KR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추적검사기준</a:t>
                      </a:r>
                      <a:r>
                        <a:rPr lang="en-US" altLang="ko-KR" sz="9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0.62%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59 / 9544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1.0%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270 / 26309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7"/>
                  </a:ext>
                </a:extLst>
              </a:tr>
              <a:tr h="8398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Early stage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detection rate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폐암 </a:t>
                      </a:r>
                      <a:r>
                        <a:rPr lang="ko-KR" altLang="en-US" sz="1200" b="1" kern="0" spc="-5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조기발견률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병기확인중인 </a:t>
                      </a:r>
                      <a:r>
                        <a:rPr lang="en-US" altLang="ko-KR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제외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68.1%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 / 72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67.5%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458 / 679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(Total rounds)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5"/>
                  </a:ext>
                </a:extLst>
              </a:tr>
              <a:tr h="1157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Cancer stage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distribution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폐암 병기 분포</a:t>
                      </a: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병기확인중인 </a:t>
                      </a:r>
                      <a:r>
                        <a:rPr lang="en-US" altLang="ko-KR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700" b="1" kern="0" spc="-5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 제외</a:t>
                      </a:r>
                      <a:endParaRPr lang="ko-KR" altLang="en-US" sz="2000" b="1" kern="0" spc="-5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Ⅰ: 38 (52.8%)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Ⅱ : 11 (15.3%)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Ⅲ : 14 (19.4%)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Ⅳ : 9 (12.5%)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Ⅰ: 407 (60.0%)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Ⅱ : 51 (7.5%)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Ⅲ : 126 (18.6%)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Ⅳ : 95 (14.0%)</a:t>
                      </a:r>
                      <a:endParaRPr lang="en-US" sz="1200" b="1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휴먼명조"/>
                        </a:rPr>
                        <a:t>(Total rounds)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4481" marR="64481" marT="17825" marB="17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2552" y="6450896"/>
            <a:ext cx="1013660" cy="3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8344" y="47667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’18.12.31 </a:t>
            </a:r>
            <a:r>
              <a:rPr lang="ko-KR" altLang="en-US" sz="1000" dirty="0" smtClean="0"/>
              <a:t>기준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603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2656"/>
            <a:ext cx="83724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7545"/>
            <a:ext cx="7272808" cy="34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8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928"/>
            <a:ext cx="7648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7438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2195736" y="3356992"/>
            <a:ext cx="525658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>
                <a:latin typeface="Calibri" pitchFamily="34" charset="0"/>
              </a:rPr>
              <a:t>Non smoker (38%, 90% of female)</a:t>
            </a:r>
          </a:p>
          <a:p>
            <a:pPr algn="ctr"/>
            <a:r>
              <a:rPr lang="en-US" altLang="ko-KR" dirty="0" smtClean="0">
                <a:latin typeface="Calibri" pitchFamily="34" charset="0"/>
              </a:rPr>
              <a:t>Female (35%)</a:t>
            </a:r>
          </a:p>
          <a:p>
            <a:pPr algn="ctr"/>
            <a:r>
              <a:rPr lang="en-US" altLang="ko-KR" dirty="0" smtClean="0">
                <a:latin typeface="Calibri" pitchFamily="34" charset="0"/>
              </a:rPr>
              <a:t>Adenocarcinoma (48.7%, 76.3% of female</a:t>
            </a:r>
          </a:p>
          <a:p>
            <a:pPr algn="ctr"/>
            <a:r>
              <a:rPr lang="en-US" altLang="ko-KR" dirty="0" smtClean="0">
                <a:latin typeface="Calibri" pitchFamily="34" charset="0"/>
              </a:rPr>
              <a:t> 90% of non smoker</a:t>
            </a:r>
            <a:r>
              <a:rPr lang="en-US" altLang="ko-KR" dirty="0" smtClean="0"/>
              <a:t>)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26487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5334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040011"/>
            <a:ext cx="5977502" cy="39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15" y="2492896"/>
            <a:ext cx="6124575" cy="365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4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18747"/>
            <a:ext cx="2321453" cy="2352684"/>
          </a:xfrm>
        </p:spPr>
      </p:pic>
      <p:sp>
        <p:nvSpPr>
          <p:cNvPr id="5" name="직사각형 4"/>
          <p:cNvSpPr/>
          <p:nvPr/>
        </p:nvSpPr>
        <p:spPr>
          <a:xfrm>
            <a:off x="2971800" y="2819400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감사합니다</a:t>
            </a:r>
            <a:endParaRPr lang="ko-KR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7" y="369422"/>
            <a:ext cx="2308973" cy="29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5" y="1124744"/>
            <a:ext cx="8433594" cy="440119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특성</a:t>
            </a:r>
            <a:r>
              <a:rPr lang="en-US" altLang="ko-KR" sz="1400" b="1" dirty="0" smtClean="0"/>
              <a:t>&gt;</a:t>
            </a:r>
          </a:p>
          <a:p>
            <a:endParaRPr lang="en-US" altLang="ko-KR" sz="1400" b="1" dirty="0"/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크기가 악성예측의 우수한 인자는 아니지만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크기가 증가할수록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악성 가능성이 높음</a:t>
            </a:r>
            <a:r>
              <a:rPr lang="en-US" altLang="ko-KR" sz="14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 smtClean="0"/>
              <a:t>악성 결절의 예측을 위해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크기 외에 형태학적 요소도 고려할 필요가 있음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285750" indent="-285750">
              <a:buFontTx/>
              <a:buChar char="-"/>
            </a:pPr>
            <a:endParaRPr lang="en-US" altLang="ko-KR" sz="1400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</p:txBody>
      </p:sp>
      <p:pic>
        <p:nvPicPr>
          <p:cNvPr id="5" name="Picture 3" descr="C:\Users\uuhu\Desktop\결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49327" cy="42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00" y="2708920"/>
            <a:ext cx="3612247" cy="259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475656" y="1124744"/>
            <a:ext cx="30963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Calibri" pitchFamily="34" charset="0"/>
              </a:rPr>
              <a:t>m</a:t>
            </a:r>
            <a:r>
              <a:rPr lang="en-US" altLang="ko-KR" sz="1400" dirty="0" smtClean="0">
                <a:latin typeface="Calibri" pitchFamily="34" charset="0"/>
              </a:rPr>
              <a:t>aybe signal of </a:t>
            </a:r>
            <a:r>
              <a:rPr lang="en-US" altLang="ko-K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early malignancy !!</a:t>
            </a:r>
            <a:endParaRPr lang="ko-KR" alt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5" y="1124744"/>
            <a:ext cx="8433594" cy="353941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400" b="1" dirty="0" smtClean="0"/>
              <a:t>&lt;</a:t>
            </a:r>
            <a:r>
              <a:rPr lang="ko-KR" altLang="en-US" sz="1400" b="1" dirty="0" smtClean="0"/>
              <a:t>특성</a:t>
            </a:r>
            <a:r>
              <a:rPr lang="en-US" altLang="ko-KR" sz="1400" b="1" dirty="0" smtClean="0"/>
              <a:t>&gt;</a:t>
            </a:r>
          </a:p>
          <a:p>
            <a:endParaRPr lang="en-US" altLang="ko-KR" sz="1400" b="1" dirty="0"/>
          </a:p>
          <a:p>
            <a:r>
              <a:rPr lang="en-US" altLang="ko-KR" sz="1400" dirty="0" smtClean="0"/>
              <a:t>- 70~80% :</a:t>
            </a:r>
            <a:r>
              <a:rPr lang="ko-KR" altLang="en-US" sz="1400" dirty="0" smtClean="0"/>
              <a:t> 감염성 </a:t>
            </a:r>
            <a:r>
              <a:rPr lang="ko-KR" altLang="en-US" sz="1400" dirty="0" err="1" smtClean="0"/>
              <a:t>육아종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/ 10~20% : </a:t>
            </a:r>
            <a:r>
              <a:rPr lang="ko-KR" altLang="en-US" sz="1400" dirty="0" smtClean="0"/>
              <a:t>악성 </a:t>
            </a:r>
            <a:r>
              <a:rPr lang="en-US" altLang="ko-KR" sz="1400" dirty="0" smtClean="0"/>
              <a:t>/ ~10% : </a:t>
            </a:r>
            <a:r>
              <a:rPr lang="ko-KR" altLang="en-US" sz="1400" dirty="0" err="1" smtClean="0"/>
              <a:t>과오종</a:t>
            </a:r>
            <a:r>
              <a:rPr lang="ko-KR" altLang="en-US" sz="1400" dirty="0" smtClean="0"/>
              <a:t> </a:t>
            </a:r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/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endParaRPr lang="en-US" altLang="ko-KR" sz="1400" b="1" dirty="0"/>
          </a:p>
        </p:txBody>
      </p:sp>
      <p:pic>
        <p:nvPicPr>
          <p:cNvPr id="3074" name="Picture 2" descr="C:\Users\uuhu\Desktop\2019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4" y="1988840"/>
            <a:ext cx="527744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uhu\Desktop\2017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16269"/>
            <a:ext cx="5354019" cy="429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uhu\Desktop\2015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3601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uhu\Desktop\오명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89" y="2794643"/>
            <a:ext cx="40709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6190334" y="6027494"/>
            <a:ext cx="268374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>
                <a:latin typeface="Calibri" pitchFamily="34" charset="0"/>
              </a:rPr>
              <a:t>N </a:t>
            </a:r>
            <a:r>
              <a:rPr lang="en-US" altLang="ko-KR" sz="1100" i="1" dirty="0" err="1">
                <a:latin typeface="Calibri" pitchFamily="34" charset="0"/>
              </a:rPr>
              <a:t>Engl</a:t>
            </a:r>
            <a:r>
              <a:rPr lang="en-US" altLang="ko-KR" sz="1100" i="1" dirty="0">
                <a:latin typeface="Calibri" pitchFamily="34" charset="0"/>
              </a:rPr>
              <a:t> J </a:t>
            </a:r>
            <a:r>
              <a:rPr lang="en-US" altLang="ko-KR" sz="1100" i="1" dirty="0" smtClean="0">
                <a:latin typeface="Calibri" pitchFamily="34" charset="0"/>
              </a:rPr>
              <a:t>Med.2003;348(25</a:t>
            </a:r>
            <a:r>
              <a:rPr lang="en-US" altLang="ko-KR" sz="1100" i="1" dirty="0">
                <a:latin typeface="Calibri" pitchFamily="34" charset="0"/>
              </a:rPr>
              <a:t>):2535-2542</a:t>
            </a:r>
            <a:r>
              <a:rPr lang="en-US" altLang="ko-KR" sz="1100" i="1" dirty="0" smtClean="0">
                <a:latin typeface="Calibri" pitchFamily="34" charset="0"/>
              </a:rPr>
              <a:t>.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Chest</a:t>
            </a:r>
            <a:r>
              <a:rPr lang="en-US" altLang="ko-KR" sz="1100" i="1" dirty="0">
                <a:latin typeface="Calibri" pitchFamily="34" charset="0"/>
              </a:rPr>
              <a:t>. </a:t>
            </a:r>
            <a:r>
              <a:rPr lang="en-US" altLang="ko-KR" sz="1100" i="1" dirty="0" smtClean="0">
                <a:latin typeface="Calibri" pitchFamily="34" charset="0"/>
              </a:rPr>
              <a:t>2013;143(5suppl</a:t>
            </a:r>
            <a:r>
              <a:rPr lang="en-US" altLang="ko-KR" sz="1100" i="1" dirty="0">
                <a:latin typeface="Calibri" pitchFamily="34" charset="0"/>
              </a:rPr>
              <a:t>):e93S-e120S</a:t>
            </a:r>
            <a:r>
              <a:rPr lang="en-US" altLang="ko-KR" sz="1100" i="1" dirty="0" smtClean="0">
                <a:latin typeface="Calibri" pitchFamily="34" charset="0"/>
              </a:rPr>
              <a:t>.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Am </a:t>
            </a:r>
            <a:r>
              <a:rPr lang="en-US" altLang="ko-KR" sz="1100" i="1" dirty="0" err="1">
                <a:latin typeface="Calibri" pitchFamily="34" charset="0"/>
              </a:rPr>
              <a:t>Fam</a:t>
            </a:r>
            <a:r>
              <a:rPr lang="en-US" altLang="ko-KR" sz="1100" i="1" dirty="0">
                <a:latin typeface="Calibri" pitchFamily="34" charset="0"/>
              </a:rPr>
              <a:t> </a:t>
            </a:r>
            <a:r>
              <a:rPr lang="en-US" altLang="ko-KR" sz="1100" i="1" dirty="0" smtClean="0">
                <a:latin typeface="Calibri" pitchFamily="34" charset="0"/>
              </a:rPr>
              <a:t>Physician.2015;92(12</a:t>
            </a:r>
            <a:r>
              <a:rPr lang="en-US" altLang="ko-KR" sz="1100" i="1" dirty="0">
                <a:latin typeface="Calibri" pitchFamily="34" charset="0"/>
              </a:rPr>
              <a:t>):</a:t>
            </a:r>
            <a:r>
              <a:rPr lang="en-US" altLang="ko-KR" sz="1100" i="1" dirty="0" smtClean="0">
                <a:latin typeface="Calibri" pitchFamily="34" charset="0"/>
              </a:rPr>
              <a:t>1084-1091.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80928"/>
            <a:ext cx="390709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29206" y="6127778"/>
            <a:ext cx="24352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Chest 2016;150(4):877-893</a:t>
            </a:r>
          </a:p>
          <a:p>
            <a:pPr algn="r"/>
            <a:r>
              <a:rPr lang="en-US" altLang="ko-KR" sz="1100" i="1" dirty="0" err="1" smtClean="0">
                <a:latin typeface="Calibri" pitchFamily="34" charset="0"/>
              </a:rPr>
              <a:t>Radiographics</a:t>
            </a:r>
            <a:r>
              <a:rPr lang="en-US" altLang="ko-KR" sz="1100" i="1" dirty="0" smtClean="0">
                <a:latin typeface="Calibri" pitchFamily="34" charset="0"/>
              </a:rPr>
              <a:t> 2014 Oct;34(6):1658-79.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J </a:t>
            </a:r>
            <a:r>
              <a:rPr lang="en-US" altLang="ko-KR" sz="1100" i="1" dirty="0" err="1">
                <a:latin typeface="Calibri" pitchFamily="34" charset="0"/>
              </a:rPr>
              <a:t>Thorac</a:t>
            </a:r>
            <a:r>
              <a:rPr lang="en-US" altLang="ko-KR" sz="1100" i="1" dirty="0">
                <a:latin typeface="Calibri" pitchFamily="34" charset="0"/>
              </a:rPr>
              <a:t> Dis 2016;8(5):</a:t>
            </a:r>
            <a:r>
              <a:rPr lang="en-US" altLang="ko-KR" sz="1100" i="1" dirty="0" smtClean="0">
                <a:latin typeface="Calibri" pitchFamily="34" charset="0"/>
              </a:rPr>
              <a:t>950-957.</a:t>
            </a: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420" y="1028337"/>
            <a:ext cx="64088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Lung nodule : Clinician’s concern</a:t>
            </a:r>
          </a:p>
          <a:p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Possibility of lung cancer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Relatively common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To </a:t>
            </a:r>
            <a:r>
              <a:rPr lang="en-US" altLang="ko-KR" b="1" dirty="0" smtClean="0">
                <a:latin typeface="Calibri" pitchFamily="34" charset="0"/>
              </a:rPr>
              <a:t>Asian population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Healed granuloma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Active </a:t>
            </a:r>
            <a:r>
              <a:rPr lang="en-US" altLang="ko-KR" b="1" dirty="0" err="1" smtClean="0">
                <a:latin typeface="Calibri" pitchFamily="34" charset="0"/>
              </a:rPr>
              <a:t>granulomatose</a:t>
            </a:r>
            <a:r>
              <a:rPr lang="en-US" altLang="ko-KR" b="1" dirty="0" smtClean="0">
                <a:latin typeface="Calibri" pitchFamily="34" charset="0"/>
              </a:rPr>
              <a:t> infections </a:t>
            </a:r>
          </a:p>
          <a:p>
            <a:pPr lvl="1"/>
            <a:r>
              <a:rPr lang="en-US" altLang="ko-KR" b="1" dirty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    such as </a:t>
            </a:r>
            <a:r>
              <a:rPr lang="en-US" altLang="ko-KR" b="1" dirty="0" err="1" smtClean="0">
                <a:latin typeface="Calibri" pitchFamily="34" charset="0"/>
              </a:rPr>
              <a:t>Tbc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err="1" smtClean="0">
                <a:latin typeface="Calibri" pitchFamily="34" charset="0"/>
              </a:rPr>
              <a:t>Harmatoma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AVM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Risk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Cigarette smoking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Air pollution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Use of biomass fuels and coal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Occupational exposure </a:t>
            </a:r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55976" y="4947778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8962635" y="4894222"/>
            <a:ext cx="145869" cy="334978"/>
          </a:xfrm>
          <a:custGeom>
            <a:avLst/>
            <a:gdLst>
              <a:gd name="connsiteX0" fmla="*/ 10067 w 145869"/>
              <a:gd name="connsiteY0" fmla="*/ 0 h 334978"/>
              <a:gd name="connsiteX1" fmla="*/ 10067 w 145869"/>
              <a:gd name="connsiteY1" fmla="*/ 0 h 334978"/>
              <a:gd name="connsiteX2" fmla="*/ 10067 w 145869"/>
              <a:gd name="connsiteY2" fmla="*/ 226337 h 334978"/>
              <a:gd name="connsiteX3" fmla="*/ 55335 w 145869"/>
              <a:gd name="connsiteY3" fmla="*/ 307818 h 334978"/>
              <a:gd name="connsiteX4" fmla="*/ 109655 w 145869"/>
              <a:gd name="connsiteY4" fmla="*/ 334978 h 334978"/>
              <a:gd name="connsiteX5" fmla="*/ 136816 w 145869"/>
              <a:gd name="connsiteY5" fmla="*/ 325925 h 334978"/>
              <a:gd name="connsiteX6" fmla="*/ 145869 w 145869"/>
              <a:gd name="connsiteY6" fmla="*/ 298764 h 334978"/>
              <a:gd name="connsiteX7" fmla="*/ 136816 w 145869"/>
              <a:gd name="connsiteY7" fmla="*/ 172016 h 334978"/>
              <a:gd name="connsiteX8" fmla="*/ 109655 w 145869"/>
              <a:gd name="connsiteY8" fmla="*/ 108642 h 334978"/>
              <a:gd name="connsiteX9" fmla="*/ 55335 w 145869"/>
              <a:gd name="connsiteY9" fmla="*/ 72428 h 334978"/>
              <a:gd name="connsiteX10" fmla="*/ 1014 w 145869"/>
              <a:gd name="connsiteY10" fmla="*/ 54321 h 334978"/>
              <a:gd name="connsiteX11" fmla="*/ 73441 w 145869"/>
              <a:gd name="connsiteY11" fmla="*/ 153909 h 334978"/>
              <a:gd name="connsiteX12" fmla="*/ 73441 w 145869"/>
              <a:gd name="connsiteY12" fmla="*/ 153909 h 334978"/>
              <a:gd name="connsiteX13" fmla="*/ 73441 w 145869"/>
              <a:gd name="connsiteY13" fmla="*/ 153909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869" h="334978">
                <a:moveTo>
                  <a:pt x="10067" y="0"/>
                </a:moveTo>
                <a:lnTo>
                  <a:pt x="10067" y="0"/>
                </a:lnTo>
                <a:cubicBezTo>
                  <a:pt x="-2193" y="110347"/>
                  <a:pt x="-4471" y="88230"/>
                  <a:pt x="10067" y="226337"/>
                </a:cubicBezTo>
                <a:cubicBezTo>
                  <a:pt x="12559" y="250011"/>
                  <a:pt x="44485" y="300585"/>
                  <a:pt x="55335" y="307818"/>
                </a:cubicBezTo>
                <a:cubicBezTo>
                  <a:pt x="90435" y="331219"/>
                  <a:pt x="72173" y="322484"/>
                  <a:pt x="109655" y="334978"/>
                </a:cubicBezTo>
                <a:cubicBezTo>
                  <a:pt x="118709" y="331960"/>
                  <a:pt x="130068" y="332673"/>
                  <a:pt x="136816" y="325925"/>
                </a:cubicBezTo>
                <a:cubicBezTo>
                  <a:pt x="143564" y="319177"/>
                  <a:pt x="145869" y="308307"/>
                  <a:pt x="145869" y="298764"/>
                </a:cubicBezTo>
                <a:cubicBezTo>
                  <a:pt x="145869" y="256407"/>
                  <a:pt x="141494" y="214114"/>
                  <a:pt x="136816" y="172016"/>
                </a:cubicBezTo>
                <a:cubicBezTo>
                  <a:pt x="134519" y="151341"/>
                  <a:pt x="126448" y="123336"/>
                  <a:pt x="109655" y="108642"/>
                </a:cubicBezTo>
                <a:cubicBezTo>
                  <a:pt x="93278" y="94312"/>
                  <a:pt x="73442" y="84499"/>
                  <a:pt x="55335" y="72428"/>
                </a:cubicBezTo>
                <a:cubicBezTo>
                  <a:pt x="20642" y="49299"/>
                  <a:pt x="39054" y="54321"/>
                  <a:pt x="1014" y="54321"/>
                </a:cubicBezTo>
                <a:lnTo>
                  <a:pt x="73441" y="153909"/>
                </a:lnTo>
                <a:lnTo>
                  <a:pt x="73441" y="153909"/>
                </a:lnTo>
                <a:lnTo>
                  <a:pt x="73441" y="15390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06805" cy="26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7383" y="327791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Calibri" pitchFamily="34" charset="0"/>
              </a:rPr>
              <a:t>PLAN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구름 모양 설명선 18"/>
          <p:cNvSpPr/>
          <p:nvPr/>
        </p:nvSpPr>
        <p:spPr>
          <a:xfrm>
            <a:off x="4932040" y="1844824"/>
            <a:ext cx="969319" cy="792088"/>
          </a:xfrm>
          <a:prstGeom prst="cloudCallout">
            <a:avLst>
              <a:gd name="adj1" fmla="val 89616"/>
              <a:gd name="adj2" fmla="val 58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감시</a:t>
            </a:r>
            <a:r>
              <a:rPr lang="en-US" altLang="ko-KR" sz="1400" dirty="0" smtClean="0"/>
              <a:t>?</a:t>
            </a:r>
            <a:endParaRPr lang="ko-KR" altLang="en-US" sz="1400" dirty="0"/>
          </a:p>
        </p:txBody>
      </p:sp>
      <p:sp>
        <p:nvSpPr>
          <p:cNvPr id="23" name="구름 모양 설명선 22"/>
          <p:cNvSpPr/>
          <p:nvPr/>
        </p:nvSpPr>
        <p:spPr>
          <a:xfrm rot="20803483" flipH="1">
            <a:off x="6953364" y="1586829"/>
            <a:ext cx="1090272" cy="792088"/>
          </a:xfrm>
          <a:prstGeom prst="cloudCallout">
            <a:avLst>
              <a:gd name="adj1" fmla="val 80880"/>
              <a:gd name="adj2" fmla="val 7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진</a:t>
            </a:r>
            <a:r>
              <a:rPr lang="ko-KR" altLang="en-US" sz="1400" dirty="0"/>
              <a:t>단</a:t>
            </a:r>
            <a:r>
              <a:rPr lang="en-US" altLang="ko-KR" sz="1400" dirty="0" smtClean="0"/>
              <a:t>?</a:t>
            </a:r>
            <a:endParaRPr lang="ko-KR" altLang="en-US" sz="1400" dirty="0"/>
          </a:p>
        </p:txBody>
      </p:sp>
      <p:sp>
        <p:nvSpPr>
          <p:cNvPr id="24" name="구름 모양 설명선 23"/>
          <p:cNvSpPr/>
          <p:nvPr/>
        </p:nvSpPr>
        <p:spPr>
          <a:xfrm rot="1174278" flipH="1">
            <a:off x="7331378" y="2423764"/>
            <a:ext cx="1090272" cy="792088"/>
          </a:xfrm>
          <a:prstGeom prst="cloudCallout">
            <a:avLst>
              <a:gd name="adj1" fmla="val 94489"/>
              <a:gd name="adj2" fmla="val 4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치료</a:t>
            </a:r>
            <a:r>
              <a:rPr lang="en-US" altLang="ko-KR" sz="1400" dirty="0" smtClean="0"/>
              <a:t>?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75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29206" y="6127778"/>
            <a:ext cx="24352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Chest 2016;150(4):877-893</a:t>
            </a:r>
          </a:p>
          <a:p>
            <a:pPr algn="r"/>
            <a:r>
              <a:rPr lang="en-US" altLang="ko-KR" sz="1100" i="1" dirty="0" err="1" smtClean="0">
                <a:latin typeface="Calibri" pitchFamily="34" charset="0"/>
              </a:rPr>
              <a:t>Radiographics</a:t>
            </a:r>
            <a:r>
              <a:rPr lang="en-US" altLang="ko-KR" sz="1100" i="1" dirty="0" smtClean="0">
                <a:latin typeface="Calibri" pitchFamily="34" charset="0"/>
              </a:rPr>
              <a:t> 2014 Oct;34(6):1658-79.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J </a:t>
            </a:r>
            <a:r>
              <a:rPr lang="en-US" altLang="ko-KR" sz="1100" i="1" dirty="0" err="1">
                <a:latin typeface="Calibri" pitchFamily="34" charset="0"/>
              </a:rPr>
              <a:t>Thorac</a:t>
            </a:r>
            <a:r>
              <a:rPr lang="en-US" altLang="ko-KR" sz="1100" i="1" dirty="0">
                <a:latin typeface="Calibri" pitchFamily="34" charset="0"/>
              </a:rPr>
              <a:t> Dis 2016;8(5):</a:t>
            </a:r>
            <a:r>
              <a:rPr lang="en-US" altLang="ko-KR" sz="1100" i="1" dirty="0" smtClean="0">
                <a:latin typeface="Calibri" pitchFamily="34" charset="0"/>
              </a:rPr>
              <a:t>950-957.</a:t>
            </a: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420" y="1028337"/>
            <a:ext cx="64088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Lung nodule : Clinician’s concern</a:t>
            </a:r>
          </a:p>
          <a:p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Possibility of lung cancer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Relatively common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To </a:t>
            </a:r>
            <a:r>
              <a:rPr lang="en-US" altLang="ko-KR" b="1" dirty="0" smtClean="0">
                <a:latin typeface="Calibri" pitchFamily="34" charset="0"/>
              </a:rPr>
              <a:t>Asian population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Healed granuloma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Active </a:t>
            </a:r>
            <a:r>
              <a:rPr lang="en-US" altLang="ko-KR" b="1" dirty="0" err="1" smtClean="0">
                <a:latin typeface="Calibri" pitchFamily="34" charset="0"/>
              </a:rPr>
              <a:t>granulomatose</a:t>
            </a:r>
            <a:r>
              <a:rPr lang="en-US" altLang="ko-KR" b="1" dirty="0" smtClean="0">
                <a:latin typeface="Calibri" pitchFamily="34" charset="0"/>
              </a:rPr>
              <a:t> infections </a:t>
            </a:r>
          </a:p>
          <a:p>
            <a:pPr lvl="1"/>
            <a:r>
              <a:rPr lang="en-US" altLang="ko-KR" b="1" dirty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    such as </a:t>
            </a:r>
            <a:r>
              <a:rPr lang="en-US" altLang="ko-KR" b="1" dirty="0" err="1" smtClean="0">
                <a:latin typeface="Calibri" pitchFamily="34" charset="0"/>
              </a:rPr>
              <a:t>Tbc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err="1" smtClean="0">
                <a:latin typeface="Calibri" pitchFamily="34" charset="0"/>
              </a:rPr>
              <a:t>Harmatoma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AVM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Risk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Cigarette smoking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Air pollution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Use of biomass fuels and coal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Occupational exposure </a:t>
            </a:r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55976" y="4947778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8962635" y="4894222"/>
            <a:ext cx="145869" cy="334978"/>
          </a:xfrm>
          <a:custGeom>
            <a:avLst/>
            <a:gdLst>
              <a:gd name="connsiteX0" fmla="*/ 10067 w 145869"/>
              <a:gd name="connsiteY0" fmla="*/ 0 h 334978"/>
              <a:gd name="connsiteX1" fmla="*/ 10067 w 145869"/>
              <a:gd name="connsiteY1" fmla="*/ 0 h 334978"/>
              <a:gd name="connsiteX2" fmla="*/ 10067 w 145869"/>
              <a:gd name="connsiteY2" fmla="*/ 226337 h 334978"/>
              <a:gd name="connsiteX3" fmla="*/ 55335 w 145869"/>
              <a:gd name="connsiteY3" fmla="*/ 307818 h 334978"/>
              <a:gd name="connsiteX4" fmla="*/ 109655 w 145869"/>
              <a:gd name="connsiteY4" fmla="*/ 334978 h 334978"/>
              <a:gd name="connsiteX5" fmla="*/ 136816 w 145869"/>
              <a:gd name="connsiteY5" fmla="*/ 325925 h 334978"/>
              <a:gd name="connsiteX6" fmla="*/ 145869 w 145869"/>
              <a:gd name="connsiteY6" fmla="*/ 298764 h 334978"/>
              <a:gd name="connsiteX7" fmla="*/ 136816 w 145869"/>
              <a:gd name="connsiteY7" fmla="*/ 172016 h 334978"/>
              <a:gd name="connsiteX8" fmla="*/ 109655 w 145869"/>
              <a:gd name="connsiteY8" fmla="*/ 108642 h 334978"/>
              <a:gd name="connsiteX9" fmla="*/ 55335 w 145869"/>
              <a:gd name="connsiteY9" fmla="*/ 72428 h 334978"/>
              <a:gd name="connsiteX10" fmla="*/ 1014 w 145869"/>
              <a:gd name="connsiteY10" fmla="*/ 54321 h 334978"/>
              <a:gd name="connsiteX11" fmla="*/ 73441 w 145869"/>
              <a:gd name="connsiteY11" fmla="*/ 153909 h 334978"/>
              <a:gd name="connsiteX12" fmla="*/ 73441 w 145869"/>
              <a:gd name="connsiteY12" fmla="*/ 153909 h 334978"/>
              <a:gd name="connsiteX13" fmla="*/ 73441 w 145869"/>
              <a:gd name="connsiteY13" fmla="*/ 153909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869" h="334978">
                <a:moveTo>
                  <a:pt x="10067" y="0"/>
                </a:moveTo>
                <a:lnTo>
                  <a:pt x="10067" y="0"/>
                </a:lnTo>
                <a:cubicBezTo>
                  <a:pt x="-2193" y="110347"/>
                  <a:pt x="-4471" y="88230"/>
                  <a:pt x="10067" y="226337"/>
                </a:cubicBezTo>
                <a:cubicBezTo>
                  <a:pt x="12559" y="250011"/>
                  <a:pt x="44485" y="300585"/>
                  <a:pt x="55335" y="307818"/>
                </a:cubicBezTo>
                <a:cubicBezTo>
                  <a:pt x="90435" y="331219"/>
                  <a:pt x="72173" y="322484"/>
                  <a:pt x="109655" y="334978"/>
                </a:cubicBezTo>
                <a:cubicBezTo>
                  <a:pt x="118709" y="331960"/>
                  <a:pt x="130068" y="332673"/>
                  <a:pt x="136816" y="325925"/>
                </a:cubicBezTo>
                <a:cubicBezTo>
                  <a:pt x="143564" y="319177"/>
                  <a:pt x="145869" y="308307"/>
                  <a:pt x="145869" y="298764"/>
                </a:cubicBezTo>
                <a:cubicBezTo>
                  <a:pt x="145869" y="256407"/>
                  <a:pt x="141494" y="214114"/>
                  <a:pt x="136816" y="172016"/>
                </a:cubicBezTo>
                <a:cubicBezTo>
                  <a:pt x="134519" y="151341"/>
                  <a:pt x="126448" y="123336"/>
                  <a:pt x="109655" y="108642"/>
                </a:cubicBezTo>
                <a:cubicBezTo>
                  <a:pt x="93278" y="94312"/>
                  <a:pt x="73442" y="84499"/>
                  <a:pt x="55335" y="72428"/>
                </a:cubicBezTo>
                <a:cubicBezTo>
                  <a:pt x="20642" y="49299"/>
                  <a:pt x="39054" y="54321"/>
                  <a:pt x="1014" y="54321"/>
                </a:cubicBezTo>
                <a:lnTo>
                  <a:pt x="73441" y="153909"/>
                </a:lnTo>
                <a:lnTo>
                  <a:pt x="73441" y="153909"/>
                </a:lnTo>
                <a:lnTo>
                  <a:pt x="73441" y="15390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4211960" y="1320164"/>
            <a:ext cx="4608512" cy="384439"/>
          </a:xfrm>
          <a:prstGeom prst="wedgeRoundRectCallout">
            <a:avLst>
              <a:gd name="adj1" fmla="val 40748"/>
              <a:gd name="adj2" fmla="val 10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기침을 오래해서 엑스레이를 찍었는데 이상이 있대요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4535996" y="2169753"/>
            <a:ext cx="4284476" cy="384439"/>
          </a:xfrm>
          <a:prstGeom prst="wedgeRoundRectCallout">
            <a:avLst>
              <a:gd name="adj1" fmla="val 40748"/>
              <a:gd name="adj2" fmla="val 10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담배를 너무 많이 핀 거 같아 검진</a:t>
            </a:r>
            <a:r>
              <a:rPr lang="en-US" altLang="ko-KR" sz="1400" dirty="0" smtClean="0"/>
              <a:t>CT</a:t>
            </a:r>
            <a:r>
              <a:rPr lang="ko-KR" altLang="en-US" sz="1400" dirty="0" smtClean="0"/>
              <a:t>를 찍었어요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4510658" y="2979757"/>
            <a:ext cx="4284476" cy="384439"/>
          </a:xfrm>
          <a:prstGeom prst="wedgeRoundRectCallout">
            <a:avLst>
              <a:gd name="adj1" fmla="val 40748"/>
              <a:gd name="adj2" fmla="val 10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아는 형이 폐암에 걸려서 저도 검사를 했어요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572000" y="3718887"/>
            <a:ext cx="4284476" cy="384439"/>
          </a:xfrm>
          <a:prstGeom prst="wedgeRoundRectCallout">
            <a:avLst>
              <a:gd name="adj1" fmla="val 40748"/>
              <a:gd name="adj2" fmla="val 10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갑상선암</a:t>
            </a:r>
            <a:r>
              <a:rPr lang="ko-KR" altLang="en-US" sz="1400" dirty="0" smtClean="0"/>
              <a:t> 수술을 하고 </a:t>
            </a:r>
            <a:r>
              <a:rPr lang="ko-KR" altLang="en-US" sz="1400" dirty="0" err="1" smtClean="0"/>
              <a:t>걱정되서</a:t>
            </a:r>
            <a:r>
              <a:rPr lang="ko-KR" altLang="en-US" sz="1400" dirty="0" smtClean="0"/>
              <a:t> 그냥 찍었어요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578635" y="4518352"/>
            <a:ext cx="4284476" cy="384439"/>
          </a:xfrm>
          <a:prstGeom prst="wedgeRoundRectCallout">
            <a:avLst>
              <a:gd name="adj1" fmla="val 40748"/>
              <a:gd name="adj2" fmla="val 10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대장암으로 항암치료 중인데</a:t>
            </a:r>
            <a:r>
              <a:rPr lang="en-US" altLang="ko-KR" sz="1400" dirty="0" smtClean="0"/>
              <a:t>, CT</a:t>
            </a:r>
            <a:r>
              <a:rPr lang="ko-KR" altLang="en-US" sz="1400" dirty="0" smtClean="0"/>
              <a:t>가 이상이 있대요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93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7560840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2358" b="1" dirty="0" err="1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폐결절</a:t>
            </a:r>
            <a:r>
              <a:rPr lang="ko-KR" altLang="en-US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(Solitary pulmonary nodule, SPN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64407" y="6043935"/>
            <a:ext cx="2400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Chest 2016;150(4):877-893</a:t>
            </a:r>
          </a:p>
          <a:p>
            <a:pPr algn="r"/>
            <a:r>
              <a:rPr lang="en-US" altLang="ko-KR" sz="1100" i="1" dirty="0" err="1" smtClean="0">
                <a:latin typeface="Calibri" pitchFamily="34" charset="0"/>
              </a:rPr>
              <a:t>Radiographics</a:t>
            </a:r>
            <a:r>
              <a:rPr lang="en-US" altLang="ko-KR" sz="1100" i="1" dirty="0" smtClean="0">
                <a:latin typeface="Calibri" pitchFamily="34" charset="0"/>
              </a:rPr>
              <a:t> 2014 Oct;34(6):</a:t>
            </a:r>
            <a:r>
              <a:rPr lang="en-US" altLang="ko-KR" sz="1100" i="1" dirty="0" smtClean="0">
                <a:latin typeface="Calibri" pitchFamily="34" charset="0"/>
              </a:rPr>
              <a:t>1658-79</a:t>
            </a:r>
            <a:endParaRPr lang="en-US" altLang="ko-KR" sz="1100" i="1" dirty="0" smtClean="0">
              <a:latin typeface="Calibri" pitchFamily="34" charset="0"/>
            </a:endParaRPr>
          </a:p>
          <a:p>
            <a:pPr algn="r"/>
            <a:r>
              <a:rPr lang="en-US" altLang="ko-KR" sz="1100" i="1" dirty="0">
                <a:latin typeface="Calibri" pitchFamily="34" charset="0"/>
              </a:rPr>
              <a:t>J </a:t>
            </a:r>
            <a:r>
              <a:rPr lang="en-US" altLang="ko-KR" sz="1100" i="1" dirty="0" err="1">
                <a:latin typeface="Calibri" pitchFamily="34" charset="0"/>
              </a:rPr>
              <a:t>Thorac</a:t>
            </a:r>
            <a:r>
              <a:rPr lang="en-US" altLang="ko-KR" sz="1100" i="1" dirty="0">
                <a:latin typeface="Calibri" pitchFamily="34" charset="0"/>
              </a:rPr>
              <a:t> Dis 2016;8(5):</a:t>
            </a:r>
            <a:r>
              <a:rPr lang="en-US" altLang="ko-KR" sz="1100" i="1" dirty="0" smtClean="0">
                <a:latin typeface="Calibri" pitchFamily="34" charset="0"/>
              </a:rPr>
              <a:t>950-957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Thorax 2015;70:ii1–ii54</a:t>
            </a:r>
            <a:endParaRPr lang="en-US" altLang="ko-KR" sz="1100" i="1" dirty="0" smtClean="0">
              <a:latin typeface="Calibri" pitchFamily="34" charset="0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97530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420" y="1028337"/>
            <a:ext cx="64088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Lung nodule : Clinician’s concern</a:t>
            </a:r>
          </a:p>
          <a:p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Possibility of lung cancer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Relatively common</a:t>
            </a:r>
            <a:r>
              <a:rPr lang="en-US" altLang="ko-KR" b="1" dirty="0" smtClean="0">
                <a:latin typeface="Calibri" pitchFamily="34" charset="0"/>
              </a:rPr>
              <a:t> </a:t>
            </a: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To </a:t>
            </a:r>
            <a:r>
              <a:rPr lang="en-US" altLang="ko-KR" b="1" dirty="0" smtClean="0">
                <a:latin typeface="Calibri" pitchFamily="34" charset="0"/>
              </a:rPr>
              <a:t>Asian population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Healed granuloma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Active </a:t>
            </a:r>
            <a:r>
              <a:rPr lang="en-US" altLang="ko-KR" b="1" dirty="0" err="1" smtClean="0">
                <a:latin typeface="Calibri" pitchFamily="34" charset="0"/>
              </a:rPr>
              <a:t>granulomatose</a:t>
            </a:r>
            <a:r>
              <a:rPr lang="en-US" altLang="ko-KR" b="1" dirty="0" smtClean="0">
                <a:latin typeface="Calibri" pitchFamily="34" charset="0"/>
              </a:rPr>
              <a:t> infections </a:t>
            </a:r>
          </a:p>
          <a:p>
            <a:pPr lvl="1"/>
            <a:r>
              <a:rPr lang="en-US" altLang="ko-KR" b="1" dirty="0">
                <a:latin typeface="Calibri" pitchFamily="34" charset="0"/>
              </a:rPr>
              <a:t> </a:t>
            </a:r>
            <a:r>
              <a:rPr lang="en-US" altLang="ko-KR" b="1" dirty="0" smtClean="0">
                <a:latin typeface="Calibri" pitchFamily="34" charset="0"/>
              </a:rPr>
              <a:t>    such as </a:t>
            </a:r>
            <a:r>
              <a:rPr lang="en-US" altLang="ko-KR" b="1" dirty="0" err="1" smtClean="0">
                <a:latin typeface="Calibri" pitchFamily="34" charset="0"/>
              </a:rPr>
              <a:t>Tbc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err="1" smtClean="0">
                <a:latin typeface="Calibri" pitchFamily="34" charset="0"/>
              </a:rPr>
              <a:t>Harmatoma</a:t>
            </a:r>
            <a:endParaRPr lang="en-US" altLang="ko-KR" b="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AVM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b="1" dirty="0" smtClean="0">
                <a:latin typeface="Calibri" pitchFamily="34" charset="0"/>
              </a:rPr>
              <a:t>Risk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Cigarette smoking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Air pollution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Use of biomass fuels and coal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Calibri" pitchFamily="34" charset="0"/>
              </a:rPr>
              <a:t>Occupational exposure </a:t>
            </a:r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55976" y="4947778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8962635" y="4894222"/>
            <a:ext cx="145869" cy="334978"/>
          </a:xfrm>
          <a:custGeom>
            <a:avLst/>
            <a:gdLst>
              <a:gd name="connsiteX0" fmla="*/ 10067 w 145869"/>
              <a:gd name="connsiteY0" fmla="*/ 0 h 334978"/>
              <a:gd name="connsiteX1" fmla="*/ 10067 w 145869"/>
              <a:gd name="connsiteY1" fmla="*/ 0 h 334978"/>
              <a:gd name="connsiteX2" fmla="*/ 10067 w 145869"/>
              <a:gd name="connsiteY2" fmla="*/ 226337 h 334978"/>
              <a:gd name="connsiteX3" fmla="*/ 55335 w 145869"/>
              <a:gd name="connsiteY3" fmla="*/ 307818 h 334978"/>
              <a:gd name="connsiteX4" fmla="*/ 109655 w 145869"/>
              <a:gd name="connsiteY4" fmla="*/ 334978 h 334978"/>
              <a:gd name="connsiteX5" fmla="*/ 136816 w 145869"/>
              <a:gd name="connsiteY5" fmla="*/ 325925 h 334978"/>
              <a:gd name="connsiteX6" fmla="*/ 145869 w 145869"/>
              <a:gd name="connsiteY6" fmla="*/ 298764 h 334978"/>
              <a:gd name="connsiteX7" fmla="*/ 136816 w 145869"/>
              <a:gd name="connsiteY7" fmla="*/ 172016 h 334978"/>
              <a:gd name="connsiteX8" fmla="*/ 109655 w 145869"/>
              <a:gd name="connsiteY8" fmla="*/ 108642 h 334978"/>
              <a:gd name="connsiteX9" fmla="*/ 55335 w 145869"/>
              <a:gd name="connsiteY9" fmla="*/ 72428 h 334978"/>
              <a:gd name="connsiteX10" fmla="*/ 1014 w 145869"/>
              <a:gd name="connsiteY10" fmla="*/ 54321 h 334978"/>
              <a:gd name="connsiteX11" fmla="*/ 73441 w 145869"/>
              <a:gd name="connsiteY11" fmla="*/ 153909 h 334978"/>
              <a:gd name="connsiteX12" fmla="*/ 73441 w 145869"/>
              <a:gd name="connsiteY12" fmla="*/ 153909 h 334978"/>
              <a:gd name="connsiteX13" fmla="*/ 73441 w 145869"/>
              <a:gd name="connsiteY13" fmla="*/ 153909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869" h="334978">
                <a:moveTo>
                  <a:pt x="10067" y="0"/>
                </a:moveTo>
                <a:lnTo>
                  <a:pt x="10067" y="0"/>
                </a:lnTo>
                <a:cubicBezTo>
                  <a:pt x="-2193" y="110347"/>
                  <a:pt x="-4471" y="88230"/>
                  <a:pt x="10067" y="226337"/>
                </a:cubicBezTo>
                <a:cubicBezTo>
                  <a:pt x="12559" y="250011"/>
                  <a:pt x="44485" y="300585"/>
                  <a:pt x="55335" y="307818"/>
                </a:cubicBezTo>
                <a:cubicBezTo>
                  <a:pt x="90435" y="331219"/>
                  <a:pt x="72173" y="322484"/>
                  <a:pt x="109655" y="334978"/>
                </a:cubicBezTo>
                <a:cubicBezTo>
                  <a:pt x="118709" y="331960"/>
                  <a:pt x="130068" y="332673"/>
                  <a:pt x="136816" y="325925"/>
                </a:cubicBezTo>
                <a:cubicBezTo>
                  <a:pt x="143564" y="319177"/>
                  <a:pt x="145869" y="308307"/>
                  <a:pt x="145869" y="298764"/>
                </a:cubicBezTo>
                <a:cubicBezTo>
                  <a:pt x="145869" y="256407"/>
                  <a:pt x="141494" y="214114"/>
                  <a:pt x="136816" y="172016"/>
                </a:cubicBezTo>
                <a:cubicBezTo>
                  <a:pt x="134519" y="151341"/>
                  <a:pt x="126448" y="123336"/>
                  <a:pt x="109655" y="108642"/>
                </a:cubicBezTo>
                <a:cubicBezTo>
                  <a:pt x="93278" y="94312"/>
                  <a:pt x="73442" y="84499"/>
                  <a:pt x="55335" y="72428"/>
                </a:cubicBezTo>
                <a:cubicBezTo>
                  <a:pt x="20642" y="49299"/>
                  <a:pt x="39054" y="54321"/>
                  <a:pt x="1014" y="54321"/>
                </a:cubicBezTo>
                <a:lnTo>
                  <a:pt x="73441" y="153909"/>
                </a:lnTo>
                <a:lnTo>
                  <a:pt x="73441" y="153909"/>
                </a:lnTo>
                <a:lnTo>
                  <a:pt x="73441" y="15390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C:\Users\uuhu\Desktop\캡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73" y="1196752"/>
            <a:ext cx="4396962" cy="12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uhu\Desktop\chest guide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63" y="2622000"/>
            <a:ext cx="4571581" cy="8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uhu\Desktop\BTS_guide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50" y="3770968"/>
            <a:ext cx="3807362" cy="11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uhu\Desktop\캡처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84" y="4947778"/>
            <a:ext cx="4110140" cy="7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18" y="2622000"/>
            <a:ext cx="445667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General consideration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8679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420" y="992917"/>
            <a:ext cx="640883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Classification  (Type)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endParaRPr lang="en-US" altLang="ko-KR" b="1" dirty="0" smtClean="0">
              <a:latin typeface="Calibri" pitchFamily="34" charset="0"/>
            </a:endParaRPr>
          </a:p>
          <a:p>
            <a:endParaRPr lang="en-US" altLang="ko-KR" b="1" dirty="0">
              <a:latin typeface="Calibri" pitchFamily="34" charset="0"/>
            </a:endParaRPr>
          </a:p>
          <a:p>
            <a:endParaRPr lang="en-US" altLang="ko-KR" b="1" dirty="0" smtClean="0">
              <a:latin typeface="Calibri" pitchFamily="34" charset="0"/>
            </a:endParaRPr>
          </a:p>
          <a:p>
            <a:endParaRPr lang="en-US" altLang="ko-KR" b="1" dirty="0">
              <a:latin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60888" y="5827911"/>
            <a:ext cx="6102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AJR </a:t>
            </a:r>
            <a:r>
              <a:rPr lang="en-US" altLang="ko-KR" sz="1100" i="1" dirty="0" smtClean="0">
                <a:latin typeface="Calibri" pitchFamily="34" charset="0"/>
              </a:rPr>
              <a:t>2002;178:1053–1057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J </a:t>
            </a:r>
            <a:r>
              <a:rPr lang="en-US" altLang="ko-KR" sz="1100" i="1" dirty="0" err="1" smtClean="0">
                <a:latin typeface="Calibri" pitchFamily="34" charset="0"/>
              </a:rPr>
              <a:t>Thorac</a:t>
            </a:r>
            <a:r>
              <a:rPr lang="en-US" altLang="ko-KR" sz="1100" i="1" dirty="0" smtClean="0">
                <a:latin typeface="Calibri" pitchFamily="34" charset="0"/>
              </a:rPr>
              <a:t> Imaging 2012;27:240-248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Lung Cancer 2007;55:67-73</a:t>
            </a:r>
          </a:p>
          <a:p>
            <a:pPr algn="r"/>
            <a:r>
              <a:rPr lang="en-US" altLang="ko-KR" sz="1100" i="1" dirty="0" smtClean="0">
                <a:latin typeface="Calibri" pitchFamily="34" charset="0"/>
              </a:rPr>
              <a:t>http</a:t>
            </a:r>
            <a:r>
              <a:rPr lang="en-US" altLang="ko-KR" sz="1100" i="1" dirty="0">
                <a:latin typeface="Calibri" pitchFamily="34" charset="0"/>
              </a:rPr>
              <a:t>://</a:t>
            </a:r>
            <a:r>
              <a:rPr lang="en-US" altLang="ko-KR" sz="1100" i="1" dirty="0" smtClean="0">
                <a:latin typeface="Calibri" pitchFamily="34" charset="0"/>
              </a:rPr>
              <a:t>www.radiologyassistant.nl/en/p5905aff4788ef/fleischner-2017-guideline-for-pulmonary-nodules</a:t>
            </a:r>
            <a:endParaRPr lang="en-US" altLang="ko-KR" sz="1100" i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652" y="4077072"/>
            <a:ext cx="8433594" cy="176765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361" b="1" dirty="0" smtClean="0"/>
              <a:t>&lt; </a:t>
            </a:r>
            <a:r>
              <a:rPr lang="en-US" altLang="ko-KR" sz="1361" b="1" dirty="0" smtClean="0"/>
              <a:t>Transient vs. Persistent</a:t>
            </a:r>
            <a:r>
              <a:rPr lang="en-US" altLang="ko-KR" sz="1361" b="1" dirty="0" smtClean="0"/>
              <a:t>&gt;</a:t>
            </a:r>
            <a:endParaRPr lang="en-US" altLang="ko-KR" sz="1361" b="1" dirty="0"/>
          </a:p>
          <a:p>
            <a:r>
              <a:rPr lang="en-US" altLang="ko-KR" sz="1361" dirty="0" smtClean="0"/>
              <a:t>- 37~70% </a:t>
            </a:r>
            <a:r>
              <a:rPr lang="ko-KR" altLang="en-US" sz="1361" dirty="0" smtClean="0"/>
              <a:t>는 추적검사에서 사라지거나</a:t>
            </a:r>
            <a:r>
              <a:rPr lang="en-US" altLang="ko-KR" sz="1361" dirty="0" smtClean="0"/>
              <a:t>, </a:t>
            </a:r>
            <a:r>
              <a:rPr lang="ko-KR" altLang="en-US" sz="1361" dirty="0" smtClean="0"/>
              <a:t>작아진다</a:t>
            </a:r>
            <a:endParaRPr lang="en-US" altLang="ko-KR" sz="1361" dirty="0" smtClean="0"/>
          </a:p>
          <a:p>
            <a:r>
              <a:rPr lang="en-US" altLang="ko-KR" sz="1361" dirty="0" smtClean="0"/>
              <a:t>- 3</a:t>
            </a:r>
            <a:r>
              <a:rPr lang="ko-KR" altLang="en-US" sz="1361" dirty="0" smtClean="0"/>
              <a:t>개월 이내 추적관찰 검사에서 자연소실 되거나 항생제 치료 뒤 호전</a:t>
            </a:r>
            <a:r>
              <a:rPr lang="en-US" altLang="ko-KR" sz="1361" dirty="0" smtClean="0"/>
              <a:t> </a:t>
            </a:r>
          </a:p>
          <a:p>
            <a:r>
              <a:rPr lang="en-US" altLang="ko-KR" sz="1361" dirty="0" smtClean="0"/>
              <a:t>- Transient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361" dirty="0" smtClean="0">
                <a:latin typeface="Calibri" pitchFamily="34" charset="0"/>
              </a:rPr>
              <a:t>Infection, inflammation, Simple </a:t>
            </a:r>
            <a:r>
              <a:rPr lang="en-US" altLang="ko-KR" sz="1361" dirty="0" err="1" smtClean="0">
                <a:latin typeface="Calibri" pitchFamily="34" charset="0"/>
              </a:rPr>
              <a:t>eosinophilic</a:t>
            </a:r>
            <a:r>
              <a:rPr lang="en-US" altLang="ko-KR" sz="1361" dirty="0" smtClean="0">
                <a:latin typeface="Calibri" pitchFamily="34" charset="0"/>
              </a:rPr>
              <a:t> pneumonia, hemorrhage…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361" dirty="0" err="1" smtClean="0">
                <a:latin typeface="Calibri" pitchFamily="34" charset="0"/>
              </a:rPr>
              <a:t>Toxocariasis</a:t>
            </a:r>
            <a:endParaRPr lang="en-US" altLang="ko-KR" sz="1361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sz="1361" dirty="0" smtClean="0">
                <a:latin typeface="Calibri" pitchFamily="34" charset="0"/>
              </a:rPr>
              <a:t>Young age, Eosinophilia, multiple</a:t>
            </a:r>
          </a:p>
          <a:p>
            <a:endParaRPr lang="ko-KR" altLang="en-US" sz="136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960440" cy="18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56" y="1772816"/>
            <a:ext cx="3720284" cy="18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1520" y="17728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전</a:t>
            </a:r>
            <a:endParaRPr lang="ko-KR" altLang="en-US" sz="1400" b="1" dirty="0"/>
          </a:p>
        </p:txBody>
      </p:sp>
      <p:sp>
        <p:nvSpPr>
          <p:cNvPr id="16" name="직사각형 15"/>
          <p:cNvSpPr/>
          <p:nvPr/>
        </p:nvSpPr>
        <p:spPr>
          <a:xfrm>
            <a:off x="2267744" y="17728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/>
              <a:t>후</a:t>
            </a:r>
            <a:endParaRPr lang="ko-KR" altLang="en-US" sz="1400" b="1" dirty="0"/>
          </a:p>
        </p:txBody>
      </p:sp>
      <p:sp>
        <p:nvSpPr>
          <p:cNvPr id="17" name="직사각형 16"/>
          <p:cNvSpPr/>
          <p:nvPr/>
        </p:nvSpPr>
        <p:spPr>
          <a:xfrm>
            <a:off x="4499992" y="17728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전</a:t>
            </a:r>
            <a:endParaRPr lang="ko-KR" altLang="en-US" sz="1400" b="1" dirty="0"/>
          </a:p>
        </p:txBody>
      </p:sp>
      <p:sp>
        <p:nvSpPr>
          <p:cNvPr id="18" name="직사각형 17"/>
          <p:cNvSpPr/>
          <p:nvPr/>
        </p:nvSpPr>
        <p:spPr>
          <a:xfrm>
            <a:off x="6156176" y="17728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후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517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8" y="692696"/>
            <a:ext cx="10734675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496" y="104929"/>
            <a:ext cx="8136904" cy="587767"/>
          </a:xfrm>
          <a:custGeom>
            <a:avLst/>
            <a:gdLst>
              <a:gd name="G0" fmla="*/ 46015 13101 1"/>
              <a:gd name="G1" fmla="*/ G0 1 15601"/>
              <a:gd name="G2" fmla="*/ 19292 1302 1"/>
              <a:gd name="G3" fmla="*/ G2 1 1199"/>
              <a:gd name="G4" fmla="*/ 55776 13101 1"/>
              <a:gd name="G5" fmla="*/ G4 1 15601"/>
              <a:gd name="G6" fmla="*/ 38584 1302 1"/>
              <a:gd name="G7" fmla="*/ G6 1 1199"/>
              <a:gd name="G8" fmla="*/ 0 13101 1"/>
              <a:gd name="G9" fmla="*/ G8 1 15601"/>
              <a:gd name="G10" fmla="*/ 19292 1302 1"/>
              <a:gd name="G11" fmla="*/ G10 1 1199"/>
              <a:gd name="G12" fmla="*/ 55776 13101 1"/>
              <a:gd name="G13" fmla="*/ G12 1 15601"/>
              <a:gd name="G14" fmla="*/ 0 1302 1"/>
              <a:gd name="G15" fmla="*/ G14 1 1199"/>
              <a:gd name="G16" fmla="+- 0 0 0"/>
              <a:gd name="G17" fmla="+- 26048 0 0"/>
              <a:gd name="G18" fmla="+- 52096 0 0"/>
              <a:gd name="G19" fmla="+- 12608 0 0"/>
              <a:gd name="G20" fmla="*/ 0 13101 1"/>
              <a:gd name="G21" fmla="*/ G20 1 15601"/>
              <a:gd name="G22" fmla="*/ 0 1302 1"/>
              <a:gd name="G23" fmla="*/ G22 1 1199"/>
              <a:gd name="G24" fmla="*/ 15601 13101 1"/>
              <a:gd name="G25" fmla="*/ G24 1 15601"/>
              <a:gd name="G26" fmla="*/ 1199 1302 1"/>
              <a:gd name="G27" fmla="*/ G26 1 1199"/>
              <a:gd name="T0" fmla="*/ G21 w 14001"/>
              <a:gd name="T1" fmla="*/ G23 h 1495"/>
              <a:gd name="T2" fmla="*/ G25 w 14001"/>
              <a:gd name="T3" fmla="*/ G27 h 1495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14001" h="1495">
                <a:moveTo>
                  <a:pt x="0" y="0"/>
                </a:moveTo>
                <a:lnTo>
                  <a:pt x="15601" y="0"/>
                </a:lnTo>
                <a:lnTo>
                  <a:pt x="15601" y="1199"/>
                </a:lnTo>
                <a:lnTo>
                  <a:pt x="0" y="1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 anchor="ctr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2358" b="1" dirty="0" smtClean="0">
                <a:solidFill>
                  <a:srgbClr val="0E326C"/>
                </a:solidFill>
                <a:latin typeface="Calibri" pitchFamily="34" charset="0"/>
                <a:ea typeface="맑은 고딕" panose="020B0503020000020004" pitchFamily="50" charset="-127"/>
              </a:rPr>
              <a:t>General consideration</a:t>
            </a:r>
            <a:r>
              <a:rPr lang="en-US" altLang="ko-KR" sz="2358" b="1" dirty="0" smtClean="0">
                <a:solidFill>
                  <a:srgbClr val="0E326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358" b="1" dirty="0">
              <a:solidFill>
                <a:srgbClr val="0E326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2261" r="35721" b="27272"/>
          <a:stretch>
            <a:fillRect/>
          </a:stretch>
        </p:blipFill>
        <p:spPr bwMode="auto">
          <a:xfrm>
            <a:off x="251520" y="1086795"/>
            <a:ext cx="215900" cy="25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5" t="22261" r="35721" b="272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420" y="992917"/>
            <a:ext cx="640883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Calibri" pitchFamily="34" charset="0"/>
              </a:rPr>
              <a:t>Classification  (Type)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altLang="ko-KR" b="1" dirty="0">
              <a:latin typeface="Calibri" pitchFamily="34" charset="0"/>
            </a:endParaRPr>
          </a:p>
          <a:p>
            <a:endParaRPr lang="en-US" altLang="ko-KR" b="1" dirty="0" smtClean="0">
              <a:latin typeface="Calibri" pitchFamily="34" charset="0"/>
            </a:endParaRPr>
          </a:p>
          <a:p>
            <a:endParaRPr lang="en-US" altLang="ko-KR" b="1" dirty="0">
              <a:latin typeface="Calibri" pitchFamily="34" charset="0"/>
            </a:endParaRPr>
          </a:p>
          <a:p>
            <a:endParaRPr lang="en-US" altLang="ko-KR" b="1" dirty="0" smtClean="0">
              <a:latin typeface="Calibri" pitchFamily="34" charset="0"/>
            </a:endParaRPr>
          </a:p>
          <a:p>
            <a:endParaRPr lang="en-US" altLang="ko-KR" b="1" dirty="0">
              <a:latin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25622" y="6238473"/>
            <a:ext cx="61382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i="1" dirty="0" smtClean="0">
                <a:latin typeface="Calibri" pitchFamily="34" charset="0"/>
              </a:rPr>
              <a:t>AJR 2002;178:1053–1057</a:t>
            </a:r>
          </a:p>
          <a:p>
            <a:pPr algn="r"/>
            <a:r>
              <a:rPr lang="en-US" altLang="ko-KR" sz="1100" i="1" dirty="0">
                <a:latin typeface="Calibri" pitchFamily="34" charset="0"/>
              </a:rPr>
              <a:t>http://</a:t>
            </a:r>
            <a:r>
              <a:rPr lang="en-US" altLang="ko-KR" sz="1100" i="1" dirty="0" smtClean="0">
                <a:latin typeface="Calibri" pitchFamily="34" charset="0"/>
              </a:rPr>
              <a:t>www.radiologyassistant.nl/en/p5905aff4788ef/fleischner-2017-guideline-for-pulmonary-nodules</a:t>
            </a:r>
            <a:endParaRPr lang="en-US" altLang="ko-KR" sz="1100" i="1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2051"/>
            <a:ext cx="4289194" cy="243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120528958"/>
              </p:ext>
            </p:extLst>
          </p:nvPr>
        </p:nvGraphicFramePr>
        <p:xfrm>
          <a:off x="-900608" y="1093192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5" y="5307326"/>
            <a:ext cx="8433594" cy="113940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altLang="ko-KR" sz="1361" b="1" dirty="0" smtClean="0"/>
              <a:t>&lt;</a:t>
            </a:r>
            <a:r>
              <a:rPr lang="ko-KR" altLang="en-US" sz="1361" b="1" dirty="0" smtClean="0"/>
              <a:t>간유리 음영</a:t>
            </a:r>
            <a:r>
              <a:rPr lang="en-US" altLang="ko-KR" sz="1361" b="1" dirty="0" smtClean="0"/>
              <a:t>&gt;</a:t>
            </a:r>
            <a:endParaRPr lang="en-US" altLang="ko-KR" sz="1361" b="1" dirty="0"/>
          </a:p>
          <a:p>
            <a:r>
              <a:rPr lang="en-US" altLang="ko-KR" sz="1361" dirty="0" smtClean="0"/>
              <a:t>- </a:t>
            </a:r>
            <a:r>
              <a:rPr lang="en-US" altLang="ko-KR" sz="1361" dirty="0" smtClean="0"/>
              <a:t>CT</a:t>
            </a:r>
            <a:r>
              <a:rPr lang="ko-KR" altLang="en-US" sz="1361" dirty="0" smtClean="0"/>
              <a:t> 영상에서 </a:t>
            </a:r>
            <a:r>
              <a:rPr lang="ko-KR" altLang="en-US" sz="1361" dirty="0" err="1" smtClean="0"/>
              <a:t>병변의</a:t>
            </a:r>
            <a:r>
              <a:rPr lang="ko-KR" altLang="en-US" sz="1361" dirty="0" smtClean="0"/>
              <a:t> 음영 </a:t>
            </a:r>
            <a:r>
              <a:rPr lang="en-US" altLang="ko-KR" sz="1361" dirty="0" smtClean="0"/>
              <a:t>(Opacity)</a:t>
            </a:r>
            <a:r>
              <a:rPr lang="ko-KR" altLang="en-US" sz="1361" dirty="0" smtClean="0"/>
              <a:t>이 정상 </a:t>
            </a:r>
            <a:r>
              <a:rPr lang="ko-KR" altLang="en-US" sz="1361" dirty="0" err="1" smtClean="0"/>
              <a:t>폐조직보다</a:t>
            </a:r>
            <a:r>
              <a:rPr lang="ko-KR" altLang="en-US" sz="1361" dirty="0" smtClean="0"/>
              <a:t> 증가했지만</a:t>
            </a:r>
            <a:endParaRPr lang="en-US" altLang="ko-KR" sz="1361" dirty="0" smtClean="0"/>
          </a:p>
          <a:p>
            <a:r>
              <a:rPr lang="en-US" altLang="ko-KR" sz="1361" dirty="0" smtClean="0"/>
              <a:t>- </a:t>
            </a:r>
            <a:r>
              <a:rPr lang="ko-KR" altLang="en-US" sz="1361" dirty="0" err="1" smtClean="0"/>
              <a:t>병변내부</a:t>
            </a:r>
            <a:r>
              <a:rPr lang="ko-KR" altLang="en-US" sz="1361" dirty="0" smtClean="0"/>
              <a:t> </a:t>
            </a:r>
            <a:r>
              <a:rPr lang="ko-KR" altLang="en-US" sz="1361" dirty="0" err="1" smtClean="0"/>
              <a:t>폐기관지혈관속</a:t>
            </a:r>
            <a:r>
              <a:rPr lang="ko-KR" altLang="en-US" sz="1361" dirty="0" smtClean="0"/>
              <a:t> </a:t>
            </a:r>
            <a:r>
              <a:rPr lang="en-US" altLang="ko-KR" sz="1361" dirty="0" smtClean="0"/>
              <a:t>(</a:t>
            </a:r>
            <a:r>
              <a:rPr lang="en-US" altLang="ko-KR" sz="1361" dirty="0" err="1" smtClean="0"/>
              <a:t>Bronchovascular</a:t>
            </a:r>
            <a:r>
              <a:rPr lang="en-US" altLang="ko-KR" sz="1361" dirty="0" smtClean="0"/>
              <a:t> bundle</a:t>
            </a:r>
            <a:r>
              <a:rPr lang="en-US" altLang="ko-KR" sz="1361" dirty="0" smtClean="0"/>
              <a:t>)</a:t>
            </a:r>
            <a:r>
              <a:rPr lang="ko-KR" altLang="en-US" sz="1361" dirty="0" smtClean="0"/>
              <a:t>음영을 확인할 수 있을 정도로 희미하게 증가한 경우</a:t>
            </a:r>
            <a:endParaRPr lang="en-US" altLang="ko-KR" sz="1361" dirty="0" smtClean="0"/>
          </a:p>
          <a:p>
            <a:r>
              <a:rPr lang="en-US" altLang="ko-KR" sz="1361" dirty="0" smtClean="0"/>
              <a:t>- </a:t>
            </a:r>
            <a:r>
              <a:rPr lang="ko-KR" altLang="en-US" sz="1361" dirty="0" smtClean="0"/>
              <a:t>고형결절보다 폐암일 확률이 높음</a:t>
            </a:r>
            <a:r>
              <a:rPr lang="en-US" altLang="ko-KR" sz="1361" dirty="0" smtClean="0"/>
              <a:t>. (</a:t>
            </a:r>
            <a:r>
              <a:rPr lang="ko-KR" altLang="en-US" sz="1361" dirty="0" smtClean="0"/>
              <a:t>추적관찰 및 치료계획 필요</a:t>
            </a:r>
            <a:r>
              <a:rPr lang="en-US" altLang="ko-KR" sz="1361" dirty="0" smtClean="0"/>
              <a:t>)</a:t>
            </a:r>
          </a:p>
          <a:p>
            <a:endParaRPr lang="ko-KR" altLang="en-US" sz="136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7" y="1484784"/>
            <a:ext cx="2955145" cy="3672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99" y="836712"/>
            <a:ext cx="6638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5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1595</Words>
  <Application>Microsoft Office PowerPoint</Application>
  <PresentationFormat>화면 슬라이드 쇼(4:3)</PresentationFormat>
  <Paragraphs>418</Paragraphs>
  <Slides>27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폐암검진과 폐결절 : How to approach ?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폐암 검진 대상자 선정 기준(2018)</vt:lpstr>
      <vt:lpstr>2017, 2018 폐암 검진 주요 평가지표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폐암검진과 폐결절 : How to approach ?</dc:title>
  <dc:creator>uuhu</dc:creator>
  <cp:lastModifiedBy>uuhu</cp:lastModifiedBy>
  <cp:revision>24</cp:revision>
  <dcterms:created xsi:type="dcterms:W3CDTF">2019-04-27T12:07:20Z</dcterms:created>
  <dcterms:modified xsi:type="dcterms:W3CDTF">2019-04-27T22:02:45Z</dcterms:modified>
</cp:coreProperties>
</file>