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961" r:id="rId5"/>
    <p:sldMasterId id="2147483984" r:id="rId6"/>
    <p:sldMasterId id="2147484003" r:id="rId7"/>
    <p:sldMasterId id="2147484013" r:id="rId8"/>
    <p:sldMasterId id="2147484034" r:id="rId9"/>
  </p:sldMasterIdLst>
  <p:notesMasterIdLst>
    <p:notesMasterId r:id="rId59"/>
  </p:notesMasterIdLst>
  <p:handoutMasterIdLst>
    <p:handoutMasterId r:id="rId60"/>
  </p:handoutMasterIdLst>
  <p:sldIdLst>
    <p:sldId id="652" r:id="rId10"/>
    <p:sldId id="684" r:id="rId11"/>
    <p:sldId id="665" r:id="rId12"/>
    <p:sldId id="673" r:id="rId13"/>
    <p:sldId id="666" r:id="rId14"/>
    <p:sldId id="668" r:id="rId15"/>
    <p:sldId id="670" r:id="rId16"/>
    <p:sldId id="669" r:id="rId17"/>
    <p:sldId id="723" r:id="rId18"/>
    <p:sldId id="724" r:id="rId19"/>
    <p:sldId id="727" r:id="rId20"/>
    <p:sldId id="728" r:id="rId21"/>
    <p:sldId id="729" r:id="rId22"/>
    <p:sldId id="730" r:id="rId23"/>
    <p:sldId id="725" r:id="rId24"/>
    <p:sldId id="731" r:id="rId25"/>
    <p:sldId id="671" r:id="rId26"/>
    <p:sldId id="674" r:id="rId27"/>
    <p:sldId id="672" r:id="rId28"/>
    <p:sldId id="685" r:id="rId29"/>
    <p:sldId id="676" r:id="rId30"/>
    <p:sldId id="641" r:id="rId31"/>
    <p:sldId id="675" r:id="rId32"/>
    <p:sldId id="622" r:id="rId33"/>
    <p:sldId id="678" r:id="rId34"/>
    <p:sldId id="680" r:id="rId35"/>
    <p:sldId id="679" r:id="rId36"/>
    <p:sldId id="681" r:id="rId37"/>
    <p:sldId id="682" r:id="rId38"/>
    <p:sldId id="686" r:id="rId39"/>
    <p:sldId id="683" r:id="rId40"/>
    <p:sldId id="687" r:id="rId41"/>
    <p:sldId id="692" r:id="rId42"/>
    <p:sldId id="689" r:id="rId43"/>
    <p:sldId id="693" r:id="rId44"/>
    <p:sldId id="694" r:id="rId45"/>
    <p:sldId id="688" r:id="rId46"/>
    <p:sldId id="691" r:id="rId47"/>
    <p:sldId id="714" r:id="rId48"/>
    <p:sldId id="716" r:id="rId49"/>
    <p:sldId id="717" r:id="rId50"/>
    <p:sldId id="718" r:id="rId51"/>
    <p:sldId id="715" r:id="rId52"/>
    <p:sldId id="719" r:id="rId53"/>
    <p:sldId id="720" r:id="rId54"/>
    <p:sldId id="721" r:id="rId55"/>
    <p:sldId id="722" r:id="rId56"/>
    <p:sldId id="695" r:id="rId57"/>
    <p:sldId id="697" r:id="rId58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ne Gutierrez, Eduarda" initials="" lastIdx="3" clrIdx="0"/>
  <p:cmAuthor id="2" name="알 수 없는 사용자1" initials="알 수 없는 사용자1" lastIdx="3" clrIdx="1"/>
  <p:cmAuthor id="3" name="알 수 없는 사용자2" initials="알 수 없는 사용자2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343"/>
    <a:srgbClr val="002F3B"/>
    <a:srgbClr val="FF3300"/>
    <a:srgbClr val="B24B58"/>
    <a:srgbClr val="F6F6F6"/>
    <a:srgbClr val="79232E"/>
    <a:srgbClr val="4196B4"/>
    <a:srgbClr val="A7A8AA"/>
    <a:srgbClr val="101820"/>
    <a:srgbClr val="F7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2152" autoAdjust="0"/>
  </p:normalViewPr>
  <p:slideViewPr>
    <p:cSldViewPr snapToGrid="0">
      <p:cViewPr varScale="1">
        <p:scale>
          <a:sx n="115" d="100"/>
          <a:sy n="115" d="100"/>
        </p:scale>
        <p:origin x="104" y="4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64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843163444769"/>
          <c:y val="4.113339517538965E-2"/>
          <c:w val="0.86348447362879399"/>
          <c:h val="0.6948289230182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61-4EA7-8A31-D7BC5CB558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61-4EA7-8A31-D7BC5CB558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61-4EA7-8A31-D7BC5CB558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561-4EA7-8A31-D7BC5CB5584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561-4EA7-8A31-D7BC5CB5584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561-4EA7-8A31-D7BC5CB5584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561-4EA7-8A31-D7BC5CB55844}"/>
              </c:ext>
            </c:extLst>
          </c:dPt>
          <c:cat>
            <c:strRef>
              <c:f>Sheet1!$A$2:$A$8</c:f>
              <c:strCache>
                <c:ptCount val="7"/>
                <c:pt idx="0">
                  <c:v>RB1</c:v>
                </c:pt>
                <c:pt idx="1">
                  <c:v>TP53</c:v>
                </c:pt>
                <c:pt idx="2">
                  <c:v>RASSF1</c:v>
                </c:pt>
                <c:pt idx="3">
                  <c:v>FHIT</c:v>
                </c:pt>
                <c:pt idx="4">
                  <c:v>MYC</c:v>
                </c:pt>
                <c:pt idx="5">
                  <c:v>FGFR1</c:v>
                </c:pt>
                <c:pt idx="6">
                  <c:v>PTEN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90</c:v>
                </c:pt>
                <c:pt idx="2">
                  <c:v>90</c:v>
                </c:pt>
                <c:pt idx="3">
                  <c:v>80</c:v>
                </c:pt>
                <c:pt idx="4">
                  <c:v>20</c:v>
                </c:pt>
                <c:pt idx="5">
                  <c:v>10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C-461C-AFC0-89423D4F5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76576"/>
        <c:axId val="54778112"/>
      </c:barChart>
      <c:catAx>
        <c:axId val="5477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778112"/>
        <c:crosses val="autoZero"/>
        <c:auto val="1"/>
        <c:lblAlgn val="ctr"/>
        <c:lblOffset val="100"/>
        <c:noMultiLvlLbl val="0"/>
      </c:catAx>
      <c:valAx>
        <c:axId val="547781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7765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t" anchorCtr="0"/>
    <a:lstStyle/>
    <a:p>
      <a:pPr>
        <a:defRPr sz="1100" b="1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KRAS</c:v>
                </c:pt>
                <c:pt idx="1">
                  <c:v>EGFR</c:v>
                </c:pt>
                <c:pt idx="2">
                  <c:v>ALK</c:v>
                </c:pt>
                <c:pt idx="3">
                  <c:v>BRAF</c:v>
                </c:pt>
                <c:pt idx="4">
                  <c:v>PIK3CA</c:v>
                </c:pt>
                <c:pt idx="5">
                  <c:v>ROS1</c:v>
                </c:pt>
                <c:pt idx="6">
                  <c:v>HER2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</c:v>
                </c:pt>
                <c:pt idx="1">
                  <c:v>11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C-461C-AFC0-89423D4F5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45824"/>
        <c:axId val="54847360"/>
      </c:barChart>
      <c:catAx>
        <c:axId val="5484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847360"/>
        <c:crosses val="autoZero"/>
        <c:auto val="1"/>
        <c:lblAlgn val="ctr"/>
        <c:lblOffset val="100"/>
        <c:noMultiLvlLbl val="0"/>
      </c:catAx>
      <c:valAx>
        <c:axId val="5484736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8458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5YSR LS-SCLC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49B-4A27-A16B-C853EFFEA0A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49B-4A27-A16B-C853EFFEA0AB}"/>
              </c:ext>
            </c:extLst>
          </c:dPt>
          <c:cat>
            <c:strRef>
              <c:f>Sheet1!$A$2:$A$3</c:f>
              <c:strCache>
                <c:ptCount val="2"/>
                <c:pt idx="0">
                  <c:v>1970년대</c:v>
                </c:pt>
                <c:pt idx="1">
                  <c:v>2000년대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9B-4A27-A16B-C853EFFEA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91072"/>
        <c:axId val="48692608"/>
      </c:barChart>
      <c:catAx>
        <c:axId val="4869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b="1"/>
            </a:pPr>
            <a:endParaRPr lang="ko-KR"/>
          </a:p>
        </c:txPr>
        <c:crossAx val="48692608"/>
        <c:crosses val="autoZero"/>
        <c:auto val="1"/>
        <c:lblAlgn val="ctr"/>
        <c:lblOffset val="100"/>
        <c:noMultiLvlLbl val="0"/>
      </c:catAx>
      <c:valAx>
        <c:axId val="4869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crossAx val="4869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2YSR ES-SCLC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854-46D1-8DFF-2928FC2A9AB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854-46D1-8DFF-2928FC2A9AB1}"/>
              </c:ext>
            </c:extLst>
          </c:dPt>
          <c:cat>
            <c:strRef>
              <c:f>Sheet1!$A$2:$A$3</c:f>
              <c:strCache>
                <c:ptCount val="2"/>
                <c:pt idx="0">
                  <c:v>1970년대</c:v>
                </c:pt>
                <c:pt idx="1">
                  <c:v>2000년대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54-46D1-8DFF-2928FC2A9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15232"/>
        <c:axId val="53216768"/>
      </c:barChart>
      <c:catAx>
        <c:axId val="5321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b="1"/>
            </a:pPr>
            <a:endParaRPr lang="ko-KR"/>
          </a:p>
        </c:txPr>
        <c:crossAx val="53216768"/>
        <c:crosses val="autoZero"/>
        <c:auto val="1"/>
        <c:lblAlgn val="ctr"/>
        <c:lblOffset val="100"/>
        <c:noMultiLvlLbl val="0"/>
      </c:catAx>
      <c:valAx>
        <c:axId val="53216768"/>
        <c:scaling>
          <c:orientation val="minMax"/>
          <c:max val="1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5321523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8C6B5-B5AC-42AC-8679-B36159273F76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1B818-0D86-415F-ADE1-15144F350C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961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418605-5B5D-43CA-BD3A-9F1964544749}" type="datetimeFigureOut">
              <a:rPr lang="es-ES"/>
              <a:pPr>
                <a:defRPr/>
              </a:pPr>
              <a:t>20/06/2024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E41F89-EDB4-427E-8A9B-5EDDF2B0425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ko-KR" dirty="0">
                <a:latin typeface="Arial"/>
                <a:cs typeface="Arial"/>
              </a:rPr>
              <a:t>▪ </a:t>
            </a:r>
            <a:r>
              <a:rPr lang="en-GB" altLang="ko-KR" dirty="0"/>
              <a:t>Disease characteristics of SCLC </a:t>
            </a:r>
          </a:p>
          <a:p>
            <a:r>
              <a:rPr lang="en-US" altLang="ko-KR" dirty="0"/>
              <a:t>1. Aggressive: fast-growing </a:t>
            </a:r>
            <a:r>
              <a:rPr lang="en-US" altLang="ko-KR" dirty="0" err="1"/>
              <a:t>tumour</a:t>
            </a:r>
            <a:r>
              <a:rPr lang="en-US" altLang="ko-KR" dirty="0"/>
              <a:t> </a:t>
            </a:r>
            <a:r>
              <a:rPr lang="en-US" altLang="ko-KR" dirty="0" err="1"/>
              <a:t>characterised</a:t>
            </a:r>
            <a:r>
              <a:rPr lang="en-US" altLang="ko-KR" dirty="0"/>
              <a:t> by high mitotic rate and early metastasis, requiring rapid intervention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1DDC-5D44-4DAB-B756-4F377E67C21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45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E41F89-EDB4-427E-8A9B-5EDDF2B0425F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1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Favorable prognostic factor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EB305-174F-4F9A-9005-7D523499E7D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29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EB305-174F-4F9A-9005-7D523499E7D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02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1/3</a:t>
            </a:r>
            <a:r>
              <a:rPr lang="ko-KR" altLang="en-US" dirty="0"/>
              <a:t>이 </a:t>
            </a:r>
            <a:r>
              <a:rPr lang="en-US" altLang="ko-KR" dirty="0"/>
              <a:t>LS-SCLC</a:t>
            </a:r>
            <a:r>
              <a:rPr lang="ko-KR" altLang="en-US" dirty="0"/>
              <a:t>이고</a:t>
            </a:r>
            <a:r>
              <a:rPr lang="en-US" altLang="ko-KR" dirty="0"/>
              <a:t>.. </a:t>
            </a:r>
            <a:r>
              <a:rPr lang="ko-KR" altLang="en-US" dirty="0"/>
              <a:t>이중에서 수술을 받는 사람은 드물다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chemotherapy</a:t>
            </a:r>
            <a:r>
              <a:rPr lang="ko-KR" altLang="en-US" dirty="0"/>
              <a:t>가 치료의 근간이 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참고문헌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Alvarado-Luna and Morales-Espinosa. </a:t>
            </a:r>
            <a:r>
              <a:rPr lang="en-US" altLang="ko-KR" dirty="0" err="1"/>
              <a:t>Transl</a:t>
            </a:r>
            <a:r>
              <a:rPr lang="en-US" altLang="ko-KR" dirty="0"/>
              <a:t> Lung Cancer Res 2016</a:t>
            </a:r>
            <a:br>
              <a:rPr lang="en-US" altLang="ko-KR" dirty="0"/>
            </a:br>
            <a:r>
              <a:rPr lang="en-US" altLang="ko-KR" dirty="0" err="1"/>
              <a:t>Früh</a:t>
            </a:r>
            <a:r>
              <a:rPr lang="en-US" altLang="ko-KR" dirty="0"/>
              <a:t>, et al. Ann </a:t>
            </a:r>
            <a:r>
              <a:rPr lang="en-US" altLang="ko-KR" dirty="0" err="1"/>
              <a:t>Oncol</a:t>
            </a:r>
            <a:r>
              <a:rPr lang="en-US" altLang="ko-KR" dirty="0"/>
              <a:t> 2013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1DDC-5D44-4DAB-B756-4F377E67C21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5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1DDC-5D44-4DAB-B756-4F377E67C21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94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Synoptic review of the most relevant clinical trials with new emerging agents in advanced SCLC. 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 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30823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새로운 무기가 필요하다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Lurbinectidin</a:t>
            </a:r>
            <a:r>
              <a:rPr lang="en-US" altLang="ko-KR" dirty="0"/>
              <a:t>, DLL3-targeted ADC (</a:t>
            </a:r>
            <a:r>
              <a:rPr lang="en-US" altLang="ko-KR" dirty="0" err="1"/>
              <a:t>tarlatamab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1DDC-5D44-4DAB-B756-4F377E67C21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633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카리브해 각지에서 </a:t>
            </a:r>
            <a:r>
              <a:rPr lang="ko-KR" altLang="en-US" dirty="0" err="1" smtClean="0"/>
              <a:t>망그로브</a:t>
            </a:r>
            <a:r>
              <a:rPr lang="ko-KR" altLang="en-US" dirty="0" smtClean="0"/>
              <a:t> 등에서 사는 </a:t>
            </a:r>
            <a:r>
              <a:rPr lang="ko-KR" altLang="en-US" dirty="0" err="1" smtClean="0"/>
              <a:t>군체멍게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Ecteinascidia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turbinata</a:t>
            </a:r>
            <a:r>
              <a:rPr lang="ko-KR" altLang="en-US" dirty="0" smtClean="0"/>
              <a:t>의 추출물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Trabectedin</a:t>
            </a:r>
            <a:r>
              <a:rPr lang="ko-KR" altLang="en-US" baseline="0" dirty="0" smtClean="0"/>
              <a:t>과 </a:t>
            </a:r>
            <a:r>
              <a:rPr lang="en-US" altLang="ko-KR" baseline="0" dirty="0" err="1" smtClean="0"/>
              <a:t>Lurbinectidin</a:t>
            </a:r>
            <a:r>
              <a:rPr lang="ko-KR" altLang="en-US" baseline="0" dirty="0" smtClean="0"/>
              <a:t>은 효과와 부작용이 비슷하다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45410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ko-KR" altLang="en-US" sz="1200" b="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</a:t>
            </a:r>
            <a:r>
              <a:rPr lang="en-US" altLang="ko-KR" sz="1200" b="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NCCN guideline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NCCN Guidelines recommend Lurbinectedin as a category 2A treatment option.</a:t>
            </a:r>
            <a:endParaRPr lang="ko-KR" altLang="en-US" sz="12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1356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ko-KR" dirty="0"/>
              <a:t>ESMO guideline full ref: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ko-KR" dirty="0" err="1"/>
              <a:t>Dingemans</a:t>
            </a:r>
            <a:r>
              <a:rPr lang="en-GB" altLang="ko-KR" dirty="0"/>
              <a:t>, A. M. C., </a:t>
            </a:r>
            <a:r>
              <a:rPr lang="en-GB" altLang="ko-KR" dirty="0" err="1"/>
              <a:t>Früh</a:t>
            </a:r>
            <a:r>
              <a:rPr lang="en-GB" altLang="ko-KR" dirty="0"/>
              <a:t>, M., </a:t>
            </a:r>
            <a:r>
              <a:rPr lang="en-GB" altLang="ko-KR" dirty="0" err="1"/>
              <a:t>Ardizzoni</a:t>
            </a:r>
            <a:r>
              <a:rPr lang="en-GB" altLang="ko-KR" dirty="0"/>
              <a:t>, A., </a:t>
            </a:r>
            <a:r>
              <a:rPr lang="en-GB" altLang="ko-KR" dirty="0" err="1"/>
              <a:t>Besse</a:t>
            </a:r>
            <a:r>
              <a:rPr lang="en-GB" altLang="ko-KR" dirty="0"/>
              <a:t>, B., </a:t>
            </a:r>
            <a:r>
              <a:rPr lang="en-GB" altLang="ko-KR" dirty="0" err="1"/>
              <a:t>Faivre</a:t>
            </a:r>
            <a:r>
              <a:rPr lang="en-GB" altLang="ko-KR" dirty="0"/>
              <a:t>-Finn, C., Hendriks, L. E., </a:t>
            </a:r>
            <a:r>
              <a:rPr lang="en-GB" altLang="ko-KR" dirty="0" err="1"/>
              <a:t>Lantuejoul</a:t>
            </a:r>
            <a:r>
              <a:rPr lang="en-GB" altLang="ko-KR" dirty="0"/>
              <a:t>, S., Peters, S., </a:t>
            </a:r>
            <a:r>
              <a:rPr lang="en-GB" altLang="ko-KR" dirty="0" err="1"/>
              <a:t>Reguart</a:t>
            </a:r>
            <a:r>
              <a:rPr lang="en-GB" altLang="ko-KR" dirty="0"/>
              <a:t>, N., </a:t>
            </a:r>
            <a:r>
              <a:rPr lang="en-GB" altLang="ko-KR" dirty="0" err="1"/>
              <a:t>Rudin</a:t>
            </a:r>
            <a:r>
              <a:rPr lang="en-GB" altLang="ko-KR" dirty="0"/>
              <a:t>, C. M., de </a:t>
            </a:r>
            <a:r>
              <a:rPr lang="en-GB" altLang="ko-KR" dirty="0" err="1"/>
              <a:t>Ruysscher</a:t>
            </a:r>
            <a:r>
              <a:rPr lang="en-GB" altLang="ko-KR" dirty="0"/>
              <a:t>, D., van </a:t>
            </a:r>
            <a:r>
              <a:rPr lang="en-GB" altLang="ko-KR" dirty="0" err="1"/>
              <a:t>Schil</a:t>
            </a:r>
            <a:r>
              <a:rPr lang="en-GB" altLang="ko-KR" dirty="0"/>
              <a:t>, P. E., </a:t>
            </a:r>
            <a:r>
              <a:rPr lang="en-GB" altLang="ko-KR" dirty="0" err="1"/>
              <a:t>Vansteenkiste</a:t>
            </a:r>
            <a:r>
              <a:rPr lang="en-GB" altLang="ko-KR" dirty="0"/>
              <a:t>, J., &amp; </a:t>
            </a:r>
            <a:r>
              <a:rPr lang="en-GB" altLang="ko-KR" dirty="0" err="1"/>
              <a:t>Reck</a:t>
            </a:r>
            <a:r>
              <a:rPr lang="en-GB" altLang="ko-KR" dirty="0"/>
              <a:t>, M. (2021). Small-cell lung cancer: ESMO Clinical Practice Guidelines for diagnosis, treatment and follow-up☆. </a:t>
            </a:r>
            <a:r>
              <a:rPr lang="en-GB" altLang="ko-KR" i="1" dirty="0"/>
              <a:t>Annals of Oncology</a:t>
            </a:r>
            <a:r>
              <a:rPr lang="en-GB" altLang="ko-KR" dirty="0"/>
              <a:t>, </a:t>
            </a:r>
            <a:r>
              <a:rPr lang="en-GB" altLang="ko-KR" i="1" dirty="0"/>
              <a:t>32</a:t>
            </a:r>
            <a:r>
              <a:rPr lang="en-GB" altLang="ko-KR" dirty="0"/>
              <a:t>(7), 839–853. https://doi.org/10.1016/j.annonc.2021.03.207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8044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Arial"/>
                <a:cs typeface="Arial"/>
              </a:rPr>
              <a:t>▪ </a:t>
            </a:r>
            <a:r>
              <a:rPr lang="en-US" altLang="ko-KR" dirty="0"/>
              <a:t>SCLC is </a:t>
            </a:r>
            <a:r>
              <a:rPr lang="en-US" altLang="ko-KR" dirty="0" err="1"/>
              <a:t>characterised</a:t>
            </a:r>
            <a:r>
              <a:rPr lang="en-US" altLang="ko-KR" dirty="0"/>
              <a:t> by multiple genetic alterations. Expression of genetic alterations can overlap since they are not mutually exclusive.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Arial"/>
                <a:cs typeface="Arial"/>
              </a:rPr>
              <a:t>▪ Unlike NSCLC, where driver mutations have been identified and successfully treated with targeted therapy, there are no approved targeted therapies for alterations in SCLC. </a:t>
            </a:r>
            <a:r>
              <a:rPr lang="en-US" altLang="ko-KR" dirty="0"/>
              <a:t>Mutations in SCLC are often poor therapeutic targets.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1DDC-5D44-4DAB-B756-4F377E67C21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165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Single-arm, open-label, phase 2 basket trial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784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Baseline characteristics</a:t>
            </a:r>
            <a:r>
              <a:rPr lang="ko-KR" altLang="en-US" dirty="0" smtClean="0"/>
              <a:t>는 양군에서 유사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31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966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34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98153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Lurbinectedin</a:t>
            </a:r>
            <a:r>
              <a:rPr lang="en-US" altLang="ko-KR" dirty="0" smtClean="0"/>
              <a:t> is an effective treatment for platinum-sensitive relapsed SCLC, with remarkable activity in patients with CTFI ≥ 180 days.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E41F89-EDB4-427E-8A9B-5EDDF2B0425F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06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37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2244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호주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38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3969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39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2578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44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83231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E41F89-EDB4-427E-8A9B-5EDDF2B0425F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5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1DDC-5D44-4DAB-B756-4F377E67C21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0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Arial"/>
                <a:cs typeface="Arial"/>
              </a:rPr>
              <a:t>▪ </a:t>
            </a:r>
            <a:r>
              <a:rPr lang="en-US" altLang="ko-KR" dirty="0"/>
              <a:t>SEER database</a:t>
            </a:r>
            <a:r>
              <a:rPr lang="ko-KR" altLang="en-US" dirty="0"/>
              <a:t>에서 </a:t>
            </a:r>
            <a:r>
              <a:rPr lang="en-US" altLang="ko-KR" dirty="0"/>
              <a:t>1970</a:t>
            </a:r>
            <a:r>
              <a:rPr lang="ko-KR" altLang="en-US" dirty="0"/>
              <a:t>년대와 </a:t>
            </a:r>
            <a:r>
              <a:rPr lang="en-US" altLang="ko-KR" dirty="0"/>
              <a:t>2000</a:t>
            </a:r>
            <a:r>
              <a:rPr lang="ko-KR" altLang="en-US" dirty="0"/>
              <a:t>년 사이의 비약적인 발전이 있었다라고 기술하지만 여전히 </a:t>
            </a:r>
            <a:r>
              <a:rPr lang="en-US" altLang="ko-KR" dirty="0"/>
              <a:t>survival</a:t>
            </a:r>
            <a:r>
              <a:rPr lang="en-US" altLang="ko-KR" baseline="0" dirty="0"/>
              <a:t> data</a:t>
            </a:r>
            <a:r>
              <a:rPr lang="ko-KR" altLang="en-US" baseline="0" dirty="0"/>
              <a:t>는 좋지 않아 보인다</a:t>
            </a:r>
            <a:r>
              <a:rPr lang="en-US" altLang="ko-KR" baseline="0" dirty="0"/>
              <a:t>. 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시간이 지나면서 같은 병기라도 </a:t>
            </a:r>
            <a:r>
              <a:rPr lang="en-US" altLang="ko-KR" baseline="0" dirty="0"/>
              <a:t>tumor burden</a:t>
            </a:r>
            <a:r>
              <a:rPr lang="ko-KR" altLang="en-US" baseline="0" dirty="0"/>
              <a:t>이 작을 때 발견되지 않을까</a:t>
            </a:r>
            <a:r>
              <a:rPr lang="en-US" altLang="ko-KR" baseline="0" dirty="0"/>
              <a:t>?</a:t>
            </a:r>
          </a:p>
          <a:p>
            <a:r>
              <a:rPr lang="en-US" altLang="ko-KR" baseline="0" dirty="0"/>
              <a:t>Supportive care </a:t>
            </a:r>
            <a:r>
              <a:rPr lang="ko-KR" altLang="en-US" baseline="0" dirty="0"/>
              <a:t>발전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영양상태 개선 등으로 </a:t>
            </a:r>
            <a:r>
              <a:rPr lang="en-US" altLang="ko-KR" baseline="0" dirty="0"/>
              <a:t>performance status</a:t>
            </a:r>
            <a:r>
              <a:rPr lang="ko-KR" altLang="en-US" baseline="0" dirty="0"/>
              <a:t>가 좋아진 것  때문이지 않을까</a:t>
            </a:r>
            <a:r>
              <a:rPr lang="en-US" altLang="ko-KR" baseline="0" dirty="0"/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1DDC-5D44-4DAB-B756-4F377E67C21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7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1/3</a:t>
            </a:r>
            <a:r>
              <a:rPr lang="ko-KR" altLang="en-US" dirty="0"/>
              <a:t>이 </a:t>
            </a:r>
            <a:r>
              <a:rPr lang="en-US" altLang="ko-KR" dirty="0"/>
              <a:t>LS-SCLC</a:t>
            </a:r>
            <a:r>
              <a:rPr lang="ko-KR" altLang="en-US" dirty="0"/>
              <a:t>이고</a:t>
            </a:r>
            <a:r>
              <a:rPr lang="en-US" altLang="ko-KR" dirty="0"/>
              <a:t>.. </a:t>
            </a:r>
            <a:r>
              <a:rPr lang="ko-KR" altLang="en-US" dirty="0"/>
              <a:t>이중에서 수술을 받는 사람은 드물다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chemotherapy</a:t>
            </a:r>
            <a:r>
              <a:rPr lang="ko-KR" altLang="en-US" dirty="0"/>
              <a:t>가 치료의 근간이 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Alvarado-Luna and Morales-Espinosa. </a:t>
            </a:r>
            <a:r>
              <a:rPr lang="en-US" altLang="ko-KR" dirty="0" err="1"/>
              <a:t>Transl</a:t>
            </a:r>
            <a:r>
              <a:rPr lang="en-US" altLang="ko-KR" dirty="0"/>
              <a:t> Lung Cancer Res 2016</a:t>
            </a:r>
            <a:br>
              <a:rPr lang="en-US" altLang="ko-KR" dirty="0"/>
            </a:br>
            <a:r>
              <a:rPr lang="en-US" altLang="ko-KR" dirty="0"/>
              <a:t>NCCN Clinical Practice Guidelines in Oncology: SCLC v2.2018</a:t>
            </a:r>
            <a:br>
              <a:rPr lang="en-US" altLang="ko-KR" dirty="0"/>
            </a:br>
            <a:r>
              <a:rPr lang="en-US" altLang="ko-KR" dirty="0" err="1"/>
              <a:t>Früh</a:t>
            </a:r>
            <a:r>
              <a:rPr lang="en-US" altLang="ko-KR" dirty="0"/>
              <a:t>, et al. Ann </a:t>
            </a:r>
            <a:r>
              <a:rPr lang="en-US" altLang="ko-KR" dirty="0" err="1"/>
              <a:t>Oncol</a:t>
            </a:r>
            <a:r>
              <a:rPr lang="en-US" altLang="ko-KR" dirty="0"/>
              <a:t> 2013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1DDC-5D44-4DAB-B756-4F377E67C21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9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1/3</a:t>
            </a:r>
            <a:r>
              <a:rPr lang="ko-KR" altLang="en-US" dirty="0"/>
              <a:t>이 </a:t>
            </a:r>
            <a:r>
              <a:rPr lang="en-US" altLang="ko-KR" dirty="0"/>
              <a:t>LS-SCLC</a:t>
            </a:r>
            <a:r>
              <a:rPr lang="ko-KR" altLang="en-US" dirty="0"/>
              <a:t>이고</a:t>
            </a:r>
            <a:r>
              <a:rPr lang="en-US" altLang="ko-KR" dirty="0"/>
              <a:t>.. </a:t>
            </a:r>
            <a:r>
              <a:rPr lang="ko-KR" altLang="en-US" dirty="0"/>
              <a:t>이중에서 수술을 받는 사람은 드물다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chemotherapy</a:t>
            </a:r>
            <a:r>
              <a:rPr lang="ko-KR" altLang="en-US" dirty="0"/>
              <a:t>가 치료의 근간이 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참고문헌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Alvarado-Luna and Morales-Espinosa. </a:t>
            </a:r>
            <a:r>
              <a:rPr lang="en-US" altLang="ko-KR" dirty="0" err="1"/>
              <a:t>Transl</a:t>
            </a:r>
            <a:r>
              <a:rPr lang="en-US" altLang="ko-KR" dirty="0"/>
              <a:t> Lung Cancer Res 2016</a:t>
            </a:r>
            <a:br>
              <a:rPr lang="en-US" altLang="ko-KR" dirty="0"/>
            </a:br>
            <a:r>
              <a:rPr lang="en-US" altLang="ko-KR" dirty="0" err="1"/>
              <a:t>Früh</a:t>
            </a:r>
            <a:r>
              <a:rPr lang="en-US" altLang="ko-KR" dirty="0"/>
              <a:t>, et al. Ann </a:t>
            </a:r>
            <a:r>
              <a:rPr lang="en-US" altLang="ko-KR" dirty="0" err="1"/>
              <a:t>Oncol</a:t>
            </a:r>
            <a:r>
              <a:rPr lang="en-US" altLang="ko-KR" dirty="0"/>
              <a:t> 2013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1DDC-5D44-4DAB-B756-4F377E67C21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85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9512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8532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41F89-EDB4-427E-8A9B-5EDDF2B0425F}" type="slidenum">
              <a:rPr lang="es-ES" altLang="es-ES" smtClean="0"/>
              <a:pPr>
                <a:defRPr/>
              </a:pPr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67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anchor="b" anchorCtr="0"/>
          <a:lstStyle>
            <a:lvl1pPr>
              <a:defRPr sz="2667" b="1" i="0">
                <a:solidFill>
                  <a:srgbClr val="10314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6475952"/>
            <a:ext cx="9245600" cy="143629"/>
          </a:xfrm>
        </p:spPr>
        <p:txBody>
          <a:bodyPr anchor="b" anchorCtr="0"/>
          <a:lstStyle>
            <a:lvl1pPr>
              <a:defRPr sz="933">
                <a:solidFill>
                  <a:srgbClr val="0C323F"/>
                </a:solidFill>
              </a:defRPr>
            </a:lvl1pPr>
          </a:lstStyle>
          <a:p>
            <a:pPr lvl="0"/>
            <a:r>
              <a:rPr lang="sv-SE"/>
              <a:t>Referens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5B1FD5F4-B900-234E-83A4-3A6EBA3B64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5960758"/>
            <a:ext cx="9245600" cy="143629"/>
          </a:xfrm>
        </p:spPr>
        <p:txBody>
          <a:bodyPr anchor="b" anchorCtr="0"/>
          <a:lstStyle>
            <a:lvl1pPr>
              <a:defRPr sz="933">
                <a:solidFill>
                  <a:srgbClr val="0C323F"/>
                </a:solidFill>
              </a:defRPr>
            </a:lvl1pPr>
          </a:lstStyle>
          <a:p>
            <a:pPr lvl="0"/>
            <a:r>
              <a:rPr lang="sv-SE"/>
              <a:t>Infotext</a:t>
            </a:r>
          </a:p>
        </p:txBody>
      </p:sp>
      <p:pic>
        <p:nvPicPr>
          <p:cNvPr id="6" name="Bildobjekt 5">
            <a:hlinkClick r:id="rId2" action="ppaction://hlinksldjump"/>
            <a:extLst>
              <a:ext uri="{FF2B5EF4-FFF2-40B4-BE49-F238E27FC236}">
                <a16:creationId xmlns:a16="http://schemas.microsoft.com/office/drawing/2014/main" id="{6D53DC4A-D1BA-8A49-824B-11070C9E6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53" y="7669"/>
            <a:ext cx="244255" cy="2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000" y="6580726"/>
            <a:ext cx="10800000" cy="180000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Referens</a:t>
            </a: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-19051"/>
            <a:ext cx="12192001" cy="6877052"/>
            <a:chOff x="0" y="-19051"/>
            <a:chExt cx="12192001" cy="6877052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00271ED9-9869-A94B-8853-6AD55250E6DE}"/>
                </a:ext>
              </a:extLst>
            </p:cNvPr>
            <p:cNvSpPr/>
            <p:nvPr userDrawn="1"/>
          </p:nvSpPr>
          <p:spPr>
            <a:xfrm>
              <a:off x="0" y="-19050"/>
              <a:ext cx="12192000" cy="687705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400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E4E4E"/>
            </a:solidFill>
          </p:spPr>
          <p:txBody>
            <a:bodyPr wrap="square" lIns="0" tIns="0" rIns="0" bIns="0" rtlCol="0"/>
            <a:lstStyle/>
            <a:p>
              <a:pPr marL="0" marR="0" lvl="0" indent="0" defTabSz="7276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3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A4FC62EE-502C-0944-9D88-CFA8D3A786AD}"/>
                </a:ext>
              </a:extLst>
            </p:cNvPr>
            <p:cNvSpPr/>
            <p:nvPr userDrawn="1"/>
          </p:nvSpPr>
          <p:spPr>
            <a:xfrm>
              <a:off x="9245601" y="-19051"/>
              <a:ext cx="2946400" cy="6877051"/>
            </a:xfrm>
            <a:custGeom>
              <a:avLst/>
              <a:gdLst/>
              <a:ahLst/>
              <a:cxnLst/>
              <a:rect l="l" t="t" r="r" b="b"/>
              <a:pathLst>
                <a:path w="2205354" h="5143500">
                  <a:moveTo>
                    <a:pt x="2205012" y="0"/>
                  </a:moveTo>
                  <a:lnTo>
                    <a:pt x="2202078" y="0"/>
                  </a:lnTo>
                  <a:lnTo>
                    <a:pt x="0" y="5143500"/>
                  </a:lnTo>
                  <a:lnTo>
                    <a:pt x="2205012" y="5143500"/>
                  </a:lnTo>
                  <a:lnTo>
                    <a:pt x="2205012" y="0"/>
                  </a:lnTo>
                  <a:close/>
                </a:path>
              </a:pathLst>
            </a:custGeom>
            <a:solidFill>
              <a:srgbClr val="4894A6"/>
            </a:solidFill>
          </p:spPr>
          <p:txBody>
            <a:bodyPr wrap="square" lIns="0" tIns="0" rIns="0" bIns="0" rtlCol="0"/>
            <a:lstStyle/>
            <a:p>
              <a:pPr marL="0" marR="0" lvl="0" indent="0" defTabSz="7276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3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18FCAC44-5028-9F4D-8B01-F73FFA8408DF}"/>
                </a:ext>
              </a:extLst>
            </p:cNvPr>
            <p:cNvSpPr/>
            <p:nvPr userDrawn="1"/>
          </p:nvSpPr>
          <p:spPr>
            <a:xfrm>
              <a:off x="7519772" y="5461000"/>
              <a:ext cx="4672229" cy="1397001"/>
            </a:xfrm>
            <a:custGeom>
              <a:avLst/>
              <a:gdLst/>
              <a:ahLst/>
              <a:cxnLst/>
              <a:rect l="l" t="t" r="r" b="b"/>
              <a:pathLst>
                <a:path w="3495675" h="1045210">
                  <a:moveTo>
                    <a:pt x="1740852" y="0"/>
                  </a:moveTo>
                  <a:lnTo>
                    <a:pt x="0" y="1044701"/>
                  </a:lnTo>
                  <a:lnTo>
                    <a:pt x="3495268" y="1044701"/>
                  </a:lnTo>
                  <a:lnTo>
                    <a:pt x="1740852" y="0"/>
                  </a:lnTo>
                  <a:close/>
                </a:path>
              </a:pathLst>
            </a:custGeom>
            <a:solidFill>
              <a:srgbClr val="103140"/>
            </a:solidFill>
          </p:spPr>
          <p:txBody>
            <a:bodyPr wrap="square" lIns="0" tIns="0" rIns="0" bIns="0" rtlCol="0"/>
            <a:lstStyle/>
            <a:p>
              <a:pPr marL="0" marR="0" lvl="0" indent="0" defTabSz="7276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3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EE54C-A468-4776-8870-9A2F91CC63FC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FA2D-6187-4241-BDB7-D1125075F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31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EE54C-A468-4776-8870-9A2F91CC63FC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FA2D-6187-4241-BDB7-D1125075F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15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07964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EE54C-A468-4776-8870-9A2F91CC63FC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FA2D-6187-4241-BDB7-D1125075F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7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EE54C-A468-4776-8870-9A2F91CC63FC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FA2D-6187-4241-BDB7-D1125075F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4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 dirty="0"/>
            </a:lvl1pPr>
          </a:lstStyle>
          <a:p>
            <a:pPr lvl="0"/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600" y="6580726"/>
            <a:ext cx="10188000" cy="180000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rgbClr val="0C323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Referens</a:t>
            </a:r>
          </a:p>
        </p:txBody>
      </p:sp>
    </p:spTree>
    <p:extLst>
      <p:ext uri="{BB962C8B-B14F-4D97-AF65-F5344CB8AC3E}">
        <p14:creationId xmlns:p14="http://schemas.microsoft.com/office/powerpoint/2010/main" val="195985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600" y="6580726"/>
            <a:ext cx="10188000" cy="180000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rgbClr val="0C323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Referens</a:t>
            </a:r>
          </a:p>
        </p:txBody>
      </p:sp>
    </p:spTree>
    <p:extLst>
      <p:ext uri="{BB962C8B-B14F-4D97-AF65-F5344CB8AC3E}">
        <p14:creationId xmlns:p14="http://schemas.microsoft.com/office/powerpoint/2010/main" val="141878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EE54C-A468-4776-8870-9A2F91CC63FC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FA2D-6187-4241-BDB7-D1125075F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250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000" y="6580726"/>
            <a:ext cx="10800000" cy="180000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Referens</a:t>
            </a: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-19051"/>
            <a:ext cx="12192001" cy="6877052"/>
            <a:chOff x="0" y="-19051"/>
            <a:chExt cx="12192001" cy="6877052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00271ED9-9869-A94B-8853-6AD55250E6DE}"/>
                </a:ext>
              </a:extLst>
            </p:cNvPr>
            <p:cNvSpPr/>
            <p:nvPr userDrawn="1"/>
          </p:nvSpPr>
          <p:spPr>
            <a:xfrm>
              <a:off x="0" y="-19050"/>
              <a:ext cx="12192000" cy="687705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400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E4E4E"/>
            </a:solidFill>
          </p:spPr>
          <p:txBody>
            <a:bodyPr wrap="square" lIns="0" tIns="0" rIns="0" bIns="0" rtlCol="0"/>
            <a:lstStyle/>
            <a:p>
              <a:pPr marL="0" marR="0" lvl="0" indent="0" defTabSz="7276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3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A4FC62EE-502C-0944-9D88-CFA8D3A786AD}"/>
                </a:ext>
              </a:extLst>
            </p:cNvPr>
            <p:cNvSpPr/>
            <p:nvPr userDrawn="1"/>
          </p:nvSpPr>
          <p:spPr>
            <a:xfrm>
              <a:off x="9245601" y="-19051"/>
              <a:ext cx="2946400" cy="6877051"/>
            </a:xfrm>
            <a:custGeom>
              <a:avLst/>
              <a:gdLst/>
              <a:ahLst/>
              <a:cxnLst/>
              <a:rect l="l" t="t" r="r" b="b"/>
              <a:pathLst>
                <a:path w="2205354" h="5143500">
                  <a:moveTo>
                    <a:pt x="2205012" y="0"/>
                  </a:moveTo>
                  <a:lnTo>
                    <a:pt x="2202078" y="0"/>
                  </a:lnTo>
                  <a:lnTo>
                    <a:pt x="0" y="5143500"/>
                  </a:lnTo>
                  <a:lnTo>
                    <a:pt x="2205012" y="5143500"/>
                  </a:lnTo>
                  <a:lnTo>
                    <a:pt x="2205012" y="0"/>
                  </a:lnTo>
                  <a:close/>
                </a:path>
              </a:pathLst>
            </a:custGeom>
            <a:solidFill>
              <a:srgbClr val="4894A6"/>
            </a:solidFill>
          </p:spPr>
          <p:txBody>
            <a:bodyPr wrap="square" lIns="0" tIns="0" rIns="0" bIns="0" rtlCol="0"/>
            <a:lstStyle/>
            <a:p>
              <a:pPr marL="0" marR="0" lvl="0" indent="0" defTabSz="7276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3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18FCAC44-5028-9F4D-8B01-F73FFA8408DF}"/>
                </a:ext>
              </a:extLst>
            </p:cNvPr>
            <p:cNvSpPr/>
            <p:nvPr userDrawn="1"/>
          </p:nvSpPr>
          <p:spPr>
            <a:xfrm>
              <a:off x="7519772" y="5461000"/>
              <a:ext cx="4672229" cy="1397001"/>
            </a:xfrm>
            <a:custGeom>
              <a:avLst/>
              <a:gdLst/>
              <a:ahLst/>
              <a:cxnLst/>
              <a:rect l="l" t="t" r="r" b="b"/>
              <a:pathLst>
                <a:path w="3495675" h="1045210">
                  <a:moveTo>
                    <a:pt x="1740852" y="0"/>
                  </a:moveTo>
                  <a:lnTo>
                    <a:pt x="0" y="1044701"/>
                  </a:lnTo>
                  <a:lnTo>
                    <a:pt x="3495268" y="1044701"/>
                  </a:lnTo>
                  <a:lnTo>
                    <a:pt x="1740852" y="0"/>
                  </a:lnTo>
                  <a:close/>
                </a:path>
              </a:pathLst>
            </a:custGeom>
            <a:solidFill>
              <a:srgbClr val="103140"/>
            </a:solidFill>
          </p:spPr>
          <p:txBody>
            <a:bodyPr wrap="square" lIns="0" tIns="0" rIns="0" bIns="0" rtlCol="0"/>
            <a:lstStyle/>
            <a:p>
              <a:pPr marL="0" marR="0" lvl="0" indent="0" defTabSz="7276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3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49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EE54C-A468-4776-8870-9A2F91CC63FC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FA2D-6187-4241-BDB7-D1125075F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66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6" y="1290640"/>
            <a:ext cx="10943167" cy="483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495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6" y="1290640"/>
            <a:ext cx="10943167" cy="483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208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6" y="1290640"/>
            <a:ext cx="10943167" cy="483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120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6" y="1290640"/>
            <a:ext cx="10943167" cy="483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808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6" y="1290640"/>
            <a:ext cx="10943167" cy="483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248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6" y="1290640"/>
            <a:ext cx="10943167" cy="483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29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6" y="1290640"/>
            <a:ext cx="10943167" cy="483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129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6" y="1290640"/>
            <a:ext cx="10943167" cy="483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543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EE54C-A468-4776-8870-9A2F91CC63FC}" type="datetimeFigureOut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3FA2D-6187-4241-BDB7-D1125075F6B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4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EE54C-A468-4776-8870-9A2F91CC63FC}" type="datetimeFigureOut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3FA2D-6187-4241-BDB7-D1125075F6B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EE54C-A468-4776-8870-9A2F91CC63FC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FA2D-6187-4241-BDB7-D1125075F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662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77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EE54C-A468-4776-8870-9A2F91CC63FC}" type="datetimeFigureOut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3FA2D-6187-4241-BDB7-D1125075F6B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2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EE54C-A468-4776-8870-9A2F91CC63FC}" type="datetimeFigureOut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3FA2D-6187-4241-BDB7-D1125075F6B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2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 dirty="0"/>
            </a:lvl1pPr>
          </a:lstStyle>
          <a:p>
            <a:pPr lvl="0"/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600" y="6580726"/>
            <a:ext cx="10188000" cy="180000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rgbClr val="0C323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Referens</a:t>
            </a:r>
          </a:p>
        </p:txBody>
      </p:sp>
    </p:spTree>
    <p:extLst>
      <p:ext uri="{BB962C8B-B14F-4D97-AF65-F5344CB8AC3E}">
        <p14:creationId xmlns:p14="http://schemas.microsoft.com/office/powerpoint/2010/main" val="213641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600" y="6580726"/>
            <a:ext cx="10188000" cy="180000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rgbClr val="0C323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Referens</a:t>
            </a:r>
          </a:p>
        </p:txBody>
      </p:sp>
    </p:spTree>
    <p:extLst>
      <p:ext uri="{BB962C8B-B14F-4D97-AF65-F5344CB8AC3E}">
        <p14:creationId xmlns:p14="http://schemas.microsoft.com/office/powerpoint/2010/main" val="164360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EE54C-A468-4776-8870-9A2F91CC63FC}" type="datetimeFigureOut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3FA2D-6187-4241-BDB7-D1125075F6B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1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EE54C-A468-4776-8870-9A2F91CC63FC}" type="datetimeFigureOut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3FA2D-6187-4241-BDB7-D1125075F6B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8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EE54C-A468-4776-8870-9A2F91CC63FC}" type="datetimeFigureOut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3FA2D-6187-4241-BDB7-D1125075F6B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32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EE54C-A468-4776-8870-9A2F91CC63FC}" type="datetimeFigureOut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3FA2D-6187-4241-BDB7-D1125075F6B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6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975489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EE54C-A468-4776-8870-9A2F91CC63FC}" type="datetimeFigureOut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3FA2D-6187-4241-BDB7-D1125075F6B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4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 dirty="0"/>
            </a:lvl1pPr>
          </a:lstStyle>
          <a:p>
            <a:pPr lvl="0"/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600" y="6580726"/>
            <a:ext cx="10188000" cy="180000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rgbClr val="0C323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Referens</a:t>
            </a:r>
          </a:p>
        </p:txBody>
      </p:sp>
    </p:spTree>
    <p:extLst>
      <p:ext uri="{BB962C8B-B14F-4D97-AF65-F5344CB8AC3E}">
        <p14:creationId xmlns:p14="http://schemas.microsoft.com/office/powerpoint/2010/main" val="318765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600" y="6580726"/>
            <a:ext cx="10188000" cy="180000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rgbClr val="0C323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Referens</a:t>
            </a:r>
          </a:p>
        </p:txBody>
      </p:sp>
    </p:spTree>
    <p:extLst>
      <p:ext uri="{BB962C8B-B14F-4D97-AF65-F5344CB8AC3E}">
        <p14:creationId xmlns:p14="http://schemas.microsoft.com/office/powerpoint/2010/main" val="365819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EE54C-A468-4776-8870-9A2F91CC63FC}" type="datetimeFigureOut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3FA2D-6187-4241-BDB7-D1125075F6B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0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ED7BA6-F970-4786-BD95-BD403B02E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A45FE1-CBAF-4256-926A-CE2E1566A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A89B18-90CC-4253-8F91-CBC5F105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568F57-792A-411D-A62F-58837515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7EB0A5-D06C-45C2-BA56-78E5592F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482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38324-F7EB-470E-844A-0646D0CB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99D433-950E-4D7D-9A90-692459F52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1E8D7F-91B2-43B3-A3C2-87B23A05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748393-A8DA-4F20-A9E9-4E730EC9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DE8B45-B7AF-4DA1-98E3-23AB7C2F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463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1C0AFB-2C10-4A56-AB8B-19CEE44F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31CC-4872-40D6-A2A0-DF154682F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D9FC3B-662A-4946-A8D5-542AE74A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4B2C8B-76E1-4A4F-9E05-9E88AC15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C11454-3853-433C-A304-AAA1F992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697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9828C1-3B86-4F08-B287-E395E7FB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0DC543-D29F-4A47-9535-61113312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A3086B-4BF8-442C-80CD-CC6335E5C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115FB4-344F-4334-B16B-5CB66B22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052524-EAF4-4035-A8ED-629BA537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B1CF3-037B-43E5-BCF3-75077A1F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67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ADF7EA-2161-4376-A5D1-093BD464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3099D0-C1B2-4DE6-83B5-F33E8E5B7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C8EFFD-815B-43DA-9D73-ED0EEF69E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9244D5C-4DBD-4641-93E0-24893A5D5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C076723-3240-42DB-9BF1-89E4AD2B6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BF45423-53D2-45E9-A962-98C4F10B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71F6936-03E1-4A2A-81A2-F3EBC74C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23EF7D-627E-40FA-A345-BCF160A8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314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059363-76A9-4594-9A1B-607C02A1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923ADC7-C2A4-4D8E-B560-5F92EC57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245A9B7-6F90-4FE2-93CE-813A705D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F81E47-26EB-4CD2-8D3D-9D9BD9A7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26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EE54C-A468-4776-8870-9A2F91CC63FC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FA2D-6187-4241-BDB7-D1125075F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807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0FF6088-E10E-4B55-A367-F26C64F1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BB9EA1-8CC6-4D31-AE91-1D8A15FF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27795F-6E1C-4030-9C13-B7483F7C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93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EC37C2-A490-44A3-899E-D1B47EBF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F0E89C-7C30-4CE0-A9F3-FEE9F01B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BEDD09-D130-41E1-8927-B264C6F89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11E4EB-36D9-403C-BEB0-693B7374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17AFE2-AC39-4A72-B41B-BBD279BD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A58ACD-1564-43EA-80C8-F9F2D66F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85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5C2F85-00A2-46A6-BC7C-09323984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F9EBB26-23F9-4CFB-9112-FE5F0595F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C4FD5AA-1725-400D-B105-5DC8E369E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107697-A58B-4447-A20B-18EACCD2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20201C-9172-48F4-8E4D-24F78189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5967F4-A619-454E-967D-C15F1F97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676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A2994F-AB42-4398-A898-91303FEA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9658F2F-B6EA-4DD9-BBD2-79AB450FF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2150EB-3B72-46C4-9B10-0D66AEFD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4A00C-027D-401C-BD0A-1BBF10A5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795B55-4408-443A-B5F0-6E49E663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710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EE9662E-C7AF-4D55-BAC6-199390386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653BD2-EE32-4B17-A4C8-8DEFC8D97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71F221-7379-4666-9C82-2BFF6336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3272E1-3594-4F0D-A5CE-8282736A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7FC83D-93C0-4BBA-9310-1C5A7F17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68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EE54C-A468-4776-8870-9A2F91CC63FC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FA2D-6187-4241-BDB7-D1125075F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4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 dirty="0"/>
            </a:lvl1pPr>
          </a:lstStyle>
          <a:p>
            <a:pPr lvl="0"/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600" y="6580726"/>
            <a:ext cx="10188000" cy="180000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rgbClr val="0C323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Referens</a:t>
            </a:r>
          </a:p>
        </p:txBody>
      </p:sp>
    </p:spTree>
    <p:extLst>
      <p:ext uri="{BB962C8B-B14F-4D97-AF65-F5344CB8AC3E}">
        <p14:creationId xmlns:p14="http://schemas.microsoft.com/office/powerpoint/2010/main" val="200745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4D05C-018E-5A40-89A7-A4ACE1D14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600" y="6580726"/>
            <a:ext cx="10188000" cy="180000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>
                <a:solidFill>
                  <a:srgbClr val="0C323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Referens</a:t>
            </a:r>
          </a:p>
        </p:txBody>
      </p:sp>
    </p:spTree>
    <p:extLst>
      <p:ext uri="{BB962C8B-B14F-4D97-AF65-F5344CB8AC3E}">
        <p14:creationId xmlns:p14="http://schemas.microsoft.com/office/powerpoint/2010/main" val="333691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EE54C-A468-4776-8870-9A2F91CC63FC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FA2D-6187-4241-BDB7-D1125075F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06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3EDB7-37EC-47BF-BBE0-A378A38748D0}" type="datetimeFigureOut">
              <a:rPr lang="es-ES_tradnl"/>
              <a:pPr>
                <a:defRPr/>
              </a:pPr>
              <a:t>20/06/2024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CB21F1-40D1-4059-9B78-AB58F4105B95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96000" y="365124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96000" y="1333500"/>
            <a:ext cx="10800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12192000" cy="116748"/>
          </a:xfrm>
          <a:prstGeom prst="rect">
            <a:avLst/>
          </a:prstGeom>
          <a:gradFill flip="none" rotWithShape="1">
            <a:gsLst>
              <a:gs pos="35000">
                <a:srgbClr val="B24B58"/>
              </a:gs>
              <a:gs pos="100000">
                <a:srgbClr val="002F3B"/>
              </a:gs>
              <a:gs pos="65000">
                <a:srgbClr val="4196B4"/>
              </a:gs>
              <a:gs pos="0">
                <a:srgbClr val="79232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5" b="29693"/>
          <a:stretch/>
        </p:blipFill>
        <p:spPr>
          <a:xfrm>
            <a:off x="10752000" y="116748"/>
            <a:ext cx="1440000" cy="5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7" r:id="rId5"/>
    <p:sldLayoutId id="2147483982" r:id="rId6"/>
    <p:sldLayoutId id="2147483983" r:id="rId7"/>
    <p:sldLayoutId id="2147483968" r:id="rId8"/>
    <p:sldLayoutId id="2147484012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rgbClr val="002F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96000" y="365124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96000" y="1333500"/>
            <a:ext cx="10800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12192000" cy="116748"/>
          </a:xfrm>
          <a:prstGeom prst="rect">
            <a:avLst/>
          </a:prstGeom>
          <a:gradFill flip="none" rotWithShape="1">
            <a:gsLst>
              <a:gs pos="35000">
                <a:srgbClr val="B24B58"/>
              </a:gs>
              <a:gs pos="100000">
                <a:srgbClr val="002F3B"/>
              </a:gs>
              <a:gs pos="65000">
                <a:srgbClr val="4196B4"/>
              </a:gs>
              <a:gs pos="0">
                <a:srgbClr val="79232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84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rgbClr val="002F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96000" y="365124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96000" y="1333500"/>
            <a:ext cx="10800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12192000" cy="116748"/>
          </a:xfrm>
          <a:prstGeom prst="rect">
            <a:avLst/>
          </a:prstGeom>
          <a:gradFill flip="none" rotWithShape="1">
            <a:gsLst>
              <a:gs pos="35000">
                <a:srgbClr val="B24B58"/>
              </a:gs>
              <a:gs pos="100000">
                <a:srgbClr val="002F3B"/>
              </a:gs>
              <a:gs pos="65000">
                <a:srgbClr val="4196B4"/>
              </a:gs>
              <a:gs pos="0">
                <a:srgbClr val="79232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5" b="29693"/>
          <a:stretch/>
        </p:blipFill>
        <p:spPr>
          <a:xfrm>
            <a:off x="10752000" y="116748"/>
            <a:ext cx="1440000" cy="5003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1041"/>
            <a:ext cx="1271406" cy="3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rgbClr val="002F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96000" y="365124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96000" y="1333500"/>
            <a:ext cx="10800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12192000" cy="116748"/>
          </a:xfrm>
          <a:prstGeom prst="rect">
            <a:avLst/>
          </a:prstGeom>
          <a:gradFill flip="none" rotWithShape="1">
            <a:gsLst>
              <a:gs pos="35000">
                <a:srgbClr val="B24B58"/>
              </a:gs>
              <a:gs pos="100000">
                <a:srgbClr val="002F3B"/>
              </a:gs>
              <a:gs pos="65000">
                <a:srgbClr val="4196B4"/>
              </a:gs>
              <a:gs pos="0">
                <a:srgbClr val="79232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5" b="29693"/>
          <a:stretch/>
        </p:blipFill>
        <p:spPr>
          <a:xfrm>
            <a:off x="10752000" y="116748"/>
            <a:ext cx="1440000" cy="5003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1041"/>
            <a:ext cx="1271406" cy="3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rgbClr val="002F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29DA484-2164-4759-8DBA-AEFA9E28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9A8CBC-C60A-444E-94D2-703835975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34E821-07F5-4C44-AE23-EB2EF3E8D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4C8D-650F-46B1-BE26-2A970B3832B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F68806-943B-4114-AFA2-8A4E77164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D23E10-7BFC-453B-8F80-D41D8260F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B619D-FA91-4E04-AECD-DDAB8214FA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>
            <a:extLst>
              <a:ext uri="{FF2B5EF4-FFF2-40B4-BE49-F238E27FC236}">
                <a16:creationId xmlns:a16="http://schemas.microsoft.com/office/drawing/2014/main" id="{A4369D15-DF29-C247-A39C-7811E48A339C}"/>
              </a:ext>
            </a:extLst>
          </p:cNvPr>
          <p:cNvSpPr txBox="1">
            <a:spLocks/>
          </p:cNvSpPr>
          <p:nvPr/>
        </p:nvSpPr>
        <p:spPr>
          <a:xfrm>
            <a:off x="463138" y="1484416"/>
            <a:ext cx="11265724" cy="26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altLang="ko-KR" sz="5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Lurbinectedin</a:t>
            </a:r>
            <a:endParaRPr kumimoji="0" lang="sv-SE" altLang="ko-KR" sz="3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스퀘어OTF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altLang="ko-KR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: A Jouney Towards the Future of SCLC Treatment</a:t>
            </a:r>
            <a:endParaRPr kumimoji="0" lang="ko-KR" altLang="sv-SE" sz="3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스퀘어OTF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2953" y="4221411"/>
            <a:ext cx="547357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부산대병원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폐암센터</a:t>
            </a:r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호흡기내과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8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엄중섭</a:t>
            </a:r>
            <a:endParaRPr lang="ko-KR" altLang="en-US" sz="4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37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0A3449-23C7-B923-8FCC-6B568B4987C5}"/>
              </a:ext>
            </a:extLst>
          </p:cNvPr>
          <p:cNvSpPr txBox="1"/>
          <p:nvPr/>
        </p:nvSpPr>
        <p:spPr>
          <a:xfrm>
            <a:off x="6935191" y="6096813"/>
            <a:ext cx="492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ko-KR" dirty="0"/>
              <a:t>ESMO </a:t>
            </a:r>
            <a:r>
              <a:rPr lang="pt-BR" altLang="ko-KR" dirty="0" smtClean="0"/>
              <a:t>Open. </a:t>
            </a:r>
            <a:r>
              <a:rPr lang="pt-BR" altLang="ko-KR" dirty="0"/>
              <a:t>2022 Apr;7(2):100408</a:t>
            </a:r>
            <a:r>
              <a:rPr lang="pt-BR" altLang="ko-KR" dirty="0" smtClean="0"/>
              <a:t>.</a:t>
            </a:r>
          </a:p>
          <a:p>
            <a:pPr algn="r"/>
            <a:r>
              <a:rPr lang="en-US" altLang="ko-KR" dirty="0" smtClean="0"/>
              <a:t>Lancet. </a:t>
            </a:r>
            <a:r>
              <a:rPr lang="en-US" altLang="ko-KR" dirty="0"/>
              <a:t>2019 Nov 23;394(10212):1929-1939.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41988" y="1891275"/>
            <a:ext cx="255577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036247" y="1926554"/>
            <a:ext cx="255577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54" y="1723674"/>
            <a:ext cx="4019982" cy="333637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636" y="1586294"/>
            <a:ext cx="7169387" cy="341600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561896" y="1572040"/>
            <a:ext cx="759800" cy="27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11144" y="5026482"/>
            <a:ext cx="1922590" cy="431800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▪ PFS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33766" y="5028189"/>
            <a:ext cx="1922590" cy="431800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▪ OS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90790" y="365124"/>
            <a:ext cx="11619128" cy="720000"/>
          </a:xfrm>
        </p:spPr>
        <p:txBody>
          <a:bodyPr>
            <a:normAutofit/>
          </a:bodyPr>
          <a:lstStyle/>
          <a:p>
            <a:pPr algn="ctr"/>
            <a:r>
              <a:rPr lang="sv-SE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line treatment of ES-SCLC − CASPIAN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833BF46-5536-48EF-943A-515B4BE67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8" y="1170470"/>
            <a:ext cx="8347343" cy="497865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841D15F-DD39-4C78-BBE4-73B9BB0479B1}"/>
              </a:ext>
            </a:extLst>
          </p:cNvPr>
          <p:cNvSpPr/>
          <p:nvPr/>
        </p:nvSpPr>
        <p:spPr>
          <a:xfrm>
            <a:off x="6902677" y="2038333"/>
            <a:ext cx="3410904" cy="33173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sv-SE" altLang="ko-KR" dirty="0">
                <a:latin typeface="Arial" panose="020B0604020202020204" pitchFamily="34" charset="0"/>
                <a:cs typeface="Arial" panose="020B0604020202020204" pitchFamily="34" charset="0"/>
              </a:rPr>
              <a:t>ASCO-Ontario Health Guideline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848C7-8849-72A5-AAAA-741435182F64}"/>
              </a:ext>
            </a:extLst>
          </p:cNvPr>
          <p:cNvSpPr txBox="1"/>
          <p:nvPr/>
        </p:nvSpPr>
        <p:spPr>
          <a:xfrm>
            <a:off x="7006047" y="6182003"/>
            <a:ext cx="485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dirty="0"/>
              <a:t>J Clin </a:t>
            </a:r>
            <a:r>
              <a:rPr lang="it-IT" altLang="ko-KR" dirty="0" smtClean="0"/>
              <a:t>Oncol. </a:t>
            </a:r>
            <a:r>
              <a:rPr lang="it-IT" altLang="ko-KR" dirty="0"/>
              <a:t>2023 Dec 10;41(35):5448-5472.</a:t>
            </a:r>
          </a:p>
        </p:txBody>
      </p:sp>
    </p:spTree>
    <p:extLst>
      <p:ext uri="{BB962C8B-B14F-4D97-AF65-F5344CB8AC3E}">
        <p14:creationId xmlns:p14="http://schemas.microsoft.com/office/powerpoint/2010/main" val="27934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98D1052-B0DB-402D-8504-91B92F4F0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6" y="1924414"/>
            <a:ext cx="11497408" cy="370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899FF-F6B7-4078-B901-395628283CD7}"/>
              </a:ext>
            </a:extLst>
          </p:cNvPr>
          <p:cNvSpPr txBox="1"/>
          <p:nvPr/>
        </p:nvSpPr>
        <p:spPr>
          <a:xfrm>
            <a:off x="1765003" y="3059668"/>
            <a:ext cx="25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mPFS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 5.1 vs 5.0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mon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9E3F5-3E81-4E5D-A365-7F16B59B9D14}"/>
              </a:ext>
            </a:extLst>
          </p:cNvPr>
          <p:cNvSpPr txBox="1"/>
          <p:nvPr/>
        </p:nvSpPr>
        <p:spPr>
          <a:xfrm>
            <a:off x="8498956" y="3067792"/>
            <a:ext cx="25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mOS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 15.2 vs 8.5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mon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00354" y="361405"/>
            <a:ext cx="10800000" cy="10931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Real-world </a:t>
            </a:r>
            <a:r>
              <a:rPr kumimoji="0" lang="sv-SE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data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Atezolizumab+Carboplatin/Etoposide 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F3B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848C7-8849-72A5-AAAA-741435182F64}"/>
              </a:ext>
            </a:extLst>
          </p:cNvPr>
          <p:cNvSpPr txBox="1"/>
          <p:nvPr/>
        </p:nvSpPr>
        <p:spPr>
          <a:xfrm>
            <a:off x="6374674" y="6182003"/>
            <a:ext cx="548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Korean J Intern Med. 2023 Mar;38(2):218-225.</a:t>
            </a:r>
          </a:p>
        </p:txBody>
      </p:sp>
    </p:spTree>
    <p:extLst>
      <p:ext uri="{BB962C8B-B14F-4D97-AF65-F5344CB8AC3E}">
        <p14:creationId xmlns:p14="http://schemas.microsoft.com/office/powerpoint/2010/main" val="42885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FA3124-A74E-4DBC-AA8C-FFC38E85C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2" y="1730995"/>
            <a:ext cx="11145715" cy="358944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872B97F-F774-4FF7-A4B7-F38E41824D06}"/>
              </a:ext>
            </a:extLst>
          </p:cNvPr>
          <p:cNvSpPr/>
          <p:nvPr/>
        </p:nvSpPr>
        <p:spPr>
          <a:xfrm>
            <a:off x="523142" y="4072270"/>
            <a:ext cx="11055714" cy="297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7377C0B-726B-4EF5-B4A9-DF9DCA8D3BD4}"/>
              </a:ext>
            </a:extLst>
          </p:cNvPr>
          <p:cNvSpPr/>
          <p:nvPr/>
        </p:nvSpPr>
        <p:spPr>
          <a:xfrm>
            <a:off x="523142" y="4428427"/>
            <a:ext cx="7025974" cy="297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00354" y="361405"/>
            <a:ext cx="10800000" cy="10931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Real-world </a:t>
            </a:r>
            <a:r>
              <a:rPr kumimoji="0" lang="sv-SE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data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Atezolizumab+Carboplatin/Etoposide 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F3B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848C7-8849-72A5-AAAA-741435182F64}"/>
              </a:ext>
            </a:extLst>
          </p:cNvPr>
          <p:cNvSpPr txBox="1"/>
          <p:nvPr/>
        </p:nvSpPr>
        <p:spPr>
          <a:xfrm>
            <a:off x="6374674" y="6182003"/>
            <a:ext cx="548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Korean J Intern Med. 2023 Mar;38(2):218-225.</a:t>
            </a:r>
          </a:p>
        </p:txBody>
      </p:sp>
    </p:spTree>
    <p:extLst>
      <p:ext uri="{BB962C8B-B14F-4D97-AF65-F5344CB8AC3E}">
        <p14:creationId xmlns:p14="http://schemas.microsoft.com/office/powerpoint/2010/main" val="13288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1282659-0F41-45CA-974C-E59488AE0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8" y="1908965"/>
            <a:ext cx="11708423" cy="3356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32DD4-EB86-4D96-8788-C54A69F87B7B}"/>
              </a:ext>
            </a:extLst>
          </p:cNvPr>
          <p:cNvSpPr txBox="1"/>
          <p:nvPr/>
        </p:nvSpPr>
        <p:spPr>
          <a:xfrm>
            <a:off x="1113201" y="1553371"/>
            <a:ext cx="361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mPFS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 5.3 vs 4.9 vs 8.6 vs 3.4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mon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AB261-4914-4711-8444-51A0FC5B4749}"/>
              </a:ext>
            </a:extLst>
          </p:cNvPr>
          <p:cNvSpPr txBox="1"/>
          <p:nvPr/>
        </p:nvSpPr>
        <p:spPr>
          <a:xfrm>
            <a:off x="6928320" y="1517077"/>
            <a:ext cx="4572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mOS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 not reached vs 12.6 vs 19.6 vs 5.5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mon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00354" y="361405"/>
            <a:ext cx="10800000" cy="10931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Real-world </a:t>
            </a:r>
            <a:r>
              <a:rPr kumimoji="0" lang="sv-SE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data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Atezolizumab+Carboplatin/Etoposide 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F3B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848C7-8849-72A5-AAAA-741435182F64}"/>
              </a:ext>
            </a:extLst>
          </p:cNvPr>
          <p:cNvSpPr txBox="1"/>
          <p:nvPr/>
        </p:nvSpPr>
        <p:spPr>
          <a:xfrm>
            <a:off x="6374674" y="6182003"/>
            <a:ext cx="548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Korean J Intern Med. 2023 Mar;38(2):218-225.</a:t>
            </a:r>
          </a:p>
        </p:txBody>
      </p:sp>
    </p:spTree>
    <p:extLst>
      <p:ext uri="{BB962C8B-B14F-4D97-AF65-F5344CB8AC3E}">
        <p14:creationId xmlns:p14="http://schemas.microsoft.com/office/powerpoint/2010/main" val="29579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0790" y="365124"/>
            <a:ext cx="11619128" cy="7200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LS-SCLC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Durvalumab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− ADRIATIC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A3449-23C7-B923-8FCC-6B568B4987C5}"/>
              </a:ext>
            </a:extLst>
          </p:cNvPr>
          <p:cNvSpPr txBox="1"/>
          <p:nvPr/>
        </p:nvSpPr>
        <p:spPr>
          <a:xfrm>
            <a:off x="6935191" y="6182003"/>
            <a:ext cx="49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/>
              <a:t>Clin</a:t>
            </a:r>
            <a:r>
              <a:rPr lang="en-US" altLang="ko-KR" dirty="0"/>
              <a:t> Lung </a:t>
            </a:r>
            <a:r>
              <a:rPr lang="en-US" altLang="ko-KR" dirty="0" smtClean="0"/>
              <a:t>Cancer. </a:t>
            </a:r>
            <a:r>
              <a:rPr lang="en-US" altLang="ko-KR" dirty="0"/>
              <a:t>2020 Mar;21(2):e84-e88.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67" y="1595569"/>
            <a:ext cx="11613901" cy="36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0" descr="5">
            <a:extLst>
              <a:ext uri="{FF2B5EF4-FFF2-40B4-BE49-F238E27FC236}">
                <a16:creationId xmlns:a16="http://schemas.microsoft.com/office/drawing/2014/main" id="{E2C4AF10-F887-6757-0CD5-AFF8A62A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  <a:grayscl/>
          </a:blip>
          <a:srcRect/>
          <a:stretch>
            <a:fillRect/>
          </a:stretch>
        </p:blipFill>
        <p:spPr bwMode="auto">
          <a:xfrm>
            <a:off x="4492976" y="4165778"/>
            <a:ext cx="3206046" cy="10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</p:pic>
      <p:cxnSp>
        <p:nvCxnSpPr>
          <p:cNvPr id="67" name="직선 연결선 66"/>
          <p:cNvCxnSpPr/>
          <p:nvPr/>
        </p:nvCxnSpPr>
        <p:spPr bwMode="auto">
          <a:xfrm>
            <a:off x="9349323" y="2351445"/>
            <a:ext cx="0" cy="1344149"/>
          </a:xfrm>
          <a:prstGeom prst="line">
            <a:avLst/>
          </a:prstGeom>
          <a:noFill/>
          <a:ln w="38100" cap="sq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직선 연결선 63"/>
          <p:cNvCxnSpPr/>
          <p:nvPr/>
        </p:nvCxnSpPr>
        <p:spPr bwMode="auto">
          <a:xfrm>
            <a:off x="4924807" y="2284055"/>
            <a:ext cx="0" cy="1344149"/>
          </a:xfrm>
          <a:prstGeom prst="line">
            <a:avLst/>
          </a:prstGeom>
          <a:noFill/>
          <a:ln w="38100" cap="sq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직선 연결선 60"/>
          <p:cNvCxnSpPr/>
          <p:nvPr/>
        </p:nvCxnSpPr>
        <p:spPr bwMode="auto">
          <a:xfrm>
            <a:off x="3138890" y="3728758"/>
            <a:ext cx="2640000" cy="0"/>
          </a:xfrm>
          <a:prstGeom prst="line">
            <a:avLst/>
          </a:prstGeom>
          <a:noFill/>
          <a:ln w="38100" cap="sq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직선 화살표 연결선 58"/>
          <p:cNvCxnSpPr/>
          <p:nvPr/>
        </p:nvCxnSpPr>
        <p:spPr bwMode="auto">
          <a:xfrm>
            <a:off x="2499402" y="2872468"/>
            <a:ext cx="0" cy="540000"/>
          </a:xfrm>
          <a:prstGeom prst="straightConnector1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직선 화살표 연결선 55"/>
          <p:cNvCxnSpPr/>
          <p:nvPr/>
        </p:nvCxnSpPr>
        <p:spPr bwMode="auto">
          <a:xfrm>
            <a:off x="3785248" y="1027890"/>
            <a:ext cx="0" cy="672075"/>
          </a:xfrm>
          <a:prstGeom prst="straightConnector1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ounded Rectangle 64"/>
          <p:cNvSpPr/>
          <p:nvPr/>
        </p:nvSpPr>
        <p:spPr>
          <a:xfrm>
            <a:off x="5795699" y="3266174"/>
            <a:ext cx="1635976" cy="9872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PCI or </a:t>
            </a:r>
          </a:p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MRI brain </a:t>
            </a:r>
          </a:p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surveillance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5361" y="6119819"/>
            <a:ext cx="5471583" cy="431800"/>
          </a:xfrm>
        </p:spPr>
        <p:txBody>
          <a:bodyPr anchor="ctr"/>
          <a:lstStyle/>
          <a:p>
            <a:r>
              <a:rPr lang="en-GB" sz="1867" dirty="0">
                <a:latin typeface="Arial" panose="020B0604020202020204" pitchFamily="34" charset="0"/>
                <a:cs typeface="Arial" panose="020B0604020202020204" pitchFamily="34" charset="0"/>
              </a:rPr>
              <a:t>PCI = prophylactic cr</a:t>
            </a:r>
            <a:r>
              <a:rPr lang="en-GB" altLang="ko-KR" sz="1867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GB" sz="1867" dirty="0">
                <a:latin typeface="Arial" panose="020B0604020202020204" pitchFamily="34" charset="0"/>
                <a:cs typeface="Arial" panose="020B0604020202020204" pitchFamily="34" charset="0"/>
              </a:rPr>
              <a:t>ial irradiation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88390" y="2151716"/>
            <a:ext cx="4127435" cy="7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22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Platinum-based chemotherapy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9351083" y="1368708"/>
            <a:ext cx="1024" cy="757869"/>
          </a:xfrm>
          <a:prstGeom prst="straightConnector1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le 9"/>
          <p:cNvSpPr/>
          <p:nvPr/>
        </p:nvSpPr>
        <p:spPr>
          <a:xfrm>
            <a:off x="3833571" y="2149956"/>
            <a:ext cx="2685709" cy="737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Chemotherapy +/- Thoracic irradiation</a:t>
            </a:r>
            <a:endParaRPr lang="en-GB" sz="1467" b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6473" y="2124346"/>
            <a:ext cx="1568445" cy="7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Surgery </a:t>
            </a:r>
            <a:endParaRPr lang="en-GB" sz="1867" b="1" dirty="0" smtClean="0">
              <a:solidFill>
                <a:srgbClr val="000000"/>
              </a:solidFill>
            </a:endParaRPr>
          </a:p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 smtClean="0">
                <a:solidFill>
                  <a:srgbClr val="000000"/>
                </a:solidFill>
              </a:rPr>
              <a:t>(or SBRT)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86049" y="3427771"/>
            <a:ext cx="3019570" cy="10103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Chemotherapy +/- Mediastinal </a:t>
            </a:r>
            <a:r>
              <a:rPr lang="en-GB" sz="1867" b="1" dirty="0" smtClean="0">
                <a:solidFill>
                  <a:srgbClr val="000000"/>
                </a:solidFill>
              </a:rPr>
              <a:t>RT</a:t>
            </a:r>
          </a:p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000000"/>
                </a:solidFill>
              </a:rPr>
              <a:t>(sequential or concurrent</a:t>
            </a:r>
            <a:r>
              <a:rPr lang="en-GB" sz="1600" b="1" dirty="0">
                <a:solidFill>
                  <a:srgbClr val="000000"/>
                </a:solidFill>
              </a:rPr>
              <a:t>)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28556" y="778460"/>
            <a:ext cx="4129107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</a:rPr>
              <a:t>Limited-stage SCLC</a:t>
            </a:r>
            <a:endParaRPr lang="en-GB" sz="1867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86342" y="778459"/>
            <a:ext cx="4129483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</a:rPr>
              <a:t>Extensive-stage SCLC</a:t>
            </a:r>
            <a:endParaRPr lang="en-GB" sz="1867" b="1" dirty="0">
              <a:solidFill>
                <a:srgbClr val="000000"/>
              </a:solidFill>
            </a:endParaRPr>
          </a:p>
        </p:txBody>
      </p:sp>
      <p:cxnSp>
        <p:nvCxnSpPr>
          <p:cNvPr id="52" name="직선 연결선 51"/>
          <p:cNvCxnSpPr/>
          <p:nvPr/>
        </p:nvCxnSpPr>
        <p:spPr bwMode="auto">
          <a:xfrm>
            <a:off x="2507427" y="1712534"/>
            <a:ext cx="2640000" cy="0"/>
          </a:xfrm>
          <a:prstGeom prst="line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직선 화살표 연결선 56"/>
          <p:cNvCxnSpPr/>
          <p:nvPr/>
        </p:nvCxnSpPr>
        <p:spPr bwMode="auto">
          <a:xfrm>
            <a:off x="2507427" y="1712577"/>
            <a:ext cx="0" cy="384000"/>
          </a:xfrm>
          <a:prstGeom prst="straightConnector1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직선 화살표 연결선 57"/>
          <p:cNvCxnSpPr/>
          <p:nvPr/>
        </p:nvCxnSpPr>
        <p:spPr bwMode="auto">
          <a:xfrm>
            <a:off x="5175131" y="1712534"/>
            <a:ext cx="0" cy="384000"/>
          </a:xfrm>
          <a:prstGeom prst="straightConnector1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직선 연결선 65"/>
          <p:cNvCxnSpPr/>
          <p:nvPr/>
        </p:nvCxnSpPr>
        <p:spPr bwMode="auto">
          <a:xfrm flipH="1">
            <a:off x="7431675" y="3728758"/>
            <a:ext cx="1872000" cy="0"/>
          </a:xfrm>
          <a:prstGeom prst="line">
            <a:avLst/>
          </a:prstGeom>
          <a:noFill/>
          <a:ln w="38100" cap="sq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71A6A0-FA42-E5AC-6AD8-F7920A839FED}"/>
              </a:ext>
            </a:extLst>
          </p:cNvPr>
          <p:cNvSpPr txBox="1"/>
          <p:nvPr/>
        </p:nvSpPr>
        <p:spPr>
          <a:xfrm>
            <a:off x="360328" y="1532800"/>
            <a:ext cx="2147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M</a:t>
            </a:r>
            <a:r>
              <a:rPr lang="ko-KR" altLang="en-US" dirty="0" err="1"/>
              <a:t>ediastinal</a:t>
            </a:r>
            <a:r>
              <a:rPr lang="ko-KR" altLang="en-US" dirty="0"/>
              <a:t> </a:t>
            </a:r>
            <a:r>
              <a:rPr lang="ko-KR" altLang="en-US" dirty="0" err="1"/>
              <a:t>staging</a:t>
            </a:r>
            <a:endParaRPr lang="en-US" altLang="ko-KR" dirty="0"/>
          </a:p>
          <a:p>
            <a:pPr algn="ctr"/>
            <a:r>
              <a:rPr lang="en-US" altLang="ko-KR" dirty="0"/>
              <a:t>: All negative </a:t>
            </a:r>
            <a:endParaRPr lang="ko-KR" altLang="en-US" dirty="0"/>
          </a:p>
        </p:txBody>
      </p:sp>
      <p:sp>
        <p:nvSpPr>
          <p:cNvPr id="15" name="Rounded Rectangle 64">
            <a:extLst>
              <a:ext uri="{FF2B5EF4-FFF2-40B4-BE49-F238E27FC236}">
                <a16:creationId xmlns:a16="http://schemas.microsoft.com/office/drawing/2014/main" id="{FBA55BAA-23C1-0D72-A4F2-5BD9E8C4C99D}"/>
              </a:ext>
            </a:extLst>
          </p:cNvPr>
          <p:cNvSpPr/>
          <p:nvPr/>
        </p:nvSpPr>
        <p:spPr>
          <a:xfrm>
            <a:off x="3736623" y="5214660"/>
            <a:ext cx="4730045" cy="91293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2225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</a:rPr>
              <a:t>Relapse? </a:t>
            </a:r>
          </a:p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</a:rPr>
              <a:t>Primary progressive disease?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84788" y="2978160"/>
            <a:ext cx="761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0000"/>
                </a:solidFill>
              </a:rPr>
              <a:t>if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1600" b="1" dirty="0" err="1">
                <a:solidFill>
                  <a:srgbClr val="000000"/>
                </a:solidFill>
              </a:rPr>
              <a:t>pN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+</a:t>
            </a:r>
            <a:endParaRPr lang="en-GB" altLang="ko-KR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54191" y="1423518"/>
            <a:ext cx="11353115" cy="1064568"/>
            <a:chOff x="326570" y="3584102"/>
            <a:chExt cx="8514836" cy="798426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741406" y="4151871"/>
              <a:ext cx="8100000" cy="0"/>
            </a:xfrm>
            <a:prstGeom prst="line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>
              <a:off x="753763" y="3941806"/>
              <a:ext cx="0" cy="420130"/>
            </a:xfrm>
            <a:prstGeom prst="line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>
              <a:off x="2191266" y="3941806"/>
              <a:ext cx="0" cy="420130"/>
            </a:xfrm>
            <a:prstGeom prst="line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3628768" y="3929449"/>
              <a:ext cx="0" cy="420130"/>
            </a:xfrm>
            <a:prstGeom prst="line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5066270" y="3941806"/>
              <a:ext cx="0" cy="420130"/>
            </a:xfrm>
            <a:prstGeom prst="line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6516130" y="3958282"/>
              <a:ext cx="0" cy="420130"/>
            </a:xfrm>
            <a:prstGeom prst="line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6570" y="3584102"/>
              <a:ext cx="85438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667" b="1" dirty="0">
                  <a:solidFill>
                    <a:srgbClr val="002060"/>
                  </a:solidFill>
                </a:rPr>
                <a:t>1985</a:t>
              </a:r>
              <a:endParaRPr lang="ko-KR" alt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64069" y="3588218"/>
              <a:ext cx="85438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667" b="1" dirty="0">
                  <a:solidFill>
                    <a:srgbClr val="002060"/>
                  </a:solidFill>
                </a:rPr>
                <a:t>1990</a:t>
              </a:r>
              <a:endParaRPr lang="ko-KR" alt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6817" y="3584102"/>
              <a:ext cx="85438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667" b="1" dirty="0">
                  <a:solidFill>
                    <a:srgbClr val="002060"/>
                  </a:solidFill>
                </a:rPr>
                <a:t>1995</a:t>
              </a:r>
              <a:endParaRPr lang="ko-KR" alt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09565" y="3584102"/>
              <a:ext cx="85438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667" b="1" dirty="0">
                  <a:solidFill>
                    <a:srgbClr val="002060"/>
                  </a:solidFill>
                </a:rPr>
                <a:t>2000</a:t>
              </a:r>
              <a:endParaRPr lang="ko-KR" alt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3575" y="3584102"/>
              <a:ext cx="85438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667" b="1" dirty="0">
                  <a:solidFill>
                    <a:srgbClr val="002060"/>
                  </a:solidFill>
                </a:rPr>
                <a:t>2005</a:t>
              </a:r>
              <a:endParaRPr lang="ko-KR" alt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7941274" y="3962398"/>
              <a:ext cx="0" cy="420130"/>
            </a:xfrm>
            <a:prstGeom prst="line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518719" y="3588218"/>
              <a:ext cx="85438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667" b="1" dirty="0">
                  <a:solidFill>
                    <a:srgbClr val="002060"/>
                  </a:solidFill>
                </a:rPr>
                <a:t>2010</a:t>
              </a:r>
              <a:endParaRPr lang="ko-KR" alt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77483" y="3560491"/>
            <a:ext cx="16715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 err="1"/>
              <a:t>Irinotecan</a:t>
            </a:r>
            <a:endParaRPr lang="ko-KR" altLang="en-US" sz="1867" b="1" dirty="0"/>
          </a:p>
        </p:txBody>
      </p:sp>
      <p:sp>
        <p:nvSpPr>
          <p:cNvPr id="32" name="타원 31"/>
          <p:cNvSpPr/>
          <p:nvPr/>
        </p:nvSpPr>
        <p:spPr>
          <a:xfrm>
            <a:off x="2956404" y="2062658"/>
            <a:ext cx="240000" cy="24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1924" y="4820578"/>
            <a:ext cx="21688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 err="1"/>
              <a:t>Paclitaxel</a:t>
            </a:r>
            <a:endParaRPr lang="ko-KR" altLang="en-US" sz="1867" b="1" dirty="0"/>
          </a:p>
        </p:txBody>
      </p:sp>
      <p:sp>
        <p:nvSpPr>
          <p:cNvPr id="34" name="타원 33"/>
          <p:cNvSpPr/>
          <p:nvPr/>
        </p:nvSpPr>
        <p:spPr>
          <a:xfrm>
            <a:off x="5562496" y="2068146"/>
            <a:ext cx="240000" cy="24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 flipV="1">
            <a:off x="5698972" y="2319006"/>
            <a:ext cx="0" cy="2544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51584" y="4367598"/>
            <a:ext cx="21688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 err="1"/>
              <a:t>Docetaxel</a:t>
            </a:r>
            <a:endParaRPr lang="ko-KR" altLang="en-US" sz="1867" b="1" dirty="0"/>
          </a:p>
        </p:txBody>
      </p:sp>
      <p:sp>
        <p:nvSpPr>
          <p:cNvPr id="37" name="타원 36"/>
          <p:cNvSpPr/>
          <p:nvPr/>
        </p:nvSpPr>
        <p:spPr>
          <a:xfrm>
            <a:off x="3307656" y="2053632"/>
            <a:ext cx="240000" cy="24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03979" y="3789725"/>
            <a:ext cx="21688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 err="1"/>
              <a:t>Gemcitabine</a:t>
            </a:r>
            <a:endParaRPr lang="ko-KR" altLang="en-US" sz="1867" b="1" dirty="0"/>
          </a:p>
        </p:txBody>
      </p:sp>
      <p:sp>
        <p:nvSpPr>
          <p:cNvPr id="39" name="타원 38"/>
          <p:cNvSpPr/>
          <p:nvPr/>
        </p:nvSpPr>
        <p:spPr>
          <a:xfrm>
            <a:off x="6867251" y="2057158"/>
            <a:ext cx="240000" cy="24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직선 화살표 연결선 39"/>
          <p:cNvCxnSpPr/>
          <p:nvPr/>
        </p:nvCxnSpPr>
        <p:spPr>
          <a:xfrm flipV="1">
            <a:off x="7003727" y="2308020"/>
            <a:ext cx="0" cy="154197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623985" y="2848791"/>
            <a:ext cx="21688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 err="1"/>
              <a:t>Temozolomide</a:t>
            </a:r>
            <a:endParaRPr lang="ko-KR" altLang="en-US" sz="1867" b="1" dirty="0"/>
          </a:p>
        </p:txBody>
      </p:sp>
      <p:sp>
        <p:nvSpPr>
          <p:cNvPr id="42" name="타원 41"/>
          <p:cNvSpPr/>
          <p:nvPr/>
        </p:nvSpPr>
        <p:spPr>
          <a:xfrm>
            <a:off x="10574557" y="2046170"/>
            <a:ext cx="240000" cy="24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V="1">
            <a:off x="10711033" y="2297032"/>
            <a:ext cx="0" cy="576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>
          <a:xfrm>
            <a:off x="4657361" y="2060686"/>
            <a:ext cx="240000" cy="24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꺾인 연결선 47"/>
          <p:cNvCxnSpPr/>
          <p:nvPr/>
        </p:nvCxnSpPr>
        <p:spPr>
          <a:xfrm rot="16200000" flipV="1">
            <a:off x="3997093" y="3095574"/>
            <a:ext cx="1818675" cy="23271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052431" y="4070466"/>
            <a:ext cx="191530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 err="1">
                <a:solidFill>
                  <a:srgbClr val="FF0000"/>
                </a:solidFill>
              </a:rPr>
              <a:t>Topotecan</a:t>
            </a:r>
            <a:endParaRPr lang="ko-KR" altLang="en-US" sz="1867" b="1" dirty="0">
              <a:solidFill>
                <a:srgbClr val="FF0000"/>
              </a:solidFill>
            </a:endParaRPr>
          </a:p>
        </p:txBody>
      </p:sp>
      <p:cxnSp>
        <p:nvCxnSpPr>
          <p:cNvPr id="50" name="꺾인 연결선 49"/>
          <p:cNvCxnSpPr/>
          <p:nvPr/>
        </p:nvCxnSpPr>
        <p:spPr>
          <a:xfrm rot="5400000" flipH="1" flipV="1">
            <a:off x="2002490" y="2519043"/>
            <a:ext cx="1282325" cy="87402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flipV="1">
            <a:off x="3436824" y="2302530"/>
            <a:ext cx="0" cy="2112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220935" y="3438743"/>
            <a:ext cx="374441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rgbClr val="0070C0"/>
                </a:solidFill>
              </a:rPr>
              <a:t>Recurrent/refractory treatment</a:t>
            </a:r>
            <a:endParaRPr lang="ko-KR" altLang="en-US" sz="2667" b="1" dirty="0" err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animBg="1"/>
      <p:bldP spid="33" grpId="0"/>
      <p:bldP spid="34" grpId="0" animBg="1"/>
      <p:bldP spid="36" grpId="0"/>
      <p:bldP spid="37" grpId="0" animBg="1"/>
      <p:bldP spid="38" grpId="0"/>
      <p:bldP spid="39" grpId="0" animBg="1"/>
      <p:bldP spid="41" grpId="0"/>
      <p:bldP spid="42" grpId="0" animBg="1"/>
      <p:bldP spid="47" grpId="0" animBg="1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0BEAA59-3147-7483-AE17-012EC932A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77" y="59375"/>
            <a:ext cx="5400000" cy="362117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27DCE6F-4771-193E-25B5-B3645DC2FA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"/>
          <a:stretch/>
        </p:blipFill>
        <p:spPr>
          <a:xfrm>
            <a:off x="359752" y="3728051"/>
            <a:ext cx="5400000" cy="310764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3AE26E1-EE08-ECF9-8D6B-EA84A1681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018" y="59375"/>
            <a:ext cx="5292000" cy="29562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0A3449-23C7-B923-8FCC-6B568B4987C5}"/>
              </a:ext>
            </a:extLst>
          </p:cNvPr>
          <p:cNvSpPr txBox="1"/>
          <p:nvPr/>
        </p:nvSpPr>
        <p:spPr>
          <a:xfrm>
            <a:off x="6935191" y="6182003"/>
            <a:ext cx="49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Curr Oncol Rep. 2023 Nov;25(11):1277-1294.</a:t>
            </a:r>
          </a:p>
        </p:txBody>
      </p:sp>
    </p:spTree>
    <p:extLst>
      <p:ext uri="{BB962C8B-B14F-4D97-AF65-F5344CB8AC3E}">
        <p14:creationId xmlns:p14="http://schemas.microsoft.com/office/powerpoint/2010/main" val="3952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 bwMode="auto">
          <a:xfrm>
            <a:off x="-23283" y="-27384"/>
            <a:ext cx="12215283" cy="6885384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triangle" w="med" len="sm"/>
            <a:tailEnd type="triangle" w="med" len="sm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spcBef>
                <a:spcPct val="50000"/>
              </a:spcBef>
            </a:pPr>
            <a:endParaRPr lang="ko-KR" altLang="en-US" sz="2400" dirty="0" err="1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 b="-5083"/>
          <a:stretch>
            <a:fillRect/>
          </a:stretch>
        </p:blipFill>
        <p:spPr bwMode="auto">
          <a:xfrm>
            <a:off x="2379381" y="43227"/>
            <a:ext cx="7415824" cy="604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224367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24" name="AutoShape 4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224367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26" name="AutoShape 6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224367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28" name="AutoShape 8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224367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23256" y="5586445"/>
            <a:ext cx="9889099" cy="1274264"/>
          </a:xfrm>
        </p:spPr>
        <p:txBody>
          <a:bodyPr anchor="ctr"/>
          <a:lstStyle/>
          <a:p>
            <a:pPr algn="ctr">
              <a:buNone/>
            </a:pPr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Urgent Medical Needs to New Agents</a:t>
            </a:r>
            <a:endParaRPr lang="ko-KR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>
            <a:extLst>
              <a:ext uri="{FF2B5EF4-FFF2-40B4-BE49-F238E27FC236}">
                <a16:creationId xmlns:a16="http://schemas.microsoft.com/office/drawing/2014/main" id="{A4369D15-DF29-C247-A39C-7811E48A339C}"/>
              </a:ext>
            </a:extLst>
          </p:cNvPr>
          <p:cNvSpPr txBox="1">
            <a:spLocks/>
          </p:cNvSpPr>
          <p:nvPr/>
        </p:nvSpPr>
        <p:spPr>
          <a:xfrm>
            <a:off x="463138" y="1484416"/>
            <a:ext cx="11265724" cy="26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36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Current Treatment of Small Cell Lung Cancer</a:t>
            </a:r>
            <a:endParaRPr kumimoji="0" lang="ko-KR" altLang="sv-SE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스퀘어OTF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>
            <a:extLst>
              <a:ext uri="{FF2B5EF4-FFF2-40B4-BE49-F238E27FC236}">
                <a16:creationId xmlns:a16="http://schemas.microsoft.com/office/drawing/2014/main" id="{A4369D15-DF29-C247-A39C-7811E48A339C}"/>
              </a:ext>
            </a:extLst>
          </p:cNvPr>
          <p:cNvSpPr txBox="1">
            <a:spLocks/>
          </p:cNvSpPr>
          <p:nvPr/>
        </p:nvSpPr>
        <p:spPr>
          <a:xfrm>
            <a:off x="463138" y="1484416"/>
            <a:ext cx="11265724" cy="26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3600" b="1" dirty="0" err="1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Lurbinectedin</a:t>
            </a:r>
            <a:endParaRPr kumimoji="0" lang="ko-KR" altLang="sv-SE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스퀘어OTF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5" y="1145176"/>
            <a:ext cx="3284311" cy="21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25" y="3438732"/>
            <a:ext cx="3284311" cy="3201068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700354" y="365124"/>
            <a:ext cx="10800000" cy="720000"/>
          </a:xfrm>
        </p:spPr>
        <p:txBody>
          <a:bodyPr>
            <a:normAutofit/>
          </a:bodyPr>
          <a:lstStyle/>
          <a:p>
            <a:pPr algn="ctr"/>
            <a:r>
              <a:rPr lang="sv-SE" altLang="ko-KR" dirty="0">
                <a:latin typeface="Arial" panose="020B0604020202020204" pitchFamily="34" charset="0"/>
                <a:cs typeface="Arial" panose="020B0604020202020204" pitchFamily="34" charset="0"/>
              </a:rPr>
              <a:t>Lurbinectedin from Ecteinascidia </a:t>
            </a:r>
            <a:r>
              <a:rPr lang="sv-SE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turbinata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0891" y="1188720"/>
            <a:ext cx="5734595" cy="233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/>
              <a:t>▪ </a:t>
            </a:r>
            <a:r>
              <a:rPr lang="en-US" altLang="ko-KR" sz="2800" b="1" dirty="0" err="1" smtClean="0"/>
              <a:t>Ecteinascidia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turbinata</a:t>
            </a:r>
            <a:endParaRPr lang="en-US" altLang="ko-KR" sz="2800" b="1" dirty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  − </a:t>
            </a:r>
            <a:r>
              <a:rPr lang="ko-KR" altLang="en-US" sz="2400" dirty="0" err="1" smtClean="0"/>
              <a:t>군체멍게의</a:t>
            </a:r>
            <a:r>
              <a:rPr lang="ko-KR" altLang="en-US" sz="2400" dirty="0" smtClean="0"/>
              <a:t> 추출물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  − </a:t>
            </a:r>
            <a:r>
              <a:rPr lang="en-US" altLang="ko-KR" sz="2400" dirty="0" err="1" smtClean="0"/>
              <a:t>Trabectedin</a:t>
            </a:r>
            <a:r>
              <a:rPr lang="en-US" altLang="ko-KR" sz="2400" dirty="0" smtClean="0"/>
              <a:t> (</a:t>
            </a:r>
            <a:r>
              <a:rPr lang="en-US" altLang="ko-KR" sz="2400" dirty="0" err="1" smtClean="0"/>
              <a:t>Yondelis</a:t>
            </a:r>
            <a:r>
              <a:rPr lang="en-US" altLang="ko-KR" sz="2400" baseline="30000" dirty="0" smtClean="0">
                <a:ea typeface="Batang" panose="02030600000101010101" pitchFamily="18" charset="-127"/>
              </a:rPr>
              <a:t>®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  − </a:t>
            </a:r>
            <a:r>
              <a:rPr lang="en-US" altLang="ko-KR" sz="2400" dirty="0" err="1" smtClean="0"/>
              <a:t>Lurbinectedin</a:t>
            </a:r>
            <a:r>
              <a:rPr lang="en-US" altLang="ko-KR" sz="2400" dirty="0" smtClean="0"/>
              <a:t> (</a:t>
            </a:r>
            <a:r>
              <a:rPr lang="en-US" altLang="ko-KR" sz="2400" dirty="0" err="1" smtClean="0"/>
              <a:t>Zepzelca</a:t>
            </a:r>
            <a:r>
              <a:rPr lang="en-US" altLang="ko-KR" sz="2400" baseline="30000" dirty="0">
                <a:ea typeface="Batang" panose="02030600000101010101" pitchFamily="18" charset="-127"/>
              </a:rPr>
              <a:t>®</a:t>
            </a:r>
            <a:r>
              <a:rPr lang="en-US" altLang="ko-KR" sz="2400" dirty="0" smtClean="0"/>
              <a:t>)</a:t>
            </a:r>
            <a:endParaRPr lang="en-US" altLang="ko-KR" sz="2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68C9149-D70A-D1ED-7F8A-5A7FF297A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713" y="3660628"/>
            <a:ext cx="4322983" cy="23816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Br J </a:t>
            </a:r>
            <a:r>
              <a:rPr lang="en-US" altLang="ko-KR" dirty="0" err="1" smtClean="0"/>
              <a:t>Pharmacol</a:t>
            </a:r>
            <a:r>
              <a:rPr lang="en-US" altLang="ko-KR" dirty="0" smtClean="0"/>
              <a:t>. </a:t>
            </a:r>
            <a:r>
              <a:rPr lang="en-US" altLang="ko-KR" dirty="0"/>
              <a:t>2010 Nov;161(5):1099-110.</a:t>
            </a:r>
          </a:p>
        </p:txBody>
      </p:sp>
    </p:spTree>
    <p:extLst>
      <p:ext uri="{BB962C8B-B14F-4D97-AF65-F5344CB8AC3E}">
        <p14:creationId xmlns:p14="http://schemas.microsoft.com/office/powerpoint/2010/main" val="10599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2" y="970166"/>
            <a:ext cx="11544056" cy="4887155"/>
          </a:xfrm>
          <a:prstGeom prst="rect">
            <a:avLst/>
          </a:prstGeom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1056000" y="5651491"/>
            <a:ext cx="10080000" cy="4135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ko-KR" altLang="en-US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256475" y="3168333"/>
            <a:ext cx="9419442" cy="2638701"/>
            <a:chOff x="2255519" y="2876963"/>
            <a:chExt cx="7503623" cy="2124000"/>
          </a:xfrm>
        </p:grpSpPr>
        <p:sp>
          <p:nvSpPr>
            <p:cNvPr id="14" name="직사각형 13"/>
            <p:cNvSpPr/>
            <p:nvPr/>
          </p:nvSpPr>
          <p:spPr>
            <a:xfrm>
              <a:off x="2255519" y="2876963"/>
              <a:ext cx="7503623" cy="2124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297084" y="3190626"/>
              <a:ext cx="1260000" cy="16942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/>
                <a:ea typeface="나눔스퀘어_ac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1D848C7-8849-72A5-AAAA-741435182F64}"/>
              </a:ext>
            </a:extLst>
          </p:cNvPr>
          <p:cNvSpPr txBox="1"/>
          <p:nvPr/>
        </p:nvSpPr>
        <p:spPr>
          <a:xfrm>
            <a:off x="7699021" y="6182003"/>
            <a:ext cx="41620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NCCN Guidelines Version 1.2023</a:t>
            </a:r>
          </a:p>
        </p:txBody>
      </p:sp>
    </p:spTree>
    <p:extLst>
      <p:ext uri="{BB962C8B-B14F-4D97-AF65-F5344CB8AC3E}">
        <p14:creationId xmlns:p14="http://schemas.microsoft.com/office/powerpoint/2010/main" val="41142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3861050-E577-B2E2-5956-F58180A7E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423018"/>
            <a:ext cx="10319656" cy="5842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7699021" y="6182003"/>
            <a:ext cx="41620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NCCN Guidelines Version 2.2024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625206" y="1748837"/>
            <a:ext cx="4177674" cy="2280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848760" y="3490551"/>
            <a:ext cx="1708794" cy="2280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87328" y="2939697"/>
            <a:ext cx="1012181" cy="210477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587328" y="4032623"/>
            <a:ext cx="1012182" cy="210477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587327" y="2375818"/>
            <a:ext cx="2854044" cy="210477"/>
          </a:xfrm>
          <a:prstGeom prst="rect">
            <a:avLst/>
          </a:prstGeom>
          <a:solidFill>
            <a:srgbClr val="FFFF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_ac"/>
              <a:ea typeface="나눔스퀘어_a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0354" y="365124"/>
            <a:ext cx="10800000" cy="720000"/>
          </a:xfrm>
        </p:spPr>
        <p:txBody>
          <a:bodyPr/>
          <a:lstStyle/>
          <a:p>
            <a:pPr algn="ctr"/>
            <a:r>
              <a:rPr lang="sv-SE" altLang="ko-KR" dirty="0">
                <a:latin typeface="Arial" panose="020B0604020202020204" pitchFamily="34" charset="0"/>
                <a:cs typeface="Arial" panose="020B0604020202020204" pitchFamily="34" charset="0"/>
              </a:rPr>
              <a:t>Lurbinectedin </a:t>
            </a:r>
            <a:r>
              <a:rPr lang="sv-SE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v-SE" altLang="ko-KR" dirty="0">
                <a:latin typeface="Arial" panose="020B0604020202020204" pitchFamily="34" charset="0"/>
                <a:cs typeface="Arial" panose="020B0604020202020204" pitchFamily="34" charset="0"/>
              </a:rPr>
              <a:t>the ESMO </a:t>
            </a:r>
            <a:r>
              <a:rPr lang="sv-SE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3" y="1085124"/>
            <a:ext cx="11483101" cy="481584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016923" y="5108368"/>
            <a:ext cx="1221180" cy="2256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889961" y="5536253"/>
            <a:ext cx="1204554" cy="22882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848C7-8849-72A5-AAAA-741435182F64}"/>
              </a:ext>
            </a:extLst>
          </p:cNvPr>
          <p:cNvSpPr txBox="1"/>
          <p:nvPr/>
        </p:nvSpPr>
        <p:spPr>
          <a:xfrm>
            <a:off x="7699021" y="6182003"/>
            <a:ext cx="41620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altLang="ko-KR" dirty="0"/>
              <a:t>Ann </a:t>
            </a:r>
            <a:r>
              <a:rPr lang="nb-NO" altLang="ko-KR" dirty="0" smtClean="0"/>
              <a:t>Oncol. </a:t>
            </a:r>
            <a:r>
              <a:rPr lang="nb-NO" altLang="ko-KR" dirty="0"/>
              <a:t>2021 Jul;32(7):839-853.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350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Lancet </a:t>
            </a:r>
            <a:r>
              <a:rPr lang="en-US" altLang="ko-KR" dirty="0" err="1" smtClean="0"/>
              <a:t>Oncol</a:t>
            </a:r>
            <a:r>
              <a:rPr lang="en-US" altLang="ko-KR" dirty="0" smtClean="0"/>
              <a:t>. </a:t>
            </a:r>
            <a:r>
              <a:rPr lang="en-US" altLang="ko-KR" dirty="0"/>
              <a:t>2020 May;21(5):645-654.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828400" y="1462545"/>
            <a:ext cx="10667600" cy="2056855"/>
            <a:chOff x="840383" y="2030958"/>
            <a:chExt cx="10473163" cy="2160000"/>
          </a:xfrm>
        </p:grpSpPr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1F8739FE-490D-1A4C-BEA8-3C8628BAC3FF}"/>
                </a:ext>
              </a:extLst>
            </p:cNvPr>
            <p:cNvSpPr/>
            <p:nvPr/>
          </p:nvSpPr>
          <p:spPr>
            <a:xfrm>
              <a:off x="840383" y="2030958"/>
              <a:ext cx="2880000" cy="2160000"/>
            </a:xfrm>
            <a:custGeom>
              <a:avLst/>
              <a:gdLst/>
              <a:ahLst/>
              <a:cxnLst/>
              <a:rect l="l" t="t" r="r" b="b"/>
              <a:pathLst>
                <a:path w="1447164" h="1365885">
                  <a:moveTo>
                    <a:pt x="1447038" y="0"/>
                  </a:moveTo>
                  <a:lnTo>
                    <a:pt x="227584" y="0"/>
                  </a:lnTo>
                  <a:lnTo>
                    <a:pt x="0" y="227584"/>
                  </a:lnTo>
                  <a:lnTo>
                    <a:pt x="0" y="1365504"/>
                  </a:lnTo>
                  <a:lnTo>
                    <a:pt x="1447038" y="1365504"/>
                  </a:lnTo>
                  <a:lnTo>
                    <a:pt x="1447038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72000" tIns="0" rIns="72000" bIns="0"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ts val="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sng" strike="noStrike" kern="1200" cap="none" spc="-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105</a:t>
              </a:r>
              <a:r>
                <a:rPr kumimoji="0" lang="en-US" altLang="ko-KR" sz="1400" b="0" i="0" u="sng" strike="noStrike" kern="120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 </a:t>
              </a:r>
              <a:r>
                <a:rPr kumimoji="0" lang="en-US" altLang="ko-KR" sz="1400" b="0" i="0" u="sng" strike="noStrike" kern="1200" cap="none" spc="-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patients </a:t>
              </a:r>
              <a:r>
                <a:rPr kumimoji="0" lang="en-US" altLang="ko-KR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with</a:t>
              </a:r>
              <a:r>
                <a:rPr kumimoji="0" lang="en-US" altLang="ko-KR" sz="1400" b="0" i="0" u="sng" strike="noStrike" kern="1200" cap="none" spc="-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 </a:t>
              </a:r>
              <a:r>
                <a:rPr kumimoji="0" lang="en-US" altLang="ko-KR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SCLC</a:t>
              </a:r>
              <a:endParaRPr kumimoji="0" lang="en-US" altLang="ko-KR" sz="1400" b="0" i="0" u="sng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ea typeface="나눔스퀘어_ac" panose="020B0600000101010101" pitchFamily="50" charset="-127"/>
              </a:endParaRPr>
            </a:p>
            <a:p>
              <a:pPr marL="9525" marR="3810" lvl="0" indent="0" algn="ctr" defTabSz="685800" rtl="0" eaLnBrk="0" fontAlgn="base" latinLnBrk="0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-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with disease progression on </a:t>
              </a:r>
              <a:r>
                <a:rPr kumimoji="0" lang="en-US" altLang="ko-KR" sz="1400" b="0" i="0" u="none" strike="noStrike" kern="1200" cap="none" spc="-4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or </a:t>
              </a:r>
              <a:r>
                <a:rPr kumimoji="0" lang="en-US" altLang="ko-KR" sz="1400" b="0" i="0" u="none" strike="noStrike" kern="1200" cap="none" spc="-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after platinum based </a:t>
              </a:r>
              <a:r>
                <a:rPr kumimoji="0" lang="en-US" altLang="ko-KR" sz="1400" b="0" i="0" u="none" strike="noStrike" kern="1200" cap="none" spc="-4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chemotherapy</a:t>
              </a:r>
            </a:p>
            <a:p>
              <a:pPr marL="9525" marR="3810" lvl="0" indent="0" algn="ctr" defTabSz="685800" rtl="0" eaLnBrk="0" fontAlgn="base" latinLnBrk="0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나눔스퀘어_ac" panose="020B0600000101010101" pitchFamily="50" charset="-127"/>
              </a:endParaRPr>
            </a:p>
            <a:p>
              <a:pPr marL="214313" marR="0" lvl="0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나눔스퀘어OTF"/>
                </a:rPr>
                <a:t>One prior chemotherapy line</a:t>
              </a:r>
            </a:p>
            <a:p>
              <a:pPr marL="214313" marR="0" lvl="0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나눔스퀘어OTF"/>
                </a:rPr>
                <a:t>Prior immunotherapy was allowed  </a:t>
              </a:r>
            </a:p>
            <a:p>
              <a:pPr marL="214313" marR="0" lvl="0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나눔스퀘어OTF"/>
                </a:rPr>
                <a:t>Active CNS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나눔스퀘어OTF"/>
                </a:rPr>
                <a:t>mets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나눔스퀘어OTF"/>
                </a:rPr>
                <a:t> excluded</a:t>
              </a:r>
            </a:p>
          </p:txBody>
        </p:sp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49F8C13C-E7A6-F048-97D5-61A95069137B}"/>
                </a:ext>
              </a:extLst>
            </p:cNvPr>
            <p:cNvSpPr/>
            <p:nvPr/>
          </p:nvSpPr>
          <p:spPr>
            <a:xfrm>
              <a:off x="4636964" y="2030958"/>
              <a:ext cx="2880000" cy="2160000"/>
            </a:xfrm>
            <a:custGeom>
              <a:avLst/>
              <a:gdLst/>
              <a:ahLst/>
              <a:cxnLst/>
              <a:rect l="l" t="t" r="r" b="b"/>
              <a:pathLst>
                <a:path w="1447164" h="1365885">
                  <a:moveTo>
                    <a:pt x="1447038" y="0"/>
                  </a:moveTo>
                  <a:lnTo>
                    <a:pt x="227584" y="0"/>
                  </a:lnTo>
                  <a:lnTo>
                    <a:pt x="0" y="227584"/>
                  </a:lnTo>
                  <a:lnTo>
                    <a:pt x="0" y="1365504"/>
                  </a:lnTo>
                  <a:lnTo>
                    <a:pt x="1447038" y="1365504"/>
                  </a:lnTo>
                  <a:lnTo>
                    <a:pt x="1447038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72000" tIns="0" rIns="72000" bIns="0" rtlCol="0" anchor="ctr"/>
            <a:lstStyle/>
            <a:p>
              <a:pPr lvl="0" algn="ctr" defTabSz="685800">
                <a:lnSpc>
                  <a:spcPct val="150000"/>
                </a:lnSpc>
                <a:spcBef>
                  <a:spcPts val="75"/>
                </a:spcBef>
              </a:pPr>
              <a:r>
                <a:rPr lang="en-US" altLang="ko-KR" b="1" kern="0" spc="-4" dirty="0" err="1">
                  <a:solidFill>
                    <a:srgbClr val="FFFFFF"/>
                  </a:solidFill>
                  <a:ea typeface="나눔스퀘어_ac" panose="020B0600000101010101" pitchFamily="50" charset="-127"/>
                </a:rPr>
                <a:t>Lurbinectedin</a:t>
              </a:r>
              <a:r>
                <a:rPr kumimoji="0" lang="en-US" altLang="ko-K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 </a:t>
              </a:r>
              <a:r>
                <a:rPr kumimoji="0" lang="en-US" altLang="ko-KR" b="1" i="0" u="none" strike="noStrike" kern="0" cap="none" spc="-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3.2mg/m</a:t>
              </a:r>
              <a:r>
                <a:rPr kumimoji="0" lang="en-US" altLang="ko-KR" b="1" i="0" u="none" strike="noStrike" kern="0" cap="none" spc="-5" normalizeH="0" baseline="25641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2</a:t>
              </a:r>
              <a:endParaRPr kumimoji="0" lang="en-US" altLang="ko-KR" b="1" i="0" u="none" strike="noStrike" kern="0" cap="none" spc="0" normalizeH="0" baseline="25641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ea typeface="나눔스퀘어_ac" panose="020B0600000101010101" pitchFamily="50" charset="-127"/>
              </a:endParaRPr>
            </a:p>
            <a:p>
              <a:pPr marL="28574" marR="22859" lvl="0" indent="-1429" algn="ctr" defTabSz="6858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 1-hour </a:t>
              </a:r>
              <a:r>
                <a:rPr kumimoji="0" lang="en-US" altLang="ko-KR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i.v.</a:t>
              </a: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 </a:t>
              </a:r>
              <a:r>
                <a:rPr kumimoji="0" lang="en-US" altLang="ko-KR" sz="1400" b="0" i="0" u="none" strike="noStrike" kern="0" cap="none" spc="-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infusion</a:t>
              </a:r>
            </a:p>
            <a:p>
              <a:pPr marL="28574" marR="22859" lvl="0" indent="-1429" algn="ctr" defTabSz="6858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-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every</a:t>
              </a:r>
              <a:r>
                <a:rPr kumimoji="0" lang="en-US" altLang="ko-KR" sz="1400" b="0" i="0" u="none" strike="noStrike" kern="0" cap="none" spc="-4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 </a:t>
              </a: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3</a:t>
              </a:r>
              <a:r>
                <a:rPr kumimoji="0" lang="en-US" altLang="ko-KR" sz="1400" b="0" i="0" u="none" strike="noStrike" kern="0" cap="none" spc="-3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 </a:t>
              </a:r>
              <a:r>
                <a:rPr kumimoji="0" lang="en-US" altLang="ko-KR" sz="1400" b="0" i="0" u="none" strike="noStrike" kern="0" cap="none" spc="-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weeks</a:t>
              </a: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ea typeface="나눔스퀘어_ac" panose="020B0600000101010101" pitchFamily="50" charset="-127"/>
              </a:endParaRPr>
            </a:p>
          </p:txBody>
        </p:sp>
        <p:sp>
          <p:nvSpPr>
            <p:cNvPr id="8" name="object 16">
              <a:extLst>
                <a:ext uri="{FF2B5EF4-FFF2-40B4-BE49-F238E27FC236}">
                  <a16:creationId xmlns:a16="http://schemas.microsoft.com/office/drawing/2014/main" id="{04087865-70D8-5447-85CD-0A7049B98CDD}"/>
                </a:ext>
              </a:extLst>
            </p:cNvPr>
            <p:cNvSpPr/>
            <p:nvPr/>
          </p:nvSpPr>
          <p:spPr>
            <a:xfrm>
              <a:off x="8433546" y="2030958"/>
              <a:ext cx="2880000" cy="2160000"/>
            </a:xfrm>
            <a:custGeom>
              <a:avLst/>
              <a:gdLst/>
              <a:ahLst/>
              <a:cxnLst/>
              <a:rect l="l" t="t" r="r" b="b"/>
              <a:pathLst>
                <a:path w="1446529" h="1365885">
                  <a:moveTo>
                    <a:pt x="1446276" y="0"/>
                  </a:moveTo>
                  <a:lnTo>
                    <a:pt x="227584" y="0"/>
                  </a:lnTo>
                  <a:lnTo>
                    <a:pt x="0" y="227584"/>
                  </a:lnTo>
                  <a:lnTo>
                    <a:pt x="0" y="1365504"/>
                  </a:lnTo>
                  <a:lnTo>
                    <a:pt x="1446276" y="1365504"/>
                  </a:lnTo>
                  <a:lnTo>
                    <a:pt x="1446276" y="0"/>
                  </a:lnTo>
                  <a:close/>
                </a:path>
              </a:pathLst>
            </a:custGeom>
            <a:solidFill>
              <a:srgbClr val="4093A4"/>
            </a:solidFill>
          </p:spPr>
          <p:txBody>
            <a:bodyPr wrap="square" lIns="72000" tIns="0" rIns="72000" bIns="0" rtlCol="0" anchor="ctr"/>
            <a:lstStyle/>
            <a:p>
              <a:pPr marL="28574" marR="22859" lvl="0" indent="0" algn="ctr" defTabSz="6858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-1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Treatment</a:t>
              </a:r>
              <a:r>
                <a:rPr kumimoji="0" lang="en-US" altLang="ko-KR" sz="1400" b="0" i="0" u="none" strike="noStrike" kern="0" cap="none" spc="-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 </a:t>
              </a:r>
              <a:r>
                <a:rPr kumimoji="0" lang="en-US" altLang="ko-KR" sz="1400" b="0" i="0" u="none" strike="noStrike" kern="0" cap="none" spc="-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continued </a:t>
              </a: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 until disease progression</a:t>
              </a:r>
            </a:p>
            <a:p>
              <a:pPr marL="28574" marR="22859" lvl="0" indent="0" algn="ctr" defTabSz="6858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나눔스퀘어_ac" panose="020B0600000101010101" pitchFamily="50" charset="-127"/>
                </a:rPr>
                <a:t>or unacceptable toxicity</a:t>
              </a: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ea typeface="나눔스퀘어_ac" panose="020B0600000101010101" pitchFamily="50" charset="-127"/>
              </a:endParaRPr>
            </a:p>
          </p:txBody>
        </p:sp>
        <p:sp>
          <p:nvSpPr>
            <p:cNvPr id="9" name="Pil: höger 11">
              <a:extLst>
                <a:ext uri="{FF2B5EF4-FFF2-40B4-BE49-F238E27FC236}">
                  <a16:creationId xmlns:a16="http://schemas.microsoft.com/office/drawing/2014/main" id="{59143EED-CE27-514C-ABC2-54572053F3DF}"/>
                </a:ext>
              </a:extLst>
            </p:cNvPr>
            <p:cNvSpPr/>
            <p:nvPr/>
          </p:nvSpPr>
          <p:spPr>
            <a:xfrm>
              <a:off x="3987415" y="2934104"/>
              <a:ext cx="382517" cy="353708"/>
            </a:xfrm>
            <a:prstGeom prst="rightArrow">
              <a:avLst/>
            </a:prstGeom>
            <a:solidFill>
              <a:srgbClr val="103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스퀘어_ac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" name="Pil: höger 12">
              <a:extLst>
                <a:ext uri="{FF2B5EF4-FFF2-40B4-BE49-F238E27FC236}">
                  <a16:creationId xmlns:a16="http://schemas.microsoft.com/office/drawing/2014/main" id="{187D5FF6-045B-5E47-A6F2-AC66D0FAB9E5}"/>
                </a:ext>
              </a:extLst>
            </p:cNvPr>
            <p:cNvSpPr/>
            <p:nvPr/>
          </p:nvSpPr>
          <p:spPr>
            <a:xfrm>
              <a:off x="7783996" y="2934104"/>
              <a:ext cx="382517" cy="353708"/>
            </a:xfrm>
            <a:prstGeom prst="rightArrow">
              <a:avLst/>
            </a:prstGeom>
            <a:solidFill>
              <a:srgbClr val="103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스퀘어_ac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045256" y="4123951"/>
            <a:ext cx="3717244" cy="1067718"/>
            <a:chOff x="1819800" y="1323059"/>
            <a:chExt cx="5313599" cy="1606715"/>
          </a:xfrm>
        </p:grpSpPr>
        <p:sp>
          <p:nvSpPr>
            <p:cNvPr id="12" name="직사각형 11"/>
            <p:cNvSpPr/>
            <p:nvPr/>
          </p:nvSpPr>
          <p:spPr>
            <a:xfrm>
              <a:off x="2136001" y="1705774"/>
              <a:ext cx="4997398" cy="12240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marR="0" lvl="0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ea typeface="나눔스퀘어OTF"/>
                <a:cs typeface="Arial" panose="020B0604020202020204" pitchFamily="34" charset="0"/>
              </a:endParaRPr>
            </a:p>
            <a:p>
              <a:pPr marL="177800" marR="0" lvl="1" indent="-1778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Overall 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Response (RECIST v.1.1) </a:t>
              </a: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1819800" y="1323059"/>
              <a:ext cx="2376001" cy="8033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4196B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Primary Objective 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318850" y="4123951"/>
            <a:ext cx="6177150" cy="1676331"/>
            <a:chOff x="1819800" y="2879726"/>
            <a:chExt cx="8236200" cy="2235108"/>
          </a:xfrm>
        </p:grpSpPr>
        <p:sp>
          <p:nvSpPr>
            <p:cNvPr id="15" name="직사각형 14"/>
            <p:cNvSpPr/>
            <p:nvPr/>
          </p:nvSpPr>
          <p:spPr>
            <a:xfrm>
              <a:off x="2136000" y="3265825"/>
              <a:ext cx="3960000" cy="18490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marR="0" lvl="0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ea typeface="나눔스퀘어OTF"/>
                <a:cs typeface="Arial" panose="020B0604020202020204" pitchFamily="34" charset="0"/>
              </a:endParaRPr>
            </a:p>
            <a:p>
              <a:pPr marL="557213" marR="0" lvl="1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DoR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 </a:t>
              </a:r>
            </a:p>
            <a:p>
              <a:pPr marL="557213" marR="0" lvl="1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Disease control</a:t>
              </a:r>
            </a:p>
            <a:p>
              <a:pPr marL="557213" marR="0" lvl="1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PFS</a:t>
              </a:r>
            </a:p>
            <a:p>
              <a:pPr marL="557213" marR="0" lvl="1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PFS at 4 and 6 months</a:t>
              </a:r>
            </a:p>
            <a:p>
              <a:pPr marL="557213" marR="0" lvl="1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OS at 6 and 12 months</a:t>
              </a: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1819800" y="2879726"/>
              <a:ext cx="2376000" cy="79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79232E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Secondary Objectives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096000" y="3265825"/>
              <a:ext cx="3960000" cy="18490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57213" marR="0" lvl="1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PK</a:t>
              </a:r>
            </a:p>
            <a:p>
              <a:pPr marL="557213" marR="0" lvl="1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Pharmacogenomics</a:t>
              </a:r>
            </a:p>
            <a:p>
              <a:pPr marL="557213" marR="0" lvl="1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Pharmacogenetics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ea typeface="나눔스퀘어OTF"/>
                <a:cs typeface="Arial" panose="020B0604020202020204" pitchFamily="34" charset="0"/>
              </a:endParaRPr>
            </a:p>
            <a:p>
              <a:pPr marL="557213" marR="0" lvl="1" indent="-214313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01820"/>
                  </a:solidFill>
                  <a:effectLst/>
                  <a:uLnTx/>
                  <a:uFillTx/>
                  <a:latin typeface="Arial" panose="020B0604020202020204" pitchFamily="34" charset="0"/>
                  <a:ea typeface="나눔스퀘어OTF"/>
                  <a:cs typeface="Arial" panose="020B0604020202020204" pitchFamily="34" charset="0"/>
                </a:rPr>
                <a:t>Safety</a:t>
              </a:r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Lurbinectedin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as s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econd line SCLC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by Investigator assessment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Lancet </a:t>
            </a:r>
            <a:r>
              <a:rPr lang="en-US" altLang="ko-KR" dirty="0" err="1" smtClean="0"/>
              <a:t>Oncol</a:t>
            </a:r>
            <a:r>
              <a:rPr lang="en-US" altLang="ko-KR" dirty="0" smtClean="0"/>
              <a:t>. </a:t>
            </a:r>
            <a:r>
              <a:rPr lang="en-US" altLang="ko-KR" dirty="0"/>
              <a:t>2020 May;21(5):645-654.</a:t>
            </a:r>
          </a:p>
        </p:txBody>
      </p:sp>
      <p:graphicFrame>
        <p:nvGraphicFramePr>
          <p:cNvPr id="5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292501"/>
              </p:ext>
            </p:extLst>
          </p:nvPr>
        </p:nvGraphicFramePr>
        <p:xfrm>
          <a:off x="941950" y="1202724"/>
          <a:ext cx="10322952" cy="4829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2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071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RECIST Response</a:t>
                      </a: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(n=105)</a:t>
                      </a: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CT-free</a:t>
                      </a:r>
                      <a:r>
                        <a:rPr lang="en-US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interval </a:t>
                      </a:r>
                    </a:p>
                    <a:p>
                      <a:pPr algn="ctr"/>
                      <a:r>
                        <a:rPr lang="en-US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90 days</a:t>
                      </a:r>
                      <a:endParaRPr lang="en-U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(n=45)</a:t>
                      </a: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CT-free</a:t>
                      </a:r>
                      <a:r>
                        <a:rPr lang="en-US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interval </a:t>
                      </a:r>
                    </a:p>
                    <a:p>
                      <a:pPr algn="ctr"/>
                      <a:r>
                        <a:rPr lang="en-US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90 days</a:t>
                      </a:r>
                      <a:endParaRPr lang="en-U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(n=60)</a:t>
                      </a: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20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response</a:t>
                      </a:r>
                      <a:endParaRPr lang="en-US" sz="20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s-ES" altLang="ko-KR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s-ES" altLang="ko-KR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response</a:t>
                      </a:r>
                      <a:endParaRPr lang="en-US" sz="20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20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disease</a:t>
                      </a:r>
                      <a:endParaRPr lang="en-US" sz="20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disease</a:t>
                      </a:r>
                      <a:endParaRPr lang="en-US" sz="20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20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evaluable</a:t>
                      </a:r>
                      <a:endParaRPr lang="en-US" sz="20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</a:t>
                      </a:r>
                      <a:r>
                        <a:rPr lang="en-US" sz="20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endParaRPr lang="en-US" sz="20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s-ES" sz="2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ES" sz="2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s-ES" sz="2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 </a:t>
                      </a:r>
                      <a:r>
                        <a:rPr lang="en-US" sz="20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20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es-ES" sz="240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s-ES" sz="240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s-ES" sz="240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Progression-free survival (PFS)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Lancet </a:t>
            </a:r>
            <a:r>
              <a:rPr lang="en-US" altLang="ko-KR" dirty="0" err="1" smtClean="0"/>
              <a:t>Oncol</a:t>
            </a:r>
            <a:r>
              <a:rPr lang="en-US" altLang="ko-KR" dirty="0" smtClean="0"/>
              <a:t>. </a:t>
            </a:r>
            <a:r>
              <a:rPr lang="en-US" altLang="ko-KR" dirty="0"/>
              <a:t>2020 May;21(5):645-654.</a:t>
            </a:r>
          </a:p>
        </p:txBody>
      </p:sp>
      <p:graphicFrame>
        <p:nvGraphicFramePr>
          <p:cNvPr id="6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0641"/>
              </p:ext>
            </p:extLst>
          </p:nvPr>
        </p:nvGraphicFramePr>
        <p:xfrm>
          <a:off x="2000252" y="1185136"/>
          <a:ext cx="8178799" cy="1796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7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114">
                <a:tc>
                  <a:txBody>
                    <a:bodyPr/>
                    <a:lstStyle/>
                    <a:p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89" marB="45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(n=105)</a:t>
                      </a:r>
                    </a:p>
                  </a:txBody>
                  <a:tcPr marL="91443" marR="91443" marT="45689" marB="45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CTFI</a:t>
                      </a:r>
                      <a:r>
                        <a:rPr lang="en-US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90 </a:t>
                      </a:r>
                      <a:r>
                        <a:rPr lang="en-US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en-U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(n=45)</a:t>
                      </a:r>
                    </a:p>
                  </a:txBody>
                  <a:tcPr marL="91443" marR="91443" marT="45689" marB="45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CTFI </a:t>
                      </a:r>
                      <a:r>
                        <a:rPr lang="en-US" sz="20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90 </a:t>
                      </a:r>
                      <a:r>
                        <a:rPr lang="en-US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en-U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(n=60)</a:t>
                      </a:r>
                    </a:p>
                  </a:txBody>
                  <a:tcPr marL="91443" marR="91443" marT="45689" marB="4568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1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</a:t>
                      </a:r>
                      <a:r>
                        <a:rPr lang="es-ES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es-ES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689" marB="4568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es-ES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689" marB="4568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s-ES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689" marB="4568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s-ES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689" marB="4568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1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s-ES" sz="20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  <a:endParaRPr lang="es-ES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689" marB="4568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</a:t>
                      </a:r>
                      <a:r>
                        <a:rPr lang="es-ES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s-ES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689" marB="4568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</a:t>
                      </a:r>
                      <a:r>
                        <a:rPr lang="es-ES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s-ES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689" marB="4568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 </a:t>
                      </a:r>
                      <a:r>
                        <a:rPr lang="es-ES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s-ES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689" marB="4568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6623050" y="3163587"/>
            <a:ext cx="3960000" cy="2835531"/>
            <a:chOff x="1524000" y="3169938"/>
            <a:chExt cx="3960000" cy="2835531"/>
          </a:xfrm>
        </p:grpSpPr>
        <p:grpSp>
          <p:nvGrpSpPr>
            <p:cNvPr id="8" name="그룹 7"/>
            <p:cNvGrpSpPr/>
            <p:nvPr/>
          </p:nvGrpSpPr>
          <p:grpSpPr>
            <a:xfrm>
              <a:off x="1524000" y="3169938"/>
              <a:ext cx="3960000" cy="2835531"/>
              <a:chOff x="1524000" y="3169938"/>
              <a:chExt cx="3960000" cy="283553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1524000" y="3169938"/>
                <a:ext cx="3960000" cy="432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CTFI ≥ 90 days</a:t>
                </a:r>
                <a:endParaRPr lang="en-US" altLang="ko-KR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0" y="3704864"/>
                <a:ext cx="3960000" cy="2300605"/>
              </a:xfrm>
              <a:prstGeom prst="rect">
                <a:avLst/>
              </a:prstGeom>
            </p:spPr>
          </p:pic>
        </p:grpSp>
        <p:sp>
          <p:nvSpPr>
            <p:cNvPr id="9" name="CuadroTexto 1"/>
            <p:cNvSpPr txBox="1"/>
            <p:nvPr/>
          </p:nvSpPr>
          <p:spPr>
            <a:xfrm>
              <a:off x="3086100" y="3735110"/>
              <a:ext cx="23750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b="1" i="1" dirty="0" err="1" smtClean="0">
                  <a:solidFill>
                    <a:schemeClr val="accent2"/>
                  </a:solidFill>
                </a:rPr>
                <a:t>mPFS</a:t>
              </a:r>
              <a:r>
                <a:rPr lang="en-US" b="1" i="1" dirty="0" smtClean="0">
                  <a:solidFill>
                    <a:schemeClr val="accent2"/>
                  </a:solidFill>
                </a:rPr>
                <a:t>: </a:t>
              </a:r>
              <a:r>
                <a:rPr lang="en-US" sz="2000" b="1" i="1" dirty="0">
                  <a:solidFill>
                    <a:schemeClr val="accent2"/>
                  </a:solidFill>
                </a:rPr>
                <a:t>4.6 </a:t>
              </a:r>
              <a:r>
                <a:rPr lang="en-US" b="1" i="1" dirty="0">
                  <a:solidFill>
                    <a:schemeClr val="accent2"/>
                  </a:solidFill>
                </a:rPr>
                <a:t>months </a:t>
              </a:r>
              <a:endParaRPr lang="en-US" sz="1600" b="1" i="1" dirty="0">
                <a:solidFill>
                  <a:schemeClr val="accent2"/>
                </a:solidFill>
              </a:endParaRPr>
            </a:p>
            <a:p>
              <a:pPr algn="r">
                <a:defRPr/>
              </a:pPr>
              <a:r>
                <a:rPr lang="en-US" sz="1200" dirty="0"/>
                <a:t>(95% CI, 2.8- 6.5 months)</a:t>
              </a:r>
              <a:endParaRPr lang="en-GB" sz="1200" dirty="0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2231250" y="3163587"/>
            <a:ext cx="3960000" cy="2836102"/>
            <a:chOff x="6708000" y="3169938"/>
            <a:chExt cx="3960000" cy="2836102"/>
          </a:xfrm>
        </p:grpSpPr>
        <p:grpSp>
          <p:nvGrpSpPr>
            <p:cNvPr id="13" name="그룹 12"/>
            <p:cNvGrpSpPr/>
            <p:nvPr/>
          </p:nvGrpSpPr>
          <p:grpSpPr>
            <a:xfrm>
              <a:off x="6708000" y="3169938"/>
              <a:ext cx="3960000" cy="2836102"/>
              <a:chOff x="6708000" y="3169938"/>
              <a:chExt cx="3960000" cy="2836102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8000" y="3704864"/>
                <a:ext cx="3960000" cy="2301176"/>
              </a:xfrm>
              <a:prstGeom prst="rect">
                <a:avLst/>
              </a:prstGeom>
            </p:spPr>
          </p:pic>
          <p:sp>
            <p:nvSpPr>
              <p:cNvPr id="16" name="직사각형 15"/>
              <p:cNvSpPr/>
              <p:nvPr/>
            </p:nvSpPr>
            <p:spPr>
              <a:xfrm>
                <a:off x="6708000" y="3169938"/>
                <a:ext cx="3960000" cy="43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CTFI &lt; 90 days</a:t>
                </a:r>
                <a:endParaRPr lang="en-US" altLang="ko-KR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8032750" y="3728760"/>
              <a:ext cx="261241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b="1" i="1" dirty="0" err="1" smtClean="0">
                  <a:solidFill>
                    <a:schemeClr val="accent2"/>
                  </a:solidFill>
                </a:rPr>
                <a:t>mPFS</a:t>
              </a:r>
              <a:r>
                <a:rPr lang="en-US" b="1" i="1" dirty="0" smtClean="0">
                  <a:solidFill>
                    <a:schemeClr val="accent2"/>
                  </a:solidFill>
                </a:rPr>
                <a:t>: </a:t>
              </a:r>
              <a:r>
                <a:rPr lang="en-US" sz="2000" b="1" i="1" dirty="0">
                  <a:solidFill>
                    <a:schemeClr val="accent2"/>
                  </a:solidFill>
                </a:rPr>
                <a:t>2.6 </a:t>
              </a:r>
              <a:r>
                <a:rPr lang="en-US" b="1" i="1" dirty="0">
                  <a:solidFill>
                    <a:schemeClr val="accent2"/>
                  </a:solidFill>
                </a:rPr>
                <a:t>months</a:t>
              </a:r>
            </a:p>
            <a:p>
              <a:pPr algn="r">
                <a:defRPr/>
              </a:pPr>
              <a:r>
                <a:rPr lang="en-US" sz="1200" dirty="0"/>
                <a:t>(95% CI, 1.3-3.9 months)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0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survival (OS)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Lancet </a:t>
            </a:r>
            <a:r>
              <a:rPr lang="en-US" altLang="ko-KR" dirty="0" err="1" smtClean="0"/>
              <a:t>Oncol</a:t>
            </a:r>
            <a:r>
              <a:rPr lang="en-US" altLang="ko-KR" dirty="0" smtClean="0"/>
              <a:t>. </a:t>
            </a:r>
            <a:r>
              <a:rPr lang="en-US" altLang="ko-KR" dirty="0"/>
              <a:t>2020 May;21(5):645-654.</a:t>
            </a:r>
          </a:p>
        </p:txBody>
      </p:sp>
      <p:graphicFrame>
        <p:nvGraphicFramePr>
          <p:cNvPr id="5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69476"/>
              </p:ext>
            </p:extLst>
          </p:nvPr>
        </p:nvGraphicFramePr>
        <p:xfrm>
          <a:off x="1534677" y="1268360"/>
          <a:ext cx="9119558" cy="4536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8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5159">
                <a:tc>
                  <a:txBody>
                    <a:bodyPr/>
                    <a:lstStyle/>
                    <a:p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  <a:p>
                      <a:pPr algn="ctr"/>
                      <a:r>
                        <a:rPr lang="en-US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(n=105)</a:t>
                      </a: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CTFI</a:t>
                      </a:r>
                      <a:r>
                        <a:rPr lang="en-US" sz="2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90 </a:t>
                      </a:r>
                      <a:r>
                        <a:rPr lang="en-US" sz="2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en-US" sz="2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(n=45)</a:t>
                      </a: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CTFI</a:t>
                      </a:r>
                      <a:r>
                        <a:rPr lang="en-US" sz="2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90 </a:t>
                      </a:r>
                      <a:r>
                        <a:rPr lang="en-US" sz="2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en-US" sz="2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(n=60)</a:t>
                      </a: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1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</a:t>
                      </a:r>
                      <a:r>
                        <a:rPr lang="en-US" sz="24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sz="2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 </a:t>
                      </a:r>
                      <a:r>
                        <a:rPr lang="en-US" altLang="ko-KR" sz="24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 </a:t>
                      </a:r>
                      <a:r>
                        <a:rPr lang="en-US" altLang="ko-KR" sz="24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 </a:t>
                      </a:r>
                      <a:r>
                        <a:rPr lang="en-US" altLang="ko-KR" sz="24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149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2400" kern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6-month </a:t>
                      </a:r>
                      <a:r>
                        <a:rPr lang="en-US" sz="24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sz="2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es-E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149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2400" kern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12-month </a:t>
                      </a:r>
                      <a:r>
                        <a:rPr lang="en-US" sz="24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sz="2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4" marR="91414" marT="45759" marB="457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9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Lancet </a:t>
            </a:r>
            <a:r>
              <a:rPr lang="en-US" altLang="ko-KR" dirty="0" err="1" smtClean="0"/>
              <a:t>Oncol</a:t>
            </a:r>
            <a:r>
              <a:rPr lang="en-US" altLang="ko-KR" dirty="0" smtClean="0"/>
              <a:t>. </a:t>
            </a:r>
            <a:r>
              <a:rPr lang="en-US" altLang="ko-KR" dirty="0"/>
              <a:t>2020 May;21(5):645-654.</a:t>
            </a:r>
          </a:p>
        </p:txBody>
      </p:sp>
      <p:graphicFrame>
        <p:nvGraphicFramePr>
          <p:cNvPr id="4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82645"/>
              </p:ext>
            </p:extLst>
          </p:nvPr>
        </p:nvGraphicFramePr>
        <p:xfrm>
          <a:off x="98221" y="1268005"/>
          <a:ext cx="5977338" cy="407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09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AE,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1-2</a:t>
                      </a: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</a:t>
                      </a: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4</a:t>
                      </a: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09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Haematological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abnormalities (regardless of relation to study drug*)</a:t>
                      </a: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2" marB="45732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2" marB="45732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2" marB="45732" anchor="ctr"/>
                </a:tc>
                <a:extLst>
                  <a:ext uri="{0D108BD9-81ED-4DB2-BD59-A6C34878D82A}">
                    <a16:rowId xmlns:a16="http://schemas.microsoft.com/office/drawing/2014/main" val="227607995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Anemia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(87%)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(9%)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Leukopenia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(50%)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(19%)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(10%)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Neutropenia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(26%)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(21%)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(25%)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Thrombocytopenia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(37%)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109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Biochemical abnormalities (regardless of relation to study drug)*</a:t>
                      </a: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2" marB="45732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2" marB="45732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2" marB="45732" anchor="ctr"/>
                </a:tc>
                <a:extLst>
                  <a:ext uri="{0D108BD9-81ED-4DB2-BD59-A6C34878D82A}">
                    <a16:rowId xmlns:a16="http://schemas.microsoft.com/office/drawing/2014/main" val="329677635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Creatinine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86/104 (83%)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Alanine aminotransferase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69/103 (67%)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5/103 (5%)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glutamyl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transferase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52/103 (50%)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13/103 (13%)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2/103 (2%)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Aspartate</a:t>
                      </a:r>
                      <a:r>
                        <a:rPr lang="es-ES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aminotransferase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44/103 (43%)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2/103 (3%)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Alkaline phosphatase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31/103 (30%)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3/103 (3%)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01732"/>
              </p:ext>
            </p:extLst>
          </p:nvPr>
        </p:nvGraphicFramePr>
        <p:xfrm>
          <a:off x="6118051" y="1262102"/>
          <a:ext cx="5977338" cy="338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46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AE,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s-ES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1-2</a:t>
                      </a:r>
                    </a:p>
                  </a:txBody>
                  <a:tcPr marL="91427" marR="91427" marT="45729" marB="45729"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</a:t>
                      </a:r>
                    </a:p>
                  </a:txBody>
                  <a:tcPr marL="91427" marR="91427" marT="45729" marB="45729"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4</a:t>
                      </a:r>
                    </a:p>
                  </a:txBody>
                  <a:tcPr marL="91427" marR="91427" marT="45729" marB="45729"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63">
                <a:tc gridSpan="4">
                  <a:txBody>
                    <a:bodyPr/>
                    <a:lstStyle/>
                    <a:p>
                      <a:r>
                        <a:rPr lang="es-ES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Treatment-related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adverse </a:t>
                      </a:r>
                      <a:r>
                        <a:rPr lang="es-ES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events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2" marB="45732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2" marB="45732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2" marB="45732" anchor="ctr"/>
                </a:tc>
                <a:extLst>
                  <a:ext uri="{0D108BD9-81ED-4DB2-BD59-A6C34878D82A}">
                    <a16:rowId xmlns:a16="http://schemas.microsoft.com/office/drawing/2014/main" val="1843997097"/>
                  </a:ext>
                </a:extLst>
              </a:tr>
              <a:tr h="321971">
                <a:tc>
                  <a:txBody>
                    <a:bodyPr/>
                    <a:lstStyle/>
                    <a:p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Fatigue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(51%)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(7%)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971">
                <a:tc>
                  <a:txBody>
                    <a:bodyPr/>
                    <a:lstStyle/>
                    <a:p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Nausea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(32%)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9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Decreased appetite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(21%)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9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Vomiting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(18%)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9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Diarrhoea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(14%)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9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Febrile neutropenia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19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Pneumonia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19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Skin ulcer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pload.wikimedia.org/wikipedia/commons/5/54/Lung_small_cell_carcinoma_%281%29_by_core_needle_biopsy.jpg"/>
          <p:cNvPicPr>
            <a:picLocks noChangeAspect="1" noChangeArrowheads="1"/>
          </p:cNvPicPr>
          <p:nvPr/>
        </p:nvPicPr>
        <p:blipFill>
          <a:blip r:embed="rId3" cstate="print"/>
          <a:srcRect l="2346" t="15899" b="11214"/>
          <a:stretch>
            <a:fillRect/>
          </a:stretch>
        </p:blipFill>
        <p:spPr bwMode="auto">
          <a:xfrm>
            <a:off x="0" y="0"/>
            <a:ext cx="12195472" cy="6857107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939531" y="3429000"/>
            <a:ext cx="2848857" cy="5027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  <a:buSzPct val="75000"/>
              <a:defRPr/>
            </a:pPr>
            <a:r>
              <a:rPr lang="en-GB" altLang="ko-KR" sz="2667" dirty="0"/>
              <a:t>Aggressive </a:t>
            </a:r>
            <a:r>
              <a:rPr lang="en-GB" altLang="ko-KR" sz="2667" dirty="0" err="1"/>
              <a:t>tumor</a:t>
            </a:r>
            <a:endParaRPr lang="en-GB" altLang="ko-KR" sz="2667" dirty="0"/>
          </a:p>
        </p:txBody>
      </p:sp>
      <p:sp>
        <p:nvSpPr>
          <p:cNvPr id="99" name="TextBox 98"/>
          <p:cNvSpPr txBox="1"/>
          <p:nvPr/>
        </p:nvSpPr>
        <p:spPr>
          <a:xfrm>
            <a:off x="2284749" y="740701"/>
            <a:ext cx="6080511" cy="5027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  <a:buSzPct val="75000"/>
              <a:defRPr/>
            </a:pPr>
            <a:r>
              <a:rPr lang="en-US" altLang="ko-KR" sz="2667" dirty="0"/>
              <a:t>Highly sensitive to initial chemotherapy</a:t>
            </a:r>
            <a:endParaRPr lang="en-GB" altLang="ko-KR" sz="2667" dirty="0"/>
          </a:p>
        </p:txBody>
      </p:sp>
      <p:sp>
        <p:nvSpPr>
          <p:cNvPr id="100" name="TextBox 99"/>
          <p:cNvSpPr txBox="1"/>
          <p:nvPr/>
        </p:nvSpPr>
        <p:spPr>
          <a:xfrm>
            <a:off x="7949110" y="1743392"/>
            <a:ext cx="2488182" cy="5027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  <a:buSzPct val="75000"/>
              <a:defRPr/>
            </a:pPr>
            <a:r>
              <a:rPr lang="en-GB" altLang="ko-KR" sz="2667" dirty="0"/>
              <a:t>Poor prognosis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378623" y="4677139"/>
            <a:ext cx="3592650" cy="5027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  <a:buSzPct val="75000"/>
              <a:defRPr/>
            </a:pPr>
            <a:r>
              <a:rPr lang="en-GB" altLang="ko-KR" sz="2667" dirty="0" err="1"/>
              <a:t>Neuroendocrine</a:t>
            </a:r>
            <a:r>
              <a:rPr lang="en-GB" altLang="ko-KR" sz="2667" dirty="0"/>
              <a:t> </a:t>
            </a:r>
            <a:r>
              <a:rPr lang="en-GB" altLang="ko-KR" sz="2667" dirty="0" err="1"/>
              <a:t>tumor</a:t>
            </a:r>
            <a:endParaRPr lang="en-GB" altLang="ko-KR" sz="2667" dirty="0"/>
          </a:p>
        </p:txBody>
      </p:sp>
      <p:sp>
        <p:nvSpPr>
          <p:cNvPr id="116" name="TextBox 115"/>
          <p:cNvSpPr txBox="1"/>
          <p:nvPr/>
        </p:nvSpPr>
        <p:spPr>
          <a:xfrm>
            <a:off x="8300000" y="3044957"/>
            <a:ext cx="1516761" cy="5027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  <a:buSzPct val="75000"/>
              <a:defRPr/>
            </a:pPr>
            <a:r>
              <a:rPr lang="en-GB" altLang="ko-KR" sz="2667" dirty="0"/>
              <a:t>Smoking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95132" y="4389107"/>
            <a:ext cx="2276584" cy="5027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  <a:buSzPct val="75000"/>
              <a:defRPr/>
            </a:pPr>
            <a:r>
              <a:rPr lang="en-GB" altLang="ko-KR" sz="2667" dirty="0" err="1"/>
              <a:t>Comorbidities</a:t>
            </a:r>
            <a:endParaRPr lang="en-GB" altLang="ko-KR" sz="2667" dirty="0"/>
          </a:p>
        </p:txBody>
      </p:sp>
      <p:sp>
        <p:nvSpPr>
          <p:cNvPr id="118" name="TextBox 117"/>
          <p:cNvSpPr txBox="1"/>
          <p:nvPr/>
        </p:nvSpPr>
        <p:spPr>
          <a:xfrm>
            <a:off x="1784564" y="1988840"/>
            <a:ext cx="2694969" cy="5027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  <a:buSzPct val="75000"/>
              <a:defRPr/>
            </a:pPr>
            <a:r>
              <a:rPr lang="en-US" altLang="ko-KR" sz="2667" dirty="0"/>
              <a:t>Early metastasis</a:t>
            </a:r>
            <a:endParaRPr lang="en-GB" altLang="ko-KR" sz="2667" dirty="0"/>
          </a:p>
        </p:txBody>
      </p:sp>
    </p:spTree>
    <p:extLst>
      <p:ext uri="{BB962C8B-B14F-4D97-AF65-F5344CB8AC3E}">
        <p14:creationId xmlns:p14="http://schemas.microsoft.com/office/powerpoint/2010/main" val="40190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9" grpId="0" animBg="1"/>
      <p:bldP spid="100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>
            <a:extLst>
              <a:ext uri="{FF2B5EF4-FFF2-40B4-BE49-F238E27FC236}">
                <a16:creationId xmlns:a16="http://schemas.microsoft.com/office/drawing/2014/main" id="{A4369D15-DF29-C247-A39C-7811E48A339C}"/>
              </a:ext>
            </a:extLst>
          </p:cNvPr>
          <p:cNvSpPr txBox="1">
            <a:spLocks/>
          </p:cNvSpPr>
          <p:nvPr/>
        </p:nvSpPr>
        <p:spPr>
          <a:xfrm>
            <a:off x="463138" y="1484416"/>
            <a:ext cx="11265724" cy="26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3600" b="1" dirty="0" err="1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Lurbinectedin</a:t>
            </a:r>
            <a:r>
              <a:rPr lang="en-US" altLang="ko-KR" sz="3600" b="1" dirty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 </a:t>
            </a:r>
            <a:r>
              <a:rPr lang="en-US" altLang="ko-KR" sz="3600" b="1" i="1" dirty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vs</a:t>
            </a:r>
            <a:r>
              <a:rPr lang="en-US" altLang="ko-KR" sz="3600" b="1" dirty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. </a:t>
            </a:r>
            <a:r>
              <a:rPr lang="en-US" altLang="ko-KR" sz="36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Topotecan</a:t>
            </a:r>
            <a:endParaRPr lang="en-US" altLang="ko-KR" sz="3600" b="1" dirty="0" smtClean="0">
              <a:solidFill>
                <a:prstClr val="white"/>
              </a:solidFill>
              <a:latin typeface="Arial" panose="020B0604020202020204" pitchFamily="34" charset="0"/>
              <a:ea typeface="나눔스퀘어OTF"/>
              <a:cs typeface="Arial" panose="020B0604020202020204" pitchFamily="34" charset="0"/>
            </a:endParaRPr>
          </a:p>
          <a:p>
            <a:pPr lvl="0" algn="ctr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− Indirect </a:t>
            </a:r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Comparison</a:t>
            </a:r>
            <a:endParaRPr kumimoji="0" lang="ko-KR" altLang="sv-SE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스퀘어OTF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81503"/>
              </p:ext>
            </p:extLst>
          </p:nvPr>
        </p:nvGraphicFramePr>
        <p:xfrm>
          <a:off x="1212265" y="1427641"/>
          <a:ext cx="9807731" cy="44787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6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4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Investigator </a:t>
                      </a:r>
                      <a:r>
                        <a:rPr lang="en-US" altLang="ko-KR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  <a:endParaRPr lang="en-US" altLang="ko-KR" sz="2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Lurbinectedin</a:t>
                      </a:r>
                      <a:endParaRPr lang="en-US" altLang="ko-KR" sz="24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(n=105)</a:t>
                      </a:r>
                      <a:endParaRPr lang="en-US" altLang="ko-KR" sz="2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Topotecan</a:t>
                      </a:r>
                      <a:endParaRPr lang="en-US" altLang="ko-KR" sz="24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(n=213)</a:t>
                      </a:r>
                      <a:endParaRPr lang="en-US" altLang="ko-KR" sz="24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2177473"/>
                  </a:ext>
                </a:extLst>
              </a:tr>
              <a:tr h="86602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ORR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GB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r>
                        <a:rPr lang="en-US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months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r>
                        <a:rPr lang="en-US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6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 </a:t>
                      </a:r>
                      <a:r>
                        <a:rPr lang="en-US" altLang="ko-KR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GB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 </a:t>
                      </a:r>
                      <a:r>
                        <a:rPr lang="en-US" altLang="ko-KR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602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 </a:t>
                      </a:r>
                      <a:r>
                        <a:rPr lang="en-US" sz="24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12 </a:t>
                      </a:r>
                      <a:r>
                        <a:rPr lang="en-US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dirty="0"/>
              <a:t>J Clin </a:t>
            </a:r>
            <a:r>
              <a:rPr lang="it-IT" altLang="ko-KR" dirty="0" smtClean="0"/>
              <a:t>Oncol. </a:t>
            </a:r>
            <a:r>
              <a:rPr lang="it-IT" altLang="ko-KR" dirty="0"/>
              <a:t>2014 Dec 10;32(35):4012-9.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Efficacy −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Lurbinectedin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Topotecan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30186"/>
              </p:ext>
            </p:extLst>
          </p:nvPr>
        </p:nvGraphicFramePr>
        <p:xfrm>
          <a:off x="876000" y="1281113"/>
          <a:ext cx="10439999" cy="44058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5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1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18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Investigator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Assessment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Chemotherapy-sensitive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Chemotherapy-r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esistant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29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Lurbinectedin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(n=60)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Topotecan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(n=120)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Lurbinectedin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(n=45)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Topotecan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(n=93)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463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45.0%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23.1%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22.2%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9.0%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</a:t>
                      </a:r>
                      <a:r>
                        <a:rPr lang="en-US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 </a:t>
                      </a:r>
                      <a:r>
                        <a:rPr lang="en-US" altLang="ko-K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 </a:t>
                      </a:r>
                      <a:r>
                        <a:rPr lang="en-US" altLang="ko-K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 </a:t>
                      </a:r>
                      <a:r>
                        <a:rPr lang="en-US" altLang="ko-K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5463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 </a:t>
                      </a:r>
                      <a:r>
                        <a:rPr lang="en-US" sz="20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12 </a:t>
                      </a:r>
                      <a:r>
                        <a:rPr lang="en-US" sz="2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20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48.3%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39.0%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15.9%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8.0%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1" marR="5080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dirty="0"/>
              <a:t>J Clin </a:t>
            </a:r>
            <a:r>
              <a:rPr lang="it-IT" altLang="ko-KR" dirty="0" smtClean="0"/>
              <a:t>Oncol. </a:t>
            </a:r>
            <a:r>
              <a:rPr lang="it-IT" altLang="ko-KR" dirty="0"/>
              <a:t>2014 Dec 10;32(35):4012-9.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Efficacy −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Lurbinectedin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Topotecan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>
            <a:extLst>
              <a:ext uri="{FF2B5EF4-FFF2-40B4-BE49-F238E27FC236}">
                <a16:creationId xmlns:a16="http://schemas.microsoft.com/office/drawing/2014/main" id="{A4369D15-DF29-C247-A39C-7811E48A339C}"/>
              </a:ext>
            </a:extLst>
          </p:cNvPr>
          <p:cNvSpPr txBox="1">
            <a:spLocks/>
          </p:cNvSpPr>
          <p:nvPr/>
        </p:nvSpPr>
        <p:spPr>
          <a:xfrm>
            <a:off x="463138" y="1484416"/>
            <a:ext cx="11265724" cy="26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3600" b="1" dirty="0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2</a:t>
            </a:r>
            <a:r>
              <a:rPr lang="en-US" altLang="ko-KR" sz="3600" b="1" baseline="30000" dirty="0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nd</a:t>
            </a:r>
            <a:r>
              <a:rPr lang="en-US" altLang="ko-KR" sz="3600" b="1" dirty="0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 line </a:t>
            </a:r>
            <a:r>
              <a:rPr lang="en-US" altLang="ko-KR" sz="36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Lurbinectedin</a:t>
            </a:r>
            <a:r>
              <a:rPr lang="en-US" altLang="ko-KR" sz="3600" b="1" dirty="0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 </a:t>
            </a:r>
          </a:p>
          <a:p>
            <a:pPr lvl="0" algn="ctr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− Treatment for CTFI </a:t>
            </a:r>
            <a:r>
              <a:rPr lang="en-US" altLang="ko-KR" sz="2800" b="1" dirty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≥ 180 days</a:t>
            </a:r>
          </a:p>
        </p:txBody>
      </p:sp>
    </p:spTree>
    <p:extLst>
      <p:ext uri="{BB962C8B-B14F-4D97-AF65-F5344CB8AC3E}">
        <p14:creationId xmlns:p14="http://schemas.microsoft.com/office/powerpoint/2010/main" val="33605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dirty="0"/>
              <a:t>Lung Cancer. 2020 Dec:150:90-96.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4" y="290035"/>
            <a:ext cx="5493467" cy="149157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181276" y="2242582"/>
            <a:ext cx="9823549" cy="1440000"/>
            <a:chOff x="1721275" y="7220637"/>
            <a:chExt cx="9823549" cy="1440000"/>
          </a:xfrm>
        </p:grpSpPr>
        <p:grpSp>
          <p:nvGrpSpPr>
            <p:cNvPr id="5" name="그룹 4"/>
            <p:cNvGrpSpPr/>
            <p:nvPr/>
          </p:nvGrpSpPr>
          <p:grpSpPr>
            <a:xfrm>
              <a:off x="1721275" y="7220637"/>
              <a:ext cx="9823549" cy="1440000"/>
              <a:chOff x="-374807" y="3827320"/>
              <a:chExt cx="9823549" cy="1440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374807" y="4002812"/>
                <a:ext cx="207635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/>
                  <a:t>Subset of patients</a:t>
                </a:r>
              </a:p>
              <a:p>
                <a:pPr algn="ctr"/>
                <a:r>
                  <a:rPr lang="en-US" altLang="ko-KR" sz="1600" b="1" dirty="0">
                    <a:solidFill>
                      <a:srgbClr val="FF0000"/>
                    </a:solidFill>
                  </a:rPr>
                  <a:t>CTFI ≥ 180 days</a:t>
                </a:r>
              </a:p>
              <a:p>
                <a:pPr algn="ctr"/>
                <a:r>
                  <a:rPr lang="en-US" altLang="ko-KR" sz="1600" b="1" dirty="0"/>
                  <a:t>(Basket trial)</a:t>
                </a:r>
              </a:p>
              <a:p>
                <a:pPr algn="ctr"/>
                <a:r>
                  <a:rPr lang="en-US" altLang="ko-KR" sz="1600" b="1" dirty="0" smtClean="0"/>
                  <a:t>N=20</a:t>
                </a:r>
                <a:endParaRPr lang="en-US" altLang="ko-KR" sz="1600" b="1" dirty="0"/>
              </a:p>
            </p:txBody>
          </p:sp>
          <p:grpSp>
            <p:nvGrpSpPr>
              <p:cNvPr id="8" name="그룹 7"/>
              <p:cNvGrpSpPr/>
              <p:nvPr/>
            </p:nvGrpSpPr>
            <p:grpSpPr>
              <a:xfrm>
                <a:off x="2302406" y="3827320"/>
                <a:ext cx="7146336" cy="1440000"/>
                <a:chOff x="2904620" y="3827320"/>
                <a:chExt cx="7146336" cy="1440000"/>
              </a:xfrm>
            </p:grpSpPr>
            <p:sp>
              <p:nvSpPr>
                <p:cNvPr id="10" name="직사각형 9"/>
                <p:cNvSpPr/>
                <p:nvPr/>
              </p:nvSpPr>
              <p:spPr>
                <a:xfrm>
                  <a:off x="6450956" y="4146631"/>
                  <a:ext cx="3600000" cy="788943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62000" rtlCol="0" anchor="t"/>
                <a:lstStyle/>
                <a:p>
                  <a:pPr algn="ctr"/>
                  <a:r>
                    <a:rPr lang="en-US" altLang="ko-KR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Until </a:t>
                  </a:r>
                  <a:r>
                    <a:rPr lang="en-US" altLang="ko-KR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PD or unacceptable toxicity</a:t>
                  </a:r>
                </a:p>
              </p:txBody>
            </p:sp>
            <p:sp>
              <p:nvSpPr>
                <p:cNvPr id="11" name="직사각형 10"/>
                <p:cNvSpPr/>
                <p:nvPr/>
              </p:nvSpPr>
              <p:spPr>
                <a:xfrm>
                  <a:off x="2904620" y="3827320"/>
                  <a:ext cx="2520000" cy="1440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62000" rtlCol="0" anchor="t"/>
                <a:lstStyle/>
                <a:p>
                  <a:pPr algn="ctr"/>
                  <a:r>
                    <a:rPr lang="en-US" altLang="ko-KR" sz="2000" b="1" u="sng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Lurbinectedin</a:t>
                  </a:r>
                  <a:endParaRPr lang="en-US" altLang="ko-KR" sz="2000" b="1" u="sng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ko-KR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3.2mg/m</a:t>
                  </a:r>
                  <a:r>
                    <a:rPr lang="en-US" altLang="ko-KR" b="1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ko-KR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</a:p>
                <a:p>
                  <a:pPr algn="ctr"/>
                  <a:r>
                    <a:rPr lang="en-US" altLang="ko-KR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1h IV infusion</a:t>
                  </a:r>
                </a:p>
                <a:p>
                  <a:pPr algn="ctr"/>
                  <a:r>
                    <a:rPr lang="en-US" altLang="ko-KR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Q3W</a:t>
                  </a:r>
                  <a:endParaRPr lang="en-US" altLang="ko-KR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" name="직선 화살표 연결선 8"/>
              <p:cNvCxnSpPr>
                <a:stCxn id="7" idx="3"/>
                <a:endCxn id="11" idx="1"/>
              </p:cNvCxnSpPr>
              <p:nvPr/>
            </p:nvCxnSpPr>
            <p:spPr>
              <a:xfrm>
                <a:off x="1701544" y="4541421"/>
                <a:ext cx="600862" cy="5899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직선 화살표 연결선 5"/>
            <p:cNvCxnSpPr>
              <a:stCxn id="11" idx="3"/>
              <a:endCxn id="10" idx="1"/>
            </p:cNvCxnSpPr>
            <p:nvPr/>
          </p:nvCxnSpPr>
          <p:spPr>
            <a:xfrm flipV="1">
              <a:off x="6918488" y="7934420"/>
              <a:ext cx="1026336" cy="621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35"/>
          <p:cNvSpPr/>
          <p:nvPr/>
        </p:nvSpPr>
        <p:spPr bwMode="gray">
          <a:xfrm>
            <a:off x="3455988" y="2660650"/>
            <a:ext cx="239712" cy="125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9" tIns="60949" rIns="60949" bIns="60949" anchor="ctr"/>
          <a:lstStyle/>
          <a:p>
            <a:pPr algn="ctr" eaLnBrk="1" hangingPunct="1">
              <a:defRPr/>
            </a:pPr>
            <a:endParaRPr lang="en-US" sz="1300" dirty="0">
              <a:solidFill>
                <a:srgbClr val="2F2F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65 Conector recto de flecha"/>
          <p:cNvCxnSpPr/>
          <p:nvPr/>
        </p:nvCxnSpPr>
        <p:spPr>
          <a:xfrm flipH="1" flipV="1">
            <a:off x="3263900" y="2346325"/>
            <a:ext cx="0" cy="118903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CuadroTexto"/>
          <p:cNvSpPr txBox="1"/>
          <p:nvPr/>
        </p:nvSpPr>
        <p:spPr>
          <a:xfrm>
            <a:off x="681509" y="4202098"/>
            <a:ext cx="10610850" cy="112864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/>
              <a:t>▪ International</a:t>
            </a:r>
            <a:r>
              <a:rPr lang="en-US" sz="2400" b="1" dirty="0"/>
              <a:t>, multicenter, single-arm, open-label, phase 2 basket Trial </a:t>
            </a:r>
            <a:endParaRPr lang="en-US" sz="2400" b="1" dirty="0" smtClean="0"/>
          </a:p>
          <a:p>
            <a:pPr>
              <a:lnSpc>
                <a:spcPct val="150000"/>
              </a:lnSpc>
              <a:defRPr/>
            </a:pPr>
            <a:r>
              <a:rPr lang="en-US" altLang="ko-KR" sz="2400" b="1" dirty="0"/>
              <a:t>▪ </a:t>
            </a:r>
            <a:r>
              <a:rPr lang="en-US" altLang="es-ES" sz="2400" b="1" dirty="0" smtClean="0"/>
              <a:t>Pre-planned </a:t>
            </a:r>
            <a:r>
              <a:rPr lang="en-US" altLang="es-ES" sz="2400" b="1" dirty="0"/>
              <a:t>subset of patients with CTFI ≥ 180 days. </a:t>
            </a:r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3347638" y="1412801"/>
            <a:ext cx="1908000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299653" y="1689086"/>
            <a:ext cx="1656000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3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76105"/>
              </p:ext>
            </p:extLst>
          </p:nvPr>
        </p:nvGraphicFramePr>
        <p:xfrm>
          <a:off x="1212265" y="1427641"/>
          <a:ext cx="9807731" cy="44787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6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4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Outcomes</a:t>
                      </a:r>
                      <a:endParaRPr lang="en-US" altLang="ko-KR" sz="2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Investigator</a:t>
                      </a:r>
                      <a:endParaRPr lang="en-US" altLang="ko-KR" sz="2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review</a:t>
                      </a: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2177473"/>
                  </a:ext>
                </a:extLst>
              </a:tr>
              <a:tr h="86602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ORR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GB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DCR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6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 </a:t>
                      </a:r>
                      <a:r>
                        <a:rPr lang="en-US" altLang="ko-KR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GB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602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 PFS</a:t>
                      </a:r>
                      <a:endParaRPr lang="en-US" sz="2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 </a:t>
                      </a:r>
                      <a:r>
                        <a:rPr lang="en-US" altLang="ko-KR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GB" altLang="ko-KR" sz="24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 </a:t>
                      </a:r>
                      <a:r>
                        <a:rPr lang="en-US" altLang="ko-KR" sz="2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GB" altLang="ko-KR" sz="24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002F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dirty="0"/>
              <a:t>Lung Cancer. 2020 Dec:150:90-96.</a:t>
            </a:r>
          </a:p>
        </p:txBody>
      </p:sp>
    </p:spTree>
    <p:extLst>
      <p:ext uri="{BB962C8B-B14F-4D97-AF65-F5344CB8AC3E}">
        <p14:creationId xmlns:p14="http://schemas.microsoft.com/office/powerpoint/2010/main" val="781746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>
            <a:extLst>
              <a:ext uri="{FF2B5EF4-FFF2-40B4-BE49-F238E27FC236}">
                <a16:creationId xmlns:a16="http://schemas.microsoft.com/office/drawing/2014/main" id="{A4369D15-DF29-C247-A39C-7811E48A339C}"/>
              </a:ext>
            </a:extLst>
          </p:cNvPr>
          <p:cNvSpPr txBox="1">
            <a:spLocks/>
          </p:cNvSpPr>
          <p:nvPr/>
        </p:nvSpPr>
        <p:spPr>
          <a:xfrm>
            <a:off x="463138" y="1484416"/>
            <a:ext cx="11265724" cy="26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3600" b="1" dirty="0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Recent Data</a:t>
            </a:r>
          </a:p>
        </p:txBody>
      </p:sp>
    </p:spTree>
    <p:extLst>
      <p:ext uri="{BB962C8B-B14F-4D97-AF65-F5344CB8AC3E}">
        <p14:creationId xmlns:p14="http://schemas.microsoft.com/office/powerpoint/2010/main" val="226822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6905897" y="6182003"/>
            <a:ext cx="49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J Comp Eff Res. 2023 May;12(5):e220098.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025" y="1229283"/>
            <a:ext cx="8813638" cy="410873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  <a:r>
              <a:rPr kumimoji="0" lang="en-US" altLang="ko-KR" sz="3600" b="1" i="0" u="none" strike="noStrike" kern="1200" cap="none" spc="0" normalizeH="0" noProof="0" dirty="0" smtClean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OS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002F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72095" y="5258003"/>
            <a:ext cx="764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▪ Forest </a:t>
            </a:r>
            <a:r>
              <a:rPr lang="en-US" altLang="ko-KR" dirty="0"/>
              <a:t>plot of estimated odds ratios for </a:t>
            </a:r>
            <a:r>
              <a:rPr lang="en-US" altLang="ko-KR" dirty="0" smtClean="0"/>
              <a:t>OS </a:t>
            </a:r>
            <a:r>
              <a:rPr lang="en-US" altLang="ko-KR" dirty="0"/>
              <a:t>for the base case analysis of patients with platinum-sensitive disease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0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3899474" y="6182003"/>
            <a:ext cx="796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Intern Med J. 2024 Feb 18. </a:t>
            </a:r>
            <a:r>
              <a:rPr lang="en-US" altLang="ko-KR" dirty="0" err="1"/>
              <a:t>doi</a:t>
            </a:r>
            <a:r>
              <a:rPr lang="en-US" altLang="ko-KR" dirty="0"/>
              <a:t>: 10.1111/imj.16348. Online ahead of print.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Real-world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experience of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EAP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002F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52962"/>
          <a:stretch/>
        </p:blipFill>
        <p:spPr>
          <a:xfrm>
            <a:off x="1637086" y="1085124"/>
            <a:ext cx="3960000" cy="43518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t="47038"/>
          <a:stretch/>
        </p:blipFill>
        <p:spPr>
          <a:xfrm>
            <a:off x="6100681" y="1085124"/>
            <a:ext cx="3960000" cy="48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06" y="1474844"/>
            <a:ext cx="8714100" cy="4737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3899474" y="6182003"/>
            <a:ext cx="796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Intern Med J. 2024 Feb 18. </a:t>
            </a:r>
            <a:r>
              <a:rPr lang="en-US" altLang="ko-KR" dirty="0" err="1"/>
              <a:t>doi</a:t>
            </a:r>
            <a:r>
              <a:rPr lang="en-US" altLang="ko-KR" dirty="0"/>
              <a:t>: 10.1111/imj.16348. Online ahead of print.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94674" y="261258"/>
            <a:ext cx="10800000" cy="122306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Real-world experience of EAP</a:t>
            </a:r>
            <a:endParaRPr lang="en-US" altLang="ko-K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: Best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response to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lurbinectedin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266950" y="3086785"/>
            <a:ext cx="2495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</a:rPr>
              <a:t>▪ ORR </a:t>
            </a:r>
            <a:r>
              <a:rPr lang="en-US" altLang="ko-KR" sz="2400" b="1" dirty="0">
                <a:solidFill>
                  <a:srgbClr val="C00000"/>
                </a:solidFill>
              </a:rPr>
              <a:t>= 33%</a:t>
            </a:r>
          </a:p>
          <a:p>
            <a:r>
              <a:rPr lang="en-US" altLang="ko-KR" sz="2400" b="1" dirty="0">
                <a:solidFill>
                  <a:srgbClr val="C00000"/>
                </a:solidFill>
              </a:rPr>
              <a:t>▪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DCR </a:t>
            </a:r>
            <a:r>
              <a:rPr lang="en-US" altLang="ko-KR" sz="2400" b="1" dirty="0">
                <a:solidFill>
                  <a:srgbClr val="C00000"/>
                </a:solidFill>
              </a:rPr>
              <a:t>=</a:t>
            </a:r>
            <a:r>
              <a:rPr lang="ko-KR" altLang="en-US" sz="2400" b="1" dirty="0">
                <a:solidFill>
                  <a:srgbClr val="C00000"/>
                </a:solidFill>
              </a:rPr>
              <a:t> 50% </a:t>
            </a:r>
          </a:p>
        </p:txBody>
      </p:sp>
    </p:spTree>
    <p:extLst>
      <p:ext uri="{BB962C8B-B14F-4D97-AF65-F5344CB8AC3E}">
        <p14:creationId xmlns:p14="http://schemas.microsoft.com/office/powerpoint/2010/main" val="40578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689965"/>
              </p:ext>
            </p:extLst>
          </p:nvPr>
        </p:nvGraphicFramePr>
        <p:xfrm>
          <a:off x="471563" y="1316765"/>
          <a:ext cx="5622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603316" y="2721157"/>
            <a:ext cx="211223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867" b="1" dirty="0"/>
              <a:t>Frequency (%)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73124" y="2718929"/>
            <a:ext cx="211223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867" b="1" dirty="0"/>
              <a:t>Frequency (%)</a:t>
            </a:r>
          </a:p>
        </p:txBody>
      </p:sp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873069"/>
              </p:ext>
            </p:extLst>
          </p:nvPr>
        </p:nvGraphicFramePr>
        <p:xfrm>
          <a:off x="6160887" y="1220755"/>
          <a:ext cx="5648563" cy="443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5798" y="1162707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Up to 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4374" y="1541788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75–90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6704" y="1528390"/>
            <a:ext cx="62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90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3803" y="1861073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80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3662" y="3754492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23658" y="4103305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&lt;10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7654" y="4261340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8376" y="4346146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17497" y="4589393"/>
            <a:ext cx="528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46550" y="4726078"/>
            <a:ext cx="416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71596" y="3657098"/>
            <a:ext cx="630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29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75884" y="4683625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27945" y="4683625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19301" y="4692649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~2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563" y="5510188"/>
            <a:ext cx="211223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867" b="1" dirty="0"/>
              <a:t>Genes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39525" y="535986"/>
            <a:ext cx="294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SCLC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0759" y="535986"/>
            <a:ext cx="271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NSCLC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80011" y="5500773"/>
            <a:ext cx="211223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867" b="1" dirty="0"/>
              <a:t>Genes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60955" y="5797005"/>
            <a:ext cx="6900068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Lancet. 2016 Apr 2;387(10026):1415-1426.</a:t>
            </a:r>
          </a:p>
          <a:p>
            <a:pPr algn="r"/>
            <a:r>
              <a:rPr lang="en-US" altLang="ko-KR" dirty="0" err="1"/>
              <a:t>Clin</a:t>
            </a:r>
            <a:r>
              <a:rPr lang="en-US" altLang="ko-KR" dirty="0"/>
              <a:t> Lung Cancer. 2016 Sep;17(5):325-333. </a:t>
            </a:r>
          </a:p>
          <a:p>
            <a:pPr algn="r"/>
            <a:r>
              <a:rPr lang="en-US" altLang="ko-KR" dirty="0" err="1"/>
              <a:t>Crit</a:t>
            </a:r>
            <a:r>
              <a:rPr lang="en-US" altLang="ko-KR" dirty="0"/>
              <a:t> Rev </a:t>
            </a:r>
            <a:r>
              <a:rPr lang="en-US" altLang="ko-KR" dirty="0" err="1"/>
              <a:t>Oncol</a:t>
            </a:r>
            <a:r>
              <a:rPr lang="en-US" altLang="ko-KR" dirty="0"/>
              <a:t> </a:t>
            </a:r>
            <a:r>
              <a:rPr lang="en-US" altLang="ko-KR" dirty="0" err="1"/>
              <a:t>Hematol</a:t>
            </a:r>
            <a:r>
              <a:rPr lang="en-US" altLang="ko-KR" dirty="0"/>
              <a:t>. 2015 Aug;95(2):154-64.</a:t>
            </a:r>
          </a:p>
        </p:txBody>
      </p:sp>
    </p:spTree>
    <p:extLst>
      <p:ext uri="{BB962C8B-B14F-4D97-AF65-F5344CB8AC3E}">
        <p14:creationId xmlns:p14="http://schemas.microsoft.com/office/powerpoint/2010/main" val="36044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3899474" y="6182003"/>
            <a:ext cx="796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Intern Med J. 2024 Feb 18. </a:t>
            </a:r>
            <a:r>
              <a:rPr lang="en-US" altLang="ko-KR" dirty="0" err="1"/>
              <a:t>doi</a:t>
            </a:r>
            <a:r>
              <a:rPr lang="en-US" altLang="ko-KR" dirty="0"/>
              <a:t>: 10.1111/imj.16348. Online ahead of print.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665" r="49959" b="50409"/>
          <a:stretch/>
        </p:blipFill>
        <p:spPr>
          <a:xfrm>
            <a:off x="2812510" y="1360091"/>
            <a:ext cx="6579140" cy="4716676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694674" y="261258"/>
            <a:ext cx="10800000" cy="122306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Real-world experience of EAP</a:t>
            </a:r>
            <a:endParaRPr lang="en-US" altLang="ko-K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: PFS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3899474" y="6182003"/>
            <a:ext cx="796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Intern Med J. 2024 Feb 18. </a:t>
            </a:r>
            <a:r>
              <a:rPr lang="en-US" altLang="ko-KR" dirty="0" err="1"/>
              <a:t>doi</a:t>
            </a:r>
            <a:r>
              <a:rPr lang="en-US" altLang="ko-KR" dirty="0"/>
              <a:t>: 10.1111/imj.16348. Online ahead of print.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51488" t="665" b="51169"/>
          <a:stretch/>
        </p:blipFill>
        <p:spPr>
          <a:xfrm>
            <a:off x="2716599" y="1248037"/>
            <a:ext cx="6356554" cy="462772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694674" y="261258"/>
            <a:ext cx="10800000" cy="122306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Real-world experience of EAP</a:t>
            </a:r>
            <a:endParaRPr lang="en-US" altLang="ko-K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: OS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3899474" y="6182003"/>
            <a:ext cx="796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Intern Med J. 2024 Feb 18. </a:t>
            </a:r>
            <a:r>
              <a:rPr lang="en-US" altLang="ko-KR" dirty="0" err="1"/>
              <a:t>doi</a:t>
            </a:r>
            <a:r>
              <a:rPr lang="en-US" altLang="ko-KR" dirty="0"/>
              <a:t>: 10.1111/imj.16348. Online ahead of print.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5745" t="51976" r="22349" b="665"/>
          <a:stretch/>
        </p:blipFill>
        <p:spPr>
          <a:xfrm>
            <a:off x="2642300" y="1145626"/>
            <a:ext cx="6916107" cy="462696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878885" y="884903"/>
            <a:ext cx="731520" cy="454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4674" y="261258"/>
            <a:ext cx="10800000" cy="122306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Real-world experience of EAP</a:t>
            </a:r>
            <a:endParaRPr lang="en-US" altLang="ko-K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: OS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28" y="1607737"/>
            <a:ext cx="7305105" cy="4149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3899474" y="6182003"/>
            <a:ext cx="796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Intern Med J. 2024 Feb 18. </a:t>
            </a:r>
            <a:r>
              <a:rPr lang="en-US" altLang="ko-KR" dirty="0" err="1"/>
              <a:t>doi</a:t>
            </a:r>
            <a:r>
              <a:rPr lang="en-US" altLang="ko-KR" dirty="0"/>
              <a:t>: 10.1111/imj.16348. Online ahead of print.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94674" y="261258"/>
            <a:ext cx="10800000" cy="122306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Real-world experience of EAP</a:t>
            </a:r>
            <a:endParaRPr lang="en-US" altLang="ko-K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Dose Modifications &amp; Adverse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304" y="1085124"/>
            <a:ext cx="8268100" cy="55766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3899474" y="6182003"/>
            <a:ext cx="796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/>
              <a:t>Eur</a:t>
            </a:r>
            <a:r>
              <a:rPr lang="en-US" altLang="ko-KR" dirty="0"/>
              <a:t> J </a:t>
            </a:r>
            <a:r>
              <a:rPr lang="en-US" altLang="ko-KR" dirty="0" smtClean="0"/>
              <a:t>Cancer. </a:t>
            </a:r>
            <a:r>
              <a:rPr lang="en-US" altLang="ko-KR" dirty="0"/>
              <a:t>2023 Oct:192:113259.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Pooled Safety Analysis of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Lurbinectedin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039C6-221D-2214-C217-7A6DEDE23B5E}"/>
              </a:ext>
            </a:extLst>
          </p:cNvPr>
          <p:cNvSpPr txBox="1"/>
          <p:nvPr/>
        </p:nvSpPr>
        <p:spPr>
          <a:xfrm>
            <a:off x="3899474" y="6182003"/>
            <a:ext cx="796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Cancer.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 Oct:192:113259.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Pooled Safety Analysis of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Lurbinectedin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980" b="-980"/>
          <a:stretch/>
        </p:blipFill>
        <p:spPr>
          <a:xfrm>
            <a:off x="954445" y="1200150"/>
            <a:ext cx="10291817" cy="448317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05819" y="5629077"/>
            <a:ext cx="681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0000"/>
                </a:solidFill>
              </a:rPr>
              <a:t>AE, adverse event; TEAE, treatment-emergent adverse event.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093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ZEPZELCA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dosing and administration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F58D3574-8BB0-DF4A-BA15-15686EE6C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989194"/>
              </p:ext>
            </p:extLst>
          </p:nvPr>
        </p:nvGraphicFramePr>
        <p:xfrm>
          <a:off x="374650" y="1892300"/>
          <a:ext cx="11442700" cy="298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75">
                  <a:extLst>
                    <a:ext uri="{9D8B030D-6E8A-4147-A177-3AD203B41FA5}">
                      <a16:colId xmlns:a16="http://schemas.microsoft.com/office/drawing/2014/main" val="845544241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2942641655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2492618801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1334288275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4E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4E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Dose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4E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Dose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99095"/>
                  </a:ext>
                </a:extLst>
              </a:tr>
              <a:tr h="962025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err="1">
                          <a:solidFill>
                            <a:srgbClr val="103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mg/m</a:t>
                      </a:r>
                      <a:r>
                        <a:rPr lang="sv-SE" sz="2800" baseline="30000" dirty="0" err="1">
                          <a:solidFill>
                            <a:srgbClr val="103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800" baseline="30000" dirty="0">
                        <a:solidFill>
                          <a:srgbClr val="103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103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mg/m</a:t>
                      </a:r>
                      <a:r>
                        <a:rPr lang="en-GB" sz="2800" baseline="30000" dirty="0">
                          <a:solidFill>
                            <a:srgbClr val="103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103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mg/m</a:t>
                      </a:r>
                      <a:r>
                        <a:rPr lang="en-GB" sz="2800" baseline="30000" dirty="0">
                          <a:solidFill>
                            <a:srgbClr val="103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103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</a:t>
                      </a:r>
                      <a:endParaRPr lang="en-GB" sz="2800" b="1" dirty="0">
                        <a:solidFill>
                          <a:srgbClr val="103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88608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3600" baseline="30000" dirty="0" smtClean="0">
                          <a:solidFill>
                            <a:srgbClr val="103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3600" baseline="30000" dirty="0">
                        <a:solidFill>
                          <a:srgbClr val="103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3600" baseline="30000" dirty="0" smtClean="0">
                          <a:solidFill>
                            <a:srgbClr val="103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81.3%</a:t>
                      </a:r>
                      <a:endParaRPr lang="en-GB" sz="3600" baseline="30000" dirty="0">
                        <a:solidFill>
                          <a:srgbClr val="103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3600" baseline="30000" dirty="0" smtClean="0">
                          <a:solidFill>
                            <a:srgbClr val="103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62.5%</a:t>
                      </a: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GB" sz="3600" b="1" dirty="0">
                        <a:solidFill>
                          <a:srgbClr val="103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613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9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9DCCF74-FAF5-0F80-2EA1-73F90B6A0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38397"/>
              </p:ext>
            </p:extLst>
          </p:nvPr>
        </p:nvGraphicFramePr>
        <p:xfrm>
          <a:off x="447712" y="1372455"/>
          <a:ext cx="11326278" cy="431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905">
                  <a:extLst>
                    <a:ext uri="{9D8B030D-6E8A-4147-A177-3AD203B41FA5}">
                      <a16:colId xmlns:a16="http://schemas.microsoft.com/office/drawing/2014/main" val="3186454692"/>
                    </a:ext>
                  </a:extLst>
                </a:gridCol>
                <a:gridCol w="2845029">
                  <a:extLst>
                    <a:ext uri="{9D8B030D-6E8A-4147-A177-3AD203B41FA5}">
                      <a16:colId xmlns:a16="http://schemas.microsoft.com/office/drawing/2014/main" val="2095204800"/>
                    </a:ext>
                  </a:extLst>
                </a:gridCol>
                <a:gridCol w="1396269">
                  <a:extLst>
                    <a:ext uri="{9D8B030D-6E8A-4147-A177-3AD203B41FA5}">
                      <a16:colId xmlns:a16="http://schemas.microsoft.com/office/drawing/2014/main" val="35385216"/>
                    </a:ext>
                  </a:extLst>
                </a:gridCol>
                <a:gridCol w="688135">
                  <a:extLst>
                    <a:ext uri="{9D8B030D-6E8A-4147-A177-3AD203B41FA5}">
                      <a16:colId xmlns:a16="http://schemas.microsoft.com/office/drawing/2014/main" val="514571030"/>
                    </a:ext>
                  </a:extLst>
                </a:gridCol>
                <a:gridCol w="1579490">
                  <a:extLst>
                    <a:ext uri="{9D8B030D-6E8A-4147-A177-3AD203B41FA5}">
                      <a16:colId xmlns:a16="http://schemas.microsoft.com/office/drawing/2014/main" val="900214089"/>
                    </a:ext>
                  </a:extLst>
                </a:gridCol>
                <a:gridCol w="1469757">
                  <a:extLst>
                    <a:ext uri="{9D8B030D-6E8A-4147-A177-3AD203B41FA5}">
                      <a16:colId xmlns:a16="http://schemas.microsoft.com/office/drawing/2014/main" val="1870667971"/>
                    </a:ext>
                  </a:extLst>
                </a:gridCol>
                <a:gridCol w="902851">
                  <a:extLst>
                    <a:ext uri="{9D8B030D-6E8A-4147-A177-3AD203B41FA5}">
                      <a16:colId xmlns:a16="http://schemas.microsoft.com/office/drawing/2014/main" val="527819857"/>
                    </a:ext>
                  </a:extLst>
                </a:gridCol>
                <a:gridCol w="944842">
                  <a:extLst>
                    <a:ext uri="{9D8B030D-6E8A-4147-A177-3AD203B41FA5}">
                      <a16:colId xmlns:a16="http://schemas.microsoft.com/office/drawing/2014/main" val="4253375767"/>
                    </a:ext>
                  </a:extLst>
                </a:gridCol>
              </a:tblGrid>
              <a:tr h="354092"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260579"/>
                  </a:ext>
                </a:extLst>
              </a:tr>
              <a:tr h="354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Imforte</a:t>
                      </a: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(maintenance)  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34227"/>
                  </a:ext>
                </a:extLst>
              </a:tr>
              <a:tr h="596365"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Lurbinectedine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Lurbinectedine</a:t>
                      </a: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: FDA accelerated approval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Trigo (Lancet onc2020)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209957"/>
                  </a:ext>
                </a:extLst>
              </a:tr>
              <a:tr h="596365">
                <a:tc>
                  <a:txBody>
                    <a:bodyPr/>
                    <a:lstStyle/>
                    <a:p>
                      <a:pPr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Lurbinectedine</a:t>
                      </a: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irinotecan (A-014-15 trial)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Ponce-</a:t>
                      </a:r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aix</a:t>
                      </a: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IASLC  2020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I/II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92332"/>
                  </a:ext>
                </a:extLst>
              </a:tr>
              <a:tr h="354092">
                <a:tc>
                  <a:txBody>
                    <a:bodyPr/>
                    <a:lstStyle/>
                    <a:p>
                      <a:pPr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Lurbinectedine</a:t>
                      </a: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atezolizumab (2SMALL) 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Ponce (SITC 2021)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I/II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57.7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4.47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31860"/>
                  </a:ext>
                </a:extLst>
              </a:tr>
              <a:tr h="354092">
                <a:tc>
                  <a:txBody>
                    <a:bodyPr/>
                    <a:lstStyle/>
                    <a:p>
                      <a:pPr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Lurbinectedine</a:t>
                      </a: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doxorubicine</a:t>
                      </a: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ATLANTIS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Lancet RM 2023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347279"/>
                  </a:ext>
                </a:extLst>
              </a:tr>
              <a:tr h="354092">
                <a:tc>
                  <a:txBody>
                    <a:bodyPr/>
                    <a:lstStyle/>
                    <a:p>
                      <a:pPr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Lurbinectedine+pembrolizumab</a:t>
                      </a: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Calles (ESMO 2023)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I/II 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82581"/>
                  </a:ext>
                </a:extLst>
              </a:tr>
              <a:tr h="354092">
                <a:tc>
                  <a:txBody>
                    <a:bodyPr/>
                    <a:lstStyle/>
                    <a:p>
                      <a:pPr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LAGOON study  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98228"/>
                  </a:ext>
                </a:extLst>
              </a:tr>
              <a:tr h="596365">
                <a:tc>
                  <a:txBody>
                    <a:bodyPr/>
                    <a:lstStyle/>
                    <a:p>
                      <a:pPr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DeLLphi-304 </a:t>
                      </a:r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Tarlatamab</a:t>
                      </a: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</a:t>
                      </a:r>
                      <a:r>
                        <a:rPr lang="en-US" altLang="ko-K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</a:t>
                      </a:r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Topo 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16458"/>
                  </a:ext>
                </a:extLst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700354" y="365124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Lurbinectedin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in SCLC</a:t>
            </a:r>
          </a:p>
        </p:txBody>
      </p:sp>
    </p:spTree>
    <p:extLst>
      <p:ext uri="{BB962C8B-B14F-4D97-AF65-F5344CB8AC3E}">
        <p14:creationId xmlns:p14="http://schemas.microsoft.com/office/powerpoint/2010/main" val="9635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00354" y="365124"/>
            <a:ext cx="10800000" cy="122872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 dirty="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srgbClr val="002F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579" y="1651626"/>
            <a:ext cx="9353550" cy="3693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▪ Unmet needs in the treatment of SCLC</a:t>
            </a:r>
          </a:p>
          <a:p>
            <a:pPr>
              <a:lnSpc>
                <a:spcPct val="150000"/>
              </a:lnSpc>
            </a:pPr>
            <a:r>
              <a:rPr lang="en-US" altLang="ko-KR" sz="2800" dirty="0"/>
              <a:t>▪ </a:t>
            </a:r>
            <a:r>
              <a:rPr lang="en-US" altLang="ko-KR" sz="2800" dirty="0" err="1" smtClean="0"/>
              <a:t>Lubinectedin</a:t>
            </a:r>
            <a:endParaRPr lang="en-US" altLang="ko-KR" sz="2800" dirty="0" smtClean="0"/>
          </a:p>
          <a:p>
            <a:r>
              <a:rPr lang="en-US" altLang="ko-KR" sz="2800" dirty="0" smtClean="0"/>
              <a:t>  : Median PFS – 3.5 months</a:t>
            </a:r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(CTFI &lt; 90 days: 2.6 months, ≥ 90 days: 4.6 months)</a:t>
            </a:r>
          </a:p>
          <a:p>
            <a:pPr>
              <a:lnSpc>
                <a:spcPct val="150000"/>
              </a:lnSpc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: Median </a:t>
            </a:r>
            <a:r>
              <a:rPr lang="en-US" altLang="ko-KR" sz="2800" dirty="0" err="1" smtClean="0"/>
              <a:t>DoR</a:t>
            </a:r>
            <a:r>
              <a:rPr lang="en-US" altLang="ko-KR" sz="2800" dirty="0" smtClean="0"/>
              <a:t> – 5.3 months </a:t>
            </a:r>
            <a:endParaRPr lang="en-US" altLang="ko-KR" sz="2800" dirty="0"/>
          </a:p>
          <a:p>
            <a:pPr marL="361950" indent="-361950"/>
            <a:r>
              <a:rPr lang="en-US" altLang="ko-KR" sz="2800" dirty="0" smtClean="0"/>
              <a:t>  : Valuable treatment option for both chemo-sensitive or -resistant SCLC</a:t>
            </a:r>
          </a:p>
        </p:txBody>
      </p:sp>
    </p:spTree>
    <p:extLst>
      <p:ext uri="{BB962C8B-B14F-4D97-AF65-F5344CB8AC3E}">
        <p14:creationId xmlns:p14="http://schemas.microsoft.com/office/powerpoint/2010/main" val="12560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>
            <a:extLst>
              <a:ext uri="{FF2B5EF4-FFF2-40B4-BE49-F238E27FC236}">
                <a16:creationId xmlns:a16="http://schemas.microsoft.com/office/drawing/2014/main" id="{A4369D15-DF29-C247-A39C-7811E48A339C}"/>
              </a:ext>
            </a:extLst>
          </p:cNvPr>
          <p:cNvSpPr txBox="1">
            <a:spLocks/>
          </p:cNvSpPr>
          <p:nvPr/>
        </p:nvSpPr>
        <p:spPr>
          <a:xfrm>
            <a:off x="463138" y="1484416"/>
            <a:ext cx="11265724" cy="26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3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ko-KR" altLang="en-US" sz="4800" b="1" dirty="0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경청해 주셔서 감사합니다</a:t>
            </a:r>
            <a:r>
              <a:rPr lang="en-US" altLang="ko-KR" sz="4800" b="1" dirty="0" smtClean="0">
                <a:solidFill>
                  <a:prstClr val="white"/>
                </a:solidFill>
                <a:latin typeface="Arial" panose="020B0604020202020204" pitchFamily="34" charset="0"/>
                <a:ea typeface="나눔스퀘어OTF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8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11" y="609598"/>
            <a:ext cx="4180134" cy="542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2289CBC-E704-2712-D33B-3AB0744E3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80832"/>
              </p:ext>
            </p:extLst>
          </p:nvPr>
        </p:nvGraphicFramePr>
        <p:xfrm>
          <a:off x="4820355" y="1254622"/>
          <a:ext cx="7025834" cy="2809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69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8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Stage</a:t>
                      </a:r>
                      <a:endParaRPr lang="ko-KR" altLang="en-US" sz="28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 survival</a:t>
                      </a:r>
                      <a:endParaRPr lang="ko-KR" altLang="en-US" sz="28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34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8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Limited</a:t>
                      </a:r>
                      <a:r>
                        <a:rPr lang="en-US" altLang="ko-KR" sz="280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-stage disease</a:t>
                      </a:r>
                      <a:endParaRPr lang="ko-KR" altLang="en-US" sz="28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16~22 </a:t>
                      </a:r>
                      <a:r>
                        <a:rPr lang="en-US" altLang="ko-KR" sz="3200" b="1" dirty="0" err="1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</a:t>
                      </a:r>
                      <a:endParaRPr lang="ko-KR" altLang="en-US" sz="3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34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8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Extensive</a:t>
                      </a:r>
                      <a:r>
                        <a:rPr lang="en-US" altLang="ko-KR" sz="280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-stage disease</a:t>
                      </a:r>
                      <a:endParaRPr lang="en-US" altLang="ko-KR" sz="28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9~11 </a:t>
                      </a:r>
                      <a:r>
                        <a:rPr lang="en-US" altLang="ko-KR" sz="3200" b="1" dirty="0" err="1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</a:t>
                      </a:r>
                      <a:endParaRPr lang="ko-KR" altLang="en-US" sz="3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F94212-DCC3-AA87-ACC1-25AC2465FE64}"/>
              </a:ext>
            </a:extLst>
          </p:cNvPr>
          <p:cNvSpPr txBox="1"/>
          <p:nvPr/>
        </p:nvSpPr>
        <p:spPr>
          <a:xfrm>
            <a:off x="4954033" y="6182003"/>
            <a:ext cx="690006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Principles and Practice of Lung Cancer. 4th edition.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6E822-67EE-42F2-9501-F50D252065B6}"/>
              </a:ext>
            </a:extLst>
          </p:cNvPr>
          <p:cNvSpPr txBox="1"/>
          <p:nvPr/>
        </p:nvSpPr>
        <p:spPr>
          <a:xfrm>
            <a:off x="5174455" y="739602"/>
            <a:ext cx="63176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/>
              <a:t>▪ Survival of Small Cell Lung Cancer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902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3763213017"/>
              </p:ext>
            </p:extLst>
          </p:nvPr>
        </p:nvGraphicFramePr>
        <p:xfrm>
          <a:off x="719403" y="644691"/>
          <a:ext cx="518457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3428867188"/>
              </p:ext>
            </p:extLst>
          </p:nvPr>
        </p:nvGraphicFramePr>
        <p:xfrm>
          <a:off x="6192011" y="644691"/>
          <a:ext cx="518457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0175" y="3331446"/>
            <a:ext cx="12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4.9%</a:t>
            </a:r>
            <a:endParaRPr lang="ko-KR" altLang="en-US" sz="2400" b="1" dirty="0" err="1"/>
          </a:p>
        </p:txBody>
      </p:sp>
      <p:sp>
        <p:nvSpPr>
          <p:cNvPr id="6" name="TextBox 5"/>
          <p:cNvSpPr txBox="1"/>
          <p:nvPr/>
        </p:nvSpPr>
        <p:spPr>
          <a:xfrm>
            <a:off x="4021865" y="1548353"/>
            <a:ext cx="12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10%</a:t>
            </a:r>
            <a:endParaRPr lang="ko-KR" altLang="en-US" sz="2400" b="1" dirty="0" err="1"/>
          </a:p>
        </p:txBody>
      </p:sp>
      <p:sp>
        <p:nvSpPr>
          <p:cNvPr id="7" name="TextBox 6"/>
          <p:cNvSpPr txBox="1"/>
          <p:nvPr/>
        </p:nvSpPr>
        <p:spPr>
          <a:xfrm>
            <a:off x="7196717" y="4523474"/>
            <a:ext cx="12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1.5%</a:t>
            </a:r>
            <a:endParaRPr lang="ko-KR" altLang="en-US" sz="2400" b="1" dirty="0" err="1"/>
          </a:p>
        </p:txBody>
      </p:sp>
      <p:sp>
        <p:nvSpPr>
          <p:cNvPr id="8" name="TextBox 7"/>
          <p:cNvSpPr txBox="1"/>
          <p:nvPr/>
        </p:nvSpPr>
        <p:spPr>
          <a:xfrm>
            <a:off x="9449317" y="3433546"/>
            <a:ext cx="12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4.6%</a:t>
            </a:r>
            <a:endParaRPr lang="ko-KR" altLang="en-US" sz="2400" b="1" dirty="0" err="1"/>
          </a:p>
        </p:txBody>
      </p:sp>
      <p:sp>
        <p:nvSpPr>
          <p:cNvPr id="11" name="TextBox 10"/>
          <p:cNvSpPr txBox="1"/>
          <p:nvPr/>
        </p:nvSpPr>
        <p:spPr>
          <a:xfrm>
            <a:off x="4960955" y="6182003"/>
            <a:ext cx="690006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J </a:t>
            </a:r>
            <a:r>
              <a:rPr lang="en-US" altLang="ko-KR" dirty="0" err="1"/>
              <a:t>Clin</a:t>
            </a:r>
            <a:r>
              <a:rPr lang="en-US" altLang="ko-KR" dirty="0"/>
              <a:t> </a:t>
            </a:r>
            <a:r>
              <a:rPr lang="en-US" altLang="ko-KR" dirty="0" err="1"/>
              <a:t>Oncol</a:t>
            </a:r>
            <a:r>
              <a:rPr lang="en-US" altLang="ko-KR" dirty="0"/>
              <a:t>. 2006 Oct 1;24(28):4539-44.</a:t>
            </a:r>
          </a:p>
        </p:txBody>
      </p:sp>
    </p:spTree>
    <p:extLst>
      <p:ext uri="{BB962C8B-B14F-4D97-AF65-F5344CB8AC3E}">
        <p14:creationId xmlns:p14="http://schemas.microsoft.com/office/powerpoint/2010/main" val="8650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69099" y="2908075"/>
            <a:ext cx="4127435" cy="7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22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Platinum-based chemotherapy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14280" y="2906315"/>
            <a:ext cx="2685709" cy="737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Chemotherapy + Thoracic irradiation</a:t>
            </a:r>
            <a:endParaRPr lang="en-GB" sz="1467" b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7182" y="2880705"/>
            <a:ext cx="1568445" cy="7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Surgery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09265" y="1365484"/>
            <a:ext cx="4129107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</a:rPr>
              <a:t>Limited-stage SCLC</a:t>
            </a:r>
            <a:endParaRPr lang="en-GB" sz="1867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9099" y="1365484"/>
            <a:ext cx="4129483" cy="72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</a:rPr>
              <a:t>Extensive-stage SCLC</a:t>
            </a:r>
            <a:endParaRPr lang="en-GB" sz="1867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783" y="982298"/>
            <a:ext cx="768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latin typeface="HY엽서L" pitchFamily="18" charset="-127"/>
                <a:ea typeface="HY엽서L" pitchFamily="18" charset="-127"/>
              </a:rPr>
              <a:t>&lt;</a:t>
            </a:r>
            <a:endParaRPr lang="ko-KR" altLang="en-US" sz="8000" b="1" dirty="0" err="1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7420" y="2698624"/>
            <a:ext cx="76808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867" b="1" dirty="0">
                <a:latin typeface="HY엽서L" pitchFamily="18" charset="-127"/>
                <a:ea typeface="HY엽서L" pitchFamily="18" charset="-127"/>
              </a:rPr>
              <a:t>&lt;</a:t>
            </a:r>
            <a:endParaRPr lang="ko-KR" altLang="en-US" sz="5867" b="1" dirty="0" err="1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047" y="2731788"/>
            <a:ext cx="76808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867" b="1" dirty="0">
                <a:latin typeface="HY엽서L" pitchFamily="18" charset="-127"/>
                <a:ea typeface="HY엽서L" pitchFamily="18" charset="-127"/>
              </a:rPr>
              <a:t>&lt;</a:t>
            </a:r>
            <a:endParaRPr lang="ko-KR" altLang="en-US" sz="5867" b="1" dirty="0" err="1">
              <a:latin typeface="HY엽서L" pitchFamily="18" charset="-127"/>
              <a:ea typeface="HY엽서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54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직선 연결선 66"/>
          <p:cNvCxnSpPr/>
          <p:nvPr/>
        </p:nvCxnSpPr>
        <p:spPr bwMode="auto">
          <a:xfrm>
            <a:off x="9349323" y="2351445"/>
            <a:ext cx="0" cy="1344149"/>
          </a:xfrm>
          <a:prstGeom prst="line">
            <a:avLst/>
          </a:prstGeom>
          <a:noFill/>
          <a:ln w="38100" cap="sq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직선 연결선 63"/>
          <p:cNvCxnSpPr/>
          <p:nvPr/>
        </p:nvCxnSpPr>
        <p:spPr bwMode="auto">
          <a:xfrm>
            <a:off x="4924807" y="2284055"/>
            <a:ext cx="0" cy="1344149"/>
          </a:xfrm>
          <a:prstGeom prst="line">
            <a:avLst/>
          </a:prstGeom>
          <a:noFill/>
          <a:ln w="38100" cap="sq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직선 연결선 60"/>
          <p:cNvCxnSpPr/>
          <p:nvPr/>
        </p:nvCxnSpPr>
        <p:spPr bwMode="auto">
          <a:xfrm>
            <a:off x="3138890" y="3728758"/>
            <a:ext cx="2640000" cy="0"/>
          </a:xfrm>
          <a:prstGeom prst="line">
            <a:avLst/>
          </a:prstGeom>
          <a:noFill/>
          <a:ln w="38100" cap="sq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직선 화살표 연결선 58"/>
          <p:cNvCxnSpPr/>
          <p:nvPr/>
        </p:nvCxnSpPr>
        <p:spPr bwMode="auto">
          <a:xfrm>
            <a:off x="2499402" y="2872468"/>
            <a:ext cx="0" cy="540000"/>
          </a:xfrm>
          <a:prstGeom prst="straightConnector1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직선 화살표 연결선 55"/>
          <p:cNvCxnSpPr/>
          <p:nvPr/>
        </p:nvCxnSpPr>
        <p:spPr bwMode="auto">
          <a:xfrm>
            <a:off x="3785248" y="1027890"/>
            <a:ext cx="0" cy="672075"/>
          </a:xfrm>
          <a:prstGeom prst="straightConnector1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ounded Rectangle 64"/>
          <p:cNvSpPr/>
          <p:nvPr/>
        </p:nvSpPr>
        <p:spPr>
          <a:xfrm>
            <a:off x="5795699" y="3266174"/>
            <a:ext cx="1635976" cy="9872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PCI or </a:t>
            </a:r>
          </a:p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MRI brain </a:t>
            </a:r>
          </a:p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surveillance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5361" y="6119819"/>
            <a:ext cx="5471583" cy="431800"/>
          </a:xfrm>
        </p:spPr>
        <p:txBody>
          <a:bodyPr anchor="ctr"/>
          <a:lstStyle/>
          <a:p>
            <a:r>
              <a:rPr lang="en-GB" sz="1867" dirty="0">
                <a:latin typeface="Arial" panose="020B0604020202020204" pitchFamily="34" charset="0"/>
                <a:cs typeface="Arial" panose="020B0604020202020204" pitchFamily="34" charset="0"/>
              </a:rPr>
              <a:t>PCI = prophylactic cr</a:t>
            </a:r>
            <a:r>
              <a:rPr lang="en-GB" altLang="ko-KR" sz="1867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GB" sz="1867" dirty="0">
                <a:latin typeface="Arial" panose="020B0604020202020204" pitchFamily="34" charset="0"/>
                <a:cs typeface="Arial" panose="020B0604020202020204" pitchFamily="34" charset="0"/>
              </a:rPr>
              <a:t>ial irradiation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88390" y="2151716"/>
            <a:ext cx="4127435" cy="7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22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Platinum-based chemotherapy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9351083" y="1368708"/>
            <a:ext cx="1024" cy="757869"/>
          </a:xfrm>
          <a:prstGeom prst="straightConnector1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le 9"/>
          <p:cNvSpPr/>
          <p:nvPr/>
        </p:nvSpPr>
        <p:spPr>
          <a:xfrm>
            <a:off x="3833571" y="2149956"/>
            <a:ext cx="2685709" cy="737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Chemotherapy +/- Thoracic irradiation</a:t>
            </a:r>
            <a:endParaRPr lang="en-GB" sz="1467" b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6473" y="2124346"/>
            <a:ext cx="1568445" cy="7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Surgery </a:t>
            </a:r>
            <a:endParaRPr lang="en-GB" sz="1867" b="1" dirty="0" smtClean="0">
              <a:solidFill>
                <a:srgbClr val="000000"/>
              </a:solidFill>
            </a:endParaRPr>
          </a:p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 smtClean="0">
                <a:solidFill>
                  <a:srgbClr val="000000"/>
                </a:solidFill>
              </a:rPr>
              <a:t>(or SBRT)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86049" y="3427771"/>
            <a:ext cx="3019570" cy="10103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</a:rPr>
              <a:t>Chemotherapy +/- Mediastinal </a:t>
            </a:r>
            <a:r>
              <a:rPr lang="en-GB" sz="1867" b="1" dirty="0" smtClean="0">
                <a:solidFill>
                  <a:srgbClr val="000000"/>
                </a:solidFill>
              </a:rPr>
              <a:t>RT</a:t>
            </a:r>
          </a:p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000000"/>
                </a:solidFill>
              </a:rPr>
              <a:t>(sequential or concurrent</a:t>
            </a:r>
            <a:r>
              <a:rPr lang="en-GB" sz="1600" b="1" dirty="0">
                <a:solidFill>
                  <a:srgbClr val="000000"/>
                </a:solidFill>
              </a:rPr>
              <a:t>)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28556" y="778460"/>
            <a:ext cx="4129107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</a:rPr>
              <a:t>Limited-stage SCLC</a:t>
            </a:r>
            <a:endParaRPr lang="en-GB" sz="1867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86342" y="778459"/>
            <a:ext cx="4129483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</a:rPr>
              <a:t>Extensive-stage SCLC</a:t>
            </a:r>
            <a:endParaRPr lang="en-GB" sz="1867" b="1" dirty="0">
              <a:solidFill>
                <a:srgbClr val="000000"/>
              </a:solidFill>
            </a:endParaRPr>
          </a:p>
        </p:txBody>
      </p:sp>
      <p:cxnSp>
        <p:nvCxnSpPr>
          <p:cNvPr id="52" name="직선 연결선 51"/>
          <p:cNvCxnSpPr/>
          <p:nvPr/>
        </p:nvCxnSpPr>
        <p:spPr bwMode="auto">
          <a:xfrm>
            <a:off x="2507427" y="1712534"/>
            <a:ext cx="2640000" cy="0"/>
          </a:xfrm>
          <a:prstGeom prst="line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직선 화살표 연결선 56"/>
          <p:cNvCxnSpPr/>
          <p:nvPr/>
        </p:nvCxnSpPr>
        <p:spPr bwMode="auto">
          <a:xfrm>
            <a:off x="2507427" y="1712577"/>
            <a:ext cx="0" cy="384000"/>
          </a:xfrm>
          <a:prstGeom prst="straightConnector1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직선 화살표 연결선 57"/>
          <p:cNvCxnSpPr/>
          <p:nvPr/>
        </p:nvCxnSpPr>
        <p:spPr bwMode="auto">
          <a:xfrm>
            <a:off x="5175131" y="1712534"/>
            <a:ext cx="0" cy="384000"/>
          </a:xfrm>
          <a:prstGeom prst="straightConnector1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직선 연결선 65"/>
          <p:cNvCxnSpPr/>
          <p:nvPr/>
        </p:nvCxnSpPr>
        <p:spPr bwMode="auto">
          <a:xfrm flipH="1">
            <a:off x="7431675" y="3728758"/>
            <a:ext cx="1872000" cy="0"/>
          </a:xfrm>
          <a:prstGeom prst="line">
            <a:avLst/>
          </a:prstGeom>
          <a:noFill/>
          <a:ln w="38100" cap="sq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71A6A0-FA42-E5AC-6AD8-F7920A839FED}"/>
              </a:ext>
            </a:extLst>
          </p:cNvPr>
          <p:cNvSpPr txBox="1"/>
          <p:nvPr/>
        </p:nvSpPr>
        <p:spPr>
          <a:xfrm>
            <a:off x="360328" y="1532800"/>
            <a:ext cx="2147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M</a:t>
            </a:r>
            <a:r>
              <a:rPr lang="ko-KR" altLang="en-US" dirty="0" err="1"/>
              <a:t>ediastinal</a:t>
            </a:r>
            <a:r>
              <a:rPr lang="ko-KR" altLang="en-US" dirty="0"/>
              <a:t> </a:t>
            </a:r>
            <a:r>
              <a:rPr lang="ko-KR" altLang="en-US" dirty="0" err="1"/>
              <a:t>staging</a:t>
            </a:r>
            <a:endParaRPr lang="en-US" altLang="ko-KR" dirty="0"/>
          </a:p>
          <a:p>
            <a:pPr algn="ctr"/>
            <a:r>
              <a:rPr lang="en-US" altLang="ko-KR" dirty="0"/>
              <a:t>: All negative 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784788" y="2978160"/>
            <a:ext cx="761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0000"/>
                </a:solidFill>
              </a:rPr>
              <a:t>if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1600" b="1" dirty="0" err="1">
                <a:solidFill>
                  <a:srgbClr val="000000"/>
                </a:solidFill>
              </a:rPr>
              <a:t>pN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+</a:t>
            </a:r>
            <a:endParaRPr lang="en-GB" altLang="ko-KR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0790" y="365124"/>
            <a:ext cx="11619128" cy="720000"/>
          </a:xfrm>
        </p:spPr>
        <p:txBody>
          <a:bodyPr>
            <a:normAutofit/>
          </a:bodyPr>
          <a:lstStyle/>
          <a:p>
            <a:pPr algn="ctr"/>
            <a:r>
              <a:rPr lang="sv-SE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line treatment of ES-SCLC −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IMpower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133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A3449-23C7-B923-8FCC-6B568B4987C5}"/>
              </a:ext>
            </a:extLst>
          </p:cNvPr>
          <p:cNvSpPr txBox="1"/>
          <p:nvPr/>
        </p:nvSpPr>
        <p:spPr>
          <a:xfrm>
            <a:off x="6935191" y="6182003"/>
            <a:ext cx="49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N </a:t>
            </a:r>
            <a:r>
              <a:rPr lang="en-US" altLang="ko-KR" dirty="0" err="1"/>
              <a:t>Engl</a:t>
            </a:r>
            <a:r>
              <a:rPr lang="en-US" altLang="ko-KR" dirty="0"/>
              <a:t> J Med. 2018 Dec 6;379(23):2220-2229.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b="50588"/>
          <a:stretch/>
        </p:blipFill>
        <p:spPr>
          <a:xfrm>
            <a:off x="6164036" y="1960631"/>
            <a:ext cx="5865151" cy="287274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t="51170"/>
          <a:stretch/>
        </p:blipFill>
        <p:spPr>
          <a:xfrm>
            <a:off x="235203" y="1977554"/>
            <a:ext cx="5865151" cy="283889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41988" y="1851521"/>
            <a:ext cx="1648311" cy="27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036247" y="1841359"/>
            <a:ext cx="1269328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6483" y="4952646"/>
            <a:ext cx="1922590" cy="431800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▪ PFS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436812" y="4952645"/>
            <a:ext cx="1922590" cy="431800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▪ OS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Zepzelca">
      <a:dk1>
        <a:srgbClr val="101820"/>
      </a:dk1>
      <a:lt1>
        <a:sysClr val="window" lastClr="FFFFFF"/>
      </a:lt1>
      <a:dk2>
        <a:srgbClr val="002F3B"/>
      </a:dk2>
      <a:lt2>
        <a:srgbClr val="A7A8AA"/>
      </a:lt2>
      <a:accent1>
        <a:srgbClr val="B24B58"/>
      </a:accent1>
      <a:accent2>
        <a:srgbClr val="79232E"/>
      </a:accent2>
      <a:accent3>
        <a:srgbClr val="4196B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A7A8AA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Zepzelca">
      <a:dk1>
        <a:srgbClr val="101820"/>
      </a:dk1>
      <a:lt1>
        <a:sysClr val="window" lastClr="FFFFFF"/>
      </a:lt1>
      <a:dk2>
        <a:srgbClr val="002F3B"/>
      </a:dk2>
      <a:lt2>
        <a:srgbClr val="A7A8AA"/>
      </a:lt2>
      <a:accent1>
        <a:srgbClr val="B24B58"/>
      </a:accent1>
      <a:accent2>
        <a:srgbClr val="79232E"/>
      </a:accent2>
      <a:accent3>
        <a:srgbClr val="4196B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A7A8AA"/>
      </a:folHlink>
    </a:clrScheme>
    <a:fontScheme name="Zepzelca">
      <a:majorFont>
        <a:latin typeface="Calibri"/>
        <a:ea typeface="나눔스퀘어OTF Bold"/>
        <a:cs typeface=""/>
      </a:majorFont>
      <a:minorFont>
        <a:latin typeface="Calibri"/>
        <a:ea typeface="나눔스퀘어OTF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Zepzelca">
      <a:dk1>
        <a:srgbClr val="101820"/>
      </a:dk1>
      <a:lt1>
        <a:sysClr val="window" lastClr="FFFFFF"/>
      </a:lt1>
      <a:dk2>
        <a:srgbClr val="002F3B"/>
      </a:dk2>
      <a:lt2>
        <a:srgbClr val="A7A8AA"/>
      </a:lt2>
      <a:accent1>
        <a:srgbClr val="B24B58"/>
      </a:accent1>
      <a:accent2>
        <a:srgbClr val="79232E"/>
      </a:accent2>
      <a:accent3>
        <a:srgbClr val="4196B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A7A8AA"/>
      </a:folHlink>
    </a:clrScheme>
    <a:fontScheme name="Zepzelca">
      <a:majorFont>
        <a:latin typeface="Calibri"/>
        <a:ea typeface="나눔스퀘어OTF Bold"/>
        <a:cs typeface=""/>
      </a:majorFont>
      <a:minorFont>
        <a:latin typeface="Calibri"/>
        <a:ea typeface="나눔스퀘어OTF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Zepzelca">
      <a:dk1>
        <a:srgbClr val="101820"/>
      </a:dk1>
      <a:lt1>
        <a:sysClr val="window" lastClr="FFFFFF"/>
      </a:lt1>
      <a:dk2>
        <a:srgbClr val="002F3B"/>
      </a:dk2>
      <a:lt2>
        <a:srgbClr val="A7A8AA"/>
      </a:lt2>
      <a:accent1>
        <a:srgbClr val="B24B58"/>
      </a:accent1>
      <a:accent2>
        <a:srgbClr val="79232E"/>
      </a:accent2>
      <a:accent3>
        <a:srgbClr val="4196B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A7A8AA"/>
      </a:folHlink>
    </a:clrScheme>
    <a:fontScheme name="Zepzelca">
      <a:majorFont>
        <a:latin typeface="Calibri"/>
        <a:ea typeface="나눔스퀘어OTF Bold"/>
        <a:cs typeface=""/>
      </a:majorFont>
      <a:minorFont>
        <a:latin typeface="Calibri"/>
        <a:ea typeface="나눔스퀘어OTF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디자인 사용자 지정">
  <a:themeElements>
    <a:clrScheme name="Zepzelca">
      <a:dk1>
        <a:srgbClr val="101820"/>
      </a:dk1>
      <a:lt1>
        <a:sysClr val="window" lastClr="FFFFFF"/>
      </a:lt1>
      <a:dk2>
        <a:srgbClr val="002F3B"/>
      </a:dk2>
      <a:lt2>
        <a:srgbClr val="A7A8AA"/>
      </a:lt2>
      <a:accent1>
        <a:srgbClr val="B24B58"/>
      </a:accent1>
      <a:accent2>
        <a:srgbClr val="79232E"/>
      </a:accent2>
      <a:accent3>
        <a:srgbClr val="4196B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A7A8AA"/>
      </a:folHlink>
    </a:clrScheme>
    <a:fontScheme name="Zepzelca">
      <a:majorFont>
        <a:latin typeface="Calibri"/>
        <a:ea typeface="나눔스퀘어OTF Bold"/>
        <a:cs typeface=""/>
      </a:majorFont>
      <a:minorFont>
        <a:latin typeface="Calibri"/>
        <a:ea typeface="나눔스퀘어OTF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4E05CB2DDF1247ADBBBC68DAA7B8BB" ma:contentTypeVersion="12" ma:contentTypeDescription="Crear nuevo documento." ma:contentTypeScope="" ma:versionID="eca8377b8fa41af8f97b4fb08c98e9f5">
  <xsd:schema xmlns:xsd="http://www.w3.org/2001/XMLSchema" xmlns:xs="http://www.w3.org/2001/XMLSchema" xmlns:p="http://schemas.microsoft.com/office/2006/metadata/properties" xmlns:ns2="898f5153-b5a0-4e4a-ad61-0895be929067" xmlns:ns3="7fb45e8e-b557-4fb5-9232-846276d531ee" targetNamespace="http://schemas.microsoft.com/office/2006/metadata/properties" ma:root="true" ma:fieldsID="fb5b8fc86cdea3244823e1103fb3ef75" ns2:_="" ns3:_="">
    <xsd:import namespace="898f5153-b5a0-4e4a-ad61-0895be929067"/>
    <xsd:import namespace="7fb45e8e-b557-4fb5-9232-846276d53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f5153-b5a0-4e4a-ad61-0895be9290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45e8e-b557-4fb5-9232-846276d531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3CD1F9-208D-42E3-A543-29F0A05C3775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7fb45e8e-b557-4fb5-9232-846276d531ee"/>
    <ds:schemaRef ds:uri="http://schemas.openxmlformats.org/package/2006/metadata/core-properties"/>
    <ds:schemaRef ds:uri="http://schemas.microsoft.com/office/infopath/2007/PartnerControls"/>
    <ds:schemaRef ds:uri="898f5153-b5a0-4e4a-ad61-0895be92906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DFBD05-1EE5-47F7-9C48-C0A13EFFA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42C81-D219-4D9A-BE10-F5FA9FF16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f5153-b5a0-4e4a-ad61-0895be929067"/>
    <ds:schemaRef ds:uri="7fb45e8e-b557-4fb5-9232-846276d53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25169</TotalTime>
  <Words>2086</Words>
  <Application>Microsoft Office PowerPoint</Application>
  <PresentationFormat>와이드스크린</PresentationFormat>
  <Paragraphs>582</Paragraphs>
  <Slides>49</Slides>
  <Notes>28</Notes>
  <HiddenSlides>2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49</vt:i4>
      </vt:variant>
    </vt:vector>
  </HeadingPairs>
  <TitlesOfParts>
    <vt:vector size="68" baseType="lpstr">
      <vt:lpstr>BlinkMacSystemFont</vt:lpstr>
      <vt:lpstr>HY엽서L</vt:lpstr>
      <vt:lpstr>나눔스퀘어_ac</vt:lpstr>
      <vt:lpstr>나눔스퀘어OTF</vt:lpstr>
      <vt:lpstr>나눔스퀘어OTF Bold</vt:lpstr>
      <vt:lpstr>맑은 고딕</vt:lpstr>
      <vt:lpstr>Batang</vt:lpstr>
      <vt:lpstr>Arial</vt:lpstr>
      <vt:lpstr>Calibri</vt:lpstr>
      <vt:lpstr>Calibri Light</vt:lpstr>
      <vt:lpstr>Lucida Handwriting</vt:lpstr>
      <vt:lpstr>Times New Roman</vt:lpstr>
      <vt:lpstr>Wingdings</vt:lpstr>
      <vt:lpstr>Diseño personalizado</vt:lpstr>
      <vt:lpstr>디자인 사용자 지정</vt:lpstr>
      <vt:lpstr>1_디자인 사용자 지정</vt:lpstr>
      <vt:lpstr>2_디자인 사용자 지정</vt:lpstr>
      <vt:lpstr>3_디자인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1st line treatment of ES-SCLC − IMpower 133</vt:lpstr>
      <vt:lpstr>1st line treatment of ES-SCLC − CASPIAN</vt:lpstr>
      <vt:lpstr>PowerPoint 프레젠테이션</vt:lpstr>
      <vt:lpstr>PowerPoint 프레젠테이션</vt:lpstr>
      <vt:lpstr>PowerPoint 프레젠테이션</vt:lpstr>
      <vt:lpstr>PowerPoint 프레젠테이션</vt:lpstr>
      <vt:lpstr>LS-SCLC &amp; Durvalumab − ADRIATIC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Lurbinectedin from Ecteinascidia turbinata</vt:lpstr>
      <vt:lpstr>PowerPoint 프레젠테이션</vt:lpstr>
      <vt:lpstr>PowerPoint 프레젠테이션</vt:lpstr>
      <vt:lpstr>Lurbinectedin in the ESMO guidelines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Ceballos Jimenez</dc:creator>
  <cp:lastModifiedBy>admin</cp:lastModifiedBy>
  <cp:revision>1520</cp:revision>
  <dcterms:created xsi:type="dcterms:W3CDTF">2017-05-23T08:38:00Z</dcterms:created>
  <dcterms:modified xsi:type="dcterms:W3CDTF">2024-06-20T00:55:39Z</dcterms:modified>
</cp:coreProperties>
</file>