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563" r:id="rId3"/>
    <p:sldId id="564" r:id="rId4"/>
    <p:sldId id="562" r:id="rId5"/>
    <p:sldId id="555" r:id="rId6"/>
    <p:sldId id="566" r:id="rId7"/>
    <p:sldId id="571" r:id="rId8"/>
    <p:sldId id="631" r:id="rId9"/>
    <p:sldId id="576" r:id="rId10"/>
    <p:sldId id="572" r:id="rId11"/>
    <p:sldId id="584" r:id="rId12"/>
    <p:sldId id="514" r:id="rId13"/>
    <p:sldId id="578" r:id="rId14"/>
    <p:sldId id="583" r:id="rId15"/>
    <p:sldId id="585" r:id="rId16"/>
    <p:sldId id="586" r:id="rId17"/>
    <p:sldId id="632" r:id="rId18"/>
    <p:sldId id="532" r:id="rId19"/>
    <p:sldId id="587" r:id="rId20"/>
    <p:sldId id="588" r:id="rId21"/>
    <p:sldId id="628" r:id="rId22"/>
    <p:sldId id="592" r:id="rId23"/>
    <p:sldId id="593" r:id="rId24"/>
    <p:sldId id="630" r:id="rId25"/>
    <p:sldId id="635" r:id="rId26"/>
    <p:sldId id="594" r:id="rId27"/>
    <p:sldId id="637" r:id="rId28"/>
    <p:sldId id="638" r:id="rId29"/>
    <p:sldId id="634" r:id="rId30"/>
    <p:sldId id="639" r:id="rId31"/>
    <p:sldId id="640" r:id="rId32"/>
    <p:sldId id="641" r:id="rId33"/>
    <p:sldId id="636" r:id="rId34"/>
    <p:sldId id="642" r:id="rId35"/>
    <p:sldId id="660" r:id="rId36"/>
    <p:sldId id="580" r:id="rId37"/>
    <p:sldId id="650" r:id="rId38"/>
    <p:sldId id="651" r:id="rId39"/>
    <p:sldId id="649" r:id="rId40"/>
    <p:sldId id="596" r:id="rId41"/>
    <p:sldId id="644" r:id="rId42"/>
    <p:sldId id="645" r:id="rId43"/>
    <p:sldId id="643" r:id="rId44"/>
    <p:sldId id="646" r:id="rId45"/>
    <p:sldId id="647" r:id="rId46"/>
    <p:sldId id="648" r:id="rId47"/>
    <p:sldId id="597" r:id="rId48"/>
    <p:sldId id="655" r:id="rId49"/>
    <p:sldId id="654" r:id="rId50"/>
    <p:sldId id="656" r:id="rId51"/>
    <p:sldId id="661" r:id="rId52"/>
    <p:sldId id="448" r:id="rId53"/>
    <p:sldId id="570" r:id="rId54"/>
    <p:sldId id="567" r:id="rId55"/>
    <p:sldId id="653" r:id="rId56"/>
    <p:sldId id="659" r:id="rId57"/>
    <p:sldId id="652" r:id="rId58"/>
    <p:sldId id="259" r:id="rId59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7203" autoAdjust="0"/>
  </p:normalViewPr>
  <p:slideViewPr>
    <p:cSldViewPr>
      <p:cViewPr varScale="1">
        <p:scale>
          <a:sx n="99" d="100"/>
          <a:sy n="99" d="100"/>
        </p:scale>
        <p:origin x="20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D7A16-FD83-46EA-BA3C-E301705707B9}" type="datetimeFigureOut">
              <a:rPr lang="ko-KR" altLang="en-US" smtClean="0"/>
              <a:pPr/>
              <a:t>2019-05-24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6A52C-7812-4552-8863-2F29F761D7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917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674B6-8C26-4CF7-8B82-CBEEA5895E83}" type="datetimeFigureOut">
              <a:rPr lang="ko-KR" altLang="en-US" smtClean="0"/>
              <a:pPr/>
              <a:t>2019-05-24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3EE45-8E21-4B96-9506-65E641FA34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86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680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Clinical</a:t>
            </a:r>
            <a:r>
              <a:rPr lang="en-US" altLang="ko-KR" baseline="0" dirty="0"/>
              <a:t> response rate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922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Vancomycin/</a:t>
            </a:r>
            <a:r>
              <a:rPr lang="en-US" altLang="ko-KR" dirty="0" err="1"/>
              <a:t>teicoplanin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469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Linezolid/</a:t>
            </a:r>
            <a:r>
              <a:rPr lang="en-US" altLang="ko-KR" dirty="0" err="1"/>
              <a:t>teicoplanin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148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490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A.baumanni</a:t>
            </a:r>
            <a:r>
              <a:rPr lang="en-US" altLang="ko-KR" dirty="0"/>
              <a:t>-&gt; </a:t>
            </a:r>
            <a:r>
              <a:rPr lang="en-US" altLang="ko-KR" dirty="0" err="1"/>
              <a:t>carbapenem</a:t>
            </a:r>
            <a:r>
              <a:rPr lang="en-US" altLang="ko-KR" dirty="0"/>
              <a:t>, </a:t>
            </a:r>
            <a:r>
              <a:rPr lang="en-US" altLang="ko-KR" dirty="0" err="1"/>
              <a:t>sulbactam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en-US" altLang="ko-KR" baseline="0" dirty="0" err="1"/>
              <a:t>colistin</a:t>
            </a:r>
            <a:endParaRPr lang="en-US" altLang="ko-KR" baseline="0" dirty="0"/>
          </a:p>
          <a:p>
            <a:r>
              <a:rPr lang="en-US" altLang="ko-KR" baseline="0" dirty="0"/>
              <a:t>Double </a:t>
            </a:r>
            <a:r>
              <a:rPr lang="en-US" altLang="ko-KR" baseline="0" dirty="0" err="1"/>
              <a:t>carbapenem</a:t>
            </a:r>
            <a:r>
              <a:rPr lang="en-US" altLang="ko-KR" baseline="0" dirty="0"/>
              <a:t> </a:t>
            </a:r>
            <a:r>
              <a:rPr lang="ko-KR" altLang="en-US" baseline="0" dirty="0"/>
              <a:t>은 증거가 미약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RCT, small</a:t>
            </a:r>
            <a:r>
              <a:rPr lang="en-US" altLang="ko-KR" baseline="0" dirty="0"/>
              <a:t> sample size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7631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TG</a:t>
            </a:r>
            <a:r>
              <a:rPr lang="en-US" altLang="ko-KR" baseline="0" dirty="0"/>
              <a:t> vs. imipenem: phase 3 RCT</a:t>
            </a:r>
          </a:p>
          <a:p>
            <a:pPr marL="228600" indent="-228600">
              <a:buAutoNum type="arabicPeriod"/>
            </a:pPr>
            <a:r>
              <a:rPr lang="en-US" altLang="ko-KR" baseline="0" dirty="0"/>
              <a:t>TG vs. </a:t>
            </a:r>
            <a:r>
              <a:rPr lang="en-US" altLang="ko-KR" baseline="0" dirty="0" err="1"/>
              <a:t>colistin</a:t>
            </a:r>
            <a:endParaRPr lang="en-US" altLang="ko-KR" baseline="0" dirty="0"/>
          </a:p>
          <a:p>
            <a:r>
              <a:rPr lang="en-US" altLang="ko-KR" dirty="0"/>
              <a:t>3. </a:t>
            </a:r>
            <a:r>
              <a:rPr lang="en-US" altLang="ko-KR" dirty="0" err="1"/>
              <a:t>P.Aerugionsa</a:t>
            </a:r>
            <a:r>
              <a:rPr lang="en-US" altLang="ko-KR" baseline="0" dirty="0"/>
              <a:t> </a:t>
            </a:r>
            <a:r>
              <a:rPr lang="ko-KR" altLang="en-US" baseline="0" dirty="0"/>
              <a:t>효과 약함</a:t>
            </a:r>
            <a:r>
              <a:rPr lang="en-US" altLang="ko-KR" baseline="0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CFIM</a:t>
            </a:r>
            <a:r>
              <a:rPr lang="en-US" altLang="ko-KR" baseline="0" dirty="0"/>
              <a:t> -&gt; </a:t>
            </a:r>
            <a:r>
              <a:rPr lang="en-US" altLang="ko-KR" baseline="0" dirty="0" err="1"/>
              <a:t>meropenem</a:t>
            </a:r>
            <a:r>
              <a:rPr lang="en-US" altLang="ko-KR" baseline="0"/>
              <a:t>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534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100 mg bid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05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Imipenem</a:t>
            </a:r>
            <a:r>
              <a:rPr lang="en-US" altLang="ko-KR" baseline="0" dirty="0"/>
              <a:t> </a:t>
            </a:r>
            <a:r>
              <a:rPr lang="ko-KR" altLang="en-US" baseline="0" dirty="0" err="1"/>
              <a:t>내성일시에</a:t>
            </a:r>
            <a:r>
              <a:rPr lang="ko-KR" altLang="en-US" baseline="0" dirty="0"/>
              <a:t> </a:t>
            </a:r>
            <a:r>
              <a:rPr lang="en-US" altLang="ko-KR" baseline="0" dirty="0" err="1"/>
              <a:t>colistin+TG</a:t>
            </a:r>
            <a:endParaRPr lang="en-US" altLang="ko-KR" baseline="0" dirty="0"/>
          </a:p>
          <a:p>
            <a:r>
              <a:rPr lang="en-US" altLang="ko-KR" baseline="0" dirty="0"/>
              <a:t>High dose TG during first 48 </a:t>
            </a:r>
            <a:r>
              <a:rPr lang="en-US" altLang="ko-KR" baseline="0" dirty="0" err="1"/>
              <a:t>hr</a:t>
            </a:r>
            <a:r>
              <a:rPr lang="en-US" altLang="ko-KR" baseline="0" dirty="0"/>
              <a:t> (100mg bid)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025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Trend toward</a:t>
            </a:r>
            <a:r>
              <a:rPr lang="en-US" altLang="ko-KR" baseline="0" dirty="0"/>
              <a:t> higher clinical and microbiological success rates and lower 30-day, ICU, and in-hospital mortality rates in the combination therapy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444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Retrospective</a:t>
            </a:r>
          </a:p>
          <a:p>
            <a:r>
              <a:rPr lang="en-US" altLang="ko-KR" dirty="0"/>
              <a:t>mortality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649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787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Mortality 33.8% (control </a:t>
            </a:r>
            <a:r>
              <a:rPr lang="ko-KR" altLang="en-US" dirty="0"/>
              <a:t>과 </a:t>
            </a:r>
            <a:r>
              <a:rPr lang="ko-KR" altLang="en-US" dirty="0" err="1"/>
              <a:t>차이없음</a:t>
            </a:r>
            <a:r>
              <a:rPr lang="en-US" altLang="ko-KR" dirty="0"/>
              <a:t>) – IV </a:t>
            </a:r>
            <a:r>
              <a:rPr lang="en-US" altLang="ko-KR" dirty="0" err="1"/>
              <a:t>colistin</a:t>
            </a:r>
            <a:r>
              <a:rPr lang="en-US" altLang="ko-KR" dirty="0"/>
              <a:t> study </a:t>
            </a:r>
            <a:r>
              <a:rPr lang="ko-KR" altLang="en-US" dirty="0"/>
              <a:t>결과</a:t>
            </a:r>
            <a:r>
              <a:rPr lang="en-US" altLang="ko-KR" dirty="0"/>
              <a:t>: 23-55%</a:t>
            </a:r>
          </a:p>
          <a:p>
            <a:r>
              <a:rPr lang="en-US" altLang="ko-KR" dirty="0"/>
              <a:t>Clinical success</a:t>
            </a:r>
            <a:r>
              <a:rPr lang="en-US" altLang="ko-KR" baseline="0" dirty="0"/>
              <a:t> 70.4% - 75% </a:t>
            </a:r>
          </a:p>
          <a:p>
            <a:r>
              <a:rPr lang="en-US" altLang="ko-KR" baseline="0" dirty="0"/>
              <a:t>Microbiological success 71.3% -75%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29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CTX: cefotaxime</a:t>
            </a:r>
          </a:p>
          <a:p>
            <a:r>
              <a:rPr lang="en-US" altLang="ko-KR" dirty="0"/>
              <a:t>CAZ: ceftazidime</a:t>
            </a:r>
          </a:p>
          <a:p>
            <a:r>
              <a:rPr lang="en-US" altLang="ko-KR" dirty="0"/>
              <a:t>FEP: </a:t>
            </a:r>
            <a:r>
              <a:rPr lang="en-US" altLang="ko-KR" dirty="0" err="1"/>
              <a:t>cefepime</a:t>
            </a:r>
            <a:endParaRPr lang="en-US" altLang="ko-KR" dirty="0"/>
          </a:p>
          <a:p>
            <a:r>
              <a:rPr lang="en-US" altLang="ko-KR" dirty="0"/>
              <a:t>FOX: </a:t>
            </a:r>
            <a:r>
              <a:rPr lang="en-US" altLang="ko-KR" dirty="0" err="1"/>
              <a:t>cefoxitin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2969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장내세균과</a:t>
            </a:r>
            <a:r>
              <a:rPr lang="en-US" altLang="ko-KR" dirty="0"/>
              <a:t>: E.coli, </a:t>
            </a:r>
            <a:r>
              <a:rPr lang="en-US" altLang="ko-KR" dirty="0" err="1"/>
              <a:t>K.pneumoniae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en-US" altLang="ko-KR" baseline="0" dirty="0" err="1"/>
              <a:t>citrobacter</a:t>
            </a:r>
            <a:r>
              <a:rPr lang="en-US" altLang="ko-KR" baseline="0" dirty="0"/>
              <a:t>, </a:t>
            </a:r>
            <a:r>
              <a:rPr lang="en-US" altLang="ko-KR" baseline="0" dirty="0" err="1"/>
              <a:t>shigella</a:t>
            </a:r>
            <a:r>
              <a:rPr lang="en-US" altLang="ko-KR" baseline="0" dirty="0"/>
              <a:t>, salmonella, </a:t>
            </a:r>
            <a:r>
              <a:rPr lang="en-US" altLang="ko-KR" baseline="0" dirty="0" err="1"/>
              <a:t>enterobacter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680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Carrier/control/odds</a:t>
            </a:r>
            <a:r>
              <a:rPr lang="en-US" altLang="ko-KR" baseline="0" dirty="0"/>
              <a:t> ratio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04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주 </a:t>
            </a:r>
            <a:r>
              <a:rPr lang="en-US" altLang="ko-KR" dirty="0" err="1"/>
              <a:t>meropenem</a:t>
            </a:r>
            <a:r>
              <a:rPr lang="en-US" altLang="ko-KR" dirty="0"/>
              <a:t> -&gt; </a:t>
            </a:r>
            <a:r>
              <a:rPr lang="ko-KR" altLang="en-US" dirty="0"/>
              <a:t>중단 중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534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주 </a:t>
            </a:r>
            <a:r>
              <a:rPr lang="en-US" altLang="ko-KR" dirty="0" err="1"/>
              <a:t>meropenem</a:t>
            </a:r>
            <a:r>
              <a:rPr lang="en-US" altLang="ko-KR" dirty="0"/>
              <a:t> -&gt; </a:t>
            </a:r>
            <a:r>
              <a:rPr lang="ko-KR" altLang="en-US" dirty="0"/>
              <a:t>중단 중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5344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44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Coma</a:t>
            </a:r>
            <a:r>
              <a:rPr lang="en-US" altLang="ko-KR" baseline="0" dirty="0"/>
              <a:t> present at the time of ICU admission decreased risk of MDR</a:t>
            </a:r>
          </a:p>
          <a:p>
            <a:r>
              <a:rPr lang="en-US" altLang="ko-KR" baseline="0" dirty="0"/>
              <a:t>Use of systemic steroid increased in one study</a:t>
            </a:r>
          </a:p>
          <a:p>
            <a:r>
              <a:rPr lang="en-US" altLang="ko-KR" baseline="0" dirty="0"/>
              <a:t>Several factors for MRSA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MRSA, </a:t>
            </a:r>
            <a:r>
              <a:rPr lang="en-US" altLang="ko-KR" dirty="0" err="1"/>
              <a:t>carbapenem</a:t>
            </a:r>
            <a:r>
              <a:rPr lang="en-US" altLang="ko-KR" baseline="0" dirty="0"/>
              <a:t> </a:t>
            </a:r>
            <a:r>
              <a:rPr lang="en-US" altLang="ko-KR" baseline="0" dirty="0" err="1"/>
              <a:t>resistatnce</a:t>
            </a:r>
            <a:r>
              <a:rPr lang="en-US" altLang="ko-KR" baseline="0" dirty="0"/>
              <a:t> pathogen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EE45-8E21-4B96-9506-65E641FA34E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804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damc\바탕 화면\-\-\동아대학교의료원PPT디자인\JPG\PT_11(간호부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damc\바탕 화면\-\-\동아대학교의료원PPT디자인\JPG\PT_12(간호부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damc\바탕 화면\-\-\동아대학교의료원PPT디자인\JPG\PT_13(간호부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damc\바탕 화면\-\-\동아대학교의료원PPT디자인\JPG\PT_14(간호부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181CC-5B70-4690-99D9-45C1C76542C5}" type="datetimeFigureOut">
              <a:rPr lang="ko-KR" altLang="en-US" smtClean="0"/>
              <a:pPr/>
              <a:t>2019-05-24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1825E-F2BA-4C52-975B-601DEB9FDB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.png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43808" y="1196752"/>
            <a:ext cx="6264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다재내성균</a:t>
            </a:r>
            <a:r>
              <a:rPr lang="ko-KR" altLang="en-US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폐렴의 치료전략</a:t>
            </a:r>
            <a:r>
              <a:rPr lang="en-US" altLang="ko-KR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084168" y="5805264"/>
            <a:ext cx="27558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동아대학교 병원</a:t>
            </a:r>
            <a:endParaRPr lang="en-US" altLang="ko-KR" sz="2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ko-KR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호흡기내과 </a:t>
            </a:r>
            <a:r>
              <a:rPr lang="ko-KR" altLang="en-US" sz="2400" b="1" cap="all" dirty="0">
                <a:ln w="0"/>
                <a:effectLst/>
              </a:rPr>
              <a:t>강보형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6">
            <a:extLst>
              <a:ext uri="{FF2B5EF4-FFF2-40B4-BE49-F238E27FC236}">
                <a16:creationId xmlns:a16="http://schemas.microsoft.com/office/drawing/2014/main" id="{05E07DB6-7955-4BAB-AF8E-511AB6037BF4}"/>
              </a:ext>
            </a:extLst>
          </p:cNvPr>
          <p:cNvSpPr/>
          <p:nvPr/>
        </p:nvSpPr>
        <p:spPr>
          <a:xfrm>
            <a:off x="0" y="3212976"/>
            <a:ext cx="4716016" cy="2376264"/>
          </a:xfrm>
          <a:prstGeom prst="roundRect">
            <a:avLst/>
          </a:prstGeom>
          <a:solidFill>
            <a:srgbClr val="FFFFCC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solidFill>
                  <a:schemeClr val="tx1"/>
                </a:solidFill>
                <a:latin typeface="맑은 고딕"/>
                <a:ea typeface="맑은 고딕" panose="020B0503020000020004" pitchFamily="50" charset="-127"/>
              </a:rPr>
              <a:t>Community onset pneumonia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chemeClr val="tx1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chemeClr val="tx1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71501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1520" y="1988840"/>
            <a:ext cx="7920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>
                <a:cs typeface="Arial" pitchFamily="34" charset="0"/>
              </a:rPr>
              <a:t> HAP and VAP belong to 2 distinct groups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>
                <a:cs typeface="Arial" pitchFamily="34" charset="0"/>
              </a:rPr>
              <a:t> removal of the concept  of HCAP from HAP/VAP guideline</a:t>
            </a:r>
          </a:p>
        </p:txBody>
      </p:sp>
      <p:sp>
        <p:nvSpPr>
          <p:cNvPr id="5" name="사각형: 둥근 모서리 11">
            <a:extLst>
              <a:ext uri="{FF2B5EF4-FFF2-40B4-BE49-F238E27FC236}">
                <a16:creationId xmlns:a16="http://schemas.microsoft.com/office/drawing/2014/main" id="{0BB27461-47B4-4209-A7B9-18DA28257270}"/>
              </a:ext>
            </a:extLst>
          </p:cNvPr>
          <p:cNvSpPr/>
          <p:nvPr/>
        </p:nvSpPr>
        <p:spPr>
          <a:xfrm>
            <a:off x="107504" y="4077072"/>
            <a:ext cx="2088232" cy="1368152"/>
          </a:xfrm>
          <a:prstGeom prst="round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noProof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alibri" panose="020F0502020204030204" pitchFamily="34" charset="0"/>
              </a:rPr>
              <a:t>Community acquired pneumonia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Calibri" panose="020F0502020204030204" pitchFamily="34" charset="0"/>
            </a:endParaRPr>
          </a:p>
        </p:txBody>
      </p:sp>
      <p:sp>
        <p:nvSpPr>
          <p:cNvPr id="6" name="사각형: 둥근 모서리 11">
            <a:extLst>
              <a:ext uri="{FF2B5EF4-FFF2-40B4-BE49-F238E27FC236}">
                <a16:creationId xmlns:a16="http://schemas.microsoft.com/office/drawing/2014/main" id="{0BB27461-47B4-4209-A7B9-18DA28257270}"/>
              </a:ext>
            </a:extLst>
          </p:cNvPr>
          <p:cNvSpPr/>
          <p:nvPr/>
        </p:nvSpPr>
        <p:spPr>
          <a:xfrm>
            <a:off x="2411760" y="4005064"/>
            <a:ext cx="2016224" cy="144016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alibri" panose="020F0502020204030204" pitchFamily="34" charset="0"/>
              </a:rPr>
              <a:t>Healthcare associated pneumonia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Calibri" panose="020F0502020204030204" pitchFamily="34" charset="0"/>
            </a:endParaRPr>
          </a:p>
        </p:txBody>
      </p:sp>
      <p:sp>
        <p:nvSpPr>
          <p:cNvPr id="7" name="사각형: 둥근 모서리 11">
            <a:extLst>
              <a:ext uri="{FF2B5EF4-FFF2-40B4-BE49-F238E27FC236}">
                <a16:creationId xmlns:a16="http://schemas.microsoft.com/office/drawing/2014/main" id="{0BB27461-47B4-4209-A7B9-18DA28257270}"/>
              </a:ext>
            </a:extLst>
          </p:cNvPr>
          <p:cNvSpPr/>
          <p:nvPr/>
        </p:nvSpPr>
        <p:spPr>
          <a:xfrm>
            <a:off x="4932040" y="4077072"/>
            <a:ext cx="1944216" cy="144016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alibri" panose="020F0502020204030204" pitchFamily="34" charset="0"/>
              </a:rPr>
              <a:t>Hospital associated pneumonia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Calibri" panose="020F0502020204030204" pitchFamily="34" charset="0"/>
            </a:endParaRPr>
          </a:p>
        </p:txBody>
      </p:sp>
      <p:sp>
        <p:nvSpPr>
          <p:cNvPr id="8" name="사각형: 둥근 모서리 11">
            <a:extLst>
              <a:ext uri="{FF2B5EF4-FFF2-40B4-BE49-F238E27FC236}">
                <a16:creationId xmlns:a16="http://schemas.microsoft.com/office/drawing/2014/main" id="{0BB27461-47B4-4209-A7B9-18DA28257270}"/>
              </a:ext>
            </a:extLst>
          </p:cNvPr>
          <p:cNvSpPr/>
          <p:nvPr/>
        </p:nvSpPr>
        <p:spPr>
          <a:xfrm>
            <a:off x="7092280" y="4005064"/>
            <a:ext cx="1872208" cy="144016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alibri" panose="020F0502020204030204" pitchFamily="34" charset="0"/>
              </a:rPr>
              <a:t>Ventilator associated pneumonia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Calibri" panose="020F0502020204030204" pitchFamily="34" charset="0"/>
            </a:endParaRPr>
          </a:p>
        </p:txBody>
      </p:sp>
      <p:grpSp>
        <p:nvGrpSpPr>
          <p:cNvPr id="10" name="그룹 15">
            <a:extLst>
              <a:ext uri="{FF2B5EF4-FFF2-40B4-BE49-F238E27FC236}">
                <a16:creationId xmlns:a16="http://schemas.microsoft.com/office/drawing/2014/main" id="{EDBEE17B-B3A8-499E-A0A5-F2ADB9EE8EEF}"/>
              </a:ext>
            </a:extLst>
          </p:cNvPr>
          <p:cNvGrpSpPr/>
          <p:nvPr/>
        </p:nvGrpSpPr>
        <p:grpSpPr>
          <a:xfrm>
            <a:off x="2231232" y="2819836"/>
            <a:ext cx="6912768" cy="3273459"/>
            <a:chOff x="3023418" y="2448318"/>
            <a:chExt cx="5832583" cy="3657600"/>
          </a:xfrm>
        </p:grpSpPr>
        <p:sp>
          <p:nvSpPr>
            <p:cNvPr id="11" name="사각형: 둥근 모서리 13">
              <a:extLst>
                <a:ext uri="{FF2B5EF4-FFF2-40B4-BE49-F238E27FC236}">
                  <a16:creationId xmlns:a16="http://schemas.microsoft.com/office/drawing/2014/main" id="{3114B1E4-22A2-4F6B-9682-A7C18F59B245}"/>
                </a:ext>
              </a:extLst>
            </p:cNvPr>
            <p:cNvSpPr/>
            <p:nvPr/>
          </p:nvSpPr>
          <p:spPr>
            <a:xfrm>
              <a:off x="3023418" y="2448318"/>
              <a:ext cx="5702711" cy="3657600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94913A-6991-48CA-96B7-343D08E51B44}"/>
                </a:ext>
              </a:extLst>
            </p:cNvPr>
            <p:cNvSpPr txBox="1"/>
            <p:nvPr/>
          </p:nvSpPr>
          <p:spPr>
            <a:xfrm>
              <a:off x="4490478" y="5567403"/>
              <a:ext cx="4365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Antimicrobial resistance ↑</a:t>
              </a: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6444208" y="6237312"/>
            <a:ext cx="26997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>
                <a:solidFill>
                  <a:schemeClr val="tx1"/>
                </a:solidFill>
              </a:rPr>
              <a:t>CID 2016:63(5):e61-111</a:t>
            </a:r>
            <a:endParaRPr lang="ko-KR" altLang="en-US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 bwMode="auto">
          <a:xfrm>
            <a:off x="107504" y="692696"/>
            <a:ext cx="8568952" cy="504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600" b="1" dirty="0">
                <a:solidFill>
                  <a:srgbClr val="002060"/>
                </a:solidFill>
                <a:latin typeface="+mn-ea"/>
                <a:cs typeface="Calibri" pitchFamily="34" charset="0"/>
              </a:rPr>
              <a:t>Risk factors for multidrug-resistant pathogens</a:t>
            </a:r>
            <a:endParaRPr kumimoji="0" lang="en-US" altLang="ko-KR" sz="2600" u="none" dirty="0">
              <a:solidFill>
                <a:srgbClr val="002060"/>
              </a:solidFill>
              <a:latin typeface="HY동녘B" pitchFamily="18" charset="-127"/>
              <a:ea typeface="HY동녘B" pitchFamily="18" charset="-127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kumimoji="0" lang="ko-KR" altLang="en-US" sz="2000" u="none" dirty="0">
              <a:solidFill>
                <a:srgbClr val="002060"/>
              </a:solidFill>
              <a:latin typeface="HY동녘B" pitchFamily="18" charset="-127"/>
              <a:ea typeface="HY동녘B" pitchFamily="18" charset="-127"/>
              <a:cs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23850" y="2060848"/>
            <a:ext cx="8229600" cy="38884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altLang="ko-KR" sz="2600" b="1" dirty="0">
                <a:latin typeface="+mn-ea"/>
                <a:ea typeface="+mn-ea"/>
                <a:cs typeface="Arial" pitchFamily="34" charset="0"/>
              </a:rPr>
            </a:br>
            <a:r>
              <a:rPr lang="en-US" altLang="ko-KR" sz="2400" b="1" dirty="0">
                <a:latin typeface="+mn-ea"/>
                <a:ea typeface="+mn-ea"/>
                <a:cs typeface="Arial" pitchFamily="34" charset="0"/>
              </a:rPr>
              <a:t>    </a:t>
            </a:r>
            <a:br>
              <a:rPr lang="en-US" altLang="ko-KR" sz="3200" b="1" dirty="0">
                <a:latin typeface="+mn-ea"/>
                <a:ea typeface="+mn-ea"/>
                <a:cs typeface="Arial" pitchFamily="34" charset="0"/>
              </a:rPr>
            </a:br>
            <a:endParaRPr lang="en-US" altLang="ko-KR" sz="3200" b="1" dirty="0">
              <a:latin typeface="+mn-ea"/>
              <a:ea typeface="+mn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8" y="2060848"/>
            <a:ext cx="63912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6444208" y="6021288"/>
            <a:ext cx="26997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>
                <a:solidFill>
                  <a:schemeClr val="tx1"/>
                </a:solidFill>
              </a:rPr>
              <a:t>AJRCCM 2005;171:388-416</a:t>
            </a:r>
            <a:endParaRPr lang="ko-KR" alt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3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 bwMode="auto">
          <a:xfrm>
            <a:off x="107504" y="692696"/>
            <a:ext cx="8712968" cy="504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600" b="1" dirty="0">
                <a:solidFill>
                  <a:srgbClr val="002060"/>
                </a:solidFill>
                <a:latin typeface="+mn-ea"/>
                <a:cs typeface="Calibri" pitchFamily="34" charset="0"/>
              </a:rPr>
              <a:t>Risk factors for multidrug-resistant pathogens</a:t>
            </a:r>
            <a:endParaRPr kumimoji="0" lang="en-US" altLang="ko-KR" sz="2600" u="none" dirty="0">
              <a:solidFill>
                <a:srgbClr val="002060"/>
              </a:solidFill>
              <a:latin typeface="HY동녘B" pitchFamily="18" charset="-127"/>
              <a:ea typeface="HY동녘B" pitchFamily="18" charset="-127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kumimoji="0" lang="ko-KR" altLang="en-US" sz="2000" u="none" dirty="0">
              <a:solidFill>
                <a:srgbClr val="002060"/>
              </a:solidFill>
              <a:latin typeface="HY동녘B" pitchFamily="18" charset="-127"/>
              <a:ea typeface="HY동녘B" pitchFamily="18" charset="-127"/>
              <a:cs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23850" y="2060848"/>
            <a:ext cx="8229600" cy="38884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altLang="ko-KR" sz="2600" b="1" dirty="0">
                <a:latin typeface="+mn-ea"/>
                <a:ea typeface="+mn-ea"/>
                <a:cs typeface="Arial" pitchFamily="34" charset="0"/>
              </a:rPr>
            </a:br>
            <a:r>
              <a:rPr lang="en-US" altLang="ko-KR" sz="2400" b="1" dirty="0">
                <a:latin typeface="+mn-ea"/>
                <a:ea typeface="+mn-ea"/>
                <a:cs typeface="Arial" pitchFamily="34" charset="0"/>
              </a:rPr>
              <a:t>    </a:t>
            </a:r>
            <a:br>
              <a:rPr lang="en-US" altLang="ko-KR" sz="3200" b="1" dirty="0">
                <a:latin typeface="+mn-ea"/>
                <a:ea typeface="+mn-ea"/>
                <a:cs typeface="Arial" pitchFamily="34" charset="0"/>
              </a:rPr>
            </a:br>
            <a:endParaRPr lang="en-US" altLang="ko-KR" sz="3200" b="1" dirty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444208" y="6021288"/>
            <a:ext cx="26997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>
                <a:solidFill>
                  <a:schemeClr val="tx1"/>
                </a:solidFill>
              </a:rPr>
              <a:t>CID 2016:63(5):e61-111</a:t>
            </a:r>
            <a:endParaRPr lang="ko-KR" altLang="en-US" sz="1400" i="1" dirty="0">
              <a:solidFill>
                <a:schemeClr val="tx1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70961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467544" y="4077072"/>
            <a:ext cx="6984776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10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 bwMode="auto">
          <a:xfrm>
            <a:off x="107504" y="692696"/>
            <a:ext cx="7056784" cy="504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600" b="1" dirty="0">
                <a:solidFill>
                  <a:srgbClr val="002060"/>
                </a:solidFill>
                <a:latin typeface="+mn-ea"/>
                <a:cs typeface="Calibri" pitchFamily="34" charset="0"/>
              </a:rPr>
              <a:t>Risk factors for MRPA</a:t>
            </a:r>
            <a:endParaRPr kumimoji="0" lang="en-US" altLang="ko-KR" sz="2600" u="none" dirty="0">
              <a:solidFill>
                <a:srgbClr val="002060"/>
              </a:solidFill>
              <a:latin typeface="HY동녘B" pitchFamily="18" charset="-127"/>
              <a:ea typeface="HY동녘B" pitchFamily="18" charset="-127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kumimoji="0" lang="ko-KR" altLang="en-US" sz="2000" u="none" dirty="0">
              <a:solidFill>
                <a:srgbClr val="002060"/>
              </a:solidFill>
              <a:latin typeface="HY동녘B" pitchFamily="18" charset="-127"/>
              <a:ea typeface="HY동녘B" pitchFamily="18" charset="-127"/>
              <a:cs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23850" y="2060848"/>
            <a:ext cx="8229600" cy="38884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altLang="ko-KR" sz="2600" b="1" dirty="0">
                <a:latin typeface="+mn-ea"/>
                <a:ea typeface="+mn-ea"/>
                <a:cs typeface="Arial" pitchFamily="34" charset="0"/>
              </a:rPr>
            </a:br>
            <a:r>
              <a:rPr lang="en-US" altLang="ko-KR" sz="2400" b="1" dirty="0">
                <a:latin typeface="+mn-ea"/>
                <a:ea typeface="+mn-ea"/>
                <a:cs typeface="Arial" pitchFamily="34" charset="0"/>
              </a:rPr>
              <a:t>    </a:t>
            </a:r>
            <a:br>
              <a:rPr lang="en-US" altLang="ko-KR" sz="3200" b="1" dirty="0">
                <a:latin typeface="+mn-ea"/>
                <a:ea typeface="+mn-ea"/>
                <a:cs typeface="Arial" pitchFamily="34" charset="0"/>
              </a:rPr>
            </a:br>
            <a:endParaRPr lang="en-US" altLang="ko-KR" sz="3200" b="1" dirty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444208" y="6021288"/>
            <a:ext cx="26997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>
                <a:solidFill>
                  <a:schemeClr val="tx1"/>
                </a:solidFill>
              </a:rPr>
              <a:t>CID 2016:63(5):e61-111</a:t>
            </a:r>
            <a:endParaRPr lang="ko-KR" altLang="en-US" sz="1400" i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1520" y="2060848"/>
            <a:ext cx="8208912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altLang="ko-K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</a:rPr>
              <a:t> </a:t>
            </a:r>
            <a:r>
              <a:rPr lang="en-US" altLang="ko-KR" sz="2200" b="1" u="sng" dirty="0">
                <a:solidFill>
                  <a:schemeClr val="tx1"/>
                </a:solidFill>
              </a:rPr>
              <a:t>Prior use of antibiotics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200" dirty="0">
                <a:solidFill>
                  <a:schemeClr val="tx1"/>
                </a:solidFill>
              </a:rPr>
              <a:t> Mechanical ventilation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200" dirty="0">
                <a:solidFill>
                  <a:schemeClr val="tx1"/>
                </a:solidFill>
              </a:rPr>
              <a:t> History of chronic obstructive pulmonary disease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200" dirty="0">
                <a:solidFill>
                  <a:schemeClr val="tx1"/>
                </a:solidFill>
              </a:rPr>
              <a:t> Cystic fibrosis and </a:t>
            </a:r>
            <a:r>
              <a:rPr lang="en-US" altLang="ko-KR" sz="2200" dirty="0" err="1">
                <a:solidFill>
                  <a:schemeClr val="tx1"/>
                </a:solidFill>
              </a:rPr>
              <a:t>bronchiectasis</a:t>
            </a:r>
            <a:endParaRPr lang="en-US" altLang="ko-KR" sz="22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r>
              <a:rPr lang="en-US" altLang="ko-KR" sz="2400" dirty="0">
                <a:solidFill>
                  <a:schemeClr val="tx1"/>
                </a:solidFill>
              </a:rPr>
              <a:t>-&gt; the evidence of others is scarce and of low quality.</a:t>
            </a: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0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 bwMode="auto">
          <a:xfrm>
            <a:off x="107504" y="692696"/>
            <a:ext cx="7056784" cy="504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600" b="1" dirty="0">
                <a:solidFill>
                  <a:srgbClr val="002060"/>
                </a:solidFill>
                <a:latin typeface="+mn-ea"/>
                <a:cs typeface="Calibri" pitchFamily="34" charset="0"/>
              </a:rPr>
              <a:t>Length of therapy </a:t>
            </a:r>
            <a:endParaRPr kumimoji="0" lang="en-US" altLang="ko-KR" sz="2600" u="none" dirty="0">
              <a:solidFill>
                <a:srgbClr val="002060"/>
              </a:solidFill>
              <a:latin typeface="HY동녘B" pitchFamily="18" charset="-127"/>
              <a:ea typeface="HY동녘B" pitchFamily="18" charset="-127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kumimoji="0" lang="ko-KR" altLang="en-US" sz="2000" u="none" dirty="0">
              <a:solidFill>
                <a:srgbClr val="002060"/>
              </a:solidFill>
              <a:latin typeface="HY동녘B" pitchFamily="18" charset="-127"/>
              <a:ea typeface="HY동녘B" pitchFamily="18" charset="-127"/>
              <a:cs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23850" y="2060848"/>
            <a:ext cx="8229600" cy="38884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altLang="ko-KR" sz="2600" b="1" dirty="0">
                <a:latin typeface="+mn-ea"/>
                <a:ea typeface="+mn-ea"/>
                <a:cs typeface="Arial" pitchFamily="34" charset="0"/>
              </a:rPr>
            </a:br>
            <a:r>
              <a:rPr lang="en-US" altLang="ko-KR" sz="2400" b="1" dirty="0">
                <a:latin typeface="+mn-ea"/>
                <a:ea typeface="+mn-ea"/>
                <a:cs typeface="Arial" pitchFamily="34" charset="0"/>
              </a:rPr>
              <a:t>    </a:t>
            </a:r>
            <a:br>
              <a:rPr lang="en-US" altLang="ko-KR" sz="3200" b="1" dirty="0">
                <a:latin typeface="+mn-ea"/>
                <a:ea typeface="+mn-ea"/>
                <a:cs typeface="Arial" pitchFamily="34" charset="0"/>
              </a:rPr>
            </a:br>
            <a:endParaRPr lang="en-US" altLang="ko-KR" sz="3200" b="1" dirty="0">
              <a:latin typeface="+mn-ea"/>
              <a:ea typeface="+mn-ea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/>
          <a:stretch/>
        </p:blipFill>
        <p:spPr bwMode="auto">
          <a:xfrm>
            <a:off x="323849" y="4221088"/>
            <a:ext cx="7087805" cy="179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588224" y="6021288"/>
            <a:ext cx="233708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>
                <a:solidFill>
                  <a:schemeClr val="tx1"/>
                </a:solidFill>
              </a:rPr>
              <a:t>Chest 2013;144:1759</a:t>
            </a:r>
            <a:endParaRPr lang="ko-KR" altLang="en-US" sz="1400" i="1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" y="1568232"/>
            <a:ext cx="5184576" cy="985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12216" r="1118"/>
          <a:stretch/>
        </p:blipFill>
        <p:spPr bwMode="auto">
          <a:xfrm>
            <a:off x="137283" y="2780928"/>
            <a:ext cx="5186206" cy="1053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252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 bwMode="auto">
          <a:xfrm>
            <a:off x="107504" y="692696"/>
            <a:ext cx="7056784" cy="504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600" b="1" dirty="0">
                <a:solidFill>
                  <a:srgbClr val="002060"/>
                </a:solidFill>
                <a:latin typeface="+mn-ea"/>
                <a:cs typeface="Calibri" pitchFamily="34" charset="0"/>
              </a:rPr>
              <a:t>Invasive sampling  </a:t>
            </a:r>
            <a:endParaRPr kumimoji="0" lang="en-US" altLang="ko-KR" sz="2600" u="none" dirty="0">
              <a:solidFill>
                <a:srgbClr val="002060"/>
              </a:solidFill>
              <a:latin typeface="HY동녘B" pitchFamily="18" charset="-127"/>
              <a:ea typeface="HY동녘B" pitchFamily="18" charset="-127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kumimoji="0" lang="ko-KR" altLang="en-US" sz="2000" u="none" dirty="0">
              <a:solidFill>
                <a:srgbClr val="002060"/>
              </a:solidFill>
              <a:latin typeface="HY동녘B" pitchFamily="18" charset="-127"/>
              <a:ea typeface="HY동녘B" pitchFamily="18" charset="-127"/>
              <a:cs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23850" y="2060848"/>
            <a:ext cx="8229600" cy="38884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altLang="ko-KR" sz="2600" b="1" dirty="0">
                <a:latin typeface="+mn-ea"/>
                <a:ea typeface="+mn-ea"/>
                <a:cs typeface="Arial" pitchFamily="34" charset="0"/>
              </a:rPr>
            </a:br>
            <a:r>
              <a:rPr lang="en-US" altLang="ko-KR" sz="2400" b="1" dirty="0">
                <a:latin typeface="+mn-ea"/>
                <a:ea typeface="+mn-ea"/>
                <a:cs typeface="Arial" pitchFamily="34" charset="0"/>
              </a:rPr>
              <a:t>    </a:t>
            </a:r>
            <a:br>
              <a:rPr lang="en-US" altLang="ko-KR" sz="3200" b="1" dirty="0">
                <a:latin typeface="+mn-ea"/>
                <a:ea typeface="+mn-ea"/>
                <a:cs typeface="Arial" pitchFamily="34" charset="0"/>
              </a:rPr>
            </a:br>
            <a:endParaRPr lang="en-US" altLang="ko-KR" sz="3200" b="1" dirty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9512" y="2047505"/>
            <a:ext cx="6624414" cy="4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cs typeface="Arial" pitchFamily="34" charset="0"/>
              </a:rPr>
              <a:t>Cultures of respiratory secretions should be obtained </a:t>
            </a:r>
            <a:endParaRPr lang="en-US" altLang="ko-KR" b="1" dirty="0">
              <a:latin typeface="+mn-ea"/>
              <a:ea typeface="+mn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5364088" cy="1469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 bwMode="auto">
          <a:xfrm>
            <a:off x="296081" y="4725142"/>
            <a:ext cx="6391275" cy="1066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9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23850" y="20701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rgbClr val="002060"/>
                </a:solidFill>
                <a:latin typeface="+mn-ea"/>
                <a:ea typeface="+mn-ea"/>
                <a:cs typeface="Arial" pitchFamily="34" charset="0"/>
              </a:rPr>
              <a:t>2. Antibiotics choice of MDR pathogens</a:t>
            </a:r>
          </a:p>
          <a:p>
            <a:pPr algn="l"/>
            <a:r>
              <a:rPr lang="en-US" altLang="ko-KR" sz="3200" b="1" dirty="0">
                <a:solidFill>
                  <a:srgbClr val="002060"/>
                </a:solidFill>
                <a:latin typeface="+mn-ea"/>
                <a:ea typeface="+mn-ea"/>
                <a:cs typeface="Arial" pitchFamily="34" charset="0"/>
              </a:rPr>
              <a:t>    </a:t>
            </a:r>
            <a:r>
              <a:rPr lang="en-US" altLang="ko-KR" sz="2400" b="1" dirty="0">
                <a:solidFill>
                  <a:srgbClr val="002060"/>
                </a:solidFill>
                <a:latin typeface="+mn-ea"/>
                <a:ea typeface="+mn-ea"/>
                <a:cs typeface="Arial" pitchFamily="34" charset="0"/>
              </a:rPr>
              <a:t>(MRSA, </a:t>
            </a:r>
            <a:r>
              <a:rPr lang="en-US" altLang="ko-KR" sz="2400" b="1" dirty="0" err="1">
                <a:solidFill>
                  <a:srgbClr val="002060"/>
                </a:solidFill>
                <a:latin typeface="+mn-ea"/>
                <a:ea typeface="+mn-ea"/>
                <a:cs typeface="Arial" pitchFamily="34" charset="0"/>
              </a:rPr>
              <a:t>Carbapenem</a:t>
            </a:r>
            <a:r>
              <a:rPr lang="en-US" altLang="ko-KR" sz="2400" b="1" dirty="0">
                <a:solidFill>
                  <a:srgbClr val="002060"/>
                </a:solidFill>
                <a:latin typeface="+mn-ea"/>
                <a:ea typeface="+mn-ea"/>
                <a:cs typeface="Arial" pitchFamily="34" charset="0"/>
              </a:rPr>
              <a:t>-resistant pathogens)</a:t>
            </a:r>
          </a:p>
        </p:txBody>
      </p:sp>
    </p:spTree>
    <p:extLst>
      <p:ext uri="{BB962C8B-B14F-4D97-AF65-F5344CB8AC3E}">
        <p14:creationId xmlns:p14="http://schemas.microsoft.com/office/powerpoint/2010/main" val="341108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48680"/>
            <a:ext cx="8717535" cy="111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6243269"/>
            <a:ext cx="4227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dirty="0" err="1">
                <a:latin typeface="Arial Narrow" pitchFamily="34" charset="0"/>
                <a:cs typeface="Arial" pitchFamily="34" charset="0"/>
              </a:rPr>
              <a:t>Magiorakos</a:t>
            </a:r>
            <a:r>
              <a:rPr lang="en-US" altLang="ko-KR" sz="1600" i="1" dirty="0">
                <a:latin typeface="Arial Narrow" pitchFamily="34" charset="0"/>
                <a:cs typeface="Arial" pitchFamily="34" charset="0"/>
              </a:rPr>
              <a:t> et al. Clin Microbiol Infect 2012; 18: 268</a:t>
            </a:r>
            <a:endParaRPr lang="ko-KR" altLang="en-US" sz="1600" i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" b="13178"/>
          <a:stretch/>
        </p:blipFill>
        <p:spPr bwMode="auto">
          <a:xfrm>
            <a:off x="32395" y="2007588"/>
            <a:ext cx="5702350" cy="401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724798" y="2430262"/>
            <a:ext cx="3384376" cy="3168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tx1"/>
                </a:solidFill>
              </a:rPr>
              <a:t>MDR: non-susceptible to at </a:t>
            </a:r>
          </a:p>
          <a:p>
            <a:r>
              <a:rPr lang="en-US" altLang="ko-KR" b="1" dirty="0">
                <a:solidFill>
                  <a:schemeClr val="tx1"/>
                </a:solidFill>
              </a:rPr>
              <a:t>     least 1 agent in ≥ 3 </a:t>
            </a:r>
          </a:p>
          <a:p>
            <a:r>
              <a:rPr lang="en-US" altLang="ko-KR" b="1" dirty="0">
                <a:solidFill>
                  <a:schemeClr val="tx1"/>
                </a:solidFill>
              </a:rPr>
              <a:t>     antimicrobial categories</a:t>
            </a: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r>
              <a:rPr lang="en-US" altLang="ko-KR" b="1" dirty="0">
                <a:solidFill>
                  <a:schemeClr val="tx1"/>
                </a:solidFill>
              </a:rPr>
              <a:t>XDR: non-susceptible to at      </a:t>
            </a:r>
          </a:p>
          <a:p>
            <a:r>
              <a:rPr lang="en-US" altLang="ko-KR" b="1" dirty="0">
                <a:solidFill>
                  <a:schemeClr val="tx1"/>
                </a:solidFill>
              </a:rPr>
              <a:t>     least 1 in all but ≤ 2 </a:t>
            </a:r>
          </a:p>
          <a:p>
            <a:r>
              <a:rPr lang="en-US" altLang="ko-KR" b="1" dirty="0">
                <a:solidFill>
                  <a:schemeClr val="tx1"/>
                </a:solidFill>
              </a:rPr>
              <a:t>     antimicrobial categories</a:t>
            </a: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r>
              <a:rPr lang="en-US" altLang="ko-KR" b="1" dirty="0">
                <a:solidFill>
                  <a:schemeClr val="tx1"/>
                </a:solidFill>
              </a:rPr>
              <a:t>PDR: non-susceptible to all </a:t>
            </a:r>
          </a:p>
          <a:p>
            <a:r>
              <a:rPr lang="en-US" altLang="ko-KR" b="1" dirty="0">
                <a:solidFill>
                  <a:schemeClr val="tx1"/>
                </a:solidFill>
              </a:rPr>
              <a:t>        antimicrobial agents  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54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0" y="40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600" b="1" dirty="0" err="1">
                <a:solidFill>
                  <a:srgbClr val="002060"/>
                </a:solidFill>
                <a:latin typeface="+mn-ea"/>
                <a:ea typeface="+mn-ea"/>
              </a:rPr>
              <a:t>Methicillin</a:t>
            </a:r>
            <a:r>
              <a:rPr lang="en-US" altLang="ko-KR" sz="2600" b="1" dirty="0">
                <a:solidFill>
                  <a:srgbClr val="002060"/>
                </a:solidFill>
                <a:latin typeface="+mn-ea"/>
                <a:ea typeface="+mn-ea"/>
              </a:rPr>
              <a:t>-resistant </a:t>
            </a:r>
            <a:r>
              <a:rPr lang="en-US" altLang="ko-KR" sz="2600" b="1" i="1" dirty="0">
                <a:solidFill>
                  <a:srgbClr val="002060"/>
                </a:solidFill>
                <a:latin typeface="+mn-ea"/>
                <a:ea typeface="+mn-ea"/>
              </a:rPr>
              <a:t>S. </a:t>
            </a:r>
            <a:r>
              <a:rPr lang="en-US" altLang="ko-KR" sz="2600" b="1" i="1" dirty="0" err="1">
                <a:solidFill>
                  <a:srgbClr val="002060"/>
                </a:solidFill>
                <a:latin typeface="+mn-ea"/>
                <a:ea typeface="+mn-ea"/>
              </a:rPr>
              <a:t>aureus</a:t>
            </a:r>
            <a:endParaRPr lang="en-US" altLang="ko-KR" sz="2600" b="1" i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1700808"/>
            <a:ext cx="792088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Therapeutic options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</a:t>
            </a:r>
            <a:r>
              <a:rPr lang="en-US" altLang="ko-KR" sz="2200" b="1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Vancomycin</a:t>
            </a:r>
            <a:endParaRPr lang="en-US" altLang="ko-KR" sz="2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</a:t>
            </a:r>
            <a:r>
              <a:rPr lang="en-US" altLang="ko-KR" sz="2200" b="1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Linezolid</a:t>
            </a:r>
            <a:endParaRPr lang="en-US" altLang="ko-KR" sz="2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</a:t>
            </a:r>
            <a:r>
              <a:rPr lang="en-US" altLang="ko-KR" sz="2200" b="1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Teicoplanin</a:t>
            </a:r>
            <a:endParaRPr lang="en-US" altLang="ko-KR" sz="2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vancomycin plus rifampin</a:t>
            </a:r>
          </a:p>
        </p:txBody>
      </p:sp>
    </p:spTree>
    <p:extLst>
      <p:ext uri="{BB962C8B-B14F-4D97-AF65-F5344CB8AC3E}">
        <p14:creationId xmlns:p14="http://schemas.microsoft.com/office/powerpoint/2010/main" val="2454237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0" y="40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600" b="1" dirty="0" err="1">
                <a:solidFill>
                  <a:srgbClr val="002060"/>
                </a:solidFill>
                <a:latin typeface="+mn-ea"/>
                <a:ea typeface="+mn-ea"/>
              </a:rPr>
              <a:t>Vancomycin</a:t>
            </a:r>
            <a:r>
              <a:rPr lang="en-US" altLang="ko-KR" sz="2600" b="1" dirty="0">
                <a:solidFill>
                  <a:srgbClr val="002060"/>
                </a:solidFill>
                <a:latin typeface="+mn-ea"/>
                <a:ea typeface="+mn-ea"/>
              </a:rPr>
              <a:t> versus </a:t>
            </a:r>
            <a:r>
              <a:rPr lang="en-US" altLang="ko-KR" sz="2600" b="1" dirty="0" err="1">
                <a:solidFill>
                  <a:srgbClr val="002060"/>
                </a:solidFill>
                <a:latin typeface="+mn-ea"/>
                <a:ea typeface="+mn-ea"/>
              </a:rPr>
              <a:t>linezolid</a:t>
            </a:r>
            <a:endParaRPr lang="en-US" altLang="ko-KR" sz="2600" b="1" i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0" y="1916832"/>
            <a:ext cx="4396348" cy="334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126018"/>
            <a:ext cx="4057243" cy="292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228184" y="6021288"/>
            <a:ext cx="269712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 err="1">
                <a:solidFill>
                  <a:schemeClr val="tx1"/>
                </a:solidFill>
              </a:rPr>
              <a:t>Clin</a:t>
            </a:r>
            <a:r>
              <a:rPr lang="en-US" altLang="ko-KR" sz="1400" i="1" dirty="0">
                <a:solidFill>
                  <a:schemeClr val="tx1"/>
                </a:solidFill>
              </a:rPr>
              <a:t> Infect Dis 2012;54:621-9</a:t>
            </a:r>
            <a:endParaRPr lang="ko-KR" altLang="en-US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"/>
          <a:stretch/>
        </p:blipFill>
        <p:spPr>
          <a:xfrm>
            <a:off x="467544" y="1811020"/>
            <a:ext cx="4520254" cy="421535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476672"/>
            <a:ext cx="79303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2000" b="1" dirty="0">
                <a:latin typeface="굴림" panose="020B0600000101010101" pitchFamily="50" charset="-127"/>
                <a:cs typeface="Arial" pitchFamily="34" charset="0"/>
              </a:rPr>
              <a:t>Meningioma/ Bed-ridden, </a:t>
            </a:r>
            <a:r>
              <a:rPr lang="en-US" altLang="ko-KR" sz="2000" b="1" dirty="0" err="1">
                <a:latin typeface="굴림" panose="020B0600000101010101" pitchFamily="50" charset="-127"/>
                <a:cs typeface="Arial" pitchFamily="34" charset="0"/>
              </a:rPr>
              <a:t>tracheostomy</a:t>
            </a:r>
            <a:r>
              <a:rPr lang="en-US" altLang="ko-KR" sz="2000" b="1" dirty="0">
                <a:latin typeface="굴림" panose="020B0600000101010101" pitchFamily="50" charset="-127"/>
                <a:cs typeface="Arial" pitchFamily="34" charset="0"/>
              </a:rPr>
              <a:t> state</a:t>
            </a:r>
            <a:r>
              <a:rPr lang="ko-KR" altLang="en-US" sz="2000" b="1" dirty="0">
                <a:latin typeface="굴림" panose="020B0600000101010101" pitchFamily="50" charset="-127"/>
                <a:cs typeface="Arial" pitchFamily="34" charset="0"/>
              </a:rPr>
              <a:t>로 요양병원 입원</a:t>
            </a:r>
            <a:r>
              <a:rPr lang="en-US" altLang="ko-KR" sz="2000" b="1" dirty="0">
                <a:latin typeface="굴림" panose="020B0600000101010101" pitchFamily="50" charset="-127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000" b="1" dirty="0">
                <a:latin typeface="굴림" panose="020B0600000101010101" pitchFamily="50" charset="-127"/>
                <a:cs typeface="Arial" pitchFamily="34" charset="0"/>
              </a:rPr>
              <a:t>Vomiting </a:t>
            </a:r>
            <a:r>
              <a:rPr lang="ko-KR" altLang="en-US" sz="2000" b="1" dirty="0">
                <a:latin typeface="굴림" panose="020B0600000101010101" pitchFamily="50" charset="-127"/>
                <a:cs typeface="Arial" pitchFamily="34" charset="0"/>
              </a:rPr>
              <a:t>후 </a:t>
            </a:r>
            <a:r>
              <a:rPr lang="en-US" altLang="ko-KR" sz="2000" b="1" dirty="0">
                <a:latin typeface="굴림" panose="020B0600000101010101" pitchFamily="50" charset="-127"/>
                <a:cs typeface="Arial" pitchFamily="34" charset="0"/>
              </a:rPr>
              <a:t>tachypnea, hypoxia </a:t>
            </a:r>
            <a:r>
              <a:rPr lang="ko-KR" altLang="en-US" sz="2000" b="1" dirty="0">
                <a:latin typeface="굴림" panose="020B0600000101010101" pitchFamily="50" charset="-127"/>
                <a:cs typeface="Arial" pitchFamily="34" charset="0"/>
              </a:rPr>
              <a:t>발생하여 </a:t>
            </a:r>
            <a:r>
              <a:rPr lang="ko-KR" altLang="en-US" sz="2000" b="1" dirty="0" err="1">
                <a:latin typeface="굴림" panose="020B0600000101010101" pitchFamily="50" charset="-127"/>
                <a:cs typeface="Arial" pitchFamily="34" charset="0"/>
              </a:rPr>
              <a:t>내원</a:t>
            </a:r>
            <a:r>
              <a:rPr lang="en-US" altLang="ko-KR" sz="2000" b="1" dirty="0">
                <a:latin typeface="굴림" panose="020B0600000101010101" pitchFamily="50" charset="-127"/>
                <a:cs typeface="Arial" pitchFamily="34" charset="0"/>
              </a:rPr>
              <a:t>, ICU </a:t>
            </a:r>
            <a:r>
              <a:rPr lang="ko-KR" altLang="en-US" sz="2000" b="1" dirty="0">
                <a:latin typeface="굴림" panose="020B0600000101010101" pitchFamily="50" charset="-127"/>
                <a:cs typeface="Arial" pitchFamily="34" charset="0"/>
              </a:rPr>
              <a:t>입실</a:t>
            </a:r>
            <a:endParaRPr lang="en-US" altLang="ko-KR" sz="2000" b="1" dirty="0">
              <a:latin typeface="굴림" panose="020B0600000101010101" pitchFamily="50" charset="-127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86294" y="1786420"/>
            <a:ext cx="3390162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600" dirty="0">
                <a:cs typeface="Arial" pitchFamily="34" charset="0"/>
              </a:rPr>
              <a:t>CRE Rectal    Not found CRE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1600" dirty="0">
                <a:cs typeface="Arial" pitchFamily="34" charset="0"/>
              </a:rPr>
              <a:t>Sputum  </a:t>
            </a:r>
            <a:r>
              <a:rPr lang="en-US" altLang="ko-KR" sz="1600" dirty="0" err="1">
                <a:cs typeface="Arial" pitchFamily="34" charset="0"/>
              </a:rPr>
              <a:t>Klebsiella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pn</a:t>
            </a:r>
            <a:r>
              <a:rPr lang="en-US" altLang="ko-KR" sz="1600" dirty="0">
                <a:cs typeface="Arial" pitchFamily="34" charset="0"/>
              </a:rPr>
              <a:t>. (ESBL +)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98801"/>
            <a:ext cx="3429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10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0" y="40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600" b="1" dirty="0" err="1">
                <a:solidFill>
                  <a:srgbClr val="002060"/>
                </a:solidFill>
                <a:latin typeface="+mn-ea"/>
                <a:ea typeface="+mn-ea"/>
              </a:rPr>
              <a:t>Vancomycin</a:t>
            </a:r>
            <a:r>
              <a:rPr lang="en-US" altLang="ko-KR" sz="2600" b="1" dirty="0">
                <a:solidFill>
                  <a:srgbClr val="002060"/>
                </a:solidFill>
                <a:latin typeface="+mn-ea"/>
                <a:ea typeface="+mn-ea"/>
              </a:rPr>
              <a:t>/</a:t>
            </a:r>
            <a:r>
              <a:rPr lang="en-US" altLang="ko-KR" sz="2600" b="1" dirty="0" err="1">
                <a:solidFill>
                  <a:srgbClr val="002060"/>
                </a:solidFill>
                <a:latin typeface="+mn-ea"/>
                <a:ea typeface="+mn-ea"/>
              </a:rPr>
              <a:t>linezolid</a:t>
            </a:r>
            <a:r>
              <a:rPr lang="en-US" altLang="ko-KR" sz="2600" b="1" dirty="0">
                <a:solidFill>
                  <a:srgbClr val="002060"/>
                </a:solidFill>
                <a:latin typeface="+mn-ea"/>
                <a:ea typeface="+mn-ea"/>
              </a:rPr>
              <a:t> versus </a:t>
            </a:r>
            <a:r>
              <a:rPr lang="en-US" altLang="ko-KR" sz="2600" b="1" dirty="0" err="1">
                <a:solidFill>
                  <a:srgbClr val="002060"/>
                </a:solidFill>
                <a:latin typeface="+mn-ea"/>
                <a:ea typeface="+mn-ea"/>
              </a:rPr>
              <a:t>teicoplanin</a:t>
            </a:r>
            <a:endParaRPr lang="en-US" altLang="ko-KR" sz="2600" b="1" i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3990"/>
            <a:ext cx="5823215" cy="5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228184" y="6021288"/>
            <a:ext cx="269712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0" y="40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600" b="1" dirty="0" err="1">
                <a:solidFill>
                  <a:srgbClr val="002060"/>
                </a:solidFill>
                <a:latin typeface="+mn-ea"/>
                <a:ea typeface="+mn-ea"/>
              </a:rPr>
              <a:t>Vancomycin</a:t>
            </a:r>
            <a:r>
              <a:rPr lang="en-US" altLang="ko-KR" sz="2600" b="1" dirty="0">
                <a:solidFill>
                  <a:srgbClr val="002060"/>
                </a:solidFill>
                <a:latin typeface="+mn-ea"/>
                <a:ea typeface="+mn-ea"/>
              </a:rPr>
              <a:t>/</a:t>
            </a:r>
            <a:r>
              <a:rPr lang="en-US" altLang="ko-KR" sz="2600" b="1" dirty="0" err="1">
                <a:solidFill>
                  <a:srgbClr val="002060"/>
                </a:solidFill>
                <a:latin typeface="+mn-ea"/>
                <a:ea typeface="+mn-ea"/>
              </a:rPr>
              <a:t>linezolid</a:t>
            </a:r>
            <a:r>
              <a:rPr lang="en-US" altLang="ko-KR" sz="2600" b="1" dirty="0">
                <a:solidFill>
                  <a:srgbClr val="002060"/>
                </a:solidFill>
                <a:latin typeface="+mn-ea"/>
                <a:ea typeface="+mn-ea"/>
              </a:rPr>
              <a:t> versus </a:t>
            </a:r>
            <a:r>
              <a:rPr lang="en-US" altLang="ko-KR" sz="2600" b="1" dirty="0" err="1">
                <a:solidFill>
                  <a:srgbClr val="002060"/>
                </a:solidFill>
                <a:latin typeface="+mn-ea"/>
                <a:ea typeface="+mn-ea"/>
              </a:rPr>
              <a:t>teicoplanin</a:t>
            </a:r>
            <a:endParaRPr lang="en-US" altLang="ko-KR" sz="2600" b="1" i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9400"/>
            <a:ext cx="67437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652120" y="6021288"/>
            <a:ext cx="327319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>
                <a:solidFill>
                  <a:schemeClr val="tx1"/>
                </a:solidFill>
              </a:rPr>
              <a:t>J </a:t>
            </a:r>
            <a:r>
              <a:rPr lang="en-US" altLang="ko-KR" sz="1400" i="1" dirty="0" err="1">
                <a:solidFill>
                  <a:schemeClr val="tx1"/>
                </a:solidFill>
              </a:rPr>
              <a:t>antimirob</a:t>
            </a:r>
            <a:r>
              <a:rPr lang="en-US" altLang="ko-KR" sz="1400" i="1" dirty="0">
                <a:solidFill>
                  <a:schemeClr val="tx1"/>
                </a:solidFill>
              </a:rPr>
              <a:t> </a:t>
            </a:r>
            <a:r>
              <a:rPr lang="en-US" altLang="ko-KR" sz="1400" i="1" dirty="0" err="1">
                <a:solidFill>
                  <a:schemeClr val="tx1"/>
                </a:solidFill>
              </a:rPr>
              <a:t>chem</a:t>
            </a:r>
            <a:r>
              <a:rPr lang="en-US" altLang="ko-KR" sz="1400" i="1" dirty="0">
                <a:solidFill>
                  <a:schemeClr val="tx1"/>
                </a:solidFill>
              </a:rPr>
              <a:t> 2004;53:335-334</a:t>
            </a:r>
            <a:endParaRPr lang="ko-KR" alt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94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0" y="40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600" b="1" dirty="0" err="1">
                <a:solidFill>
                  <a:srgbClr val="002060"/>
                </a:solidFill>
                <a:latin typeface="+mn-ea"/>
                <a:ea typeface="+mn-ea"/>
              </a:rPr>
              <a:t>Vancomycin</a:t>
            </a:r>
            <a:r>
              <a:rPr lang="en-US" altLang="ko-KR" sz="2600" b="1" dirty="0">
                <a:solidFill>
                  <a:srgbClr val="002060"/>
                </a:solidFill>
                <a:latin typeface="+mn-ea"/>
                <a:ea typeface="+mn-ea"/>
              </a:rPr>
              <a:t> versus </a:t>
            </a:r>
            <a:r>
              <a:rPr lang="en-US" altLang="ko-KR" sz="2600" b="1" dirty="0" err="1">
                <a:solidFill>
                  <a:srgbClr val="002060"/>
                </a:solidFill>
                <a:latin typeface="+mn-ea"/>
                <a:ea typeface="+mn-ea"/>
              </a:rPr>
              <a:t>vancomycin</a:t>
            </a:r>
            <a:r>
              <a:rPr lang="en-US" altLang="ko-KR" sz="2600" b="1" dirty="0">
                <a:solidFill>
                  <a:srgbClr val="002060"/>
                </a:solidFill>
                <a:latin typeface="+mn-ea"/>
                <a:ea typeface="+mn-ea"/>
              </a:rPr>
              <a:t> + </a:t>
            </a:r>
            <a:r>
              <a:rPr lang="en-US" altLang="ko-KR" sz="2600" b="1" dirty="0" err="1">
                <a:solidFill>
                  <a:srgbClr val="002060"/>
                </a:solidFill>
                <a:latin typeface="+mn-ea"/>
                <a:ea typeface="+mn-ea"/>
              </a:rPr>
              <a:t>rifampin</a:t>
            </a:r>
            <a:endParaRPr lang="en-US" altLang="ko-KR" sz="2600" b="1" i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9400"/>
            <a:ext cx="583096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870810" y="6041826"/>
            <a:ext cx="327319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 err="1">
                <a:solidFill>
                  <a:schemeClr val="tx1"/>
                </a:solidFill>
              </a:rPr>
              <a:t>Crit</a:t>
            </a:r>
            <a:r>
              <a:rPr lang="en-US" altLang="ko-KR" sz="1400" i="1" dirty="0">
                <a:solidFill>
                  <a:schemeClr val="tx1"/>
                </a:solidFill>
              </a:rPr>
              <a:t> Care Med 2010;38:175-80</a:t>
            </a:r>
            <a:endParaRPr lang="ko-KR" altLang="en-US" sz="1400" i="1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260573" y="4725144"/>
            <a:ext cx="20882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RFP </a:t>
            </a:r>
            <a:r>
              <a:rPr lang="ko-KR" altLang="en-US" sz="1600" b="1" dirty="0">
                <a:solidFill>
                  <a:schemeClr val="tx1"/>
                </a:solidFill>
              </a:rPr>
              <a:t>내성</a:t>
            </a:r>
            <a:r>
              <a:rPr lang="en-US" altLang="ko-KR" sz="1600" b="1" dirty="0">
                <a:solidFill>
                  <a:schemeClr val="tx1"/>
                </a:solidFill>
              </a:rPr>
              <a:t>: 34.1%  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0" y="40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b="1" dirty="0" err="1">
                <a:solidFill>
                  <a:srgbClr val="002060"/>
                </a:solidFill>
                <a:latin typeface="+mn-ea"/>
                <a:ea typeface="+mn-ea"/>
              </a:rPr>
              <a:t>Methicillin</a:t>
            </a:r>
            <a:r>
              <a:rPr lang="en-US" altLang="ko-KR" sz="2800" b="1" dirty="0">
                <a:solidFill>
                  <a:srgbClr val="002060"/>
                </a:solidFill>
                <a:latin typeface="+mn-ea"/>
                <a:ea typeface="+mn-ea"/>
              </a:rPr>
              <a:t>-resistant </a:t>
            </a:r>
            <a:r>
              <a:rPr lang="en-US" altLang="ko-KR" sz="2800" b="1" i="1" dirty="0">
                <a:solidFill>
                  <a:srgbClr val="002060"/>
                </a:solidFill>
                <a:latin typeface="+mn-ea"/>
                <a:ea typeface="+mn-ea"/>
              </a:rPr>
              <a:t>S. </a:t>
            </a:r>
            <a:r>
              <a:rPr lang="en-US" altLang="ko-KR" sz="2800" b="1" i="1" dirty="0" err="1">
                <a:solidFill>
                  <a:srgbClr val="002060"/>
                </a:solidFill>
                <a:latin typeface="+mn-ea"/>
                <a:ea typeface="+mn-ea"/>
              </a:rPr>
              <a:t>aureus</a:t>
            </a:r>
            <a:endParaRPr lang="en-US" altLang="ko-KR" sz="2800" b="1" i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1700808"/>
            <a:ext cx="792088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Therapeutic options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</a:t>
            </a:r>
            <a:r>
              <a:rPr lang="en-US" altLang="ko-KR" sz="2200" b="1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Vancomycin</a:t>
            </a:r>
            <a:endParaRPr lang="en-US" altLang="ko-KR" sz="2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</a:t>
            </a:r>
            <a:r>
              <a:rPr lang="en-US" altLang="ko-KR" sz="2200" b="1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Linezolid</a:t>
            </a:r>
            <a:endParaRPr lang="en-US" altLang="ko-KR" sz="2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</a:t>
            </a:r>
            <a:r>
              <a:rPr lang="en-US" altLang="ko-KR" sz="2200" b="1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Teicoplanin</a:t>
            </a:r>
            <a:endParaRPr lang="en-US" altLang="ko-KR" sz="2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</a:t>
            </a:r>
            <a:r>
              <a:rPr lang="en-US" altLang="ko-KR" sz="2200" b="1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vancomycin</a:t>
            </a: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plus </a:t>
            </a:r>
            <a:r>
              <a:rPr lang="en-US" altLang="ko-KR" sz="2200" b="1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rifampin</a:t>
            </a:r>
            <a:endParaRPr lang="en-US" altLang="ko-KR" sz="2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 </a:t>
            </a: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200" u="sng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vancomycin trough level 15-20 mg/L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73710"/>
            <a:ext cx="6029325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0" y="40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b="1" dirty="0" err="1">
                <a:solidFill>
                  <a:srgbClr val="002060"/>
                </a:solidFill>
                <a:latin typeface="+mn-ea"/>
                <a:ea typeface="+mn-ea"/>
              </a:rPr>
              <a:t>Carbapenem</a:t>
            </a:r>
            <a:r>
              <a:rPr lang="en-US" altLang="ko-KR" sz="2800" b="1" dirty="0">
                <a:solidFill>
                  <a:srgbClr val="002060"/>
                </a:solidFill>
                <a:latin typeface="+mn-ea"/>
                <a:ea typeface="+mn-ea"/>
              </a:rPr>
              <a:t> resistant pathogens </a:t>
            </a:r>
          </a:p>
          <a:p>
            <a:pPr algn="l"/>
            <a:r>
              <a:rPr lang="en-US" altLang="ko-KR" sz="2800" b="1" i="1" dirty="0">
                <a:solidFill>
                  <a:srgbClr val="002060"/>
                </a:solidFill>
                <a:latin typeface="+mn-ea"/>
                <a:ea typeface="+mn-ea"/>
              </a:rPr>
              <a:t>(</a:t>
            </a:r>
            <a:r>
              <a:rPr lang="en-US" altLang="ko-KR" sz="2800" i="1" dirty="0">
                <a:solidFill>
                  <a:srgbClr val="002060"/>
                </a:solidFill>
                <a:latin typeface="+mn-ea"/>
                <a:ea typeface="+mn-ea"/>
              </a:rPr>
              <a:t>P. aeruginosa, </a:t>
            </a:r>
            <a:r>
              <a:rPr lang="en-US" altLang="ko-KR" sz="2800" b="1" i="1" dirty="0">
                <a:solidFill>
                  <a:srgbClr val="002060"/>
                </a:solidFill>
                <a:latin typeface="+mn-ea"/>
                <a:ea typeface="+mn-ea"/>
              </a:rPr>
              <a:t>A. </a:t>
            </a:r>
            <a:r>
              <a:rPr lang="en-US" altLang="ko-KR" sz="2800" b="1" i="1" dirty="0" err="1">
                <a:solidFill>
                  <a:srgbClr val="002060"/>
                </a:solidFill>
                <a:latin typeface="+mn-ea"/>
                <a:ea typeface="+mn-ea"/>
              </a:rPr>
              <a:t>baumanni</a:t>
            </a:r>
            <a:r>
              <a:rPr lang="en-US" altLang="ko-KR" sz="2800" i="1" dirty="0">
                <a:solidFill>
                  <a:srgbClr val="002060"/>
                </a:solidFill>
                <a:latin typeface="+mn-ea"/>
                <a:ea typeface="+mn-ea"/>
              </a:rPr>
              <a:t>, </a:t>
            </a:r>
            <a:r>
              <a:rPr lang="en-US" altLang="ko-KR" sz="2800" i="1" dirty="0" err="1">
                <a:solidFill>
                  <a:srgbClr val="002060"/>
                </a:solidFill>
                <a:latin typeface="+mn-ea"/>
                <a:ea typeface="+mn-ea"/>
              </a:rPr>
              <a:t>enterobacteriaceae</a:t>
            </a:r>
            <a:r>
              <a:rPr lang="en-US" altLang="ko-KR" sz="2800" b="1" i="1" dirty="0">
                <a:solidFill>
                  <a:srgbClr val="002060"/>
                </a:solidFill>
                <a:latin typeface="+mn-ea"/>
                <a:ea typeface="+mn-ea"/>
              </a:rPr>
              <a:t>)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1700808"/>
            <a:ext cx="792088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Therapeutic options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</a:t>
            </a:r>
            <a:r>
              <a:rPr lang="en-US" altLang="ko-KR" sz="2200" b="1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colistin</a:t>
            </a: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endParaRPr lang="en-US" altLang="ko-KR" sz="2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Other options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 - </a:t>
            </a:r>
            <a:r>
              <a:rPr lang="en-US" altLang="ko-KR" sz="22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ampicillin/</a:t>
            </a:r>
            <a:r>
              <a:rPr lang="en-US" altLang="ko-KR" sz="2200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sulbactam</a:t>
            </a:r>
            <a:endParaRPr lang="en-US" altLang="ko-KR" sz="220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2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 - </a:t>
            </a:r>
            <a:r>
              <a:rPr lang="en-US" altLang="ko-KR" sz="2200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tigecycline</a:t>
            </a:r>
            <a:r>
              <a:rPr lang="en-US" altLang="ko-KR" sz="22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2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 - </a:t>
            </a:r>
            <a:r>
              <a:rPr lang="en-US" altLang="ko-KR" sz="2200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colistin</a:t>
            </a:r>
            <a:r>
              <a:rPr lang="en-US" altLang="ko-KR" sz="22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+</a:t>
            </a:r>
            <a:r>
              <a:rPr lang="el-GR" altLang="ko-KR" sz="22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α</a:t>
            </a:r>
            <a:endParaRPr lang="en-US" altLang="ko-KR" sz="220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2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 - double </a:t>
            </a:r>
            <a:r>
              <a:rPr lang="en-US" altLang="ko-KR" sz="2200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carbapenem</a:t>
            </a:r>
            <a:r>
              <a:rPr lang="en-US" altLang="ko-KR" sz="22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(in vitro)</a:t>
            </a:r>
          </a:p>
        </p:txBody>
      </p:sp>
    </p:spTree>
    <p:extLst>
      <p:ext uri="{BB962C8B-B14F-4D97-AF65-F5344CB8AC3E}">
        <p14:creationId xmlns:p14="http://schemas.microsoft.com/office/powerpoint/2010/main" val="2454237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" y="548680"/>
            <a:ext cx="5401791" cy="113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8" y="2090886"/>
            <a:ext cx="3928425" cy="412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870810" y="6041826"/>
            <a:ext cx="327319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>
                <a:solidFill>
                  <a:schemeClr val="tx1"/>
                </a:solidFill>
              </a:rPr>
              <a:t>J Infect 2008;56:432-6</a:t>
            </a:r>
            <a:endParaRPr lang="ko-KR" altLang="en-US" sz="1400" i="1" dirty="0">
              <a:solidFill>
                <a:schemeClr val="tx1"/>
              </a:solidFill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339752" y="836712"/>
            <a:ext cx="26642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>
            <a:stCxn id="6146" idx="1"/>
          </p:cNvCxnSpPr>
          <p:nvPr/>
        </p:nvCxnSpPr>
        <p:spPr>
          <a:xfrm flipV="1">
            <a:off x="34304" y="1114072"/>
            <a:ext cx="432167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468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0" y="40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b="1" dirty="0">
                <a:solidFill>
                  <a:srgbClr val="002060"/>
                </a:solidFill>
                <a:latin typeface="+mn-ea"/>
                <a:ea typeface="+mn-ea"/>
              </a:rPr>
              <a:t>Concern of </a:t>
            </a:r>
            <a:r>
              <a:rPr lang="en-US" altLang="ko-KR" sz="2800" b="1" dirty="0" err="1">
                <a:solidFill>
                  <a:srgbClr val="002060"/>
                </a:solidFill>
                <a:latin typeface="+mn-ea"/>
                <a:ea typeface="+mn-ea"/>
              </a:rPr>
              <a:t>tigecycline</a:t>
            </a:r>
            <a:endParaRPr lang="en-US" altLang="ko-KR" sz="2800" b="1" i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9734"/>
            <a:ext cx="8050088" cy="148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403648" y="2492895"/>
            <a:ext cx="2711152" cy="50405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6" y="3501008"/>
            <a:ext cx="5244455" cy="27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45205" y="4689140"/>
            <a:ext cx="5074867" cy="3240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860032" y="6041826"/>
            <a:ext cx="42839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400" i="1" dirty="0" err="1">
                <a:solidFill>
                  <a:schemeClr val="tx1"/>
                </a:solidFill>
              </a:rPr>
              <a:t>Diagn</a:t>
            </a:r>
            <a:r>
              <a:rPr lang="en-US" altLang="ko-KR" sz="1400" i="1" dirty="0">
                <a:solidFill>
                  <a:schemeClr val="tx1"/>
                </a:solidFill>
              </a:rPr>
              <a:t> </a:t>
            </a:r>
            <a:r>
              <a:rPr lang="en-US" altLang="ko-KR" sz="1400" i="1" dirty="0" err="1">
                <a:solidFill>
                  <a:schemeClr val="tx1"/>
                </a:solidFill>
              </a:rPr>
              <a:t>Microbiol</a:t>
            </a:r>
            <a:r>
              <a:rPr lang="en-US" altLang="ko-KR" sz="1400" i="1" dirty="0">
                <a:solidFill>
                  <a:schemeClr val="tx1"/>
                </a:solidFill>
              </a:rPr>
              <a:t> Infect Dis 2010;68:140-51</a:t>
            </a:r>
          </a:p>
          <a:p>
            <a:pPr algn="r"/>
            <a:r>
              <a:rPr lang="en-US" altLang="ko-KR" sz="1400" i="1" dirty="0">
                <a:solidFill>
                  <a:schemeClr val="tx1"/>
                </a:solidFill>
              </a:rPr>
              <a:t>BMC Infect </a:t>
            </a:r>
            <a:r>
              <a:rPr lang="en-US" altLang="ko-KR" sz="1400" i="1" dirty="0" err="1">
                <a:solidFill>
                  <a:schemeClr val="tx1"/>
                </a:solidFill>
              </a:rPr>
              <a:t>Dic</a:t>
            </a:r>
            <a:r>
              <a:rPr lang="en-US" altLang="ko-KR" sz="1400" i="1" dirty="0">
                <a:solidFill>
                  <a:schemeClr val="tx1"/>
                </a:solidFill>
              </a:rPr>
              <a:t> 2014;14:102</a:t>
            </a:r>
            <a:endParaRPr lang="ko-KR" alt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37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6" y="1986543"/>
            <a:ext cx="5584404" cy="277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6804248" cy="11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6" y="5229200"/>
            <a:ext cx="6124575" cy="9715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1FCE99-4E91-4FE2-A6CE-F56399B1E10B}"/>
              </a:ext>
            </a:extLst>
          </p:cNvPr>
          <p:cNvSpPr txBox="1"/>
          <p:nvPr/>
        </p:nvSpPr>
        <p:spPr>
          <a:xfrm>
            <a:off x="4247456" y="4764807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i="1" dirty="0" err="1">
                <a:latin typeface="Arial Narrow" panose="020B0606020202030204" pitchFamily="34" charset="0"/>
                <a:cs typeface="Calibri" panose="020F0502020204030204" pitchFamily="34" charset="0"/>
              </a:rPr>
              <a:t>Int</a:t>
            </a:r>
            <a:r>
              <a:rPr lang="en-US" altLang="ko-KR" sz="1400" i="1" dirty="0">
                <a:latin typeface="Arial Narrow" panose="020B0606020202030204" pitchFamily="34" charset="0"/>
                <a:cs typeface="Calibri" panose="020F0502020204030204" pitchFamily="34" charset="0"/>
              </a:rPr>
              <a:t> J </a:t>
            </a:r>
            <a:r>
              <a:rPr lang="en-US" altLang="ko-KR" sz="1400" i="1" dirty="0" err="1">
                <a:latin typeface="Arial Narrow" panose="020B0606020202030204" pitchFamily="34" charset="0"/>
                <a:cs typeface="Calibri" panose="020F0502020204030204" pitchFamily="34" charset="0"/>
              </a:rPr>
              <a:t>Antimicrob</a:t>
            </a:r>
            <a:r>
              <a:rPr lang="en-US" altLang="ko-KR" sz="1400" i="1" dirty="0">
                <a:latin typeface="Arial Narrow" panose="020B0606020202030204" pitchFamily="34" charset="0"/>
                <a:cs typeface="Calibri" panose="020F0502020204030204" pitchFamily="34" charset="0"/>
              </a:rPr>
              <a:t> Agents 2013;41:463-7</a:t>
            </a:r>
            <a:endParaRPr lang="ko-KR" altLang="en-US" sz="14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39836" y="3717032"/>
            <a:ext cx="5312284" cy="79208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3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6624736" cy="8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7743974" cy="313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1FCE99-4E91-4FE2-A6CE-F56399B1E10B}"/>
              </a:ext>
            </a:extLst>
          </p:cNvPr>
          <p:cNvSpPr txBox="1"/>
          <p:nvPr/>
        </p:nvSpPr>
        <p:spPr>
          <a:xfrm>
            <a:off x="4139952" y="6294417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i="1" dirty="0">
                <a:latin typeface="Arial Narrow" panose="020B0606020202030204" pitchFamily="34" charset="0"/>
                <a:cs typeface="Calibri" panose="020F0502020204030204" pitchFamily="34" charset="0"/>
              </a:rPr>
              <a:t>AAC 2013;57:1756-62</a:t>
            </a:r>
            <a:endParaRPr lang="ko-KR" altLang="en-US" sz="14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07504" y="1556792"/>
            <a:ext cx="61206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42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738BA73-297C-4D9B-949B-D3EA3CA4C6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92696"/>
            <a:ext cx="3312368" cy="204178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49BA76F-BBCB-4D46-A51B-C2E650A6A1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741" b="14695"/>
          <a:stretch/>
        </p:blipFill>
        <p:spPr>
          <a:xfrm>
            <a:off x="107504" y="2924944"/>
            <a:ext cx="6867425" cy="3049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1FCE99-4E91-4FE2-A6CE-F56399B1E10B}"/>
              </a:ext>
            </a:extLst>
          </p:cNvPr>
          <p:cNvSpPr txBox="1"/>
          <p:nvPr/>
        </p:nvSpPr>
        <p:spPr>
          <a:xfrm>
            <a:off x="4139952" y="6140529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i="1" dirty="0" err="1">
                <a:latin typeface="Arial Narrow" panose="020B0606020202030204" pitchFamily="34" charset="0"/>
                <a:cs typeface="Calibri" panose="020F0502020204030204" pitchFamily="34" charset="0"/>
              </a:rPr>
              <a:t>Chaari</a:t>
            </a:r>
            <a:r>
              <a:rPr lang="en-US" altLang="ko-KR" sz="1600" i="1" dirty="0">
                <a:latin typeface="Arial Narrow" panose="020B0606020202030204" pitchFamily="34" charset="0"/>
                <a:cs typeface="Calibri" panose="020F0502020204030204" pitchFamily="34" charset="0"/>
              </a:rPr>
              <a:t> et al</a:t>
            </a:r>
            <a:r>
              <a:rPr lang="fr-FR" altLang="ko-KR" sz="1600" i="1" dirty="0">
                <a:latin typeface="Arial Narrow" panose="020B0606020202030204" pitchFamily="34" charset="0"/>
                <a:cs typeface="Calibri" panose="020F0502020204030204" pitchFamily="34" charset="0"/>
              </a:rPr>
              <a:t>. Intensive Care Med. 2015; 41: 2018</a:t>
            </a:r>
            <a:endParaRPr lang="ko-KR" altLang="en-US" sz="1600" i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3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476672"/>
            <a:ext cx="79303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2000" b="1" dirty="0">
                <a:latin typeface="굴림" panose="020B0600000101010101" pitchFamily="50" charset="-127"/>
                <a:cs typeface="Arial" pitchFamily="34" charset="0"/>
              </a:rPr>
              <a:t>일반병실 입원 중</a:t>
            </a:r>
            <a:r>
              <a:rPr lang="en-US" altLang="ko-KR" sz="2000" b="1" dirty="0">
                <a:latin typeface="굴림" panose="020B0600000101010101" pitchFamily="50" charset="-127"/>
                <a:cs typeface="Arial" pitchFamily="34" charset="0"/>
              </a:rPr>
              <a:t>, Mild fever, secretion </a:t>
            </a:r>
            <a:r>
              <a:rPr lang="ko-KR" altLang="en-US" sz="2000" b="1" dirty="0">
                <a:latin typeface="굴림" panose="020B0600000101010101" pitchFamily="50" charset="-127"/>
                <a:cs typeface="Arial" pitchFamily="34" charset="0"/>
              </a:rPr>
              <a:t>증가</a:t>
            </a:r>
            <a:endParaRPr lang="en-US" altLang="ko-KR" sz="2000" b="1" dirty="0">
              <a:latin typeface="굴림" panose="020B0600000101010101" pitchFamily="50" charset="-127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93760" y="1653880"/>
            <a:ext cx="3390162" cy="416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600" dirty="0">
                <a:cs typeface="Arial" pitchFamily="34" charset="0"/>
              </a:rPr>
              <a:t>CRP 3.37-&gt;14.75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53"/>
            <a:ext cx="4867354" cy="104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1" y="2564904"/>
            <a:ext cx="3253297" cy="303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467"/>
          <a:stretch/>
        </p:blipFill>
        <p:spPr>
          <a:xfrm>
            <a:off x="179512" y="2852936"/>
            <a:ext cx="2759328" cy="215565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34574"/>
            <a:ext cx="3356992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7B46854-5B3C-4D02-95E9-ABA9582C71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31600"/>
          <a:stretch/>
        </p:blipFill>
        <p:spPr>
          <a:xfrm>
            <a:off x="179512" y="764705"/>
            <a:ext cx="5507666" cy="148319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5749F4D-84A9-474A-A966-9337E7498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707"/>
          <a:stretch/>
        </p:blipFill>
        <p:spPr>
          <a:xfrm>
            <a:off x="179512" y="2569840"/>
            <a:ext cx="8727992" cy="35081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EC5671-B93B-493E-95AB-33EC8AA1F6F5}"/>
              </a:ext>
            </a:extLst>
          </p:cNvPr>
          <p:cNvSpPr txBox="1"/>
          <p:nvPr/>
        </p:nvSpPr>
        <p:spPr>
          <a:xfrm>
            <a:off x="4247456" y="6165304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i="1" dirty="0" err="1">
                <a:latin typeface="Arial Narrow" panose="020B0606020202030204" pitchFamily="34" charset="0"/>
                <a:cs typeface="Calibri" panose="020F0502020204030204" pitchFamily="34" charset="0"/>
              </a:rPr>
              <a:t>PLoS</a:t>
            </a:r>
            <a:r>
              <a:rPr lang="en-US" altLang="ko-KR" sz="1400" i="1" dirty="0">
                <a:latin typeface="Arial Narrow" panose="020B0606020202030204" pitchFamily="34" charset="0"/>
                <a:cs typeface="Calibri" panose="020F0502020204030204" pitchFamily="34" charset="0"/>
              </a:rPr>
              <a:t> ONE. 2016; 11: e0150642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619672" y="1052736"/>
            <a:ext cx="37444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5496" y="1412776"/>
            <a:ext cx="23042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48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21488" cy="371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324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A347D35-A938-43A4-9648-6B763845FF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2104"/>
          <a:stretch/>
        </p:blipFill>
        <p:spPr>
          <a:xfrm>
            <a:off x="179512" y="908720"/>
            <a:ext cx="7638221" cy="96770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33B7F24-5197-4D35-A15B-EBA97A277A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373"/>
          <a:stretch/>
        </p:blipFill>
        <p:spPr>
          <a:xfrm>
            <a:off x="395536" y="2204864"/>
            <a:ext cx="3984488" cy="40357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8D02BE-8061-49A0-AFCC-659C711B5FD9}"/>
              </a:ext>
            </a:extLst>
          </p:cNvPr>
          <p:cNvSpPr txBox="1"/>
          <p:nvPr/>
        </p:nvSpPr>
        <p:spPr>
          <a:xfrm>
            <a:off x="4572000" y="242801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00B050"/>
                </a:solidFill>
              </a:rPr>
              <a:t>Colistin monotherapy </a:t>
            </a:r>
          </a:p>
          <a:p>
            <a:r>
              <a:rPr lang="en-US" altLang="ko-KR" sz="1200" b="1" dirty="0">
                <a:solidFill>
                  <a:srgbClr val="00B050"/>
                </a:solidFill>
              </a:rPr>
              <a:t>(n = 76)</a:t>
            </a:r>
            <a:endParaRPr lang="ko-KR" altLang="en-US" sz="14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ECAE2-7193-4EEE-8D67-E86CA5370691}"/>
              </a:ext>
            </a:extLst>
          </p:cNvPr>
          <p:cNvSpPr txBox="1"/>
          <p:nvPr/>
        </p:nvSpPr>
        <p:spPr>
          <a:xfrm>
            <a:off x="4572000" y="303474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rgbClr val="0070C0"/>
                </a:solidFill>
              </a:rPr>
              <a:t>Colistin</a:t>
            </a:r>
            <a:r>
              <a:rPr lang="en-US" altLang="ko-KR" sz="1200" b="1" dirty="0">
                <a:solidFill>
                  <a:srgbClr val="0070C0"/>
                </a:solidFill>
              </a:rPr>
              <a:t> + tigecycline </a:t>
            </a:r>
          </a:p>
          <a:p>
            <a:r>
              <a:rPr lang="en-US" altLang="ko-KR" sz="1200" b="1" dirty="0">
                <a:solidFill>
                  <a:srgbClr val="0070C0"/>
                </a:solidFill>
              </a:rPr>
              <a:t>(n = 42)</a:t>
            </a:r>
            <a:endParaRPr lang="ko-KR" altLang="en-US" sz="14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5F749-36A3-4BB2-BC8F-816E11491A17}"/>
              </a:ext>
            </a:extLst>
          </p:cNvPr>
          <p:cNvSpPr txBox="1"/>
          <p:nvPr/>
        </p:nvSpPr>
        <p:spPr>
          <a:xfrm>
            <a:off x="4154746" y="5785423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ko-KR" sz="1400" i="1" dirty="0">
                <a:latin typeface="Arial Narrow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fr-FR" altLang="ko-KR" sz="1400" i="1" dirty="0">
                <a:latin typeface="Arial Narrow" pitchFamily="34" charset="0"/>
                <a:cs typeface="Arial" pitchFamily="34" charset="0"/>
              </a:rPr>
              <a:t>Clin Microbiol Infect 2018; 24; 630</a:t>
            </a:r>
            <a:endParaRPr lang="ko-KR" altLang="en-US" sz="1400" i="1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539552" y="1196752"/>
            <a:ext cx="57606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864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" y="692696"/>
            <a:ext cx="7452320" cy="10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2276872"/>
            <a:ext cx="9073008" cy="297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870810" y="6041826"/>
            <a:ext cx="327319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>
                <a:solidFill>
                  <a:schemeClr val="tx1"/>
                </a:solidFill>
              </a:rPr>
              <a:t>Infection 2014;42:37-42</a:t>
            </a:r>
            <a:endParaRPr lang="ko-KR" altLang="en-US" sz="1400" i="1" dirty="0">
              <a:solidFill>
                <a:schemeClr val="tx1"/>
              </a:solidFill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763688" y="1124744"/>
            <a:ext cx="41071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58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6804248" cy="146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22" y="2564904"/>
            <a:ext cx="553181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12044C-8215-43AC-8CE9-333E83BE1ED5}"/>
              </a:ext>
            </a:extLst>
          </p:cNvPr>
          <p:cNvSpPr txBox="1"/>
          <p:nvPr/>
        </p:nvSpPr>
        <p:spPr>
          <a:xfrm>
            <a:off x="5060082" y="6189425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fr-FR" altLang="ko-KR" sz="1400" i="1" dirty="0">
                <a:latin typeface="Arial Narrow" pitchFamily="34" charset="0"/>
                <a:cs typeface="Arial" pitchFamily="34" charset="0"/>
              </a:rPr>
              <a:t>Lancet Infect Dis 2018; 18: 391</a:t>
            </a:r>
            <a:endParaRPr lang="ko-KR" altLang="en-US" sz="1400" i="1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267744" y="1196752"/>
            <a:ext cx="30963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875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0" y="40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b="1" dirty="0" err="1">
                <a:solidFill>
                  <a:srgbClr val="002060"/>
                </a:solidFill>
                <a:latin typeface="+mn-ea"/>
                <a:ea typeface="+mn-ea"/>
              </a:rPr>
              <a:t>Carbapenem</a:t>
            </a:r>
            <a:r>
              <a:rPr lang="en-US" altLang="ko-KR" sz="2800" b="1" dirty="0">
                <a:solidFill>
                  <a:srgbClr val="002060"/>
                </a:solidFill>
                <a:latin typeface="+mn-ea"/>
                <a:ea typeface="+mn-ea"/>
              </a:rPr>
              <a:t> resistant pathogens </a:t>
            </a:r>
          </a:p>
          <a:p>
            <a:pPr algn="l"/>
            <a:r>
              <a:rPr lang="en-US" altLang="ko-KR" sz="2800" b="1" i="1" dirty="0">
                <a:solidFill>
                  <a:srgbClr val="002060"/>
                </a:solidFill>
                <a:latin typeface="+mn-ea"/>
                <a:ea typeface="+mn-ea"/>
              </a:rPr>
              <a:t>(</a:t>
            </a:r>
            <a:r>
              <a:rPr lang="en-US" altLang="ko-KR" sz="2800" i="1" dirty="0">
                <a:solidFill>
                  <a:srgbClr val="002060"/>
                </a:solidFill>
                <a:latin typeface="+mn-ea"/>
                <a:ea typeface="+mn-ea"/>
              </a:rPr>
              <a:t>P. aeruginosa, </a:t>
            </a:r>
            <a:r>
              <a:rPr lang="en-US" altLang="ko-KR" sz="2800" b="1" i="1" dirty="0">
                <a:solidFill>
                  <a:srgbClr val="002060"/>
                </a:solidFill>
                <a:latin typeface="+mn-ea"/>
                <a:ea typeface="+mn-ea"/>
              </a:rPr>
              <a:t>A. </a:t>
            </a:r>
            <a:r>
              <a:rPr lang="en-US" altLang="ko-KR" sz="2800" b="1" i="1" dirty="0" err="1">
                <a:solidFill>
                  <a:srgbClr val="002060"/>
                </a:solidFill>
                <a:latin typeface="+mn-ea"/>
                <a:ea typeface="+mn-ea"/>
              </a:rPr>
              <a:t>baumanni</a:t>
            </a:r>
            <a:r>
              <a:rPr lang="en-US" altLang="ko-KR" sz="2800" i="1" dirty="0">
                <a:solidFill>
                  <a:srgbClr val="002060"/>
                </a:solidFill>
                <a:latin typeface="+mn-ea"/>
                <a:ea typeface="+mn-ea"/>
              </a:rPr>
              <a:t>, </a:t>
            </a:r>
            <a:r>
              <a:rPr lang="en-US" altLang="ko-KR" sz="2800" i="1" dirty="0" err="1">
                <a:solidFill>
                  <a:srgbClr val="002060"/>
                </a:solidFill>
                <a:latin typeface="+mn-ea"/>
                <a:ea typeface="+mn-ea"/>
              </a:rPr>
              <a:t>enterobacteriaceae</a:t>
            </a:r>
            <a:r>
              <a:rPr lang="en-US" altLang="ko-KR" sz="2800" b="1" i="1" dirty="0">
                <a:solidFill>
                  <a:srgbClr val="002060"/>
                </a:solidFill>
                <a:latin typeface="+mn-ea"/>
                <a:ea typeface="+mn-ea"/>
              </a:rPr>
              <a:t>)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1700808"/>
            <a:ext cx="792088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Therapeutic options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</a:t>
            </a:r>
            <a:r>
              <a:rPr lang="en-US" altLang="ko-KR" sz="2200" b="1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colistin</a:t>
            </a: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endParaRPr lang="en-US" altLang="ko-KR" sz="2200" b="1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Other options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200" b="1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 - </a:t>
            </a:r>
            <a:r>
              <a:rPr lang="en-US" altLang="ko-KR" sz="22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ampicillin/</a:t>
            </a:r>
            <a:r>
              <a:rPr lang="en-US" altLang="ko-KR" sz="2200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sulbactam</a:t>
            </a:r>
            <a:endParaRPr lang="en-US" altLang="ko-KR" sz="220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2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 - </a:t>
            </a:r>
            <a:r>
              <a:rPr lang="en-US" altLang="ko-KR" sz="2200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tigecycline</a:t>
            </a:r>
            <a:r>
              <a:rPr lang="en-US" altLang="ko-KR" sz="22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2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 - </a:t>
            </a:r>
            <a:r>
              <a:rPr lang="en-US" altLang="ko-KR" sz="2200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colistin</a:t>
            </a:r>
            <a:r>
              <a:rPr lang="en-US" altLang="ko-KR" sz="22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+</a:t>
            </a:r>
            <a:r>
              <a:rPr lang="el-GR" altLang="ko-KR" sz="22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α</a:t>
            </a:r>
            <a:endParaRPr lang="en-US" altLang="ko-KR" sz="220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2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 - double </a:t>
            </a:r>
            <a:r>
              <a:rPr lang="en-US" altLang="ko-KR" sz="2200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carbapenem</a:t>
            </a:r>
            <a:r>
              <a:rPr lang="en-US" altLang="ko-KR" sz="22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(in vitro)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36492"/>
            <a:ext cx="6181725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2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7238" cy="391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594"/>
            <a:ext cx="6012160" cy="100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8568952" cy="169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직선 연결선 2"/>
          <p:cNvCxnSpPr/>
          <p:nvPr/>
        </p:nvCxnSpPr>
        <p:spPr>
          <a:xfrm>
            <a:off x="1619672" y="980728"/>
            <a:ext cx="27723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7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9022750" cy="543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601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225755" cy="173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493"/>
            <a:ext cx="8928992" cy="143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0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2060848"/>
            <a:ext cx="842493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US" altLang="ko-KR" sz="2800" b="1" dirty="0">
                <a:latin typeface="+mj-ea"/>
                <a:ea typeface="+mj-ea"/>
                <a:cs typeface="Arial" pitchFamily="34" charset="0"/>
              </a:rPr>
              <a:t>HAP guideline (IDSA, ATS)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800" b="1" dirty="0">
                <a:latin typeface="+mj-ea"/>
                <a:ea typeface="+mj-ea"/>
                <a:cs typeface="Arial" pitchFamily="34" charset="0"/>
              </a:rPr>
              <a:t>   1) major concepts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800" b="1" dirty="0">
                <a:latin typeface="+mj-ea"/>
                <a:ea typeface="+mj-ea"/>
                <a:cs typeface="Arial" pitchFamily="34" charset="0"/>
              </a:rPr>
              <a:t>   2) MRSA/</a:t>
            </a:r>
            <a:r>
              <a:rPr lang="en-US" altLang="ko-KR" sz="2800" b="1" dirty="0" err="1">
                <a:latin typeface="+mj-ea"/>
                <a:ea typeface="+mj-ea"/>
                <a:cs typeface="Arial" pitchFamily="34" charset="0"/>
              </a:rPr>
              <a:t>carbapenem</a:t>
            </a:r>
            <a:r>
              <a:rPr lang="en-US" altLang="ko-KR" sz="2800" b="1" dirty="0">
                <a:latin typeface="+mj-ea"/>
                <a:ea typeface="+mj-ea"/>
                <a:cs typeface="Arial" pitchFamily="34" charset="0"/>
              </a:rPr>
              <a:t>-resistant pathogen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800" b="1" dirty="0">
                <a:latin typeface="+mj-ea"/>
                <a:ea typeface="+mj-ea"/>
                <a:cs typeface="Arial" pitchFamily="34" charset="0"/>
              </a:rPr>
              <a:t>   3) inhaled </a:t>
            </a:r>
            <a:r>
              <a:rPr lang="en-US" altLang="ko-KR" sz="2800" b="1" dirty="0" err="1">
                <a:latin typeface="+mj-ea"/>
                <a:ea typeface="+mj-ea"/>
                <a:cs typeface="Arial" pitchFamily="34" charset="0"/>
              </a:rPr>
              <a:t>colistin</a:t>
            </a:r>
            <a:endParaRPr lang="en-US" altLang="ko-KR" sz="2800" b="1" dirty="0">
              <a:latin typeface="+mj-ea"/>
              <a:ea typeface="+mj-ea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800" b="1" dirty="0">
                <a:latin typeface="+mj-ea"/>
                <a:ea typeface="+mj-ea"/>
                <a:cs typeface="Arial" pitchFamily="34" charset="0"/>
              </a:rPr>
              <a:t>2. Infection control </a:t>
            </a:r>
          </a:p>
        </p:txBody>
      </p:sp>
    </p:spTree>
    <p:extLst>
      <p:ext uri="{BB962C8B-B14F-4D97-AF65-F5344CB8AC3E}">
        <p14:creationId xmlns:p14="http://schemas.microsoft.com/office/powerpoint/2010/main" val="245625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23850" y="20701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rgbClr val="002060"/>
                </a:solidFill>
                <a:latin typeface="+mn-ea"/>
                <a:ea typeface="+mn-ea"/>
                <a:cs typeface="Arial" pitchFamily="34" charset="0"/>
              </a:rPr>
              <a:t>3. Inhaled </a:t>
            </a:r>
            <a:r>
              <a:rPr lang="en-US" altLang="ko-KR" sz="3200" b="1" dirty="0" err="1">
                <a:solidFill>
                  <a:srgbClr val="002060"/>
                </a:solidFill>
                <a:latin typeface="+mn-ea"/>
                <a:ea typeface="+mn-ea"/>
                <a:cs typeface="Arial" pitchFamily="34" charset="0"/>
              </a:rPr>
              <a:t>colistin</a:t>
            </a:r>
            <a:endParaRPr lang="en-US" altLang="ko-KR" sz="3200" b="1" dirty="0">
              <a:solidFill>
                <a:srgbClr val="002060"/>
              </a:solidFill>
              <a:latin typeface="+mn-ea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5040560" cy="1646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087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4006"/>
            <a:ext cx="71642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9" y="1962109"/>
            <a:ext cx="6624736" cy="203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503515"/>
            <a:ext cx="6840760" cy="185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6ECAE2-7193-4EEE-8D67-E86CA5370691}"/>
              </a:ext>
            </a:extLst>
          </p:cNvPr>
          <p:cNvSpPr txBox="1"/>
          <p:nvPr/>
        </p:nvSpPr>
        <p:spPr>
          <a:xfrm>
            <a:off x="3059832" y="3855707"/>
            <a:ext cx="1800200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FFFF00"/>
                </a:solidFill>
              </a:rPr>
              <a:t>Clinical response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6ECAE2-7193-4EEE-8D67-E86CA5370691}"/>
              </a:ext>
            </a:extLst>
          </p:cNvPr>
          <p:cNvSpPr txBox="1"/>
          <p:nvPr/>
        </p:nvSpPr>
        <p:spPr>
          <a:xfrm>
            <a:off x="2987824" y="6220192"/>
            <a:ext cx="2664296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FFFF00"/>
                </a:solidFill>
              </a:rPr>
              <a:t>Microbiological eradication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2044C-8215-43AC-8CE9-333E83BE1ED5}"/>
              </a:ext>
            </a:extLst>
          </p:cNvPr>
          <p:cNvSpPr txBox="1"/>
          <p:nvPr/>
        </p:nvSpPr>
        <p:spPr>
          <a:xfrm>
            <a:off x="5060082" y="6227892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fr-FR" altLang="ko-KR" sz="1400" i="1" dirty="0">
                <a:latin typeface="Arial Narrow" pitchFamily="34" charset="0"/>
                <a:cs typeface="Arial" pitchFamily="34" charset="0"/>
              </a:rPr>
              <a:t>Int J Antimicrob Agents 2015;46:603-9</a:t>
            </a:r>
            <a:endParaRPr lang="ko-KR" altLang="en-US" sz="1400" i="1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" y="836712"/>
            <a:ext cx="53640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73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0" y="1124744"/>
            <a:ext cx="6984776" cy="224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1" y="4073083"/>
            <a:ext cx="7147470" cy="19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6ECAE2-7193-4EEE-8D67-E86CA5370691}"/>
              </a:ext>
            </a:extLst>
          </p:cNvPr>
          <p:cNvSpPr txBox="1"/>
          <p:nvPr/>
        </p:nvSpPr>
        <p:spPr>
          <a:xfrm>
            <a:off x="3203848" y="3232374"/>
            <a:ext cx="1800200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FF00"/>
                </a:solidFill>
              </a:rPr>
              <a:t>Mortality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ECAE2-7193-4EEE-8D67-E86CA5370691}"/>
              </a:ext>
            </a:extLst>
          </p:cNvPr>
          <p:cNvSpPr txBox="1"/>
          <p:nvPr/>
        </p:nvSpPr>
        <p:spPr>
          <a:xfrm>
            <a:off x="3419872" y="5721851"/>
            <a:ext cx="1800200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FF00"/>
                </a:solidFill>
              </a:rPr>
              <a:t>Nephrotoxicity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12044C-8215-43AC-8CE9-333E83BE1ED5}"/>
              </a:ext>
            </a:extLst>
          </p:cNvPr>
          <p:cNvSpPr txBox="1"/>
          <p:nvPr/>
        </p:nvSpPr>
        <p:spPr>
          <a:xfrm>
            <a:off x="5060082" y="6227892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fr-FR" altLang="ko-KR" sz="1400" i="1" dirty="0">
                <a:latin typeface="Arial Narrow" pitchFamily="34" charset="0"/>
                <a:cs typeface="Arial" pitchFamily="34" charset="0"/>
              </a:rPr>
              <a:t>Int J Antimicrob Agents 2015;46:603-9</a:t>
            </a:r>
            <a:endParaRPr lang="ko-KR" altLang="en-US" sz="1400" i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59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4" y="620688"/>
            <a:ext cx="7776865" cy="99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460432" cy="402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12044C-8215-43AC-8CE9-333E83BE1ED5}"/>
              </a:ext>
            </a:extLst>
          </p:cNvPr>
          <p:cNvSpPr txBox="1"/>
          <p:nvPr/>
        </p:nvSpPr>
        <p:spPr>
          <a:xfrm>
            <a:off x="5076056" y="6227892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fr-FR" altLang="ko-KR" sz="1400" i="1" dirty="0">
                <a:latin typeface="Arial Narrow" pitchFamily="34" charset="0"/>
                <a:cs typeface="Arial" pitchFamily="34" charset="0"/>
              </a:rPr>
              <a:t>J Infect 2018;76:321-327</a:t>
            </a:r>
            <a:endParaRPr lang="ko-KR" altLang="en-US" sz="1400" i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ECAE2-7193-4EEE-8D67-E86CA5370691}"/>
              </a:ext>
            </a:extLst>
          </p:cNvPr>
          <p:cNvSpPr txBox="1"/>
          <p:nvPr/>
        </p:nvSpPr>
        <p:spPr>
          <a:xfrm>
            <a:off x="3707904" y="5590404"/>
            <a:ext cx="1800200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FF00"/>
                </a:solidFill>
              </a:rPr>
              <a:t>Mortality</a:t>
            </a:r>
          </a:p>
        </p:txBody>
      </p:sp>
    </p:spTree>
    <p:extLst>
      <p:ext uri="{BB962C8B-B14F-4D97-AF65-F5344CB8AC3E}">
        <p14:creationId xmlns:p14="http://schemas.microsoft.com/office/powerpoint/2010/main" val="2634663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7524328" cy="65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9843"/>
            <a:ext cx="8796114" cy="457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직선 연결선 2"/>
          <p:cNvCxnSpPr>
            <a:stCxn id="15362" idx="1"/>
          </p:cNvCxnSpPr>
          <p:nvPr/>
        </p:nvCxnSpPr>
        <p:spPr>
          <a:xfrm>
            <a:off x="107504" y="1018020"/>
            <a:ext cx="32403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00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48680"/>
            <a:ext cx="399770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3780085" cy="265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672408" cy="277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6ECAE2-7193-4EEE-8D67-E86CA5370691}"/>
              </a:ext>
            </a:extLst>
          </p:cNvPr>
          <p:cNvSpPr txBox="1"/>
          <p:nvPr/>
        </p:nvSpPr>
        <p:spPr>
          <a:xfrm>
            <a:off x="4499992" y="4221088"/>
            <a:ext cx="3960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70C0"/>
                </a:solidFill>
              </a:rPr>
              <a:t>Mortality 33.8% (23-55%)</a:t>
            </a:r>
          </a:p>
          <a:p>
            <a:endParaRPr lang="en-US" altLang="ko-KR" sz="1400" b="1" dirty="0">
              <a:solidFill>
                <a:srgbClr val="0070C0"/>
              </a:solidFill>
            </a:endParaRPr>
          </a:p>
          <a:p>
            <a:r>
              <a:rPr lang="en-US" altLang="ko-KR" sz="1400" b="1" dirty="0">
                <a:solidFill>
                  <a:srgbClr val="0070C0"/>
                </a:solidFill>
              </a:rPr>
              <a:t>Clinical success 70.4%  (18-75%)</a:t>
            </a:r>
          </a:p>
          <a:p>
            <a:endParaRPr lang="en-US" altLang="ko-KR" sz="1400" b="1" dirty="0">
              <a:solidFill>
                <a:srgbClr val="0070C0"/>
              </a:solidFill>
            </a:endParaRPr>
          </a:p>
          <a:p>
            <a:r>
              <a:rPr lang="en-US" altLang="ko-KR" sz="1400" b="1" dirty="0">
                <a:solidFill>
                  <a:srgbClr val="0070C0"/>
                </a:solidFill>
              </a:rPr>
              <a:t>Microbiological success 71.3%  (18-75%)</a:t>
            </a:r>
          </a:p>
        </p:txBody>
      </p:sp>
    </p:spTree>
    <p:extLst>
      <p:ext uri="{BB962C8B-B14F-4D97-AF65-F5344CB8AC3E}">
        <p14:creationId xmlns:p14="http://schemas.microsoft.com/office/powerpoint/2010/main" val="361374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134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61150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92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23850" y="20701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rgbClr val="002060"/>
                </a:solidFill>
                <a:latin typeface="+mn-ea"/>
                <a:ea typeface="+mn-ea"/>
                <a:cs typeface="Arial" pitchFamily="34" charset="0"/>
              </a:rPr>
              <a:t>4. Infection control </a:t>
            </a:r>
          </a:p>
        </p:txBody>
      </p:sp>
    </p:spTree>
    <p:extLst>
      <p:ext uri="{BB962C8B-B14F-4D97-AF65-F5344CB8AC3E}">
        <p14:creationId xmlns:p14="http://schemas.microsoft.com/office/powerpoint/2010/main" val="34110878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33525"/>
            <a:ext cx="90868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12044C-8215-43AC-8CE9-333E83BE1ED5}"/>
              </a:ext>
            </a:extLst>
          </p:cNvPr>
          <p:cNvSpPr txBox="1"/>
          <p:nvPr/>
        </p:nvSpPr>
        <p:spPr>
          <a:xfrm>
            <a:off x="4644008" y="6074002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altLang="ko-KR" sz="1400" b="1" dirty="0">
                <a:latin typeface="Arial Narrow" pitchFamily="34" charset="0"/>
                <a:cs typeface="Arial" pitchFamily="34" charset="0"/>
              </a:rPr>
              <a:t>Analysis of KARMS data from 2013 to 2015</a:t>
            </a:r>
            <a:endParaRPr lang="ko-KR" altLang="en-US" sz="1400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95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496467" cy="453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12044C-8215-43AC-8CE9-333E83BE1ED5}"/>
              </a:ext>
            </a:extLst>
          </p:cNvPr>
          <p:cNvSpPr txBox="1"/>
          <p:nvPr/>
        </p:nvSpPr>
        <p:spPr>
          <a:xfrm>
            <a:off x="4644008" y="6074002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altLang="ko-KR" sz="1400" b="1" dirty="0">
                <a:latin typeface="Arial Narrow" pitchFamily="34" charset="0"/>
                <a:cs typeface="Arial" pitchFamily="34" charset="0"/>
              </a:rPr>
              <a:t>Analysis of KARMS data from 2013 to 2015</a:t>
            </a:r>
            <a:endParaRPr lang="ko-KR" altLang="en-US" sz="1400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5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23850" y="20701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rgbClr val="002060"/>
                </a:solidFill>
                <a:latin typeface="+mn-ea"/>
                <a:ea typeface="+mn-ea"/>
                <a:cs typeface="Arial" pitchFamily="34" charset="0"/>
              </a:rPr>
              <a:t>1. HAP/VAP Guidelines</a:t>
            </a:r>
          </a:p>
        </p:txBody>
      </p:sp>
    </p:spTree>
    <p:extLst>
      <p:ext uri="{BB962C8B-B14F-4D97-AF65-F5344CB8AC3E}">
        <p14:creationId xmlns:p14="http://schemas.microsoft.com/office/powerpoint/2010/main" val="3555259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1"/>
            <a:ext cx="8460432" cy="397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12044C-8215-43AC-8CE9-333E83BE1ED5}"/>
              </a:ext>
            </a:extLst>
          </p:cNvPr>
          <p:cNvSpPr txBox="1"/>
          <p:nvPr/>
        </p:nvSpPr>
        <p:spPr>
          <a:xfrm>
            <a:off x="4644008" y="6074002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altLang="ko-KR" sz="1400" b="1" dirty="0">
                <a:latin typeface="Arial Narrow" pitchFamily="34" charset="0"/>
                <a:cs typeface="Arial" pitchFamily="34" charset="0"/>
              </a:rPr>
              <a:t>Analysis of KARMS data from 2013 to 2015</a:t>
            </a:r>
            <a:endParaRPr lang="ko-KR" altLang="en-US" sz="1400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3711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030941" cy="467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689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 bwMode="auto">
          <a:xfrm>
            <a:off x="107504" y="692696"/>
            <a:ext cx="6338968" cy="504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400" b="1" dirty="0">
                <a:solidFill>
                  <a:srgbClr val="002060"/>
                </a:solidFill>
                <a:latin typeface="+mn-ea"/>
                <a:cs typeface="Calibri" pitchFamily="34" charset="0"/>
              </a:rPr>
              <a:t>의료관련 </a:t>
            </a:r>
            <a:r>
              <a:rPr lang="ko-KR" altLang="en-US" sz="2400" b="1" dirty="0" err="1">
                <a:solidFill>
                  <a:srgbClr val="002060"/>
                </a:solidFill>
                <a:latin typeface="+mn-ea"/>
                <a:cs typeface="Calibri" pitchFamily="34" charset="0"/>
              </a:rPr>
              <a:t>감염병</a:t>
            </a:r>
            <a:r>
              <a:rPr lang="ko-KR" altLang="en-US" sz="2400" b="1" dirty="0">
                <a:solidFill>
                  <a:srgbClr val="002060"/>
                </a:solidFill>
                <a:latin typeface="+mn-ea"/>
                <a:cs typeface="Calibri" pitchFamily="34" charset="0"/>
              </a:rPr>
              <a:t> </a:t>
            </a:r>
            <a:r>
              <a:rPr lang="en-US" altLang="ko-KR" sz="2400" b="1" dirty="0">
                <a:solidFill>
                  <a:srgbClr val="002060"/>
                </a:solidFill>
                <a:latin typeface="+mn-ea"/>
                <a:cs typeface="Calibri" pitchFamily="34" charset="0"/>
              </a:rPr>
              <a:t>– </a:t>
            </a:r>
            <a:r>
              <a:rPr lang="ko-KR" altLang="en-US" sz="2400" b="1" dirty="0" err="1">
                <a:solidFill>
                  <a:srgbClr val="002060"/>
                </a:solidFill>
                <a:latin typeface="+mn-ea"/>
                <a:cs typeface="Calibri" pitchFamily="34" charset="0"/>
              </a:rPr>
              <a:t>다재내성균</a:t>
            </a:r>
            <a:r>
              <a:rPr lang="ko-KR" altLang="en-US" sz="2400" b="1" dirty="0">
                <a:solidFill>
                  <a:srgbClr val="002060"/>
                </a:solidFill>
                <a:latin typeface="+mn-ea"/>
                <a:cs typeface="Calibri" pitchFamily="34" charset="0"/>
              </a:rPr>
              <a:t> </a:t>
            </a:r>
            <a:r>
              <a:rPr lang="en-US" altLang="ko-KR" sz="2400" b="1" dirty="0">
                <a:solidFill>
                  <a:srgbClr val="002060"/>
                </a:solidFill>
                <a:latin typeface="+mn-ea"/>
                <a:cs typeface="Calibri" pitchFamily="34" charset="0"/>
              </a:rPr>
              <a:t>6 </a:t>
            </a:r>
            <a:r>
              <a:rPr lang="ko-KR" altLang="en-US" sz="2400" b="1" dirty="0">
                <a:solidFill>
                  <a:srgbClr val="002060"/>
                </a:solidFill>
                <a:latin typeface="+mn-ea"/>
                <a:cs typeface="Calibri" pitchFamily="34" charset="0"/>
              </a:rPr>
              <a:t>종</a:t>
            </a:r>
            <a:endParaRPr lang="en-US" altLang="ko-KR" sz="2400" b="1" dirty="0">
              <a:solidFill>
                <a:srgbClr val="002060"/>
              </a:solidFill>
              <a:latin typeface="+mn-ea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altLang="ko-KR" sz="2400" b="1" u="none" dirty="0">
              <a:solidFill>
                <a:srgbClr val="002060"/>
              </a:solidFill>
              <a:latin typeface="+mn-ea"/>
              <a:ea typeface="+mn-ea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kumimoji="0" lang="en-US" altLang="ko-KR" sz="2000" u="none" dirty="0">
              <a:solidFill>
                <a:srgbClr val="002060"/>
              </a:solidFill>
              <a:latin typeface="HY동녘B" pitchFamily="18" charset="-127"/>
              <a:ea typeface="HY동녘B" pitchFamily="18" charset="-127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kumimoji="0" lang="en-US" altLang="ko-KR" sz="2000" u="none" dirty="0">
              <a:solidFill>
                <a:srgbClr val="002060"/>
              </a:solidFill>
              <a:latin typeface="HY동녘B" pitchFamily="18" charset="-127"/>
              <a:ea typeface="HY동녘B" pitchFamily="18" charset="-127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kumimoji="0" lang="ko-KR" altLang="en-US" sz="2000" u="none" dirty="0">
              <a:solidFill>
                <a:srgbClr val="002060"/>
              </a:solidFill>
              <a:latin typeface="HY동녘B" pitchFamily="18" charset="-127"/>
              <a:ea typeface="HY동녘B" pitchFamily="18" charset="-127"/>
              <a:cs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23850" y="2060848"/>
            <a:ext cx="8229600" cy="38884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+mn-ea"/>
                <a:ea typeface="+mn-ea"/>
                <a:cs typeface="Arial" pitchFamily="34" charset="0"/>
              </a:rPr>
              <a:t>MRSA </a:t>
            </a:r>
            <a:r>
              <a:rPr lang="en-US" altLang="ko-KR" sz="2000" dirty="0">
                <a:latin typeface="+mn-ea"/>
                <a:ea typeface="+mn-ea"/>
                <a:cs typeface="Arial" pitchFamily="34" charset="0"/>
              </a:rPr>
              <a:t>(</a:t>
            </a:r>
            <a:r>
              <a:rPr lang="en-US" altLang="ko-KR" sz="2000" dirty="0" err="1">
                <a:latin typeface="+mn-ea"/>
                <a:ea typeface="+mn-ea"/>
                <a:cs typeface="Arial" pitchFamily="34" charset="0"/>
              </a:rPr>
              <a:t>Methicillin</a:t>
            </a:r>
            <a:r>
              <a:rPr lang="en-US" altLang="ko-KR" sz="2000" dirty="0">
                <a:latin typeface="+mn-ea"/>
                <a:ea typeface="+mn-ea"/>
                <a:cs typeface="Arial" pitchFamily="34" charset="0"/>
              </a:rPr>
              <a:t>-resistant </a:t>
            </a:r>
            <a:r>
              <a:rPr lang="en-US" altLang="ko-KR" sz="2000" i="1" dirty="0" err="1">
                <a:latin typeface="+mn-ea"/>
                <a:ea typeface="+mn-ea"/>
                <a:cs typeface="Arial" pitchFamily="34" charset="0"/>
              </a:rPr>
              <a:t>S.aureus</a:t>
            </a:r>
            <a:r>
              <a:rPr lang="en-US" altLang="ko-KR" sz="2000" dirty="0">
                <a:latin typeface="+mn-ea"/>
                <a:ea typeface="+mn-ea"/>
                <a:cs typeface="Arial" pitchFamily="34" charset="0"/>
              </a:rPr>
              <a:t>)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+mn-ea"/>
                <a:ea typeface="+mn-ea"/>
                <a:cs typeface="Arial" pitchFamily="34" charset="0"/>
              </a:rPr>
              <a:t>VRSA </a:t>
            </a:r>
            <a:r>
              <a:rPr lang="en-US" altLang="ko-KR" sz="2000" dirty="0">
                <a:latin typeface="+mn-ea"/>
                <a:ea typeface="+mn-ea"/>
                <a:cs typeface="Arial" pitchFamily="34" charset="0"/>
              </a:rPr>
              <a:t>(</a:t>
            </a:r>
            <a:r>
              <a:rPr lang="en-US" altLang="ko-KR" sz="2000" dirty="0" err="1">
                <a:latin typeface="+mn-ea"/>
                <a:ea typeface="+mn-ea"/>
                <a:cs typeface="Arial" pitchFamily="34" charset="0"/>
              </a:rPr>
              <a:t>Vancomycin</a:t>
            </a:r>
            <a:r>
              <a:rPr lang="en-US" altLang="ko-KR" sz="2000" dirty="0">
                <a:latin typeface="+mn-ea"/>
                <a:ea typeface="+mn-ea"/>
                <a:cs typeface="Arial" pitchFamily="34" charset="0"/>
              </a:rPr>
              <a:t>-resistant </a:t>
            </a:r>
            <a:r>
              <a:rPr lang="en-US" altLang="ko-KR" sz="2000" i="1" dirty="0" err="1">
                <a:latin typeface="+mn-ea"/>
                <a:ea typeface="+mn-ea"/>
                <a:cs typeface="Arial" pitchFamily="34" charset="0"/>
              </a:rPr>
              <a:t>S.aureus</a:t>
            </a:r>
            <a:r>
              <a:rPr lang="en-US" altLang="ko-KR" sz="2000" dirty="0">
                <a:latin typeface="+mn-ea"/>
                <a:ea typeface="+mn-ea"/>
                <a:cs typeface="Arial" pitchFamily="34" charset="0"/>
              </a:rPr>
              <a:t>)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+mn-ea"/>
                <a:ea typeface="+mn-ea"/>
                <a:cs typeface="Arial" pitchFamily="34" charset="0"/>
              </a:rPr>
              <a:t>VRE </a:t>
            </a:r>
            <a:r>
              <a:rPr lang="en-US" altLang="ko-KR" sz="2000" dirty="0">
                <a:latin typeface="+mn-ea"/>
                <a:ea typeface="+mn-ea"/>
                <a:cs typeface="Arial" pitchFamily="34" charset="0"/>
              </a:rPr>
              <a:t>(</a:t>
            </a:r>
            <a:r>
              <a:rPr lang="en-US" altLang="ko-KR" sz="2000" dirty="0" err="1">
                <a:latin typeface="+mn-ea"/>
                <a:ea typeface="+mn-ea"/>
                <a:cs typeface="Arial" pitchFamily="34" charset="0"/>
              </a:rPr>
              <a:t>Vancomycin</a:t>
            </a:r>
            <a:r>
              <a:rPr lang="en-US" altLang="ko-KR" sz="2000" dirty="0">
                <a:latin typeface="+mn-ea"/>
                <a:ea typeface="+mn-ea"/>
                <a:cs typeface="Arial" pitchFamily="34" charset="0"/>
              </a:rPr>
              <a:t>-resistant </a:t>
            </a:r>
            <a:r>
              <a:rPr lang="en-US" altLang="ko-KR" sz="2000" dirty="0" err="1">
                <a:latin typeface="+mn-ea"/>
                <a:ea typeface="+mn-ea"/>
                <a:cs typeface="Arial" pitchFamily="34" charset="0"/>
              </a:rPr>
              <a:t>enterococcus</a:t>
            </a:r>
            <a:r>
              <a:rPr lang="en-US" altLang="ko-KR" sz="2000" dirty="0">
                <a:latin typeface="+mn-ea"/>
                <a:ea typeface="+mn-ea"/>
                <a:cs typeface="Arial" pitchFamily="34" charset="0"/>
              </a:rPr>
              <a:t>)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+mn-ea"/>
                <a:ea typeface="+mn-ea"/>
                <a:cs typeface="Arial" pitchFamily="34" charset="0"/>
              </a:rPr>
              <a:t>MRPA </a:t>
            </a:r>
            <a:r>
              <a:rPr lang="en-US" altLang="ko-KR" sz="2000" dirty="0">
                <a:latin typeface="+mn-ea"/>
                <a:ea typeface="+mn-ea"/>
                <a:cs typeface="Arial" pitchFamily="34" charset="0"/>
              </a:rPr>
              <a:t>(Multidrug-resistant </a:t>
            </a:r>
            <a:r>
              <a:rPr lang="en-US" altLang="ko-KR" sz="2000" i="1" dirty="0" err="1">
                <a:latin typeface="+mn-ea"/>
                <a:ea typeface="+mn-ea"/>
                <a:cs typeface="Arial" pitchFamily="34" charset="0"/>
              </a:rPr>
              <a:t>P.aeruginosa</a:t>
            </a:r>
            <a:r>
              <a:rPr lang="en-US" altLang="ko-KR" sz="2000" dirty="0">
                <a:latin typeface="+mn-ea"/>
                <a:ea typeface="+mn-ea"/>
                <a:cs typeface="Arial" pitchFamily="34" charset="0"/>
              </a:rPr>
              <a:t>)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+mn-ea"/>
                <a:ea typeface="+mn-ea"/>
                <a:cs typeface="Arial" pitchFamily="34" charset="0"/>
              </a:rPr>
              <a:t>MRAB </a:t>
            </a:r>
            <a:r>
              <a:rPr lang="en-US" altLang="ko-KR" sz="2000" dirty="0">
                <a:latin typeface="+mn-ea"/>
                <a:ea typeface="+mn-ea"/>
                <a:cs typeface="Arial" pitchFamily="34" charset="0"/>
              </a:rPr>
              <a:t>(Multidrug-resistant </a:t>
            </a:r>
            <a:r>
              <a:rPr lang="en-US" altLang="ko-KR" sz="2000" i="1" dirty="0" err="1">
                <a:latin typeface="+mn-ea"/>
                <a:ea typeface="+mn-ea"/>
                <a:cs typeface="Arial" pitchFamily="34" charset="0"/>
              </a:rPr>
              <a:t>A.baumanni</a:t>
            </a:r>
            <a:r>
              <a:rPr lang="en-US" altLang="ko-KR" sz="2000" dirty="0">
                <a:latin typeface="+mn-ea"/>
                <a:ea typeface="+mn-ea"/>
                <a:cs typeface="Arial" pitchFamily="34" charset="0"/>
              </a:rPr>
              <a:t>)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+mn-ea"/>
                <a:ea typeface="+mn-ea"/>
                <a:cs typeface="Arial" pitchFamily="34" charset="0"/>
              </a:rPr>
              <a:t>CRE </a:t>
            </a:r>
            <a:r>
              <a:rPr lang="en-US" altLang="ko-KR" sz="2000" dirty="0">
                <a:latin typeface="+mn-ea"/>
                <a:ea typeface="+mn-ea"/>
                <a:cs typeface="Arial" pitchFamily="34" charset="0"/>
              </a:rPr>
              <a:t>(</a:t>
            </a:r>
            <a:r>
              <a:rPr lang="en-US" altLang="ko-KR" sz="2000" dirty="0" err="1">
                <a:latin typeface="+mn-ea"/>
                <a:ea typeface="+mn-ea"/>
                <a:cs typeface="Arial" pitchFamily="34" charset="0"/>
              </a:rPr>
              <a:t>Carbapenem</a:t>
            </a:r>
            <a:r>
              <a:rPr lang="en-US" altLang="ko-KR" sz="2000" dirty="0">
                <a:latin typeface="+mn-ea"/>
                <a:ea typeface="+mn-ea"/>
                <a:cs typeface="Arial" pitchFamily="34" charset="0"/>
              </a:rPr>
              <a:t>-resistant </a:t>
            </a:r>
            <a:r>
              <a:rPr lang="en-US" altLang="ko-KR" sz="2000" dirty="0" err="1">
                <a:latin typeface="+mn-ea"/>
                <a:ea typeface="+mn-ea"/>
                <a:cs typeface="Arial" pitchFamily="34" charset="0"/>
              </a:rPr>
              <a:t>enterobacteriaceae</a:t>
            </a:r>
            <a:r>
              <a:rPr lang="en-US" altLang="ko-KR" sz="2000" dirty="0">
                <a:latin typeface="+mn-ea"/>
                <a:ea typeface="+mn-ea"/>
                <a:cs typeface="Arial" pitchFamily="34" charset="0"/>
              </a:rPr>
              <a:t>)</a:t>
            </a:r>
          </a:p>
          <a:p>
            <a:pPr algn="l"/>
            <a:br>
              <a:rPr lang="en-US" altLang="ko-KR" sz="2600" b="1" dirty="0">
                <a:latin typeface="+mn-ea"/>
                <a:ea typeface="+mn-ea"/>
                <a:cs typeface="Arial" pitchFamily="34" charset="0"/>
              </a:rPr>
            </a:br>
            <a:r>
              <a:rPr lang="en-US" altLang="ko-KR" sz="2400" b="1" dirty="0">
                <a:latin typeface="+mn-ea"/>
                <a:ea typeface="+mn-ea"/>
                <a:cs typeface="Arial" pitchFamily="34" charset="0"/>
              </a:rPr>
              <a:t>    </a:t>
            </a:r>
            <a:br>
              <a:rPr lang="en-US" altLang="ko-KR" sz="3200" b="1" dirty="0">
                <a:latin typeface="+mn-ea"/>
                <a:ea typeface="+mn-ea"/>
                <a:cs typeface="Arial" pitchFamily="34" charset="0"/>
              </a:rPr>
            </a:br>
            <a:endParaRPr lang="en-US" altLang="ko-KR" sz="3200" b="1" dirty="0">
              <a:latin typeface="+mn-ea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703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5503"/>
            <a:ext cx="6552728" cy="636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직사각형 1"/>
          <p:cNvSpPr/>
          <p:nvPr/>
        </p:nvSpPr>
        <p:spPr>
          <a:xfrm>
            <a:off x="683568" y="5642114"/>
            <a:ext cx="648072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520337" cy="512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388424" cy="270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" y="764704"/>
            <a:ext cx="8087444" cy="65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12044C-8215-43AC-8CE9-333E83BE1ED5}"/>
              </a:ext>
            </a:extLst>
          </p:cNvPr>
          <p:cNvSpPr txBox="1"/>
          <p:nvPr/>
        </p:nvSpPr>
        <p:spPr>
          <a:xfrm>
            <a:off x="5076056" y="6227892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fr-FR" altLang="ko-KR" sz="1400" i="1" dirty="0">
                <a:latin typeface="Arial Narrow" pitchFamily="34" charset="0"/>
                <a:cs typeface="Arial" pitchFamily="34" charset="0"/>
              </a:rPr>
              <a:t>Antimicrob Agents Chemo 2013;57:1488-1495</a:t>
            </a:r>
            <a:endParaRPr lang="ko-KR" altLang="en-US" sz="1400" i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611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r="5325"/>
          <a:stretch>
            <a:fillRect/>
          </a:stretch>
        </p:blipFill>
        <p:spPr bwMode="auto">
          <a:xfrm>
            <a:off x="23714" y="908720"/>
            <a:ext cx="3397017" cy="212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33" y="3356992"/>
            <a:ext cx="48577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10401" r="6242" b="37715"/>
          <a:stretch/>
        </p:blipFill>
        <p:spPr>
          <a:xfrm>
            <a:off x="3779564" y="908720"/>
            <a:ext cx="5077469" cy="217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355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476672"/>
            <a:ext cx="7930346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2000" b="1" dirty="0">
                <a:latin typeface="굴림" panose="020B0600000101010101" pitchFamily="50" charset="-127"/>
                <a:cs typeface="Arial" pitchFamily="34" charset="0"/>
              </a:rPr>
              <a:t>항생제 추가 없이 </a:t>
            </a:r>
            <a:r>
              <a:rPr lang="en-US" altLang="ko-KR" sz="2000" b="1" dirty="0">
                <a:latin typeface="굴림" panose="020B0600000101010101" pitchFamily="50" charset="-127"/>
                <a:cs typeface="Arial" pitchFamily="34" charset="0"/>
              </a:rPr>
              <a:t>volume control, sputum expectoration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43098" y="1196752"/>
            <a:ext cx="3390162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600" dirty="0">
                <a:cs typeface="Arial" pitchFamily="34" charset="0"/>
              </a:rPr>
              <a:t>CRP 3.37-&gt;14.75 -&gt; 4.76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83954"/>
            <a:ext cx="2880320" cy="288032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83954"/>
            <a:ext cx="3358520" cy="313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28" y="2492896"/>
            <a:ext cx="3333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2877077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경청해 주셔서 감사합니다</a:t>
            </a:r>
            <a:r>
              <a:rPr lang="en-US" altLang="ko-KR" sz="2800" b="1" dirty="0"/>
              <a:t>.</a:t>
            </a:r>
            <a:endParaRPr lang="ko-KR" altLang="en-U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3781"/>
          <a:stretch>
            <a:fillRect/>
          </a:stretch>
        </p:blipFill>
        <p:spPr bwMode="auto">
          <a:xfrm>
            <a:off x="4572000" y="908720"/>
            <a:ext cx="4384948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4248472" cy="5769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1">
            <a:extLst>
              <a:ext uri="{FF2B5EF4-FFF2-40B4-BE49-F238E27FC236}">
                <a16:creationId xmlns:a16="http://schemas.microsoft.com/office/drawing/2014/main" id="{0BB27461-47B4-4209-A7B9-18DA28257270}"/>
              </a:ext>
            </a:extLst>
          </p:cNvPr>
          <p:cNvSpPr/>
          <p:nvPr/>
        </p:nvSpPr>
        <p:spPr>
          <a:xfrm>
            <a:off x="395536" y="3068960"/>
            <a:ext cx="2232248" cy="1080120"/>
          </a:xfrm>
          <a:prstGeom prst="round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noProof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alibri" panose="020F0502020204030204" pitchFamily="34" charset="0"/>
              </a:rPr>
              <a:t>Community acquired pneumonia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Calibri" panose="020F0502020204030204" pitchFamily="34" charset="0"/>
            </a:endParaRPr>
          </a:p>
        </p:txBody>
      </p:sp>
      <p:sp>
        <p:nvSpPr>
          <p:cNvPr id="3" name="사각형: 둥근 모서리 11">
            <a:extLst>
              <a:ext uri="{FF2B5EF4-FFF2-40B4-BE49-F238E27FC236}">
                <a16:creationId xmlns:a16="http://schemas.microsoft.com/office/drawing/2014/main" id="{0BB27461-47B4-4209-A7B9-18DA28257270}"/>
              </a:ext>
            </a:extLst>
          </p:cNvPr>
          <p:cNvSpPr/>
          <p:nvPr/>
        </p:nvSpPr>
        <p:spPr>
          <a:xfrm>
            <a:off x="5940152" y="2276872"/>
            <a:ext cx="2880320" cy="122413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alibri" panose="020F0502020204030204" pitchFamily="34" charset="0"/>
              </a:rPr>
              <a:t>Hospital associated pneumonia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Calibri" panose="020F0502020204030204" pitchFamily="34" charset="0"/>
            </a:endParaRPr>
          </a:p>
        </p:txBody>
      </p:sp>
      <p:sp>
        <p:nvSpPr>
          <p:cNvPr id="4" name="사각형: 둥근 모서리 11">
            <a:extLst>
              <a:ext uri="{FF2B5EF4-FFF2-40B4-BE49-F238E27FC236}">
                <a16:creationId xmlns:a16="http://schemas.microsoft.com/office/drawing/2014/main" id="{0BB27461-47B4-4209-A7B9-18DA28257270}"/>
              </a:ext>
            </a:extLst>
          </p:cNvPr>
          <p:cNvSpPr/>
          <p:nvPr/>
        </p:nvSpPr>
        <p:spPr>
          <a:xfrm>
            <a:off x="6084168" y="4005064"/>
            <a:ext cx="2580362" cy="118385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alibri" panose="020F0502020204030204" pitchFamily="34" charset="0"/>
              </a:rPr>
              <a:t>Ventilator associated pneumonia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Calibri" panose="020F0502020204030204" pitchFamily="34" charset="0"/>
            </a:endParaRPr>
          </a:p>
        </p:txBody>
      </p:sp>
      <p:sp>
        <p:nvSpPr>
          <p:cNvPr id="5" name="사각형: 둥근 모서리 11">
            <a:extLst>
              <a:ext uri="{FF2B5EF4-FFF2-40B4-BE49-F238E27FC236}">
                <a16:creationId xmlns:a16="http://schemas.microsoft.com/office/drawing/2014/main" id="{0BB27461-47B4-4209-A7B9-18DA28257270}"/>
              </a:ext>
            </a:extLst>
          </p:cNvPr>
          <p:cNvSpPr/>
          <p:nvPr/>
        </p:nvSpPr>
        <p:spPr>
          <a:xfrm>
            <a:off x="3131840" y="3068960"/>
            <a:ext cx="2376264" cy="10801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alibri" panose="020F0502020204030204" pitchFamily="34" charset="0"/>
              </a:rPr>
              <a:t>Healthcare associated pneumonia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Calibri" panose="020F0502020204030204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t="32937"/>
          <a:stretch>
            <a:fillRect/>
          </a:stretch>
        </p:blipFill>
        <p:spPr bwMode="auto">
          <a:xfrm>
            <a:off x="0" y="476672"/>
            <a:ext cx="6807200" cy="102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6444208" y="6093296"/>
            <a:ext cx="26997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AJRCCM 2005;171:388-416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grpSp>
        <p:nvGrpSpPr>
          <p:cNvPr id="9" name="그룹 15">
            <a:extLst>
              <a:ext uri="{FF2B5EF4-FFF2-40B4-BE49-F238E27FC236}">
                <a16:creationId xmlns:a16="http://schemas.microsoft.com/office/drawing/2014/main" id="{EDBEE17B-B3A8-499E-A0A5-F2ADB9EE8EEF}"/>
              </a:ext>
            </a:extLst>
          </p:cNvPr>
          <p:cNvGrpSpPr/>
          <p:nvPr/>
        </p:nvGrpSpPr>
        <p:grpSpPr>
          <a:xfrm>
            <a:off x="2843808" y="1916832"/>
            <a:ext cx="6408712" cy="3600400"/>
            <a:chOff x="3023418" y="2448318"/>
            <a:chExt cx="5832583" cy="3703705"/>
          </a:xfrm>
        </p:grpSpPr>
        <p:sp>
          <p:nvSpPr>
            <p:cNvPr id="10" name="사각형: 둥근 모서리 13">
              <a:extLst>
                <a:ext uri="{FF2B5EF4-FFF2-40B4-BE49-F238E27FC236}">
                  <a16:creationId xmlns:a16="http://schemas.microsoft.com/office/drawing/2014/main" id="{3114B1E4-22A2-4F6B-9682-A7C18F59B245}"/>
                </a:ext>
              </a:extLst>
            </p:cNvPr>
            <p:cNvSpPr/>
            <p:nvPr/>
          </p:nvSpPr>
          <p:spPr>
            <a:xfrm>
              <a:off x="3023418" y="2448318"/>
              <a:ext cx="5702711" cy="3657600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94913A-6991-48CA-96B7-343D08E51B44}"/>
                </a:ext>
              </a:extLst>
            </p:cNvPr>
            <p:cNvSpPr txBox="1"/>
            <p:nvPr/>
          </p:nvSpPr>
          <p:spPr>
            <a:xfrm>
              <a:off x="4490478" y="5567403"/>
              <a:ext cx="4365523" cy="58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12968" cy="553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364088" y="6093296"/>
            <a:ext cx="37799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</a:rPr>
              <a:t>Curr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Opin</a:t>
            </a:r>
            <a:r>
              <a:rPr lang="en-US" altLang="ko-KR" sz="1400" dirty="0">
                <a:solidFill>
                  <a:schemeClr val="tx1"/>
                </a:solidFill>
              </a:rPr>
              <a:t> Infect Dis 20019;22:316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403648" y="2763788"/>
            <a:ext cx="64087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Too heterogeneous population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644008" cy="12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4139952" cy="81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348880"/>
            <a:ext cx="4649429" cy="342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04864"/>
            <a:ext cx="4275372" cy="1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6" cstate="print"/>
          <a:srcRect r="78181"/>
          <a:stretch>
            <a:fillRect/>
          </a:stretch>
        </p:blipFill>
        <p:spPr bwMode="auto">
          <a:xfrm>
            <a:off x="755576" y="4437112"/>
            <a:ext cx="161967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 cstate="print"/>
          <a:srcRect l="84922"/>
          <a:stretch>
            <a:fillRect/>
          </a:stretch>
        </p:blipFill>
        <p:spPr bwMode="auto">
          <a:xfrm>
            <a:off x="2411760" y="4437112"/>
            <a:ext cx="11192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6444208" y="6093296"/>
            <a:ext cx="26997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>
                <a:solidFill>
                  <a:schemeClr val="tx1"/>
                </a:solidFill>
              </a:rPr>
              <a:t>CID 2014:58;330-339</a:t>
            </a:r>
          </a:p>
          <a:p>
            <a:pPr algn="ctr"/>
            <a:r>
              <a:rPr lang="en-US" altLang="ko-KR" sz="1400" i="1" dirty="0">
                <a:solidFill>
                  <a:schemeClr val="tx1"/>
                </a:solidFill>
              </a:rPr>
              <a:t>Thorax 2013:68:1007-1014</a:t>
            </a:r>
            <a:endParaRPr lang="ko-KR" altLang="en-US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8851</TotalTime>
  <Words>903</Words>
  <Application>Microsoft Office PowerPoint</Application>
  <PresentationFormat>화면 슬라이드 쇼(4:3)</PresentationFormat>
  <Paragraphs>231</Paragraphs>
  <Slides>58</Slides>
  <Notes>31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58</vt:i4>
      </vt:variant>
    </vt:vector>
  </HeadingPairs>
  <TitlesOfParts>
    <vt:vector size="65" baseType="lpstr">
      <vt:lpstr>HY동녘B</vt:lpstr>
      <vt:lpstr>굴림</vt:lpstr>
      <vt:lpstr>맑은 고딕</vt:lpstr>
      <vt:lpstr>Arial</vt:lpstr>
      <vt:lpstr>Arial Narrow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RAN</dc:creator>
  <cp:lastModifiedBy>med</cp:lastModifiedBy>
  <cp:revision>446</cp:revision>
  <cp:lastPrinted>2019-03-27T13:46:21Z</cp:lastPrinted>
  <dcterms:created xsi:type="dcterms:W3CDTF">2014-01-20T16:02:24Z</dcterms:created>
  <dcterms:modified xsi:type="dcterms:W3CDTF">2019-05-24T05:26:41Z</dcterms:modified>
</cp:coreProperties>
</file>