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256" r:id="rId2"/>
    <p:sldId id="329" r:id="rId3"/>
    <p:sldId id="505" r:id="rId4"/>
    <p:sldId id="541" r:id="rId5"/>
    <p:sldId id="546" r:id="rId6"/>
    <p:sldId id="547" r:id="rId7"/>
    <p:sldId id="548" r:id="rId8"/>
    <p:sldId id="549" r:id="rId9"/>
    <p:sldId id="550" r:id="rId10"/>
    <p:sldId id="551" r:id="rId11"/>
    <p:sldId id="565" r:id="rId12"/>
    <p:sldId id="576" r:id="rId13"/>
    <p:sldId id="577" r:id="rId14"/>
    <p:sldId id="578" r:id="rId15"/>
    <p:sldId id="581" r:id="rId16"/>
    <p:sldId id="582" r:id="rId17"/>
    <p:sldId id="583" r:id="rId18"/>
    <p:sldId id="584" r:id="rId19"/>
    <p:sldId id="566" r:id="rId20"/>
    <p:sldId id="567" r:id="rId21"/>
    <p:sldId id="568" r:id="rId22"/>
    <p:sldId id="569" r:id="rId23"/>
    <p:sldId id="570" r:id="rId24"/>
    <p:sldId id="571" r:id="rId25"/>
    <p:sldId id="572" r:id="rId26"/>
    <p:sldId id="659" r:id="rId27"/>
    <p:sldId id="597" r:id="rId28"/>
    <p:sldId id="598" r:id="rId29"/>
    <p:sldId id="663" r:id="rId30"/>
    <p:sldId id="664" r:id="rId31"/>
    <p:sldId id="698" r:id="rId32"/>
    <p:sldId id="696" r:id="rId33"/>
    <p:sldId id="697" r:id="rId34"/>
    <p:sldId id="600" r:id="rId35"/>
    <p:sldId id="601" r:id="rId36"/>
    <p:sldId id="603" r:id="rId37"/>
    <p:sldId id="604" r:id="rId38"/>
    <p:sldId id="605" r:id="rId39"/>
    <p:sldId id="606" r:id="rId40"/>
    <p:sldId id="609" r:id="rId41"/>
    <p:sldId id="610" r:id="rId42"/>
    <p:sldId id="699" r:id="rId43"/>
    <p:sldId id="615" r:id="rId44"/>
    <p:sldId id="616" r:id="rId45"/>
    <p:sldId id="617" r:id="rId46"/>
    <p:sldId id="618" r:id="rId47"/>
    <p:sldId id="619" r:id="rId48"/>
    <p:sldId id="620" r:id="rId49"/>
    <p:sldId id="621" r:id="rId50"/>
    <p:sldId id="622" r:id="rId51"/>
    <p:sldId id="623" r:id="rId52"/>
    <p:sldId id="624" r:id="rId53"/>
    <p:sldId id="625" r:id="rId54"/>
    <p:sldId id="626" r:id="rId55"/>
    <p:sldId id="627" r:id="rId56"/>
    <p:sldId id="628" r:id="rId57"/>
    <p:sldId id="629" r:id="rId58"/>
    <p:sldId id="630" r:id="rId59"/>
    <p:sldId id="631" r:id="rId60"/>
    <p:sldId id="678" r:id="rId61"/>
    <p:sldId id="679" r:id="rId62"/>
    <p:sldId id="680" r:id="rId63"/>
    <p:sldId id="681" r:id="rId64"/>
    <p:sldId id="682" r:id="rId65"/>
    <p:sldId id="683" r:id="rId66"/>
    <p:sldId id="684" r:id="rId67"/>
    <p:sldId id="685" r:id="rId68"/>
    <p:sldId id="686" r:id="rId69"/>
    <p:sldId id="687" r:id="rId70"/>
    <p:sldId id="694" r:id="rId71"/>
    <p:sldId id="693" r:id="rId72"/>
    <p:sldId id="661" r:id="rId73"/>
    <p:sldId id="632" r:id="rId74"/>
    <p:sldId id="633" r:id="rId75"/>
    <p:sldId id="634" r:id="rId76"/>
    <p:sldId id="635" r:id="rId77"/>
    <p:sldId id="636" r:id="rId78"/>
    <p:sldId id="637" r:id="rId79"/>
    <p:sldId id="638" r:id="rId80"/>
    <p:sldId id="640" r:id="rId81"/>
    <p:sldId id="641" r:id="rId82"/>
    <p:sldId id="642" r:id="rId83"/>
    <p:sldId id="700" r:id="rId84"/>
    <p:sldId id="667" r:id="rId85"/>
    <p:sldId id="668" r:id="rId86"/>
    <p:sldId id="670" r:id="rId87"/>
    <p:sldId id="671" r:id="rId88"/>
    <p:sldId id="672" r:id="rId89"/>
    <p:sldId id="674" r:id="rId90"/>
    <p:sldId id="675" r:id="rId91"/>
    <p:sldId id="676" r:id="rId92"/>
    <p:sldId id="677" r:id="rId93"/>
    <p:sldId id="552" r:id="rId94"/>
    <p:sldId id="544" r:id="rId95"/>
    <p:sldId id="553" r:id="rId96"/>
    <p:sldId id="554" r:id="rId97"/>
    <p:sldId id="555" r:id="rId98"/>
    <p:sldId id="556" r:id="rId99"/>
    <p:sldId id="557" r:id="rId100"/>
    <p:sldId id="560" r:id="rId101"/>
    <p:sldId id="562" r:id="rId102"/>
    <p:sldId id="563" r:id="rId103"/>
    <p:sldId id="564" r:id="rId104"/>
    <p:sldId id="701" r:id="rId105"/>
    <p:sldId id="303" r:id="rId10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사용자" initials="W사" lastIdx="1" clrIdx="0">
    <p:extLst>
      <p:ext uri="{19B8F6BF-5375-455C-9EA6-DF929625EA0E}">
        <p15:presenceInfo xmlns:p15="http://schemas.microsoft.com/office/powerpoint/2012/main" userId="Windows 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553" autoAdjust="0"/>
  </p:normalViewPr>
  <p:slideViewPr>
    <p:cSldViewPr>
      <p:cViewPr varScale="1">
        <p:scale>
          <a:sx n="76" d="100"/>
          <a:sy n="76" d="100"/>
        </p:scale>
        <p:origin x="260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8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Patient\&#50577;&#49328;\&#54840;&#55137;&#44592;\&#52380;&#49885;\&#50724;&#48516;&#54868;_106394199\Provocation%20test%20&#50724;&#48516;&#54868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FEV1 follow-up during challenge test with control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3651623770909239E-2"/>
          <c:y val="0.10935551787328122"/>
          <c:w val="0.73682542212588564"/>
          <c:h val="0.77872812629004873"/>
        </c:manualLayout>
      </c:layout>
      <c:lineChart>
        <c:grouping val="standard"/>
        <c:varyColors val="0"/>
        <c:ser>
          <c:idx val="0"/>
          <c:order val="0"/>
          <c:tx>
            <c:v>control</c:v>
          </c:tx>
          <c:marker>
            <c:symbol val="square"/>
            <c:size val="5"/>
          </c:marker>
          <c:dPt>
            <c:idx val="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0A-45B7-A763-077DE95797CC}"/>
              </c:ext>
            </c:extLst>
          </c:dPt>
          <c:dPt>
            <c:idx val="8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0A-45B7-A763-077DE95797CC}"/>
              </c:ext>
            </c:extLst>
          </c:dPt>
          <c:dPt>
            <c:idx val="10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140A-45B7-A763-077DE95797CC}"/>
              </c:ext>
            </c:extLst>
          </c:dPt>
          <c:dPt>
            <c:idx val="1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140A-45B7-A763-077DE95797CC}"/>
              </c:ext>
            </c:extLst>
          </c:dPt>
          <c:dPt>
            <c:idx val="1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140A-45B7-A763-077DE95797CC}"/>
              </c:ext>
            </c:extLst>
          </c:dPt>
          <c:dPt>
            <c:idx val="14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140A-45B7-A763-077DE95797CC}"/>
              </c:ext>
            </c:extLst>
          </c:dPt>
          <c:dPt>
            <c:idx val="1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140A-45B7-A763-077DE95797CC}"/>
              </c:ext>
            </c:extLst>
          </c:dPt>
          <c:dPt>
            <c:idx val="16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140A-45B7-A763-077DE95797CC}"/>
              </c:ext>
            </c:extLst>
          </c:dPt>
          <c:dPt>
            <c:idx val="1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140A-45B7-A763-077DE95797CC}"/>
              </c:ext>
            </c:extLst>
          </c:dPt>
          <c:dPt>
            <c:idx val="1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140A-45B7-A763-077DE95797CC}"/>
              </c:ext>
            </c:extLst>
          </c:dPt>
          <c:dPt>
            <c:idx val="20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140A-45B7-A763-077DE95797CC}"/>
              </c:ext>
            </c:extLst>
          </c:dPt>
          <c:dPt>
            <c:idx val="2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140A-45B7-A763-077DE95797CC}"/>
              </c:ext>
            </c:extLst>
          </c:dPt>
          <c:dPt>
            <c:idx val="22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140A-45B7-A763-077DE95797CC}"/>
              </c:ext>
            </c:extLst>
          </c:dPt>
          <c:dPt>
            <c:idx val="2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140A-45B7-A763-077DE95797CC}"/>
              </c:ext>
            </c:extLst>
          </c:dPt>
          <c:dPt>
            <c:idx val="2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140A-45B7-A763-077DE95797CC}"/>
              </c:ext>
            </c:extLst>
          </c:dPt>
          <c:dPt>
            <c:idx val="26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140A-45B7-A763-077DE95797CC}"/>
              </c:ext>
            </c:extLst>
          </c:dPt>
          <c:dPt>
            <c:idx val="2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140A-45B7-A763-077DE95797CC}"/>
              </c:ext>
            </c:extLst>
          </c:dPt>
          <c:dPt>
            <c:idx val="28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140A-45B7-A763-077DE95797CC}"/>
              </c:ext>
            </c:extLst>
          </c:dPt>
          <c:dPt>
            <c:idx val="2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140A-45B7-A763-077DE95797CC}"/>
              </c:ext>
            </c:extLst>
          </c:dPt>
          <c:dPt>
            <c:idx val="3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140A-45B7-A763-077DE95797CC}"/>
              </c:ext>
            </c:extLst>
          </c:dPt>
          <c:dPt>
            <c:idx val="32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140A-45B7-A763-077DE95797CC}"/>
              </c:ext>
            </c:extLst>
          </c:dPt>
          <c:dPt>
            <c:idx val="3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140A-45B7-A763-077DE95797CC}"/>
              </c:ext>
            </c:extLst>
          </c:dPt>
          <c:dPt>
            <c:idx val="34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140A-45B7-A763-077DE95797CC}"/>
              </c:ext>
            </c:extLst>
          </c:dPt>
          <c:dPt>
            <c:idx val="3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140A-45B7-A763-077DE95797CC}"/>
              </c:ext>
            </c:extLst>
          </c:dPt>
          <c:dPt>
            <c:idx val="3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140A-45B7-A763-077DE95797CC}"/>
              </c:ext>
            </c:extLst>
          </c:dPt>
          <c:dPt>
            <c:idx val="38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140A-45B7-A763-077DE95797CC}"/>
              </c:ext>
            </c:extLst>
          </c:dPt>
          <c:dPt>
            <c:idx val="3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140A-45B7-A763-077DE95797CC}"/>
              </c:ext>
            </c:extLst>
          </c:dPt>
          <c:dPt>
            <c:idx val="40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140A-45B7-A763-077DE95797CC}"/>
              </c:ext>
            </c:extLst>
          </c:dPt>
          <c:dPt>
            <c:idx val="4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C-140A-45B7-A763-077DE95797CC}"/>
              </c:ext>
            </c:extLst>
          </c:dPt>
          <c:dPt>
            <c:idx val="4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D-140A-45B7-A763-077DE95797CC}"/>
              </c:ext>
            </c:extLst>
          </c:dPt>
          <c:dPt>
            <c:idx val="44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E-140A-45B7-A763-077DE95797CC}"/>
              </c:ext>
            </c:extLst>
          </c:dPt>
          <c:dPt>
            <c:idx val="4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F-140A-45B7-A763-077DE95797CC}"/>
              </c:ext>
            </c:extLst>
          </c:dPt>
          <c:dPt>
            <c:idx val="46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0-140A-45B7-A763-077DE95797CC}"/>
              </c:ext>
            </c:extLst>
          </c:dPt>
          <c:dPt>
            <c:idx val="4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1-140A-45B7-A763-077DE95797CC}"/>
              </c:ext>
            </c:extLst>
          </c:dPt>
          <c:dPt>
            <c:idx val="4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2-140A-45B7-A763-077DE95797CC}"/>
              </c:ext>
            </c:extLst>
          </c:dPt>
          <c:dPt>
            <c:idx val="50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3-140A-45B7-A763-077DE95797CC}"/>
              </c:ext>
            </c:extLst>
          </c:dPt>
          <c:dPt>
            <c:idx val="51"/>
            <c:marker>
              <c:symbol val="auto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4-140A-45B7-A763-077DE95797CC}"/>
              </c:ext>
            </c:extLst>
          </c:dPt>
          <c:dPt>
            <c:idx val="52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5-140A-45B7-A763-077DE95797CC}"/>
              </c:ext>
            </c:extLst>
          </c:dPt>
          <c:dPt>
            <c:idx val="5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6-140A-45B7-A763-077DE95797CC}"/>
              </c:ext>
            </c:extLst>
          </c:dPt>
          <c:dPt>
            <c:idx val="5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7-140A-45B7-A763-077DE95797CC}"/>
              </c:ext>
            </c:extLst>
          </c:dPt>
          <c:dPt>
            <c:idx val="56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8-140A-45B7-A763-077DE95797CC}"/>
              </c:ext>
            </c:extLst>
          </c:dPt>
          <c:dPt>
            <c:idx val="5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9-140A-45B7-A763-077DE95797CC}"/>
              </c:ext>
            </c:extLst>
          </c:dPt>
          <c:dPt>
            <c:idx val="58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A-140A-45B7-A763-077DE95797CC}"/>
              </c:ext>
            </c:extLst>
          </c:dPt>
          <c:dPt>
            <c:idx val="5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B-140A-45B7-A763-077DE95797CC}"/>
              </c:ext>
            </c:extLst>
          </c:dPt>
          <c:dPt>
            <c:idx val="6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C-140A-45B7-A763-077DE95797CC}"/>
              </c:ext>
            </c:extLst>
          </c:dPt>
          <c:dPt>
            <c:idx val="62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D-140A-45B7-A763-077DE95797CC}"/>
              </c:ext>
            </c:extLst>
          </c:dPt>
          <c:dPt>
            <c:idx val="6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E-140A-45B7-A763-077DE95797CC}"/>
              </c:ext>
            </c:extLst>
          </c:dPt>
          <c:dPt>
            <c:idx val="64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F-140A-45B7-A763-077DE95797CC}"/>
              </c:ext>
            </c:extLst>
          </c:dPt>
          <c:dPt>
            <c:idx val="6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0-140A-45B7-A763-077DE95797CC}"/>
              </c:ext>
            </c:extLst>
          </c:dPt>
          <c:val>
            <c:numRef>
              <c:f>'2차 결과 추가 '!$C$88:$BQ$88</c:f>
              <c:numCache>
                <c:formatCode>General</c:formatCode>
                <c:ptCount val="67"/>
                <c:pt idx="0">
                  <c:v>2.15</c:v>
                </c:pt>
                <c:pt idx="1">
                  <c:v>2.19</c:v>
                </c:pt>
                <c:pt idx="2">
                  <c:v>2.19</c:v>
                </c:pt>
                <c:pt idx="3">
                  <c:v>2.27</c:v>
                </c:pt>
                <c:pt idx="4">
                  <c:v>2.21</c:v>
                </c:pt>
                <c:pt idx="5">
                  <c:v>2.2200000000000002</c:v>
                </c:pt>
                <c:pt idx="6">
                  <c:v>2.2000000000000002</c:v>
                </c:pt>
                <c:pt idx="7">
                  <c:v>2.19</c:v>
                </c:pt>
                <c:pt idx="8">
                  <c:v>2.1800000000000002</c:v>
                </c:pt>
                <c:pt idx="9">
                  <c:v>2.17</c:v>
                </c:pt>
                <c:pt idx="10">
                  <c:v>2.1866666666666665</c:v>
                </c:pt>
                <c:pt idx="11">
                  <c:v>2.2033333333333402</c:v>
                </c:pt>
                <c:pt idx="12">
                  <c:v>2.2200000000000002</c:v>
                </c:pt>
                <c:pt idx="13">
                  <c:v>2.2166666666666668</c:v>
                </c:pt>
                <c:pt idx="14">
                  <c:v>2.2133333333333352</c:v>
                </c:pt>
                <c:pt idx="15">
                  <c:v>2.21</c:v>
                </c:pt>
                <c:pt idx="16">
                  <c:v>2.206666666666667</c:v>
                </c:pt>
                <c:pt idx="17">
                  <c:v>2.2033333333333402</c:v>
                </c:pt>
                <c:pt idx="18">
                  <c:v>2.2000000000000002</c:v>
                </c:pt>
                <c:pt idx="19">
                  <c:v>2.1983333333333341</c:v>
                </c:pt>
                <c:pt idx="20">
                  <c:v>2.1966666666666668</c:v>
                </c:pt>
                <c:pt idx="21">
                  <c:v>2.1950000000000003</c:v>
                </c:pt>
                <c:pt idx="22">
                  <c:v>2.1933333333333342</c:v>
                </c:pt>
                <c:pt idx="23">
                  <c:v>2.1916666666666664</c:v>
                </c:pt>
                <c:pt idx="24">
                  <c:v>2.19</c:v>
                </c:pt>
                <c:pt idx="25">
                  <c:v>2.1933333333333342</c:v>
                </c:pt>
                <c:pt idx="26">
                  <c:v>2.1966666666666668</c:v>
                </c:pt>
                <c:pt idx="27">
                  <c:v>2.2000000000000002</c:v>
                </c:pt>
                <c:pt idx="28">
                  <c:v>2.2033333333333402</c:v>
                </c:pt>
                <c:pt idx="29">
                  <c:v>2.2066666666666666</c:v>
                </c:pt>
                <c:pt idx="30">
                  <c:v>2.21</c:v>
                </c:pt>
                <c:pt idx="31">
                  <c:v>2.2033333333333402</c:v>
                </c:pt>
                <c:pt idx="32">
                  <c:v>2.1966666666666668</c:v>
                </c:pt>
                <c:pt idx="33">
                  <c:v>2.19</c:v>
                </c:pt>
                <c:pt idx="34">
                  <c:v>2.1833333333333402</c:v>
                </c:pt>
                <c:pt idx="35">
                  <c:v>2.1766666666666667</c:v>
                </c:pt>
                <c:pt idx="36">
                  <c:v>2.17</c:v>
                </c:pt>
                <c:pt idx="37">
                  <c:v>2.1716666666666669</c:v>
                </c:pt>
                <c:pt idx="38">
                  <c:v>2.1733333333333342</c:v>
                </c:pt>
                <c:pt idx="39">
                  <c:v>2.1749999999999998</c:v>
                </c:pt>
                <c:pt idx="40">
                  <c:v>2.1766666666666667</c:v>
                </c:pt>
                <c:pt idx="41">
                  <c:v>2.1783333333333341</c:v>
                </c:pt>
                <c:pt idx="42">
                  <c:v>2.1800000000000002</c:v>
                </c:pt>
                <c:pt idx="43">
                  <c:v>2.1950000000000003</c:v>
                </c:pt>
                <c:pt idx="44">
                  <c:v>2.21</c:v>
                </c:pt>
                <c:pt idx="45">
                  <c:v>2.2250000000000001</c:v>
                </c:pt>
                <c:pt idx="46">
                  <c:v>2.2400000000000002</c:v>
                </c:pt>
                <c:pt idx="47">
                  <c:v>2.2549999999999999</c:v>
                </c:pt>
                <c:pt idx="48">
                  <c:v>2.27</c:v>
                </c:pt>
                <c:pt idx="49">
                  <c:v>2.25</c:v>
                </c:pt>
                <c:pt idx="50">
                  <c:v>2.23</c:v>
                </c:pt>
                <c:pt idx="51">
                  <c:v>2.21</c:v>
                </c:pt>
                <c:pt idx="52">
                  <c:v>2.19</c:v>
                </c:pt>
                <c:pt idx="53">
                  <c:v>2.17</c:v>
                </c:pt>
                <c:pt idx="54">
                  <c:v>2.15</c:v>
                </c:pt>
                <c:pt idx="55">
                  <c:v>2.1583333333333332</c:v>
                </c:pt>
                <c:pt idx="56">
                  <c:v>2.1666666666666665</c:v>
                </c:pt>
                <c:pt idx="57">
                  <c:v>2.1749999999999998</c:v>
                </c:pt>
                <c:pt idx="58">
                  <c:v>2.1833333333333402</c:v>
                </c:pt>
                <c:pt idx="59">
                  <c:v>2.1916666666666669</c:v>
                </c:pt>
                <c:pt idx="60">
                  <c:v>2.2000000000000002</c:v>
                </c:pt>
                <c:pt idx="61">
                  <c:v>2.2000000000000002</c:v>
                </c:pt>
                <c:pt idx="62">
                  <c:v>2.2000000000000002</c:v>
                </c:pt>
                <c:pt idx="63">
                  <c:v>2.2000000000000002</c:v>
                </c:pt>
                <c:pt idx="64">
                  <c:v>2.2000000000000002</c:v>
                </c:pt>
                <c:pt idx="65">
                  <c:v>2.2000000000000002</c:v>
                </c:pt>
                <c:pt idx="66">
                  <c:v>2.2000000000000002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31-140A-45B7-A763-077DE95797CC}"/>
            </c:ext>
          </c:extLst>
        </c:ser>
        <c:ser>
          <c:idx val="1"/>
          <c:order val="1"/>
          <c:tx>
            <c:v>30 min</c:v>
          </c:tx>
          <c:marker>
            <c:symbol val="square"/>
            <c:size val="5"/>
          </c:marker>
          <c:dPt>
            <c:idx val="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2-140A-45B7-A763-077DE95797CC}"/>
              </c:ext>
            </c:extLst>
          </c:dPt>
          <c:dPt>
            <c:idx val="8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3-140A-45B7-A763-077DE95797CC}"/>
              </c:ext>
            </c:extLst>
          </c:dPt>
          <c:dPt>
            <c:idx val="10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4-140A-45B7-A763-077DE95797CC}"/>
              </c:ext>
            </c:extLst>
          </c:dPt>
          <c:dPt>
            <c:idx val="1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5-140A-45B7-A763-077DE95797CC}"/>
              </c:ext>
            </c:extLst>
          </c:dPt>
          <c:dPt>
            <c:idx val="1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6-140A-45B7-A763-077DE95797CC}"/>
              </c:ext>
            </c:extLst>
          </c:dPt>
          <c:dPt>
            <c:idx val="14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7-140A-45B7-A763-077DE95797CC}"/>
              </c:ext>
            </c:extLst>
          </c:dPt>
          <c:dPt>
            <c:idx val="1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8-140A-45B7-A763-077DE95797CC}"/>
              </c:ext>
            </c:extLst>
          </c:dPt>
          <c:dPt>
            <c:idx val="16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9-140A-45B7-A763-077DE95797CC}"/>
              </c:ext>
            </c:extLst>
          </c:dPt>
          <c:dPt>
            <c:idx val="1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A-140A-45B7-A763-077DE95797CC}"/>
              </c:ext>
            </c:extLst>
          </c:dPt>
          <c:dPt>
            <c:idx val="1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B-140A-45B7-A763-077DE95797CC}"/>
              </c:ext>
            </c:extLst>
          </c:dPt>
          <c:dPt>
            <c:idx val="20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C-140A-45B7-A763-077DE95797CC}"/>
              </c:ext>
            </c:extLst>
          </c:dPt>
          <c:dPt>
            <c:idx val="2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D-140A-45B7-A763-077DE95797CC}"/>
              </c:ext>
            </c:extLst>
          </c:dPt>
          <c:dPt>
            <c:idx val="22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E-140A-45B7-A763-077DE95797CC}"/>
              </c:ext>
            </c:extLst>
          </c:dPt>
          <c:dPt>
            <c:idx val="2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F-140A-45B7-A763-077DE95797CC}"/>
              </c:ext>
            </c:extLst>
          </c:dPt>
          <c:dPt>
            <c:idx val="2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0-140A-45B7-A763-077DE95797CC}"/>
              </c:ext>
            </c:extLst>
          </c:dPt>
          <c:dPt>
            <c:idx val="26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1-140A-45B7-A763-077DE95797CC}"/>
              </c:ext>
            </c:extLst>
          </c:dPt>
          <c:dPt>
            <c:idx val="2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2-140A-45B7-A763-077DE95797CC}"/>
              </c:ext>
            </c:extLst>
          </c:dPt>
          <c:dPt>
            <c:idx val="28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3-140A-45B7-A763-077DE95797CC}"/>
              </c:ext>
            </c:extLst>
          </c:dPt>
          <c:dPt>
            <c:idx val="2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4-140A-45B7-A763-077DE95797CC}"/>
              </c:ext>
            </c:extLst>
          </c:dPt>
          <c:dPt>
            <c:idx val="3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5-140A-45B7-A763-077DE95797CC}"/>
              </c:ext>
            </c:extLst>
          </c:dPt>
          <c:dPt>
            <c:idx val="32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6-140A-45B7-A763-077DE95797CC}"/>
              </c:ext>
            </c:extLst>
          </c:dPt>
          <c:dPt>
            <c:idx val="3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7-140A-45B7-A763-077DE95797CC}"/>
              </c:ext>
            </c:extLst>
          </c:dPt>
          <c:dPt>
            <c:idx val="34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8-140A-45B7-A763-077DE95797CC}"/>
              </c:ext>
            </c:extLst>
          </c:dPt>
          <c:dPt>
            <c:idx val="3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9-140A-45B7-A763-077DE95797CC}"/>
              </c:ext>
            </c:extLst>
          </c:dPt>
          <c:dPt>
            <c:idx val="3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A-140A-45B7-A763-077DE95797CC}"/>
              </c:ext>
            </c:extLst>
          </c:dPt>
          <c:dPt>
            <c:idx val="38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B-140A-45B7-A763-077DE95797CC}"/>
              </c:ext>
            </c:extLst>
          </c:dPt>
          <c:dPt>
            <c:idx val="3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C-140A-45B7-A763-077DE95797CC}"/>
              </c:ext>
            </c:extLst>
          </c:dPt>
          <c:dPt>
            <c:idx val="40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D-140A-45B7-A763-077DE95797CC}"/>
              </c:ext>
            </c:extLst>
          </c:dPt>
          <c:dPt>
            <c:idx val="4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E-140A-45B7-A763-077DE95797CC}"/>
              </c:ext>
            </c:extLst>
          </c:dPt>
          <c:dPt>
            <c:idx val="4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4F-140A-45B7-A763-077DE95797CC}"/>
              </c:ext>
            </c:extLst>
          </c:dPt>
          <c:dPt>
            <c:idx val="44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0-140A-45B7-A763-077DE95797CC}"/>
              </c:ext>
            </c:extLst>
          </c:dPt>
          <c:dPt>
            <c:idx val="4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1-140A-45B7-A763-077DE95797CC}"/>
              </c:ext>
            </c:extLst>
          </c:dPt>
          <c:dPt>
            <c:idx val="46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2-140A-45B7-A763-077DE95797CC}"/>
              </c:ext>
            </c:extLst>
          </c:dPt>
          <c:dPt>
            <c:idx val="4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3-140A-45B7-A763-077DE95797CC}"/>
              </c:ext>
            </c:extLst>
          </c:dPt>
          <c:dPt>
            <c:idx val="4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4-140A-45B7-A763-077DE95797CC}"/>
              </c:ext>
            </c:extLst>
          </c:dPt>
          <c:dPt>
            <c:idx val="50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5-140A-45B7-A763-077DE95797CC}"/>
              </c:ext>
            </c:extLst>
          </c:dPt>
          <c:dPt>
            <c:idx val="52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6-140A-45B7-A763-077DE95797CC}"/>
              </c:ext>
            </c:extLst>
          </c:dPt>
          <c:dPt>
            <c:idx val="5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7-140A-45B7-A763-077DE95797CC}"/>
              </c:ext>
            </c:extLst>
          </c:dPt>
          <c:dPt>
            <c:idx val="5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8-140A-45B7-A763-077DE95797CC}"/>
              </c:ext>
            </c:extLst>
          </c:dPt>
          <c:dPt>
            <c:idx val="56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9-140A-45B7-A763-077DE95797CC}"/>
              </c:ext>
            </c:extLst>
          </c:dPt>
          <c:dPt>
            <c:idx val="5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A-140A-45B7-A763-077DE95797CC}"/>
              </c:ext>
            </c:extLst>
          </c:dPt>
          <c:dPt>
            <c:idx val="58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B-140A-45B7-A763-077DE95797CC}"/>
              </c:ext>
            </c:extLst>
          </c:dPt>
          <c:dPt>
            <c:idx val="5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C-140A-45B7-A763-077DE95797CC}"/>
              </c:ext>
            </c:extLst>
          </c:dPt>
          <c:dPt>
            <c:idx val="6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D-140A-45B7-A763-077DE95797CC}"/>
              </c:ext>
            </c:extLst>
          </c:dPt>
          <c:dPt>
            <c:idx val="62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E-140A-45B7-A763-077DE95797CC}"/>
              </c:ext>
            </c:extLst>
          </c:dPt>
          <c:dPt>
            <c:idx val="6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5F-140A-45B7-A763-077DE95797CC}"/>
              </c:ext>
            </c:extLst>
          </c:dPt>
          <c:dPt>
            <c:idx val="64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0-140A-45B7-A763-077DE95797CC}"/>
              </c:ext>
            </c:extLst>
          </c:dPt>
          <c:dPt>
            <c:idx val="6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1-140A-45B7-A763-077DE95797CC}"/>
              </c:ext>
            </c:extLst>
          </c:dPt>
          <c:val>
            <c:numRef>
              <c:f>'2차 결과 추가 '!$C$89:$BQ$89</c:f>
              <c:numCache>
                <c:formatCode>General</c:formatCode>
                <c:ptCount val="67"/>
                <c:pt idx="0">
                  <c:v>2.0099999999999998</c:v>
                </c:pt>
                <c:pt idx="1">
                  <c:v>2.11</c:v>
                </c:pt>
                <c:pt idx="2">
                  <c:v>2.0499999999999998</c:v>
                </c:pt>
                <c:pt idx="3">
                  <c:v>2.04</c:v>
                </c:pt>
                <c:pt idx="4">
                  <c:v>2.06</c:v>
                </c:pt>
                <c:pt idx="5">
                  <c:v>2.06</c:v>
                </c:pt>
                <c:pt idx="6">
                  <c:v>2.12</c:v>
                </c:pt>
                <c:pt idx="7">
                  <c:v>2.1166666666666667</c:v>
                </c:pt>
                <c:pt idx="8">
                  <c:v>2.1133333333333342</c:v>
                </c:pt>
                <c:pt idx="9">
                  <c:v>2.11</c:v>
                </c:pt>
                <c:pt idx="10">
                  <c:v>2.1033333333333397</c:v>
                </c:pt>
                <c:pt idx="11">
                  <c:v>2.0966666666666667</c:v>
                </c:pt>
                <c:pt idx="12">
                  <c:v>2.09</c:v>
                </c:pt>
                <c:pt idx="13">
                  <c:v>2.1033333333333397</c:v>
                </c:pt>
                <c:pt idx="14">
                  <c:v>2.1166666666666667</c:v>
                </c:pt>
                <c:pt idx="15">
                  <c:v>2.13</c:v>
                </c:pt>
                <c:pt idx="16">
                  <c:v>2.1433333333333398</c:v>
                </c:pt>
                <c:pt idx="17">
                  <c:v>2.1566666666666667</c:v>
                </c:pt>
                <c:pt idx="18">
                  <c:v>2.17</c:v>
                </c:pt>
                <c:pt idx="19">
                  <c:v>2.1549999999999998</c:v>
                </c:pt>
                <c:pt idx="20">
                  <c:v>2.14</c:v>
                </c:pt>
                <c:pt idx="21">
                  <c:v>2.125</c:v>
                </c:pt>
                <c:pt idx="22">
                  <c:v>2.11</c:v>
                </c:pt>
                <c:pt idx="23">
                  <c:v>2.0949999999999998</c:v>
                </c:pt>
                <c:pt idx="24">
                  <c:v>2.08</c:v>
                </c:pt>
                <c:pt idx="25">
                  <c:v>2.085</c:v>
                </c:pt>
                <c:pt idx="26">
                  <c:v>2.09</c:v>
                </c:pt>
                <c:pt idx="27">
                  <c:v>2.0949999999999998</c:v>
                </c:pt>
                <c:pt idx="28">
                  <c:v>2.1</c:v>
                </c:pt>
                <c:pt idx="29">
                  <c:v>2.105</c:v>
                </c:pt>
                <c:pt idx="30">
                  <c:v>2.11</c:v>
                </c:pt>
                <c:pt idx="31">
                  <c:v>2.11</c:v>
                </c:pt>
                <c:pt idx="32">
                  <c:v>2.11</c:v>
                </c:pt>
                <c:pt idx="33">
                  <c:v>2.11</c:v>
                </c:pt>
                <c:pt idx="34">
                  <c:v>2.11</c:v>
                </c:pt>
                <c:pt idx="35">
                  <c:v>2.11</c:v>
                </c:pt>
                <c:pt idx="36">
                  <c:v>2.11</c:v>
                </c:pt>
                <c:pt idx="37">
                  <c:v>2.1116666666666664</c:v>
                </c:pt>
                <c:pt idx="38">
                  <c:v>2.1133333333333342</c:v>
                </c:pt>
                <c:pt idx="39">
                  <c:v>2.1149999999999998</c:v>
                </c:pt>
                <c:pt idx="40">
                  <c:v>2.1166666666666667</c:v>
                </c:pt>
                <c:pt idx="41">
                  <c:v>2.1183333333333332</c:v>
                </c:pt>
                <c:pt idx="42">
                  <c:v>2.12</c:v>
                </c:pt>
                <c:pt idx="43">
                  <c:v>2.125</c:v>
                </c:pt>
                <c:pt idx="44">
                  <c:v>2.13</c:v>
                </c:pt>
                <c:pt idx="45">
                  <c:v>2.1349999999999998</c:v>
                </c:pt>
                <c:pt idx="46">
                  <c:v>2.14</c:v>
                </c:pt>
                <c:pt idx="47">
                  <c:v>2.145</c:v>
                </c:pt>
                <c:pt idx="48">
                  <c:v>2.15</c:v>
                </c:pt>
                <c:pt idx="49">
                  <c:v>2.12</c:v>
                </c:pt>
                <c:pt idx="50">
                  <c:v>2.09</c:v>
                </c:pt>
                <c:pt idx="51">
                  <c:v>2.06</c:v>
                </c:pt>
                <c:pt idx="52">
                  <c:v>2.0299999999999998</c:v>
                </c:pt>
                <c:pt idx="53">
                  <c:v>2</c:v>
                </c:pt>
                <c:pt idx="54">
                  <c:v>1.9700000000000017</c:v>
                </c:pt>
                <c:pt idx="55">
                  <c:v>1.9649999999999976</c:v>
                </c:pt>
                <c:pt idx="56">
                  <c:v>1.9600000000000017</c:v>
                </c:pt>
                <c:pt idx="57">
                  <c:v>1.9549999999999979</c:v>
                </c:pt>
                <c:pt idx="58">
                  <c:v>1.9500000000000017</c:v>
                </c:pt>
                <c:pt idx="59">
                  <c:v>1.9449999999999976</c:v>
                </c:pt>
                <c:pt idx="60">
                  <c:v>1.9400000000000017</c:v>
                </c:pt>
                <c:pt idx="61">
                  <c:v>1.9466666666666661</c:v>
                </c:pt>
                <c:pt idx="62">
                  <c:v>1.953333333333334</c:v>
                </c:pt>
                <c:pt idx="63">
                  <c:v>1.9600000000000017</c:v>
                </c:pt>
                <c:pt idx="64">
                  <c:v>1.9666666666666681</c:v>
                </c:pt>
                <c:pt idx="65">
                  <c:v>1.973333333333334</c:v>
                </c:pt>
                <c:pt idx="66">
                  <c:v>1.9800000000000018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62-140A-45B7-A763-077DE95797CC}"/>
            </c:ext>
          </c:extLst>
        </c:ser>
        <c:ser>
          <c:idx val="2"/>
          <c:order val="2"/>
          <c:tx>
            <c:v>60 min</c:v>
          </c:tx>
          <c:dPt>
            <c:idx val="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3-140A-45B7-A763-077DE95797CC}"/>
              </c:ext>
            </c:extLst>
          </c:dPt>
          <c:dPt>
            <c:idx val="8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4-140A-45B7-A763-077DE95797CC}"/>
              </c:ext>
            </c:extLst>
          </c:dPt>
          <c:dPt>
            <c:idx val="10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5-140A-45B7-A763-077DE95797CC}"/>
              </c:ext>
            </c:extLst>
          </c:dPt>
          <c:dPt>
            <c:idx val="1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6-140A-45B7-A763-077DE95797CC}"/>
              </c:ext>
            </c:extLst>
          </c:dPt>
          <c:dPt>
            <c:idx val="1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7-140A-45B7-A763-077DE95797CC}"/>
              </c:ext>
            </c:extLst>
          </c:dPt>
          <c:dPt>
            <c:idx val="14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8-140A-45B7-A763-077DE95797CC}"/>
              </c:ext>
            </c:extLst>
          </c:dPt>
          <c:dPt>
            <c:idx val="1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9-140A-45B7-A763-077DE95797CC}"/>
              </c:ext>
            </c:extLst>
          </c:dPt>
          <c:dPt>
            <c:idx val="16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A-140A-45B7-A763-077DE95797CC}"/>
              </c:ext>
            </c:extLst>
          </c:dPt>
          <c:dPt>
            <c:idx val="1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B-140A-45B7-A763-077DE95797CC}"/>
              </c:ext>
            </c:extLst>
          </c:dPt>
          <c:dPt>
            <c:idx val="1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C-140A-45B7-A763-077DE95797CC}"/>
              </c:ext>
            </c:extLst>
          </c:dPt>
          <c:dPt>
            <c:idx val="20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D-140A-45B7-A763-077DE95797CC}"/>
              </c:ext>
            </c:extLst>
          </c:dPt>
          <c:dPt>
            <c:idx val="2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E-140A-45B7-A763-077DE95797CC}"/>
              </c:ext>
            </c:extLst>
          </c:dPt>
          <c:dPt>
            <c:idx val="22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6F-140A-45B7-A763-077DE95797CC}"/>
              </c:ext>
            </c:extLst>
          </c:dPt>
          <c:dPt>
            <c:idx val="2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0-140A-45B7-A763-077DE95797CC}"/>
              </c:ext>
            </c:extLst>
          </c:dPt>
          <c:dPt>
            <c:idx val="2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1-140A-45B7-A763-077DE95797CC}"/>
              </c:ext>
            </c:extLst>
          </c:dPt>
          <c:dPt>
            <c:idx val="26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2-140A-45B7-A763-077DE95797CC}"/>
              </c:ext>
            </c:extLst>
          </c:dPt>
          <c:dPt>
            <c:idx val="2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3-140A-45B7-A763-077DE95797CC}"/>
              </c:ext>
            </c:extLst>
          </c:dPt>
          <c:dPt>
            <c:idx val="28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4-140A-45B7-A763-077DE95797CC}"/>
              </c:ext>
            </c:extLst>
          </c:dPt>
          <c:dPt>
            <c:idx val="2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5-140A-45B7-A763-077DE95797CC}"/>
              </c:ext>
            </c:extLst>
          </c:dPt>
          <c:dPt>
            <c:idx val="3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6-140A-45B7-A763-077DE95797CC}"/>
              </c:ext>
            </c:extLst>
          </c:dPt>
          <c:dPt>
            <c:idx val="32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7-140A-45B7-A763-077DE95797CC}"/>
              </c:ext>
            </c:extLst>
          </c:dPt>
          <c:dPt>
            <c:idx val="3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8-140A-45B7-A763-077DE95797CC}"/>
              </c:ext>
            </c:extLst>
          </c:dPt>
          <c:dPt>
            <c:idx val="34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9-140A-45B7-A763-077DE95797CC}"/>
              </c:ext>
            </c:extLst>
          </c:dPt>
          <c:dPt>
            <c:idx val="3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A-140A-45B7-A763-077DE95797CC}"/>
              </c:ext>
            </c:extLst>
          </c:dPt>
          <c:dPt>
            <c:idx val="3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B-140A-45B7-A763-077DE95797CC}"/>
              </c:ext>
            </c:extLst>
          </c:dPt>
          <c:dPt>
            <c:idx val="38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C-140A-45B7-A763-077DE95797CC}"/>
              </c:ext>
            </c:extLst>
          </c:dPt>
          <c:dPt>
            <c:idx val="3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D-140A-45B7-A763-077DE95797CC}"/>
              </c:ext>
            </c:extLst>
          </c:dPt>
          <c:dPt>
            <c:idx val="40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E-140A-45B7-A763-077DE95797CC}"/>
              </c:ext>
            </c:extLst>
          </c:dPt>
          <c:dPt>
            <c:idx val="4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7F-140A-45B7-A763-077DE95797CC}"/>
              </c:ext>
            </c:extLst>
          </c:dPt>
          <c:dPt>
            <c:idx val="4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0-140A-45B7-A763-077DE95797CC}"/>
              </c:ext>
            </c:extLst>
          </c:dPt>
          <c:dPt>
            <c:idx val="44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1-140A-45B7-A763-077DE95797CC}"/>
              </c:ext>
            </c:extLst>
          </c:dPt>
          <c:dPt>
            <c:idx val="4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2-140A-45B7-A763-077DE95797CC}"/>
              </c:ext>
            </c:extLst>
          </c:dPt>
          <c:dPt>
            <c:idx val="46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3-140A-45B7-A763-077DE95797CC}"/>
              </c:ext>
            </c:extLst>
          </c:dPt>
          <c:dPt>
            <c:idx val="4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4-140A-45B7-A763-077DE95797CC}"/>
              </c:ext>
            </c:extLst>
          </c:dPt>
          <c:dPt>
            <c:idx val="4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5-140A-45B7-A763-077DE95797CC}"/>
              </c:ext>
            </c:extLst>
          </c:dPt>
          <c:dPt>
            <c:idx val="50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6-140A-45B7-A763-077DE95797CC}"/>
              </c:ext>
            </c:extLst>
          </c:dPt>
          <c:dPt>
            <c:idx val="5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7-140A-45B7-A763-077DE95797CC}"/>
              </c:ext>
            </c:extLst>
          </c:dPt>
          <c:dPt>
            <c:idx val="52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8-140A-45B7-A763-077DE95797CC}"/>
              </c:ext>
            </c:extLst>
          </c:dPt>
          <c:dPt>
            <c:idx val="5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9-140A-45B7-A763-077DE95797CC}"/>
              </c:ext>
            </c:extLst>
          </c:dPt>
          <c:dPt>
            <c:idx val="5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A-140A-45B7-A763-077DE95797CC}"/>
              </c:ext>
            </c:extLst>
          </c:dPt>
          <c:dPt>
            <c:idx val="56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B-140A-45B7-A763-077DE95797CC}"/>
              </c:ext>
            </c:extLst>
          </c:dPt>
          <c:dPt>
            <c:idx val="5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C-140A-45B7-A763-077DE95797CC}"/>
              </c:ext>
            </c:extLst>
          </c:dPt>
          <c:dPt>
            <c:idx val="58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D-140A-45B7-A763-077DE95797CC}"/>
              </c:ext>
            </c:extLst>
          </c:dPt>
          <c:dPt>
            <c:idx val="59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E-140A-45B7-A763-077DE95797CC}"/>
              </c:ext>
            </c:extLst>
          </c:dPt>
          <c:dPt>
            <c:idx val="6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8F-140A-45B7-A763-077DE95797CC}"/>
              </c:ext>
            </c:extLst>
          </c:dPt>
          <c:dPt>
            <c:idx val="62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90-140A-45B7-A763-077DE95797CC}"/>
              </c:ext>
            </c:extLst>
          </c:dPt>
          <c:dPt>
            <c:idx val="6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91-140A-45B7-A763-077DE95797CC}"/>
              </c:ext>
            </c:extLst>
          </c:dPt>
          <c:dPt>
            <c:idx val="64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92-140A-45B7-A763-077DE95797CC}"/>
              </c:ext>
            </c:extLst>
          </c:dPt>
          <c:dPt>
            <c:idx val="6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93-140A-45B7-A763-077DE95797CC}"/>
              </c:ext>
            </c:extLst>
          </c:dPt>
          <c:val>
            <c:numRef>
              <c:f>'2차 결과 추가 '!$C$90:$BQ$90</c:f>
              <c:numCache>
                <c:formatCode>General</c:formatCode>
                <c:ptCount val="67"/>
                <c:pt idx="0">
                  <c:v>1.9100000000000001</c:v>
                </c:pt>
                <c:pt idx="1">
                  <c:v>1.9700000000000017</c:v>
                </c:pt>
                <c:pt idx="2">
                  <c:v>2.0099999999999998</c:v>
                </c:pt>
                <c:pt idx="3">
                  <c:v>1.9700000000000017</c:v>
                </c:pt>
                <c:pt idx="4">
                  <c:v>1.9700000000000017</c:v>
                </c:pt>
                <c:pt idx="5">
                  <c:v>2.04</c:v>
                </c:pt>
                <c:pt idx="6">
                  <c:v>2.0099999999999998</c:v>
                </c:pt>
                <c:pt idx="7">
                  <c:v>2.02</c:v>
                </c:pt>
                <c:pt idx="8">
                  <c:v>2.0299999999999998</c:v>
                </c:pt>
                <c:pt idx="9">
                  <c:v>2.04</c:v>
                </c:pt>
                <c:pt idx="10">
                  <c:v>2.0466666666666669</c:v>
                </c:pt>
                <c:pt idx="11">
                  <c:v>2.0533333333333332</c:v>
                </c:pt>
                <c:pt idx="12">
                  <c:v>2.06</c:v>
                </c:pt>
                <c:pt idx="13">
                  <c:v>2.08</c:v>
                </c:pt>
                <c:pt idx="14">
                  <c:v>2.1</c:v>
                </c:pt>
                <c:pt idx="15">
                  <c:v>2.12</c:v>
                </c:pt>
                <c:pt idx="16">
                  <c:v>2.14</c:v>
                </c:pt>
                <c:pt idx="17">
                  <c:v>2.16</c:v>
                </c:pt>
                <c:pt idx="18">
                  <c:v>2.1800000000000002</c:v>
                </c:pt>
                <c:pt idx="19">
                  <c:v>2.1616666666666666</c:v>
                </c:pt>
                <c:pt idx="20">
                  <c:v>2.1433333333333402</c:v>
                </c:pt>
                <c:pt idx="21">
                  <c:v>2.125</c:v>
                </c:pt>
                <c:pt idx="22">
                  <c:v>2.1066666666666665</c:v>
                </c:pt>
                <c:pt idx="23">
                  <c:v>2.0883333333333352</c:v>
                </c:pt>
                <c:pt idx="24">
                  <c:v>2.0699999999999998</c:v>
                </c:pt>
                <c:pt idx="25">
                  <c:v>2.0516666666666667</c:v>
                </c:pt>
                <c:pt idx="26">
                  <c:v>2.0333333333333332</c:v>
                </c:pt>
                <c:pt idx="27">
                  <c:v>2.0149999999999997</c:v>
                </c:pt>
                <c:pt idx="28">
                  <c:v>1.9966666666666681</c:v>
                </c:pt>
                <c:pt idx="29">
                  <c:v>1.9783333333333351</c:v>
                </c:pt>
                <c:pt idx="30">
                  <c:v>1.9600000000000017</c:v>
                </c:pt>
                <c:pt idx="31">
                  <c:v>1.971666666666666</c:v>
                </c:pt>
                <c:pt idx="32">
                  <c:v>1.9833333333333341</c:v>
                </c:pt>
                <c:pt idx="33">
                  <c:v>1.9949999999999981</c:v>
                </c:pt>
                <c:pt idx="34">
                  <c:v>2.0066666666666664</c:v>
                </c:pt>
                <c:pt idx="35">
                  <c:v>2.0183333333333331</c:v>
                </c:pt>
                <c:pt idx="36">
                  <c:v>2.0299999999999998</c:v>
                </c:pt>
                <c:pt idx="37">
                  <c:v>2.02</c:v>
                </c:pt>
                <c:pt idx="38">
                  <c:v>2.0099999999999998</c:v>
                </c:pt>
                <c:pt idx="39">
                  <c:v>2</c:v>
                </c:pt>
                <c:pt idx="40">
                  <c:v>1.9900000000000018</c:v>
                </c:pt>
                <c:pt idx="41">
                  <c:v>1.9800000000000018</c:v>
                </c:pt>
                <c:pt idx="42">
                  <c:v>1.9700000000000017</c:v>
                </c:pt>
                <c:pt idx="43">
                  <c:v>1.9700000000000017</c:v>
                </c:pt>
                <c:pt idx="44">
                  <c:v>1.9700000000000017</c:v>
                </c:pt>
                <c:pt idx="45">
                  <c:v>1.9700000000000017</c:v>
                </c:pt>
                <c:pt idx="46">
                  <c:v>1.9700000000000017</c:v>
                </c:pt>
                <c:pt idx="47">
                  <c:v>1.9700000000000017</c:v>
                </c:pt>
                <c:pt idx="48">
                  <c:v>1.9700000000000017</c:v>
                </c:pt>
                <c:pt idx="49">
                  <c:v>1.963333333333334</c:v>
                </c:pt>
                <c:pt idx="50">
                  <c:v>1.9566666666666681</c:v>
                </c:pt>
                <c:pt idx="51">
                  <c:v>1.9500000000000017</c:v>
                </c:pt>
                <c:pt idx="52">
                  <c:v>1.943333333333334</c:v>
                </c:pt>
                <c:pt idx="53">
                  <c:v>1.9366666666666661</c:v>
                </c:pt>
                <c:pt idx="54">
                  <c:v>1.9300000000000017</c:v>
                </c:pt>
                <c:pt idx="55">
                  <c:v>1.9349999999999976</c:v>
                </c:pt>
                <c:pt idx="56">
                  <c:v>1.9400000000000017</c:v>
                </c:pt>
                <c:pt idx="57">
                  <c:v>1.9449999999999976</c:v>
                </c:pt>
                <c:pt idx="58">
                  <c:v>1.9500000000000017</c:v>
                </c:pt>
                <c:pt idx="59">
                  <c:v>1.9549999999999979</c:v>
                </c:pt>
                <c:pt idx="60">
                  <c:v>1.9600000000000017</c:v>
                </c:pt>
                <c:pt idx="61">
                  <c:v>1.9666666666666681</c:v>
                </c:pt>
                <c:pt idx="62">
                  <c:v>1.973333333333334</c:v>
                </c:pt>
                <c:pt idx="63">
                  <c:v>1.9800000000000018</c:v>
                </c:pt>
                <c:pt idx="64">
                  <c:v>1.9866666666666681</c:v>
                </c:pt>
                <c:pt idx="65">
                  <c:v>1.9933333333333341</c:v>
                </c:pt>
                <c:pt idx="66">
                  <c:v>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94-140A-45B7-A763-077DE9579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0863424"/>
        <c:axId val="360866952"/>
      </c:lineChart>
      <c:catAx>
        <c:axId val="36086342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050"/>
                  <a:t>0              1              2              3              4              5              6              7              8              9             10            11            12</a:t>
                </a:r>
                <a:r>
                  <a:rPr lang="en-US" altLang="ko-KR" sz="1050" b="1" i="0" u="none" strike="noStrike" baseline="0"/>
                  <a:t>            16            20            </a:t>
                </a:r>
                <a:r>
                  <a:rPr lang="en-US" sz="1050"/>
                  <a:t>        </a:t>
                </a:r>
              </a:p>
              <a:p>
                <a:pPr>
                  <a:defRPr/>
                </a:pPr>
                <a:r>
                  <a:rPr lang="en-US"/>
                  <a:t>Time,h</a:t>
                </a:r>
              </a:p>
            </c:rich>
          </c:tx>
          <c:layout>
            <c:manualLayout>
              <c:xMode val="edge"/>
              <c:yMode val="edge"/>
              <c:x val="6.607329954201091E-2"/>
              <c:y val="0.89252034486170517"/>
            </c:manualLayout>
          </c:layout>
          <c:overlay val="0"/>
        </c:title>
        <c:numFmt formatCode="General" sourceLinked="0"/>
        <c:majorTickMark val="out"/>
        <c:minorTickMark val="none"/>
        <c:tickLblPos val="none"/>
        <c:crossAx val="360866952"/>
        <c:crosses val="autoZero"/>
        <c:auto val="0"/>
        <c:lblAlgn val="ctr"/>
        <c:lblOffset val="100"/>
        <c:tickLblSkip val="1"/>
        <c:noMultiLvlLbl val="0"/>
      </c:catAx>
      <c:valAx>
        <c:axId val="3608669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FEV1, liters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60863424"/>
        <c:crossesAt val="1"/>
        <c:crossBetween val="midCat"/>
      </c:valAx>
    </c:plotArea>
    <c:legend>
      <c:legendPos val="r"/>
      <c:layout>
        <c:manualLayout>
          <c:xMode val="edge"/>
          <c:yMode val="edge"/>
          <c:x val="0.91130957314546213"/>
          <c:y val="0.15715361973284686"/>
          <c:w val="7.4318488529015209E-2"/>
          <c:h val="0.1260133106508069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E187BE-A949-43DA-A9D9-98521702A9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9C027F36-D1D0-47E9-955E-5D5F4FAFF99A}">
      <dgm:prSet phldrT="[텍스트]"/>
      <dgm:spPr/>
      <dgm:t>
        <a:bodyPr/>
        <a:lstStyle/>
        <a:p>
          <a:pPr latinLnBrk="1"/>
          <a:r>
            <a:rPr lang="ko-KR" altLang="en-US" dirty="0" smtClean="0"/>
            <a:t>의의</a:t>
          </a:r>
          <a:endParaRPr lang="ko-KR" altLang="en-US" dirty="0"/>
        </a:p>
      </dgm:t>
    </dgm:pt>
    <dgm:pt modelId="{4AD6F76B-6610-43D0-9FDE-B64AF96A873A}" type="parTrans" cxnId="{CD915DA2-DA1E-4EDD-ACCC-8DA027BC1020}">
      <dgm:prSet/>
      <dgm:spPr/>
      <dgm:t>
        <a:bodyPr/>
        <a:lstStyle/>
        <a:p>
          <a:pPr latinLnBrk="1"/>
          <a:endParaRPr lang="ko-KR" altLang="en-US"/>
        </a:p>
      </dgm:t>
    </dgm:pt>
    <dgm:pt modelId="{C0808A25-7F46-4555-944F-3D4B0EFAE0AD}" type="sibTrans" cxnId="{CD915DA2-DA1E-4EDD-ACCC-8DA027BC1020}">
      <dgm:prSet/>
      <dgm:spPr/>
      <dgm:t>
        <a:bodyPr/>
        <a:lstStyle/>
        <a:p>
          <a:pPr latinLnBrk="1"/>
          <a:endParaRPr lang="ko-KR" altLang="en-US"/>
        </a:p>
      </dgm:t>
    </dgm:pt>
    <dgm:pt modelId="{85104F73-05C3-4536-B84F-1141CD39EF8E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사회보험</a:t>
          </a:r>
          <a:endParaRPr lang="ko-KR" altLang="en-US" sz="1600" dirty="0"/>
        </a:p>
      </dgm:t>
    </dgm:pt>
    <dgm:pt modelId="{E4DE7D83-E9D9-440F-9615-8B7CAC8E37D8}" type="parTrans" cxnId="{F06C7196-EF51-429E-8953-C45D2B96D991}">
      <dgm:prSet/>
      <dgm:spPr/>
      <dgm:t>
        <a:bodyPr/>
        <a:lstStyle/>
        <a:p>
          <a:pPr latinLnBrk="1"/>
          <a:endParaRPr lang="ko-KR" altLang="en-US"/>
        </a:p>
      </dgm:t>
    </dgm:pt>
    <dgm:pt modelId="{9E73E385-543D-485F-80EB-6874F26C869A}" type="sibTrans" cxnId="{F06C7196-EF51-429E-8953-C45D2B96D991}">
      <dgm:prSet/>
      <dgm:spPr/>
      <dgm:t>
        <a:bodyPr/>
        <a:lstStyle/>
        <a:p>
          <a:pPr latinLnBrk="1"/>
          <a:endParaRPr lang="ko-KR" altLang="en-US"/>
        </a:p>
      </dgm:t>
    </dgm:pt>
    <dgm:pt modelId="{99AC015B-C469-4040-903C-963850DCBDBB}">
      <dgm:prSet phldrT="[텍스트]"/>
      <dgm:spPr/>
      <dgm:t>
        <a:bodyPr/>
        <a:lstStyle/>
        <a:p>
          <a:pPr latinLnBrk="1"/>
          <a:r>
            <a:rPr lang="ko-KR" altLang="en-US" dirty="0" smtClean="0"/>
            <a:t>연혁</a:t>
          </a:r>
          <a:endParaRPr lang="ko-KR" altLang="en-US" dirty="0"/>
        </a:p>
      </dgm:t>
    </dgm:pt>
    <dgm:pt modelId="{24598846-BCD1-45BE-852D-60A4A44956B8}" type="parTrans" cxnId="{32D39FF2-5603-47F2-84F9-E871869F3569}">
      <dgm:prSet/>
      <dgm:spPr/>
      <dgm:t>
        <a:bodyPr/>
        <a:lstStyle/>
        <a:p>
          <a:pPr latinLnBrk="1"/>
          <a:endParaRPr lang="ko-KR" altLang="en-US"/>
        </a:p>
      </dgm:t>
    </dgm:pt>
    <dgm:pt modelId="{C948B1A4-2AD1-477D-85E1-1DE94B4E69BA}" type="sibTrans" cxnId="{32D39FF2-5603-47F2-84F9-E871869F3569}">
      <dgm:prSet/>
      <dgm:spPr/>
      <dgm:t>
        <a:bodyPr/>
        <a:lstStyle/>
        <a:p>
          <a:pPr latinLnBrk="1"/>
          <a:endParaRPr lang="ko-KR" altLang="en-US"/>
        </a:p>
      </dgm:t>
    </dgm:pt>
    <dgm:pt modelId="{C17DD278-E313-487F-9C1C-F5457FB65C11}">
      <dgm:prSet phldrT="[텍스트]" custT="1"/>
      <dgm:spPr/>
      <dgm:t>
        <a:bodyPr/>
        <a:lstStyle/>
        <a:p>
          <a:pPr latinLnBrk="1"/>
          <a:r>
            <a:rPr lang="en-US" altLang="ko-KR" sz="1600" dirty="0" smtClean="0"/>
            <a:t>1963.11.5. </a:t>
          </a:r>
          <a:r>
            <a:rPr lang="ko-KR" altLang="en-US" sz="1600" dirty="0" smtClean="0"/>
            <a:t>산업재해보상보험법 제정</a:t>
          </a:r>
          <a:r>
            <a:rPr lang="en-US" altLang="ko-KR" sz="1600" dirty="0" smtClean="0"/>
            <a:t>, </a:t>
          </a:r>
          <a:r>
            <a:rPr lang="ko-KR" altLang="en-US" sz="1600" dirty="0" smtClean="0"/>
            <a:t>공포</a:t>
          </a:r>
          <a:r>
            <a:rPr lang="en-US" altLang="ko-KR" sz="1600" dirty="0" smtClean="0"/>
            <a:t>, 1964.7.1 </a:t>
          </a:r>
          <a:r>
            <a:rPr lang="ko-KR" altLang="en-US" sz="1600" dirty="0" smtClean="0"/>
            <a:t>시행 </a:t>
          </a:r>
          <a:r>
            <a:rPr lang="en-US" altLang="ko-KR" sz="1600" dirty="0" smtClean="0"/>
            <a:t>: </a:t>
          </a:r>
          <a:r>
            <a:rPr lang="ko-KR" altLang="en-US" sz="1600" dirty="0" smtClean="0"/>
            <a:t>최초의 사회보험제도</a:t>
          </a:r>
          <a:endParaRPr lang="ko-KR" altLang="en-US" sz="1600" dirty="0"/>
        </a:p>
      </dgm:t>
    </dgm:pt>
    <dgm:pt modelId="{2AF9B0F6-3190-4E05-BA0A-8D8633D68BB2}" type="parTrans" cxnId="{449953CD-DD18-48C6-B466-FF982317F510}">
      <dgm:prSet/>
      <dgm:spPr/>
      <dgm:t>
        <a:bodyPr/>
        <a:lstStyle/>
        <a:p>
          <a:pPr latinLnBrk="1"/>
          <a:endParaRPr lang="ko-KR" altLang="en-US"/>
        </a:p>
      </dgm:t>
    </dgm:pt>
    <dgm:pt modelId="{55F3FEEB-AC8B-4CE4-851B-E516576B5104}" type="sibTrans" cxnId="{449953CD-DD18-48C6-B466-FF982317F510}">
      <dgm:prSet/>
      <dgm:spPr/>
      <dgm:t>
        <a:bodyPr/>
        <a:lstStyle/>
        <a:p>
          <a:pPr latinLnBrk="1"/>
          <a:endParaRPr lang="ko-KR" altLang="en-US"/>
        </a:p>
      </dgm:t>
    </dgm:pt>
    <dgm:pt modelId="{E400F4DB-6ED3-4429-9F7D-D10D69DD7F7A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국가가 사업주로부터 보험료를 징수</a:t>
          </a:r>
          <a:endParaRPr lang="ko-KR" altLang="en-US" sz="1600" dirty="0"/>
        </a:p>
      </dgm:t>
    </dgm:pt>
    <dgm:pt modelId="{8C7B35CF-2B55-46C2-A175-3EAFCCAFCE02}" type="parTrans" cxnId="{8846F37F-C7EE-4DB6-AC9C-967E53786818}">
      <dgm:prSet/>
      <dgm:spPr/>
      <dgm:t>
        <a:bodyPr/>
        <a:lstStyle/>
        <a:p>
          <a:pPr latinLnBrk="1"/>
          <a:endParaRPr lang="ko-KR" altLang="en-US"/>
        </a:p>
      </dgm:t>
    </dgm:pt>
    <dgm:pt modelId="{ECEF96E7-17BF-45D9-A21A-FAAB0797E2C5}" type="sibTrans" cxnId="{8846F37F-C7EE-4DB6-AC9C-967E53786818}">
      <dgm:prSet/>
      <dgm:spPr/>
      <dgm:t>
        <a:bodyPr/>
        <a:lstStyle/>
        <a:p>
          <a:pPr latinLnBrk="1"/>
          <a:endParaRPr lang="ko-KR" altLang="en-US"/>
        </a:p>
      </dgm:t>
    </dgm:pt>
    <dgm:pt modelId="{BA88C494-3CCD-47FD-B6E9-323F506FDF85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업무상 재해를 입은 근로자와 그 유족에게 보상</a:t>
          </a:r>
          <a:r>
            <a:rPr lang="en-US" altLang="ko-KR" sz="1600" dirty="0" smtClean="0"/>
            <a:t>, </a:t>
          </a:r>
          <a:r>
            <a:rPr lang="ko-KR" altLang="en-US" sz="1600" dirty="0" smtClean="0"/>
            <a:t>재활 및 사회복귀 지원</a:t>
          </a:r>
          <a:endParaRPr lang="ko-KR" altLang="en-US" sz="1600" dirty="0"/>
        </a:p>
      </dgm:t>
    </dgm:pt>
    <dgm:pt modelId="{500D9FD3-1158-4747-9AAC-A6564FAE2CAC}" type="parTrans" cxnId="{E9CE47D0-0AC1-4A77-B1E4-AD03A6C468B7}">
      <dgm:prSet/>
      <dgm:spPr/>
      <dgm:t>
        <a:bodyPr/>
        <a:lstStyle/>
        <a:p>
          <a:pPr latinLnBrk="1"/>
          <a:endParaRPr lang="ko-KR" altLang="en-US"/>
        </a:p>
      </dgm:t>
    </dgm:pt>
    <dgm:pt modelId="{CC767F57-6181-440B-9334-8A7C5938DA9F}" type="sibTrans" cxnId="{E9CE47D0-0AC1-4A77-B1E4-AD03A6C468B7}">
      <dgm:prSet/>
      <dgm:spPr/>
      <dgm:t>
        <a:bodyPr/>
        <a:lstStyle/>
        <a:p>
          <a:pPr latinLnBrk="1"/>
          <a:endParaRPr lang="ko-KR" altLang="en-US"/>
        </a:p>
      </dgm:t>
    </dgm:pt>
    <dgm:pt modelId="{151F5241-F5CC-46EC-B0CD-87DC1889043D}">
      <dgm:prSet phldrT="[텍스트]" custT="1"/>
      <dgm:spPr/>
      <dgm:t>
        <a:bodyPr/>
        <a:lstStyle/>
        <a:p>
          <a:pPr latinLnBrk="1"/>
          <a:r>
            <a:rPr lang="ko-KR" altLang="en-US" sz="1600" dirty="0" err="1" smtClean="0"/>
            <a:t>재해근로자</a:t>
          </a:r>
          <a:r>
            <a:rPr lang="ko-KR" altLang="en-US" sz="1600" dirty="0" smtClean="0"/>
            <a:t> </a:t>
          </a:r>
          <a:r>
            <a:rPr lang="en-US" altLang="ko-KR" sz="1600" dirty="0" smtClean="0"/>
            <a:t>: </a:t>
          </a:r>
          <a:r>
            <a:rPr lang="ko-KR" altLang="en-US" sz="1600" dirty="0" smtClean="0"/>
            <a:t>치료와 생계 보장 및 사회복귀 지원</a:t>
          </a:r>
          <a:endParaRPr lang="ko-KR" altLang="en-US" sz="1600" dirty="0"/>
        </a:p>
      </dgm:t>
    </dgm:pt>
    <dgm:pt modelId="{4E29D2BE-7C93-4827-BC83-07B5D9A0FFE8}" type="parTrans" cxnId="{258556A3-6188-46DC-BF14-741442FE74FC}">
      <dgm:prSet/>
      <dgm:spPr/>
      <dgm:t>
        <a:bodyPr/>
        <a:lstStyle/>
        <a:p>
          <a:pPr latinLnBrk="1"/>
          <a:endParaRPr lang="ko-KR" altLang="en-US"/>
        </a:p>
      </dgm:t>
    </dgm:pt>
    <dgm:pt modelId="{D821C0A4-D782-4D15-A97F-82A20CA364FF}" type="sibTrans" cxnId="{258556A3-6188-46DC-BF14-741442FE74FC}">
      <dgm:prSet/>
      <dgm:spPr/>
      <dgm:t>
        <a:bodyPr/>
        <a:lstStyle/>
        <a:p>
          <a:pPr latinLnBrk="1"/>
          <a:endParaRPr lang="ko-KR" altLang="en-US"/>
        </a:p>
      </dgm:t>
    </dgm:pt>
    <dgm:pt modelId="{11FAF0D8-FD93-4EB4-B4C5-24BAB2BF841D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보험가입자</a:t>
          </a:r>
          <a:r>
            <a:rPr lang="en-US" altLang="ko-KR" sz="1600" dirty="0" smtClean="0"/>
            <a:t>(</a:t>
          </a:r>
          <a:r>
            <a:rPr lang="ko-KR" altLang="en-US" sz="1600" dirty="0" smtClean="0"/>
            <a:t>사업주</a:t>
          </a:r>
          <a:r>
            <a:rPr lang="en-US" altLang="ko-KR" sz="1600" dirty="0" smtClean="0"/>
            <a:t>) : </a:t>
          </a:r>
          <a:r>
            <a:rPr lang="ko-KR" altLang="en-US" sz="1600" dirty="0" smtClean="0"/>
            <a:t>재해에 따른 일시적인 과중한 재정적 부담의 경감 및 분산</a:t>
          </a:r>
          <a:endParaRPr lang="ko-KR" altLang="en-US" sz="1600" dirty="0"/>
        </a:p>
      </dgm:t>
    </dgm:pt>
    <dgm:pt modelId="{E2003955-B4C0-46E4-A707-FFFA54FDC08C}" type="parTrans" cxnId="{D1795634-8184-47CD-B3DB-4FAC75CAE73F}">
      <dgm:prSet/>
      <dgm:spPr/>
      <dgm:t>
        <a:bodyPr/>
        <a:lstStyle/>
        <a:p>
          <a:pPr latinLnBrk="1"/>
          <a:endParaRPr lang="ko-KR" altLang="en-US"/>
        </a:p>
      </dgm:t>
    </dgm:pt>
    <dgm:pt modelId="{B74A833F-EE12-44D7-8CEE-C99A7BEEC58C}" type="sibTrans" cxnId="{D1795634-8184-47CD-B3DB-4FAC75CAE73F}">
      <dgm:prSet/>
      <dgm:spPr/>
      <dgm:t>
        <a:bodyPr/>
        <a:lstStyle/>
        <a:p>
          <a:pPr latinLnBrk="1"/>
          <a:endParaRPr lang="ko-KR" altLang="en-US"/>
        </a:p>
      </dgm:t>
    </dgm:pt>
    <dgm:pt modelId="{A81852C3-00AC-4637-A1D0-38E66B45F49A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무과실 책임주의</a:t>
          </a:r>
          <a:r>
            <a:rPr lang="en-US" altLang="ko-KR" sz="1600" dirty="0" smtClean="0"/>
            <a:t>, </a:t>
          </a:r>
          <a:r>
            <a:rPr lang="ko-KR" altLang="en-US" sz="1600" dirty="0" err="1" smtClean="0"/>
            <a:t>강제가입</a:t>
          </a:r>
          <a:r>
            <a:rPr lang="en-US" altLang="ko-KR" sz="1600" dirty="0" smtClean="0"/>
            <a:t>, </a:t>
          </a:r>
          <a:r>
            <a:rPr lang="ko-KR" altLang="en-US" sz="1600" dirty="0" smtClean="0"/>
            <a:t>보험료 사업주 전액 부담</a:t>
          </a:r>
          <a:endParaRPr lang="ko-KR" altLang="en-US" sz="1600" dirty="0"/>
        </a:p>
      </dgm:t>
    </dgm:pt>
    <dgm:pt modelId="{00A4BA44-51BD-4093-8F5E-610A85A905B3}" type="parTrans" cxnId="{69EE1216-FE82-4AA4-9CB7-0B5A78704DBA}">
      <dgm:prSet/>
      <dgm:spPr/>
      <dgm:t>
        <a:bodyPr/>
        <a:lstStyle/>
        <a:p>
          <a:pPr latinLnBrk="1"/>
          <a:endParaRPr lang="ko-KR" altLang="en-US"/>
        </a:p>
      </dgm:t>
    </dgm:pt>
    <dgm:pt modelId="{A7067EFD-2612-47D4-9551-A1447D0D4A6C}" type="sibTrans" cxnId="{69EE1216-FE82-4AA4-9CB7-0B5A78704DBA}">
      <dgm:prSet/>
      <dgm:spPr/>
      <dgm:t>
        <a:bodyPr/>
        <a:lstStyle/>
        <a:p>
          <a:pPr latinLnBrk="1"/>
          <a:endParaRPr lang="ko-KR" altLang="en-US"/>
        </a:p>
      </dgm:t>
    </dgm:pt>
    <dgm:pt modelId="{3A615CD3-AA35-4497-9643-9F5D01EFBEB5}">
      <dgm:prSet phldrT="[텍스트]" custT="1"/>
      <dgm:spPr/>
      <dgm:t>
        <a:bodyPr/>
        <a:lstStyle/>
        <a:p>
          <a:pPr latinLnBrk="1"/>
          <a:r>
            <a:rPr lang="ko-KR" altLang="en-US" sz="1600" dirty="0" err="1" smtClean="0"/>
            <a:t>책임보험적</a:t>
          </a:r>
          <a:r>
            <a:rPr lang="ko-KR" altLang="en-US" sz="1600" dirty="0" smtClean="0"/>
            <a:t> 성격 </a:t>
          </a:r>
          <a:r>
            <a:rPr lang="en-US" altLang="ko-KR" sz="1600" dirty="0" smtClean="0"/>
            <a:t>-&gt; </a:t>
          </a:r>
          <a:r>
            <a:rPr lang="ko-KR" altLang="en-US" sz="1600" dirty="0" err="1" smtClean="0"/>
            <a:t>생활보장적</a:t>
          </a:r>
          <a:r>
            <a:rPr lang="ko-KR" altLang="en-US" sz="1600" dirty="0" smtClean="0"/>
            <a:t> 성격 강화</a:t>
          </a:r>
          <a:endParaRPr lang="ko-KR" altLang="en-US" sz="1600" dirty="0"/>
        </a:p>
      </dgm:t>
    </dgm:pt>
    <dgm:pt modelId="{2625C915-4D47-40BD-A731-BA441DB1421A}" type="parTrans" cxnId="{26CE008E-C082-4612-8B51-80109D05CECA}">
      <dgm:prSet/>
      <dgm:spPr/>
      <dgm:t>
        <a:bodyPr/>
        <a:lstStyle/>
        <a:p>
          <a:pPr latinLnBrk="1"/>
          <a:endParaRPr lang="ko-KR" altLang="en-US"/>
        </a:p>
      </dgm:t>
    </dgm:pt>
    <dgm:pt modelId="{787A7B10-454E-4FB5-984A-FDF59AB4B5BB}" type="sibTrans" cxnId="{26CE008E-C082-4612-8B51-80109D05CECA}">
      <dgm:prSet/>
      <dgm:spPr/>
      <dgm:t>
        <a:bodyPr/>
        <a:lstStyle/>
        <a:p>
          <a:pPr latinLnBrk="1"/>
          <a:endParaRPr lang="ko-KR" altLang="en-US"/>
        </a:p>
      </dgm:t>
    </dgm:pt>
    <dgm:pt modelId="{95E8A32E-8613-4A0B-8666-CCBAF26CDF37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사업주의 근로기준법상 책임 또는 민사적 책임을 국가가 대신 부담            </a:t>
          </a:r>
          <a:r>
            <a:rPr lang="en-US" altLang="ko-KR" sz="1600" dirty="0" smtClean="0"/>
            <a:t>(</a:t>
          </a:r>
          <a:r>
            <a:rPr lang="ko-KR" altLang="en-US" sz="1600" dirty="0" smtClean="0"/>
            <a:t>책임보험</a:t>
          </a:r>
          <a:r>
            <a:rPr lang="en-US" altLang="ko-KR" sz="1600" dirty="0" smtClean="0"/>
            <a:t>, </a:t>
          </a:r>
          <a:r>
            <a:rPr lang="ko-KR" altLang="en-US" sz="1600" dirty="0" err="1" smtClean="0"/>
            <a:t>손실보전의</a:t>
          </a:r>
          <a:r>
            <a:rPr lang="ko-KR" altLang="en-US" sz="1600" dirty="0" smtClean="0"/>
            <a:t> 성격</a:t>
          </a:r>
          <a:r>
            <a:rPr lang="en-US" altLang="ko-KR" sz="1600" dirty="0" smtClean="0"/>
            <a:t>)</a:t>
          </a:r>
          <a:endParaRPr lang="ko-KR" altLang="en-US" sz="1600" dirty="0"/>
        </a:p>
      </dgm:t>
    </dgm:pt>
    <dgm:pt modelId="{5C92015D-0F80-45BB-BB24-D4DB11EC9875}" type="parTrans" cxnId="{FFF52174-CC70-4284-9F37-BD8B3B60ADF4}">
      <dgm:prSet/>
      <dgm:spPr/>
      <dgm:t>
        <a:bodyPr/>
        <a:lstStyle/>
        <a:p>
          <a:pPr latinLnBrk="1"/>
          <a:endParaRPr lang="ko-KR" altLang="en-US"/>
        </a:p>
      </dgm:t>
    </dgm:pt>
    <dgm:pt modelId="{DF254800-E466-4AE4-980D-DC3997319D8D}" type="sibTrans" cxnId="{FFF52174-CC70-4284-9F37-BD8B3B60ADF4}">
      <dgm:prSet/>
      <dgm:spPr/>
      <dgm:t>
        <a:bodyPr/>
        <a:lstStyle/>
        <a:p>
          <a:pPr latinLnBrk="1"/>
          <a:endParaRPr lang="ko-KR" altLang="en-US"/>
        </a:p>
      </dgm:t>
    </dgm:pt>
    <dgm:pt modelId="{DB8935DE-D13E-4BD0-9095-18E8AE6BC044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연금급여 확대</a:t>
          </a:r>
          <a:r>
            <a:rPr lang="en-US" altLang="ko-KR" sz="1600" dirty="0" smtClean="0"/>
            <a:t>, </a:t>
          </a:r>
          <a:r>
            <a:rPr lang="ko-KR" altLang="en-US" sz="1600" dirty="0" smtClean="0"/>
            <a:t>최고</a:t>
          </a:r>
          <a:r>
            <a:rPr lang="en-US" altLang="ko-KR" sz="1600" dirty="0" smtClean="0"/>
            <a:t>/</a:t>
          </a:r>
          <a:r>
            <a:rPr lang="ko-KR" altLang="en-US" sz="1600" dirty="0" smtClean="0"/>
            <a:t>최저보상기준제도 및 직업재활급여 등 도입              </a:t>
          </a:r>
          <a:r>
            <a:rPr lang="en-US" altLang="ko-KR" sz="1600" dirty="0" smtClean="0"/>
            <a:t>(</a:t>
          </a:r>
          <a:r>
            <a:rPr lang="ko-KR" altLang="en-US" sz="1600" dirty="0" err="1" smtClean="0"/>
            <a:t>생활보장적</a:t>
          </a:r>
          <a:r>
            <a:rPr lang="ko-KR" altLang="en-US" sz="1600" dirty="0" smtClean="0"/>
            <a:t> 성격</a:t>
          </a:r>
          <a:r>
            <a:rPr lang="en-US" altLang="ko-KR" sz="1600" dirty="0" smtClean="0"/>
            <a:t>) </a:t>
          </a:r>
          <a:endParaRPr lang="ko-KR" altLang="en-US" sz="1600" dirty="0"/>
        </a:p>
      </dgm:t>
    </dgm:pt>
    <dgm:pt modelId="{76AB593C-1D7F-4305-91B4-64002C11BD95}" type="parTrans" cxnId="{4A44535C-A912-4FED-8645-599F38DD4B80}">
      <dgm:prSet/>
      <dgm:spPr/>
      <dgm:t>
        <a:bodyPr/>
        <a:lstStyle/>
        <a:p>
          <a:pPr latinLnBrk="1"/>
          <a:endParaRPr lang="ko-KR" altLang="en-US"/>
        </a:p>
      </dgm:t>
    </dgm:pt>
    <dgm:pt modelId="{83BCFEF4-454C-4FE6-9282-7CD4E276E292}" type="sibTrans" cxnId="{4A44535C-A912-4FED-8645-599F38DD4B80}">
      <dgm:prSet/>
      <dgm:spPr/>
      <dgm:t>
        <a:bodyPr/>
        <a:lstStyle/>
        <a:p>
          <a:pPr latinLnBrk="1"/>
          <a:endParaRPr lang="ko-KR" altLang="en-US"/>
        </a:p>
      </dgm:t>
    </dgm:pt>
    <dgm:pt modelId="{1C71B34A-E369-447D-93FD-0C7063D40B54}" type="pres">
      <dgm:prSet presAssocID="{8AE187BE-A949-43DA-A9D9-98521702A9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7D0C64F-5D63-4A63-A306-C1282AA88629}" type="pres">
      <dgm:prSet presAssocID="{9C027F36-D1D0-47E9-955E-5D5F4FAFF99A}" presName="linNode" presStyleCnt="0"/>
      <dgm:spPr/>
    </dgm:pt>
    <dgm:pt modelId="{321033C0-8364-4FB4-B0B4-7688CCFBA6FC}" type="pres">
      <dgm:prSet presAssocID="{9C027F36-D1D0-47E9-955E-5D5F4FAFF99A}" presName="parentText" presStyleLbl="node1" presStyleIdx="0" presStyleCnt="2" custScaleX="31081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D98E9CF-D1DB-4A52-A25B-B39E95C45B02}" type="pres">
      <dgm:prSet presAssocID="{9C027F36-D1D0-47E9-955E-5D5F4FAFF99A}" presName="descendantText" presStyleLbl="alignAccFollowNode1" presStyleIdx="0" presStyleCnt="2" custScaleX="366441" custScaleY="12500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B581D80-1AFD-40DE-8839-9E3EA76046ED}" type="pres">
      <dgm:prSet presAssocID="{C0808A25-7F46-4555-944F-3D4B0EFAE0AD}" presName="sp" presStyleCnt="0"/>
      <dgm:spPr/>
    </dgm:pt>
    <dgm:pt modelId="{8D6A5B30-BDFA-4475-9D8E-D51E957075AD}" type="pres">
      <dgm:prSet presAssocID="{99AC015B-C469-4040-903C-963850DCBDBB}" presName="linNode" presStyleCnt="0"/>
      <dgm:spPr/>
    </dgm:pt>
    <dgm:pt modelId="{FC91C18F-E8AE-4C0F-BB4B-B1A60978F5F9}" type="pres">
      <dgm:prSet presAssocID="{99AC015B-C469-4040-903C-963850DCBDBB}" presName="parentText" presStyleLbl="node1" presStyleIdx="1" presStyleCnt="2" custScaleX="1428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982D291-16C3-4FB6-81C4-BA98C67385A9}" type="pres">
      <dgm:prSet presAssocID="{99AC015B-C469-4040-903C-963850DCBDBB}" presName="descendantText" presStyleLbl="alignAccFollowNode1" presStyleIdx="1" presStyleCnt="2" custScaleX="173440" custScaleY="12339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19D3CE3-2695-49F1-9C77-664A8C148FB1}" type="presOf" srcId="{C17DD278-E313-487F-9C1C-F5457FB65C11}" destId="{4982D291-16C3-4FB6-81C4-BA98C67385A9}" srcOrd="0" destOrd="0" presId="urn:microsoft.com/office/officeart/2005/8/layout/vList5"/>
    <dgm:cxn modelId="{A9449C11-6456-46AE-AA8E-C7AE4A32A01B}" type="presOf" srcId="{11FAF0D8-FD93-4EB4-B4C5-24BAB2BF841D}" destId="{0D98E9CF-D1DB-4A52-A25B-B39E95C45B02}" srcOrd="0" destOrd="4" presId="urn:microsoft.com/office/officeart/2005/8/layout/vList5"/>
    <dgm:cxn modelId="{700D9FB7-190F-499E-9532-7A6DFC3D053F}" type="presOf" srcId="{E400F4DB-6ED3-4429-9F7D-D10D69DD7F7A}" destId="{0D98E9CF-D1DB-4A52-A25B-B39E95C45B02}" srcOrd="0" destOrd="1" presId="urn:microsoft.com/office/officeart/2005/8/layout/vList5"/>
    <dgm:cxn modelId="{69EE1216-FE82-4AA4-9CB7-0B5A78704DBA}" srcId="{99AC015B-C469-4040-903C-963850DCBDBB}" destId="{A81852C3-00AC-4637-A1D0-38E66B45F49A}" srcOrd="1" destOrd="0" parTransId="{00A4BA44-51BD-4093-8F5E-610A85A905B3}" sibTransId="{A7067EFD-2612-47D4-9551-A1447D0D4A6C}"/>
    <dgm:cxn modelId="{258556A3-6188-46DC-BF14-741442FE74FC}" srcId="{9C027F36-D1D0-47E9-955E-5D5F4FAFF99A}" destId="{151F5241-F5CC-46EC-B0CD-87DC1889043D}" srcOrd="3" destOrd="0" parTransId="{4E29D2BE-7C93-4827-BC83-07B5D9A0FFE8}" sibTransId="{D821C0A4-D782-4D15-A97F-82A20CA364FF}"/>
    <dgm:cxn modelId="{E9CE47D0-0AC1-4A77-B1E4-AD03A6C468B7}" srcId="{9C027F36-D1D0-47E9-955E-5D5F4FAFF99A}" destId="{BA88C494-3CCD-47FD-B6E9-323F506FDF85}" srcOrd="2" destOrd="0" parTransId="{500D9FD3-1158-4747-9AAC-A6564FAE2CAC}" sibTransId="{CC767F57-6181-440B-9334-8A7C5938DA9F}"/>
    <dgm:cxn modelId="{3BC50EF3-2A43-4AC9-B752-7E8699388620}" type="presOf" srcId="{DB8935DE-D13E-4BD0-9095-18E8AE6BC044}" destId="{4982D291-16C3-4FB6-81C4-BA98C67385A9}" srcOrd="0" destOrd="4" presId="urn:microsoft.com/office/officeart/2005/8/layout/vList5"/>
    <dgm:cxn modelId="{26CE008E-C082-4612-8B51-80109D05CECA}" srcId="{99AC015B-C469-4040-903C-963850DCBDBB}" destId="{3A615CD3-AA35-4497-9643-9F5D01EFBEB5}" srcOrd="2" destOrd="0" parTransId="{2625C915-4D47-40BD-A731-BA441DB1421A}" sibTransId="{787A7B10-454E-4FB5-984A-FDF59AB4B5BB}"/>
    <dgm:cxn modelId="{9838D742-1CF5-4F49-950A-EF7C3369AC50}" type="presOf" srcId="{9C027F36-D1D0-47E9-955E-5D5F4FAFF99A}" destId="{321033C0-8364-4FB4-B0B4-7688CCFBA6FC}" srcOrd="0" destOrd="0" presId="urn:microsoft.com/office/officeart/2005/8/layout/vList5"/>
    <dgm:cxn modelId="{449953CD-DD18-48C6-B466-FF982317F510}" srcId="{99AC015B-C469-4040-903C-963850DCBDBB}" destId="{C17DD278-E313-487F-9C1C-F5457FB65C11}" srcOrd="0" destOrd="0" parTransId="{2AF9B0F6-3190-4E05-BA0A-8D8633D68BB2}" sibTransId="{55F3FEEB-AC8B-4CE4-851B-E516576B5104}"/>
    <dgm:cxn modelId="{FFF52174-CC70-4284-9F37-BD8B3B60ADF4}" srcId="{99AC015B-C469-4040-903C-963850DCBDBB}" destId="{95E8A32E-8613-4A0B-8666-CCBAF26CDF37}" srcOrd="3" destOrd="0" parTransId="{5C92015D-0F80-45BB-BB24-D4DB11EC9875}" sibTransId="{DF254800-E466-4AE4-980D-DC3997319D8D}"/>
    <dgm:cxn modelId="{32D39FF2-5603-47F2-84F9-E871869F3569}" srcId="{8AE187BE-A949-43DA-A9D9-98521702A938}" destId="{99AC015B-C469-4040-903C-963850DCBDBB}" srcOrd="1" destOrd="0" parTransId="{24598846-BCD1-45BE-852D-60A4A44956B8}" sibTransId="{C948B1A4-2AD1-477D-85E1-1DE94B4E69BA}"/>
    <dgm:cxn modelId="{D1795634-8184-47CD-B3DB-4FAC75CAE73F}" srcId="{9C027F36-D1D0-47E9-955E-5D5F4FAFF99A}" destId="{11FAF0D8-FD93-4EB4-B4C5-24BAB2BF841D}" srcOrd="4" destOrd="0" parTransId="{E2003955-B4C0-46E4-A707-FFFA54FDC08C}" sibTransId="{B74A833F-EE12-44D7-8CEE-C99A7BEEC58C}"/>
    <dgm:cxn modelId="{DE7D4BCD-BD75-4C35-B32B-30AA4D00F44C}" type="presOf" srcId="{A81852C3-00AC-4637-A1D0-38E66B45F49A}" destId="{4982D291-16C3-4FB6-81C4-BA98C67385A9}" srcOrd="0" destOrd="1" presId="urn:microsoft.com/office/officeart/2005/8/layout/vList5"/>
    <dgm:cxn modelId="{F06C7196-EF51-429E-8953-C45D2B96D991}" srcId="{9C027F36-D1D0-47E9-955E-5D5F4FAFF99A}" destId="{85104F73-05C3-4536-B84F-1141CD39EF8E}" srcOrd="0" destOrd="0" parTransId="{E4DE7D83-E9D9-440F-9615-8B7CAC8E37D8}" sibTransId="{9E73E385-543D-485F-80EB-6874F26C869A}"/>
    <dgm:cxn modelId="{3CF59075-5F38-40D5-8A2B-0E34C232FC6B}" type="presOf" srcId="{95E8A32E-8613-4A0B-8666-CCBAF26CDF37}" destId="{4982D291-16C3-4FB6-81C4-BA98C67385A9}" srcOrd="0" destOrd="3" presId="urn:microsoft.com/office/officeart/2005/8/layout/vList5"/>
    <dgm:cxn modelId="{FF1562A1-7E3F-4AA8-828E-574668249BAC}" type="presOf" srcId="{151F5241-F5CC-46EC-B0CD-87DC1889043D}" destId="{0D98E9CF-D1DB-4A52-A25B-B39E95C45B02}" srcOrd="0" destOrd="3" presId="urn:microsoft.com/office/officeart/2005/8/layout/vList5"/>
    <dgm:cxn modelId="{7CAD0DBA-4781-4278-8004-A71BF2B6C410}" type="presOf" srcId="{85104F73-05C3-4536-B84F-1141CD39EF8E}" destId="{0D98E9CF-D1DB-4A52-A25B-B39E95C45B02}" srcOrd="0" destOrd="0" presId="urn:microsoft.com/office/officeart/2005/8/layout/vList5"/>
    <dgm:cxn modelId="{CD915DA2-DA1E-4EDD-ACCC-8DA027BC1020}" srcId="{8AE187BE-A949-43DA-A9D9-98521702A938}" destId="{9C027F36-D1D0-47E9-955E-5D5F4FAFF99A}" srcOrd="0" destOrd="0" parTransId="{4AD6F76B-6610-43D0-9FDE-B64AF96A873A}" sibTransId="{C0808A25-7F46-4555-944F-3D4B0EFAE0AD}"/>
    <dgm:cxn modelId="{A29BC446-7317-4D8F-8D08-7860C7671990}" type="presOf" srcId="{BA88C494-3CCD-47FD-B6E9-323F506FDF85}" destId="{0D98E9CF-D1DB-4A52-A25B-B39E95C45B02}" srcOrd="0" destOrd="2" presId="urn:microsoft.com/office/officeart/2005/8/layout/vList5"/>
    <dgm:cxn modelId="{4A44535C-A912-4FED-8645-599F38DD4B80}" srcId="{99AC015B-C469-4040-903C-963850DCBDBB}" destId="{DB8935DE-D13E-4BD0-9095-18E8AE6BC044}" srcOrd="4" destOrd="0" parTransId="{76AB593C-1D7F-4305-91B4-64002C11BD95}" sibTransId="{83BCFEF4-454C-4FE6-9282-7CD4E276E292}"/>
    <dgm:cxn modelId="{8846F37F-C7EE-4DB6-AC9C-967E53786818}" srcId="{9C027F36-D1D0-47E9-955E-5D5F4FAFF99A}" destId="{E400F4DB-6ED3-4429-9F7D-D10D69DD7F7A}" srcOrd="1" destOrd="0" parTransId="{8C7B35CF-2B55-46C2-A175-3EAFCCAFCE02}" sibTransId="{ECEF96E7-17BF-45D9-A21A-FAAB0797E2C5}"/>
    <dgm:cxn modelId="{DBD19EC2-A0D1-4E96-A18E-8536E641A9D9}" type="presOf" srcId="{3A615CD3-AA35-4497-9643-9F5D01EFBEB5}" destId="{4982D291-16C3-4FB6-81C4-BA98C67385A9}" srcOrd="0" destOrd="2" presId="urn:microsoft.com/office/officeart/2005/8/layout/vList5"/>
    <dgm:cxn modelId="{BF320FC2-4E28-4723-9E5E-80F3A8D010C3}" type="presOf" srcId="{8AE187BE-A949-43DA-A9D9-98521702A938}" destId="{1C71B34A-E369-447D-93FD-0C7063D40B54}" srcOrd="0" destOrd="0" presId="urn:microsoft.com/office/officeart/2005/8/layout/vList5"/>
    <dgm:cxn modelId="{E057F9B1-A675-4F6A-91FF-58232F385301}" type="presOf" srcId="{99AC015B-C469-4040-903C-963850DCBDBB}" destId="{FC91C18F-E8AE-4C0F-BB4B-B1A60978F5F9}" srcOrd="0" destOrd="0" presId="urn:microsoft.com/office/officeart/2005/8/layout/vList5"/>
    <dgm:cxn modelId="{E627AAE5-370E-4043-8A95-0A60CF56030A}" type="presParOf" srcId="{1C71B34A-E369-447D-93FD-0C7063D40B54}" destId="{07D0C64F-5D63-4A63-A306-C1282AA88629}" srcOrd="0" destOrd="0" presId="urn:microsoft.com/office/officeart/2005/8/layout/vList5"/>
    <dgm:cxn modelId="{FCA1201D-83EE-44A3-A59C-61313911D75F}" type="presParOf" srcId="{07D0C64F-5D63-4A63-A306-C1282AA88629}" destId="{321033C0-8364-4FB4-B0B4-7688CCFBA6FC}" srcOrd="0" destOrd="0" presId="urn:microsoft.com/office/officeart/2005/8/layout/vList5"/>
    <dgm:cxn modelId="{F3E09C3B-25C7-4B66-9E43-C6300D719F56}" type="presParOf" srcId="{07D0C64F-5D63-4A63-A306-C1282AA88629}" destId="{0D98E9CF-D1DB-4A52-A25B-B39E95C45B02}" srcOrd="1" destOrd="0" presId="urn:microsoft.com/office/officeart/2005/8/layout/vList5"/>
    <dgm:cxn modelId="{FD4ED149-CDD1-4D51-B7C4-E10688371249}" type="presParOf" srcId="{1C71B34A-E369-447D-93FD-0C7063D40B54}" destId="{0B581D80-1AFD-40DE-8839-9E3EA76046ED}" srcOrd="1" destOrd="0" presId="urn:microsoft.com/office/officeart/2005/8/layout/vList5"/>
    <dgm:cxn modelId="{6F76CC84-2B44-4EFC-B13B-59A39154F30E}" type="presParOf" srcId="{1C71B34A-E369-447D-93FD-0C7063D40B54}" destId="{8D6A5B30-BDFA-4475-9D8E-D51E957075AD}" srcOrd="2" destOrd="0" presId="urn:microsoft.com/office/officeart/2005/8/layout/vList5"/>
    <dgm:cxn modelId="{328730C7-7B93-4587-9DBD-486B130DB7BF}" type="presParOf" srcId="{8D6A5B30-BDFA-4475-9D8E-D51E957075AD}" destId="{FC91C18F-E8AE-4C0F-BB4B-B1A60978F5F9}" srcOrd="0" destOrd="0" presId="urn:microsoft.com/office/officeart/2005/8/layout/vList5"/>
    <dgm:cxn modelId="{E2EDBD0C-4DE7-46A5-9A36-3B4BE66D8FA0}" type="presParOf" srcId="{8D6A5B30-BDFA-4475-9D8E-D51E957075AD}" destId="{4982D291-16C3-4FB6-81C4-BA98C67385A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F2CC-9693-4558-925A-5967C0AF8F4D}" type="datetimeFigureOut">
              <a:rPr lang="ko-KR" altLang="en-US" smtClean="0"/>
              <a:pPr/>
              <a:t>2019-06-22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88C0A-22C8-481C-BA37-3454D7D93D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2100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4663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493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9559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6871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C88FC66A-1BED-4F5B-9E1F-48F501E0CBBE}" type="slidenum">
              <a:rPr kumimoji="0" lang="en-US" altLang="ko-KR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22</a:t>
            </a:fld>
            <a:endParaRPr kumimoji="0" lang="en-US" altLang="ko-KR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2681074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A95FEE84-1353-4213-8E4C-2BE7A4B991BD}" type="slidenum">
              <a:rPr kumimoji="0" lang="en-US" altLang="ko-KR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23</a:t>
            </a:fld>
            <a:endParaRPr kumimoji="0" lang="en-US" altLang="ko-KR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669085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2138364B-6D70-4062-802E-65BE631F957B}" type="slidenum">
              <a:rPr kumimoji="0" lang="en-US" altLang="ko-KR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24</a:t>
            </a:fld>
            <a:endParaRPr kumimoji="0" lang="en-US" altLang="ko-KR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1199452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6493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2591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031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smtClean="0"/>
              <a:t>&lt;</a:t>
            </a:r>
            <a:r>
              <a:rPr lang="ko-KR" altLang="en-US" smtClean="0"/>
              <a:t>흉부 </a:t>
            </a:r>
            <a:r>
              <a:rPr lang="en-US" altLang="ko-KR" smtClean="0"/>
              <a:t>X-ray </a:t>
            </a:r>
            <a:r>
              <a:rPr lang="ko-KR" altLang="en-US" smtClean="0"/>
              <a:t>촬영 판독소견</a:t>
            </a:r>
            <a:r>
              <a:rPr lang="en-US" altLang="ko-KR" smtClean="0"/>
              <a:t>&gt;</a:t>
            </a:r>
          </a:p>
          <a:p>
            <a:r>
              <a:rPr lang="ko-KR" altLang="en-US" smtClean="0"/>
              <a:t>양쪽 폐 실질에 결절성 병변 및 </a:t>
            </a:r>
            <a:r>
              <a:rPr lang="en-US" altLang="ko-KR" smtClean="0"/>
              <a:t>hazziness </a:t>
            </a:r>
            <a:r>
              <a:rPr lang="ko-KR" altLang="en-US" smtClean="0"/>
              <a:t>소견</a:t>
            </a:r>
          </a:p>
          <a:p>
            <a:endParaRPr lang="ko-KR" altLang="en-US" smtClean="0"/>
          </a:p>
        </p:txBody>
      </p:sp>
      <p:sp>
        <p:nvSpPr>
          <p:cNvPr id="204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81960760-89F5-439D-8927-19B3444A107F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28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2572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5190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smtClean="0"/>
              <a:t>2011-04-22</a:t>
            </a:r>
          </a:p>
          <a:p>
            <a:r>
              <a:rPr lang="en-US" altLang="ko-KR" smtClean="0"/>
              <a:t>&lt;</a:t>
            </a:r>
            <a:r>
              <a:rPr lang="ko-KR" altLang="en-US" smtClean="0"/>
              <a:t>흉부 </a:t>
            </a:r>
            <a:r>
              <a:rPr lang="en-US" altLang="ko-KR" smtClean="0"/>
              <a:t>CT </a:t>
            </a:r>
            <a:r>
              <a:rPr lang="ko-KR" altLang="en-US" smtClean="0"/>
              <a:t>촬영 판독소견</a:t>
            </a:r>
            <a:r>
              <a:rPr lang="en-US" altLang="ko-KR" smtClean="0"/>
              <a:t>&gt;</a:t>
            </a:r>
          </a:p>
          <a:p>
            <a:r>
              <a:rPr lang="en-US" altLang="ko-KR" smtClean="0"/>
              <a:t>1. Multiple centrilobular nodule </a:t>
            </a:r>
            <a:r>
              <a:rPr lang="ko-KR" altLang="en-US" smtClean="0"/>
              <a:t>이 양 폐에 산재하나 양폐상엽에 주로 분포하고 있다</a:t>
            </a:r>
            <a:r>
              <a:rPr lang="en-US" altLang="ko-KR" smtClean="0"/>
              <a:t>.</a:t>
            </a:r>
          </a:p>
          <a:p>
            <a:r>
              <a:rPr lang="en-US" altLang="ko-KR" smtClean="0"/>
              <a:t>    1 cm </a:t>
            </a:r>
            <a:r>
              <a:rPr lang="ko-KR" altLang="en-US" smtClean="0"/>
              <a:t>미만의 </a:t>
            </a:r>
            <a:r>
              <a:rPr lang="en-US" altLang="ko-KR" smtClean="0"/>
              <a:t>nodule</a:t>
            </a:r>
            <a:r>
              <a:rPr lang="ko-KR" altLang="en-US" smtClean="0"/>
              <a:t>이 </a:t>
            </a:r>
            <a:r>
              <a:rPr lang="en-US" altLang="ko-KR" smtClean="0"/>
              <a:t>right lung subpleural area </a:t>
            </a:r>
            <a:r>
              <a:rPr lang="ko-KR" altLang="en-US" smtClean="0"/>
              <a:t>에 </a:t>
            </a:r>
            <a:r>
              <a:rPr lang="en-US" altLang="ko-KR" smtClean="0"/>
              <a:t>3</a:t>
            </a:r>
            <a:r>
              <a:rPr lang="ko-KR" altLang="en-US" smtClean="0"/>
              <a:t>개 있음</a:t>
            </a:r>
            <a:r>
              <a:rPr lang="en-US" altLang="ko-KR" smtClean="0"/>
              <a:t>.</a:t>
            </a:r>
          </a:p>
          <a:p>
            <a:r>
              <a:rPr lang="en-US" altLang="ko-KR" smtClean="0"/>
              <a:t>     ==&gt;   Compatible coal worker's pneumoconiosis</a:t>
            </a:r>
          </a:p>
          <a:p>
            <a:r>
              <a:rPr lang="en-US" altLang="ko-KR" smtClean="0"/>
              <a:t>2. Calicified LN</a:t>
            </a:r>
            <a:r>
              <a:rPr lang="ko-KR" altLang="en-US" smtClean="0"/>
              <a:t>이 </a:t>
            </a:r>
            <a:r>
              <a:rPr lang="en-US" altLang="ko-KR" smtClean="0"/>
              <a:t>mediastinum </a:t>
            </a:r>
            <a:r>
              <a:rPr lang="ko-KR" altLang="en-US" smtClean="0"/>
              <a:t>및 </a:t>
            </a:r>
            <a:r>
              <a:rPr lang="en-US" altLang="ko-KR" smtClean="0"/>
              <a:t>right hilar area</a:t>
            </a:r>
            <a:r>
              <a:rPr lang="ko-KR" altLang="en-US" smtClean="0"/>
              <a:t>에 있음</a:t>
            </a:r>
            <a:r>
              <a:rPr lang="en-US" altLang="ko-KR" smtClean="0"/>
              <a:t>. </a:t>
            </a:r>
          </a:p>
          <a:p>
            <a:r>
              <a:rPr lang="en-US" altLang="ko-KR" smtClean="0"/>
              <a:t>Right hilar calcified LN</a:t>
            </a:r>
            <a:r>
              <a:rPr lang="ko-KR" altLang="en-US" smtClean="0"/>
              <a:t>으로 인해  </a:t>
            </a:r>
            <a:r>
              <a:rPr lang="en-US" altLang="ko-KR" smtClean="0"/>
              <a:t>RML, lateral segmental bronchus</a:t>
            </a:r>
            <a:r>
              <a:rPr lang="ko-KR" altLang="en-US" smtClean="0"/>
              <a:t>가 </a:t>
            </a:r>
            <a:r>
              <a:rPr lang="en-US" altLang="ko-KR" smtClean="0"/>
              <a:t>stenosis </a:t>
            </a:r>
            <a:r>
              <a:rPr lang="ko-KR" altLang="en-US" smtClean="0"/>
              <a:t>되고 이로인해 </a:t>
            </a:r>
            <a:r>
              <a:rPr lang="en-US" altLang="ko-KR" smtClean="0"/>
              <a:t>segmental atelectasis </a:t>
            </a:r>
            <a:r>
              <a:rPr lang="ko-KR" altLang="en-US" smtClean="0"/>
              <a:t>됨</a:t>
            </a:r>
            <a:r>
              <a:rPr lang="en-US" altLang="ko-KR" smtClean="0"/>
              <a:t>.</a:t>
            </a:r>
          </a:p>
          <a:p>
            <a:r>
              <a:rPr lang="en-US" altLang="ko-KR" smtClean="0"/>
              <a:t>[Conclusion]</a:t>
            </a:r>
          </a:p>
          <a:p>
            <a:r>
              <a:rPr lang="en-US" altLang="ko-KR" smtClean="0"/>
              <a:t>1. Coal worker's pneumoconiosis </a:t>
            </a:r>
          </a:p>
          <a:p>
            <a:r>
              <a:rPr lang="en-US" altLang="ko-KR" smtClean="0"/>
              <a:t>2. Anthracofibrosis, lateral segmental bronchus stenosis</a:t>
            </a:r>
          </a:p>
          <a:p>
            <a:endParaRPr lang="ko-KR" altLang="en-US" smtClean="0"/>
          </a:p>
        </p:txBody>
      </p:sp>
      <p:sp>
        <p:nvSpPr>
          <p:cNvPr id="225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0F3C0CE2-E242-4D21-A955-95090B3C97D0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29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7001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621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0178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smtClean="0"/>
          </a:p>
          <a:p>
            <a:endParaRPr lang="ko-KR" altLang="en-US" smtClean="0"/>
          </a:p>
        </p:txBody>
      </p:sp>
      <p:sp>
        <p:nvSpPr>
          <p:cNvPr id="819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4FFB9314-A524-4098-BFC7-3888ADE6A8E6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33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3496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dirty="0" smtClean="0"/>
              <a:t>Lower intensity exposures can result in pleural plaques. </a:t>
            </a:r>
          </a:p>
          <a:p>
            <a:r>
              <a:rPr lang="en-US" altLang="ko-KR" dirty="0" smtClean="0"/>
              <a:t>Higher levels of exposure can be associated with an increased risk of mesothelioma. </a:t>
            </a:r>
          </a:p>
          <a:p>
            <a:r>
              <a:rPr lang="en-US" altLang="ko-KR" dirty="0" smtClean="0"/>
              <a:t>Finally, the greatest exposures to asbestos can. elevate the risk for both lung cancer and asbestosis. </a:t>
            </a:r>
            <a:endParaRPr lang="ko-KR" altLang="en-US" dirty="0" smtClean="0"/>
          </a:p>
          <a:p>
            <a:endParaRPr lang="ko-KR" altLang="en-US" dirty="0" smtClean="0"/>
          </a:p>
        </p:txBody>
      </p:sp>
      <p:sp>
        <p:nvSpPr>
          <p:cNvPr id="634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9623D0B7-8DAB-45BC-81D5-F10BBF3952FE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34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8605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0655F59D-05AB-4D95-B309-41F8CE66D78A}" type="slidenum">
              <a:rPr kumimoji="0" lang="en-US" altLang="ko-KR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35</a:t>
            </a:fld>
            <a:endParaRPr kumimoji="0" lang="en-US" altLang="ko-KR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US" altLang="ko-KR" dirty="0" smtClean="0"/>
              <a:t> </a:t>
            </a:r>
            <a:r>
              <a:rPr lang="en-US" altLang="ko-KR" dirty="0" err="1" smtClean="0"/>
              <a:t>Asbetosis</a:t>
            </a:r>
            <a:r>
              <a:rPr lang="en-US" altLang="ko-KR" dirty="0" smtClean="0"/>
              <a:t>: gradual onset, very slow or absent of progression</a:t>
            </a:r>
          </a:p>
          <a:p>
            <a:pPr eaLnBrk="1" hangingPunct="1">
              <a:buFontTx/>
              <a:buChar char="•"/>
            </a:pPr>
            <a:r>
              <a:rPr lang="en-US" altLang="ko-KR" dirty="0" smtClean="0"/>
              <a:t> IPF: more variable or rapid onset and progression</a:t>
            </a:r>
          </a:p>
          <a:p>
            <a:pPr eaLnBrk="1" hangingPunct="1">
              <a:buFontTx/>
              <a:buChar char="•"/>
            </a:pPr>
            <a:r>
              <a:rPr lang="en-US" altLang="ko-KR" dirty="0" smtClean="0"/>
              <a:t> 20% no accompanying pleural thickening in asbestosis</a:t>
            </a:r>
          </a:p>
          <a:p>
            <a:pPr eaLnBrk="1" hangingPunct="1">
              <a:buFontTx/>
              <a:buChar char="•"/>
            </a:pPr>
            <a:endParaRPr lang="en-US" altLang="ko-KR" dirty="0" smtClean="0"/>
          </a:p>
          <a:p>
            <a:pPr eaLnBrk="1" hangingPunct="1">
              <a:buFontTx/>
              <a:buChar char="•"/>
            </a:pPr>
            <a:r>
              <a:rPr lang="en-US" altLang="ko-KR" dirty="0" smtClean="0"/>
              <a:t>Al-</a:t>
            </a:r>
            <a:r>
              <a:rPr lang="en-US" altLang="ko-KR" dirty="0" err="1" smtClean="0"/>
              <a:t>Jarad</a:t>
            </a:r>
            <a:r>
              <a:rPr lang="en-US" altLang="ko-KR" dirty="0" smtClean="0"/>
              <a:t> N et al. High resolution computed tomographic assessment of asbestosis and cryptogenic </a:t>
            </a:r>
            <a:r>
              <a:rPr lang="en-US" altLang="ko-KR" dirty="0" err="1" smtClean="0"/>
              <a:t>fibrosing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alveolitis</a:t>
            </a:r>
            <a:r>
              <a:rPr lang="en-US" altLang="ko-KR" dirty="0" smtClean="0"/>
              <a:t>: a comparative study. Thorax 1992;47:645-650</a:t>
            </a:r>
          </a:p>
          <a:p>
            <a:pPr eaLnBrk="1" hangingPunct="1"/>
            <a:r>
              <a:rPr lang="en-US" altLang="ko-KR" dirty="0" smtClean="0"/>
              <a:t>   thick, band like opacities: asbestosis &gt;&gt; IPF</a:t>
            </a:r>
          </a:p>
          <a:p>
            <a:pPr eaLnBrk="1" hangingPunct="1"/>
            <a:r>
              <a:rPr lang="en-US" altLang="ko-KR" dirty="0" smtClean="0"/>
              <a:t>   GGO: IPF &gt;&gt; asbestosis</a:t>
            </a:r>
          </a:p>
        </p:txBody>
      </p:sp>
    </p:spTree>
    <p:extLst>
      <p:ext uri="{BB962C8B-B14F-4D97-AF65-F5344CB8AC3E}">
        <p14:creationId xmlns:p14="http://schemas.microsoft.com/office/powerpoint/2010/main" val="1516017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dirty="0" smtClean="0"/>
              <a:t>Pneumonic infiltration at right lung.</a:t>
            </a:r>
            <a:br>
              <a:rPr lang="en-US" altLang="ko-KR" dirty="0" smtClean="0"/>
            </a:br>
            <a:r>
              <a:rPr lang="en-US" altLang="ko-KR" dirty="0" smtClean="0"/>
              <a:t>Right </a:t>
            </a:r>
            <a:r>
              <a:rPr lang="en-US" altLang="ko-KR" dirty="0" err="1" smtClean="0"/>
              <a:t>pelural</a:t>
            </a:r>
            <a:r>
              <a:rPr lang="en-US" altLang="ko-KR" dirty="0" smtClean="0"/>
              <a:t> effusion.</a:t>
            </a:r>
            <a:endParaRPr lang="ko-KR" altLang="en-US" dirty="0" smtClean="0"/>
          </a:p>
        </p:txBody>
      </p:sp>
      <p:sp>
        <p:nvSpPr>
          <p:cNvPr id="6861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97FE2C27-3E70-4C8C-B95A-4B9B0B313F30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37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3931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dirty="0" smtClean="0"/>
              <a:t>Right </a:t>
            </a:r>
            <a:r>
              <a:rPr lang="en-US" altLang="ko-KR" dirty="0" err="1" smtClean="0"/>
              <a:t>hemithorax</a:t>
            </a:r>
            <a:r>
              <a:rPr lang="en-US" altLang="ko-KR" dirty="0" smtClean="0"/>
              <a:t>, malignant mesothelioma, with </a:t>
            </a:r>
            <a:r>
              <a:rPr lang="en-US" altLang="ko-KR" dirty="0" err="1" smtClean="0"/>
              <a:t>lymphangitic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carcinomatosis</a:t>
            </a:r>
            <a:r>
              <a:rPr lang="en-US" altLang="ko-KR" dirty="0" smtClean="0"/>
              <a:t> at right lung, with multiple bilateral </a:t>
            </a:r>
            <a:r>
              <a:rPr lang="en-US" altLang="ko-KR" dirty="0" err="1" smtClean="0"/>
              <a:t>mediastinal</a:t>
            </a:r>
            <a:r>
              <a:rPr lang="en-US" altLang="ko-KR" dirty="0" smtClean="0"/>
              <a:t> and </a:t>
            </a:r>
            <a:r>
              <a:rPr lang="en-US" altLang="ko-KR" dirty="0" err="1" smtClean="0"/>
              <a:t>subcarinal</a:t>
            </a:r>
            <a:r>
              <a:rPr lang="en-US" altLang="ko-KR" dirty="0" smtClean="0"/>
              <a:t> and </a:t>
            </a:r>
            <a:r>
              <a:rPr lang="en-US" altLang="ko-KR" dirty="0" err="1" smtClean="0"/>
              <a:t>retrocrural</a:t>
            </a:r>
            <a:r>
              <a:rPr lang="en-US" altLang="ko-KR" dirty="0" smtClean="0"/>
              <a:t> LN metastasis, and retroperitoneal extension.</a:t>
            </a:r>
            <a:br>
              <a:rPr lang="en-US" altLang="ko-KR" dirty="0" smtClean="0"/>
            </a:br>
            <a:r>
              <a:rPr lang="en-US" altLang="ko-KR" dirty="0" smtClean="0"/>
              <a:t>Liver</a:t>
            </a:r>
            <a:r>
              <a:rPr lang="ko-KR" altLang="en-US" dirty="0" smtClean="0"/>
              <a:t>주변의 </a:t>
            </a:r>
            <a:r>
              <a:rPr lang="en-US" altLang="ko-KR" dirty="0" smtClean="0"/>
              <a:t>soft tissue and low attenuation</a:t>
            </a:r>
            <a:r>
              <a:rPr lang="ko-KR" altLang="en-US" dirty="0" smtClean="0"/>
              <a:t>으로 보아 </a:t>
            </a:r>
            <a:r>
              <a:rPr lang="en-US" altLang="ko-KR" dirty="0" err="1" smtClean="0"/>
              <a:t>hemidiaphragm</a:t>
            </a:r>
            <a:r>
              <a:rPr lang="ko-KR" altLang="en-US" dirty="0" smtClean="0"/>
              <a:t>을 통한 </a:t>
            </a:r>
            <a:r>
              <a:rPr lang="en-US" altLang="ko-KR" dirty="0" smtClean="0"/>
              <a:t>direct intra-abdominal extension</a:t>
            </a:r>
            <a:r>
              <a:rPr lang="ko-KR" altLang="en-US" dirty="0" smtClean="0"/>
              <a:t>의 가능성도 배제할 수 없음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 smtClean="0"/>
          </a:p>
        </p:txBody>
      </p:sp>
      <p:sp>
        <p:nvSpPr>
          <p:cNvPr id="706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E6EA9ADE-EC65-4211-815B-1D0A962204CA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38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5386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9569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070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54149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80109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53368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33867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b="1" smtClean="0"/>
              <a:t>산재보험법</a:t>
            </a:r>
            <a:r>
              <a:rPr lang="ko-KR" altLang="en-US" smtClean="0"/>
              <a:t>에 따라</a:t>
            </a:r>
            <a:r>
              <a:rPr lang="en-US" altLang="ko-KR" smtClean="0"/>
              <a:t>...</a:t>
            </a:r>
          </a:p>
          <a:p>
            <a:endParaRPr lang="ko-KR" altLang="en-US" smtClean="0"/>
          </a:p>
        </p:txBody>
      </p:sp>
      <p:sp>
        <p:nvSpPr>
          <p:cNvPr id="880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CBBE1D93-60A7-4148-9C54-A40F751C46DA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46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7962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15931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b="1" smtClean="0"/>
          </a:p>
          <a:p>
            <a:endParaRPr lang="ko-KR" altLang="en-US" smtClean="0"/>
          </a:p>
        </p:txBody>
      </p:sp>
      <p:sp>
        <p:nvSpPr>
          <p:cNvPr id="911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41980030-2C5E-4C5E-9787-DEF4E71F8D6E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48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98163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59857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  <p:sp>
        <p:nvSpPr>
          <p:cNvPr id="952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D629E59D-28FB-4805-B4C1-A15C09EA7679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51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47860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ko-KR" altLang="en-US" dirty="0"/>
              <a:t>석면피해구제법과 산업재해보상보험법의 차이에 대해서 설명을 하도록 하겠습니다</a:t>
            </a:r>
            <a:r>
              <a:rPr lang="en-US" altLang="ko-KR" dirty="0"/>
              <a:t>. </a:t>
            </a:r>
          </a:p>
          <a:p>
            <a:pPr marL="171450" indent="-171450">
              <a:buFontTx/>
              <a:buChar char="-"/>
              <a:defRPr/>
            </a:pPr>
            <a:r>
              <a:rPr lang="ko-KR" altLang="en-US" dirty="0"/>
              <a:t>우선 석면피해구제법은 직업적노출 없이 환경적 노출이 있는 경우에 해당하며</a:t>
            </a:r>
            <a:r>
              <a:rPr lang="en-US" altLang="ko-KR" dirty="0"/>
              <a:t>,</a:t>
            </a:r>
            <a:r>
              <a:rPr lang="ko-KR" altLang="en-US" dirty="0"/>
              <a:t> 산업재해보상보험법은 직업적 노출이 있는 경우 적용을 받습니다</a:t>
            </a:r>
            <a:r>
              <a:rPr lang="en-US" altLang="ko-KR" dirty="0"/>
              <a:t>. </a:t>
            </a:r>
            <a:r>
              <a:rPr lang="ko-KR" altLang="en-US" dirty="0"/>
              <a:t>하지만 산재를 통해 업무상 재해임을 인정받기가 어려워 직업적 노출이 되어도 석면피해구제법을 </a:t>
            </a:r>
            <a:r>
              <a:rPr lang="ko-KR" altLang="en-US" dirty="0" err="1"/>
              <a:t>적용받는</a:t>
            </a:r>
            <a:r>
              <a:rPr lang="ko-KR" altLang="en-US" dirty="0"/>
              <a:t> 경우가 있습니다</a:t>
            </a:r>
            <a:r>
              <a:rPr lang="en-US" altLang="ko-KR" dirty="0"/>
              <a:t>. </a:t>
            </a:r>
          </a:p>
          <a:p>
            <a:pPr marL="171450" indent="-171450">
              <a:buFontTx/>
              <a:buChar char="-"/>
              <a:defRPr/>
            </a:pPr>
            <a:r>
              <a:rPr lang="ko-KR" altLang="en-US" dirty="0"/>
              <a:t>각각 신청하는 기관도 다릅니다</a:t>
            </a:r>
            <a:r>
              <a:rPr lang="en-US" altLang="ko-KR" dirty="0"/>
              <a:t>. </a:t>
            </a:r>
            <a:r>
              <a:rPr lang="ko-KR" altLang="en-US" dirty="0"/>
              <a:t>석면피해에 대한 구제를 받기 위해서는 관할 시</a:t>
            </a:r>
            <a:r>
              <a:rPr lang="en-US" altLang="ko-KR" dirty="0"/>
              <a:t>,</a:t>
            </a:r>
            <a:r>
              <a:rPr lang="ko-KR" altLang="en-US" dirty="0"/>
              <a:t>군</a:t>
            </a:r>
            <a:r>
              <a:rPr lang="en-US" altLang="ko-KR" dirty="0"/>
              <a:t>,</a:t>
            </a:r>
            <a:r>
              <a:rPr lang="ko-KR" altLang="en-US" dirty="0"/>
              <a:t>구청을 통해 한국환경공단에 </a:t>
            </a:r>
            <a:r>
              <a:rPr lang="ko-KR" altLang="en-US" dirty="0" err="1"/>
              <a:t>신청해야합니다</a:t>
            </a:r>
            <a:r>
              <a:rPr lang="en-US" altLang="ko-KR" dirty="0"/>
              <a:t>. </a:t>
            </a:r>
            <a:r>
              <a:rPr lang="ko-KR" altLang="en-US" dirty="0"/>
              <a:t>산재법에 의한 구제의 경우 사업장 관할의 각 근로복지공단 지사에 신청하면 됩니다</a:t>
            </a:r>
            <a:r>
              <a:rPr lang="en-US" altLang="ko-KR" dirty="0"/>
              <a:t>. </a:t>
            </a:r>
          </a:p>
          <a:p>
            <a:pPr marL="171450" indent="-171450">
              <a:buFontTx/>
              <a:buChar char="-"/>
              <a:defRPr/>
            </a:pPr>
            <a:r>
              <a:rPr lang="ko-KR" altLang="en-US" dirty="0"/>
              <a:t>두 법의 보상 범위 또한 다른데 자세한 사항은 다음 슬라이드에서 보겠습니다</a:t>
            </a:r>
            <a:r>
              <a:rPr lang="en-US" altLang="ko-KR" dirty="0"/>
              <a:t>.</a:t>
            </a:r>
          </a:p>
          <a:p>
            <a:pPr marL="171450" indent="-171450">
              <a:buFontTx/>
              <a:buChar char="-"/>
              <a:defRPr/>
            </a:pPr>
            <a:endParaRPr lang="ko-KR" altLang="en-US" dirty="0"/>
          </a:p>
        </p:txBody>
      </p:sp>
      <p:sp>
        <p:nvSpPr>
          <p:cNvPr id="972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9018B1FE-B756-4BDA-8DDA-59DE5D231DF2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52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29795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석면폐증은 컴퓨터 단층촬영을 통해 의심형</a:t>
            </a:r>
            <a:r>
              <a:rPr lang="en-US" altLang="ko-KR" smtClean="0"/>
              <a:t>, </a:t>
            </a:r>
            <a:r>
              <a:rPr lang="ko-KR" altLang="en-US" smtClean="0"/>
              <a:t>초기형</a:t>
            </a:r>
            <a:r>
              <a:rPr lang="en-US" altLang="ko-KR" smtClean="0"/>
              <a:t>, </a:t>
            </a:r>
            <a:r>
              <a:rPr lang="ko-KR" altLang="en-US" smtClean="0"/>
              <a:t>진행형으로 구분할 수 있습니다</a:t>
            </a:r>
            <a:r>
              <a:rPr lang="en-US" altLang="ko-KR" smtClean="0"/>
              <a:t>. </a:t>
            </a:r>
          </a:p>
          <a:p>
            <a:r>
              <a:rPr lang="ko-KR" altLang="en-US" smtClean="0"/>
              <a:t>저희가 외래에서 본 환자의 경우 </a:t>
            </a:r>
            <a:r>
              <a:rPr lang="en-US" altLang="ko-KR" smtClean="0"/>
              <a:t>2016</a:t>
            </a:r>
            <a:r>
              <a:rPr lang="ko-KR" altLang="en-US" smtClean="0"/>
              <a:t>년 시행한 </a:t>
            </a:r>
            <a:r>
              <a:rPr lang="en-US" altLang="ko-KR" smtClean="0"/>
              <a:t>HRCT</a:t>
            </a:r>
            <a:r>
              <a:rPr lang="ko-KR" altLang="en-US" smtClean="0"/>
              <a:t>에서 </a:t>
            </a:r>
            <a:r>
              <a:rPr lang="en-US" altLang="ko-KR" smtClean="0"/>
              <a:t>diffuse pleural thickening</a:t>
            </a:r>
            <a:r>
              <a:rPr lang="ko-KR" altLang="en-US" smtClean="0"/>
              <a:t>으로 의심형에 해당하였고 </a:t>
            </a:r>
            <a:r>
              <a:rPr lang="en-US" altLang="ko-KR" smtClean="0"/>
              <a:t>nonspecific postinflammatory pleural plaque</a:t>
            </a:r>
            <a:r>
              <a:rPr lang="ko-KR" altLang="en-US" smtClean="0"/>
              <a:t>도 관찰이 되었습니다</a:t>
            </a:r>
            <a:r>
              <a:rPr lang="en-US" altLang="ko-KR" smtClean="0"/>
              <a:t>. </a:t>
            </a:r>
            <a:endParaRPr lang="ko-KR" altLang="en-US" smtClean="0"/>
          </a:p>
        </p:txBody>
      </p:sp>
      <p:sp>
        <p:nvSpPr>
          <p:cNvPr id="1003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1D021D2D-3A6A-40AE-AB01-BBC1730C0CD3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54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5523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48511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ko-KR" smtClean="0"/>
              <a:t>2013</a:t>
            </a:r>
            <a:r>
              <a:rPr lang="ko-KR" altLang="en-US" smtClean="0"/>
              <a:t>년도 본원에서 시행한 </a:t>
            </a:r>
            <a:r>
              <a:rPr lang="en-US" altLang="ko-KR" smtClean="0"/>
              <a:t>PFT</a:t>
            </a:r>
            <a:r>
              <a:rPr lang="ko-KR" altLang="en-US" smtClean="0"/>
              <a:t>에서 </a:t>
            </a:r>
            <a:r>
              <a:rPr lang="en-US" altLang="ko-KR" smtClean="0"/>
              <a:t>FVC 71, FEV1 64, FEV1/FVC% 58 DLCO 59</a:t>
            </a:r>
            <a:r>
              <a:rPr lang="ko-KR" altLang="en-US" smtClean="0"/>
              <a:t>으로 나와 </a:t>
            </a:r>
            <a:r>
              <a:rPr lang="en-US" altLang="ko-KR" smtClean="0"/>
              <a:t>obstructive</a:t>
            </a:r>
            <a:r>
              <a:rPr lang="ko-KR" altLang="en-US" smtClean="0"/>
              <a:t>와 </a:t>
            </a:r>
            <a:r>
              <a:rPr lang="en-US" altLang="ko-KR" smtClean="0"/>
              <a:t>restrictive</a:t>
            </a:r>
            <a:r>
              <a:rPr lang="ko-KR" altLang="en-US" smtClean="0"/>
              <a:t>의 </a:t>
            </a:r>
            <a:r>
              <a:rPr lang="en-US" altLang="ko-KR" smtClean="0"/>
              <a:t>mixed</a:t>
            </a:r>
            <a:r>
              <a:rPr lang="ko-KR" altLang="en-US" smtClean="0"/>
              <a:t> </a:t>
            </a:r>
            <a:r>
              <a:rPr lang="en-US" altLang="ko-KR" smtClean="0"/>
              <a:t>type</a:t>
            </a:r>
            <a:r>
              <a:rPr lang="ko-KR" altLang="en-US" smtClean="0"/>
              <a:t>으로 폐기능의 장해가 있다고 판단되고 석면폐증은 초기형에 해당하여 석면폐증 </a:t>
            </a:r>
            <a:r>
              <a:rPr lang="en-US" altLang="ko-KR" smtClean="0"/>
              <a:t>2</a:t>
            </a:r>
            <a:r>
              <a:rPr lang="ko-KR" altLang="en-US" smtClean="0"/>
              <a:t>급을 진단받았습니다</a:t>
            </a:r>
            <a:r>
              <a:rPr lang="en-US" altLang="ko-KR" smtClean="0"/>
              <a:t>. </a:t>
            </a:r>
          </a:p>
          <a:p>
            <a:endParaRPr lang="ko-KR" altLang="en-US" smtClean="0"/>
          </a:p>
        </p:txBody>
      </p:sp>
      <p:sp>
        <p:nvSpPr>
          <p:cNvPr id="1024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1B737470-5ADE-41E0-A01E-C4DFC3DA800E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55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42889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044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01E8DAFC-5542-4A4C-A91F-2F3CE874B8EC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56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97303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원발성 악성중피종은 진단이 된 경우에 석면관련성을 따지지 않음 </a:t>
            </a:r>
            <a:r>
              <a:rPr lang="en-US" altLang="ko-KR" smtClean="0"/>
              <a:t>– </a:t>
            </a:r>
            <a:r>
              <a:rPr lang="ko-KR" altLang="en-US" smtClean="0"/>
              <a:t>이는 악성중피종의 원인 중 </a:t>
            </a:r>
            <a:r>
              <a:rPr lang="en-US" altLang="ko-KR" smtClean="0"/>
              <a:t>80-90%</a:t>
            </a:r>
            <a:r>
              <a:rPr lang="ko-KR" altLang="en-US" smtClean="0"/>
              <a:t>는 석면으로 인한 것이라는 근거에 기인함</a:t>
            </a:r>
            <a:endParaRPr lang="en-US" altLang="ko-KR" smtClean="0"/>
          </a:p>
          <a:p>
            <a:r>
              <a:rPr lang="ko-KR" altLang="en-US" smtClean="0"/>
              <a:t>진단의 적합성이 주요한 판단의 쟁점이 됨</a:t>
            </a:r>
            <a:endParaRPr lang="en-US" altLang="ko-KR" smtClean="0"/>
          </a:p>
        </p:txBody>
      </p:sp>
      <p:sp>
        <p:nvSpPr>
          <p:cNvPr id="1065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3046E1BB-A5BE-4C81-8C86-0DDFBDF3B5B9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57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96226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폐암의 경우는 석면 관련성을 따짐</a:t>
            </a:r>
          </a:p>
        </p:txBody>
      </p:sp>
      <p:sp>
        <p:nvSpPr>
          <p:cNvPr id="1085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E09552BC-1F5D-4422-9B49-7E1DDCC76E25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58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09611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105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E029BD91-81F8-4FD1-A9A4-229899CA3C1C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59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48970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20503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52741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71485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74313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0528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13038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6432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24630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310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BF650759-4972-4632-87A1-7797EDDD727D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84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32467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smtClean="0"/>
              <a:t>CXR: bullous change in both upper lobe. atherosclerotic heart configuration and chronic bronchitis in BLL.</a:t>
            </a:r>
          </a:p>
          <a:p>
            <a:r>
              <a:rPr lang="en-US" altLang="ko-KR" smtClean="0"/>
              <a:t>CT: 1. Severe bullous emphysema. 2. LUL lingular segment and LLL posterior basal segment,  infected bullae.</a:t>
            </a:r>
            <a:endParaRPr lang="ko-KR" altLang="en-US" smtClean="0"/>
          </a:p>
          <a:p>
            <a:endParaRPr lang="ko-KR" altLang="en-US" smtClean="0"/>
          </a:p>
        </p:txBody>
      </p:sp>
      <p:sp>
        <p:nvSpPr>
          <p:cNvPr id="1351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ED1EDDC9-2783-47DD-8595-F1AE8DB16786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86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6798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주로 유독한 입자나 가스로 유발된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기도와 </a:t>
            </a:r>
            <a:r>
              <a:rPr lang="ko-KR" altLang="en-US" dirty="0" err="1" smtClean="0"/>
              <a:t>폐포의</a:t>
            </a:r>
            <a:r>
              <a:rPr lang="ko-KR" altLang="en-US" dirty="0" smtClean="0"/>
              <a:t> </a:t>
            </a:r>
            <a:r>
              <a:rPr lang="en-US" altLang="ko-KR" dirty="0" smtClean="0"/>
              <a:t>abnormalities</a:t>
            </a:r>
            <a:r>
              <a:rPr lang="ko-KR" altLang="en-US" dirty="0" smtClean="0"/>
              <a:t>로 인해 지속적인 호흡기증상과 기도폐쇄가 일어난 상태를 의미합니다</a:t>
            </a:r>
          </a:p>
        </p:txBody>
      </p:sp>
      <p:sp>
        <p:nvSpPr>
          <p:cNvPr id="1392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CE072BE7-5615-4DD9-9D0B-703E5F634B86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88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16253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smtClean="0"/>
              <a:t>20</a:t>
            </a:r>
            <a:r>
              <a:rPr lang="ko-KR" altLang="en-US" smtClean="0"/>
              <a:t>년 이상 노출이 되었고 환자의 </a:t>
            </a:r>
            <a:r>
              <a:rPr lang="en-US" altLang="ko-KR" smtClean="0"/>
              <a:t>PFT</a:t>
            </a:r>
            <a:r>
              <a:rPr lang="ko-KR" altLang="en-US" smtClean="0"/>
              <a:t>를 보았을 때 </a:t>
            </a:r>
            <a:r>
              <a:rPr lang="en-US" altLang="ko-KR" smtClean="0"/>
              <a:t>FEV1</a:t>
            </a:r>
            <a:r>
              <a:rPr lang="ko-KR" altLang="en-US" smtClean="0"/>
              <a:t>이 </a:t>
            </a:r>
            <a:r>
              <a:rPr lang="en-US" altLang="ko-KR" smtClean="0"/>
              <a:t>58%</a:t>
            </a:r>
            <a:r>
              <a:rPr lang="ko-KR" altLang="en-US" smtClean="0"/>
              <a:t>로 </a:t>
            </a:r>
            <a:r>
              <a:rPr lang="en-US" altLang="ko-KR" smtClean="0"/>
              <a:t>moderate, 7</a:t>
            </a:r>
            <a:r>
              <a:rPr lang="ko-KR" altLang="en-US" smtClean="0"/>
              <a:t>급임</a:t>
            </a:r>
            <a:r>
              <a:rPr lang="en-US" altLang="ko-KR" smtClean="0"/>
              <a:t>. </a:t>
            </a:r>
            <a:r>
              <a:rPr lang="ko-KR" altLang="en-US" smtClean="0"/>
              <a:t>장해급여를 지급 받을 수 있을 것으로 보임</a:t>
            </a:r>
            <a:r>
              <a:rPr lang="en-US" altLang="ko-KR" smtClean="0"/>
              <a:t>.</a:t>
            </a:r>
          </a:p>
          <a:p>
            <a:endParaRPr lang="en-US" altLang="ko-KR" smtClean="0"/>
          </a:p>
          <a:p>
            <a:r>
              <a:rPr lang="en-US" altLang="ko-KR" smtClean="0"/>
              <a:t>3</a:t>
            </a:r>
            <a:r>
              <a:rPr lang="ko-KR" altLang="en-US" smtClean="0"/>
              <a:t>급은 </a:t>
            </a:r>
            <a:r>
              <a:rPr lang="en-US" altLang="ko-KR" smtClean="0"/>
              <a:t>30-55</a:t>
            </a:r>
          </a:p>
          <a:p>
            <a:r>
              <a:rPr lang="en-US" altLang="ko-KR" smtClean="0"/>
              <a:t>7</a:t>
            </a:r>
            <a:r>
              <a:rPr lang="ko-KR" altLang="en-US" smtClean="0"/>
              <a:t>급은 </a:t>
            </a:r>
            <a:r>
              <a:rPr lang="en-US" altLang="ko-KR" smtClean="0"/>
              <a:t>55-70</a:t>
            </a:r>
          </a:p>
          <a:p>
            <a:r>
              <a:rPr lang="en-US" altLang="ko-KR" smtClean="0"/>
              <a:t>11</a:t>
            </a:r>
            <a:r>
              <a:rPr lang="ko-KR" altLang="en-US" smtClean="0"/>
              <a:t>급 </a:t>
            </a:r>
            <a:r>
              <a:rPr lang="en-US" altLang="ko-KR" smtClean="0"/>
              <a:t>70-80</a:t>
            </a:r>
          </a:p>
          <a:p>
            <a:endParaRPr lang="en-US" altLang="ko-KR" smtClean="0"/>
          </a:p>
          <a:p>
            <a:r>
              <a:rPr lang="en-US" altLang="ko-KR" smtClean="0"/>
              <a:t>7</a:t>
            </a:r>
            <a:r>
              <a:rPr lang="ko-KR" altLang="en-US" smtClean="0"/>
              <a:t>급으로 분류</a:t>
            </a:r>
            <a:r>
              <a:rPr lang="en-US" altLang="ko-KR" smtClean="0"/>
              <a:t>.</a:t>
            </a:r>
          </a:p>
          <a:p>
            <a:endParaRPr lang="ko-KR" altLang="en-US" smtClean="0"/>
          </a:p>
        </p:txBody>
      </p:sp>
      <p:sp>
        <p:nvSpPr>
          <p:cNvPr id="1443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274B3B94-D16F-4C8B-AA76-C94C3010487F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91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9170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28093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104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2036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3343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9224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9456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8C0A-22C8-481C-BA37-3454D7D93D60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4546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6BB5-B4AF-44DF-8BA8-E944873A616C}" type="datetimeFigureOut">
              <a:rPr lang="ko-KR" altLang="en-US" smtClean="0"/>
              <a:pPr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EAA8-91CF-4EEF-BBE8-1A5B9F7179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183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6BB5-B4AF-44DF-8BA8-E944873A616C}" type="datetimeFigureOut">
              <a:rPr lang="ko-KR" altLang="en-US" smtClean="0"/>
              <a:pPr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EAA8-91CF-4EEF-BBE8-1A5B9F7179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126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6BB5-B4AF-44DF-8BA8-E944873A616C}" type="datetimeFigureOut">
              <a:rPr lang="ko-KR" altLang="en-US" smtClean="0"/>
              <a:pPr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EAA8-91CF-4EEF-BBE8-1A5B9F7179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1199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51050" y="620713"/>
            <a:ext cx="5976938" cy="5048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1116013" y="1341438"/>
            <a:ext cx="3703637" cy="511175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972050" y="1341438"/>
            <a:ext cx="3703638" cy="24796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972050" y="3973513"/>
            <a:ext cx="3703638" cy="24796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SH Jung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77E236-30EE-426D-A283-8283B34F4B4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705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6BB5-B4AF-44DF-8BA8-E944873A616C}" type="datetimeFigureOut">
              <a:rPr lang="ko-KR" altLang="en-US" smtClean="0"/>
              <a:pPr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EAA8-91CF-4EEF-BBE8-1A5B9F7179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955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6BB5-B4AF-44DF-8BA8-E944873A616C}" type="datetimeFigureOut">
              <a:rPr lang="ko-KR" altLang="en-US" smtClean="0"/>
              <a:pPr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EAA8-91CF-4EEF-BBE8-1A5B9F7179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9185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6BB5-B4AF-44DF-8BA8-E944873A616C}" type="datetimeFigureOut">
              <a:rPr lang="ko-KR" altLang="en-US" smtClean="0"/>
              <a:pPr/>
              <a:t>2019-06-22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EAA8-91CF-4EEF-BBE8-1A5B9F7179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0863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6BB5-B4AF-44DF-8BA8-E944873A616C}" type="datetimeFigureOut">
              <a:rPr lang="ko-KR" altLang="en-US" smtClean="0"/>
              <a:pPr/>
              <a:t>2019-06-22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EAA8-91CF-4EEF-BBE8-1A5B9F7179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83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6BB5-B4AF-44DF-8BA8-E944873A616C}" type="datetimeFigureOut">
              <a:rPr lang="ko-KR" altLang="en-US" smtClean="0"/>
              <a:pPr/>
              <a:t>2019-06-22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EAA8-91CF-4EEF-BBE8-1A5B9F7179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4102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6BB5-B4AF-44DF-8BA8-E944873A616C}" type="datetimeFigureOut">
              <a:rPr lang="ko-KR" altLang="en-US" smtClean="0"/>
              <a:pPr/>
              <a:t>2019-06-22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EAA8-91CF-4EEF-BBE8-1A5B9F7179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5546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6BB5-B4AF-44DF-8BA8-E944873A616C}" type="datetimeFigureOut">
              <a:rPr lang="ko-KR" altLang="en-US" smtClean="0"/>
              <a:pPr/>
              <a:t>2019-06-22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EAA8-91CF-4EEF-BBE8-1A5B9F7179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695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6BB5-B4AF-44DF-8BA8-E944873A616C}" type="datetimeFigureOut">
              <a:rPr lang="ko-KR" altLang="en-US" smtClean="0"/>
              <a:pPr/>
              <a:t>2019-06-22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EAA8-91CF-4EEF-BBE8-1A5B9F7179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78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A6BB5-B4AF-44DF-8BA8-E944873A616C}" type="datetimeFigureOut">
              <a:rPr lang="ko-KR" altLang="en-US" smtClean="0"/>
              <a:pPr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DEAA8-91CF-4EEF-BBE8-1A5B9F7179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79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352928" cy="1470025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직업성 </a:t>
            </a:r>
            <a:r>
              <a:rPr lang="ko-KR" altLang="en-US" sz="3600" smtClean="0"/>
              <a:t>호흡기 질환의 평가 및 산재보상</a:t>
            </a:r>
            <a:endParaRPr lang="ko-KR" altLang="en-US" sz="36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2019. </a:t>
            </a:r>
            <a:r>
              <a:rPr lang="en-US" altLang="ko-KR" dirty="0"/>
              <a:t>6</a:t>
            </a:r>
            <a:r>
              <a:rPr lang="en-US" altLang="ko-KR" dirty="0" smtClean="0"/>
              <a:t>. 22 </a:t>
            </a:r>
            <a:r>
              <a:rPr lang="ko-KR" altLang="en-US" dirty="0" smtClean="0"/>
              <a:t>김세영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sz="2800" dirty="0" smtClean="0"/>
              <a:t>양산부산대학교병원 직업환경의학과</a:t>
            </a:r>
            <a:endParaRPr lang="ko-KR" alt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476672"/>
            <a:ext cx="424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2019</a:t>
            </a:r>
            <a:r>
              <a:rPr lang="ko-KR" altLang="en-US" dirty="0" smtClean="0"/>
              <a:t>년 영남 호흡기 </a:t>
            </a:r>
            <a:r>
              <a:rPr lang="ko-KR" altLang="en-US" dirty="0" err="1" smtClean="0"/>
              <a:t>심포지움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59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/>
              <a:t>2</a:t>
            </a:r>
            <a:r>
              <a:rPr lang="en-US" altLang="ko-KR" sz="3200" dirty="0" smtClean="0"/>
              <a:t>. </a:t>
            </a:r>
            <a:r>
              <a:rPr lang="en-US" altLang="ko-KR" sz="3200" dirty="0"/>
              <a:t>Occupational </a:t>
            </a:r>
            <a:r>
              <a:rPr lang="en-US" altLang="ko-KR" sz="3200" dirty="0" smtClean="0"/>
              <a:t>Lung diseases</a:t>
            </a:r>
            <a:br>
              <a:rPr lang="en-US" altLang="ko-KR" sz="3200" dirty="0" smtClean="0"/>
            </a:br>
            <a:r>
              <a:rPr lang="en-US" altLang="ko-KR" sz="3200" dirty="0" smtClean="0"/>
              <a:t>   (</a:t>
            </a:r>
            <a:r>
              <a:rPr lang="ko-KR" altLang="en-US" sz="3200" dirty="0" smtClean="0"/>
              <a:t>각론</a:t>
            </a:r>
            <a:r>
              <a:rPr lang="en-US" altLang="ko-KR" sz="3200" dirty="0" smtClean="0"/>
              <a:t>)</a:t>
            </a:r>
            <a:endParaRPr lang="ko-KR" altLang="en-US" sz="3200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93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재해보상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ko-KR" altLang="en-US" b="1" dirty="0" smtClean="0"/>
              <a:t>업무상 질병 인정기준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시행령 </a:t>
            </a:r>
            <a:r>
              <a:rPr lang="en-US" altLang="ko-KR" b="1" dirty="0" smtClean="0"/>
              <a:t>34</a:t>
            </a:r>
            <a:r>
              <a:rPr lang="ko-KR" altLang="en-US" b="1" dirty="0" smtClean="0"/>
              <a:t>조</a:t>
            </a:r>
            <a:r>
              <a:rPr lang="en-US" altLang="ko-KR" b="1" dirty="0" smtClean="0"/>
              <a:t>)</a:t>
            </a:r>
          </a:p>
          <a:p>
            <a:endParaRPr lang="en-US" altLang="ko-KR" dirty="0" smtClean="0"/>
          </a:p>
          <a:p>
            <a:r>
              <a:rPr lang="ko-KR" altLang="en-US" b="1" dirty="0" smtClean="0"/>
              <a:t>인정기준</a:t>
            </a:r>
            <a:endParaRPr lang="en-US" altLang="ko-KR" b="1" dirty="0" smtClean="0"/>
          </a:p>
          <a:p>
            <a:pPr lvl="1"/>
            <a:r>
              <a:rPr lang="ko-KR" altLang="en-US" dirty="0" smtClean="0"/>
              <a:t>업무수행 과정에서 건강에 장해를 일으킬 수 있는 요인을 취급하거나 그에 노출되어 발생하는 질병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유해요인</a:t>
            </a:r>
            <a:r>
              <a:rPr lang="ko-KR" altLang="en-US" dirty="0" smtClean="0"/>
              <a:t> 취급</a:t>
            </a:r>
            <a:r>
              <a:rPr lang="en-US" altLang="ko-KR" dirty="0" smtClean="0"/>
              <a:t>/</a:t>
            </a:r>
            <a:r>
              <a:rPr lang="ko-KR" altLang="en-US" dirty="0" smtClean="0"/>
              <a:t>노출 경력이 있을 것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업무시간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종사기간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업무환경에 비추어 볼 때 질병을 유발할 수 있다고 인정될 것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유해위험요인에 노출</a:t>
            </a:r>
            <a:r>
              <a:rPr lang="en-US" altLang="ko-KR" dirty="0" smtClean="0"/>
              <a:t>/</a:t>
            </a:r>
            <a:r>
              <a:rPr lang="ko-KR" altLang="en-US" dirty="0" smtClean="0"/>
              <a:t>취급이 원인이 되어 그 질병이 발생되었다고 의학적 인정될 것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r>
              <a:rPr lang="ko-KR" altLang="en-US" b="1" dirty="0" smtClean="0"/>
              <a:t>구분</a:t>
            </a:r>
            <a:endParaRPr lang="en-US" altLang="ko-KR" b="1" dirty="0" smtClean="0"/>
          </a:p>
          <a:p>
            <a:pPr marL="0" indent="0">
              <a:buNone/>
            </a:pPr>
            <a:r>
              <a:rPr lang="en-US" altLang="ko-KR" dirty="0" smtClean="0"/>
              <a:t>    1) </a:t>
            </a:r>
            <a:r>
              <a:rPr lang="ko-KR" altLang="en-US" dirty="0" smtClean="0"/>
              <a:t>직업성 질병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직업병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주로 직업적인 </a:t>
            </a:r>
            <a:r>
              <a:rPr lang="ko-KR" altLang="en-US" dirty="0" err="1" smtClean="0"/>
              <a:t>유해요인</a:t>
            </a:r>
            <a:r>
              <a:rPr lang="ko-KR" altLang="en-US" dirty="0" smtClean="0"/>
              <a:t> 노출</a:t>
            </a:r>
            <a:r>
              <a:rPr lang="en-US" altLang="ko-KR" dirty="0" smtClean="0"/>
              <a:t>(</a:t>
            </a:r>
            <a:r>
              <a:rPr lang="ko-KR" altLang="en-US" dirty="0" smtClean="0"/>
              <a:t>진폐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소음성</a:t>
            </a:r>
            <a:r>
              <a:rPr lang="ko-KR" altLang="en-US" dirty="0" smtClean="0"/>
              <a:t> 난청 등</a:t>
            </a:r>
            <a:r>
              <a:rPr lang="en-US" altLang="ko-KR" dirty="0" smtClean="0"/>
              <a:t>)</a:t>
            </a:r>
          </a:p>
          <a:p>
            <a:pPr lvl="1"/>
            <a:r>
              <a:rPr lang="ko-KR" altLang="en-US" dirty="0" smtClean="0"/>
              <a:t>업무관련성 질환 </a:t>
            </a:r>
            <a:r>
              <a:rPr lang="en-US" altLang="ko-KR" dirty="0" smtClean="0"/>
              <a:t>: </a:t>
            </a:r>
            <a:r>
              <a:rPr lang="ko-KR" altLang="en-US" dirty="0" smtClean="0"/>
              <a:t>개인적 요인과 업무적 요인 노출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근골격계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뇌혈관 질병 등</a:t>
            </a:r>
            <a:r>
              <a:rPr lang="en-US" altLang="ko-KR" dirty="0" smtClean="0"/>
              <a:t>)</a:t>
            </a:r>
          </a:p>
          <a:p>
            <a:pPr lvl="1"/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    2) </a:t>
            </a:r>
            <a:r>
              <a:rPr lang="ko-KR" altLang="en-US" dirty="0" smtClean="0"/>
              <a:t>업무상 부상이 원인이 되어 발생한 질병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부상과 </a:t>
            </a:r>
            <a:r>
              <a:rPr lang="ko-KR" altLang="en-US" dirty="0" err="1" smtClean="0"/>
              <a:t>질병간</a:t>
            </a:r>
            <a:r>
              <a:rPr lang="ko-KR" altLang="en-US" dirty="0" smtClean="0"/>
              <a:t> 인과관계가 의학적으로 </a:t>
            </a:r>
            <a:r>
              <a:rPr lang="ko-KR" altLang="en-US" dirty="0" err="1" smtClean="0"/>
              <a:t>인정될것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기초질환</a:t>
            </a:r>
            <a:r>
              <a:rPr lang="ko-KR" altLang="en-US" dirty="0" smtClean="0"/>
              <a:t> 또는 </a:t>
            </a:r>
            <a:r>
              <a:rPr lang="ko-KR" altLang="en-US" dirty="0" err="1" smtClean="0"/>
              <a:t>기존질병이</a:t>
            </a:r>
            <a:r>
              <a:rPr lang="ko-KR" altLang="en-US" dirty="0" smtClean="0"/>
              <a:t> 자연발생적으로 나타난 증상이 아닐 것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9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재해보상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altLang="ko-KR" b="1" dirty="0" smtClean="0"/>
              <a:t>&lt;</a:t>
            </a:r>
            <a:r>
              <a:rPr lang="ko-KR" altLang="en-US" sz="4400" b="1" dirty="0" err="1" smtClean="0"/>
              <a:t>요양관련</a:t>
            </a:r>
            <a:r>
              <a:rPr lang="ko-KR" altLang="en-US" sz="4400" b="1" dirty="0" smtClean="0"/>
              <a:t> </a:t>
            </a:r>
            <a:r>
              <a:rPr lang="ko-KR" altLang="en-US" sz="4400" b="1" dirty="0"/>
              <a:t>기준 및 </a:t>
            </a:r>
            <a:r>
              <a:rPr lang="ko-KR" altLang="en-US" sz="4400" b="1" dirty="0" smtClean="0"/>
              <a:t>절차</a:t>
            </a:r>
            <a:r>
              <a:rPr lang="en-US" altLang="ko-KR" sz="4400" b="1" dirty="0" smtClean="0"/>
              <a:t>&gt;</a:t>
            </a:r>
          </a:p>
          <a:p>
            <a:endParaRPr lang="en-US" altLang="ko-KR" dirty="0" smtClean="0"/>
          </a:p>
          <a:p>
            <a:r>
              <a:rPr lang="ko-KR" altLang="en-US" sz="4400" b="1" dirty="0" err="1" smtClean="0"/>
              <a:t>최초요양</a:t>
            </a:r>
            <a:endParaRPr lang="en-US" altLang="ko-KR" sz="4400" b="1" dirty="0" smtClean="0"/>
          </a:p>
          <a:p>
            <a:pPr lvl="1"/>
            <a:r>
              <a:rPr lang="ko-KR" altLang="en-US" sz="3400" dirty="0" err="1" smtClean="0"/>
              <a:t>요양신청서</a:t>
            </a:r>
            <a:r>
              <a:rPr lang="ko-KR" altLang="en-US" sz="3400" dirty="0" smtClean="0"/>
              <a:t> </a:t>
            </a:r>
            <a:r>
              <a:rPr lang="ko-KR" altLang="en-US" sz="3400" dirty="0"/>
              <a:t>작성</a:t>
            </a:r>
            <a:r>
              <a:rPr lang="en-US" altLang="ko-KR" sz="3400" dirty="0"/>
              <a:t>(</a:t>
            </a:r>
            <a:r>
              <a:rPr lang="ko-KR" altLang="en-US" sz="3400" dirty="0" err="1"/>
              <a:t>재해근로자</a:t>
            </a:r>
            <a:r>
              <a:rPr lang="en-US" altLang="ko-KR" sz="3400" dirty="0"/>
              <a:t>)-&gt;</a:t>
            </a:r>
            <a:r>
              <a:rPr lang="ko-KR" altLang="en-US" sz="3400" dirty="0"/>
              <a:t>사업주 및 의료기관 확인</a:t>
            </a:r>
            <a:r>
              <a:rPr lang="en-US" altLang="ko-KR" sz="3400" dirty="0"/>
              <a:t>-&gt;</a:t>
            </a:r>
            <a:r>
              <a:rPr lang="ko-KR" altLang="en-US" sz="3400" dirty="0" err="1"/>
              <a:t>공단제출</a:t>
            </a:r>
            <a:r>
              <a:rPr lang="en-US" altLang="ko-KR" sz="3400" dirty="0"/>
              <a:t>(</a:t>
            </a:r>
            <a:r>
              <a:rPr lang="ko-KR" altLang="en-US" sz="3400" dirty="0" err="1"/>
              <a:t>재해근로자</a:t>
            </a:r>
            <a:r>
              <a:rPr lang="en-US" altLang="ko-KR" sz="3400" dirty="0"/>
              <a:t>)-&gt;</a:t>
            </a:r>
            <a:r>
              <a:rPr lang="ko-KR" altLang="en-US" sz="3400" dirty="0" err="1"/>
              <a:t>재해조사</a:t>
            </a:r>
            <a:r>
              <a:rPr lang="en-US" altLang="ko-KR" sz="3400" dirty="0"/>
              <a:t>(</a:t>
            </a:r>
            <a:r>
              <a:rPr lang="ko-KR" altLang="en-US" sz="3400" dirty="0"/>
              <a:t>공단</a:t>
            </a:r>
            <a:r>
              <a:rPr lang="en-US" altLang="ko-KR" sz="3400" dirty="0"/>
              <a:t>, </a:t>
            </a:r>
            <a:r>
              <a:rPr lang="ko-KR" altLang="en-US" sz="3400" dirty="0"/>
              <a:t>필요시</a:t>
            </a:r>
            <a:r>
              <a:rPr lang="en-US" altLang="ko-KR" sz="3400" dirty="0"/>
              <a:t>)-&gt; </a:t>
            </a:r>
            <a:r>
              <a:rPr lang="ko-KR" altLang="en-US" sz="3400" dirty="0"/>
              <a:t>승인여부 결정</a:t>
            </a:r>
            <a:r>
              <a:rPr lang="en-US" altLang="ko-KR" sz="3400" dirty="0"/>
              <a:t>(</a:t>
            </a:r>
            <a:r>
              <a:rPr lang="ko-KR" altLang="en-US" sz="3400" dirty="0"/>
              <a:t>공단</a:t>
            </a:r>
            <a:r>
              <a:rPr lang="en-US" altLang="ko-KR" sz="3400" dirty="0"/>
              <a:t>)</a:t>
            </a:r>
            <a:endParaRPr lang="ko-KR" altLang="en-US" sz="3400" dirty="0"/>
          </a:p>
          <a:p>
            <a:pPr lvl="2"/>
            <a:r>
              <a:rPr lang="ko-KR" altLang="en-US" sz="3400" dirty="0"/>
              <a:t>사업주가 확인을 거부하면 확인 없이 신청서 제출</a:t>
            </a:r>
            <a:r>
              <a:rPr lang="en-US" altLang="ko-KR" sz="3400" dirty="0"/>
              <a:t>-&gt; </a:t>
            </a:r>
            <a:r>
              <a:rPr lang="ko-KR" altLang="en-US" sz="3400" dirty="0"/>
              <a:t>사업주에게 </a:t>
            </a:r>
            <a:r>
              <a:rPr lang="ko-KR" altLang="en-US" sz="3400" dirty="0" err="1"/>
              <a:t>요양신청</a:t>
            </a:r>
            <a:r>
              <a:rPr lang="ko-KR" altLang="en-US" sz="3400" dirty="0"/>
              <a:t> 사실 통보 및 의견제출 기회부여</a:t>
            </a:r>
            <a:r>
              <a:rPr lang="en-US" altLang="ko-KR" sz="3400" dirty="0"/>
              <a:t>(</a:t>
            </a:r>
            <a:r>
              <a:rPr lang="ko-KR" altLang="en-US" sz="3400" dirty="0" err="1"/>
              <a:t>의견제출시</a:t>
            </a:r>
            <a:r>
              <a:rPr lang="ko-KR" altLang="en-US" sz="3400" dirty="0"/>
              <a:t> 신청인에게 통보</a:t>
            </a:r>
            <a:r>
              <a:rPr lang="en-US" altLang="ko-KR" sz="3400" dirty="0"/>
              <a:t>)-&gt; </a:t>
            </a:r>
            <a:r>
              <a:rPr lang="ko-KR" altLang="en-US" sz="3400" dirty="0"/>
              <a:t>승인여부 결정</a:t>
            </a:r>
          </a:p>
          <a:p>
            <a:pPr lvl="2"/>
            <a:r>
              <a:rPr lang="ko-KR" altLang="en-US" sz="3400" dirty="0"/>
              <a:t>업무상 질병에 대하여는 </a:t>
            </a:r>
            <a:r>
              <a:rPr lang="en-US" altLang="ko-KR" sz="3400" dirty="0"/>
              <a:t>‘</a:t>
            </a:r>
            <a:r>
              <a:rPr lang="ko-KR" altLang="en-US" sz="3400" dirty="0"/>
              <a:t>업무상질병판정위원회</a:t>
            </a:r>
            <a:r>
              <a:rPr lang="en-US" altLang="ko-KR" sz="3400" dirty="0"/>
              <a:t>” </a:t>
            </a:r>
            <a:r>
              <a:rPr lang="ko-KR" altLang="en-US" sz="3400" dirty="0"/>
              <a:t>심의 후 결정</a:t>
            </a:r>
          </a:p>
          <a:p>
            <a:pPr lvl="2"/>
            <a:endParaRPr lang="en-US" altLang="ko-KR" sz="3400" dirty="0" smtClean="0"/>
          </a:p>
          <a:p>
            <a:r>
              <a:rPr lang="ko-KR" altLang="en-US" sz="4400" b="1" dirty="0" smtClean="0"/>
              <a:t>요양기간 연장</a:t>
            </a:r>
            <a:endParaRPr lang="en-US" altLang="ko-KR" sz="4400" b="1" dirty="0" smtClean="0"/>
          </a:p>
          <a:p>
            <a:pPr lvl="1"/>
            <a:r>
              <a:rPr lang="ko-KR" altLang="en-US" sz="3400" dirty="0" smtClean="0"/>
              <a:t>당초 </a:t>
            </a:r>
            <a:r>
              <a:rPr lang="ko-KR" altLang="en-US" sz="3400" dirty="0"/>
              <a:t>진단 기간 이후에도 계속 치료가 필요한 경우</a:t>
            </a:r>
            <a:endParaRPr lang="en-US" altLang="ko-KR" sz="3400" dirty="0"/>
          </a:p>
          <a:p>
            <a:pPr lvl="2"/>
            <a:r>
              <a:rPr lang="ko-KR" altLang="en-US" sz="3400" dirty="0" err="1"/>
              <a:t>진료게획서</a:t>
            </a:r>
            <a:r>
              <a:rPr lang="ko-KR" altLang="en-US" sz="3400" dirty="0"/>
              <a:t> 작성</a:t>
            </a:r>
            <a:r>
              <a:rPr lang="en-US" altLang="ko-KR" sz="3400" dirty="0"/>
              <a:t>(</a:t>
            </a:r>
            <a:r>
              <a:rPr lang="ko-KR" altLang="en-US" sz="3400" dirty="0"/>
              <a:t>주치의</a:t>
            </a:r>
            <a:r>
              <a:rPr lang="en-US" altLang="ko-KR" sz="3400" dirty="0"/>
              <a:t>)-&gt;</a:t>
            </a:r>
            <a:r>
              <a:rPr lang="ko-KR" altLang="en-US" sz="3400" dirty="0"/>
              <a:t>공단에 제출</a:t>
            </a:r>
            <a:r>
              <a:rPr lang="en-US" altLang="ko-KR" sz="3400" dirty="0"/>
              <a:t>(</a:t>
            </a:r>
            <a:r>
              <a:rPr lang="ko-KR" altLang="en-US" sz="3400" dirty="0"/>
              <a:t>주치의</a:t>
            </a:r>
            <a:r>
              <a:rPr lang="en-US" altLang="ko-KR" sz="3400" dirty="0"/>
              <a:t>)-&gt;</a:t>
            </a:r>
            <a:r>
              <a:rPr lang="ko-KR" altLang="en-US" sz="3400" dirty="0" err="1"/>
              <a:t>진료계획의</a:t>
            </a:r>
            <a:r>
              <a:rPr lang="ko-KR" altLang="en-US" sz="3400" dirty="0"/>
              <a:t> 적정 여부 실사</a:t>
            </a:r>
            <a:r>
              <a:rPr lang="en-US" altLang="ko-KR" sz="3400" dirty="0"/>
              <a:t>(</a:t>
            </a:r>
            <a:r>
              <a:rPr lang="ko-KR" altLang="en-US" sz="3400" dirty="0"/>
              <a:t>공단</a:t>
            </a:r>
            <a:r>
              <a:rPr lang="en-US" altLang="ko-KR" sz="3400" dirty="0"/>
              <a:t>)-&gt; </a:t>
            </a:r>
            <a:r>
              <a:rPr lang="ko-KR" altLang="en-US" sz="3400" dirty="0" err="1"/>
              <a:t>변경조치</a:t>
            </a:r>
            <a:r>
              <a:rPr lang="en-US" altLang="ko-KR" sz="3400" dirty="0"/>
              <a:t>(</a:t>
            </a:r>
            <a:r>
              <a:rPr lang="ko-KR" altLang="en-US" sz="3400" dirty="0"/>
              <a:t>필요시</a:t>
            </a:r>
            <a:r>
              <a:rPr lang="en-US" altLang="ko-KR" sz="3400" dirty="0"/>
              <a:t>, </a:t>
            </a:r>
            <a:r>
              <a:rPr lang="ko-KR" altLang="en-US" sz="3400" dirty="0"/>
              <a:t>공단</a:t>
            </a:r>
            <a:r>
              <a:rPr lang="en-US" altLang="ko-KR" sz="3400" dirty="0"/>
              <a:t>)</a:t>
            </a:r>
            <a:endParaRPr lang="ko-KR" altLang="en-US" sz="3400" dirty="0"/>
          </a:p>
          <a:p>
            <a:pPr lvl="1"/>
            <a:endParaRPr lang="en-US" altLang="ko-KR" sz="5100" dirty="0" smtClean="0"/>
          </a:p>
          <a:p>
            <a:pPr lvl="0"/>
            <a:r>
              <a:rPr lang="ko-KR" altLang="en-US" sz="4400" b="1" dirty="0" smtClean="0"/>
              <a:t>전원</a:t>
            </a:r>
            <a:endParaRPr lang="en-US" altLang="ko-KR" sz="4400" b="1" dirty="0" smtClean="0"/>
          </a:p>
          <a:p>
            <a:pPr lvl="2"/>
            <a:r>
              <a:rPr lang="ko-KR" altLang="en-US" sz="3400" dirty="0" smtClean="0"/>
              <a:t>전문적 </a:t>
            </a:r>
            <a:r>
              <a:rPr lang="ko-KR" altLang="en-US" sz="3400" dirty="0"/>
              <a:t>치료 또는 재활치료</a:t>
            </a:r>
            <a:r>
              <a:rPr lang="en-US" altLang="ko-KR" sz="3400" dirty="0"/>
              <a:t>, </a:t>
            </a:r>
            <a:r>
              <a:rPr lang="ko-KR" altLang="en-US" sz="3400" dirty="0" err="1"/>
              <a:t>생활근거지</a:t>
            </a:r>
            <a:r>
              <a:rPr lang="ko-KR" altLang="en-US" sz="3400" dirty="0"/>
              <a:t> 요양</a:t>
            </a:r>
            <a:r>
              <a:rPr lang="en-US" altLang="ko-KR" sz="3400" dirty="0"/>
              <a:t>, </a:t>
            </a:r>
            <a:r>
              <a:rPr lang="ko-KR" altLang="en-US" sz="3400" dirty="0"/>
              <a:t>종합전문요양기관 치료 후 전원 등</a:t>
            </a:r>
            <a:endParaRPr lang="en-US" altLang="ko-KR" sz="3400" dirty="0"/>
          </a:p>
          <a:p>
            <a:pPr lvl="2"/>
            <a:endParaRPr lang="ko-KR" altLang="en-US" sz="3800" dirty="0"/>
          </a:p>
          <a:p>
            <a:pPr lvl="2"/>
            <a:endParaRPr lang="ko-KR" altLang="en-US" sz="3800" dirty="0"/>
          </a:p>
        </p:txBody>
      </p:sp>
    </p:spTree>
    <p:extLst>
      <p:ext uri="{BB962C8B-B14F-4D97-AF65-F5344CB8AC3E}">
        <p14:creationId xmlns:p14="http://schemas.microsoft.com/office/powerpoint/2010/main" val="41171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재해보상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altLang="ko-KR" b="1" dirty="0" smtClean="0"/>
              <a:t>&lt;</a:t>
            </a:r>
            <a:r>
              <a:rPr lang="ko-KR" altLang="en-US" sz="4400" b="1" dirty="0" err="1" smtClean="0"/>
              <a:t>요양관련</a:t>
            </a:r>
            <a:r>
              <a:rPr lang="ko-KR" altLang="en-US" sz="4400" b="1" dirty="0" smtClean="0"/>
              <a:t> </a:t>
            </a:r>
            <a:r>
              <a:rPr lang="ko-KR" altLang="en-US" sz="4400" b="1" dirty="0"/>
              <a:t>기준 및 </a:t>
            </a:r>
            <a:r>
              <a:rPr lang="ko-KR" altLang="en-US" sz="4400" b="1" dirty="0" smtClean="0"/>
              <a:t>절차</a:t>
            </a:r>
            <a:r>
              <a:rPr lang="en-US" altLang="ko-KR" sz="4400" b="1" dirty="0" smtClean="0"/>
              <a:t>&gt;</a:t>
            </a:r>
          </a:p>
          <a:p>
            <a:endParaRPr lang="en-US" altLang="ko-KR" dirty="0" smtClean="0"/>
          </a:p>
          <a:p>
            <a:r>
              <a:rPr lang="ko-KR" altLang="en-US" sz="4200" b="1" dirty="0" err="1" smtClean="0"/>
              <a:t>추가상병</a:t>
            </a:r>
            <a:endParaRPr lang="en-US" altLang="ko-KR" sz="4200" b="1" dirty="0" smtClean="0"/>
          </a:p>
          <a:p>
            <a:pPr lvl="1"/>
            <a:r>
              <a:rPr lang="ko-KR" altLang="en-US" sz="3400" dirty="0" smtClean="0"/>
              <a:t>업무상 재해로 발생한 부상 질병이 추가로 발견된 경우</a:t>
            </a:r>
            <a:endParaRPr lang="en-US" altLang="ko-KR" sz="3400" dirty="0" smtClean="0"/>
          </a:p>
          <a:p>
            <a:pPr marL="400050" lvl="1" indent="0">
              <a:buNone/>
            </a:pPr>
            <a:r>
              <a:rPr lang="ko-KR" altLang="en-US" sz="3400" dirty="0" smtClean="0"/>
              <a:t>또는 업무상 부상</a:t>
            </a:r>
            <a:r>
              <a:rPr lang="en-US" altLang="ko-KR" sz="3400" dirty="0" smtClean="0"/>
              <a:t>, </a:t>
            </a:r>
            <a:r>
              <a:rPr lang="ko-KR" altLang="en-US" sz="3400" dirty="0" smtClean="0"/>
              <a:t>질병에 기인하여 새로 질병이 발생한 경우</a:t>
            </a:r>
            <a:endParaRPr lang="en-US" altLang="ko-KR" sz="3400" dirty="0"/>
          </a:p>
          <a:p>
            <a:pPr marL="400050" lvl="1" indent="0">
              <a:buNone/>
            </a:pPr>
            <a:r>
              <a:rPr lang="ko-KR" altLang="en-US" sz="3400" dirty="0" smtClean="0"/>
              <a:t>추가상병신청서</a:t>
            </a:r>
            <a:r>
              <a:rPr lang="en-US" altLang="ko-KR" sz="3400" dirty="0" smtClean="0"/>
              <a:t>(</a:t>
            </a:r>
            <a:r>
              <a:rPr lang="ko-KR" altLang="en-US" sz="3400" dirty="0" err="1" smtClean="0"/>
              <a:t>재해근로자</a:t>
            </a:r>
            <a:r>
              <a:rPr lang="en-US" altLang="ko-KR" sz="3400" dirty="0" smtClean="0"/>
              <a:t>, </a:t>
            </a:r>
            <a:r>
              <a:rPr lang="ko-KR" altLang="en-US" sz="3400" dirty="0" smtClean="0"/>
              <a:t>주치의</a:t>
            </a:r>
            <a:r>
              <a:rPr lang="en-US" altLang="ko-KR" sz="3400" dirty="0" smtClean="0"/>
              <a:t>)-&gt;</a:t>
            </a:r>
            <a:r>
              <a:rPr lang="ko-KR" altLang="en-US" sz="3400" dirty="0" err="1" smtClean="0"/>
              <a:t>공단제출</a:t>
            </a:r>
            <a:r>
              <a:rPr lang="en-US" altLang="ko-KR" sz="3400" dirty="0" smtClean="0"/>
              <a:t>(</a:t>
            </a:r>
            <a:r>
              <a:rPr lang="ko-KR" altLang="en-US" sz="3400" dirty="0" err="1" smtClean="0"/>
              <a:t>재해근로자</a:t>
            </a:r>
            <a:r>
              <a:rPr lang="en-US" altLang="ko-KR" sz="3400" dirty="0" smtClean="0"/>
              <a:t>)-&gt;</a:t>
            </a:r>
            <a:r>
              <a:rPr lang="ko-KR" altLang="en-US" sz="3400" dirty="0" smtClean="0"/>
              <a:t>승인여부 결정</a:t>
            </a:r>
            <a:r>
              <a:rPr lang="en-US" altLang="ko-KR" sz="3400" dirty="0" smtClean="0"/>
              <a:t>(</a:t>
            </a:r>
            <a:r>
              <a:rPr lang="ko-KR" altLang="en-US" sz="3400" dirty="0" smtClean="0"/>
              <a:t>공단</a:t>
            </a:r>
            <a:r>
              <a:rPr lang="en-US" altLang="ko-KR" sz="3400" dirty="0" smtClean="0"/>
              <a:t>)</a:t>
            </a:r>
          </a:p>
          <a:p>
            <a:pPr marL="400050" lvl="1" indent="0">
              <a:buNone/>
            </a:pPr>
            <a:endParaRPr lang="en-US" altLang="ko-KR" sz="3400" dirty="0" smtClean="0"/>
          </a:p>
          <a:p>
            <a:r>
              <a:rPr lang="ko-KR" altLang="en-US" sz="4200" b="1" dirty="0" err="1" smtClean="0"/>
              <a:t>특별진찰</a:t>
            </a:r>
            <a:endParaRPr lang="en-US" altLang="ko-KR" sz="4200" b="1" dirty="0" smtClean="0"/>
          </a:p>
          <a:p>
            <a:pPr lvl="1"/>
            <a:r>
              <a:rPr lang="ko-KR" altLang="en-US" sz="3400" dirty="0" smtClean="0"/>
              <a:t>계속 요양 필요성</a:t>
            </a:r>
            <a:r>
              <a:rPr lang="en-US" altLang="ko-KR" sz="3400" dirty="0" smtClean="0"/>
              <a:t>, </a:t>
            </a:r>
            <a:r>
              <a:rPr lang="ko-KR" altLang="en-US" sz="3400" dirty="0" smtClean="0"/>
              <a:t>장해등급</a:t>
            </a:r>
            <a:r>
              <a:rPr lang="en-US" altLang="ko-KR" sz="3400" dirty="0" smtClean="0"/>
              <a:t>,</a:t>
            </a:r>
            <a:r>
              <a:rPr lang="ko-KR" altLang="en-US" sz="3400" dirty="0" err="1" smtClean="0"/>
              <a:t>폐질등급</a:t>
            </a:r>
            <a:r>
              <a:rPr lang="en-US" altLang="ko-KR" sz="3400" dirty="0" smtClean="0"/>
              <a:t>, </a:t>
            </a:r>
            <a:r>
              <a:rPr lang="ko-KR" altLang="en-US" sz="3400" dirty="0" smtClean="0"/>
              <a:t>업무상질병여부</a:t>
            </a:r>
            <a:r>
              <a:rPr lang="en-US" altLang="ko-KR" sz="3400" dirty="0" smtClean="0"/>
              <a:t>, </a:t>
            </a:r>
            <a:r>
              <a:rPr lang="ko-KR" altLang="en-US" sz="3400" dirty="0" err="1" smtClean="0"/>
              <a:t>재요양</a:t>
            </a:r>
            <a:r>
              <a:rPr lang="ko-KR" altLang="en-US" sz="3400" dirty="0" smtClean="0"/>
              <a:t> 필요성 여부 등 판정을 위해 필요한 경우</a:t>
            </a:r>
            <a:r>
              <a:rPr lang="en-US" altLang="ko-KR" sz="3400" dirty="0" smtClean="0"/>
              <a:t>(</a:t>
            </a:r>
            <a:r>
              <a:rPr lang="ko-KR" altLang="en-US" sz="3400" dirty="0" smtClean="0"/>
              <a:t>공단이 해당자에게 요구</a:t>
            </a:r>
            <a:r>
              <a:rPr lang="en-US" altLang="ko-KR" sz="3400" dirty="0" smtClean="0"/>
              <a:t>)</a:t>
            </a:r>
          </a:p>
          <a:p>
            <a:pPr lvl="1"/>
            <a:r>
              <a:rPr lang="ko-KR" altLang="en-US" sz="3400" dirty="0" smtClean="0"/>
              <a:t>공단 </a:t>
            </a:r>
            <a:r>
              <a:rPr lang="ko-KR" altLang="en-US" sz="3400" dirty="0" err="1" smtClean="0"/>
              <a:t>직영병원</a:t>
            </a:r>
            <a:r>
              <a:rPr lang="ko-KR" altLang="en-US" sz="3400" dirty="0" smtClean="0"/>
              <a:t> 또는 </a:t>
            </a:r>
            <a:r>
              <a:rPr lang="ko-KR" altLang="en-US" sz="3400" dirty="0" err="1" smtClean="0"/>
              <a:t>종합병원급</a:t>
            </a:r>
            <a:r>
              <a:rPr lang="ko-KR" altLang="en-US" sz="3400" dirty="0" smtClean="0"/>
              <a:t> 이상 의료기관</a:t>
            </a:r>
            <a:endParaRPr lang="en-US" altLang="ko-KR" sz="3400" dirty="0" smtClean="0"/>
          </a:p>
          <a:p>
            <a:pPr lvl="1"/>
            <a:r>
              <a:rPr lang="ko-KR" altLang="en-US" sz="3400" dirty="0" smtClean="0"/>
              <a:t>공단이 제시하는 </a:t>
            </a:r>
            <a:r>
              <a:rPr lang="en-US" altLang="ko-KR" sz="3400" dirty="0" smtClean="0"/>
              <a:t>2</a:t>
            </a:r>
            <a:r>
              <a:rPr lang="ko-KR" altLang="en-US" sz="3400" dirty="0" smtClean="0"/>
              <a:t>개의 의료기관 중에서 진찰을 받을 자가 선택</a:t>
            </a:r>
            <a:endParaRPr lang="en-US" altLang="ko-KR" sz="3400" dirty="0" smtClean="0"/>
          </a:p>
          <a:p>
            <a:pPr lvl="1"/>
            <a:endParaRPr lang="en-US" altLang="ko-KR" sz="3400" dirty="0" smtClean="0"/>
          </a:p>
          <a:p>
            <a:r>
              <a:rPr lang="ko-KR" altLang="en-US" sz="4200" b="1" dirty="0" err="1" smtClean="0"/>
              <a:t>재요양</a:t>
            </a:r>
            <a:endParaRPr lang="en-US" altLang="ko-KR" sz="4200" b="1" dirty="0" smtClean="0"/>
          </a:p>
          <a:p>
            <a:pPr lvl="1"/>
            <a:r>
              <a:rPr lang="ko-KR" altLang="en-US" sz="3400" dirty="0" smtClean="0"/>
              <a:t>치유 후 부상</a:t>
            </a:r>
            <a:r>
              <a:rPr lang="en-US" altLang="ko-KR" sz="3400" dirty="0" smtClean="0"/>
              <a:t>, </a:t>
            </a:r>
            <a:r>
              <a:rPr lang="ko-KR" altLang="en-US" sz="3400" dirty="0" smtClean="0"/>
              <a:t>질병이 재발한 경우</a:t>
            </a:r>
            <a:endParaRPr lang="en-US" altLang="ko-KR" sz="3400" dirty="0" smtClean="0"/>
          </a:p>
          <a:p>
            <a:pPr lvl="1"/>
            <a:r>
              <a:rPr lang="ko-KR" altLang="en-US" sz="3400" dirty="0" smtClean="0"/>
              <a:t>또는 치유 당시에 비해 악화되어 적극적 치료가 필요한 경우</a:t>
            </a:r>
            <a:endParaRPr lang="en-US" altLang="ko-KR" sz="3400" dirty="0" smtClean="0"/>
          </a:p>
          <a:p>
            <a:pPr lvl="1"/>
            <a:r>
              <a:rPr lang="ko-KR" altLang="en-US" sz="3400" dirty="0" smtClean="0"/>
              <a:t>재요양신청서</a:t>
            </a:r>
            <a:r>
              <a:rPr lang="en-US" altLang="ko-KR" sz="3400" dirty="0" smtClean="0"/>
              <a:t>(</a:t>
            </a:r>
            <a:r>
              <a:rPr lang="ko-KR" altLang="en-US" sz="3400" dirty="0" err="1" smtClean="0"/>
              <a:t>재해근로자</a:t>
            </a:r>
            <a:r>
              <a:rPr lang="en-US" altLang="ko-KR" sz="3400" dirty="0" smtClean="0"/>
              <a:t>, </a:t>
            </a:r>
            <a:r>
              <a:rPr lang="ko-KR" altLang="en-US" sz="3400" dirty="0" smtClean="0"/>
              <a:t>주치의</a:t>
            </a:r>
            <a:r>
              <a:rPr lang="en-US" altLang="ko-KR" sz="3400" dirty="0" smtClean="0"/>
              <a:t>)-&gt;</a:t>
            </a:r>
            <a:r>
              <a:rPr lang="ko-KR" altLang="en-US" sz="3400" dirty="0" smtClean="0"/>
              <a:t>공단 제출</a:t>
            </a:r>
            <a:r>
              <a:rPr lang="en-US" altLang="ko-KR" sz="3400" dirty="0" smtClean="0"/>
              <a:t>(</a:t>
            </a:r>
            <a:r>
              <a:rPr lang="ko-KR" altLang="en-US" sz="3400" dirty="0" err="1" smtClean="0"/>
              <a:t>재해근로자</a:t>
            </a:r>
            <a:r>
              <a:rPr lang="en-US" altLang="ko-KR" sz="3400" dirty="0" smtClean="0"/>
              <a:t>)-&gt;</a:t>
            </a:r>
            <a:r>
              <a:rPr lang="ko-KR" altLang="en-US" sz="3400" dirty="0" smtClean="0"/>
              <a:t>승인여부결정</a:t>
            </a:r>
            <a:r>
              <a:rPr lang="en-US" altLang="ko-KR" sz="3400" dirty="0" smtClean="0"/>
              <a:t>(</a:t>
            </a:r>
            <a:r>
              <a:rPr lang="ko-KR" altLang="en-US" sz="3400" dirty="0" smtClean="0"/>
              <a:t>공단</a:t>
            </a:r>
            <a:r>
              <a:rPr lang="en-US" altLang="ko-KR" sz="3400" dirty="0" smtClean="0"/>
              <a:t>)</a:t>
            </a:r>
            <a:endParaRPr lang="ko-KR" altLang="en-US" sz="3400" dirty="0"/>
          </a:p>
          <a:p>
            <a:pPr lvl="2"/>
            <a:endParaRPr lang="ko-KR" altLang="en-US" sz="3800" dirty="0"/>
          </a:p>
        </p:txBody>
      </p:sp>
    </p:spTree>
    <p:extLst>
      <p:ext uri="{BB962C8B-B14F-4D97-AF65-F5344CB8AC3E}">
        <p14:creationId xmlns:p14="http://schemas.microsoft.com/office/powerpoint/2010/main" val="8694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재해보상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150045"/>
            <a:ext cx="822960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b="1" dirty="0" smtClean="0"/>
              <a:t>&lt;</a:t>
            </a:r>
            <a:r>
              <a:rPr lang="ko-KR" altLang="en-US" sz="2400" b="1" dirty="0" smtClean="0"/>
              <a:t>이의 제기 절차</a:t>
            </a:r>
            <a:r>
              <a:rPr lang="en-US" altLang="ko-KR" sz="2400" b="1" dirty="0" smtClean="0"/>
              <a:t>&gt;</a:t>
            </a:r>
          </a:p>
          <a:p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72816"/>
            <a:ext cx="7067550" cy="3314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5368696"/>
            <a:ext cx="7067550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dirty="0" smtClean="0"/>
              <a:t>심사청구 대상이 되는 처분</a:t>
            </a:r>
            <a:endParaRPr lang="en-US" altLang="ko-KR" dirty="0" smtClean="0"/>
          </a:p>
          <a:p>
            <a:pPr lvl="1"/>
            <a:r>
              <a:rPr lang="ko-KR" altLang="en-US" sz="1600" dirty="0" smtClean="0"/>
              <a:t>보험급여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진료비</a:t>
            </a:r>
            <a:r>
              <a:rPr lang="en-US" altLang="ko-KR" sz="1600" dirty="0" smtClean="0"/>
              <a:t>,</a:t>
            </a:r>
            <a:r>
              <a:rPr lang="ko-KR" altLang="en-US" sz="1600" dirty="0" err="1" smtClean="0"/>
              <a:t>약제비</a:t>
            </a:r>
            <a:r>
              <a:rPr lang="en-US" altLang="ko-KR" sz="1600" dirty="0" smtClean="0"/>
              <a:t>,</a:t>
            </a:r>
            <a:r>
              <a:rPr lang="ko-KR" altLang="en-US" sz="1600" dirty="0" err="1" smtClean="0"/>
              <a:t>진료계획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변경조치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보험급여 </a:t>
            </a:r>
            <a:r>
              <a:rPr lang="ko-KR" altLang="en-US" sz="1600" dirty="0" err="1" smtClean="0"/>
              <a:t>일시지급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부당이득의 징수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수급권의</a:t>
            </a:r>
            <a:r>
              <a:rPr lang="ko-KR" altLang="en-US" sz="1600" dirty="0" smtClean="0"/>
              <a:t> 대위에 관한 결정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합병증등</a:t>
            </a:r>
            <a:r>
              <a:rPr lang="ko-KR" altLang="en-US" sz="1600" dirty="0" smtClean="0"/>
              <a:t> 예방관리에 대한 결정 등 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931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5725"/>
            <a:ext cx="8208912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051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경청해주셔서 감사합니다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7" name="부제목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김세영</a:t>
            </a:r>
            <a:endParaRPr lang="en-US" altLang="ko-KR" dirty="0" smtClean="0"/>
          </a:p>
          <a:p>
            <a:r>
              <a:rPr lang="en-US" altLang="ko-KR" dirty="0" smtClean="0"/>
              <a:t>oemseyeong</a:t>
            </a:r>
            <a:r>
              <a:rPr lang="en-US" altLang="ko-KR" dirty="0"/>
              <a:t>@</a:t>
            </a:r>
            <a:r>
              <a:rPr lang="en-US" altLang="ko-KR" dirty="0" smtClean="0"/>
              <a:t>gmail.com</a:t>
            </a:r>
          </a:p>
          <a:p>
            <a:r>
              <a:rPr lang="en-US" altLang="ko-KR" dirty="0" smtClean="0"/>
              <a:t>055-360-1280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743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b="1" dirty="0" smtClean="0"/>
              <a:t>1. </a:t>
            </a:r>
            <a:r>
              <a:rPr lang="ko-KR" altLang="en-US" sz="3200" b="1" dirty="0" smtClean="0"/>
              <a:t>폐암</a:t>
            </a:r>
            <a:r>
              <a:rPr lang="en-US" altLang="ko-KR" sz="3200" b="1" dirty="0" smtClean="0"/>
              <a:t>( L</a:t>
            </a:r>
            <a:r>
              <a:rPr lang="en-US" altLang="ko-KR" sz="3200" dirty="0" smtClean="0"/>
              <a:t>ung cancer)</a:t>
            </a:r>
            <a:endParaRPr lang="ko-KR" altLang="en-US" sz="3200" dirty="0" smtClean="0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778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dirty="0" smtClean="0"/>
              <a:t>업무관련성 평가 </a:t>
            </a:r>
            <a:r>
              <a:rPr lang="en-US" altLang="ko-KR" sz="4000" dirty="0" smtClean="0"/>
              <a:t>- </a:t>
            </a:r>
            <a:r>
              <a:rPr lang="ko-KR" altLang="en-US" sz="4000" dirty="0" smtClean="0"/>
              <a:t>폐암</a:t>
            </a:r>
            <a:endParaRPr lang="ko-KR" altLang="en-US" sz="4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4092" y="1268760"/>
            <a:ext cx="8229600" cy="4525963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ko-KR" altLang="en-US" sz="1600" b="1" dirty="0" err="1"/>
              <a:t>피재자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: 000 (M/70) </a:t>
            </a:r>
            <a:endParaRPr lang="ko-KR" altLang="en-US" sz="1600" dirty="0"/>
          </a:p>
          <a:p>
            <a:pPr marL="0" lvl="0" indent="0" fontAlgn="base">
              <a:buNone/>
            </a:pPr>
            <a:r>
              <a:rPr lang="ko-KR" altLang="en-US" sz="1600" b="1" dirty="0"/>
              <a:t>조사사항</a:t>
            </a:r>
            <a:endParaRPr lang="ko-KR" altLang="en-US" sz="1600" dirty="0"/>
          </a:p>
          <a:p>
            <a:pPr marL="0" indent="0" fontAlgn="base">
              <a:buNone/>
            </a:pPr>
            <a:r>
              <a:rPr lang="en-US" altLang="ko-KR" sz="1600" b="1" dirty="0"/>
              <a:t>(1) </a:t>
            </a:r>
            <a:r>
              <a:rPr lang="ko-KR" altLang="en-US" sz="1600" b="1" dirty="0"/>
              <a:t>의뢰경과</a:t>
            </a:r>
            <a:endParaRPr lang="ko-KR" altLang="en-US" sz="1600" dirty="0"/>
          </a:p>
          <a:p>
            <a:pPr marL="0" indent="0" fontAlgn="base">
              <a:buNone/>
            </a:pPr>
            <a:r>
              <a:rPr lang="ko-KR" altLang="en-US" sz="1600" dirty="0" err="1"/>
              <a:t>피재자</a:t>
            </a:r>
            <a:r>
              <a:rPr lang="ko-KR" altLang="en-US" sz="1600" dirty="0"/>
              <a:t> </a:t>
            </a:r>
            <a:r>
              <a:rPr lang="en-US" altLang="ko-KR" sz="1600" dirty="0"/>
              <a:t>000</a:t>
            </a:r>
            <a:r>
              <a:rPr lang="ko-KR" altLang="en-US" sz="1600" dirty="0"/>
              <a:t>는 </a:t>
            </a:r>
            <a:r>
              <a:rPr lang="ko-KR" altLang="en-US" sz="1600" b="1" dirty="0">
                <a:solidFill>
                  <a:srgbClr val="FF0000"/>
                </a:solidFill>
              </a:rPr>
              <a:t>건축 일용직으로 </a:t>
            </a:r>
            <a:r>
              <a:rPr lang="ko-KR" altLang="en-US" sz="1600" dirty="0"/>
              <a:t>철근작업</a:t>
            </a:r>
            <a:r>
              <a:rPr lang="en-US" altLang="ko-KR" sz="1600" dirty="0"/>
              <a:t>, </a:t>
            </a:r>
            <a:r>
              <a:rPr lang="ko-KR" altLang="en-US" sz="1600" dirty="0"/>
              <a:t>콘크리트 </a:t>
            </a:r>
            <a:r>
              <a:rPr lang="ko-KR" altLang="en-US" sz="1600" dirty="0" err="1"/>
              <a:t>타설</a:t>
            </a:r>
            <a:r>
              <a:rPr lang="ko-KR" altLang="en-US" sz="1600" dirty="0"/>
              <a:t> 작업을 수행하였던 분으로</a:t>
            </a:r>
            <a:r>
              <a:rPr lang="en-US" altLang="ko-KR" sz="1600" dirty="0"/>
              <a:t>, 2018</a:t>
            </a:r>
            <a:r>
              <a:rPr lang="ko-KR" altLang="en-US" sz="1600" dirty="0"/>
              <a:t>년 석면건강영향조사에서 시행한 </a:t>
            </a:r>
            <a:r>
              <a:rPr lang="ko-KR" altLang="en-US" sz="1600" dirty="0" err="1"/>
              <a:t>흉부전산화단층촬영</a:t>
            </a:r>
            <a:r>
              <a:rPr lang="ko-KR" altLang="en-US" sz="1600" dirty="0"/>
              <a:t> 결과이상으로 추가평가 후 폐암을 진단받았다</a:t>
            </a:r>
            <a:r>
              <a:rPr lang="en-US" altLang="ko-KR" sz="1600" dirty="0"/>
              <a:t>. </a:t>
            </a:r>
            <a:r>
              <a:rPr lang="ko-KR" altLang="en-US" sz="1600" dirty="0"/>
              <a:t>이에 </a:t>
            </a:r>
            <a:r>
              <a:rPr lang="ko-KR" altLang="en-US" sz="1600" dirty="0" err="1"/>
              <a:t>피재자의</a:t>
            </a:r>
            <a:r>
              <a:rPr lang="ko-KR" altLang="en-US" sz="1600" dirty="0"/>
              <a:t> 작업과 폐암과의 연관성을 평가하기 위해 본원 직업환경의학과에 업무관련성평가를 의뢰하였다</a:t>
            </a:r>
            <a:r>
              <a:rPr lang="en-US" altLang="ko-KR" sz="1600" dirty="0"/>
              <a:t>. </a:t>
            </a:r>
            <a:r>
              <a:rPr lang="ko-KR" altLang="en-US" sz="1600" dirty="0"/>
              <a:t>	</a:t>
            </a:r>
          </a:p>
          <a:p>
            <a:pPr marL="0" indent="0" fontAlgn="base">
              <a:buNone/>
            </a:pPr>
            <a:r>
              <a:rPr lang="en-US" altLang="ko-KR" sz="1600" b="1" dirty="0"/>
              <a:t>(2) </a:t>
            </a:r>
            <a:r>
              <a:rPr lang="ko-KR" altLang="en-US" sz="1600" b="1" dirty="0"/>
              <a:t>조사과정</a:t>
            </a:r>
            <a:endParaRPr lang="ko-KR" altLang="en-US" sz="1600" dirty="0"/>
          </a:p>
          <a:p>
            <a:pPr marL="0" indent="0" fontAlgn="base">
              <a:buNone/>
            </a:pPr>
            <a:r>
              <a:rPr lang="ko-KR" altLang="en-US" sz="1600" dirty="0" err="1"/>
              <a:t>직업력</a:t>
            </a:r>
            <a:r>
              <a:rPr lang="en-US" altLang="ko-KR" sz="1600" dirty="0"/>
              <a:t>, </a:t>
            </a:r>
            <a:r>
              <a:rPr lang="ko-KR" altLang="en-US" sz="1600" dirty="0" err="1"/>
              <a:t>개인력</a:t>
            </a:r>
            <a:r>
              <a:rPr lang="en-US" altLang="ko-KR" sz="1600" dirty="0"/>
              <a:t>, </a:t>
            </a:r>
            <a:r>
              <a:rPr lang="ko-KR" altLang="en-US" sz="1600" dirty="0" err="1"/>
              <a:t>과거력</a:t>
            </a:r>
            <a:r>
              <a:rPr lang="ko-KR" altLang="en-US" sz="1600" dirty="0"/>
              <a:t> 조사하였고</a:t>
            </a:r>
            <a:r>
              <a:rPr lang="en-US" altLang="ko-KR" sz="1600" dirty="0"/>
              <a:t>, </a:t>
            </a:r>
            <a:r>
              <a:rPr lang="ko-KR" altLang="en-US" sz="1600" dirty="0"/>
              <a:t>문헌고찰을 시행하였다</a:t>
            </a:r>
            <a:r>
              <a:rPr lang="en-US" altLang="ko-KR" sz="1600" dirty="0"/>
              <a:t>.</a:t>
            </a:r>
            <a:endParaRPr lang="ko-KR" altLang="en-US" sz="1600" dirty="0"/>
          </a:p>
          <a:p>
            <a:pPr marL="0" indent="0" fontAlgn="base">
              <a:buNone/>
            </a:pPr>
            <a:r>
              <a:rPr lang="en-US" altLang="ko-KR" sz="1600" b="1" dirty="0"/>
              <a:t>(3) </a:t>
            </a:r>
            <a:r>
              <a:rPr lang="ko-KR" altLang="en-US" sz="1600" b="1" dirty="0" err="1"/>
              <a:t>개인력과</a:t>
            </a:r>
            <a:r>
              <a:rPr lang="ko-KR" altLang="en-US" sz="1600" b="1" dirty="0"/>
              <a:t> 가족력</a:t>
            </a:r>
            <a:endParaRPr lang="ko-KR" altLang="en-US" sz="1600" dirty="0"/>
          </a:p>
          <a:p>
            <a:pPr marL="0" indent="0" fontAlgn="base">
              <a:buNone/>
            </a:pPr>
            <a:r>
              <a:rPr lang="ko-KR" altLang="en-US" sz="1600" dirty="0"/>
              <a:t>가</a:t>
            </a:r>
            <a:r>
              <a:rPr lang="en-US" altLang="ko-KR" sz="1600" dirty="0"/>
              <a:t>. </a:t>
            </a:r>
            <a:r>
              <a:rPr lang="ko-KR" altLang="en-US" sz="1600" dirty="0" err="1"/>
              <a:t>과거력</a:t>
            </a:r>
            <a:r>
              <a:rPr lang="en-US" altLang="ko-KR" sz="1600" dirty="0"/>
              <a:t>: </a:t>
            </a:r>
            <a:r>
              <a:rPr lang="ko-KR" altLang="en-US" sz="1600" dirty="0"/>
              <a:t>고혈압 </a:t>
            </a:r>
            <a:r>
              <a:rPr lang="en-US" altLang="ko-KR" sz="1600" dirty="0"/>
              <a:t>(</a:t>
            </a:r>
            <a:r>
              <a:rPr lang="ko-KR" altLang="en-US" sz="1600" dirty="0"/>
              <a:t>약물치료 중</a:t>
            </a:r>
            <a:r>
              <a:rPr lang="en-US" altLang="ko-KR" sz="1600" dirty="0"/>
              <a:t>) </a:t>
            </a:r>
            <a:endParaRPr lang="ko-KR" altLang="en-US" sz="1600" dirty="0"/>
          </a:p>
          <a:p>
            <a:pPr marL="0" indent="0" fontAlgn="base">
              <a:buNone/>
            </a:pPr>
            <a:r>
              <a:rPr lang="ko-KR" altLang="en-US" sz="1600" dirty="0"/>
              <a:t>나</a:t>
            </a:r>
            <a:r>
              <a:rPr lang="en-US" altLang="ko-KR" sz="1600" dirty="0"/>
              <a:t>. </a:t>
            </a:r>
            <a:r>
              <a:rPr lang="ko-KR" altLang="en-US" sz="1600" dirty="0"/>
              <a:t>가족력</a:t>
            </a:r>
            <a:r>
              <a:rPr lang="en-US" altLang="ko-KR" sz="1600" dirty="0"/>
              <a:t>: </a:t>
            </a:r>
            <a:r>
              <a:rPr lang="ko-KR" altLang="en-US" sz="1600" dirty="0"/>
              <a:t>특이사항 없음</a:t>
            </a:r>
            <a:r>
              <a:rPr lang="en-US" altLang="ko-KR" sz="1600" dirty="0"/>
              <a:t>.</a:t>
            </a:r>
            <a:endParaRPr lang="ko-KR" altLang="en-US" sz="1600" dirty="0"/>
          </a:p>
          <a:p>
            <a:pPr marL="0" indent="0" fontAlgn="base">
              <a:buNone/>
            </a:pPr>
            <a:r>
              <a:rPr lang="ko-KR" altLang="en-US" sz="1600" dirty="0"/>
              <a:t>다</a:t>
            </a:r>
            <a:r>
              <a:rPr lang="en-US" altLang="ko-KR" sz="1600" dirty="0"/>
              <a:t>. </a:t>
            </a:r>
            <a:r>
              <a:rPr lang="ko-KR" altLang="en-US" sz="1600" dirty="0" err="1"/>
              <a:t>사회력</a:t>
            </a:r>
            <a:endParaRPr lang="ko-KR" altLang="en-US" sz="1600" dirty="0"/>
          </a:p>
          <a:p>
            <a:pPr marL="0" indent="0" fontAlgn="base">
              <a:buNone/>
            </a:pPr>
            <a:r>
              <a:rPr lang="en-US" altLang="ko-KR" sz="1600" dirty="0"/>
              <a:t>- </a:t>
            </a:r>
            <a:r>
              <a:rPr lang="ko-KR" altLang="en-US" sz="1600" b="1" dirty="0">
                <a:solidFill>
                  <a:srgbClr val="FF0000"/>
                </a:solidFill>
              </a:rPr>
              <a:t>흡연</a:t>
            </a:r>
            <a:r>
              <a:rPr lang="en-US" altLang="ko-KR" sz="1600" b="1" dirty="0">
                <a:solidFill>
                  <a:srgbClr val="FF0000"/>
                </a:solidFill>
              </a:rPr>
              <a:t>: 50</a:t>
            </a:r>
            <a:r>
              <a:rPr lang="ko-KR" altLang="en-US" sz="1600" b="1" dirty="0">
                <a:solidFill>
                  <a:srgbClr val="FF0000"/>
                </a:solidFill>
              </a:rPr>
              <a:t>갑년 </a:t>
            </a:r>
            <a:r>
              <a:rPr lang="en-US" altLang="ko-KR" sz="1600" b="1" dirty="0">
                <a:solidFill>
                  <a:srgbClr val="FF0000"/>
                </a:solidFill>
              </a:rPr>
              <a:t>(1</a:t>
            </a:r>
            <a:r>
              <a:rPr lang="ko-KR" altLang="en-US" sz="1600" b="1" dirty="0">
                <a:solidFill>
                  <a:srgbClr val="FF0000"/>
                </a:solidFill>
              </a:rPr>
              <a:t>달 전 금연</a:t>
            </a:r>
            <a:r>
              <a:rPr lang="en-US" altLang="ko-KR" sz="1600" b="1" dirty="0">
                <a:solidFill>
                  <a:srgbClr val="FF0000"/>
                </a:solidFill>
              </a:rPr>
              <a:t>)</a:t>
            </a:r>
            <a:endParaRPr lang="ko-KR" altLang="en-US" sz="1600" b="1" dirty="0">
              <a:solidFill>
                <a:srgbClr val="FF0000"/>
              </a:solidFill>
            </a:endParaRPr>
          </a:p>
          <a:p>
            <a:pPr marL="0" indent="0" fontAlgn="base">
              <a:buNone/>
            </a:pPr>
            <a:r>
              <a:rPr lang="en-US" altLang="ko-KR" sz="1600" dirty="0"/>
              <a:t>- </a:t>
            </a:r>
            <a:r>
              <a:rPr lang="ko-KR" altLang="en-US" sz="1600" dirty="0"/>
              <a:t>음주</a:t>
            </a:r>
            <a:r>
              <a:rPr lang="en-US" altLang="ko-KR" sz="1600" dirty="0"/>
              <a:t>: Social drinking</a:t>
            </a:r>
            <a:endParaRPr lang="ko-KR" altLang="en-US" sz="1600" dirty="0"/>
          </a:p>
          <a:p>
            <a:pPr marL="0" indent="0" fontAlgn="base">
              <a:buNone/>
            </a:pPr>
            <a:r>
              <a:rPr lang="ko-KR" altLang="en-US" sz="1600" dirty="0"/>
              <a:t>라</a:t>
            </a:r>
            <a:r>
              <a:rPr lang="en-US" altLang="ko-KR" sz="1600" dirty="0"/>
              <a:t>. </a:t>
            </a:r>
            <a:r>
              <a:rPr lang="ko-KR" altLang="en-US" sz="1600" b="1" dirty="0" err="1">
                <a:solidFill>
                  <a:srgbClr val="FF0000"/>
                </a:solidFill>
              </a:rPr>
              <a:t>거주력</a:t>
            </a:r>
            <a:r>
              <a:rPr lang="en-US" altLang="ko-KR" sz="1600" b="1" dirty="0">
                <a:solidFill>
                  <a:srgbClr val="FF0000"/>
                </a:solidFill>
              </a:rPr>
              <a:t>:</a:t>
            </a:r>
            <a:endParaRPr lang="ko-KR" altLang="en-US" sz="1600" b="1" dirty="0">
              <a:solidFill>
                <a:srgbClr val="FF0000"/>
              </a:solidFill>
            </a:endParaRPr>
          </a:p>
          <a:p>
            <a:pPr marL="0" indent="0" fontAlgn="base">
              <a:buNone/>
            </a:pPr>
            <a:r>
              <a:rPr lang="en-US" altLang="ko-KR" sz="1600" dirty="0"/>
              <a:t>- 1952-</a:t>
            </a:r>
            <a:r>
              <a:rPr lang="ko-KR" altLang="en-US" sz="1600" dirty="0"/>
              <a:t>현재</a:t>
            </a:r>
            <a:r>
              <a:rPr lang="en-US" altLang="ko-KR" sz="1600" dirty="0"/>
              <a:t>: </a:t>
            </a:r>
            <a:r>
              <a:rPr lang="ko-KR" altLang="en-US" sz="1600" dirty="0"/>
              <a:t>부산광역시 </a:t>
            </a:r>
            <a:r>
              <a:rPr lang="en-US" altLang="ko-KR" sz="1600" dirty="0"/>
              <a:t>000</a:t>
            </a:r>
            <a:endParaRPr lang="ko-KR" altLang="en-US" sz="1600" dirty="0"/>
          </a:p>
          <a:p>
            <a:pPr marL="0" indent="0" fontAlgn="base">
              <a:buNone/>
            </a:pPr>
            <a:r>
              <a:rPr lang="en-US" altLang="ko-KR" sz="1600" dirty="0"/>
              <a:t>- 1948-1952: </a:t>
            </a:r>
            <a:r>
              <a:rPr lang="ko-KR" altLang="en-US" sz="1600" dirty="0"/>
              <a:t>경남 사천시 </a:t>
            </a:r>
            <a:r>
              <a:rPr lang="en-US" altLang="ko-KR" sz="1600" dirty="0"/>
              <a:t>000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95014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dirty="0"/>
              <a:t>업무관련성 평가 </a:t>
            </a:r>
            <a:r>
              <a:rPr lang="en-US" altLang="ko-KR" sz="4000" dirty="0"/>
              <a:t>- </a:t>
            </a:r>
            <a:r>
              <a:rPr lang="ko-KR" altLang="en-US" sz="4000" dirty="0"/>
              <a:t>폐암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2" y="1283060"/>
            <a:ext cx="8424936" cy="5011960"/>
          </a:xfrm>
          <a:prstGeom prst="rect">
            <a:avLst/>
          </a:prstGeom>
        </p:spPr>
      </p:pic>
      <p:cxnSp>
        <p:nvCxnSpPr>
          <p:cNvPr id="5" name="직선 연결선 4"/>
          <p:cNvCxnSpPr/>
          <p:nvPr/>
        </p:nvCxnSpPr>
        <p:spPr>
          <a:xfrm>
            <a:off x="755576" y="3501008"/>
            <a:ext cx="77048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755576" y="3789040"/>
            <a:ext cx="77048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755576" y="4005064"/>
            <a:ext cx="77048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755576" y="4293096"/>
            <a:ext cx="77048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755576" y="5301208"/>
            <a:ext cx="77048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683568" y="5589240"/>
            <a:ext cx="77048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683568" y="5805264"/>
            <a:ext cx="77048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29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dirty="0"/>
              <a:t>업무관련성 평가 </a:t>
            </a:r>
            <a:r>
              <a:rPr lang="en-US" altLang="ko-KR" sz="4000" dirty="0"/>
              <a:t>- </a:t>
            </a:r>
            <a:r>
              <a:rPr lang="ko-KR" altLang="en-US" sz="4000" dirty="0"/>
              <a:t>폐암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r>
              <a:rPr lang="en-US" altLang="ko-KR" sz="4000" b="1" dirty="0"/>
              <a:t>2. </a:t>
            </a:r>
            <a:r>
              <a:rPr lang="en-US" altLang="ko-KR" sz="4000" b="1" dirty="0" smtClean="0"/>
              <a:t>000</a:t>
            </a:r>
            <a:r>
              <a:rPr lang="ko-KR" altLang="en-US" sz="4000" b="1" dirty="0" smtClean="0"/>
              <a:t>의 </a:t>
            </a:r>
            <a:r>
              <a:rPr lang="ko-KR" altLang="en-US" sz="4000" b="1" dirty="0"/>
              <a:t>진단 근거 </a:t>
            </a:r>
            <a:r>
              <a:rPr lang="en-US" altLang="ko-KR" sz="4000" b="1" dirty="0" smtClean="0"/>
              <a:t>(000</a:t>
            </a:r>
            <a:r>
              <a:rPr lang="ko-KR" altLang="en-US" sz="4000" b="1" dirty="0" smtClean="0"/>
              <a:t>병원 </a:t>
            </a:r>
            <a:r>
              <a:rPr lang="ko-KR" altLang="en-US" sz="4000" b="1" dirty="0"/>
              <a:t>의무기록</a:t>
            </a:r>
            <a:r>
              <a:rPr lang="en-US" altLang="ko-KR" sz="4000" b="1" dirty="0"/>
              <a:t>)</a:t>
            </a:r>
            <a:endParaRPr lang="ko-KR" altLang="en-US" sz="4000" dirty="0"/>
          </a:p>
          <a:p>
            <a:pPr marL="0" indent="0" fontAlgn="base">
              <a:buNone/>
            </a:pPr>
            <a:r>
              <a:rPr lang="en-US" altLang="ko-KR" sz="4000" b="1" dirty="0"/>
              <a:t>18.12.24. CT Chest Routine (CE)</a:t>
            </a:r>
            <a:endParaRPr lang="en-US" altLang="ko-KR" sz="4000" dirty="0"/>
          </a:p>
          <a:p>
            <a:pPr marL="0" indent="0" fontAlgn="base">
              <a:buNone/>
            </a:pPr>
            <a:r>
              <a:rPr lang="en-US" altLang="ko-KR" sz="4000" dirty="0">
                <a:solidFill>
                  <a:srgbClr val="FF0000"/>
                </a:solidFill>
              </a:rPr>
              <a:t>1. A 5.5x4.4x3.4cm sized </a:t>
            </a:r>
            <a:r>
              <a:rPr lang="en-US" altLang="ko-KR" sz="4000" dirty="0" err="1">
                <a:solidFill>
                  <a:srgbClr val="FF0000"/>
                </a:solidFill>
              </a:rPr>
              <a:t>lobulating</a:t>
            </a:r>
            <a:r>
              <a:rPr lang="en-US" altLang="ko-KR" sz="4000" dirty="0">
                <a:solidFill>
                  <a:srgbClr val="FF0000"/>
                </a:solidFill>
              </a:rPr>
              <a:t> mass with satellite nodules at RUL.</a:t>
            </a:r>
          </a:p>
          <a:p>
            <a:pPr marL="0" indent="0" fontAlgn="base">
              <a:buNone/>
            </a:pPr>
            <a:r>
              <a:rPr lang="en-US" altLang="ko-KR" sz="4000" dirty="0">
                <a:solidFill>
                  <a:srgbClr val="FF0000"/>
                </a:solidFill>
              </a:rPr>
              <a:t>A 5.1x4.7cm sized </a:t>
            </a:r>
            <a:r>
              <a:rPr lang="en-US" altLang="ko-KR" sz="4000" dirty="0" err="1">
                <a:solidFill>
                  <a:srgbClr val="FF0000"/>
                </a:solidFill>
              </a:rPr>
              <a:t>lobulating</a:t>
            </a:r>
            <a:r>
              <a:rPr lang="en-US" altLang="ko-KR" sz="4000" dirty="0">
                <a:solidFill>
                  <a:srgbClr val="FF0000"/>
                </a:solidFill>
              </a:rPr>
              <a:t> mass at LUL.</a:t>
            </a:r>
          </a:p>
          <a:p>
            <a:pPr marL="0" indent="0" fontAlgn="base">
              <a:buNone/>
            </a:pPr>
            <a:r>
              <a:rPr lang="en-US" altLang="ko-KR" sz="4000" dirty="0"/>
              <a:t>No evidence of significant </a:t>
            </a:r>
            <a:r>
              <a:rPr lang="en-US" altLang="ko-KR" sz="4000" dirty="0" err="1"/>
              <a:t>mediastinal</a:t>
            </a:r>
            <a:r>
              <a:rPr lang="en-US" altLang="ko-KR" sz="4000" dirty="0"/>
              <a:t> LNs.</a:t>
            </a:r>
          </a:p>
          <a:p>
            <a:pPr marL="0" indent="0" fontAlgn="base">
              <a:buNone/>
            </a:pPr>
            <a:r>
              <a:rPr lang="en-US" altLang="ko-KR" sz="4000" dirty="0"/>
              <a:t>--&gt; </a:t>
            </a:r>
            <a:r>
              <a:rPr lang="en-US" altLang="ko-KR" sz="4000" dirty="0">
                <a:solidFill>
                  <a:srgbClr val="FF0000"/>
                </a:solidFill>
              </a:rPr>
              <a:t>Double primary lung cancer or RUL lung cancer with lung-to-lung metastasis</a:t>
            </a:r>
            <a:r>
              <a:rPr lang="en-US" altLang="ko-KR" sz="4000" dirty="0"/>
              <a:t>.</a:t>
            </a:r>
          </a:p>
          <a:p>
            <a:pPr marL="0" indent="0" fontAlgn="base">
              <a:buNone/>
            </a:pPr>
            <a:r>
              <a:rPr lang="en-US" altLang="ko-KR" sz="4000" dirty="0"/>
              <a:t>2. Pulmonary emphysema and diffuse bronchial wall thickening in both lungs. </a:t>
            </a:r>
          </a:p>
          <a:p>
            <a:pPr marL="0" indent="0" fontAlgn="base">
              <a:buNone/>
            </a:pPr>
            <a:r>
              <a:rPr lang="en-US" altLang="ko-KR" sz="4000" dirty="0"/>
              <a:t>3. Multiple </a:t>
            </a:r>
            <a:r>
              <a:rPr lang="en-US" altLang="ko-KR" sz="4000" dirty="0" err="1"/>
              <a:t>subpleural</a:t>
            </a:r>
            <a:r>
              <a:rPr lang="en-US" altLang="ko-KR" sz="4000" dirty="0"/>
              <a:t> indeterminate nodules.</a:t>
            </a:r>
          </a:p>
          <a:p>
            <a:pPr marL="0" indent="0" fontAlgn="base">
              <a:buNone/>
            </a:pPr>
            <a:r>
              <a:rPr lang="en-US" altLang="ko-KR" sz="4000" dirty="0"/>
              <a:t>4. Bronchiectasis with volume loss in RML</a:t>
            </a:r>
            <a:r>
              <a:rPr lang="en-US" altLang="ko-KR" sz="4000" dirty="0" smtClean="0"/>
              <a:t>.</a:t>
            </a:r>
          </a:p>
          <a:p>
            <a:pPr marL="0" indent="0" fontAlgn="base">
              <a:buNone/>
            </a:pPr>
            <a:endParaRPr lang="en-US" altLang="ko-KR" sz="4000" dirty="0"/>
          </a:p>
          <a:p>
            <a:pPr marL="0" indent="0" fontAlgn="base">
              <a:buNone/>
            </a:pPr>
            <a:r>
              <a:rPr lang="en-US" altLang="ko-KR" sz="4000" b="1" dirty="0"/>
              <a:t>18.12.01. PET-CT </a:t>
            </a:r>
            <a:endParaRPr lang="en-US" altLang="ko-KR" sz="4000" dirty="0"/>
          </a:p>
          <a:p>
            <a:pPr marL="0" indent="0" fontAlgn="base">
              <a:buNone/>
            </a:pPr>
            <a:r>
              <a:rPr lang="en-US" altLang="ko-KR" sz="4000" dirty="0"/>
              <a:t>1. Lung cancer of RUL with metastatic mass of LUL</a:t>
            </a:r>
          </a:p>
          <a:p>
            <a:pPr marL="0" indent="0" fontAlgn="base">
              <a:buNone/>
            </a:pPr>
            <a:r>
              <a:rPr lang="en-US" altLang="ko-KR" sz="4000" dirty="0"/>
              <a:t>- </a:t>
            </a:r>
            <a:r>
              <a:rPr lang="en-US" altLang="ko-KR" sz="4000" dirty="0" err="1"/>
              <a:t>DDx</a:t>
            </a:r>
            <a:r>
              <a:rPr lang="en-US" altLang="ko-KR" sz="4000" dirty="0"/>
              <a:t>.) Double primary cancer</a:t>
            </a:r>
          </a:p>
          <a:p>
            <a:pPr marL="0" indent="0" fontAlgn="base">
              <a:buNone/>
            </a:pPr>
            <a:r>
              <a:rPr lang="en-US" altLang="ko-KR" sz="4000" dirty="0"/>
              <a:t>2. Localizing activity at S6 of the liver</a:t>
            </a:r>
          </a:p>
          <a:p>
            <a:pPr marL="0" indent="0" fontAlgn="base">
              <a:buNone/>
            </a:pPr>
            <a:r>
              <a:rPr lang="en-US" altLang="ko-KR" sz="4000" dirty="0"/>
              <a:t>- Cannot exclude metastasis</a:t>
            </a:r>
          </a:p>
          <a:p>
            <a:pPr marL="0" indent="0" fontAlgn="base">
              <a:buNone/>
            </a:pPr>
            <a:r>
              <a:rPr lang="en-US" altLang="ko-KR" sz="4000" dirty="0"/>
              <a:t>- rec) Radiologic correlation</a:t>
            </a:r>
          </a:p>
          <a:p>
            <a:pPr marL="0" indent="0" fontAlgn="base">
              <a:buNone/>
            </a:pPr>
            <a:r>
              <a:rPr lang="en-US" altLang="ko-KR" sz="4000" dirty="0"/>
              <a:t>3. Small nodules of both lung</a:t>
            </a:r>
          </a:p>
          <a:p>
            <a:pPr marL="0" indent="0" fontAlgn="base">
              <a:buNone/>
            </a:pPr>
            <a:r>
              <a:rPr lang="en-US" altLang="ko-KR" sz="4000" dirty="0"/>
              <a:t>4. GGO at RLL</a:t>
            </a:r>
          </a:p>
          <a:p>
            <a:pPr marL="0" indent="0" fontAlgn="base">
              <a:buNone/>
            </a:pPr>
            <a:r>
              <a:rPr lang="en-US" altLang="ko-KR" sz="4000" dirty="0"/>
              <a:t>5. Probable </a:t>
            </a:r>
            <a:r>
              <a:rPr lang="en-US" altLang="ko-KR" sz="4000" dirty="0" err="1"/>
              <a:t>subsegmental</a:t>
            </a:r>
            <a:r>
              <a:rPr lang="en-US" altLang="ko-KR" sz="4000" dirty="0"/>
              <a:t> atelectasis of </a:t>
            </a:r>
            <a:r>
              <a:rPr lang="en-US" altLang="ko-KR" sz="4000" dirty="0" smtClean="0"/>
              <a:t>LUL</a:t>
            </a:r>
          </a:p>
          <a:p>
            <a:pPr marL="0" indent="0" fontAlgn="base">
              <a:buNone/>
            </a:pPr>
            <a:endParaRPr lang="en-US" altLang="ko-KR" sz="4000" dirty="0"/>
          </a:p>
          <a:p>
            <a:pPr marL="0" indent="0" fontAlgn="base">
              <a:buNone/>
            </a:pPr>
            <a:r>
              <a:rPr lang="en-US" altLang="ko-KR" sz="4000" b="1" dirty="0"/>
              <a:t>18.11.30. MR 3T Brain Metastasis (CE) &amp; Diffusion</a:t>
            </a:r>
            <a:endParaRPr lang="en-US" altLang="ko-KR" sz="4000" dirty="0"/>
          </a:p>
          <a:p>
            <a:pPr marL="0" indent="0" fontAlgn="base">
              <a:buNone/>
            </a:pPr>
            <a:r>
              <a:rPr lang="en-US" altLang="ko-KR" sz="4000" dirty="0"/>
              <a:t>: No definite evidence of metastasis in the brain and skull</a:t>
            </a:r>
            <a:r>
              <a:rPr lang="en-US" altLang="ko-KR" sz="4000" dirty="0" smtClean="0"/>
              <a:t>.</a:t>
            </a:r>
          </a:p>
          <a:p>
            <a:pPr marL="0" indent="0" fontAlgn="base">
              <a:buNone/>
            </a:pPr>
            <a:endParaRPr lang="en-US" altLang="ko-KR" sz="4000" dirty="0"/>
          </a:p>
          <a:p>
            <a:pPr marL="0" indent="0" fontAlgn="base">
              <a:buNone/>
            </a:pPr>
            <a:r>
              <a:rPr lang="en-US" altLang="ko-KR" sz="4000" b="1" dirty="0"/>
              <a:t>18.11.21. </a:t>
            </a:r>
            <a:r>
              <a:rPr lang="ko-KR" altLang="en-US" sz="4000" b="1" dirty="0"/>
              <a:t>외과병리 진단</a:t>
            </a:r>
            <a:r>
              <a:rPr lang="en-US" altLang="ko-KR" sz="4000" b="1" dirty="0"/>
              <a:t>: </a:t>
            </a:r>
            <a:endParaRPr lang="ko-KR" altLang="en-US" sz="4000" dirty="0"/>
          </a:p>
          <a:p>
            <a:pPr marL="0" indent="0" fontAlgn="base">
              <a:buNone/>
            </a:pPr>
            <a:r>
              <a:rPr lang="en-US" altLang="ko-KR" sz="4000" dirty="0"/>
              <a:t>DIAGNOSIS: </a:t>
            </a:r>
          </a:p>
          <a:p>
            <a:pPr marL="0" indent="0" fontAlgn="base">
              <a:buNone/>
            </a:pPr>
            <a:r>
              <a:rPr lang="en-US" altLang="ko-KR" sz="4000" dirty="0"/>
              <a:t>Lung, upper lobe, </a:t>
            </a:r>
            <a:r>
              <a:rPr lang="en-US" altLang="ko-KR" sz="4000" dirty="0" err="1"/>
              <a:t>lingular</a:t>
            </a:r>
            <a:r>
              <a:rPr lang="en-US" altLang="ko-KR" sz="4000" dirty="0"/>
              <a:t> segment, left, </a:t>
            </a:r>
            <a:r>
              <a:rPr lang="en-US" altLang="ko-KR" sz="4000" dirty="0" err="1"/>
              <a:t>bronchoscopic</a:t>
            </a:r>
            <a:r>
              <a:rPr lang="en-US" altLang="ko-KR" sz="4000" dirty="0"/>
              <a:t> biopsy:</a:t>
            </a:r>
          </a:p>
          <a:p>
            <a:pPr marL="0" indent="0" fontAlgn="base">
              <a:buNone/>
            </a:pPr>
            <a:r>
              <a:rPr lang="en-US" altLang="ko-KR" sz="4000" dirty="0">
                <a:solidFill>
                  <a:srgbClr val="FF0000"/>
                </a:solidFill>
              </a:rPr>
              <a:t>Squamous cell carcinoma.</a:t>
            </a:r>
          </a:p>
          <a:p>
            <a:pPr marL="0" indent="0" fontAlgn="base">
              <a:buNone/>
            </a:pPr>
            <a:r>
              <a:rPr lang="en-US" altLang="ko-KR" sz="4000" dirty="0"/>
              <a:t>Lung, middle lobe, medial segment, right, </a:t>
            </a:r>
            <a:r>
              <a:rPr lang="en-US" altLang="ko-KR" sz="4000" dirty="0" err="1"/>
              <a:t>bronchoscopic</a:t>
            </a:r>
            <a:r>
              <a:rPr lang="en-US" altLang="ko-KR" sz="4000" dirty="0"/>
              <a:t> biopsy:</a:t>
            </a:r>
          </a:p>
          <a:p>
            <a:pPr marL="0" indent="0" fontAlgn="base">
              <a:buNone/>
            </a:pPr>
            <a:r>
              <a:rPr lang="en-US" altLang="ko-KR" sz="4000" dirty="0"/>
              <a:t>An atypical cell cluster. c/w Squamous cell carcinoma.</a:t>
            </a:r>
          </a:p>
          <a:p>
            <a:pPr marL="0" indent="0" fontAlgn="base">
              <a:buNone/>
            </a:pPr>
            <a:r>
              <a:rPr lang="en-US" altLang="ko-KR" sz="4000" dirty="0"/>
              <a:t>#. EGFR mutation: Negative</a:t>
            </a:r>
          </a:p>
          <a:p>
            <a:pPr marL="0" indent="0" fontAlgn="base">
              <a:buNone/>
            </a:pPr>
            <a:r>
              <a:rPr lang="en-US" altLang="ko-KR" sz="4000" dirty="0"/>
              <a:t>CK5/6, p63 : positive</a:t>
            </a:r>
          </a:p>
          <a:p>
            <a:pPr marL="0" indent="0" fontAlgn="base">
              <a:buNone/>
            </a:pPr>
            <a:r>
              <a:rPr lang="en-US" altLang="ko-KR" sz="4000" dirty="0"/>
              <a:t>TTF-1 : </a:t>
            </a:r>
            <a:r>
              <a:rPr lang="en-US" altLang="ko-KR" sz="4000" dirty="0" smtClean="0"/>
              <a:t>negative</a:t>
            </a:r>
          </a:p>
          <a:p>
            <a:pPr marL="0" indent="0" fontAlgn="base">
              <a:buNone/>
            </a:pPr>
            <a:endParaRPr lang="en-US" altLang="ko-KR" sz="80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4716016" y="3429000"/>
            <a:ext cx="367240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b="1" u="sng"/>
              <a:t>최종진단</a:t>
            </a:r>
            <a:r>
              <a:rPr lang="en-US" altLang="ko-KR" b="1" u="sng"/>
              <a:t>: </a:t>
            </a:r>
            <a:r>
              <a:rPr lang="ko-KR" altLang="en-US" b="1" u="sng"/>
              <a:t>원발성 폐암</a:t>
            </a:r>
            <a:r>
              <a:rPr lang="en-US" altLang="ko-KR" b="1" u="sng"/>
              <a:t>(</a:t>
            </a:r>
            <a:r>
              <a:rPr lang="ko-KR" altLang="en-US" b="1" u="sng"/>
              <a:t>편평세포암종</a:t>
            </a:r>
            <a:r>
              <a:rPr lang="en-US" altLang="ko-KR" b="1" u="sng"/>
              <a:t>, Squamous cell carcinoma)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811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673592"/>
              </p:ext>
            </p:extLst>
          </p:nvPr>
        </p:nvGraphicFramePr>
        <p:xfrm>
          <a:off x="899592" y="116632"/>
          <a:ext cx="7272808" cy="6497854"/>
        </p:xfrm>
        <a:graphic>
          <a:graphicData uri="http://schemas.openxmlformats.org/drawingml/2006/table">
            <a:tbl>
              <a:tblPr/>
              <a:tblGrid>
                <a:gridCol w="2458997"/>
                <a:gridCol w="4813811"/>
              </a:tblGrid>
              <a:tr h="349128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확정적인 폐암 유발물질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(Known Lung Carcinogens)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52" marR="44352" marT="12262" marB="12262">
                    <a:lnL>
                      <a:noFill/>
                    </a:lnL>
                    <a:lnR>
                      <a:noFill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폐암 유발물질 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19050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i="1" u="sng" kern="0" spc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ea typeface="맑은 고딕" panose="020B0503020000020004" pitchFamily="50" charset="-127"/>
                        </a:rPr>
                        <a:t>석면</a:t>
                      </a:r>
                      <a:r>
                        <a:rPr lang="ko-KR" altLang="en-US" sz="1050" b="1" i="1" u="sng" kern="0" spc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맑은 고딕" panose="020B0503020000020004" pitchFamily="50" charset="-127"/>
                        </a:rPr>
                        <a:t>*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19050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비소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19050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 err="1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클로로메틸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 에테르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</a:t>
                      </a:r>
                      <a:r>
                        <a:rPr lang="en-US" altLang="ko-KR" sz="1050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Chloromethyl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 ethers)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19050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가 크롬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(Chromium(VI)) 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및 화합물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19050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결정형유리규산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</a:t>
                      </a:r>
                      <a:r>
                        <a:rPr lang="en-US" altLang="ko-KR" sz="1050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Cristalline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 silica)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19050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겨자 가스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(Mustard gas)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19050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니켈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(Nickel) 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화합물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19050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카드뮴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(Cadmium) 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화합물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 err="1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다환식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 방향성 탄화수소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</a:t>
                      </a:r>
                      <a:r>
                        <a:rPr lang="en-US" altLang="ko-KR" sz="1050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Polyaromatic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 hydrocarbons(</a:t>
                      </a:r>
                      <a:r>
                        <a:rPr lang="en-US" altLang="ko-KR" sz="1050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eg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. </a:t>
                      </a:r>
                      <a:r>
                        <a:rPr lang="en-US" altLang="ko-KR" sz="1050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benzopyrene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))*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콜타르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콜타르피치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 err="1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라돈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(Radon)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간접 흡연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(Environmental Tobacco smoke)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폐암 유발공정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철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강철 주조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페인트 도장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알루미늄 제련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고무산업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황산을 포함한 강산 및 무기산 노출 공정간접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52" marR="44352" marT="12262" marB="12262">
                    <a:lnL>
                      <a:noFill/>
                    </a:lnL>
                    <a:lnR>
                      <a:noFill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8004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가능성이 높은 폐암 유발물질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-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(Probable Lung </a:t>
                      </a:r>
                      <a:r>
                        <a:rPr lang="en-US" altLang="ko-KR" sz="1050" b="1" kern="0" spc="-3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Carciongens</a:t>
                      </a:r>
                      <a:r>
                        <a:rPr lang="en-US" altLang="ko-KR" sz="1050" b="1" kern="0" spc="-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52" marR="44352" marT="12262" marB="12262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폐암 유발물질 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 err="1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베릴륨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디젤연소물질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(DEE): 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철도작업자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직업운전자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부두작업자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기계공 등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대기오염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살충제 살포 등 직업적 노출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포름알데히드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폐암 유발공정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철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강철 주조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페인트 도장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알루미늄 제련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고무산업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맑은 고딕" panose="020B0503020000020004" pitchFamily="50" charset="-127"/>
                        </a:rPr>
                        <a:t>황산을 포함한 강산 및 무기산 노출 공정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52" marR="44352" marT="12262" marB="12262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162090" y="1550988"/>
            <a:ext cx="1822739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37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dirty="0"/>
              <a:t>업무관련성 평가 </a:t>
            </a:r>
            <a:r>
              <a:rPr lang="en-US" altLang="ko-KR" sz="4000" dirty="0"/>
              <a:t>- </a:t>
            </a:r>
            <a:r>
              <a:rPr lang="ko-KR" altLang="en-US" sz="4000" dirty="0"/>
              <a:t>폐암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ko-KR" altLang="en-US" sz="2000" dirty="0"/>
              <a:t>석면에 노출되는 업무에 종사한 경력이 있는 근로자에게 다음 어느 하나에 해당하는 경우로서 </a:t>
            </a:r>
            <a:r>
              <a:rPr lang="ko-KR" altLang="en-US" sz="2000" dirty="0">
                <a:solidFill>
                  <a:srgbClr val="FF0000"/>
                </a:solidFill>
              </a:rPr>
              <a:t>노출 후 </a:t>
            </a:r>
            <a:r>
              <a:rPr lang="en-US" altLang="ko-KR" sz="2000" dirty="0">
                <a:solidFill>
                  <a:srgbClr val="FF0000"/>
                </a:solidFill>
              </a:rPr>
              <a:t>10</a:t>
            </a:r>
            <a:r>
              <a:rPr lang="ko-KR" altLang="en-US" sz="2000" dirty="0">
                <a:solidFill>
                  <a:srgbClr val="FF0000"/>
                </a:solidFill>
              </a:rPr>
              <a:t>년 이상의 기간이 경과 후 발생된 “폐암”은 </a:t>
            </a:r>
            <a:r>
              <a:rPr lang="ko-KR" altLang="en-US" sz="2000" dirty="0" err="1">
                <a:solidFill>
                  <a:srgbClr val="FF0000"/>
                </a:solidFill>
              </a:rPr>
              <a:t>업무상질병으로</a:t>
            </a:r>
            <a:r>
              <a:rPr lang="ko-KR" altLang="en-US" sz="2000" dirty="0">
                <a:solidFill>
                  <a:srgbClr val="FF0000"/>
                </a:solidFill>
              </a:rPr>
              <a:t> 본다</a:t>
            </a:r>
            <a:r>
              <a:rPr lang="en-US" altLang="ko-KR" sz="2000" dirty="0">
                <a:solidFill>
                  <a:srgbClr val="FF0000"/>
                </a:solidFill>
              </a:rPr>
              <a:t>. </a:t>
            </a:r>
            <a:endParaRPr lang="en-US" altLang="ko-KR" sz="2000" dirty="0" smtClean="0">
              <a:solidFill>
                <a:srgbClr val="FF0000"/>
              </a:solidFill>
            </a:endParaRPr>
          </a:p>
          <a:p>
            <a:pPr fontAlgn="base"/>
            <a:r>
              <a:rPr lang="ko-KR" altLang="en-US" sz="2000" dirty="0" smtClean="0">
                <a:solidFill>
                  <a:srgbClr val="FF0000"/>
                </a:solidFill>
              </a:rPr>
              <a:t>노출 </a:t>
            </a:r>
            <a:r>
              <a:rPr lang="ko-KR" altLang="en-US" sz="2000" dirty="0">
                <a:solidFill>
                  <a:srgbClr val="FF0000"/>
                </a:solidFill>
              </a:rPr>
              <a:t>후 발병까지의 기간이 </a:t>
            </a:r>
            <a:r>
              <a:rPr lang="en-US" altLang="ko-KR" sz="2000" dirty="0">
                <a:solidFill>
                  <a:srgbClr val="FF0000"/>
                </a:solidFill>
              </a:rPr>
              <a:t>10</a:t>
            </a:r>
            <a:r>
              <a:rPr lang="ko-KR" altLang="en-US" sz="2000" dirty="0">
                <a:solidFill>
                  <a:srgbClr val="FF0000"/>
                </a:solidFill>
              </a:rPr>
              <a:t>년 미만인 경우에는 노출의 양</a:t>
            </a:r>
            <a:r>
              <a:rPr lang="en-US" altLang="ko-KR" sz="2000" dirty="0">
                <a:solidFill>
                  <a:srgbClr val="FF0000"/>
                </a:solidFill>
              </a:rPr>
              <a:t>, </a:t>
            </a:r>
            <a:r>
              <a:rPr lang="ko-KR" altLang="en-US" sz="2000" dirty="0">
                <a:solidFill>
                  <a:srgbClr val="FF0000"/>
                </a:solidFill>
              </a:rPr>
              <a:t>노출의 기간</a:t>
            </a:r>
            <a:r>
              <a:rPr lang="en-US" altLang="ko-KR" sz="2000" dirty="0">
                <a:solidFill>
                  <a:srgbClr val="FF0000"/>
                </a:solidFill>
              </a:rPr>
              <a:t>, </a:t>
            </a:r>
            <a:r>
              <a:rPr lang="ko-KR" altLang="en-US" sz="2000" dirty="0">
                <a:solidFill>
                  <a:srgbClr val="FF0000"/>
                </a:solidFill>
              </a:rPr>
              <a:t>노출 후 발병까지의 기간 등을 고려하여 석면으로 인한 질병으로 인정되면 포함한다</a:t>
            </a:r>
            <a:r>
              <a:rPr lang="en-US" altLang="ko-KR" sz="2000" dirty="0">
                <a:solidFill>
                  <a:srgbClr val="FF0000"/>
                </a:solidFill>
              </a:rPr>
              <a:t>.</a:t>
            </a:r>
            <a:endParaRPr lang="ko-KR" altLang="en-US" sz="2000" dirty="0">
              <a:solidFill>
                <a:srgbClr val="FF0000"/>
              </a:solidFill>
            </a:endParaRPr>
          </a:p>
          <a:p>
            <a:pPr marL="800100" lvl="2" indent="0" fontAlgn="base">
              <a:buNone/>
            </a:pPr>
            <a:r>
              <a:rPr lang="en-US" altLang="ko-KR" sz="1600" dirty="0"/>
              <a:t>1. </a:t>
            </a:r>
            <a:r>
              <a:rPr lang="ko-KR" altLang="en-US" sz="1600" dirty="0" err="1"/>
              <a:t>석면폐증</a:t>
            </a:r>
            <a:r>
              <a:rPr lang="ko-KR" altLang="en-US" sz="1600" dirty="0"/>
              <a:t> 또는 석면에 의한 것으로 인정되는 흉막 변화가 동반된 경우</a:t>
            </a:r>
          </a:p>
          <a:p>
            <a:pPr marL="800100" lvl="2" indent="0" fontAlgn="base">
              <a:buNone/>
            </a:pPr>
            <a:r>
              <a:rPr lang="en-US" altLang="ko-KR" sz="1600" dirty="0"/>
              <a:t>2. </a:t>
            </a:r>
            <a:r>
              <a:rPr lang="ko-KR" altLang="en-US" sz="1600" dirty="0" err="1"/>
              <a:t>건조폐</a:t>
            </a:r>
            <a:r>
              <a:rPr lang="ko-KR" altLang="en-US" sz="1600" dirty="0"/>
              <a:t> 중량 </a:t>
            </a:r>
            <a:r>
              <a:rPr lang="en-US" altLang="ko-KR" sz="1600" dirty="0"/>
              <a:t>1g</a:t>
            </a:r>
            <a:r>
              <a:rPr lang="ko-KR" altLang="en-US" sz="1600" dirty="0"/>
              <a:t>당 </a:t>
            </a:r>
            <a:r>
              <a:rPr lang="en-US" altLang="ko-KR" sz="1600" dirty="0"/>
              <a:t>5</a:t>
            </a:r>
            <a:r>
              <a:rPr lang="ko-KR" altLang="en-US" sz="1600" dirty="0" err="1"/>
              <a:t>천개</a:t>
            </a:r>
            <a:r>
              <a:rPr lang="ko-KR" altLang="en-US" sz="1600" dirty="0"/>
              <a:t> 이상의 </a:t>
            </a:r>
            <a:r>
              <a:rPr lang="ko-KR" altLang="en-US" sz="1600" dirty="0" err="1"/>
              <a:t>석면소체</a:t>
            </a:r>
            <a:r>
              <a:rPr lang="en-US" altLang="ko-KR" sz="1600" dirty="0"/>
              <a:t>, 1</a:t>
            </a:r>
            <a:r>
              <a:rPr lang="ko-KR" altLang="en-US" sz="1600" dirty="0"/>
              <a:t>㎛ 이상 길이</a:t>
            </a:r>
            <a:r>
              <a:rPr lang="en-US" altLang="ko-KR" sz="1600" dirty="0"/>
              <a:t>․5</a:t>
            </a:r>
            <a:r>
              <a:rPr lang="ko-KR" altLang="en-US" sz="1600" dirty="0" err="1"/>
              <a:t>백만개</a:t>
            </a:r>
            <a:r>
              <a:rPr lang="ko-KR" altLang="en-US" sz="1600" dirty="0"/>
              <a:t> 이상의 석면섬유</a:t>
            </a:r>
            <a:r>
              <a:rPr lang="en-US" altLang="ko-KR" sz="1600" dirty="0"/>
              <a:t>, </a:t>
            </a:r>
            <a:endParaRPr lang="ko-KR" altLang="en-US" sz="1600" dirty="0"/>
          </a:p>
          <a:p>
            <a:pPr marL="800100" lvl="2" indent="0" fontAlgn="base">
              <a:buNone/>
            </a:pPr>
            <a:r>
              <a:rPr lang="en-US" altLang="ko-KR" sz="1600" dirty="0"/>
              <a:t>5</a:t>
            </a:r>
            <a:r>
              <a:rPr lang="ko-KR" altLang="en-US" sz="1600" dirty="0"/>
              <a:t>㎛ 이상 길이</a:t>
            </a:r>
            <a:r>
              <a:rPr lang="en-US" altLang="ko-KR" sz="1600" dirty="0"/>
              <a:t>․2</a:t>
            </a:r>
            <a:r>
              <a:rPr lang="ko-KR" altLang="en-US" sz="1600" dirty="0"/>
              <a:t>백만 개 이상의 석면섬유</a:t>
            </a:r>
            <a:r>
              <a:rPr lang="en-US" altLang="ko-KR" sz="1600" dirty="0"/>
              <a:t>, </a:t>
            </a:r>
            <a:r>
              <a:rPr lang="ko-KR" altLang="en-US" sz="1600" dirty="0" err="1"/>
              <a:t>기관지폐포</a:t>
            </a:r>
            <a:r>
              <a:rPr lang="ko-KR" altLang="en-US" sz="1600" dirty="0"/>
              <a:t> </a:t>
            </a:r>
            <a:r>
              <a:rPr lang="ko-KR" altLang="en-US" sz="1600" dirty="0" err="1"/>
              <a:t>세정액</a:t>
            </a:r>
            <a:r>
              <a:rPr lang="en-US" altLang="ko-KR" sz="1600" dirty="0"/>
              <a:t>(BAL)</a:t>
            </a:r>
            <a:r>
              <a:rPr lang="ko-KR" altLang="en-US" sz="1600" dirty="0"/>
              <a:t>에서 </a:t>
            </a:r>
            <a:r>
              <a:rPr lang="en-US" altLang="ko-KR" sz="1600" dirty="0"/>
              <a:t>1ml</a:t>
            </a:r>
            <a:r>
              <a:rPr lang="ko-KR" altLang="en-US" sz="1600" dirty="0"/>
              <a:t>당 </a:t>
            </a:r>
            <a:r>
              <a:rPr lang="en-US" altLang="ko-KR" sz="1600" dirty="0"/>
              <a:t>5</a:t>
            </a:r>
            <a:r>
              <a:rPr lang="ko-KR" altLang="en-US" sz="1600" dirty="0"/>
              <a:t>개 </a:t>
            </a:r>
            <a:r>
              <a:rPr lang="ko-KR" altLang="en-US" sz="1600" dirty="0" smtClean="0"/>
              <a:t>이상의 </a:t>
            </a:r>
            <a:r>
              <a:rPr lang="ko-KR" altLang="en-US" sz="1600" dirty="0" err="1"/>
              <a:t>석면소체가</a:t>
            </a:r>
            <a:r>
              <a:rPr lang="ko-KR" altLang="en-US" sz="1600" dirty="0"/>
              <a:t> 있는 경우</a:t>
            </a:r>
          </a:p>
          <a:p>
            <a:pPr marL="800100" lvl="2" indent="0" fontAlgn="base">
              <a:buNone/>
            </a:pPr>
            <a:r>
              <a:rPr lang="en-US" altLang="ko-KR" sz="1600" dirty="0"/>
              <a:t>3. </a:t>
            </a:r>
            <a:r>
              <a:rPr lang="ko-KR" altLang="en-US" sz="1600" dirty="0" err="1"/>
              <a:t>누적노출량이</a:t>
            </a:r>
            <a:r>
              <a:rPr lang="ko-KR" altLang="en-US" sz="1600" dirty="0"/>
              <a:t> </a:t>
            </a:r>
            <a:r>
              <a:rPr lang="en-US" altLang="ko-KR" sz="1600" dirty="0"/>
              <a:t>10 fiber/cc-</a:t>
            </a:r>
            <a:r>
              <a:rPr lang="ko-KR" altLang="en-US" sz="1600" dirty="0"/>
              <a:t>년 이상인 경우</a:t>
            </a:r>
          </a:p>
          <a:p>
            <a:pPr marL="800100" lvl="2" indent="0" fontAlgn="base">
              <a:buNone/>
            </a:pPr>
            <a:r>
              <a:rPr lang="en-US" altLang="ko-KR" sz="1600" b="1" u="sng" dirty="0"/>
              <a:t>4. </a:t>
            </a:r>
            <a:r>
              <a:rPr lang="ko-KR" altLang="en-US" sz="1600" b="1" u="sng" dirty="0" err="1"/>
              <a:t>누적노출량을</a:t>
            </a:r>
            <a:r>
              <a:rPr lang="ko-KR" altLang="en-US" sz="1600" b="1" u="sng" dirty="0"/>
              <a:t> 확인할 수 없는 경우로서 다음 어느 하나에 해당된다고 인정되는 </a:t>
            </a:r>
            <a:r>
              <a:rPr lang="ko-KR" altLang="en-US" sz="1600" b="1" u="sng" dirty="0" smtClean="0"/>
              <a:t>경우</a:t>
            </a:r>
            <a:endParaRPr lang="en-US" altLang="ko-KR" sz="1600" b="1" u="sng" dirty="0" smtClean="0"/>
          </a:p>
          <a:p>
            <a:pPr marL="0" indent="0" fontAlgn="base">
              <a:buNone/>
            </a:pPr>
            <a:endParaRPr lang="ko-KR" altLang="en-US" sz="1800" dirty="0"/>
          </a:p>
          <a:p>
            <a:endParaRPr lang="ko-KR" altLang="en-US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11375" y="1830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1181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업무관련성 평가 </a:t>
            </a:r>
            <a:r>
              <a:rPr lang="en-US" altLang="ko-KR" dirty="0"/>
              <a:t>- </a:t>
            </a:r>
            <a:r>
              <a:rPr lang="ko-KR" altLang="en-US" dirty="0"/>
              <a:t>폐암</a:t>
            </a: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7850020"/>
              </p:ext>
            </p:extLst>
          </p:nvPr>
        </p:nvGraphicFramePr>
        <p:xfrm>
          <a:off x="683568" y="1268758"/>
          <a:ext cx="7920880" cy="5280223"/>
        </p:xfrm>
        <a:graphic>
          <a:graphicData uri="http://schemas.openxmlformats.org/drawingml/2006/table">
            <a:tbl>
              <a:tblPr/>
              <a:tblGrid>
                <a:gridCol w="789635"/>
                <a:gridCol w="2389956"/>
                <a:gridCol w="3778154"/>
                <a:gridCol w="963135"/>
              </a:tblGrid>
              <a:tr h="50038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 err="1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노출군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구분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세부 노출직업 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석면노출 최소경력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8645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1</a:t>
                      </a: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차 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노출군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381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석면을 원료로 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63500" marR="381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제품을 생산하는 산업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6350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7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석면섬유 제조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7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가스킷 제조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7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건축자재 제조 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7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내화단열재 제조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7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석면방직업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7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연마재 제조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자동차부품 제조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슬레이트 제조업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1</a:t>
                      </a: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년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40982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2</a:t>
                      </a: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차 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노출군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381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직무활동 중 석면함유 제품을 다루거나 취급하는 산업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635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200" dirty="0">
                          <a:solidFill>
                            <a:srgbClr val="FF0000"/>
                          </a:solidFill>
                          <a:effectLst/>
                          <a:ea typeface="한양중고딕"/>
                        </a:rPr>
                        <a:t>건설업 및 </a:t>
                      </a:r>
                      <a:r>
                        <a:rPr lang="ko-KR" altLang="en-US" sz="1200" b="1" kern="0" spc="-200" dirty="0" err="1">
                          <a:solidFill>
                            <a:srgbClr val="FF0000"/>
                          </a:solidFill>
                          <a:effectLst/>
                          <a:ea typeface="한양중고딕"/>
                        </a:rPr>
                        <a:t>건물해체업</a:t>
                      </a:r>
                      <a:endParaRPr lang="ko-KR" altLang="en-US" sz="12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101600" marR="635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선박건조 및 수리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자동차 정비</a:t>
                      </a:r>
                      <a:r>
                        <a:rPr lang="en-US" altLang="ko-KR" sz="1200" b="1" kern="0" spc="-50" dirty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, </a:t>
                      </a: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제조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전기제품 제조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철강업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철도 차량 정비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u="sng" kern="0" spc="-5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한양중고딕"/>
                        </a:rPr>
                        <a:t>5</a:t>
                      </a:r>
                      <a:r>
                        <a:rPr lang="ko-KR" altLang="en-US" sz="1200" b="1" u="sng" kern="0" spc="-5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ea typeface="한양중고딕"/>
                        </a:rPr>
                        <a:t>년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40982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3</a:t>
                      </a: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차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노출군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381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석면함유제품을 생산과정에서 사용하는 산업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635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금속제품 제조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기계 제조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 err="1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절연제</a:t>
                      </a: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 제조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접착제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플라스틱제품 제조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01600" marR="6350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항공기부품 제조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10</a:t>
                      </a: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년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7204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altLang="ko-KR" sz="1900" b="1" dirty="0"/>
              <a:t>4. </a:t>
            </a:r>
            <a:r>
              <a:rPr lang="ko-KR" altLang="en-US" sz="1900" b="1" dirty="0" smtClean="0"/>
              <a:t>종합결론</a:t>
            </a:r>
            <a:endParaRPr lang="en-US" altLang="ko-KR" sz="1900" b="1" dirty="0" smtClean="0"/>
          </a:p>
          <a:p>
            <a:pPr marL="0" indent="0" fontAlgn="base">
              <a:buNone/>
            </a:pPr>
            <a:endParaRPr lang="ko-KR" altLang="en-US" sz="1900" dirty="0"/>
          </a:p>
          <a:p>
            <a:pPr marL="0" indent="0" fontAlgn="base">
              <a:buNone/>
            </a:pPr>
            <a:r>
              <a:rPr lang="ko-KR" altLang="en-US" sz="1900" dirty="0"/>
              <a:t>위의 검토내용을 종합할 때</a:t>
            </a:r>
            <a:r>
              <a:rPr lang="en-US" altLang="ko-KR" sz="1900" dirty="0"/>
              <a:t>, </a:t>
            </a:r>
            <a:r>
              <a:rPr lang="en-US" altLang="ko-KR" sz="1900" dirty="0" smtClean="0"/>
              <a:t>000</a:t>
            </a:r>
            <a:r>
              <a:rPr lang="ko-KR" altLang="en-US" sz="1900" dirty="0" smtClean="0"/>
              <a:t>는</a:t>
            </a:r>
            <a:endParaRPr lang="en-US" altLang="ko-KR" sz="1900" dirty="0" smtClean="0"/>
          </a:p>
          <a:p>
            <a:pPr marL="0" indent="0" fontAlgn="base">
              <a:buNone/>
            </a:pPr>
            <a:endParaRPr lang="ko-KR" altLang="en-US" sz="1900" dirty="0"/>
          </a:p>
          <a:p>
            <a:pPr marL="0" indent="0" fontAlgn="base">
              <a:buNone/>
            </a:pPr>
            <a:r>
              <a:rPr lang="ko-KR" altLang="en-US" sz="1900" dirty="0"/>
              <a:t>① 건축 일용직으로 근무하며 </a:t>
            </a:r>
            <a:r>
              <a:rPr lang="ko-KR" altLang="en-US" sz="1900" dirty="0">
                <a:solidFill>
                  <a:srgbClr val="FF0000"/>
                </a:solidFill>
              </a:rPr>
              <a:t>석면분진</a:t>
            </a:r>
            <a:r>
              <a:rPr lang="en-US" altLang="ko-KR" sz="1900" dirty="0">
                <a:solidFill>
                  <a:srgbClr val="FF0000"/>
                </a:solidFill>
              </a:rPr>
              <a:t>, </a:t>
            </a:r>
            <a:r>
              <a:rPr lang="ko-KR" altLang="en-US" sz="1900" dirty="0">
                <a:solidFill>
                  <a:srgbClr val="FF0000"/>
                </a:solidFill>
              </a:rPr>
              <a:t>시멘트 분진</a:t>
            </a:r>
            <a:r>
              <a:rPr lang="en-US" altLang="ko-KR" sz="1900" dirty="0">
                <a:solidFill>
                  <a:srgbClr val="FF0000"/>
                </a:solidFill>
              </a:rPr>
              <a:t>, </a:t>
            </a:r>
            <a:r>
              <a:rPr lang="ko-KR" altLang="en-US" sz="1900" dirty="0">
                <a:solidFill>
                  <a:srgbClr val="FF0000"/>
                </a:solidFill>
              </a:rPr>
              <a:t>결정형 </a:t>
            </a:r>
            <a:r>
              <a:rPr lang="ko-KR" altLang="en-US" sz="1900" dirty="0" err="1">
                <a:solidFill>
                  <a:srgbClr val="FF0000"/>
                </a:solidFill>
              </a:rPr>
              <a:t>유리규산에</a:t>
            </a:r>
            <a:r>
              <a:rPr lang="ko-KR" altLang="en-US" sz="1900" dirty="0">
                <a:solidFill>
                  <a:srgbClr val="FF0000"/>
                </a:solidFill>
              </a:rPr>
              <a:t> </a:t>
            </a:r>
            <a:r>
              <a:rPr lang="ko-KR" altLang="en-US" sz="1900" dirty="0"/>
              <a:t>고농도로 </a:t>
            </a:r>
            <a:r>
              <a:rPr lang="ko-KR" altLang="en-US" sz="1900" dirty="0" err="1"/>
              <a:t>오랜시간</a:t>
            </a:r>
            <a:r>
              <a:rPr lang="ko-KR" altLang="en-US" sz="1900" dirty="0"/>
              <a:t> 노출되었을 것으로 </a:t>
            </a:r>
            <a:r>
              <a:rPr lang="ko-KR" altLang="en-US" sz="1900" dirty="0" smtClean="0"/>
              <a:t>추정되며</a:t>
            </a:r>
            <a:endParaRPr lang="en-US" altLang="ko-KR" sz="1900" dirty="0" smtClean="0"/>
          </a:p>
          <a:p>
            <a:pPr marL="0" indent="0" fontAlgn="base">
              <a:buNone/>
            </a:pPr>
            <a:endParaRPr lang="ko-KR" altLang="en-US" sz="1900" dirty="0"/>
          </a:p>
          <a:p>
            <a:pPr marL="0" indent="0" fontAlgn="base">
              <a:buNone/>
            </a:pPr>
            <a:r>
              <a:rPr lang="ko-KR" altLang="en-US" sz="1900" dirty="0"/>
              <a:t>② 폐암이 발병하기까지의 잠복기가 충분하며</a:t>
            </a:r>
            <a:r>
              <a:rPr lang="en-US" altLang="ko-KR" sz="1900" dirty="0" smtClean="0"/>
              <a:t>,</a:t>
            </a:r>
          </a:p>
          <a:p>
            <a:pPr marL="0" indent="0" fontAlgn="base">
              <a:buNone/>
            </a:pPr>
            <a:endParaRPr lang="ko-KR" altLang="en-US" sz="1900" dirty="0"/>
          </a:p>
          <a:p>
            <a:pPr marL="0" indent="0" fontAlgn="base">
              <a:buNone/>
            </a:pPr>
            <a:r>
              <a:rPr lang="ko-KR" altLang="en-US" sz="1900" dirty="0"/>
              <a:t>③ 석면과 결정형 </a:t>
            </a:r>
            <a:r>
              <a:rPr lang="ko-KR" altLang="en-US" sz="1900" dirty="0" err="1"/>
              <a:t>유리규산이</a:t>
            </a:r>
            <a:r>
              <a:rPr lang="ko-KR" altLang="en-US" sz="1900" dirty="0"/>
              <a:t> 폐암 발병의 </a:t>
            </a:r>
            <a:r>
              <a:rPr lang="ko-KR" altLang="en-US" sz="1900" dirty="0" smtClean="0"/>
              <a:t>직업성 </a:t>
            </a:r>
            <a:r>
              <a:rPr lang="ko-KR" altLang="en-US" sz="1900" dirty="0"/>
              <a:t>유해물질임이 여러 연구결과에서 확인되어 있어 </a:t>
            </a:r>
            <a:endParaRPr lang="en-US" altLang="ko-KR" sz="1900" dirty="0" smtClean="0"/>
          </a:p>
          <a:p>
            <a:pPr marL="0" indent="0" fontAlgn="base">
              <a:buNone/>
            </a:pPr>
            <a:endParaRPr lang="ko-KR" altLang="en-US" sz="1900" dirty="0"/>
          </a:p>
          <a:p>
            <a:pPr marL="0" indent="0" fontAlgn="base">
              <a:buNone/>
            </a:pPr>
            <a:r>
              <a:rPr lang="ko-KR" altLang="en-US" sz="1900" dirty="0"/>
              <a:t>직업적 노출에 의한 폐암이 발생하였을 가능성이 높다</a:t>
            </a:r>
            <a:r>
              <a:rPr lang="en-US" altLang="ko-KR" sz="1900" dirty="0"/>
              <a:t>(Probable)</a:t>
            </a:r>
            <a:r>
              <a:rPr lang="ko-KR" altLang="en-US" sz="1900" dirty="0"/>
              <a:t>고 판단된다</a:t>
            </a:r>
            <a:r>
              <a:rPr lang="en-US" altLang="ko-KR" sz="1900" dirty="0"/>
              <a:t>.</a:t>
            </a:r>
            <a:endParaRPr lang="ko-KR" altLang="en-US" sz="1900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6118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IARC group1 agent</a:t>
            </a:r>
            <a:endParaRPr lang="ko-KR" altLang="en-US" dirty="0" smtClean="0"/>
          </a:p>
        </p:txBody>
      </p:sp>
      <p:sp>
        <p:nvSpPr>
          <p:cNvPr id="115715" name="내용 개체 틀 2"/>
          <p:cNvSpPr>
            <a:spLocks noGrp="1"/>
          </p:cNvSpPr>
          <p:nvPr>
            <p:ph idx="1"/>
          </p:nvPr>
        </p:nvSpPr>
        <p:spPr>
          <a:xfrm>
            <a:off x="468313" y="2133600"/>
            <a:ext cx="4464050" cy="3768725"/>
          </a:xfrm>
        </p:spPr>
        <p:txBody>
          <a:bodyPr/>
          <a:lstStyle/>
          <a:p>
            <a:r>
              <a:rPr lang="en-US" altLang="ko-KR" sz="1800" dirty="0" smtClean="0"/>
              <a:t>Asbestos</a:t>
            </a:r>
          </a:p>
          <a:p>
            <a:r>
              <a:rPr lang="en-US" altLang="ko-KR" sz="1800" dirty="0" smtClean="0"/>
              <a:t>Arsenic</a:t>
            </a:r>
          </a:p>
          <a:p>
            <a:r>
              <a:rPr lang="en-US" altLang="ko-KR" sz="1800" dirty="0" err="1" smtClean="0"/>
              <a:t>Chloromethyl</a:t>
            </a:r>
            <a:r>
              <a:rPr lang="en-US" altLang="ko-KR" sz="1800" dirty="0" smtClean="0"/>
              <a:t> ethers</a:t>
            </a:r>
          </a:p>
          <a:p>
            <a:r>
              <a:rPr lang="en-US" altLang="ko-KR" sz="1800" dirty="0" smtClean="0"/>
              <a:t>Chromium(VI)</a:t>
            </a:r>
          </a:p>
          <a:p>
            <a:r>
              <a:rPr lang="en-US" altLang="ko-KR" sz="1800" dirty="0" err="1" smtClean="0"/>
              <a:t>Sillica</a:t>
            </a:r>
            <a:r>
              <a:rPr lang="en-US" altLang="ko-KR" sz="1800" dirty="0" smtClean="0"/>
              <a:t>, crystalline</a:t>
            </a:r>
          </a:p>
          <a:p>
            <a:r>
              <a:rPr lang="en-US" altLang="ko-KR" sz="1800" dirty="0" smtClean="0"/>
              <a:t>Mustard gas</a:t>
            </a:r>
          </a:p>
          <a:p>
            <a:r>
              <a:rPr lang="en-US" altLang="ko-KR" sz="1800" dirty="0" smtClean="0"/>
              <a:t>Nickel</a:t>
            </a:r>
          </a:p>
          <a:p>
            <a:r>
              <a:rPr lang="en-US" altLang="ko-KR" sz="1800" dirty="0" smtClean="0"/>
              <a:t>Cadmium</a:t>
            </a:r>
          </a:p>
          <a:p>
            <a:r>
              <a:rPr lang="en-US" altLang="ko-KR" sz="1800" dirty="0" smtClean="0"/>
              <a:t>PAH(</a:t>
            </a:r>
            <a:r>
              <a:rPr lang="en-US" altLang="ko-KR" sz="1800" dirty="0" err="1" smtClean="0"/>
              <a:t>benzopyrene</a:t>
            </a:r>
            <a:r>
              <a:rPr lang="en-US" altLang="ko-KR" sz="1800" dirty="0" smtClean="0"/>
              <a:t>)</a:t>
            </a:r>
          </a:p>
          <a:p>
            <a:r>
              <a:rPr lang="en-US" altLang="ko-KR" sz="1800" dirty="0" smtClean="0"/>
              <a:t>Radon</a:t>
            </a:r>
          </a:p>
          <a:p>
            <a:r>
              <a:rPr lang="en-US" altLang="ko-KR" sz="1800" dirty="0" smtClean="0"/>
              <a:t>Environmental </a:t>
            </a:r>
            <a:r>
              <a:rPr lang="en-US" altLang="ko-KR" sz="1800" dirty="0" err="1" smtClean="0"/>
              <a:t>tabacco</a:t>
            </a:r>
            <a:r>
              <a:rPr lang="en-US" altLang="ko-KR" sz="1800" dirty="0" smtClean="0"/>
              <a:t> smoke</a:t>
            </a:r>
          </a:p>
          <a:p>
            <a:endParaRPr lang="ko-KR" altLang="en-US" dirty="0" smtClean="0"/>
          </a:p>
        </p:txBody>
      </p:sp>
      <p:sp>
        <p:nvSpPr>
          <p:cNvPr id="203780" name="TextBox 3"/>
          <p:cNvSpPr txBox="1">
            <a:spLocks noChangeArrowheads="1"/>
          </p:cNvSpPr>
          <p:nvPr/>
        </p:nvSpPr>
        <p:spPr bwMode="auto">
          <a:xfrm>
            <a:off x="4067175" y="2060575"/>
            <a:ext cx="50768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latinLnBrk="1" hangingPunct="1">
              <a:buFont typeface="Arial" pitchFamily="34" charset="0"/>
              <a:buChar char="•"/>
              <a:defRPr/>
            </a:pPr>
            <a:r>
              <a:rPr lang="en-US" altLang="ko-KR" dirty="0">
                <a:latin typeface="+mn-lt"/>
                <a:ea typeface="맑은 고딕" pitchFamily="50" charset="-127"/>
              </a:rPr>
              <a:t>Beryllium </a:t>
            </a:r>
          </a:p>
          <a:p>
            <a:pPr eaLnBrk="1" latinLnBrk="1" hangingPunct="1">
              <a:buFont typeface="Arial" pitchFamily="34" charset="0"/>
              <a:buChar char="•"/>
              <a:defRPr/>
            </a:pPr>
            <a:r>
              <a:rPr lang="en-US" altLang="ko-KR" dirty="0">
                <a:latin typeface="+mn-lt"/>
                <a:ea typeface="맑은 고딕" pitchFamily="50" charset="-127"/>
              </a:rPr>
              <a:t>Coal tars and pitches</a:t>
            </a:r>
          </a:p>
          <a:p>
            <a:pPr eaLnBrk="1" latinLnBrk="1" hangingPunct="1">
              <a:buFont typeface="Arial" pitchFamily="34" charset="0"/>
              <a:buChar char="•"/>
              <a:defRPr/>
            </a:pPr>
            <a:r>
              <a:rPr lang="en-US" altLang="ko-KR" dirty="0">
                <a:latin typeface="+mn-lt"/>
                <a:ea typeface="맑은 고딕" pitchFamily="50" charset="-127"/>
              </a:rPr>
              <a:t>Mineral oils, untreated and mildly treated</a:t>
            </a:r>
          </a:p>
          <a:p>
            <a:pPr eaLnBrk="1" latinLnBrk="1" hangingPunct="1">
              <a:buFont typeface="Arial" pitchFamily="34" charset="0"/>
              <a:buChar char="•"/>
              <a:defRPr/>
            </a:pPr>
            <a:r>
              <a:rPr lang="en-US" altLang="ko-KR" dirty="0" err="1">
                <a:latin typeface="+mn-lt"/>
                <a:ea typeface="맑은 고딕" pitchFamily="50" charset="-127"/>
              </a:rPr>
              <a:t>Soots</a:t>
            </a:r>
            <a:endParaRPr lang="en-US" altLang="ko-KR" dirty="0">
              <a:latin typeface="+mn-lt"/>
              <a:ea typeface="맑은 고딕" pitchFamily="50" charset="-127"/>
            </a:endParaRPr>
          </a:p>
          <a:p>
            <a:pPr eaLnBrk="1" latinLnBrk="1" hangingPunct="1">
              <a:buFont typeface="Arial" pitchFamily="34" charset="0"/>
              <a:buChar char="•"/>
              <a:defRPr/>
            </a:pPr>
            <a:r>
              <a:rPr lang="en-US" altLang="ko-KR" dirty="0">
                <a:latin typeface="+mn-lt"/>
                <a:ea typeface="맑은 고딕" pitchFamily="50" charset="-127"/>
              </a:rPr>
              <a:t>Talc containing </a:t>
            </a:r>
            <a:r>
              <a:rPr lang="en-US" altLang="ko-KR" dirty="0" err="1">
                <a:latin typeface="+mn-lt"/>
                <a:ea typeface="맑은 고딕" pitchFamily="50" charset="-127"/>
              </a:rPr>
              <a:t>asbestiform</a:t>
            </a:r>
            <a:r>
              <a:rPr lang="en-US" altLang="ko-KR" dirty="0">
                <a:latin typeface="+mn-lt"/>
                <a:ea typeface="맑은 고딕" pitchFamily="50" charset="-127"/>
              </a:rPr>
              <a:t> fibers</a:t>
            </a:r>
          </a:p>
          <a:p>
            <a:pPr eaLnBrk="1" latinLnBrk="1" hangingPunct="1">
              <a:buFont typeface="Arial" pitchFamily="34" charset="0"/>
              <a:buChar char="•"/>
              <a:defRPr/>
            </a:pPr>
            <a:r>
              <a:rPr lang="en-US" altLang="ko-KR" dirty="0" err="1">
                <a:latin typeface="+mn-lt"/>
                <a:ea typeface="맑은 고딕" pitchFamily="50" charset="-127"/>
              </a:rPr>
              <a:t>Tetrachlorodibenzo</a:t>
            </a:r>
            <a:r>
              <a:rPr lang="en-US" altLang="ko-KR" dirty="0">
                <a:latin typeface="+mn-lt"/>
                <a:ea typeface="맑은 고딕" pitchFamily="50" charset="-127"/>
              </a:rPr>
              <a:t>-</a:t>
            </a:r>
            <a:r>
              <a:rPr lang="en-US" altLang="ko-KR" dirty="0" err="1">
                <a:latin typeface="+mn-lt"/>
                <a:ea typeface="맑은 고딕" pitchFamily="50" charset="-127"/>
              </a:rPr>
              <a:t>para</a:t>
            </a:r>
            <a:r>
              <a:rPr lang="en-US" altLang="ko-KR" dirty="0">
                <a:latin typeface="+mn-lt"/>
                <a:ea typeface="맑은 고딕" pitchFamily="50" charset="-127"/>
              </a:rPr>
              <a:t>-dioxin(TCDD)</a:t>
            </a:r>
          </a:p>
          <a:p>
            <a:pPr eaLnBrk="1" latinLnBrk="1" hangingPunct="1">
              <a:buFont typeface="Arial" pitchFamily="34" charset="0"/>
              <a:buChar char="•"/>
              <a:defRPr/>
            </a:pPr>
            <a:r>
              <a:rPr lang="en-US" altLang="ko-KR" dirty="0">
                <a:latin typeface="+mn-lt"/>
                <a:ea typeface="맑은 고딕" pitchFamily="50" charset="-127"/>
              </a:rPr>
              <a:t>Strong inorganic-acid mists containing sulfuric acid</a:t>
            </a:r>
          </a:p>
        </p:txBody>
      </p:sp>
    </p:spTree>
    <p:extLst>
      <p:ext uri="{BB962C8B-B14F-4D97-AF65-F5344CB8AC3E}">
        <p14:creationId xmlns:p14="http://schemas.microsoft.com/office/powerpoint/2010/main" val="292345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목차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직업성 호흡기 질환 총론</a:t>
            </a:r>
            <a:endParaRPr lang="en-US" altLang="ko-KR" dirty="0" smtClean="0"/>
          </a:p>
          <a:p>
            <a:pPr marL="514350" indent="-514350">
              <a:buFont typeface="+mj-lt"/>
              <a:buAutoNum type="arabicPeriod"/>
            </a:pPr>
            <a:endParaRPr lang="en-US" altLang="ko-KR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직업성 호흡기 질환 각론</a:t>
            </a:r>
            <a:endParaRPr lang="en-US" altLang="ko-KR" dirty="0" smtClean="0"/>
          </a:p>
          <a:p>
            <a:pPr lvl="1">
              <a:buFontTx/>
              <a:buChar char="-"/>
            </a:pPr>
            <a:r>
              <a:rPr lang="ko-KR" altLang="en-US" dirty="0" smtClean="0"/>
              <a:t>폐암</a:t>
            </a:r>
            <a:endParaRPr lang="en-US" altLang="ko-KR" dirty="0" smtClean="0"/>
          </a:p>
          <a:p>
            <a:pPr lvl="1">
              <a:buFontTx/>
              <a:buChar char="-"/>
            </a:pPr>
            <a:r>
              <a:rPr lang="ko-KR" altLang="en-US" dirty="0" smtClean="0"/>
              <a:t>진폐증</a:t>
            </a:r>
            <a:endParaRPr lang="en-US" altLang="ko-KR" dirty="0" smtClean="0"/>
          </a:p>
          <a:p>
            <a:pPr lvl="1">
              <a:buFontTx/>
              <a:buChar char="-"/>
            </a:pPr>
            <a:r>
              <a:rPr lang="ko-KR" altLang="en-US" dirty="0" smtClean="0"/>
              <a:t>석면관련질환</a:t>
            </a:r>
            <a:endParaRPr lang="en-US" altLang="ko-KR" dirty="0" smtClean="0"/>
          </a:p>
          <a:p>
            <a:pPr lvl="1">
              <a:buFontTx/>
              <a:buChar char="-"/>
            </a:pPr>
            <a:r>
              <a:rPr lang="ko-KR" altLang="en-US" dirty="0"/>
              <a:t>간질성폐질환</a:t>
            </a:r>
            <a:endParaRPr lang="en-US" altLang="ko-KR" dirty="0"/>
          </a:p>
          <a:p>
            <a:pPr lvl="1">
              <a:buFontTx/>
              <a:buChar char="-"/>
            </a:pPr>
            <a:r>
              <a:rPr lang="ko-KR" altLang="en-US" dirty="0" smtClean="0"/>
              <a:t>천식</a:t>
            </a:r>
            <a:endParaRPr lang="en-US" altLang="ko-KR" dirty="0" smtClean="0"/>
          </a:p>
          <a:p>
            <a:pPr lvl="1">
              <a:buFontTx/>
              <a:buChar char="-"/>
            </a:pPr>
            <a:r>
              <a:rPr lang="ko-KR" altLang="en-US" dirty="0" smtClean="0"/>
              <a:t>만성폐쇄성폐질환 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 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3. </a:t>
            </a:r>
            <a:r>
              <a:rPr lang="ko-KR" altLang="en-US" dirty="0" smtClean="0"/>
              <a:t>산재보상의 이해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IARC group1 job</a:t>
            </a:r>
            <a:endParaRPr lang="ko-KR" altLang="en-US" smtClean="0"/>
          </a:p>
        </p:txBody>
      </p:sp>
      <p:sp>
        <p:nvSpPr>
          <p:cNvPr id="116739" name="내용 개체 틀 2"/>
          <p:cNvSpPr>
            <a:spLocks noGrp="1"/>
          </p:cNvSpPr>
          <p:nvPr>
            <p:ph idx="1"/>
          </p:nvPr>
        </p:nvSpPr>
        <p:spPr>
          <a:xfrm>
            <a:off x="468313" y="2060575"/>
            <a:ext cx="8229600" cy="3768725"/>
          </a:xfrm>
        </p:spPr>
        <p:txBody>
          <a:bodyPr>
            <a:normAutofit fontScale="92500" lnSpcReduction="20000"/>
          </a:bodyPr>
          <a:lstStyle/>
          <a:p>
            <a:r>
              <a:rPr lang="ko-KR" altLang="en-US" smtClean="0"/>
              <a:t>코크스 제조와 석탄의 가스화</a:t>
            </a:r>
          </a:p>
          <a:p>
            <a:r>
              <a:rPr lang="ko-KR" altLang="en-US" smtClean="0"/>
              <a:t>철과 강철 주조공장에서 일하는 노동자</a:t>
            </a:r>
          </a:p>
          <a:p>
            <a:r>
              <a:rPr lang="ko-KR" altLang="en-US" smtClean="0"/>
              <a:t>지하채광</a:t>
            </a:r>
            <a:r>
              <a:rPr lang="en-US" altLang="ko-KR" smtClean="0"/>
              <a:t>: </a:t>
            </a:r>
            <a:r>
              <a:rPr lang="ko-KR" altLang="en-US" smtClean="0"/>
              <a:t>우라늄</a:t>
            </a:r>
            <a:r>
              <a:rPr lang="en-US" altLang="ko-KR" smtClean="0"/>
              <a:t>, </a:t>
            </a:r>
            <a:r>
              <a:rPr lang="ko-KR" altLang="en-US" smtClean="0"/>
              <a:t>철</a:t>
            </a:r>
            <a:r>
              <a:rPr lang="en-US" altLang="ko-KR" smtClean="0"/>
              <a:t>, </a:t>
            </a:r>
            <a:r>
              <a:rPr lang="ko-KR" altLang="en-US" smtClean="0"/>
              <a:t>주석</a:t>
            </a:r>
          </a:p>
          <a:p>
            <a:r>
              <a:rPr lang="ko-KR" altLang="en-US" smtClean="0"/>
              <a:t>페인트 도장</a:t>
            </a:r>
          </a:p>
          <a:p>
            <a:r>
              <a:rPr lang="ko-KR" altLang="en-US" smtClean="0"/>
              <a:t>알루미늄 제련</a:t>
            </a:r>
          </a:p>
          <a:p>
            <a:r>
              <a:rPr lang="ko-KR" altLang="en-US" smtClean="0"/>
              <a:t>고무산업 </a:t>
            </a:r>
          </a:p>
          <a:p>
            <a:r>
              <a:rPr lang="en-US" altLang="ko-KR" smtClean="0"/>
              <a:t>Coal-tar distillation</a:t>
            </a:r>
            <a:endParaRPr lang="ko-KR" altLang="en-US" smtClean="0"/>
          </a:p>
          <a:p>
            <a:r>
              <a:rPr lang="en-US" altLang="ko-KR" smtClean="0"/>
              <a:t>Paving and roofing with coal-tar pitch </a:t>
            </a:r>
            <a:endParaRPr lang="ko-KR" altLang="en-US" smtClean="0"/>
          </a:p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465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IARC group 2A agent</a:t>
            </a:r>
            <a:endParaRPr lang="ko-KR" altLang="en-US" smtClean="0"/>
          </a:p>
        </p:txBody>
      </p:sp>
      <p:sp>
        <p:nvSpPr>
          <p:cNvPr id="117763" name="내용 개체 틀 2"/>
          <p:cNvSpPr>
            <a:spLocks noGrp="1"/>
          </p:cNvSpPr>
          <p:nvPr>
            <p:ph idx="1"/>
          </p:nvPr>
        </p:nvSpPr>
        <p:spPr>
          <a:xfrm>
            <a:off x="914400" y="1447800"/>
            <a:ext cx="8015288" cy="45720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altLang="ko-KR" smtClean="0"/>
              <a:t>Diesel engine exhaust</a:t>
            </a:r>
          </a:p>
          <a:p>
            <a:pPr lvl="1"/>
            <a:r>
              <a:rPr lang="en-US" altLang="ko-KR" smtClean="0"/>
              <a:t>Formaldehyde</a:t>
            </a:r>
          </a:p>
          <a:p>
            <a:pPr lvl="1"/>
            <a:r>
              <a:rPr lang="en-US" altLang="ko-KR" smtClean="0"/>
              <a:t>Nonarsenical insecticides</a:t>
            </a:r>
          </a:p>
          <a:p>
            <a:pPr lvl="1"/>
            <a:r>
              <a:rPr lang="en-US" altLang="ko-KR" smtClean="0"/>
              <a:t>High temperature frying, emission from</a:t>
            </a:r>
          </a:p>
          <a:p>
            <a:pPr lvl="1"/>
            <a:r>
              <a:rPr lang="en-US" altLang="ko-KR" smtClean="0"/>
              <a:t>Epichlorohydrin</a:t>
            </a:r>
          </a:p>
          <a:p>
            <a:pPr lvl="1"/>
            <a:r>
              <a:rPr lang="el-GR" altLang="ko-KR" smtClean="0"/>
              <a:t>α-</a:t>
            </a:r>
            <a:r>
              <a:rPr lang="en-US" altLang="ko-KR" smtClean="0"/>
              <a:t>Chlorinated toluenes</a:t>
            </a:r>
          </a:p>
          <a:p>
            <a:pPr lvl="1"/>
            <a:r>
              <a:rPr lang="en-US" altLang="ko-KR" smtClean="0"/>
              <a:t>Creosote</a:t>
            </a:r>
          </a:p>
          <a:p>
            <a:r>
              <a:rPr lang="en-US" altLang="ko-KR" sz="4000" smtClean="0"/>
              <a:t>IARC group 2A Job</a:t>
            </a:r>
          </a:p>
          <a:p>
            <a:pPr lvl="1"/>
            <a:r>
              <a:rPr lang="ko-KR" altLang="en-US" sz="1800" smtClean="0"/>
              <a:t>사람의 수작업에 의존하는 예술 잔이나 다른 특별한 종류의 잔들의 제작</a:t>
            </a:r>
          </a:p>
          <a:p>
            <a:pPr lvl="1"/>
            <a:r>
              <a:rPr lang="ko-KR" altLang="en-US" sz="1800" smtClean="0"/>
              <a:t>살충제 제조나 적용</a:t>
            </a:r>
            <a:r>
              <a:rPr lang="en-US" altLang="ko-KR" sz="1800" smtClean="0"/>
              <a:t>(</a:t>
            </a:r>
            <a:r>
              <a:rPr lang="ko-KR" altLang="en-US" sz="1800" smtClean="0"/>
              <a:t>일반적으로 스프레이</a:t>
            </a:r>
            <a:r>
              <a:rPr lang="en-US" altLang="ko-KR" sz="1800" smtClean="0"/>
              <a:t>)</a:t>
            </a:r>
            <a:endParaRPr lang="ko-KR" altLang="en-US" sz="1800" smtClean="0"/>
          </a:p>
          <a:p>
            <a:pPr lvl="1"/>
            <a:r>
              <a:rPr lang="en-US" altLang="ko-KR" smtClean="0"/>
              <a:t>Carbon electrode manufacture</a:t>
            </a:r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78810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1819275"/>
            <a:ext cx="8872538" cy="4032250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ea typeface="굴림" panose="020B0600000101010101" pitchFamily="50" charset="-127"/>
              </a:rPr>
              <a:t>Peripheral squamous carcinoma</a:t>
            </a:r>
          </a:p>
          <a:p>
            <a:pPr eaLnBrk="1" hangingPunct="1"/>
            <a:r>
              <a:rPr lang="en-US" altLang="ko-KR" dirty="0" smtClean="0">
                <a:ea typeface="굴림" panose="020B0600000101010101" pitchFamily="50" charset="-127"/>
                <a:sym typeface="Wingdings" panose="05000000000000000000" pitchFamily="2" charset="2"/>
              </a:rPr>
              <a:t>The greater the exposure to asbestos, </a:t>
            </a:r>
          </a:p>
          <a:p>
            <a:pPr eaLnBrk="1" hangingPunct="1">
              <a:buFontTx/>
              <a:buNone/>
            </a:pPr>
            <a:r>
              <a:rPr lang="en-US" altLang="ko-KR" dirty="0" smtClean="0">
                <a:ea typeface="굴림" panose="020B0600000101010101" pitchFamily="50" charset="-127"/>
                <a:sym typeface="Wingdings" panose="05000000000000000000" pitchFamily="2" charset="2"/>
              </a:rPr>
              <a:t>           the higher the risk for lung cancer</a:t>
            </a:r>
          </a:p>
          <a:p>
            <a:pPr eaLnBrk="1" hangingPunct="1">
              <a:buFontTx/>
              <a:buNone/>
            </a:pPr>
            <a:r>
              <a:rPr lang="en-US" altLang="ko-KR" dirty="0" smtClean="0">
                <a:ea typeface="굴림" panose="020B0600000101010101" pitchFamily="50" charset="-127"/>
                <a:sym typeface="Wingdings" panose="05000000000000000000" pitchFamily="2" charset="2"/>
              </a:rPr>
              <a:t>          : </a:t>
            </a:r>
            <a:r>
              <a:rPr lang="en-US" altLang="ko-KR" dirty="0" smtClean="0">
                <a:solidFill>
                  <a:srgbClr val="FF0000"/>
                </a:solidFill>
                <a:ea typeface="굴림" panose="020B0600000101010101" pitchFamily="50" charset="-127"/>
                <a:sym typeface="Wingdings" panose="05000000000000000000" pitchFamily="2" charset="2"/>
              </a:rPr>
              <a:t>20-25% of heavily exposed pts.</a:t>
            </a:r>
          </a:p>
          <a:p>
            <a:pPr eaLnBrk="1" hangingPunct="1"/>
            <a:r>
              <a:rPr lang="en-US" altLang="ko-KR" dirty="0" smtClean="0">
                <a:solidFill>
                  <a:srgbClr val="FF0000"/>
                </a:solidFill>
                <a:ea typeface="굴림" panose="020B0600000101010101" pitchFamily="50" charset="-127"/>
              </a:rPr>
              <a:t>Cigarette smoking: synergistic effect </a:t>
            </a:r>
          </a:p>
          <a:p>
            <a:pPr eaLnBrk="1" hangingPunct="1"/>
            <a:endParaRPr lang="en-US" altLang="ko-KR" dirty="0" smtClean="0">
              <a:ea typeface="굴림" panose="020B0600000101010101" pitchFamily="50" charset="-127"/>
            </a:endParaRP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gray">
          <a:xfrm>
            <a:off x="459904" y="895350"/>
            <a:ext cx="2074863" cy="474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2489" dirty="0" smtClean="0">
                <a:solidFill>
                  <a:srgbClr val="000000"/>
                </a:solidFill>
              </a:rPr>
              <a:t>Asbestos </a:t>
            </a:r>
            <a:r>
              <a:rPr lang="en-US" altLang="ko-KR" sz="2489" dirty="0">
                <a:solidFill>
                  <a:srgbClr val="000000"/>
                </a:solidFill>
              </a:rPr>
              <a:t>LD</a:t>
            </a:r>
          </a:p>
        </p:txBody>
      </p:sp>
      <p:sp>
        <p:nvSpPr>
          <p:cNvPr id="278538" name="Rectangle 10"/>
          <p:cNvSpPr>
            <a:spLocks noChangeArrowheads="1"/>
          </p:cNvSpPr>
          <p:nvPr/>
        </p:nvSpPr>
        <p:spPr bwMode="gray">
          <a:xfrm>
            <a:off x="968375" y="665163"/>
            <a:ext cx="7189788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Lung Cancer</a:t>
            </a:r>
          </a:p>
        </p:txBody>
      </p:sp>
    </p:spTree>
    <p:extLst>
      <p:ext uri="{BB962C8B-B14F-4D97-AF65-F5344CB8AC3E}">
        <p14:creationId xmlns:p14="http://schemas.microsoft.com/office/powerpoint/2010/main" val="216308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1819275"/>
            <a:ext cx="8872538" cy="40322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ko-KR" dirty="0" smtClean="0">
                <a:ea typeface="굴림" pitchFamily="50" charset="-127"/>
              </a:rPr>
              <a:t>Asbestos-exposed worker: </a:t>
            </a:r>
          </a:p>
          <a:p>
            <a:pPr eaLnBrk="1" hangingPunct="1">
              <a:buFontTx/>
              <a:buNone/>
              <a:defRPr/>
            </a:pPr>
            <a:r>
              <a:rPr lang="en-US" altLang="ko-KR" dirty="0" smtClean="0">
                <a:ea typeface="굴림" pitchFamily="50" charset="-127"/>
              </a:rPr>
              <a:t>   </a:t>
            </a:r>
            <a:r>
              <a:rPr lang="en-US" altLang="ko-KR" dirty="0" smtClean="0">
                <a:solidFill>
                  <a:srgbClr val="FF0000"/>
                </a:solidFill>
                <a:ea typeface="굴림" pitchFamily="50" charset="-127"/>
              </a:rPr>
              <a:t>equal in upper and lower lobes </a:t>
            </a:r>
          </a:p>
          <a:p>
            <a:pPr eaLnBrk="1" hangingPunct="1">
              <a:buFontTx/>
              <a:buNone/>
              <a:defRPr/>
            </a:pPr>
            <a:r>
              <a:rPr lang="en-US" altLang="ko-KR" dirty="0" smtClean="0">
                <a:solidFill>
                  <a:srgbClr val="FF0000"/>
                </a:solidFill>
                <a:ea typeface="굴림" pitchFamily="50" charset="-127"/>
              </a:rPr>
              <a:t>   fibrosis </a:t>
            </a:r>
            <a:r>
              <a:rPr lang="en-US" altLang="ko-KR" dirty="0" smtClean="0">
                <a:ea typeface="굴림" pitchFamily="50" charset="-127"/>
              </a:rPr>
              <a:t>predominantly in the </a:t>
            </a:r>
            <a:r>
              <a:rPr lang="en-US" altLang="ko-KR" dirty="0" smtClean="0">
                <a:solidFill>
                  <a:srgbClr val="FF0000"/>
                </a:solidFill>
                <a:ea typeface="굴림" pitchFamily="50" charset="-127"/>
              </a:rPr>
              <a:t>lower lobes</a:t>
            </a:r>
          </a:p>
          <a:p>
            <a:pPr eaLnBrk="1" hangingPunct="1">
              <a:buFontTx/>
              <a:buNone/>
              <a:defRPr/>
            </a:pPr>
            <a:endParaRPr lang="en-US" altLang="ko-KR" sz="1778" dirty="0">
              <a:ea typeface="굴림" pitchFamily="50" charset="-127"/>
            </a:endParaRPr>
          </a:p>
          <a:p>
            <a:pPr eaLnBrk="1" hangingPunct="1">
              <a:defRPr/>
            </a:pPr>
            <a:r>
              <a:rPr lang="en-US" altLang="ko-KR" dirty="0" smtClean="0">
                <a:ea typeface="굴림" pitchFamily="50" charset="-127"/>
                <a:sym typeface="Wingdings" pitchFamily="2" charset="2"/>
              </a:rPr>
              <a:t>General population: more commonly in the upper lobes  (x 2~3 times)</a:t>
            </a:r>
          </a:p>
          <a:p>
            <a:pPr eaLnBrk="1" hangingPunct="1">
              <a:buFontTx/>
              <a:buNone/>
              <a:defRPr/>
            </a:pPr>
            <a:endParaRPr lang="en-US" altLang="ko-KR" dirty="0" smtClean="0">
              <a:ea typeface="굴림" pitchFamily="50" charset="-127"/>
            </a:endParaRPr>
          </a:p>
          <a:p>
            <a:pPr eaLnBrk="1" hangingPunct="1">
              <a:defRPr/>
            </a:pPr>
            <a:endParaRPr lang="en-US" altLang="ko-KR" dirty="0" smtClean="0">
              <a:ea typeface="굴림" pitchFamily="50" charset="-127"/>
              <a:sym typeface="Wingdings" pitchFamily="2" charset="2"/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gray">
          <a:xfrm>
            <a:off x="683568" y="915987"/>
            <a:ext cx="2074863" cy="474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2489" dirty="0">
                <a:solidFill>
                  <a:srgbClr val="000000"/>
                </a:solidFill>
              </a:rPr>
              <a:t>Asbestos LD</a:t>
            </a:r>
          </a:p>
        </p:txBody>
      </p:sp>
      <p:sp>
        <p:nvSpPr>
          <p:cNvPr id="278538" name="Rectangle 10"/>
          <p:cNvSpPr>
            <a:spLocks noChangeArrowheads="1"/>
          </p:cNvSpPr>
          <p:nvPr/>
        </p:nvSpPr>
        <p:spPr bwMode="gray">
          <a:xfrm>
            <a:off x="968375" y="665163"/>
            <a:ext cx="7189788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Lung Cancer</a:t>
            </a:r>
          </a:p>
        </p:txBody>
      </p:sp>
    </p:spTree>
    <p:extLst>
      <p:ext uri="{BB962C8B-B14F-4D97-AF65-F5344CB8AC3E}">
        <p14:creationId xmlns:p14="http://schemas.microsoft.com/office/powerpoint/2010/main" val="52634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1819275"/>
            <a:ext cx="8872538" cy="4032250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ea typeface="굴림" panose="020B0600000101010101" pitchFamily="50" charset="-127"/>
                <a:sym typeface="Wingdings" panose="05000000000000000000" pitchFamily="2" charset="2"/>
              </a:rPr>
              <a:t>Problem: </a:t>
            </a:r>
            <a:r>
              <a:rPr lang="en-US" altLang="ko-KR" dirty="0" err="1" smtClean="0">
                <a:ea typeface="굴림" panose="020B0600000101010101" pitchFamily="50" charset="-127"/>
                <a:sym typeface="Wingdings" panose="05000000000000000000" pitchFamily="2" charset="2"/>
              </a:rPr>
              <a:t>radiolographic</a:t>
            </a:r>
            <a:r>
              <a:rPr lang="en-US" altLang="ko-KR" dirty="0" smtClean="0">
                <a:ea typeface="굴림" panose="020B0600000101010101" pitchFamily="50" charset="-127"/>
                <a:sym typeface="Wingdings" panose="05000000000000000000" pitchFamily="2" charset="2"/>
              </a:rPr>
              <a:t> detection is may be difficult because of overlying pleural plaques, </a:t>
            </a:r>
          </a:p>
          <a:p>
            <a:pPr eaLnBrk="1" hangingPunct="1">
              <a:buFontTx/>
              <a:buNone/>
            </a:pPr>
            <a:r>
              <a:rPr lang="en-US" altLang="ko-KR" dirty="0" smtClean="0">
                <a:ea typeface="굴림" panose="020B0600000101010101" pitchFamily="50" charset="-127"/>
                <a:sym typeface="Wingdings" panose="05000000000000000000" pitchFamily="2" charset="2"/>
              </a:rPr>
              <a:t>  round atelectasis, and the presence of asbestosis</a:t>
            </a: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gray">
          <a:xfrm>
            <a:off x="469900" y="813593"/>
            <a:ext cx="2074863" cy="474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2489" dirty="0">
                <a:solidFill>
                  <a:srgbClr val="000000"/>
                </a:solidFill>
              </a:rPr>
              <a:t>Asbestos LD</a:t>
            </a:r>
          </a:p>
        </p:txBody>
      </p:sp>
      <p:sp>
        <p:nvSpPr>
          <p:cNvPr id="278538" name="Rectangle 10"/>
          <p:cNvSpPr>
            <a:spLocks noChangeArrowheads="1"/>
          </p:cNvSpPr>
          <p:nvPr/>
        </p:nvSpPr>
        <p:spPr bwMode="gray">
          <a:xfrm>
            <a:off x="968375" y="665163"/>
            <a:ext cx="7189788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Lung Cancer</a:t>
            </a:r>
          </a:p>
        </p:txBody>
      </p:sp>
    </p:spTree>
    <p:extLst>
      <p:ext uri="{BB962C8B-B14F-4D97-AF65-F5344CB8AC3E}">
        <p14:creationId xmlns:p14="http://schemas.microsoft.com/office/powerpoint/2010/main" val="18914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696200" cy="8382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ea typeface="굴림" panose="020B0600000101010101" pitchFamily="50" charset="-127"/>
              </a:rPr>
              <a:t>Asbestos associated lung cancer</a:t>
            </a:r>
            <a:br>
              <a:rPr lang="en-US" altLang="ko-KR" dirty="0" smtClean="0">
                <a:ea typeface="굴림" panose="020B0600000101010101" pitchFamily="50" charset="-127"/>
              </a:rPr>
            </a:br>
            <a:endParaRPr lang="en-US" altLang="ko-KR" dirty="0" smtClean="0">
              <a:ea typeface="굴림" panose="020B0600000101010101" pitchFamily="50" charset="-127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51054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400"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0" y="1676400"/>
            <a:ext cx="5105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All cell types are related to</a:t>
            </a:r>
          </a:p>
          <a:p>
            <a:pPr>
              <a:spcBef>
                <a:spcPct val="50000"/>
              </a:spcBef>
            </a:pPr>
            <a:r>
              <a:rPr lang="en-US" altLang="ko-KR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asbestos exposures </a:t>
            </a:r>
            <a:endParaRPr lang="en-US" altLang="ko-KR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4933" name="Picture 5" descr="PNEUMOGAL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4088"/>
            <a:ext cx="4724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4" name="Picture 6" descr="PNEUMOGAL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1295400"/>
            <a:ext cx="5402262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5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2. </a:t>
            </a:r>
            <a:r>
              <a:rPr lang="ko-KR" altLang="en-US" b="1" dirty="0" smtClean="0"/>
              <a:t>진폐증</a:t>
            </a:r>
            <a:r>
              <a:rPr lang="en-US" altLang="ko-KR" b="1" dirty="0" smtClean="0"/>
              <a:t>(PNEUMOCONIOSIS)</a:t>
            </a:r>
            <a:endParaRPr lang="ko-KR" altLang="en-US" dirty="0" smtClean="0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250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Case</a:t>
            </a:r>
            <a:r>
              <a:rPr lang="ko-KR" altLang="en-US" dirty="0" smtClean="0"/>
              <a:t> 김</a:t>
            </a:r>
            <a:r>
              <a:rPr lang="en-US" altLang="ko-KR" dirty="0" smtClean="0"/>
              <a:t>**(M/64)</a:t>
            </a:r>
            <a:endParaRPr lang="ko-KR" altLang="en-US" dirty="0" smtClean="0"/>
          </a:p>
        </p:txBody>
      </p:sp>
      <p:sp>
        <p:nvSpPr>
          <p:cNvPr id="18435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ko-KR" b="1" dirty="0" smtClean="0"/>
              <a:t>C/C </a:t>
            </a:r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dyspnea on exertion</a:t>
            </a:r>
          </a:p>
          <a:p>
            <a:r>
              <a:rPr lang="en-US" altLang="ko-KR" b="1" dirty="0" smtClean="0"/>
              <a:t>P/I</a:t>
            </a:r>
            <a:r>
              <a:rPr lang="en-US" altLang="ko-KR" dirty="0" smtClean="0"/>
              <a:t>   </a:t>
            </a:r>
            <a:r>
              <a:rPr lang="ko-KR" altLang="en-US" dirty="0" smtClean="0"/>
              <a:t>운동 시 심해지는 호흡곤란으로 </a:t>
            </a:r>
            <a:r>
              <a:rPr lang="en-US" altLang="ko-KR" dirty="0" smtClean="0"/>
              <a:t>LMC </a:t>
            </a:r>
            <a:r>
              <a:rPr lang="ko-KR" altLang="en-US" dirty="0" smtClean="0"/>
              <a:t>방문하여 시행한  </a:t>
            </a:r>
            <a:r>
              <a:rPr lang="en-US" altLang="ko-KR" dirty="0" smtClean="0"/>
              <a:t>CT</a:t>
            </a:r>
            <a:r>
              <a:rPr lang="ko-KR" altLang="en-US" dirty="0" smtClean="0"/>
              <a:t>상 </a:t>
            </a:r>
            <a:r>
              <a:rPr lang="ko-KR" altLang="en-US" dirty="0" err="1" smtClean="0"/>
              <a:t>이상소견보여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내원</a:t>
            </a:r>
            <a:endParaRPr lang="en-US" altLang="ko-KR" dirty="0" smtClean="0"/>
          </a:p>
          <a:p>
            <a:r>
              <a:rPr lang="en-US" altLang="ko-KR" b="1" dirty="0" smtClean="0"/>
              <a:t>Past </a:t>
            </a:r>
            <a:r>
              <a:rPr lang="en-US" altLang="ko-KR" b="1" dirty="0" err="1" smtClean="0"/>
              <a:t>Hx</a:t>
            </a:r>
            <a:r>
              <a:rPr lang="en-US" altLang="ko-KR" b="1" dirty="0" smtClean="0"/>
              <a:t>. (-)</a:t>
            </a:r>
          </a:p>
          <a:p>
            <a:r>
              <a:rPr lang="en-US" altLang="ko-KR" b="1" dirty="0" smtClean="0"/>
              <a:t>Social </a:t>
            </a:r>
            <a:r>
              <a:rPr lang="en-US" altLang="ko-KR" b="1" dirty="0" err="1" smtClean="0"/>
              <a:t>Hx</a:t>
            </a:r>
            <a:r>
              <a:rPr lang="en-US" altLang="ko-KR" b="1" dirty="0" smtClean="0"/>
              <a:t>.  Smoking (-)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ko-KR" b="1" dirty="0" smtClean="0"/>
              <a:t>                  Drinking (-)</a:t>
            </a:r>
          </a:p>
          <a:p>
            <a:r>
              <a:rPr lang="en-US" altLang="ko-KR" b="1" dirty="0" smtClean="0"/>
              <a:t>Occupational </a:t>
            </a:r>
            <a:r>
              <a:rPr lang="en-US" altLang="ko-KR" b="1" dirty="0" err="1" smtClean="0"/>
              <a:t>Hx</a:t>
            </a:r>
            <a:r>
              <a:rPr lang="en-US" altLang="ko-KR" b="1" dirty="0" smtClean="0"/>
              <a:t>.</a:t>
            </a:r>
          </a:p>
          <a:p>
            <a:pPr lvl="1"/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1980</a:t>
            </a:r>
            <a:r>
              <a:rPr lang="ko-KR" altLang="en-US" dirty="0" smtClean="0">
                <a:solidFill>
                  <a:srgbClr val="FF0000"/>
                </a:solidFill>
              </a:rPr>
              <a:t>년</a:t>
            </a:r>
            <a:r>
              <a:rPr lang="en-US" altLang="ko-KR" dirty="0" smtClean="0">
                <a:solidFill>
                  <a:srgbClr val="FF0000"/>
                </a:solidFill>
              </a:rPr>
              <a:t>~ 1990</a:t>
            </a:r>
            <a:r>
              <a:rPr lang="ko-KR" altLang="en-US" dirty="0" smtClean="0">
                <a:solidFill>
                  <a:srgbClr val="FF0000"/>
                </a:solidFill>
              </a:rPr>
              <a:t>년</a:t>
            </a:r>
            <a:r>
              <a:rPr lang="en-US" altLang="ko-KR" dirty="0" smtClean="0">
                <a:solidFill>
                  <a:srgbClr val="FF0000"/>
                </a:solidFill>
              </a:rPr>
              <a:t> T</a:t>
            </a:r>
            <a:r>
              <a:rPr lang="ko-KR" altLang="en-US" dirty="0" smtClean="0">
                <a:solidFill>
                  <a:srgbClr val="FF0000"/>
                </a:solidFill>
              </a:rPr>
              <a:t> 광업소를 시작으로 여러 광업소에서 </a:t>
            </a:r>
            <a:r>
              <a:rPr lang="en-US" altLang="ko-KR" dirty="0" smtClean="0">
                <a:solidFill>
                  <a:srgbClr val="FF0000"/>
                </a:solidFill>
              </a:rPr>
              <a:t>10</a:t>
            </a:r>
            <a:r>
              <a:rPr lang="ko-KR" altLang="en-US" dirty="0" smtClean="0">
                <a:solidFill>
                  <a:srgbClr val="FF0000"/>
                </a:solidFill>
              </a:rPr>
              <a:t>년 정도 채탄작업</a:t>
            </a:r>
          </a:p>
          <a:p>
            <a:pPr lvl="1"/>
            <a:r>
              <a:rPr lang="en-US" altLang="ko-KR" dirty="0" smtClean="0"/>
              <a:t>1990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~ 2010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 J</a:t>
            </a:r>
            <a:r>
              <a:rPr lang="ko-KR" altLang="en-US" dirty="0" smtClean="0"/>
              <a:t>기업 등에서 </a:t>
            </a:r>
            <a:r>
              <a:rPr lang="en-US" altLang="ko-KR" dirty="0" smtClean="0">
                <a:solidFill>
                  <a:srgbClr val="FF0000"/>
                </a:solidFill>
              </a:rPr>
              <a:t>20</a:t>
            </a:r>
            <a:r>
              <a:rPr lang="ko-KR" altLang="en-US" dirty="0" smtClean="0">
                <a:solidFill>
                  <a:srgbClr val="FF0000"/>
                </a:solidFill>
              </a:rPr>
              <a:t>년간 파이프 수리 작업</a:t>
            </a:r>
            <a:r>
              <a:rPr lang="en-US" altLang="ko-KR" dirty="0" smtClean="0">
                <a:solidFill>
                  <a:srgbClr val="FF0000"/>
                </a:solidFill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</a:rPr>
              <a:t>그라인더 작업</a:t>
            </a:r>
          </a:p>
        </p:txBody>
      </p:sp>
    </p:spTree>
    <p:extLst>
      <p:ext uri="{BB962C8B-B14F-4D97-AF65-F5344CB8AC3E}">
        <p14:creationId xmlns:p14="http://schemas.microsoft.com/office/powerpoint/2010/main" val="1912269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133600"/>
            <a:ext cx="4392612" cy="4295775"/>
          </a:xfrm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33600"/>
            <a:ext cx="4392612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468313" y="1557338"/>
            <a:ext cx="831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lang="en-US" altLang="ko-KR" b="1"/>
              <a:t>X-ray; </a:t>
            </a:r>
            <a:r>
              <a:rPr lang="ko-KR" altLang="en-US"/>
              <a:t>양쪽 폐 실질에 결절성 병변 및 </a:t>
            </a:r>
            <a:r>
              <a:rPr lang="en-US" altLang="ko-KR"/>
              <a:t>hazziness </a:t>
            </a:r>
            <a:r>
              <a:rPr lang="ko-KR" altLang="en-US"/>
              <a:t>소견</a:t>
            </a:r>
          </a:p>
        </p:txBody>
      </p:sp>
    </p:spTree>
    <p:extLst>
      <p:ext uri="{BB962C8B-B14F-4D97-AF65-F5344CB8AC3E}">
        <p14:creationId xmlns:p14="http://schemas.microsoft.com/office/powerpoint/2010/main" val="247799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제목 1"/>
          <p:cNvSpPr>
            <a:spLocks noGrp="1"/>
          </p:cNvSpPr>
          <p:nvPr>
            <p:ph type="title"/>
          </p:nvPr>
        </p:nvSpPr>
        <p:spPr>
          <a:xfrm>
            <a:off x="214313" y="274638"/>
            <a:ext cx="8472487" cy="1654175"/>
          </a:xfrm>
        </p:spPr>
        <p:txBody>
          <a:bodyPr/>
          <a:lstStyle/>
          <a:p>
            <a:r>
              <a:rPr lang="en-US" altLang="ko-KR" sz="1200" dirty="0" smtClean="0"/>
              <a:t>&lt;</a:t>
            </a:r>
            <a:r>
              <a:rPr lang="ko-KR" altLang="en-US" sz="1200" dirty="0" smtClean="0"/>
              <a:t>흉부 </a:t>
            </a:r>
            <a:r>
              <a:rPr lang="en-US" altLang="ko-KR" sz="1200" dirty="0" smtClean="0"/>
              <a:t>CT </a:t>
            </a:r>
            <a:r>
              <a:rPr lang="ko-KR" altLang="en-US" sz="1200" dirty="0" smtClean="0"/>
              <a:t>촬영 판독소견</a:t>
            </a:r>
            <a:r>
              <a:rPr lang="en-US" altLang="ko-KR" sz="1200" dirty="0" smtClean="0"/>
              <a:t>&gt;</a:t>
            </a:r>
            <a:br>
              <a:rPr lang="en-US" altLang="ko-KR" sz="1200" dirty="0" smtClean="0"/>
            </a:br>
            <a:r>
              <a:rPr lang="en-US" altLang="ko-KR" sz="1200" dirty="0" smtClean="0"/>
              <a:t>1. Multiple </a:t>
            </a:r>
            <a:r>
              <a:rPr lang="en-US" altLang="ko-KR" sz="1200" dirty="0" err="1" smtClean="0"/>
              <a:t>centrilobular</a:t>
            </a:r>
            <a:r>
              <a:rPr lang="en-US" altLang="ko-KR" sz="1200" dirty="0" smtClean="0"/>
              <a:t> nodule </a:t>
            </a:r>
            <a:r>
              <a:rPr lang="ko-KR" altLang="en-US" sz="1200" dirty="0" smtClean="0"/>
              <a:t>이 양 폐에 산재하나 </a:t>
            </a:r>
            <a:r>
              <a:rPr lang="ko-KR" altLang="en-US" sz="1200" dirty="0" err="1" smtClean="0"/>
              <a:t>양폐상엽에</a:t>
            </a:r>
            <a:r>
              <a:rPr lang="ko-KR" altLang="en-US" sz="1200" dirty="0" smtClean="0"/>
              <a:t> 주로 분포하고 있다</a:t>
            </a:r>
            <a:r>
              <a:rPr lang="en-US" altLang="ko-KR" sz="1200" dirty="0" smtClean="0"/>
              <a:t>.</a:t>
            </a:r>
            <a:br>
              <a:rPr lang="en-US" altLang="ko-KR" sz="1200" dirty="0" smtClean="0"/>
            </a:br>
            <a:r>
              <a:rPr lang="en-US" altLang="ko-KR" sz="1200" dirty="0" smtClean="0"/>
              <a:t>    1 cm </a:t>
            </a:r>
            <a:r>
              <a:rPr lang="ko-KR" altLang="en-US" sz="1200" dirty="0" smtClean="0"/>
              <a:t>미만의 </a:t>
            </a:r>
            <a:r>
              <a:rPr lang="en-US" altLang="ko-KR" sz="1200" dirty="0" smtClean="0"/>
              <a:t>nodule</a:t>
            </a:r>
            <a:r>
              <a:rPr lang="ko-KR" altLang="en-US" sz="1200" dirty="0" smtClean="0"/>
              <a:t>이 </a:t>
            </a:r>
            <a:r>
              <a:rPr lang="en-US" altLang="ko-KR" sz="1200" dirty="0" smtClean="0"/>
              <a:t>right lung </a:t>
            </a:r>
            <a:r>
              <a:rPr lang="en-US" altLang="ko-KR" sz="1200" dirty="0" err="1" smtClean="0"/>
              <a:t>subpleural</a:t>
            </a:r>
            <a:r>
              <a:rPr lang="en-US" altLang="ko-KR" sz="1200" dirty="0" smtClean="0"/>
              <a:t> area </a:t>
            </a:r>
            <a:r>
              <a:rPr lang="ko-KR" altLang="en-US" sz="1200" dirty="0" smtClean="0"/>
              <a:t>에 </a:t>
            </a:r>
            <a:r>
              <a:rPr lang="en-US" altLang="ko-KR" sz="1200" dirty="0" smtClean="0"/>
              <a:t>3</a:t>
            </a:r>
            <a:r>
              <a:rPr lang="ko-KR" altLang="en-US" sz="1200" dirty="0" smtClean="0"/>
              <a:t>개 있음</a:t>
            </a:r>
            <a:r>
              <a:rPr lang="en-US" altLang="ko-KR" sz="1200" dirty="0" smtClean="0"/>
              <a:t>.  ==&gt;   Compatible coal worker's pneumoconiosis</a:t>
            </a:r>
            <a:br>
              <a:rPr lang="en-US" altLang="ko-KR" sz="1200" dirty="0" smtClean="0"/>
            </a:br>
            <a:r>
              <a:rPr lang="en-US" altLang="ko-KR" sz="1200" dirty="0" smtClean="0"/>
              <a:t>2. </a:t>
            </a:r>
            <a:r>
              <a:rPr lang="en-US" altLang="ko-KR" sz="1200" dirty="0" err="1" smtClean="0"/>
              <a:t>Calicified</a:t>
            </a:r>
            <a:r>
              <a:rPr lang="en-US" altLang="ko-KR" sz="1200" dirty="0" smtClean="0"/>
              <a:t> LN</a:t>
            </a:r>
            <a:r>
              <a:rPr lang="ko-KR" altLang="en-US" sz="1200" dirty="0" smtClean="0"/>
              <a:t>이 </a:t>
            </a:r>
            <a:r>
              <a:rPr lang="en-US" altLang="ko-KR" sz="1200" dirty="0" smtClean="0"/>
              <a:t>mediastinum </a:t>
            </a:r>
            <a:r>
              <a:rPr lang="ko-KR" altLang="en-US" sz="1200" dirty="0" smtClean="0"/>
              <a:t>및 </a:t>
            </a:r>
            <a:r>
              <a:rPr lang="en-US" altLang="ko-KR" sz="1200" dirty="0" smtClean="0"/>
              <a:t>right </a:t>
            </a:r>
            <a:r>
              <a:rPr lang="en-US" altLang="ko-KR" sz="1200" dirty="0" err="1" smtClean="0"/>
              <a:t>hilar</a:t>
            </a:r>
            <a:r>
              <a:rPr lang="en-US" altLang="ko-KR" sz="1200" dirty="0" smtClean="0"/>
              <a:t> area</a:t>
            </a:r>
            <a:r>
              <a:rPr lang="ko-KR" altLang="en-US" sz="1200" dirty="0" smtClean="0"/>
              <a:t>에 있음</a:t>
            </a:r>
            <a:r>
              <a:rPr lang="en-US" altLang="ko-KR" sz="1200" dirty="0" smtClean="0"/>
              <a:t>. Right </a:t>
            </a:r>
            <a:r>
              <a:rPr lang="en-US" altLang="ko-KR" sz="1200" dirty="0" err="1" smtClean="0"/>
              <a:t>hilar</a:t>
            </a:r>
            <a:r>
              <a:rPr lang="en-US" altLang="ko-KR" sz="1200" dirty="0" smtClean="0"/>
              <a:t> calcified LN</a:t>
            </a:r>
            <a:r>
              <a:rPr lang="ko-KR" altLang="en-US" sz="1200" dirty="0" smtClean="0"/>
              <a:t>으로 인해  </a:t>
            </a:r>
            <a:r>
              <a:rPr lang="en-US" altLang="ko-KR" sz="1200" dirty="0" smtClean="0"/>
              <a:t>RML, lateral segmental bronchus</a:t>
            </a:r>
            <a:r>
              <a:rPr lang="ko-KR" altLang="en-US" sz="1200" dirty="0" smtClean="0"/>
              <a:t>가 </a:t>
            </a:r>
            <a:r>
              <a:rPr lang="en-US" altLang="ko-KR" sz="1200" dirty="0" smtClean="0"/>
              <a:t>stenosis </a:t>
            </a:r>
            <a:r>
              <a:rPr lang="ko-KR" altLang="en-US" sz="1200" dirty="0" smtClean="0"/>
              <a:t>되고 </a:t>
            </a:r>
            <a:r>
              <a:rPr lang="ko-KR" altLang="en-US" sz="1200" dirty="0" err="1" smtClean="0"/>
              <a:t>이로인해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segmental atelectasis </a:t>
            </a:r>
            <a:r>
              <a:rPr lang="ko-KR" altLang="en-US" sz="1200" dirty="0" smtClean="0"/>
              <a:t>됨</a:t>
            </a:r>
            <a:r>
              <a:rPr lang="en-US" altLang="ko-KR" sz="1200" dirty="0" smtClean="0"/>
              <a:t>.</a:t>
            </a:r>
            <a:br>
              <a:rPr lang="en-US" altLang="ko-KR" sz="1200" dirty="0" smtClean="0"/>
            </a:br>
            <a:r>
              <a:rPr lang="en-US" altLang="ko-KR" sz="1200" dirty="0" smtClean="0"/>
              <a:t>[Conclusion]</a:t>
            </a:r>
            <a:br>
              <a:rPr lang="en-US" altLang="ko-KR" sz="1200" dirty="0" smtClean="0"/>
            </a:br>
            <a:r>
              <a:rPr lang="en-US" altLang="ko-KR" sz="1200" dirty="0" smtClean="0">
                <a:solidFill>
                  <a:srgbClr val="FF0000"/>
                </a:solidFill>
              </a:rPr>
              <a:t>1. Coal worker's pneumoconiosis </a:t>
            </a:r>
            <a:r>
              <a:rPr lang="en-US" altLang="ko-KR" sz="1200" dirty="0" smtClean="0"/>
              <a:t/>
            </a:r>
            <a:br>
              <a:rPr lang="en-US" altLang="ko-KR" sz="1200" dirty="0" smtClean="0"/>
            </a:br>
            <a:r>
              <a:rPr lang="en-US" altLang="ko-KR" sz="1200" dirty="0" smtClean="0"/>
              <a:t>2. </a:t>
            </a:r>
            <a:r>
              <a:rPr lang="en-US" altLang="ko-KR" sz="1200" dirty="0" err="1" smtClean="0"/>
              <a:t>Anthracofibrosis</a:t>
            </a:r>
            <a:r>
              <a:rPr lang="en-US" altLang="ko-KR" sz="1200" dirty="0" smtClean="0"/>
              <a:t>, lateral segmental bronchus stenosis</a:t>
            </a:r>
            <a:endParaRPr lang="ko-KR" altLang="en-US" sz="1200" dirty="0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27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 smtClean="0"/>
              <a:t>1. </a:t>
            </a:r>
            <a:r>
              <a:rPr lang="en-US" altLang="ko-KR" sz="3200" dirty="0"/>
              <a:t>Occupational </a:t>
            </a:r>
            <a:r>
              <a:rPr lang="en-US" altLang="ko-KR" sz="3200" dirty="0" smtClean="0"/>
              <a:t>Lung diseases</a:t>
            </a:r>
            <a:br>
              <a:rPr lang="en-US" altLang="ko-KR" sz="3200" dirty="0" smtClean="0"/>
            </a:br>
            <a:r>
              <a:rPr lang="en-US" altLang="ko-KR" sz="3200" dirty="0" smtClean="0"/>
              <a:t>   (</a:t>
            </a:r>
            <a:r>
              <a:rPr lang="ko-KR" altLang="en-US" sz="3200" dirty="0" smtClean="0"/>
              <a:t>총론</a:t>
            </a:r>
            <a:r>
              <a:rPr lang="en-US" altLang="ko-KR" sz="3200" dirty="0" smtClean="0"/>
              <a:t>)</a:t>
            </a:r>
            <a:r>
              <a:rPr lang="ko-KR" altLang="en-US" sz="3200" dirty="0" smtClean="0"/>
              <a:t> </a:t>
            </a:r>
            <a:endParaRPr lang="ko-KR" altLang="en-US" sz="3200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eaLnBrk="1" hangingPunct="1"/>
            <a:r>
              <a:rPr lang="en-US" altLang="ko-KR" sz="4800" b="1" i="1" smtClean="0">
                <a:solidFill>
                  <a:srgbClr val="7C0418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Pathogenesis of pneumoconiosis</a:t>
            </a:r>
          </a:p>
        </p:txBody>
      </p:sp>
      <p:pic>
        <p:nvPicPr>
          <p:cNvPr id="23555" name="Picture 4" descr="robbins8-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1447800"/>
            <a:ext cx="5845175" cy="5105400"/>
          </a:xfrm>
          <a:noFill/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457200" y="2362200"/>
            <a:ext cx="2362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endParaRPr lang="en-US" altLang="ko-KR"/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533400" y="1219200"/>
            <a:ext cx="3429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lang="en-US" altLang="ko-KR" sz="2400" b="1" i="1" dirty="0" err="1">
                <a:latin typeface="Garamond" panose="02020404030301010803" pitchFamily="18" charset="0"/>
              </a:rPr>
              <a:t>Fibrogenic</a:t>
            </a:r>
            <a:r>
              <a:rPr lang="en-US" altLang="ko-KR" sz="2400" b="1" i="1" dirty="0">
                <a:latin typeface="Garamond" panose="02020404030301010803" pitchFamily="18" charset="0"/>
              </a:rPr>
              <a:t> dust </a:t>
            </a:r>
            <a:r>
              <a:rPr lang="en-US" altLang="ko-KR" sz="2400" b="1" i="1" dirty="0" err="1">
                <a:latin typeface="Garamond" panose="02020404030301010803" pitchFamily="18" charset="0"/>
              </a:rPr>
              <a:t>e.g</a:t>
            </a:r>
            <a:r>
              <a:rPr lang="en-US" altLang="ko-KR" sz="2400" b="1" i="1" dirty="0">
                <a:solidFill>
                  <a:srgbClr val="7C0418"/>
                </a:solidFill>
                <a:latin typeface="Garamond" panose="02020404030301010803" pitchFamily="18" charset="0"/>
              </a:rPr>
              <a:t> silica and asbestos</a:t>
            </a:r>
            <a:r>
              <a:rPr lang="en-US" altLang="ko-KR" sz="2400" b="1" i="1" dirty="0">
                <a:latin typeface="Garamond" panose="02020404030301010803" pitchFamily="18" charset="0"/>
              </a:rPr>
              <a:t> produce progressive fibrosis in the lung </a:t>
            </a: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Ctr="0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l"/>
            <a:fld id="{06823884-5E7B-426D-939A-B481D61D99C1}" type="slidenum">
              <a:rPr kumimoji="0" lang="ar-EG" altLang="ko-KR"/>
              <a:pPr algn="l"/>
              <a:t>30</a:t>
            </a:fld>
            <a:endParaRPr kumimoji="0" lang="en-US" altLang="ko-KR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0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r>
              <a:rPr lang="en-US" altLang="ko-KR" b="1" dirty="0" smtClean="0"/>
              <a:t>. </a:t>
            </a:r>
            <a:r>
              <a:rPr lang="ko-KR" altLang="en-US" dirty="0" smtClean="0"/>
              <a:t>석면관련질환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asbestos-related pleural Ds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ko-KR" sz="2800" dirty="0" smtClean="0">
                <a:solidFill>
                  <a:srgbClr val="FF0000"/>
                </a:solidFill>
              </a:rPr>
              <a:t>Benign pleural effusion, pleural plaque, diffuse pleural thickening, malignant mesothelioma</a:t>
            </a:r>
          </a:p>
          <a:p>
            <a:pPr>
              <a:lnSpc>
                <a:spcPct val="90000"/>
              </a:lnSpc>
            </a:pPr>
            <a:r>
              <a:rPr lang="en-US" altLang="ko-KR" sz="2800" dirty="0" smtClean="0"/>
              <a:t>Benign exudative pleural effusion</a:t>
            </a:r>
          </a:p>
          <a:p>
            <a:pPr>
              <a:lnSpc>
                <a:spcPct val="90000"/>
              </a:lnSpc>
            </a:pPr>
            <a:r>
              <a:rPr lang="en-US" altLang="ko-KR" sz="2800" dirty="0" smtClean="0"/>
              <a:t>Pleural plaque</a:t>
            </a:r>
          </a:p>
          <a:p>
            <a:pPr lvl="1">
              <a:lnSpc>
                <a:spcPct val="90000"/>
              </a:lnSpc>
            </a:pPr>
            <a:r>
              <a:rPr lang="en-US" altLang="ko-KR" dirty="0" smtClean="0">
                <a:solidFill>
                  <a:srgbClr val="FF0000"/>
                </a:solidFill>
              </a:rPr>
              <a:t>Non-asbestos related pleural plaque in 20%</a:t>
            </a:r>
          </a:p>
          <a:p>
            <a:pPr lvl="1">
              <a:lnSpc>
                <a:spcPct val="90000"/>
              </a:lnSpc>
            </a:pPr>
            <a:r>
              <a:rPr lang="en-US" altLang="ko-KR" dirty="0" smtClean="0">
                <a:solidFill>
                  <a:srgbClr val="FF0000"/>
                </a:solidFill>
              </a:rPr>
              <a:t>Bilateral pleural plaques: suggestive of asbestos exposure</a:t>
            </a:r>
          </a:p>
          <a:p>
            <a:pPr>
              <a:lnSpc>
                <a:spcPct val="90000"/>
              </a:lnSpc>
            </a:pPr>
            <a:r>
              <a:rPr lang="en-US" altLang="ko-KR" sz="2800" dirty="0" smtClean="0"/>
              <a:t>Diffuse pleural thickening</a:t>
            </a:r>
          </a:p>
        </p:txBody>
      </p:sp>
    </p:spTree>
    <p:extLst>
      <p:ext uri="{BB962C8B-B14F-4D97-AF65-F5344CB8AC3E}">
        <p14:creationId xmlns:p14="http://schemas.microsoft.com/office/powerpoint/2010/main" val="18581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ko-KR" dirty="0" smtClean="0"/>
              <a:t>Lung cancer </a:t>
            </a:r>
            <a:r>
              <a:rPr lang="en-US" altLang="ko-KR" dirty="0"/>
              <a:t>and </a:t>
            </a:r>
            <a:r>
              <a:rPr lang="en-US" altLang="ko-KR" dirty="0" smtClean="0"/>
              <a:t>asbestos </a:t>
            </a:r>
            <a:r>
              <a:rPr lang="en-US" altLang="ko-KR" dirty="0"/>
              <a:t>exposure </a:t>
            </a:r>
            <a:endParaRPr lang="ko-KR" altLang="en-US" dirty="0"/>
          </a:p>
        </p:txBody>
      </p:sp>
      <p:sp>
        <p:nvSpPr>
          <p:cNvPr id="80899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ko-KR" dirty="0" smtClean="0"/>
              <a:t>Helsinki Criteria</a:t>
            </a:r>
          </a:p>
          <a:p>
            <a:pPr lvl="1"/>
            <a:r>
              <a:rPr lang="en-US" altLang="ko-KR" dirty="0" smtClean="0"/>
              <a:t>fiber/cc × </a:t>
            </a:r>
            <a:r>
              <a:rPr lang="ko-KR" altLang="en-US" dirty="0" smtClean="0"/>
              <a:t>년당 </a:t>
            </a:r>
            <a:r>
              <a:rPr lang="en-US" altLang="ko-KR" dirty="0" smtClean="0"/>
              <a:t>0.5∼4%</a:t>
            </a:r>
            <a:r>
              <a:rPr lang="ko-KR" altLang="en-US" dirty="0" smtClean="0"/>
              <a:t>까지 증가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 </a:t>
            </a:r>
            <a:r>
              <a:rPr lang="ko-KR" altLang="en-US" dirty="0" err="1" smtClean="0">
                <a:solidFill>
                  <a:srgbClr val="FF0000"/>
                </a:solidFill>
              </a:rPr>
              <a:t>누적노출량</a:t>
            </a:r>
            <a:r>
              <a:rPr lang="ko-KR" altLang="en-US" dirty="0" smtClean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25</a:t>
            </a:r>
            <a:r>
              <a:rPr lang="ko-KR" altLang="en-US" dirty="0" smtClean="0">
                <a:solidFill>
                  <a:srgbClr val="FF0000"/>
                </a:solidFill>
              </a:rPr>
              <a:t>년</a:t>
            </a:r>
            <a:r>
              <a:rPr lang="en-US" altLang="ko-KR" dirty="0" smtClean="0">
                <a:solidFill>
                  <a:srgbClr val="FF0000"/>
                </a:solidFill>
              </a:rPr>
              <a:t>&gt;</a:t>
            </a:r>
            <a:r>
              <a:rPr lang="ko-KR" altLang="en-US" dirty="0" smtClean="0">
                <a:solidFill>
                  <a:srgbClr val="FF0000"/>
                </a:solidFill>
              </a:rPr>
              <a:t>폐암의 위험도 </a:t>
            </a:r>
            <a:r>
              <a:rPr lang="en-US" altLang="ko-KR" dirty="0" smtClean="0">
                <a:solidFill>
                  <a:srgbClr val="FF0000"/>
                </a:solidFill>
              </a:rPr>
              <a:t>2</a:t>
            </a:r>
            <a:r>
              <a:rPr lang="ko-KR" altLang="en-US" dirty="0" smtClean="0">
                <a:solidFill>
                  <a:srgbClr val="FF0000"/>
                </a:solidFill>
              </a:rPr>
              <a:t>배 증가  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lvl="2"/>
            <a:endParaRPr lang="en-US" altLang="ko-KR" dirty="0" smtClean="0"/>
          </a:p>
          <a:p>
            <a:pPr lvl="1"/>
            <a:r>
              <a:rPr lang="ko-KR" altLang="en-US" dirty="0" smtClean="0"/>
              <a:t>폐암의 위험을 증가시키는 석면노출의 기준</a:t>
            </a:r>
            <a:endParaRPr lang="en-US" altLang="ko-KR" dirty="0" smtClean="0"/>
          </a:p>
          <a:p>
            <a:pPr lvl="2"/>
            <a:r>
              <a:rPr lang="ko-KR" altLang="en-US" dirty="0" err="1" smtClean="0">
                <a:solidFill>
                  <a:srgbClr val="FF0000"/>
                </a:solidFill>
              </a:rPr>
              <a:t>석면폐증이</a:t>
            </a:r>
            <a:r>
              <a:rPr lang="ko-KR" altLang="en-US" dirty="0" smtClean="0">
                <a:solidFill>
                  <a:srgbClr val="FF0000"/>
                </a:solidFill>
              </a:rPr>
              <a:t> 있는 경우</a:t>
            </a:r>
            <a:r>
              <a:rPr lang="en-US" altLang="ko-KR" dirty="0" smtClean="0">
                <a:solidFill>
                  <a:srgbClr val="FF0000"/>
                </a:solidFill>
              </a:rPr>
              <a:t>(</a:t>
            </a:r>
            <a:r>
              <a:rPr lang="ko-KR" altLang="en-US" dirty="0" err="1" smtClean="0">
                <a:solidFill>
                  <a:srgbClr val="FF0000"/>
                </a:solidFill>
              </a:rPr>
              <a:t>석면폐증의</a:t>
            </a:r>
            <a:r>
              <a:rPr lang="ko-KR" altLang="en-US" dirty="0" smtClean="0">
                <a:solidFill>
                  <a:srgbClr val="FF0000"/>
                </a:solidFill>
              </a:rPr>
              <a:t> 발병은 석면에 대한 고도 노출을 나타내는 표시이다</a:t>
            </a:r>
            <a:r>
              <a:rPr lang="en-US" altLang="ko-KR" dirty="0" smtClean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ko-KR" altLang="en-US" dirty="0" smtClean="0"/>
              <a:t>건조된 </a:t>
            </a:r>
            <a:r>
              <a:rPr lang="ko-KR" altLang="en-US" dirty="0" err="1" smtClean="0"/>
              <a:t>폐조직의</a:t>
            </a:r>
            <a:r>
              <a:rPr lang="ko-KR" altLang="en-US" dirty="0" smtClean="0"/>
              <a:t> </a:t>
            </a:r>
            <a:r>
              <a:rPr lang="en-US" altLang="ko-KR" dirty="0" smtClean="0"/>
              <a:t>g</a:t>
            </a:r>
            <a:r>
              <a:rPr lang="ko-KR" altLang="en-US" dirty="0" smtClean="0"/>
              <a:t>당 </a:t>
            </a:r>
            <a:r>
              <a:rPr lang="en-US" altLang="ko-KR" dirty="0" smtClean="0"/>
              <a:t>200</a:t>
            </a:r>
            <a:r>
              <a:rPr lang="ko-KR" altLang="en-US" dirty="0" smtClean="0"/>
              <a:t>만 석면 섬유 수준</a:t>
            </a:r>
            <a:r>
              <a:rPr lang="en-US" altLang="ko-KR" dirty="0" smtClean="0"/>
              <a:t>(&gt;5μm). </a:t>
            </a:r>
            <a:r>
              <a:rPr lang="ko-KR" altLang="en-US" dirty="0" smtClean="0"/>
              <a:t>혹은</a:t>
            </a:r>
            <a:r>
              <a:rPr lang="en-US" altLang="ko-KR" dirty="0" smtClean="0"/>
              <a:t>,</a:t>
            </a:r>
          </a:p>
          <a:p>
            <a:pPr lvl="2"/>
            <a:r>
              <a:rPr lang="en-US" altLang="ko-KR" dirty="0" smtClean="0"/>
              <a:t>500</a:t>
            </a:r>
            <a:r>
              <a:rPr lang="ko-KR" altLang="en-US" dirty="0" smtClean="0"/>
              <a:t>만 석면 섬유</a:t>
            </a:r>
            <a:r>
              <a:rPr lang="en-US" altLang="ko-KR" dirty="0" smtClean="0"/>
              <a:t>(&gt;1μm)</a:t>
            </a:r>
            <a:r>
              <a:rPr lang="ko-KR" altLang="en-US" dirty="0" smtClean="0"/>
              <a:t>가 유지된 경우</a:t>
            </a:r>
            <a:r>
              <a:rPr lang="en-US" altLang="ko-KR" dirty="0" smtClean="0"/>
              <a:t>. </a:t>
            </a:r>
            <a:r>
              <a:rPr lang="ko-KR" altLang="en-US" dirty="0" smtClean="0"/>
              <a:t>혹은</a:t>
            </a:r>
            <a:r>
              <a:rPr lang="en-US" altLang="ko-KR" dirty="0" smtClean="0"/>
              <a:t>,</a:t>
            </a:r>
          </a:p>
          <a:p>
            <a:pPr lvl="2"/>
            <a:r>
              <a:rPr lang="ko-KR" altLang="en-US" dirty="0" smtClean="0"/>
              <a:t>건조된 </a:t>
            </a:r>
            <a:r>
              <a:rPr lang="ko-KR" altLang="en-US" dirty="0" err="1" smtClean="0"/>
              <a:t>폐조직의</a:t>
            </a:r>
            <a:r>
              <a:rPr lang="ko-KR" altLang="en-US" dirty="0" smtClean="0"/>
              <a:t> </a:t>
            </a:r>
            <a:r>
              <a:rPr lang="en-US" altLang="ko-KR" dirty="0" smtClean="0"/>
              <a:t>1g</a:t>
            </a:r>
            <a:r>
              <a:rPr lang="ko-KR" altLang="en-US" dirty="0" smtClean="0"/>
              <a:t>당 </a:t>
            </a:r>
            <a:r>
              <a:rPr lang="en-US" altLang="ko-KR" dirty="0" smtClean="0"/>
              <a:t>5,000</a:t>
            </a:r>
            <a:r>
              <a:rPr lang="ko-KR" altLang="en-US" dirty="0" smtClean="0"/>
              <a:t>에서 </a:t>
            </a:r>
            <a:r>
              <a:rPr lang="en-US" altLang="ko-KR" dirty="0" smtClean="0"/>
              <a:t>15,000</a:t>
            </a:r>
            <a:r>
              <a:rPr lang="ko-KR" altLang="en-US" dirty="0" smtClean="0"/>
              <a:t>의 석면 </a:t>
            </a:r>
            <a:r>
              <a:rPr lang="ko-KR" altLang="en-US" dirty="0" err="1" smtClean="0"/>
              <a:t>소체인</a:t>
            </a:r>
            <a:r>
              <a:rPr lang="ko-KR" altLang="en-US" dirty="0" smtClean="0"/>
              <a:t> 경우</a:t>
            </a:r>
            <a:r>
              <a:rPr lang="en-US" altLang="ko-KR" dirty="0" smtClean="0"/>
              <a:t>. </a:t>
            </a:r>
            <a:r>
              <a:rPr lang="ko-KR" altLang="en-US" dirty="0" smtClean="0"/>
              <a:t>혹은</a:t>
            </a:r>
            <a:r>
              <a:rPr lang="en-US" altLang="ko-KR" dirty="0" smtClean="0"/>
              <a:t>, </a:t>
            </a:r>
          </a:p>
          <a:p>
            <a:pPr lvl="2"/>
            <a:r>
              <a:rPr lang="ko-KR" altLang="en-US" dirty="0" smtClean="0"/>
              <a:t>기관지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폐포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세척액</a:t>
            </a:r>
            <a:r>
              <a:rPr lang="ko-KR" altLang="en-US" dirty="0" smtClean="0"/>
              <a:t> </a:t>
            </a:r>
            <a:r>
              <a:rPr lang="en-US" altLang="ko-KR" dirty="0" smtClean="0"/>
              <a:t>1 ml</a:t>
            </a:r>
            <a:r>
              <a:rPr lang="ko-KR" altLang="en-US" dirty="0" smtClean="0"/>
              <a:t>당 </a:t>
            </a:r>
            <a:r>
              <a:rPr lang="en-US" altLang="ko-KR" dirty="0" smtClean="0"/>
              <a:t>5∼15</a:t>
            </a:r>
            <a:r>
              <a:rPr lang="ko-KR" altLang="en-US" dirty="0" smtClean="0"/>
              <a:t>개의 </a:t>
            </a:r>
            <a:r>
              <a:rPr lang="ko-KR" altLang="en-US" dirty="0" smtClean="0">
                <a:solidFill>
                  <a:srgbClr val="FF0000"/>
                </a:solidFill>
              </a:rPr>
              <a:t>석면 </a:t>
            </a:r>
            <a:r>
              <a:rPr lang="ko-KR" altLang="en-US" dirty="0" err="1" smtClean="0">
                <a:solidFill>
                  <a:srgbClr val="FF0000"/>
                </a:solidFill>
              </a:rPr>
              <a:t>소체인</a:t>
            </a:r>
            <a:r>
              <a:rPr lang="ko-KR" altLang="en-US" dirty="0" smtClean="0">
                <a:solidFill>
                  <a:srgbClr val="FF0000"/>
                </a:solidFill>
              </a:rPr>
              <a:t> </a:t>
            </a:r>
            <a:r>
              <a:rPr lang="ko-KR" altLang="en-US" dirty="0" smtClean="0"/>
              <a:t>경우</a:t>
            </a:r>
            <a:r>
              <a:rPr lang="en-US" altLang="ko-KR" dirty="0" smtClean="0"/>
              <a:t> </a:t>
            </a:r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9115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Asbestosis</a:t>
            </a:r>
            <a:endParaRPr lang="ko-KR" altLang="en-US" dirty="0" smtClean="0"/>
          </a:p>
        </p:txBody>
      </p:sp>
      <p:pic>
        <p:nvPicPr>
          <p:cNvPr id="62467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" y="1390650"/>
            <a:ext cx="4856163" cy="3551238"/>
          </a:xfrm>
        </p:spPr>
      </p:pic>
      <p:sp>
        <p:nvSpPr>
          <p:cNvPr id="62468" name="직사각형 4"/>
          <p:cNvSpPr>
            <a:spLocks noChangeArrowheads="1"/>
          </p:cNvSpPr>
          <p:nvPr/>
        </p:nvSpPr>
        <p:spPr bwMode="auto">
          <a:xfrm>
            <a:off x="5133975" y="1276350"/>
            <a:ext cx="38576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200" dirty="0"/>
              <a:t>Lower intensity exposures can result in pleural plaques. </a:t>
            </a:r>
          </a:p>
          <a:p>
            <a:endParaRPr lang="en-US" altLang="ko-KR" sz="1200" dirty="0"/>
          </a:p>
          <a:p>
            <a:r>
              <a:rPr lang="en-US" altLang="ko-KR" sz="1200" dirty="0"/>
              <a:t>Higher levels of exposure can be associated with an increased risk of mesothelioma. </a:t>
            </a:r>
          </a:p>
          <a:p>
            <a:endParaRPr lang="en-US" altLang="ko-KR" sz="1200" dirty="0"/>
          </a:p>
          <a:p>
            <a:r>
              <a:rPr lang="en-US" altLang="ko-KR" sz="1200" dirty="0"/>
              <a:t>Finally, the greatest exposures to asbestos can elevate the risk for both lung cancer and asbestosis. </a:t>
            </a:r>
          </a:p>
          <a:p>
            <a:endParaRPr lang="en-US" altLang="ko-KR" sz="1200" dirty="0"/>
          </a:p>
          <a:p>
            <a:r>
              <a:rPr lang="ko-KR" altLang="en-US" sz="1200" dirty="0">
                <a:solidFill>
                  <a:srgbClr val="FF0000"/>
                </a:solidFill>
              </a:rPr>
              <a:t>미국기준</a:t>
            </a:r>
            <a:r>
              <a:rPr lang="en-US" altLang="ko-KR" sz="1200" dirty="0">
                <a:solidFill>
                  <a:srgbClr val="FF0000"/>
                </a:solidFill>
              </a:rPr>
              <a:t> </a:t>
            </a:r>
            <a:r>
              <a:rPr lang="ko-KR" altLang="en-US" sz="1200" dirty="0" err="1">
                <a:solidFill>
                  <a:srgbClr val="FF0000"/>
                </a:solidFill>
              </a:rPr>
              <a:t>악성중피종</a:t>
            </a:r>
            <a:r>
              <a:rPr lang="en-US" altLang="ko-KR" sz="1200" dirty="0">
                <a:solidFill>
                  <a:srgbClr val="FF0000"/>
                </a:solidFill>
              </a:rPr>
              <a:t>:</a:t>
            </a:r>
            <a:r>
              <a:rPr lang="ko-KR" altLang="en-US" sz="1200" dirty="0" err="1">
                <a:solidFill>
                  <a:srgbClr val="FF0000"/>
                </a:solidFill>
              </a:rPr>
              <a:t>석면폐증</a:t>
            </a:r>
            <a:r>
              <a:rPr lang="ko-KR" altLang="en-US" sz="1200" dirty="0">
                <a:solidFill>
                  <a:srgbClr val="FF0000"/>
                </a:solidFill>
              </a:rPr>
              <a:t> 발생빈도는 </a:t>
            </a:r>
            <a:r>
              <a:rPr lang="en-US" altLang="ko-KR" sz="1200" dirty="0">
                <a:solidFill>
                  <a:srgbClr val="FF0000"/>
                </a:solidFill>
              </a:rPr>
              <a:t>3:1</a:t>
            </a:r>
          </a:p>
          <a:p>
            <a:r>
              <a:rPr lang="ko-KR" altLang="en-US" sz="1200" dirty="0">
                <a:solidFill>
                  <a:srgbClr val="FF0000"/>
                </a:solidFill>
              </a:rPr>
              <a:t>미국에서 한해 발생하는 </a:t>
            </a:r>
            <a:r>
              <a:rPr lang="ko-KR" altLang="en-US" sz="1200" dirty="0" err="1">
                <a:solidFill>
                  <a:srgbClr val="FF0000"/>
                </a:solidFill>
              </a:rPr>
              <a:t>석면폐증은</a:t>
            </a:r>
            <a:r>
              <a:rPr lang="ko-KR" altLang="en-US" sz="1200" dirty="0">
                <a:solidFill>
                  <a:srgbClr val="FF0000"/>
                </a:solidFill>
              </a:rPr>
              <a:t> </a:t>
            </a:r>
            <a:r>
              <a:rPr lang="en-US" altLang="ko-KR" sz="1200" dirty="0">
                <a:solidFill>
                  <a:srgbClr val="FF0000"/>
                </a:solidFill>
              </a:rPr>
              <a:t>1000</a:t>
            </a:r>
            <a:r>
              <a:rPr lang="ko-KR" altLang="en-US" sz="1200" dirty="0">
                <a:solidFill>
                  <a:srgbClr val="FF0000"/>
                </a:solidFill>
              </a:rPr>
              <a:t>명 이하 </a:t>
            </a:r>
          </a:p>
          <a:p>
            <a:endParaRPr lang="ko-KR" altLang="en-US" sz="1200" dirty="0">
              <a:solidFill>
                <a:srgbClr val="FF0000"/>
              </a:solidFill>
            </a:endParaRP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3644900"/>
            <a:ext cx="41243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217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1819275"/>
            <a:ext cx="8872538" cy="44894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altLang="ko-KR" sz="711" dirty="0">
              <a:ea typeface="굴림" pitchFamily="50" charset="-127"/>
            </a:endParaRPr>
          </a:p>
          <a:p>
            <a:pPr eaLnBrk="1" hangingPunct="1">
              <a:defRPr/>
            </a:pPr>
            <a:r>
              <a:rPr lang="en-US" altLang="ko-KR" dirty="0" smtClean="0">
                <a:ea typeface="굴림" pitchFamily="50" charset="-127"/>
              </a:rPr>
              <a:t>Asbestosis: </a:t>
            </a:r>
            <a:r>
              <a:rPr lang="en-US" altLang="ko-KR" dirty="0" err="1" smtClean="0">
                <a:ea typeface="굴림" pitchFamily="50" charset="-127"/>
              </a:rPr>
              <a:t>subpleural</a:t>
            </a:r>
            <a:r>
              <a:rPr lang="ko-KR" altLang="en-US" dirty="0" smtClean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dot like or branching opacities </a:t>
            </a:r>
            <a:r>
              <a:rPr lang="en-US" altLang="ko-KR" dirty="0" err="1" smtClean="0">
                <a:ea typeface="굴림" pitchFamily="50" charset="-127"/>
              </a:rPr>
              <a:t>subpleural</a:t>
            </a:r>
            <a:r>
              <a:rPr lang="en-US" altLang="ko-KR" dirty="0" smtClean="0">
                <a:ea typeface="굴림" pitchFamily="50" charset="-127"/>
              </a:rPr>
              <a:t> curvilinear lines</a:t>
            </a:r>
          </a:p>
          <a:p>
            <a:pPr eaLnBrk="1" hangingPunct="1">
              <a:buFontTx/>
              <a:buNone/>
              <a:defRPr/>
            </a:pPr>
            <a:r>
              <a:rPr lang="en-US" altLang="ko-KR" dirty="0" smtClean="0">
                <a:ea typeface="굴림" pitchFamily="50" charset="-127"/>
              </a:rPr>
              <a:t>  parenchymal bands</a:t>
            </a:r>
          </a:p>
          <a:p>
            <a:pPr eaLnBrk="1" hangingPunct="1">
              <a:buFontTx/>
              <a:buNone/>
              <a:defRPr/>
            </a:pPr>
            <a:r>
              <a:rPr lang="en-US" altLang="ko-KR" sz="1422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  </a:t>
            </a:r>
            <a:r>
              <a:rPr lang="en-US" altLang="ko-KR" sz="889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                     </a:t>
            </a:r>
            <a:endParaRPr lang="en-US" altLang="ko-KR" sz="889" dirty="0">
              <a:ea typeface="굴림" pitchFamily="50" charset="-127"/>
            </a:endParaRPr>
          </a:p>
          <a:p>
            <a:pPr eaLnBrk="1" hangingPunct="1">
              <a:defRPr/>
            </a:pPr>
            <a:r>
              <a:rPr lang="en-US" altLang="ko-KR" dirty="0" smtClean="0">
                <a:ea typeface="굴림" pitchFamily="50" charset="-127"/>
              </a:rPr>
              <a:t>IPF: honeycombing visible </a:t>
            </a:r>
            <a:r>
              <a:rPr lang="en-US" altLang="ko-KR" dirty="0" err="1" smtClean="0">
                <a:ea typeface="굴림" pitchFamily="50" charset="-127"/>
              </a:rPr>
              <a:t>intralobular</a:t>
            </a:r>
            <a:r>
              <a:rPr lang="en-US" altLang="ko-KR" dirty="0" smtClean="0">
                <a:ea typeface="굴림" pitchFamily="50" charset="-127"/>
              </a:rPr>
              <a:t> bronchioles </a:t>
            </a:r>
            <a:r>
              <a:rPr lang="en-US" altLang="ko-KR" dirty="0" err="1" smtClean="0">
                <a:ea typeface="굴림" pitchFamily="50" charset="-127"/>
              </a:rPr>
              <a:t>bronchiolectasis</a:t>
            </a:r>
            <a:r>
              <a:rPr lang="en-US" altLang="ko-KR" dirty="0" smtClean="0">
                <a:ea typeface="굴림" pitchFamily="50" charset="-127"/>
              </a:rPr>
              <a:t> within consolidation</a:t>
            </a:r>
          </a:p>
          <a:p>
            <a:pPr eaLnBrk="1" hangingPunct="1">
              <a:buFontTx/>
              <a:buNone/>
              <a:defRPr/>
            </a:pPr>
            <a:r>
              <a:rPr lang="en-US" altLang="ko-KR" dirty="0" smtClean="0">
                <a:ea typeface="굴림" pitchFamily="50" charset="-127"/>
              </a:rPr>
              <a:t>           </a:t>
            </a:r>
            <a:endParaRPr lang="en-US" altLang="ko-KR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278538" name="Rectangle 10"/>
          <p:cNvSpPr>
            <a:spLocks noChangeArrowheads="1"/>
          </p:cNvSpPr>
          <p:nvPr/>
        </p:nvSpPr>
        <p:spPr bwMode="gray">
          <a:xfrm>
            <a:off x="968375" y="665163"/>
            <a:ext cx="7189788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DDx</a:t>
            </a:r>
            <a:r>
              <a:rPr lang="en-US" altLang="ko-K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Asbestosis vs. IPF</a:t>
            </a:r>
          </a:p>
        </p:txBody>
      </p:sp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4940399" y="5661248"/>
            <a:ext cx="41449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778" i="1" dirty="0"/>
              <a:t>M Akira et al. AJR 2003;181:163-169</a:t>
            </a:r>
            <a:endParaRPr lang="ko-KR" altLang="en-US" sz="1778" i="1" dirty="0"/>
          </a:p>
        </p:txBody>
      </p:sp>
    </p:spTree>
    <p:extLst>
      <p:ext uri="{BB962C8B-B14F-4D97-AF65-F5344CB8AC3E}">
        <p14:creationId xmlns:p14="http://schemas.microsoft.com/office/powerpoint/2010/main" val="361496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dirty="0" smtClean="0"/>
              <a:t>Case </a:t>
            </a:r>
            <a:r>
              <a:rPr lang="ko-KR" altLang="en-US" sz="4000" dirty="0" smtClean="0"/>
              <a:t>문</a:t>
            </a:r>
            <a:r>
              <a:rPr lang="en-US" altLang="ko-KR" sz="4000" dirty="0" smtClean="0"/>
              <a:t>** (M/73) -</a:t>
            </a:r>
            <a:r>
              <a:rPr lang="ko-KR" altLang="en-US" sz="4000" dirty="0" err="1" smtClean="0"/>
              <a:t>악성중피종</a:t>
            </a:r>
            <a:endParaRPr lang="ko-KR" altLang="en-US" sz="4000" dirty="0" smtClean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altLang="ko-KR" b="1" dirty="0" smtClean="0"/>
              <a:t>C/C </a:t>
            </a:r>
            <a:r>
              <a:rPr lang="en-US" altLang="ko-KR" dirty="0" smtClean="0"/>
              <a:t> cough and </a:t>
            </a:r>
            <a:r>
              <a:rPr lang="en-US" altLang="ko-KR" dirty="0" err="1" smtClean="0"/>
              <a:t>dyspnea</a:t>
            </a:r>
            <a:r>
              <a:rPr lang="en-US" altLang="ko-KR" dirty="0" smtClean="0"/>
              <a:t> for 6months</a:t>
            </a:r>
          </a:p>
          <a:p>
            <a:pPr>
              <a:defRPr/>
            </a:pPr>
            <a:r>
              <a:rPr lang="en-US" altLang="ko-KR" b="1" dirty="0" smtClean="0"/>
              <a:t>P/I </a:t>
            </a:r>
            <a:r>
              <a:rPr lang="ko-KR" altLang="en-US" dirty="0" smtClean="0"/>
              <a:t>  </a:t>
            </a:r>
            <a:r>
              <a:rPr lang="ko-KR" altLang="en-US" dirty="0" err="1" smtClean="0"/>
              <a:t>상기증상으로</a:t>
            </a:r>
            <a:r>
              <a:rPr lang="ko-KR" altLang="en-US" dirty="0" smtClean="0"/>
              <a:t> 본원 호흡기알레르기내과 방문</a:t>
            </a:r>
            <a:endParaRPr lang="en-US" altLang="ko-KR" dirty="0" smtClean="0"/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b="1" dirty="0" smtClean="0"/>
              <a:t>Past </a:t>
            </a:r>
            <a:r>
              <a:rPr lang="en-US" altLang="ko-KR" b="1" dirty="0" err="1" smtClean="0"/>
              <a:t>Hx</a:t>
            </a:r>
            <a:r>
              <a:rPr lang="en-US" altLang="ko-KR" b="1" dirty="0" smtClean="0"/>
              <a:t>.  </a:t>
            </a:r>
            <a:r>
              <a:rPr lang="en-US" altLang="ko-KR" dirty="0" smtClean="0"/>
              <a:t>Heart disease : (+) : 3</a:t>
            </a:r>
            <a:r>
              <a:rPr lang="ko-KR" altLang="en-US" dirty="0" err="1" smtClean="0"/>
              <a:t>년전부터</a:t>
            </a:r>
            <a:r>
              <a:rPr lang="ko-KR" altLang="en-US" dirty="0" smtClean="0"/>
              <a:t>  </a:t>
            </a:r>
            <a:endParaRPr lang="en-US" altLang="ko-KR" dirty="0" smtClean="0"/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/>
              <a:t> </a:t>
            </a:r>
            <a:r>
              <a:rPr lang="en-US" altLang="ko-KR" dirty="0" smtClean="0"/>
              <a:t>              </a:t>
            </a:r>
            <a:r>
              <a:rPr lang="ko-KR" altLang="en-US" dirty="0" smtClean="0"/>
              <a:t>  </a:t>
            </a:r>
            <a:r>
              <a:rPr lang="en-US" altLang="ko-KR" dirty="0" smtClean="0"/>
              <a:t>Surgery : (+) </a:t>
            </a:r>
            <a:r>
              <a:rPr lang="ko-KR" altLang="en-US" dirty="0" smtClean="0"/>
              <a:t>탈장 수술</a:t>
            </a:r>
            <a:r>
              <a:rPr lang="en-US" altLang="ko-KR" dirty="0" smtClean="0"/>
              <a:t>(2009.10)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 smtClean="0"/>
              <a:t>                 Other </a:t>
            </a:r>
            <a:r>
              <a:rPr lang="en-US" altLang="ko-KR" dirty="0" err="1" smtClean="0"/>
              <a:t>PMHx</a:t>
            </a:r>
            <a:r>
              <a:rPr lang="en-US" altLang="ko-KR" dirty="0" smtClean="0"/>
              <a:t>:  </a:t>
            </a:r>
            <a:r>
              <a:rPr lang="ko-KR" altLang="en-US" dirty="0" smtClean="0"/>
              <a:t>위염 </a:t>
            </a:r>
            <a:r>
              <a:rPr lang="en-US" altLang="ko-KR" dirty="0" smtClean="0"/>
              <a:t>med</a:t>
            </a:r>
          </a:p>
          <a:p>
            <a:pPr>
              <a:defRPr/>
            </a:pPr>
            <a:r>
              <a:rPr lang="en-US" altLang="ko-KR" b="1" dirty="0" smtClean="0"/>
              <a:t>Social </a:t>
            </a:r>
            <a:r>
              <a:rPr lang="en-US" altLang="ko-KR" b="1" dirty="0" err="1" smtClean="0"/>
              <a:t>Hx</a:t>
            </a:r>
            <a:r>
              <a:rPr lang="en-US" altLang="ko-KR" b="1" dirty="0" smtClean="0"/>
              <a:t>.  Smoking </a:t>
            </a:r>
            <a:r>
              <a:rPr lang="en-US" altLang="ko-KR" dirty="0" smtClean="0"/>
              <a:t>ex-smoker 1pack*50years(2010.7 stop)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/>
              <a:t> </a:t>
            </a:r>
            <a:r>
              <a:rPr lang="en-US" altLang="ko-KR" dirty="0" smtClean="0"/>
              <a:t>                  </a:t>
            </a:r>
            <a:r>
              <a:rPr lang="en-US" altLang="ko-KR" b="1" dirty="0" smtClean="0"/>
              <a:t>Alcohol</a:t>
            </a:r>
            <a:r>
              <a:rPr lang="en-US" altLang="ko-KR" dirty="0" smtClean="0"/>
              <a:t> (-)   </a:t>
            </a:r>
          </a:p>
          <a:p>
            <a:pPr>
              <a:defRPr/>
            </a:pPr>
            <a:r>
              <a:rPr lang="en-US" altLang="ko-KR" b="1" dirty="0" err="1" smtClean="0"/>
              <a:t>Occuation</a:t>
            </a:r>
            <a:r>
              <a:rPr lang="en-US" altLang="ko-KR" b="1" dirty="0" smtClean="0"/>
              <a:t> </a:t>
            </a:r>
            <a:r>
              <a:rPr lang="en-US" altLang="ko-KR" b="1" dirty="0" err="1" smtClean="0"/>
              <a:t>Hx</a:t>
            </a:r>
            <a:r>
              <a:rPr lang="en-US" altLang="ko-KR" b="1" dirty="0" smtClean="0"/>
              <a:t>. </a:t>
            </a:r>
            <a:r>
              <a:rPr lang="en-US" altLang="ko-KR" b="1" dirty="0"/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25</a:t>
            </a:r>
            <a:r>
              <a:rPr lang="ko-KR" altLang="en-US" dirty="0" smtClean="0">
                <a:solidFill>
                  <a:srgbClr val="FF0000"/>
                </a:solidFill>
              </a:rPr>
              <a:t>년간 미군 막사 수리보수 및 설치작업 시행   </a:t>
            </a:r>
            <a:r>
              <a:rPr lang="en-US" altLang="ko-KR" dirty="0" smtClean="0">
                <a:solidFill>
                  <a:srgbClr val="FF0000"/>
                </a:solidFill>
              </a:rPr>
              <a:t> (</a:t>
            </a:r>
            <a:r>
              <a:rPr lang="ko-KR" altLang="en-US" dirty="0" smtClean="0">
                <a:solidFill>
                  <a:srgbClr val="FF0000"/>
                </a:solidFill>
              </a:rPr>
              <a:t>주된 업무는 슬레이트 작업</a:t>
            </a:r>
            <a:r>
              <a:rPr lang="en-US" altLang="ko-KR" dirty="0" smtClean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5356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675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013" y="1600200"/>
            <a:ext cx="4625975" cy="4525963"/>
          </a:xfrm>
        </p:spPr>
      </p:pic>
      <p:sp>
        <p:nvSpPr>
          <p:cNvPr id="67588" name="TextBox 4"/>
          <p:cNvSpPr txBox="1">
            <a:spLocks noChangeArrowheads="1"/>
          </p:cNvSpPr>
          <p:nvPr/>
        </p:nvSpPr>
        <p:spPr bwMode="auto">
          <a:xfrm>
            <a:off x="468313" y="1628775"/>
            <a:ext cx="931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buFont typeface="Arial" panose="020B0604020202020204" pitchFamily="34" charset="0"/>
              <a:buChar char="•"/>
            </a:pPr>
            <a:r>
              <a:rPr lang="en-US" altLang="ko-KR" b="1"/>
              <a:t> X-ray</a:t>
            </a:r>
            <a:endParaRPr lang="ko-KR" altLang="en-US" b="1"/>
          </a:p>
        </p:txBody>
      </p:sp>
      <p:sp>
        <p:nvSpPr>
          <p:cNvPr id="2" name="직사각형 1"/>
          <p:cNvSpPr/>
          <p:nvPr/>
        </p:nvSpPr>
        <p:spPr>
          <a:xfrm>
            <a:off x="323528" y="61606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/>
              <a:t>Pneumonic infiltration at right lung.</a:t>
            </a:r>
            <a:br>
              <a:rPr lang="en-US" altLang="ko-KR" dirty="0"/>
            </a:br>
            <a:r>
              <a:rPr lang="en-US" altLang="ko-KR" dirty="0"/>
              <a:t>Right </a:t>
            </a:r>
            <a:r>
              <a:rPr lang="en-US" altLang="ko-KR" dirty="0" err="1"/>
              <a:t>pelural</a:t>
            </a:r>
            <a:r>
              <a:rPr lang="en-US" altLang="ko-KR" dirty="0"/>
              <a:t> effusion.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066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8038" y="2332038"/>
            <a:ext cx="4525962" cy="4525962"/>
          </a:xfrm>
        </p:spPr>
      </p:pic>
      <p:sp>
        <p:nvSpPr>
          <p:cNvPr id="69635" name="TextBox 4"/>
          <p:cNvSpPr txBox="1">
            <a:spLocks noChangeArrowheads="1"/>
          </p:cNvSpPr>
          <p:nvPr/>
        </p:nvSpPr>
        <p:spPr bwMode="auto">
          <a:xfrm>
            <a:off x="468313" y="450850"/>
            <a:ext cx="83899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buFont typeface="Arial" panose="020B0604020202020204" pitchFamily="34" charset="0"/>
              <a:buChar char="•"/>
            </a:pPr>
            <a:r>
              <a:rPr lang="en-US" altLang="ko-KR" b="1" dirty="0"/>
              <a:t> CT: </a:t>
            </a:r>
            <a:r>
              <a:rPr lang="en-US" altLang="ko-KR" b="1" dirty="0">
                <a:solidFill>
                  <a:srgbClr val="FF0000"/>
                </a:solidFill>
              </a:rPr>
              <a:t>Right </a:t>
            </a:r>
            <a:r>
              <a:rPr lang="en-US" altLang="ko-KR" b="1" dirty="0" err="1">
                <a:solidFill>
                  <a:srgbClr val="FF0000"/>
                </a:solidFill>
              </a:rPr>
              <a:t>hemithorax</a:t>
            </a:r>
            <a:r>
              <a:rPr lang="en-US" altLang="ko-KR" b="1" dirty="0">
                <a:solidFill>
                  <a:srgbClr val="FF0000"/>
                </a:solidFill>
              </a:rPr>
              <a:t>, malignant mesothelioma</a:t>
            </a:r>
            <a:r>
              <a:rPr lang="en-US" altLang="ko-KR" dirty="0"/>
              <a:t>, with </a:t>
            </a:r>
            <a:r>
              <a:rPr lang="en-US" altLang="ko-KR" dirty="0" err="1"/>
              <a:t>lymphangitic</a:t>
            </a:r>
            <a:r>
              <a:rPr lang="en-US" altLang="ko-KR" dirty="0"/>
              <a:t> </a:t>
            </a:r>
            <a:r>
              <a:rPr lang="en-US" altLang="ko-KR" dirty="0" err="1"/>
              <a:t>carcinomatosis</a:t>
            </a:r>
            <a:r>
              <a:rPr lang="en-US" altLang="ko-KR" dirty="0"/>
              <a:t> at right lung, with multiple bilateral </a:t>
            </a:r>
            <a:r>
              <a:rPr lang="en-US" altLang="ko-KR" dirty="0" err="1"/>
              <a:t>mediastinal</a:t>
            </a:r>
            <a:r>
              <a:rPr lang="en-US" altLang="ko-KR" dirty="0"/>
              <a:t> and </a:t>
            </a:r>
            <a:r>
              <a:rPr lang="en-US" altLang="ko-KR" dirty="0" err="1"/>
              <a:t>subcarinal</a:t>
            </a:r>
            <a:r>
              <a:rPr lang="en-US" altLang="ko-KR" dirty="0"/>
              <a:t> and </a:t>
            </a:r>
            <a:r>
              <a:rPr lang="en-US" altLang="ko-KR" dirty="0" err="1"/>
              <a:t>retrocrural</a:t>
            </a:r>
            <a:r>
              <a:rPr lang="en-US" altLang="ko-KR" dirty="0"/>
              <a:t> LN metastasis, and retroperitoneal extension.</a:t>
            </a:r>
            <a:br>
              <a:rPr lang="en-US" altLang="ko-KR" dirty="0"/>
            </a:br>
            <a:r>
              <a:rPr lang="en-US" altLang="ko-KR" dirty="0"/>
              <a:t>Liver</a:t>
            </a:r>
            <a:r>
              <a:rPr lang="ko-KR" altLang="en-US" dirty="0"/>
              <a:t>주변의 </a:t>
            </a:r>
            <a:r>
              <a:rPr lang="en-US" altLang="ko-KR" dirty="0"/>
              <a:t>soft tissue and low attenuation</a:t>
            </a:r>
            <a:r>
              <a:rPr lang="ko-KR" altLang="en-US" dirty="0"/>
              <a:t>으로 보아 </a:t>
            </a:r>
            <a:r>
              <a:rPr lang="en-US" altLang="ko-KR" dirty="0" err="1"/>
              <a:t>hemidiaphragm</a:t>
            </a:r>
            <a:r>
              <a:rPr lang="ko-KR" altLang="en-US" dirty="0"/>
              <a:t>을 통한 </a:t>
            </a:r>
            <a:r>
              <a:rPr lang="en-US" altLang="ko-KR" dirty="0"/>
              <a:t>direct intra-abdominal extension</a:t>
            </a:r>
            <a:r>
              <a:rPr lang="ko-KR" altLang="en-US" dirty="0"/>
              <a:t>의 가능성도 배제할 수 없음</a:t>
            </a:r>
            <a:r>
              <a:rPr lang="en-US" altLang="ko-KR" dirty="0"/>
              <a:t>.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55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smtClean="0"/>
              <a:t>Mesothelioma</a:t>
            </a:r>
            <a:endParaRPr lang="ko-KR" altLang="en-US" smtClean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14400" y="1784350"/>
            <a:ext cx="7943850" cy="4572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altLang="ko-KR" dirty="0" smtClean="0">
                <a:solidFill>
                  <a:srgbClr val="FF0000"/>
                </a:solidFill>
              </a:rPr>
              <a:t>rare pleural tumors of which up to 80% occur in asbestos-exposed individuals</a:t>
            </a:r>
            <a:br>
              <a:rPr lang="en-US" altLang="ko-KR" dirty="0" smtClean="0">
                <a:solidFill>
                  <a:srgbClr val="FF0000"/>
                </a:solidFill>
              </a:rPr>
            </a:br>
            <a:r>
              <a:rPr lang="en-US" altLang="ko-KR" dirty="0" smtClean="0"/>
              <a:t>: </a:t>
            </a:r>
            <a:r>
              <a:rPr lang="en-US" altLang="ko-KR" dirty="0" err="1" smtClean="0"/>
              <a:t>Crocidolite</a:t>
            </a:r>
            <a:r>
              <a:rPr lang="en-US" altLang="ko-KR" dirty="0" smtClean="0"/>
              <a:t> and </a:t>
            </a:r>
            <a:r>
              <a:rPr lang="en-US" altLang="ko-KR" dirty="0" err="1" smtClean="0"/>
              <a:t>amosite</a:t>
            </a:r>
            <a:r>
              <a:rPr lang="en-US" altLang="ko-KR" dirty="0" smtClean="0"/>
              <a:t> </a:t>
            </a:r>
            <a:r>
              <a:rPr lang="en-US" altLang="ko-KR" dirty="0" smtClean="0">
                <a:sym typeface="Wingdings" pitchFamily="2" charset="2"/>
              </a:rPr>
              <a:t> high potential</a:t>
            </a:r>
            <a:br>
              <a:rPr lang="en-US" altLang="ko-KR" dirty="0" smtClean="0">
                <a:sym typeface="Wingdings" pitchFamily="2" charset="2"/>
              </a:rPr>
            </a:br>
            <a:r>
              <a:rPr lang="en-US" altLang="ko-KR" dirty="0" smtClean="0">
                <a:sym typeface="Wingdings" pitchFamily="2" charset="2"/>
              </a:rPr>
              <a:t>: </a:t>
            </a:r>
            <a:r>
              <a:rPr lang="en-US" altLang="ko-KR" dirty="0" smtClean="0"/>
              <a:t>fibrous mineral </a:t>
            </a:r>
            <a:r>
              <a:rPr lang="en-US" altLang="ko-KR" dirty="0" err="1" smtClean="0"/>
              <a:t>zeolite</a:t>
            </a:r>
            <a:r>
              <a:rPr lang="en-US" altLang="ko-KR" dirty="0" smtClean="0"/>
              <a:t> and thoracic radiation are also risk factors</a:t>
            </a:r>
            <a:br>
              <a:rPr lang="en-US" altLang="ko-KR" dirty="0" smtClean="0"/>
            </a:br>
            <a:endParaRPr lang="en-US" altLang="ko-KR" dirty="0" smtClean="0"/>
          </a:p>
          <a:p>
            <a:pPr>
              <a:defRPr/>
            </a:pPr>
            <a:r>
              <a:rPr lang="en-US" altLang="ko-KR" dirty="0" smtClean="0"/>
              <a:t>latent period between exposure and onset of disease is in the range of </a:t>
            </a:r>
            <a:r>
              <a:rPr lang="en-US" altLang="ko-KR" dirty="0" smtClean="0">
                <a:solidFill>
                  <a:srgbClr val="FF0000"/>
                </a:solidFill>
              </a:rPr>
              <a:t>30-40 years</a:t>
            </a:r>
            <a:br>
              <a:rPr lang="en-US" altLang="ko-KR" dirty="0" smtClean="0">
                <a:solidFill>
                  <a:srgbClr val="FF0000"/>
                </a:solidFill>
              </a:rPr>
            </a:br>
            <a:endParaRPr lang="en-US" altLang="ko-KR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ko-KR" dirty="0" smtClean="0"/>
              <a:t>Symptoms</a:t>
            </a:r>
            <a:br>
              <a:rPr lang="en-US" altLang="ko-KR" dirty="0" smtClean="0"/>
            </a:br>
            <a:r>
              <a:rPr lang="en-US" altLang="ko-KR" dirty="0" smtClean="0"/>
              <a:t>: chest pain, </a:t>
            </a:r>
            <a:r>
              <a:rPr lang="en-US" altLang="ko-KR" dirty="0" err="1" smtClean="0"/>
              <a:t>dyspnea</a:t>
            </a:r>
            <a:r>
              <a:rPr lang="en-US" altLang="ko-KR" dirty="0" smtClean="0"/>
              <a:t>, fatigue, decreased appetite, weight loss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022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40768"/>
            <a:ext cx="5410944" cy="432048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507636" y="1531678"/>
            <a:ext cx="35048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dirty="0"/>
              <a:t>– COPD </a:t>
            </a:r>
            <a:endParaRPr lang="en-US" altLang="ko-KR" sz="1600" dirty="0" smtClean="0"/>
          </a:p>
          <a:p>
            <a:r>
              <a:rPr lang="en-US" altLang="ko-KR" sz="1600" dirty="0" smtClean="0"/>
              <a:t>– </a:t>
            </a:r>
            <a:r>
              <a:rPr lang="en-US" altLang="ko-KR" sz="1600" dirty="0"/>
              <a:t>Asthma, RADS</a:t>
            </a:r>
            <a:endParaRPr lang="ko-KR" altLang="en-US" sz="1600" dirty="0"/>
          </a:p>
        </p:txBody>
      </p:sp>
      <p:sp>
        <p:nvSpPr>
          <p:cNvPr id="9" name="직사각형 8"/>
          <p:cNvSpPr/>
          <p:nvPr/>
        </p:nvSpPr>
        <p:spPr>
          <a:xfrm>
            <a:off x="5507636" y="3052707"/>
            <a:ext cx="3504804" cy="1265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dirty="0"/>
              <a:t>– </a:t>
            </a:r>
            <a:endParaRPr lang="en-US" altLang="ko-KR" sz="1600" dirty="0" smtClean="0"/>
          </a:p>
          <a:p>
            <a:r>
              <a:rPr lang="en-US" altLang="ko-KR" sz="1600" dirty="0" smtClean="0"/>
              <a:t>– </a:t>
            </a:r>
            <a:r>
              <a:rPr lang="en-US" altLang="ko-KR" sz="1600" dirty="0"/>
              <a:t>Pneumoconiosis </a:t>
            </a:r>
            <a:endParaRPr lang="en-US" altLang="ko-KR" sz="1600" dirty="0" smtClean="0"/>
          </a:p>
          <a:p>
            <a:r>
              <a:rPr lang="en-US" altLang="ko-KR" sz="1600" dirty="0" smtClean="0"/>
              <a:t>– </a:t>
            </a:r>
            <a:r>
              <a:rPr lang="en-US" altLang="ko-KR" sz="1600" dirty="0"/>
              <a:t>Hypersensitivity Pneumonia </a:t>
            </a:r>
            <a:endParaRPr lang="en-US" altLang="ko-KR" sz="1600" dirty="0" smtClean="0"/>
          </a:p>
          <a:p>
            <a:r>
              <a:rPr lang="en-US" altLang="ko-KR" sz="1600" dirty="0" smtClean="0"/>
              <a:t>– </a:t>
            </a:r>
            <a:r>
              <a:rPr lang="en-US" altLang="ko-KR" sz="1600" dirty="0"/>
              <a:t>Idiopathic </a:t>
            </a:r>
            <a:r>
              <a:rPr lang="en-US" altLang="ko-KR" sz="1600" dirty="0" smtClean="0"/>
              <a:t>Interstitial Pneumonia  •  </a:t>
            </a:r>
            <a:r>
              <a:rPr lang="en-US" altLang="ko-KR" sz="1600" dirty="0"/>
              <a:t>Idiopathic Pulmonary </a:t>
            </a:r>
            <a:r>
              <a:rPr lang="en-US" altLang="ko-KR" sz="1600" dirty="0" smtClean="0"/>
              <a:t>Fibrosis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smtClean="0"/>
              <a:t>NSIP ?  </a:t>
            </a:r>
          </a:p>
          <a:p>
            <a:endParaRPr lang="ko-KR" altLang="en-US" sz="1600" dirty="0"/>
          </a:p>
        </p:txBody>
      </p:sp>
      <p:sp>
        <p:nvSpPr>
          <p:cNvPr id="10" name="직사각형 9"/>
          <p:cNvSpPr/>
          <p:nvPr/>
        </p:nvSpPr>
        <p:spPr>
          <a:xfrm>
            <a:off x="3851920" y="5065301"/>
            <a:ext cx="2579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Infectious lung disease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1187624" y="363434"/>
            <a:ext cx="70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dirty="0"/>
              <a:t>Occupational Lung diseases</a:t>
            </a:r>
            <a:endParaRPr lang="ko-KR" altLang="en-US" sz="4000" b="1" dirty="0"/>
          </a:p>
        </p:txBody>
      </p:sp>
      <p:sp>
        <p:nvSpPr>
          <p:cNvPr id="12" name="직사각형 11"/>
          <p:cNvSpPr/>
          <p:nvPr/>
        </p:nvSpPr>
        <p:spPr>
          <a:xfrm>
            <a:off x="3860936" y="5704081"/>
            <a:ext cx="2310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/>
              <a:t>Occupational cancer</a:t>
            </a:r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6363088" y="4941168"/>
            <a:ext cx="2673408" cy="762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600" dirty="0" smtClean="0"/>
          </a:p>
          <a:p>
            <a:r>
              <a:rPr lang="en-US" altLang="ko-KR" sz="1600" dirty="0" smtClean="0"/>
              <a:t>- Brucellosis</a:t>
            </a:r>
          </a:p>
          <a:p>
            <a:r>
              <a:rPr lang="en-US" altLang="ko-KR" sz="1600" dirty="0" smtClean="0"/>
              <a:t>- Tb</a:t>
            </a:r>
          </a:p>
          <a:p>
            <a:r>
              <a:rPr lang="en-US" altLang="ko-KR" sz="1600" dirty="0" smtClean="0"/>
              <a:t>- </a:t>
            </a:r>
            <a:r>
              <a:rPr lang="en-US" altLang="ko-KR" sz="1600" dirty="0" err="1" smtClean="0"/>
              <a:t>legionellosis</a:t>
            </a:r>
            <a:endParaRPr lang="en-US" altLang="ko-KR" sz="1600" dirty="0"/>
          </a:p>
          <a:p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6363088" y="5836344"/>
            <a:ext cx="26493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altLang="ko-KR" sz="1600" dirty="0" smtClean="0"/>
              <a:t>Lung cancer</a:t>
            </a:r>
          </a:p>
          <a:p>
            <a:pPr marL="285750" indent="-285750">
              <a:buFontTx/>
              <a:buChar char="-"/>
            </a:pPr>
            <a:r>
              <a:rPr lang="en-US" altLang="ko-KR" sz="1600" dirty="0" smtClean="0"/>
              <a:t>Malignant mesothelioma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7282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Asbestosis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16238"/>
            <a:ext cx="4545013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 descr="Asbestosis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3375"/>
            <a:ext cx="4271962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6" descr="20FF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2" r="3062" b="14619"/>
          <a:stretch>
            <a:fillRect/>
          </a:stretch>
        </p:blipFill>
        <p:spPr bwMode="auto">
          <a:xfrm>
            <a:off x="107950" y="333375"/>
            <a:ext cx="45370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7" descr="Asbestosis-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t="20267" r="12480" b="22308"/>
          <a:stretch>
            <a:fillRect/>
          </a:stretch>
        </p:blipFill>
        <p:spPr bwMode="auto">
          <a:xfrm>
            <a:off x="3132138" y="2060575"/>
            <a:ext cx="1223962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8" descr="silicosis im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97425"/>
            <a:ext cx="1908175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5724128" y="2060575"/>
            <a:ext cx="2736304" cy="43232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475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283075" y="6021388"/>
            <a:ext cx="3960813" cy="720725"/>
          </a:xfrm>
        </p:spPr>
        <p:txBody>
          <a:bodyPr/>
          <a:lstStyle/>
          <a:p>
            <a:pPr eaLnBrk="1" hangingPunct="1"/>
            <a:r>
              <a:rPr lang="en-US" altLang="ko-KR" sz="1800" smtClean="0">
                <a:ea typeface="굴림" panose="020B0600000101010101" pitchFamily="50" charset="-127"/>
              </a:rPr>
              <a:t>Pleural resection</a:t>
            </a:r>
          </a:p>
          <a:p>
            <a:pPr eaLnBrk="1" hangingPunct="1"/>
            <a:r>
              <a:rPr lang="en-US" altLang="ko-KR" sz="1800" smtClean="0">
                <a:ea typeface="굴림" panose="020B0600000101010101" pitchFamily="50" charset="-127"/>
              </a:rPr>
              <a:t>Pleuropneumonectomy</a:t>
            </a:r>
          </a:p>
        </p:txBody>
      </p:sp>
      <p:pic>
        <p:nvPicPr>
          <p:cNvPr id="77827" name="Picture 9" descr="mesothelioma-gross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60350"/>
            <a:ext cx="4032250" cy="2763838"/>
          </a:xfrm>
          <a:noFill/>
        </p:spPr>
      </p:pic>
      <p:pic>
        <p:nvPicPr>
          <p:cNvPr id="77828" name="Picture 4" descr="Asbestosis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869950"/>
            <a:ext cx="3563938" cy="5943600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409575" y="115888"/>
            <a:ext cx="365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lang="ko-KR" altLang="en-US" sz="4000">
                <a:latin typeface="Arial" panose="020B0604020202020204" pitchFamily="34" charset="0"/>
              </a:rPr>
              <a:t>악성 중피종</a:t>
            </a:r>
          </a:p>
        </p:txBody>
      </p:sp>
      <p:pic>
        <p:nvPicPr>
          <p:cNvPr id="77830" name="Picture 12" descr="pleural-mesotheliom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3116263"/>
            <a:ext cx="4032250" cy="2932112"/>
          </a:xfrm>
          <a:noFill/>
        </p:spPr>
      </p:pic>
    </p:spTree>
    <p:extLst>
      <p:ext uri="{BB962C8B-B14F-4D97-AF65-F5344CB8AC3E}">
        <p14:creationId xmlns:p14="http://schemas.microsoft.com/office/powerpoint/2010/main" val="353713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 </a:t>
            </a:r>
            <a:r>
              <a:rPr lang="ko-KR" altLang="en-US" dirty="0" smtClean="0"/>
              <a:t>진폐의 보상관련 제도 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46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 descr="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4450"/>
            <a:ext cx="780256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4"/>
          <p:cNvSpPr>
            <a:spLocks noChangeArrowheads="1"/>
          </p:cNvSpPr>
          <p:nvPr/>
        </p:nvSpPr>
        <p:spPr bwMode="auto">
          <a:xfrm>
            <a:off x="665163" y="134938"/>
            <a:ext cx="3536950" cy="523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lang="ko-KR" altLang="en-US" sz="280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진폐보상 적용대상자</a:t>
            </a:r>
          </a:p>
        </p:txBody>
      </p:sp>
      <p:sp>
        <p:nvSpPr>
          <p:cNvPr id="83972" name="AutoShape 5"/>
          <p:cNvSpPr>
            <a:spLocks noChangeArrowheads="1"/>
          </p:cNvSpPr>
          <p:nvPr/>
        </p:nvSpPr>
        <p:spPr bwMode="auto">
          <a:xfrm>
            <a:off x="222250" y="201613"/>
            <a:ext cx="357188" cy="3952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/>
            <a:r>
              <a:rPr lang="en-US" altLang="ko-KR" sz="2800" b="1">
                <a:solidFill>
                  <a:srgbClr val="002436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</a:p>
        </p:txBody>
      </p:sp>
      <p:sp>
        <p:nvSpPr>
          <p:cNvPr id="83973" name="AutoShape 19"/>
          <p:cNvSpPr>
            <a:spLocks noChangeArrowheads="1"/>
          </p:cNvSpPr>
          <p:nvPr/>
        </p:nvSpPr>
        <p:spPr bwMode="auto">
          <a:xfrm>
            <a:off x="109538" y="1341438"/>
            <a:ext cx="2879725" cy="5019675"/>
          </a:xfrm>
          <a:prstGeom prst="roundRect">
            <a:avLst>
              <a:gd name="adj" fmla="val 8046"/>
            </a:avLst>
          </a:prstGeom>
          <a:solidFill>
            <a:srgbClr val="E4EBF8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endParaRPr lang="ko-KR" altLang="en-US"/>
          </a:p>
        </p:txBody>
      </p:sp>
      <p:grpSp>
        <p:nvGrpSpPr>
          <p:cNvPr id="83974" name="Group 20"/>
          <p:cNvGrpSpPr>
            <a:grpSpLocks/>
          </p:cNvGrpSpPr>
          <p:nvPr/>
        </p:nvGrpSpPr>
        <p:grpSpPr bwMode="auto">
          <a:xfrm>
            <a:off x="611188" y="1201738"/>
            <a:ext cx="1979612" cy="457200"/>
            <a:chOff x="663" y="2243"/>
            <a:chExt cx="1089" cy="196"/>
          </a:xfrm>
        </p:grpSpPr>
        <p:sp>
          <p:nvSpPr>
            <p:cNvPr id="83989" name="AutoShape 21"/>
            <p:cNvSpPr>
              <a:spLocks noChangeArrowheads="1"/>
            </p:cNvSpPr>
            <p:nvPr/>
          </p:nvSpPr>
          <p:spPr bwMode="auto">
            <a:xfrm>
              <a:off x="663" y="2243"/>
              <a:ext cx="1089" cy="196"/>
            </a:xfrm>
            <a:prstGeom prst="roundRect">
              <a:avLst>
                <a:gd name="adj" fmla="val 48569"/>
              </a:avLst>
            </a:prstGeom>
            <a:gradFill rotWithShape="0">
              <a:gsLst>
                <a:gs pos="0">
                  <a:srgbClr val="274E9B"/>
                </a:gs>
                <a:gs pos="50000">
                  <a:srgbClr val="FFFFFF"/>
                </a:gs>
                <a:gs pos="100000">
                  <a:srgbClr val="274E9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latinLnBrk="1" hangingPunct="1"/>
              <a:endParaRPr lang="ko-KR" altLang="en-US"/>
            </a:p>
          </p:txBody>
        </p:sp>
        <p:sp>
          <p:nvSpPr>
            <p:cNvPr id="83990" name="AutoShape 22"/>
            <p:cNvSpPr>
              <a:spLocks noChangeArrowheads="1"/>
            </p:cNvSpPr>
            <p:nvPr/>
          </p:nvSpPr>
          <p:spPr bwMode="auto">
            <a:xfrm>
              <a:off x="691" y="2272"/>
              <a:ext cx="1034" cy="143"/>
            </a:xfrm>
            <a:prstGeom prst="roundRect">
              <a:avLst>
                <a:gd name="adj" fmla="val 50000"/>
              </a:avLst>
            </a:prstGeom>
            <a:solidFill>
              <a:srgbClr val="C0D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latinLnBrk="1" hangingPunct="1"/>
              <a:endParaRPr lang="ko-KR" altLang="en-US"/>
            </a:p>
          </p:txBody>
        </p:sp>
      </p:grpSp>
      <p:sp>
        <p:nvSpPr>
          <p:cNvPr id="83975" name="AutoShape 24"/>
          <p:cNvSpPr>
            <a:spLocks noChangeArrowheads="1"/>
          </p:cNvSpPr>
          <p:nvPr/>
        </p:nvSpPr>
        <p:spPr bwMode="auto">
          <a:xfrm>
            <a:off x="3087688" y="1341438"/>
            <a:ext cx="2879725" cy="5019675"/>
          </a:xfrm>
          <a:prstGeom prst="roundRect">
            <a:avLst>
              <a:gd name="adj" fmla="val 8046"/>
            </a:avLst>
          </a:prstGeom>
          <a:solidFill>
            <a:srgbClr val="E4EBF8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endParaRPr lang="ko-KR" altLang="en-US"/>
          </a:p>
        </p:txBody>
      </p:sp>
      <p:grpSp>
        <p:nvGrpSpPr>
          <p:cNvPr id="83976" name="Group 25"/>
          <p:cNvGrpSpPr>
            <a:grpSpLocks/>
          </p:cNvGrpSpPr>
          <p:nvPr/>
        </p:nvGrpSpPr>
        <p:grpSpPr bwMode="auto">
          <a:xfrm>
            <a:off x="3592513" y="1196975"/>
            <a:ext cx="1979612" cy="457200"/>
            <a:chOff x="663" y="2243"/>
            <a:chExt cx="1089" cy="196"/>
          </a:xfrm>
        </p:grpSpPr>
        <p:sp>
          <p:nvSpPr>
            <p:cNvPr id="83987" name="AutoShape 26"/>
            <p:cNvSpPr>
              <a:spLocks noChangeArrowheads="1"/>
            </p:cNvSpPr>
            <p:nvPr/>
          </p:nvSpPr>
          <p:spPr bwMode="auto">
            <a:xfrm>
              <a:off x="663" y="2243"/>
              <a:ext cx="1089" cy="196"/>
            </a:xfrm>
            <a:prstGeom prst="roundRect">
              <a:avLst>
                <a:gd name="adj" fmla="val 48569"/>
              </a:avLst>
            </a:prstGeom>
            <a:gradFill rotWithShape="0">
              <a:gsLst>
                <a:gs pos="0">
                  <a:srgbClr val="274E9B"/>
                </a:gs>
                <a:gs pos="50000">
                  <a:srgbClr val="FFFFFF"/>
                </a:gs>
                <a:gs pos="100000">
                  <a:srgbClr val="274E9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latinLnBrk="1" hangingPunct="1"/>
              <a:endParaRPr lang="ko-KR" altLang="en-US"/>
            </a:p>
          </p:txBody>
        </p:sp>
        <p:sp>
          <p:nvSpPr>
            <p:cNvPr id="83988" name="AutoShape 27"/>
            <p:cNvSpPr>
              <a:spLocks noChangeArrowheads="1"/>
            </p:cNvSpPr>
            <p:nvPr/>
          </p:nvSpPr>
          <p:spPr bwMode="auto">
            <a:xfrm>
              <a:off x="691" y="2272"/>
              <a:ext cx="1034" cy="143"/>
            </a:xfrm>
            <a:prstGeom prst="roundRect">
              <a:avLst>
                <a:gd name="adj" fmla="val 50000"/>
              </a:avLst>
            </a:prstGeom>
            <a:solidFill>
              <a:srgbClr val="C0D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latinLnBrk="1" hangingPunct="1"/>
              <a:endParaRPr lang="ko-KR" altLang="en-US"/>
            </a:p>
          </p:txBody>
        </p:sp>
      </p:grpSp>
      <p:sp>
        <p:nvSpPr>
          <p:cNvPr id="83977" name="Text Box 28"/>
          <p:cNvSpPr txBox="1">
            <a:spLocks noChangeArrowheads="1"/>
          </p:cNvSpPr>
          <p:nvPr/>
        </p:nvSpPr>
        <p:spPr bwMode="auto">
          <a:xfrm>
            <a:off x="682625" y="1239838"/>
            <a:ext cx="180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lang="ko-KR" altLang="en-US">
                <a:latin typeface="HY견고딕" panose="02030600000101010101" pitchFamily="18" charset="-127"/>
                <a:ea typeface="HY견고딕" panose="02030600000101010101" pitchFamily="18" charset="-127"/>
              </a:rPr>
              <a:t>산재보험법</a:t>
            </a:r>
          </a:p>
        </p:txBody>
      </p:sp>
      <p:sp>
        <p:nvSpPr>
          <p:cNvPr id="83978" name="Text Box 29"/>
          <p:cNvSpPr txBox="1">
            <a:spLocks noChangeArrowheads="1"/>
          </p:cNvSpPr>
          <p:nvPr/>
        </p:nvSpPr>
        <p:spPr bwMode="auto">
          <a:xfrm>
            <a:off x="3722688" y="1233488"/>
            <a:ext cx="180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lang="ko-KR" altLang="en-US">
                <a:latin typeface="HY견고딕" panose="02030600000101010101" pitchFamily="18" charset="-127"/>
                <a:ea typeface="HY견고딕" panose="02030600000101010101" pitchFamily="18" charset="-127"/>
              </a:rPr>
              <a:t>진 폐 법</a:t>
            </a:r>
          </a:p>
        </p:txBody>
      </p:sp>
      <p:sp>
        <p:nvSpPr>
          <p:cNvPr id="83979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173038" y="1773238"/>
            <a:ext cx="2886075" cy="4181475"/>
          </a:xfrm>
        </p:spPr>
        <p:txBody>
          <a:bodyPr/>
          <a:lstStyle/>
          <a:p>
            <a:pPr marL="180975" indent="-180975">
              <a:lnSpc>
                <a:spcPct val="140000"/>
              </a:lnSpc>
            </a:pP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분진작업경력자로서 </a:t>
            </a:r>
            <a:r>
              <a:rPr lang="ko-KR" altLang="en-US" sz="1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진폐법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적용 광업 이외의 사업장</a:t>
            </a:r>
          </a:p>
          <a:p>
            <a:pPr marL="180975" indent="-180975">
              <a:lnSpc>
                <a:spcPct val="140000"/>
              </a:lnSpc>
            </a:pPr>
            <a:r>
              <a:rPr lang="ko-KR" altLang="en-US" sz="1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진폐법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시행</a:t>
            </a:r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(85.4.1)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이전  퇴직자로서 장해보상 받은 사실 없는 자</a:t>
            </a:r>
          </a:p>
          <a:p>
            <a:pPr marL="180975" indent="-180975">
              <a:lnSpc>
                <a:spcPct val="110000"/>
              </a:lnSpc>
            </a:pPr>
            <a:r>
              <a:rPr lang="ko-KR" altLang="en-US" sz="1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진폐법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적용 사업장 중</a:t>
            </a:r>
          </a:p>
          <a:p>
            <a:pPr marL="180975" indent="-180975">
              <a:lnSpc>
                <a:spcPct val="110000"/>
              </a:lnSpc>
              <a:buFontTx/>
              <a:buNone/>
            </a:pP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분진작업 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미만 자</a:t>
            </a:r>
          </a:p>
          <a:p>
            <a:pPr marL="180975" indent="-180975">
              <a:lnSpc>
                <a:spcPct val="110000"/>
              </a:lnSpc>
              <a:buFontTx/>
              <a:buNone/>
            </a:pP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분진작업이 아닌 직종 종사자</a:t>
            </a:r>
          </a:p>
          <a:p>
            <a:pPr marL="180975" indent="-180975">
              <a:lnSpc>
                <a:spcPct val="140000"/>
              </a:lnSpc>
              <a:buFontTx/>
              <a:buNone/>
            </a:pPr>
            <a:r>
              <a:rPr lang="en-US" altLang="ko-KR" sz="11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※</a:t>
            </a:r>
            <a:r>
              <a:rPr lang="ko-KR" altLang="en-US" sz="11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응급소견자</a:t>
            </a:r>
            <a:r>
              <a:rPr lang="ko-KR" altLang="en-US" sz="11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1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1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진폐법</a:t>
            </a:r>
            <a:r>
              <a:rPr lang="ko-KR" altLang="en-US" sz="11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적용 대상인 경우도 </a:t>
            </a:r>
            <a:r>
              <a:rPr lang="ko-KR" altLang="en-US" sz="11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산재법에</a:t>
            </a:r>
            <a:r>
              <a:rPr lang="ko-KR" altLang="en-US" sz="11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의한 요양신청 가능</a:t>
            </a:r>
          </a:p>
        </p:txBody>
      </p:sp>
      <p:sp>
        <p:nvSpPr>
          <p:cNvPr id="83980" name="Rectangle 31"/>
          <p:cNvSpPr>
            <a:spLocks noChangeArrowheads="1"/>
          </p:cNvSpPr>
          <p:nvPr/>
        </p:nvSpPr>
        <p:spPr bwMode="auto">
          <a:xfrm>
            <a:off x="3016250" y="1773238"/>
            <a:ext cx="3024188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1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 광업에서 분진작업에 종사하는 자</a:t>
            </a:r>
          </a:p>
          <a:p>
            <a:pPr eaLnBrk="1" latin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ko-KR" altLang="en-US" sz="1600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시행일</a:t>
            </a:r>
            <a:r>
              <a:rPr lang="ko-KR" altLang="en-US" sz="1600" u="sng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이후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600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이직자로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600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년이상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분진작업 종사자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en-US" altLang="ko-KR" sz="1600" dirty="0">
                <a:solidFill>
                  <a:srgbClr val="FF0000"/>
                </a:solidFill>
                <a:latin typeface="Arial" panose="020B0604020202020204" pitchFamily="34" charset="0"/>
                <a:ea typeface="HY견고딕" panose="02030600000101010101" pitchFamily="18" charset="-127"/>
              </a:rPr>
              <a:t>’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85.4.1)</a:t>
            </a:r>
          </a:p>
          <a:p>
            <a:pPr eaLnBrk="1" latin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시행일</a:t>
            </a:r>
            <a:r>
              <a:rPr lang="ko-KR" altLang="en-US" sz="1600" u="sng" dirty="0">
                <a:latin typeface="HY견고딕" panose="02030600000101010101" pitchFamily="18" charset="-127"/>
                <a:ea typeface="HY견고딕" panose="02030600000101010101" pitchFamily="18" charset="-127"/>
              </a:rPr>
              <a:t>이전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이직자로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장해보상 받은 자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en-US" altLang="ko-KR" sz="1600" dirty="0">
                <a:latin typeface="Arial" panose="020B0604020202020204" pitchFamily="34" charset="0"/>
                <a:ea typeface="HY견고딕" panose="02030600000101010101" pitchFamily="18" charset="-127"/>
              </a:rPr>
              <a:t>’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85.4.1)</a:t>
            </a:r>
          </a:p>
          <a:p>
            <a:pPr eaLnBrk="1" latin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사업</a:t>
            </a:r>
          </a:p>
          <a:p>
            <a:pPr eaLnBrk="1" latin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석탄광업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철광업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텅그스텐광업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연 </a:t>
            </a: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ea typeface="HY헤드라인M" panose="02030600000101010101" pitchFamily="18" charset="-127"/>
              </a:rPr>
              <a:t>·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아연광업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 </a:t>
            </a: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ea typeface="HY헤드라인M" panose="02030600000101010101" pitchFamily="18" charset="-127"/>
              </a:rPr>
              <a:t>·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600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은광업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규석채굴광업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흑연광업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활석광업</a:t>
            </a:r>
          </a:p>
          <a:p>
            <a:pPr eaLnBrk="1" latin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직종 </a:t>
            </a:r>
          </a:p>
          <a:p>
            <a:pPr eaLnBrk="1" latinLnBrk="1" hangingPunct="1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선후산부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굴진부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상하차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공 등</a:t>
            </a:r>
          </a:p>
          <a:p>
            <a:pPr eaLnBrk="1" latinLnBrk="1" hangingPunct="1">
              <a:lnSpc>
                <a:spcPct val="110000"/>
              </a:lnSpc>
              <a:spcBef>
                <a:spcPct val="20000"/>
              </a:spcBef>
            </a:pPr>
            <a:r>
              <a:rPr lang="ko-KR" altLang="en-US" sz="1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※</a:t>
            </a:r>
            <a:r>
              <a:rPr lang="ko-KR" altLang="en-US" sz="140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권양공</a:t>
            </a:r>
            <a:r>
              <a:rPr lang="en-US" altLang="ko-KR" sz="1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기계수리</a:t>
            </a:r>
            <a:r>
              <a:rPr lang="en-US" altLang="ko-KR" sz="1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감독 </a:t>
            </a:r>
            <a:r>
              <a:rPr lang="ko-KR" altLang="en-US" sz="140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산재보</a:t>
            </a:r>
            <a:r>
              <a:rPr lang="ko-KR" altLang="en-US" sz="1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pPr eaLnBrk="1" latinLnBrk="1" hangingPunct="1">
              <a:lnSpc>
                <a:spcPct val="110000"/>
              </a:lnSpc>
              <a:spcBef>
                <a:spcPct val="20000"/>
              </a:spcBef>
            </a:pPr>
            <a:r>
              <a:rPr lang="ko-KR" altLang="en-US" sz="1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ko-KR" altLang="en-US" sz="140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험법</a:t>
            </a:r>
            <a:r>
              <a:rPr lang="ko-KR" altLang="en-US" sz="1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적용</a:t>
            </a:r>
          </a:p>
        </p:txBody>
      </p:sp>
      <p:sp>
        <p:nvSpPr>
          <p:cNvPr id="83981" name="AutoShape 32"/>
          <p:cNvSpPr>
            <a:spLocks noChangeArrowheads="1"/>
          </p:cNvSpPr>
          <p:nvPr/>
        </p:nvSpPr>
        <p:spPr bwMode="auto">
          <a:xfrm>
            <a:off x="6064250" y="1341438"/>
            <a:ext cx="2879725" cy="5019675"/>
          </a:xfrm>
          <a:prstGeom prst="roundRect">
            <a:avLst>
              <a:gd name="adj" fmla="val 8046"/>
            </a:avLst>
          </a:prstGeom>
          <a:solidFill>
            <a:srgbClr val="E4EBF8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endParaRPr lang="ko-KR" altLang="en-US"/>
          </a:p>
        </p:txBody>
      </p:sp>
      <p:grpSp>
        <p:nvGrpSpPr>
          <p:cNvPr id="83982" name="Group 33"/>
          <p:cNvGrpSpPr>
            <a:grpSpLocks/>
          </p:cNvGrpSpPr>
          <p:nvPr/>
        </p:nvGrpSpPr>
        <p:grpSpPr bwMode="auto">
          <a:xfrm>
            <a:off x="6569075" y="1196975"/>
            <a:ext cx="1979613" cy="457200"/>
            <a:chOff x="663" y="2243"/>
            <a:chExt cx="1089" cy="196"/>
          </a:xfrm>
        </p:grpSpPr>
        <p:sp>
          <p:nvSpPr>
            <p:cNvPr id="83985" name="AutoShape 34"/>
            <p:cNvSpPr>
              <a:spLocks noChangeArrowheads="1"/>
            </p:cNvSpPr>
            <p:nvPr/>
          </p:nvSpPr>
          <p:spPr bwMode="auto">
            <a:xfrm>
              <a:off x="663" y="2243"/>
              <a:ext cx="1089" cy="196"/>
            </a:xfrm>
            <a:prstGeom prst="roundRect">
              <a:avLst>
                <a:gd name="adj" fmla="val 48569"/>
              </a:avLst>
            </a:prstGeom>
            <a:gradFill rotWithShape="0">
              <a:gsLst>
                <a:gs pos="0">
                  <a:srgbClr val="274E9B"/>
                </a:gs>
                <a:gs pos="50000">
                  <a:srgbClr val="FFFFFF"/>
                </a:gs>
                <a:gs pos="100000">
                  <a:srgbClr val="274E9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latinLnBrk="1" hangingPunct="1"/>
              <a:endParaRPr lang="ko-KR" altLang="en-US"/>
            </a:p>
          </p:txBody>
        </p:sp>
        <p:sp>
          <p:nvSpPr>
            <p:cNvPr id="83986" name="AutoShape 35"/>
            <p:cNvSpPr>
              <a:spLocks noChangeArrowheads="1"/>
            </p:cNvSpPr>
            <p:nvPr/>
          </p:nvSpPr>
          <p:spPr bwMode="auto">
            <a:xfrm>
              <a:off x="691" y="2272"/>
              <a:ext cx="1034" cy="143"/>
            </a:xfrm>
            <a:prstGeom prst="roundRect">
              <a:avLst>
                <a:gd name="adj" fmla="val 50000"/>
              </a:avLst>
            </a:prstGeom>
            <a:solidFill>
              <a:srgbClr val="C0D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latinLnBrk="1" hangingPunct="1"/>
              <a:endParaRPr lang="ko-KR" altLang="en-US"/>
            </a:p>
          </p:txBody>
        </p:sp>
      </p:grpSp>
      <p:sp>
        <p:nvSpPr>
          <p:cNvPr id="83983" name="Text Box 36"/>
          <p:cNvSpPr txBox="1">
            <a:spLocks noChangeArrowheads="1"/>
          </p:cNvSpPr>
          <p:nvPr/>
        </p:nvSpPr>
        <p:spPr bwMode="auto">
          <a:xfrm>
            <a:off x="6699250" y="1233488"/>
            <a:ext cx="180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lang="ko-KR" altLang="en-US">
                <a:latin typeface="HY견고딕" panose="02030600000101010101" pitchFamily="18" charset="-127"/>
                <a:ea typeface="HY견고딕" panose="02030600000101010101" pitchFamily="18" charset="-127"/>
              </a:rPr>
              <a:t>근로기준법</a:t>
            </a:r>
          </a:p>
        </p:txBody>
      </p:sp>
      <p:sp>
        <p:nvSpPr>
          <p:cNvPr id="83984" name="Rectangle 37"/>
          <p:cNvSpPr>
            <a:spLocks noChangeArrowheads="1"/>
          </p:cNvSpPr>
          <p:nvPr/>
        </p:nvSpPr>
        <p:spPr bwMode="auto">
          <a:xfrm>
            <a:off x="6102350" y="1773238"/>
            <a:ext cx="293370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ko-KR" altLang="en-US" sz="1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산재보험법 시행일 </a:t>
            </a:r>
            <a:r>
              <a:rPr lang="en-US" altLang="ko-KR" sz="1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en-US" altLang="ko-KR" sz="1600" b="1" dirty="0">
                <a:solidFill>
                  <a:srgbClr val="FF0000"/>
                </a:solidFill>
                <a:latin typeface="Arial" panose="020B0604020202020204" pitchFamily="34" charset="0"/>
                <a:ea typeface="HY견고딕" panose="02030600000101010101" pitchFamily="18" charset="-127"/>
              </a:rPr>
              <a:t>’</a:t>
            </a:r>
            <a:r>
              <a:rPr lang="en-US" altLang="ko-KR" sz="1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64.7.1.) </a:t>
            </a:r>
            <a:r>
              <a:rPr lang="ko-KR" altLang="en-US" sz="1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이전 퇴직자</a:t>
            </a:r>
          </a:p>
          <a:p>
            <a:pPr eaLnBrk="1" latin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소속 사업장이 산재보험 적용사업 이전 퇴직자</a:t>
            </a:r>
          </a:p>
          <a:p>
            <a:pPr eaLnBrk="1" latin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사업주의 직접 보상 책임</a:t>
            </a:r>
          </a:p>
        </p:txBody>
      </p:sp>
    </p:spTree>
    <p:extLst>
      <p:ext uri="{BB962C8B-B14F-4D97-AF65-F5344CB8AC3E}">
        <p14:creationId xmlns:p14="http://schemas.microsoft.com/office/powerpoint/2010/main" val="580517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진폐의 보상관련 제도</a:t>
            </a:r>
            <a:endParaRPr lang="ko-KR" altLang="en-US" dirty="0" smtClean="0"/>
          </a:p>
        </p:txBody>
      </p:sp>
      <p:sp>
        <p:nvSpPr>
          <p:cNvPr id="84995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84996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8659813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647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86019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86020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5888"/>
            <a:ext cx="7856538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3736975"/>
            <a:ext cx="677545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6659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6725" y="476250"/>
            <a:ext cx="7802563" cy="4492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ko-KR" altLang="en-US" sz="2400" b="1" dirty="0" smtClean="0"/>
              <a:t>진폐 산재보험법 </a:t>
            </a:r>
            <a:r>
              <a:rPr lang="ko-KR" altLang="en-US" sz="2400" b="1" dirty="0"/>
              <a:t>급여 지급 절차</a:t>
            </a:r>
            <a:endParaRPr lang="ko-KR" altLang="en-US" sz="18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6725" y="1125538"/>
            <a:ext cx="3457575" cy="4786312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Font typeface="Wingdings 2" panose="05020102010507070707" pitchFamily="18" charset="2"/>
              <a:buNone/>
              <a:defRPr/>
            </a:pPr>
            <a:r>
              <a:rPr lang="en-US" altLang="ko-KR" b="1" dirty="0" smtClean="0"/>
              <a:t> </a:t>
            </a:r>
          </a:p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en-US" altLang="ko-KR" b="1" dirty="0"/>
              <a:t> </a:t>
            </a:r>
            <a:r>
              <a:rPr lang="ko-KR" altLang="en-US" dirty="0" smtClean="0"/>
              <a:t>① </a:t>
            </a:r>
            <a:r>
              <a:rPr lang="ko-KR" altLang="en-US" b="1" dirty="0" smtClean="0">
                <a:solidFill>
                  <a:srgbClr val="FF0000"/>
                </a:solidFill>
              </a:rPr>
              <a:t>근로자</a:t>
            </a:r>
            <a:r>
              <a:rPr lang="ko-KR" altLang="en-US" dirty="0" smtClean="0"/>
              <a:t>가 </a:t>
            </a:r>
            <a:r>
              <a:rPr lang="ko-KR" altLang="en-US" b="1" dirty="0" smtClean="0">
                <a:solidFill>
                  <a:srgbClr val="0070C0"/>
                </a:solidFill>
              </a:rPr>
              <a:t>근로복지공단</a:t>
            </a:r>
            <a:r>
              <a:rPr lang="ko-KR" altLang="en-US" dirty="0" smtClean="0"/>
              <a:t>에 </a:t>
            </a:r>
            <a:r>
              <a:rPr lang="ko-KR" altLang="en-US" b="1" dirty="0" smtClean="0"/>
              <a:t>청구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en-US" altLang="ko-KR" dirty="0"/>
              <a:t> </a:t>
            </a:r>
            <a:r>
              <a:rPr lang="ko-KR" altLang="en-US" dirty="0" smtClean="0"/>
              <a:t>② </a:t>
            </a:r>
            <a:r>
              <a:rPr lang="ko-KR" altLang="en-US" b="1" dirty="0" smtClean="0">
                <a:solidFill>
                  <a:srgbClr val="0070C0"/>
                </a:solidFill>
              </a:rPr>
              <a:t>근로복지공단</a:t>
            </a:r>
            <a:r>
              <a:rPr lang="ko-KR" altLang="en-US" dirty="0" smtClean="0"/>
              <a:t>이 </a:t>
            </a:r>
            <a:r>
              <a:rPr lang="ko-KR" altLang="en-US" b="1" dirty="0" smtClean="0">
                <a:solidFill>
                  <a:srgbClr val="00B050"/>
                </a:solidFill>
              </a:rPr>
              <a:t>건강진단기관</a:t>
            </a:r>
            <a:r>
              <a:rPr lang="ko-KR" altLang="en-US" dirty="0" smtClean="0"/>
              <a:t>에 </a:t>
            </a:r>
            <a:r>
              <a:rPr lang="ko-KR" altLang="en-US" b="1" dirty="0"/>
              <a:t>진폐진단 의뢰</a:t>
            </a:r>
            <a:r>
              <a:rPr lang="ko-KR" altLang="en-US" dirty="0"/>
              <a:t> 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en-US" altLang="ko-KR" dirty="0"/>
              <a:t> </a:t>
            </a:r>
            <a:r>
              <a:rPr lang="ko-KR" altLang="en-US" dirty="0" smtClean="0"/>
              <a:t>③ </a:t>
            </a:r>
            <a:r>
              <a:rPr lang="ko-KR" altLang="en-US" b="1" dirty="0" smtClean="0">
                <a:solidFill>
                  <a:srgbClr val="00B050"/>
                </a:solidFill>
              </a:rPr>
              <a:t>건강진단기관</a:t>
            </a:r>
            <a:r>
              <a:rPr lang="ko-KR" altLang="en-US" dirty="0" smtClean="0"/>
              <a:t>이 </a:t>
            </a:r>
            <a:r>
              <a:rPr lang="ko-KR" altLang="en-US" b="1" dirty="0"/>
              <a:t>진폐진단 </a:t>
            </a:r>
            <a:r>
              <a:rPr lang="ko-KR" altLang="en-US" b="1" dirty="0" smtClean="0"/>
              <a:t>실시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ko-KR" altLang="en-US" dirty="0" smtClean="0"/>
              <a:t> ④ </a:t>
            </a:r>
            <a:r>
              <a:rPr lang="ko-KR" altLang="en-US" b="1" dirty="0" smtClean="0">
                <a:solidFill>
                  <a:srgbClr val="00B050"/>
                </a:solidFill>
              </a:rPr>
              <a:t>건강진단기관</a:t>
            </a:r>
            <a:r>
              <a:rPr lang="ko-KR" altLang="en-US" dirty="0" smtClean="0"/>
              <a:t>이 </a:t>
            </a:r>
            <a:r>
              <a:rPr lang="ko-KR" altLang="en-US" b="1" dirty="0" smtClean="0">
                <a:solidFill>
                  <a:srgbClr val="0070C0"/>
                </a:solidFill>
              </a:rPr>
              <a:t>근로복지공단</a:t>
            </a:r>
            <a:r>
              <a:rPr lang="ko-KR" altLang="en-US" dirty="0" smtClean="0"/>
              <a:t>에 </a:t>
            </a:r>
            <a:r>
              <a:rPr lang="ko-KR" altLang="en-US" dirty="0"/>
              <a:t>진폐진단 </a:t>
            </a:r>
            <a:r>
              <a:rPr lang="ko-KR" altLang="en-US" b="1" dirty="0"/>
              <a:t>결과 </a:t>
            </a:r>
            <a:r>
              <a:rPr lang="ko-KR" altLang="en-US" b="1" dirty="0" smtClean="0"/>
              <a:t>통보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en-US" altLang="ko-KR" dirty="0"/>
              <a:t> </a:t>
            </a:r>
            <a:r>
              <a:rPr lang="ko-KR" altLang="en-US" dirty="0" smtClean="0"/>
              <a:t>⑤ </a:t>
            </a:r>
            <a:r>
              <a:rPr lang="ko-KR" altLang="en-US" b="1" dirty="0">
                <a:solidFill>
                  <a:srgbClr val="FFC000"/>
                </a:solidFill>
              </a:rPr>
              <a:t>진폐심사위원회</a:t>
            </a:r>
            <a:r>
              <a:rPr lang="ko-KR" altLang="en-US" dirty="0"/>
              <a:t>의 진폐진단 </a:t>
            </a:r>
            <a:r>
              <a:rPr lang="ko-KR" altLang="en-US" b="1" dirty="0"/>
              <a:t>결과 심사</a:t>
            </a:r>
            <a:r>
              <a:rPr lang="ko-KR" altLang="en-US" dirty="0"/>
              <a:t> 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en-US" altLang="ko-KR" dirty="0"/>
              <a:t> </a:t>
            </a:r>
            <a:r>
              <a:rPr lang="ko-KR" altLang="en-US" dirty="0" smtClean="0"/>
              <a:t>⑥ </a:t>
            </a:r>
            <a:r>
              <a:rPr lang="ko-KR" altLang="en-US" b="1" dirty="0">
                <a:solidFill>
                  <a:srgbClr val="0070C0"/>
                </a:solidFill>
              </a:rPr>
              <a:t>근로복지공단</a:t>
            </a:r>
            <a:r>
              <a:rPr lang="ko-KR" altLang="en-US" dirty="0"/>
              <a:t>의 </a:t>
            </a:r>
            <a:r>
              <a:rPr lang="ko-KR" altLang="en-US" b="1" dirty="0"/>
              <a:t>진폐판정</a:t>
            </a:r>
            <a:r>
              <a:rPr lang="ko-KR" altLang="en-US" dirty="0"/>
              <a:t> 및 보험급여의 </a:t>
            </a:r>
            <a:r>
              <a:rPr lang="ko-KR" altLang="en-US" b="1" dirty="0"/>
              <a:t>지급 </a:t>
            </a:r>
            <a:r>
              <a:rPr lang="ko-KR" altLang="en-US" b="1" dirty="0" smtClean="0"/>
              <a:t>결정</a:t>
            </a:r>
            <a:endParaRPr lang="en-US" altLang="ko-KR" sz="1500" dirty="0"/>
          </a:p>
        </p:txBody>
      </p:sp>
      <p:pic>
        <p:nvPicPr>
          <p:cNvPr id="87044" name="Picture 7" descr="UNI0000069c0b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989138"/>
            <a:ext cx="5005388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47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4450"/>
            <a:ext cx="780256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611188" y="139700"/>
            <a:ext cx="4927600" cy="5191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lang="ko-KR" altLang="en-US" sz="280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진폐 요양 및 장해등급 조합표</a:t>
            </a:r>
          </a:p>
        </p:txBody>
      </p:sp>
      <p:sp>
        <p:nvSpPr>
          <p:cNvPr id="89092" name="AutoShape 4"/>
          <p:cNvSpPr>
            <a:spLocks noChangeArrowheads="1"/>
          </p:cNvSpPr>
          <p:nvPr/>
        </p:nvSpPr>
        <p:spPr bwMode="auto">
          <a:xfrm>
            <a:off x="222250" y="201613"/>
            <a:ext cx="357188" cy="3952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/>
            <a:r>
              <a:rPr lang="en-US" altLang="ko-KR" sz="2800" b="1">
                <a:solidFill>
                  <a:srgbClr val="002436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</a:p>
        </p:txBody>
      </p:sp>
      <p:sp>
        <p:nvSpPr>
          <p:cNvPr id="89093" name="Rectangle 6"/>
          <p:cNvSpPr>
            <a:spLocks noChangeArrowheads="1"/>
          </p:cNvSpPr>
          <p:nvPr/>
        </p:nvSpPr>
        <p:spPr bwMode="auto">
          <a:xfrm>
            <a:off x="0" y="4862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endParaRPr lang="ko-KR" altLang="en-US"/>
          </a:p>
        </p:txBody>
      </p:sp>
      <p:graphicFrame>
        <p:nvGraphicFramePr>
          <p:cNvPr id="22621" name="Group 93"/>
          <p:cNvGraphicFramePr>
            <a:graphicFrameLocks noGrp="1"/>
          </p:cNvGraphicFramePr>
          <p:nvPr/>
        </p:nvGraphicFramePr>
        <p:xfrm>
          <a:off x="206375" y="808038"/>
          <a:ext cx="8542337" cy="3308350"/>
        </p:xfrm>
        <a:graphic>
          <a:graphicData uri="http://schemas.openxmlformats.org/drawingml/2006/table">
            <a:tbl>
              <a:tblPr/>
              <a:tblGrid>
                <a:gridCol w="10484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83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34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92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61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819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51229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79152"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HY견고딕" pitchFamily="18" charset="-127"/>
                        </a:rPr>
                        <a:t>                    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     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HY견고딕" pitchFamily="18" charset="-127"/>
                        </a:rPr>
                        <a:t> 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심폐기능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HY견고딕" pitchFamily="18" charset="-127"/>
                        </a:rPr>
                        <a:t>      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 병 형 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정상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(F0) 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경미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(F1/2) 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경도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(F1) 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중등도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(F2) 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고도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(F3) 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2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소음영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형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1/0,1/1,1/2 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13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11</a:t>
                      </a: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</a:t>
                      </a: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r>
                        <a:rPr kumimoji="1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요양대상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2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형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2/1,2/2,2/3 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11</a:t>
                      </a: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11</a:t>
                      </a: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</a:t>
                      </a: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r>
                        <a:rPr kumimoji="1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요양대상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62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형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3/2,3/3,3/+ 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11</a:t>
                      </a: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9</a:t>
                      </a: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r>
                        <a:rPr kumimoji="1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요양대상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62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대음영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형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4A, B, C 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11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9</a:t>
                      </a: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r>
                        <a:rPr kumimoji="1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요양대상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82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4C 1/2↑ 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11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9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r>
                        <a:rPr kumimoji="1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요양대상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2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8" marB="45728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심폐기능에 상관없이 </a:t>
                      </a:r>
                      <a:r>
                        <a:rPr kumimoji="1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요양대상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929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의증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0/1 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HY견고딕" pitchFamily="18" charset="-127"/>
                        </a:rPr>
                        <a:t> 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무장해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단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en-US" altLang="ko-K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tba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가 합병되었을 때는 </a:t>
                      </a:r>
                      <a:r>
                        <a:rPr kumimoji="1" lang="ko-KR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요양대상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) 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530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정상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0/0 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HY견고딕" pitchFamily="18" charset="-127"/>
                        </a:rPr>
                        <a:t> 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진폐증이 아님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해당사항 없음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) </a:t>
                      </a: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448" marR="91448" marT="45729" marB="45729" anchor="ctr" horzOverflow="overflow">
                    <a:lnL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89171" name="Rectangle 90"/>
          <p:cNvSpPr>
            <a:spLocks noChangeArrowheads="1"/>
          </p:cNvSpPr>
          <p:nvPr/>
        </p:nvSpPr>
        <p:spPr bwMode="auto">
          <a:xfrm>
            <a:off x="0" y="586581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just" eaLnBrk="1" latinLnBrk="1" hangingPunct="1"/>
            <a:r>
              <a:rPr lang="en-US" altLang="ko-KR" sz="1000">
                <a:solidFill>
                  <a:srgbClr val="000000"/>
                </a:solidFill>
                <a:ea typeface="맑은 고딕" panose="020B0503020000020004" pitchFamily="50" charset="-127"/>
              </a:rPr>
              <a:t/>
            </a:r>
            <a:br>
              <a:rPr lang="en-US" altLang="ko-KR" sz="1000">
                <a:solidFill>
                  <a:srgbClr val="000000"/>
                </a:solidFill>
                <a:ea typeface="맑은 고딕" panose="020B0503020000020004" pitchFamily="50" charset="-127"/>
              </a:rPr>
            </a:br>
            <a:endParaRPr lang="en-US" altLang="ko-KR"/>
          </a:p>
        </p:txBody>
      </p:sp>
      <p:sp>
        <p:nvSpPr>
          <p:cNvPr id="89172" name="Line 92"/>
          <p:cNvSpPr>
            <a:spLocks noChangeShapeType="1"/>
          </p:cNvSpPr>
          <p:nvPr/>
        </p:nvSpPr>
        <p:spPr bwMode="auto">
          <a:xfrm>
            <a:off x="222250" y="869950"/>
            <a:ext cx="3201988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10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162743"/>
              </p:ext>
            </p:extLst>
          </p:nvPr>
        </p:nvGraphicFramePr>
        <p:xfrm>
          <a:off x="222250" y="4125674"/>
          <a:ext cx="4675188" cy="2738439"/>
        </p:xfrm>
        <a:graphic>
          <a:graphicData uri="http://schemas.openxmlformats.org/drawingml/2006/table">
            <a:tbl>
              <a:tblPr/>
              <a:tblGrid>
                <a:gridCol w="8685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066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39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Y견고딕" pitchFamily="18" charset="-127"/>
                        </a:rPr>
                        <a:t>  </a:t>
                      </a: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Y견고딕" pitchFamily="18" charset="-127"/>
                        </a:rPr>
                        <a:t>심폐기능 장해 </a:t>
                      </a:r>
                      <a:endParaRPr kumimoji="1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Y견고딕" pitchFamily="18" charset="-127"/>
                      </a:endParaRPr>
                    </a:p>
                  </a:txBody>
                  <a:tcPr marL="68572" marR="68572" marT="34290" marB="34290" anchor="ctr" horzOverflow="overflow">
                    <a:lnL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Y견고딕" pitchFamily="18" charset="-127"/>
                        </a:rPr>
                        <a:t>판 정 기 준 </a:t>
                      </a:r>
                      <a:endParaRPr kumimoji="1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Y견고딕" pitchFamily="18" charset="-127"/>
                      </a:endParaRPr>
                    </a:p>
                  </a:txBody>
                  <a:tcPr marL="68572" marR="68572" marT="34290" marB="34290" anchor="ctr" horzOverflow="overflow">
                    <a:lnL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73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Y견고딕" pitchFamily="18" charset="-127"/>
                        </a:rPr>
                        <a:t>고도 장해 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Y견고딕" pitchFamily="18" charset="-127"/>
                        </a:rPr>
                        <a:t>(F3) 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Y견고딕" pitchFamily="18" charset="-127"/>
                      </a:endParaRPr>
                    </a:p>
                  </a:txBody>
                  <a:tcPr marL="68572" marR="68572" marT="34290" marB="34290" anchor="ctr" horzOverflow="overflow">
                    <a:lnL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PFT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에서 </a:t>
                      </a:r>
                      <a:r>
                        <a:rPr lang="ko-KR" altLang="en-US" sz="1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노력성폐활량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(FVC) 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또는 </a:t>
                      </a:r>
                      <a:r>
                        <a:rPr lang="ko-KR" altLang="en-US" sz="1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일초량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(FEV1)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이 정상 예측치의 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45% 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미만</a:t>
                      </a:r>
                      <a:endParaRPr lang="en-US" altLang="ko-KR" sz="1200" b="0" i="0" u="none" strike="noStrike" kern="1200" baseline="0" dirty="0" smtClean="0">
                        <a:solidFill>
                          <a:schemeClr val="tx1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  <a:p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(FEV1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인 경우는 </a:t>
                      </a:r>
                      <a:r>
                        <a:rPr lang="ko-KR" altLang="en-US" sz="1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노력성폐활량의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70% 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미만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)</a:t>
                      </a:r>
                      <a:endParaRPr lang="ko-KR" altLang="en-US" sz="1200" b="0" i="0" u="none" strike="noStrike" kern="1200" baseline="0" dirty="0" smtClean="0">
                        <a:solidFill>
                          <a:schemeClr val="tx1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n-cs"/>
                      </a:endParaRPr>
                    </a:p>
                  </a:txBody>
                  <a:tcPr marL="68572" marR="68572" marT="34290" marB="34290" anchor="ctr" horzOverflow="overflow">
                    <a:lnL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Y견고딕" pitchFamily="18" charset="-127"/>
                        </a:rPr>
                        <a:t>중등도 장해 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Y견고딕" pitchFamily="18" charset="-127"/>
                        </a:rPr>
                        <a:t>(F2) 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Y견고딕" pitchFamily="18" charset="-127"/>
                      </a:endParaRPr>
                    </a:p>
                  </a:txBody>
                  <a:tcPr marL="68572" marR="68572" marT="34290" marB="34290" anchor="ctr" horzOverflow="overflow">
                    <a:lnL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PFT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에서 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FVC 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또는 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FEV1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이 정상 예측치의 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45% 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이상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, 55% 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미만</a:t>
                      </a:r>
                      <a:endParaRPr kumimoji="1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72" marR="68572" marT="34290" marB="34290" anchor="ctr" horzOverflow="overflow">
                    <a:lnL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2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Y견고딕" pitchFamily="18" charset="-127"/>
                        </a:rPr>
                        <a:t>경도 장해 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Y견고딕" pitchFamily="18" charset="-127"/>
                        </a:rPr>
                        <a:t>(F1) 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Y견고딕" pitchFamily="18" charset="-127"/>
                      </a:endParaRPr>
                    </a:p>
                  </a:txBody>
                  <a:tcPr marL="68572" marR="68572" marT="34290" marB="34290" anchor="ctr" horzOverflow="overflow">
                    <a:lnL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PFT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에서 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FVC 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또는 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FEV1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이 정상 예측치의 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55% 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이상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, 70% 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미만</a:t>
                      </a:r>
                      <a:endParaRPr kumimoji="1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72" marR="68572" marT="34290" marB="34290" anchor="ctr" horzOverflow="overflow">
                    <a:lnL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66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Y견고딕" pitchFamily="18" charset="-127"/>
                        </a:rPr>
                        <a:t>경미한 장해 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Y견고딕" pitchFamily="18" charset="-127"/>
                        </a:rPr>
                        <a:t>(F1/2) 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Y견고딕" pitchFamily="18" charset="-127"/>
                      </a:endParaRPr>
                    </a:p>
                  </a:txBody>
                  <a:tcPr marL="68572" marR="68572" marT="34290" marB="34290" anchor="ctr" horzOverflow="overflow">
                    <a:lnL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PFT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에서 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FVC 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또는 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FEV1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이 정상 예측치의 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70% 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이상</a:t>
                      </a:r>
                      <a:r>
                        <a:rPr lang="en-US" altLang="ko-KR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, 80% </a:t>
                      </a:r>
                      <a:r>
                        <a:rPr lang="ko-KR" altLang="en-US" sz="1200" b="0" i="0" u="none" strike="noStrike" kern="1200" baseline="0" dirty="0" smtClean="0">
                          <a:solidFill>
                            <a:srgbClr val="0070C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미만</a:t>
                      </a:r>
                      <a:endParaRPr kumimoji="1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72" marR="68572" marT="34290" marB="34290" anchor="ctr" horzOverflow="overflow">
                    <a:lnL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89193" name="Picture 2" descr="ë²ë ¹ë³í ë³¸ë¬¸ì´ë¯¸ì§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088"/>
            <a:ext cx="4040188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699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6725" y="1581150"/>
            <a:ext cx="8293100" cy="43307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ko-KR" altLang="en-US" sz="1800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ko-KR" altLang="en-US" sz="1800" dirty="0"/>
              <a:t>가</a:t>
            </a:r>
            <a:r>
              <a:rPr lang="en-US" altLang="ko-KR" sz="1800" dirty="0"/>
              <a:t>. </a:t>
            </a:r>
            <a:r>
              <a:rPr lang="ko-KR" altLang="en-US" sz="1800" dirty="0" err="1"/>
              <a:t>진폐병형이</a:t>
            </a:r>
            <a:r>
              <a:rPr lang="ko-KR" altLang="en-US" sz="1800" dirty="0"/>
              <a:t> </a:t>
            </a:r>
            <a:r>
              <a:rPr lang="ko-KR" altLang="en-US" sz="1800" b="1" dirty="0"/>
              <a:t>제</a:t>
            </a:r>
            <a:r>
              <a:rPr lang="en-US" altLang="ko-KR" sz="1800" b="1" dirty="0"/>
              <a:t>1</a:t>
            </a:r>
            <a:r>
              <a:rPr lang="ko-KR" altLang="en-US" sz="1800" b="1" dirty="0"/>
              <a:t>형 이상</a:t>
            </a:r>
            <a:r>
              <a:rPr lang="ko-KR" altLang="en-US" sz="1800" dirty="0"/>
              <a:t>인 경우로서 </a:t>
            </a:r>
            <a:r>
              <a:rPr lang="ko-KR" altLang="en-US" sz="1800" b="1" dirty="0"/>
              <a:t>다음의 어느 하나</a:t>
            </a:r>
            <a:r>
              <a:rPr lang="ko-KR" altLang="en-US" sz="1800" dirty="0"/>
              <a:t>에 해당되는 </a:t>
            </a:r>
            <a:r>
              <a:rPr lang="ko-KR" altLang="en-US" sz="1800" dirty="0" smtClean="0"/>
              <a:t>경우</a:t>
            </a:r>
            <a:endParaRPr lang="en-US" altLang="ko-KR" sz="1800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ko-KR" altLang="en-US" sz="1800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altLang="ko-KR" sz="1800" dirty="0"/>
              <a:t> (</a:t>
            </a:r>
            <a:r>
              <a:rPr lang="en-US" altLang="ko-KR" sz="1500" dirty="0"/>
              <a:t>1) </a:t>
            </a:r>
            <a:r>
              <a:rPr lang="ko-KR" altLang="en-US" sz="1500" b="1" dirty="0"/>
              <a:t>합병증</a:t>
            </a:r>
            <a:r>
              <a:rPr lang="ko-KR" altLang="en-US" sz="1500" dirty="0"/>
              <a:t>으로 활동성 폐결핵</a:t>
            </a:r>
            <a:r>
              <a:rPr lang="en-US" altLang="ko-KR" sz="1500" dirty="0"/>
              <a:t>, </a:t>
            </a:r>
            <a:r>
              <a:rPr lang="ko-KR" altLang="en-US" sz="1500" dirty="0"/>
              <a:t>감염에 의한 흉막염</a:t>
            </a:r>
            <a:r>
              <a:rPr lang="en-US" altLang="ko-KR" sz="1500" dirty="0"/>
              <a:t>, </a:t>
            </a:r>
            <a:r>
              <a:rPr lang="ko-KR" altLang="en-US" sz="1500" dirty="0"/>
              <a:t>기관지염</a:t>
            </a:r>
            <a:r>
              <a:rPr lang="en-US" altLang="ko-KR" sz="1500" dirty="0"/>
              <a:t>, </a:t>
            </a:r>
            <a:r>
              <a:rPr lang="ko-KR" altLang="en-US" sz="1500" dirty="0" err="1"/>
              <a:t>기관지확장증</a:t>
            </a:r>
            <a:r>
              <a:rPr lang="en-US" altLang="ko-KR" sz="1500" dirty="0"/>
              <a:t>, </a:t>
            </a:r>
            <a:r>
              <a:rPr lang="ko-KR" altLang="en-US" sz="1500" dirty="0" err="1"/>
              <a:t>기흉</a:t>
            </a:r>
            <a:r>
              <a:rPr lang="en-US" altLang="ko-KR" sz="1500" dirty="0"/>
              <a:t>, </a:t>
            </a:r>
            <a:r>
              <a:rPr lang="ko-KR" altLang="en-US" sz="1500" dirty="0"/>
              <a:t>폐기종</a:t>
            </a:r>
            <a:r>
              <a:rPr lang="en-US" altLang="ko-KR" sz="1500" dirty="0"/>
              <a:t>(</a:t>
            </a:r>
            <a:r>
              <a:rPr lang="ko-KR" altLang="en-US" sz="1500" dirty="0"/>
              <a:t>심폐기능이 경도 장해 이상인 경우에만 해당</a:t>
            </a:r>
            <a:r>
              <a:rPr lang="en-US" altLang="ko-KR" sz="1500" dirty="0"/>
              <a:t>), </a:t>
            </a:r>
            <a:r>
              <a:rPr lang="ko-KR" altLang="en-US" sz="1500" dirty="0" err="1"/>
              <a:t>폐성심</a:t>
            </a:r>
            <a:r>
              <a:rPr lang="en-US" altLang="ko-KR" sz="1500" dirty="0"/>
              <a:t>, </a:t>
            </a:r>
            <a:r>
              <a:rPr lang="ko-KR" altLang="en-US" sz="1500" dirty="0"/>
              <a:t>비정형</a:t>
            </a:r>
            <a:r>
              <a:rPr lang="en-US" altLang="ko-KR" sz="1500" dirty="0"/>
              <a:t> </a:t>
            </a:r>
            <a:r>
              <a:rPr lang="ko-KR" altLang="en-US" sz="1500" dirty="0" err="1"/>
              <a:t>미코박테리아</a:t>
            </a:r>
            <a:r>
              <a:rPr lang="ko-KR" altLang="en-US" sz="1500" dirty="0"/>
              <a:t> 감염으로 확인된 경우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altLang="ko-KR" sz="1500" dirty="0"/>
              <a:t> (2) </a:t>
            </a:r>
            <a:r>
              <a:rPr lang="ko-KR" altLang="en-US" sz="1500" dirty="0"/>
              <a:t>진폐로 인하여 </a:t>
            </a:r>
            <a:r>
              <a:rPr lang="ko-KR" altLang="en-US" sz="1500" b="1" dirty="0"/>
              <a:t>고도의 심폐기능장해</a:t>
            </a:r>
            <a:r>
              <a:rPr lang="en-US" altLang="ko-KR" sz="1500" b="1" dirty="0"/>
              <a:t>(F3)</a:t>
            </a:r>
            <a:r>
              <a:rPr lang="ko-KR" altLang="en-US" sz="1500" dirty="0"/>
              <a:t>로 확인된 경우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altLang="ko-KR" sz="1500" dirty="0"/>
              <a:t> (3) </a:t>
            </a:r>
            <a:r>
              <a:rPr lang="ko-KR" altLang="en-US" sz="1500" dirty="0"/>
              <a:t>진폐의 </a:t>
            </a:r>
            <a:r>
              <a:rPr lang="ko-KR" altLang="en-US" sz="1500" dirty="0" err="1"/>
              <a:t>병형이</a:t>
            </a:r>
            <a:r>
              <a:rPr lang="ko-KR" altLang="en-US" sz="1500" dirty="0"/>
              <a:t> </a:t>
            </a:r>
            <a:r>
              <a:rPr lang="ko-KR" altLang="en-US" sz="1500" b="1" dirty="0"/>
              <a:t>제</a:t>
            </a:r>
            <a:r>
              <a:rPr lang="en-US" altLang="ko-KR" sz="1500" b="1" dirty="0"/>
              <a:t>4</a:t>
            </a:r>
            <a:r>
              <a:rPr lang="ko-KR" altLang="en-US" sz="1500" b="1" dirty="0"/>
              <a:t>형</a:t>
            </a:r>
            <a:r>
              <a:rPr lang="ko-KR" altLang="en-US" sz="1500" dirty="0"/>
              <a:t>이고 </a:t>
            </a:r>
            <a:r>
              <a:rPr lang="ko-KR" altLang="en-US" sz="1500" b="1" dirty="0" err="1"/>
              <a:t>대음영의</a:t>
            </a:r>
            <a:r>
              <a:rPr lang="ko-KR" altLang="en-US" sz="1500" b="1" dirty="0"/>
              <a:t> 면적 합계</a:t>
            </a:r>
            <a:r>
              <a:rPr lang="ko-KR" altLang="en-US" sz="1500" dirty="0"/>
              <a:t>가 </a:t>
            </a:r>
            <a:r>
              <a:rPr lang="ko-KR" altLang="en-US" sz="1500" u="sng" dirty="0"/>
              <a:t>오른쪽 폐의 </a:t>
            </a:r>
            <a:r>
              <a:rPr lang="ko-KR" altLang="en-US" sz="1500" u="sng" dirty="0" err="1"/>
              <a:t>윗쪽</a:t>
            </a:r>
            <a:r>
              <a:rPr lang="ko-KR" altLang="en-US" sz="1500" u="sng" dirty="0"/>
              <a:t> </a:t>
            </a:r>
            <a:r>
              <a:rPr lang="en-US" altLang="ko-KR" sz="1500" u="sng" dirty="0"/>
              <a:t>2</a:t>
            </a:r>
            <a:r>
              <a:rPr lang="ko-KR" altLang="en-US" sz="1500" u="sng" dirty="0"/>
              <a:t>분의 </a:t>
            </a:r>
            <a:r>
              <a:rPr lang="en-US" altLang="ko-KR" sz="1500" u="sng" dirty="0"/>
              <a:t>1</a:t>
            </a:r>
            <a:r>
              <a:rPr lang="ko-KR" altLang="en-US" sz="1500" u="sng" dirty="0"/>
              <a:t>을 넘는 경우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altLang="ko-KR" sz="1500" dirty="0"/>
              <a:t> (4) </a:t>
            </a:r>
            <a:r>
              <a:rPr lang="ko-KR" altLang="en-US" sz="1500" dirty="0"/>
              <a:t>분진작업 종사경력이 있는 진폐근로자에서 </a:t>
            </a:r>
            <a:r>
              <a:rPr lang="ko-KR" altLang="en-US" sz="1500" b="1" dirty="0" err="1"/>
              <a:t>원발성</a:t>
            </a:r>
            <a:r>
              <a:rPr lang="en-US" altLang="ko-KR" sz="1500" b="1" dirty="0"/>
              <a:t> </a:t>
            </a:r>
            <a:r>
              <a:rPr lang="ko-KR" altLang="en-US" sz="1500" b="1" dirty="0"/>
              <a:t>폐암</a:t>
            </a:r>
            <a:r>
              <a:rPr lang="ko-KR" altLang="en-US" sz="1500" dirty="0"/>
              <a:t>이 발생한  경우</a:t>
            </a:r>
            <a:endParaRPr lang="en-US" altLang="ko-KR" sz="1500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ko-KR" altLang="en-US" sz="1500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ko-KR" altLang="en-US" sz="1800" dirty="0"/>
              <a:t>나</a:t>
            </a:r>
            <a:r>
              <a:rPr lang="en-US" altLang="ko-KR" sz="1800" dirty="0"/>
              <a:t>. </a:t>
            </a:r>
            <a:r>
              <a:rPr lang="ko-KR" altLang="en-US" sz="1800" b="1" dirty="0"/>
              <a:t>진폐의증</a:t>
            </a:r>
            <a:r>
              <a:rPr lang="en-US" altLang="ko-KR" sz="1800" b="1" dirty="0"/>
              <a:t>( 0/1)</a:t>
            </a:r>
            <a:r>
              <a:rPr lang="ko-KR" altLang="en-US" sz="1800" dirty="0"/>
              <a:t>에 </a:t>
            </a:r>
            <a:r>
              <a:rPr lang="ko-KR" altLang="en-US" sz="1800" b="1" dirty="0"/>
              <a:t>활동성 폐결핵</a:t>
            </a:r>
            <a:r>
              <a:rPr lang="ko-KR" altLang="en-US" sz="1800" dirty="0"/>
              <a:t>이 </a:t>
            </a:r>
            <a:r>
              <a:rPr lang="ko-KR" altLang="en-US" sz="1800" b="1" dirty="0"/>
              <a:t>합병</a:t>
            </a:r>
            <a:r>
              <a:rPr lang="ko-KR" altLang="en-US" sz="1800" dirty="0"/>
              <a:t>된 경우</a:t>
            </a:r>
            <a:endParaRPr lang="en-US" altLang="ko-KR" dirty="0" smtClean="0"/>
          </a:p>
          <a:p>
            <a:pPr>
              <a:defRPr/>
            </a:pPr>
            <a:endParaRPr lang="en-US" altLang="ko-KR" b="1" dirty="0" smtClean="0"/>
          </a:p>
          <a:p>
            <a:pPr>
              <a:defRPr/>
            </a:pPr>
            <a:endParaRPr lang="en-US" altLang="ko-KR" sz="1500" dirty="0"/>
          </a:p>
          <a:p>
            <a:pPr>
              <a:defRPr/>
            </a:pPr>
            <a:endParaRPr lang="en-US" altLang="ko-KR" sz="1500" dirty="0"/>
          </a:p>
        </p:txBody>
      </p:sp>
      <p:sp>
        <p:nvSpPr>
          <p:cNvPr id="90115" name="제목 3"/>
          <p:cNvSpPr>
            <a:spLocks noGrp="1"/>
          </p:cNvSpPr>
          <p:nvPr>
            <p:ph type="title"/>
          </p:nvPr>
        </p:nvSpPr>
        <p:spPr>
          <a:xfrm>
            <a:off x="466724" y="274638"/>
            <a:ext cx="8785795" cy="11430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합병증 등에 따른 요양대상 인정 기준</a:t>
            </a:r>
          </a:p>
        </p:txBody>
      </p:sp>
    </p:spTree>
    <p:extLst>
      <p:ext uri="{BB962C8B-B14F-4D97-AF65-F5344CB8AC3E}">
        <p14:creationId xmlns:p14="http://schemas.microsoft.com/office/powerpoint/2010/main" val="305633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9216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92164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04775"/>
            <a:ext cx="843597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직선 연결선 5"/>
          <p:cNvCxnSpPr/>
          <p:nvPr/>
        </p:nvCxnSpPr>
        <p:spPr>
          <a:xfrm>
            <a:off x="6532885" y="3933056"/>
            <a:ext cx="12033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6342063" y="4914900"/>
            <a:ext cx="9937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67" name="AutoShape 2" descr="ì§í ìì²©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pic>
        <p:nvPicPr>
          <p:cNvPr id="6148" name="Picture 4" descr="ì§í ìì²©ì ëí ì´ë¯¸ì§ ê²ìê²°ê³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4394200"/>
            <a:ext cx="3932238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직선 연결선 9"/>
          <p:cNvCxnSpPr/>
          <p:nvPr/>
        </p:nvCxnSpPr>
        <p:spPr>
          <a:xfrm>
            <a:off x="146050" y="3933056"/>
            <a:ext cx="2552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4211960" y="3933056"/>
            <a:ext cx="2320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8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/>
              <a:t>Occupational </a:t>
            </a:r>
            <a:r>
              <a:rPr lang="en-US" altLang="ko-KR" b="1" dirty="0"/>
              <a:t>Lung </a:t>
            </a:r>
            <a:r>
              <a:rPr lang="en-US" altLang="ko-KR" b="1" dirty="0" smtClean="0"/>
              <a:t>disease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9971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ko-KR" b="1" dirty="0" smtClean="0"/>
              <a:t>1. Definition</a:t>
            </a:r>
            <a:r>
              <a:rPr lang="ko-KR" altLang="en-US" b="1" dirty="0" smtClean="0"/>
              <a:t> </a:t>
            </a:r>
            <a:endParaRPr lang="en-US" altLang="ko-KR" b="1" dirty="0" smtClean="0"/>
          </a:p>
          <a:p>
            <a:pPr marL="400050" lvl="1" indent="0">
              <a:buNone/>
            </a:pPr>
            <a:endParaRPr lang="en-US" altLang="ko-KR" dirty="0" smtClean="0"/>
          </a:p>
          <a:p>
            <a:pPr marL="400050" lvl="1" indent="0">
              <a:buNone/>
            </a:pPr>
            <a:r>
              <a:rPr lang="ko-KR" altLang="en-US" dirty="0" smtClean="0"/>
              <a:t>작업장에서 </a:t>
            </a:r>
            <a:r>
              <a:rPr lang="en-US" altLang="ko-KR" dirty="0"/>
              <a:t>air-born agent</a:t>
            </a:r>
            <a:r>
              <a:rPr lang="ko-KR" altLang="en-US" dirty="0"/>
              <a:t>의 흡입에 의한 </a:t>
            </a:r>
            <a:r>
              <a:rPr lang="ko-KR" altLang="en-US" dirty="0">
                <a:solidFill>
                  <a:srgbClr val="FF0000"/>
                </a:solidFill>
              </a:rPr>
              <a:t>급성 또는 </a:t>
            </a:r>
            <a:r>
              <a:rPr lang="ko-KR" altLang="en-US" dirty="0" smtClean="0">
                <a:solidFill>
                  <a:srgbClr val="FF0000"/>
                </a:solidFill>
              </a:rPr>
              <a:t>만성 폐 </a:t>
            </a:r>
            <a:r>
              <a:rPr lang="ko-KR" altLang="en-US" dirty="0" err="1" smtClean="0">
                <a:solidFill>
                  <a:srgbClr val="FF0000"/>
                </a:solidFill>
              </a:rPr>
              <a:t>병변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514350" indent="-514350">
              <a:buFont typeface="Wingdings 2" panose="05020102010507070707" pitchFamily="18" charset="2"/>
              <a:buAutoNum type="arabicPeriod"/>
            </a:pPr>
            <a:endParaRPr lang="ko-KR" altLang="en-US" dirty="0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ko-KR" b="1" dirty="0"/>
              <a:t>2. Major factors related to </a:t>
            </a:r>
            <a:r>
              <a:rPr lang="en-US" altLang="ko-KR" b="1" dirty="0" smtClean="0"/>
              <a:t>pathogenesis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en-US" altLang="ko-KR" b="1" dirty="0"/>
          </a:p>
          <a:p>
            <a:pPr marL="400050" lvl="1" indent="0">
              <a:buFont typeface="Wingdings 2" panose="05020102010507070707" pitchFamily="18" charset="2"/>
              <a:buNone/>
            </a:pPr>
            <a:r>
              <a:rPr lang="en-US" altLang="ko-KR" dirty="0"/>
              <a:t>1) biologic properties of inhaled material </a:t>
            </a:r>
            <a:r>
              <a:rPr lang="en-US" altLang="ko-KR" dirty="0">
                <a:solidFill>
                  <a:srgbClr val="FF0000"/>
                </a:solidFill>
              </a:rPr>
              <a:t>(toxicity)</a:t>
            </a:r>
          </a:p>
          <a:p>
            <a:pPr marL="400050" lvl="1" indent="0">
              <a:buFont typeface="Wingdings 2" panose="05020102010507070707" pitchFamily="18" charset="2"/>
              <a:buNone/>
            </a:pPr>
            <a:r>
              <a:rPr lang="en-US" altLang="ko-KR" dirty="0"/>
              <a:t>2) </a:t>
            </a:r>
            <a:r>
              <a:rPr lang="en-US" altLang="ko-KR" dirty="0">
                <a:solidFill>
                  <a:srgbClr val="FF0000"/>
                </a:solidFill>
              </a:rPr>
              <a:t>dose of inhaled material </a:t>
            </a:r>
            <a:r>
              <a:rPr lang="en-US" altLang="ko-KR" dirty="0"/>
              <a:t>- concentration and duration of exposure</a:t>
            </a:r>
          </a:p>
          <a:p>
            <a:pPr marL="400050" lvl="1" indent="0">
              <a:buFont typeface="Wingdings 2" panose="05020102010507070707" pitchFamily="18" charset="2"/>
              <a:buNone/>
            </a:pPr>
            <a:r>
              <a:rPr lang="en-US" altLang="ko-KR" dirty="0"/>
              <a:t>3</a:t>
            </a:r>
            <a:r>
              <a:rPr lang="en-US" altLang="ko-KR" dirty="0">
                <a:solidFill>
                  <a:srgbClr val="FF0000"/>
                </a:solidFill>
              </a:rPr>
              <a:t>) defense of individual </a:t>
            </a:r>
            <a:r>
              <a:rPr lang="en-US" altLang="ko-KR" dirty="0"/>
              <a:t>- genetic, physical, immunologic, concurrent </a:t>
            </a:r>
            <a:r>
              <a:rPr lang="en-US" altLang="ko-KR" dirty="0" smtClean="0"/>
              <a:t>illness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en-US" altLang="ko-KR" dirty="0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altLang="ko-KR" b="1" dirty="0"/>
              <a:t>3. Problems in </a:t>
            </a:r>
            <a:r>
              <a:rPr lang="en-US" altLang="ko-KR" b="1" dirty="0" smtClean="0"/>
              <a:t>OLD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en-US" altLang="ko-KR" b="1" dirty="0"/>
          </a:p>
          <a:p>
            <a:pPr marL="400050" lvl="1" indent="0">
              <a:buFont typeface="Wingdings 2" panose="05020102010507070707" pitchFamily="18" charset="2"/>
              <a:buNone/>
            </a:pPr>
            <a:r>
              <a:rPr lang="en-US" altLang="ko-KR" dirty="0"/>
              <a:t>1) </a:t>
            </a:r>
            <a:r>
              <a:rPr lang="ko-KR" altLang="en-US" dirty="0"/>
              <a:t>노출에서부터 임상증상이 나타날 때까지의 기간이 길다</a:t>
            </a:r>
          </a:p>
          <a:p>
            <a:pPr marL="400050" lvl="1" indent="0">
              <a:buFont typeface="Wingdings 2" panose="05020102010507070707" pitchFamily="18" charset="2"/>
              <a:buNone/>
            </a:pPr>
            <a:r>
              <a:rPr lang="en-US" altLang="ko-KR" dirty="0"/>
              <a:t>2) </a:t>
            </a:r>
            <a:r>
              <a:rPr lang="ko-KR" altLang="en-US" dirty="0"/>
              <a:t>어떤 형태의 직업성 폐질환은 밤에 증상이 나타난다</a:t>
            </a:r>
          </a:p>
          <a:p>
            <a:pPr marL="400050" lvl="1" indent="0">
              <a:buFont typeface="Wingdings 2" panose="05020102010507070707" pitchFamily="18" charset="2"/>
              <a:buNone/>
            </a:pPr>
            <a:r>
              <a:rPr lang="en-US" altLang="ko-KR" dirty="0"/>
              <a:t>3) </a:t>
            </a:r>
            <a:r>
              <a:rPr lang="ko-KR" altLang="en-US" dirty="0"/>
              <a:t>직업과 관계없는 질환의 동반</a:t>
            </a:r>
          </a:p>
          <a:p>
            <a:pPr marL="400050" lvl="1" indent="0">
              <a:buFont typeface="Wingdings 2" panose="05020102010507070707" pitchFamily="18" charset="2"/>
              <a:buNone/>
            </a:pPr>
            <a:r>
              <a:rPr lang="en-US" altLang="ko-KR" dirty="0"/>
              <a:t>4) </a:t>
            </a:r>
            <a:r>
              <a:rPr lang="ko-KR" altLang="en-US" dirty="0"/>
              <a:t>아토피나 기관지 과민성으로 직업성 천식의 발생</a:t>
            </a:r>
          </a:p>
          <a:p>
            <a:pPr marL="400050" lvl="1" indent="0">
              <a:buFont typeface="Wingdings 2" panose="05020102010507070707" pitchFamily="18" charset="2"/>
              <a:buNone/>
            </a:pPr>
            <a:r>
              <a:rPr lang="en-US" altLang="ko-KR" dirty="0"/>
              <a:t>5) </a:t>
            </a:r>
            <a:r>
              <a:rPr lang="ko-KR" altLang="en-US" dirty="0"/>
              <a:t>흡연 </a:t>
            </a:r>
            <a:r>
              <a:rPr lang="en-US" altLang="ko-KR" dirty="0"/>
              <a:t>: asbestosis</a:t>
            </a:r>
            <a:r>
              <a:rPr lang="ko-KR" altLang="en-US" dirty="0"/>
              <a:t>에서 폐암의 발생 증가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6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제목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1143000"/>
          </a:xfrm>
        </p:spPr>
        <p:txBody>
          <a:bodyPr/>
          <a:lstStyle/>
          <a:p>
            <a:r>
              <a:rPr lang="ko-KR" altLang="en-US" sz="3600" smtClean="0"/>
              <a:t>건강관리수첩</a:t>
            </a:r>
            <a:r>
              <a:rPr lang="en-US" altLang="ko-KR" sz="3600" smtClean="0"/>
              <a:t>(</a:t>
            </a:r>
            <a:r>
              <a:rPr lang="ko-KR" altLang="en-US" sz="3600" smtClean="0"/>
              <a:t>산업안전보건법</a:t>
            </a:r>
            <a:r>
              <a:rPr lang="en-US" altLang="ko-KR" sz="3600" smtClean="0"/>
              <a:t>)</a:t>
            </a:r>
            <a:endParaRPr lang="ko-KR" altLang="en-US" sz="3600" smtClean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71500" y="1447800"/>
            <a:ext cx="8115300" cy="4572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Arial" pitchFamily="34" charset="0"/>
              <a:buNone/>
              <a:defRPr/>
            </a:pPr>
            <a:r>
              <a:rPr lang="ko-KR" altLang="en-US" sz="1400" dirty="0" smtClean="0"/>
              <a:t>가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석면 또는 석면방직제품을 제조하는 업무</a:t>
            </a:r>
            <a:r>
              <a:rPr lang="en-US" altLang="ko-KR" sz="1400" dirty="0" smtClean="0"/>
              <a:t>(3</a:t>
            </a:r>
            <a:r>
              <a:rPr lang="ko-KR" altLang="en-US" sz="1400" dirty="0" smtClean="0"/>
              <a:t>개월 이상 종사한 자</a:t>
            </a:r>
            <a:r>
              <a:rPr lang="en-US" altLang="ko-KR" sz="1400" dirty="0" smtClean="0"/>
              <a:t>)</a:t>
            </a:r>
          </a:p>
          <a:p>
            <a:pPr>
              <a:lnSpc>
                <a:spcPct val="170000"/>
              </a:lnSpc>
              <a:buFont typeface="Arial" pitchFamily="34" charset="0"/>
              <a:buNone/>
              <a:defRPr/>
            </a:pPr>
            <a:r>
              <a:rPr lang="ko-KR" altLang="en-US" sz="1400" dirty="0" smtClean="0"/>
              <a:t>나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다음의 어느 하나에 해당하는 업무</a:t>
            </a:r>
            <a:r>
              <a:rPr lang="en-US" altLang="ko-KR" sz="1400" dirty="0" smtClean="0"/>
              <a:t>(1</a:t>
            </a:r>
            <a:r>
              <a:rPr lang="ko-KR" altLang="en-US" sz="1400" dirty="0" smtClean="0"/>
              <a:t>년 이상 종사한 자</a:t>
            </a:r>
            <a:r>
              <a:rPr lang="en-US" altLang="ko-KR" sz="1400" dirty="0" smtClean="0"/>
              <a:t>)</a:t>
            </a:r>
            <a:br>
              <a:rPr lang="en-US" altLang="ko-KR" sz="1400" dirty="0" smtClean="0"/>
            </a:br>
            <a:r>
              <a:rPr lang="en-US" altLang="ko-KR" sz="1400" dirty="0" smtClean="0"/>
              <a:t>(1) </a:t>
            </a:r>
            <a:r>
              <a:rPr lang="ko-KR" altLang="en-US" sz="1400" dirty="0" smtClean="0"/>
              <a:t>석면함유제품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석면방직제품은 제외한다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을 제조하는 업무</a:t>
            </a:r>
            <a:br>
              <a:rPr lang="ko-KR" altLang="en-US" sz="1400" dirty="0" smtClean="0"/>
            </a:br>
            <a:r>
              <a:rPr lang="en-US" altLang="ko-KR" sz="1400" dirty="0" smtClean="0"/>
              <a:t>(2) </a:t>
            </a:r>
            <a:r>
              <a:rPr lang="ko-KR" altLang="en-US" sz="1400" dirty="0" smtClean="0"/>
              <a:t>석면함유제품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석면을 </a:t>
            </a:r>
            <a:r>
              <a:rPr lang="en-US" altLang="ko-KR" sz="1400" dirty="0" smtClean="0"/>
              <a:t>1</a:t>
            </a:r>
            <a:r>
              <a:rPr lang="ko-KR" altLang="en-US" sz="1400" dirty="0" smtClean="0"/>
              <a:t>퍼센트 초과하여 함유한 제품에 한정한다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이하 ‘다’목에서 같다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을 절단하는 등 석면을 가공하는 업무</a:t>
            </a:r>
            <a:br>
              <a:rPr lang="ko-KR" altLang="en-US" sz="1400" dirty="0" smtClean="0"/>
            </a:br>
            <a:r>
              <a:rPr lang="en-US" altLang="ko-KR" sz="1400" dirty="0" smtClean="0"/>
              <a:t>(3) </a:t>
            </a:r>
            <a:r>
              <a:rPr lang="ko-KR" altLang="en-US" sz="1400" dirty="0" smtClean="0"/>
              <a:t>설비 또는 건축물에 분무된 석면을 해체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제거 또는 보수하는 업무</a:t>
            </a:r>
            <a:br>
              <a:rPr lang="ko-KR" altLang="en-US" sz="1400" dirty="0" smtClean="0"/>
            </a:br>
            <a:r>
              <a:rPr lang="en-US" altLang="ko-KR" sz="1400" dirty="0" smtClean="0"/>
              <a:t>(4) </a:t>
            </a:r>
            <a:r>
              <a:rPr lang="ko-KR" altLang="en-US" sz="1400" dirty="0" smtClean="0"/>
              <a:t>석면이 </a:t>
            </a:r>
            <a:r>
              <a:rPr lang="en-US" altLang="ko-KR" sz="1400" dirty="0" smtClean="0"/>
              <a:t>1</a:t>
            </a:r>
            <a:r>
              <a:rPr lang="ko-KR" altLang="en-US" sz="1400" dirty="0" smtClean="0"/>
              <a:t>퍼센트 초과하여 함유된 보온재 또는 내화피복제의 해체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제거 또는 보수하는 업무</a:t>
            </a:r>
            <a:endParaRPr lang="en-US" altLang="ko-KR" sz="1400" dirty="0" smtClean="0"/>
          </a:p>
          <a:p>
            <a:pPr>
              <a:lnSpc>
                <a:spcPct val="170000"/>
              </a:lnSpc>
              <a:buFont typeface="Arial" pitchFamily="34" charset="0"/>
              <a:buNone/>
              <a:defRPr/>
            </a:pPr>
            <a:r>
              <a:rPr lang="ko-KR" altLang="en-US" sz="1400" dirty="0" smtClean="0"/>
              <a:t>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설비 또는 건축물에 포함된 석면시멘트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석면마찰제품 또는 </a:t>
            </a:r>
            <a:br>
              <a:rPr lang="ko-KR" altLang="en-US" sz="1400" dirty="0" smtClean="0"/>
            </a:br>
            <a:r>
              <a:rPr lang="ko-KR" altLang="en-US" sz="1400" dirty="0" err="1" smtClean="0"/>
              <a:t>석면개스킷제품</a:t>
            </a:r>
            <a:r>
              <a:rPr lang="ko-KR" altLang="en-US" sz="1400" dirty="0" smtClean="0"/>
              <a:t> 등 석면함유제품을 해체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제거 또는 보수하는 업무</a:t>
            </a:r>
            <a:r>
              <a:rPr lang="en-US" altLang="ko-KR" sz="1400" b="1" dirty="0" smtClean="0"/>
              <a:t>(10</a:t>
            </a:r>
            <a:r>
              <a:rPr lang="ko-KR" altLang="en-US" sz="1400" b="1" dirty="0" smtClean="0"/>
              <a:t>년 이상 종사한 자</a:t>
            </a:r>
            <a:r>
              <a:rPr lang="en-US" altLang="ko-KR" sz="1400" b="1" dirty="0" smtClean="0"/>
              <a:t>)</a:t>
            </a:r>
            <a:endParaRPr lang="en-US" altLang="ko-KR" sz="1400" dirty="0" smtClean="0"/>
          </a:p>
          <a:p>
            <a:pPr>
              <a:lnSpc>
                <a:spcPct val="170000"/>
              </a:lnSpc>
              <a:buFont typeface="Arial" pitchFamily="34" charset="0"/>
              <a:buNone/>
              <a:defRPr/>
            </a:pPr>
            <a:r>
              <a:rPr lang="ko-KR" altLang="en-US" sz="1400" dirty="0" smtClean="0"/>
              <a:t>라</a:t>
            </a:r>
            <a:r>
              <a:rPr lang="en-US" altLang="ko-KR" sz="1400" dirty="0" smtClean="0"/>
              <a:t>. ‘</a:t>
            </a:r>
            <a:r>
              <a:rPr lang="ko-KR" altLang="en-US" sz="1400" dirty="0" smtClean="0"/>
              <a:t>나’목 또는 ‘다’목 중 하나 이상의 업무에 중복하여 종사한 경우</a:t>
            </a:r>
            <a:br>
              <a:rPr lang="ko-KR" altLang="en-US" sz="1400" dirty="0" smtClean="0"/>
            </a:br>
            <a:r>
              <a:rPr lang="en-US" altLang="ko-KR" sz="1400" dirty="0" smtClean="0"/>
              <a:t>- </a:t>
            </a:r>
            <a:r>
              <a:rPr lang="ko-KR" altLang="en-US" sz="1400" dirty="0" smtClean="0"/>
              <a:t>다음의 계산식으로 산출한 숫자가 </a:t>
            </a:r>
            <a:r>
              <a:rPr lang="en-US" altLang="ko-KR" sz="1400" dirty="0" smtClean="0"/>
              <a:t>120</a:t>
            </a:r>
            <a:r>
              <a:rPr lang="ko-KR" altLang="en-US" sz="1400" dirty="0" smtClean="0"/>
              <a:t>을 초과하는 자</a:t>
            </a:r>
            <a:r>
              <a:rPr lang="en-US" altLang="ko-KR" sz="1400" dirty="0" smtClean="0"/>
              <a:t>: </a:t>
            </a:r>
            <a:br>
              <a:rPr lang="en-US" altLang="ko-KR" sz="1400" dirty="0" smtClean="0"/>
            </a:br>
            <a:r>
              <a:rPr lang="en-US" altLang="ko-KR" sz="1400" dirty="0" smtClean="0"/>
              <a:t>- (</a:t>
            </a:r>
            <a:r>
              <a:rPr lang="ko-KR" altLang="en-US" sz="1400" dirty="0" err="1" smtClean="0"/>
              <a:t>나목의</a:t>
            </a:r>
            <a:r>
              <a:rPr lang="ko-KR" altLang="en-US" sz="1400" dirty="0" smtClean="0"/>
              <a:t> 업무에 종사한 </a:t>
            </a:r>
            <a:r>
              <a:rPr lang="ko-KR" altLang="en-US" sz="1400" dirty="0" err="1" smtClean="0"/>
              <a:t>개월수</a:t>
            </a:r>
            <a:r>
              <a:rPr lang="en-US" altLang="ko-KR" sz="1400" dirty="0" smtClean="0"/>
              <a:t>)×10 + (</a:t>
            </a:r>
            <a:r>
              <a:rPr lang="ko-KR" altLang="en-US" sz="1400" dirty="0" err="1" smtClean="0"/>
              <a:t>다목의</a:t>
            </a:r>
            <a:r>
              <a:rPr lang="ko-KR" altLang="en-US" sz="1400" dirty="0" smtClean="0"/>
              <a:t> 업무에 종사한 </a:t>
            </a:r>
            <a:r>
              <a:rPr lang="ko-KR" altLang="en-US" sz="1400" dirty="0" err="1" smtClean="0"/>
              <a:t>개월수</a:t>
            </a:r>
            <a:r>
              <a:rPr lang="en-US" altLang="ko-KR" sz="1400" dirty="0" smtClean="0"/>
              <a:t>)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90149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제목 1"/>
          <p:cNvSpPr>
            <a:spLocks noGrp="1"/>
          </p:cNvSpPr>
          <p:nvPr>
            <p:ph type="title"/>
          </p:nvPr>
        </p:nvSpPr>
        <p:spPr>
          <a:xfrm>
            <a:off x="628650" y="1076325"/>
            <a:ext cx="7886700" cy="636588"/>
          </a:xfrm>
        </p:spPr>
        <p:txBody>
          <a:bodyPr/>
          <a:lstStyle/>
          <a:p>
            <a:r>
              <a:rPr lang="ko-KR" altLang="en-US" sz="3000" b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석면관련 직업성질환 인정기준</a:t>
            </a:r>
          </a:p>
        </p:txBody>
      </p:sp>
      <p:sp>
        <p:nvSpPr>
          <p:cNvPr id="4" name="Rectangle 12"/>
          <p:cNvSpPr/>
          <p:nvPr/>
        </p:nvSpPr>
        <p:spPr>
          <a:xfrm>
            <a:off x="0" y="857250"/>
            <a:ext cx="184150" cy="5143500"/>
          </a:xfrm>
          <a:prstGeom prst="rect">
            <a:avLst/>
          </a:prstGeom>
          <a:solidFill>
            <a:srgbClr val="190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Lato Regular" charset="0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414338" y="1685925"/>
            <a:ext cx="84232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213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974850"/>
            <a:ext cx="7021512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762250"/>
            <a:ext cx="7021512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83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석면 관련법 비교</a:t>
            </a:r>
          </a:p>
        </p:txBody>
      </p:sp>
      <p:sp>
        <p:nvSpPr>
          <p:cNvPr id="3" name="텍스트 개체 틀 2">
            <a:extLst/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ko-KR" altLang="en-US" dirty="0">
                <a:solidFill>
                  <a:srgbClr val="FF0000"/>
                </a:solidFill>
              </a:rPr>
              <a:t>석면피해구제법</a:t>
            </a:r>
          </a:p>
        </p:txBody>
      </p:sp>
      <p:sp>
        <p:nvSpPr>
          <p:cNvPr id="474116" name="내용 개체 틀 3"/>
          <p:cNvSpPr>
            <a:spLocks noGrp="1"/>
          </p:cNvSpPr>
          <p:nvPr>
            <p:ph sz="half" idx="2"/>
          </p:nvPr>
        </p:nvSpPr>
        <p:spPr>
          <a:xfrm>
            <a:off x="395288" y="2420938"/>
            <a:ext cx="4321175" cy="3078162"/>
          </a:xfrm>
        </p:spPr>
        <p:txBody>
          <a:bodyPr/>
          <a:lstStyle/>
          <a:p>
            <a:pPr>
              <a:defRPr/>
            </a:pPr>
            <a:r>
              <a:rPr lang="ko-KR" altLang="en-US" sz="2400" dirty="0" smtClean="0"/>
              <a:t>환경적 노출인 경우</a:t>
            </a:r>
            <a:r>
              <a:rPr lang="en-US" altLang="ko-KR" sz="2400" dirty="0" smtClean="0"/>
              <a:t>: </a:t>
            </a:r>
            <a:r>
              <a:rPr lang="ko-KR" altLang="en-US" sz="2400" dirty="0" smtClean="0"/>
              <a:t>타법에 의해 보상되지 않는 경우</a:t>
            </a:r>
            <a:endParaRPr lang="en-US" altLang="ko-KR" sz="2400" dirty="0" smtClean="0"/>
          </a:p>
          <a:p>
            <a:pPr>
              <a:defRPr/>
            </a:pPr>
            <a:r>
              <a:rPr lang="ko-KR" altLang="en-US" sz="2400" dirty="0" smtClean="0"/>
              <a:t>관할 지자체에 신청</a:t>
            </a:r>
            <a:r>
              <a:rPr lang="en-US" altLang="ko-KR" sz="2400" dirty="0" smtClean="0"/>
              <a:t>: </a:t>
            </a:r>
            <a:r>
              <a:rPr lang="ko-KR" altLang="en-US" sz="2400" dirty="0" smtClean="0"/>
              <a:t>한국환경공단에서 결정</a:t>
            </a:r>
            <a:endParaRPr lang="en-US" altLang="ko-KR" sz="2400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altLang="ko-KR" sz="2400" dirty="0" smtClean="0"/>
              <a:t>-&gt; </a:t>
            </a:r>
            <a:r>
              <a:rPr lang="ko-KR" altLang="en-US" sz="2400" dirty="0" smtClean="0"/>
              <a:t>환경산업기술원으로 이전</a:t>
            </a:r>
            <a:endParaRPr lang="en-US" altLang="ko-KR" sz="2400" dirty="0" smtClean="0"/>
          </a:p>
          <a:p>
            <a:pPr>
              <a:defRPr/>
            </a:pPr>
            <a:r>
              <a:rPr lang="ko-KR" altLang="en-US" sz="2400" dirty="0" smtClean="0"/>
              <a:t>요양급여 및 요양생활수당</a:t>
            </a:r>
            <a:r>
              <a:rPr lang="en-US" altLang="ko-KR" sz="2400" dirty="0" smtClean="0"/>
              <a:t>, </a:t>
            </a:r>
            <a:r>
              <a:rPr lang="ko-KR" altLang="en-US" sz="2400" dirty="0" err="1" smtClean="0"/>
              <a:t>장의비</a:t>
            </a:r>
            <a:r>
              <a:rPr lang="ko-KR" altLang="en-US" sz="2400" dirty="0" smtClean="0"/>
              <a:t> 보상</a:t>
            </a:r>
          </a:p>
        </p:txBody>
      </p:sp>
      <p:sp>
        <p:nvSpPr>
          <p:cNvPr id="5" name="텍스트 개체 틀 4">
            <a:extLst/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 dirty="0">
                <a:solidFill>
                  <a:srgbClr val="FF0000"/>
                </a:solidFill>
              </a:rPr>
              <a:t>산업재해보상보험법</a:t>
            </a:r>
          </a:p>
        </p:txBody>
      </p:sp>
      <p:sp>
        <p:nvSpPr>
          <p:cNvPr id="96262" name="내용 개체 틀 5"/>
          <p:cNvSpPr>
            <a:spLocks noGrp="1"/>
          </p:cNvSpPr>
          <p:nvPr>
            <p:ph sz="quarter" idx="4"/>
          </p:nvPr>
        </p:nvSpPr>
        <p:spPr>
          <a:xfrm>
            <a:off x="4953000" y="2427288"/>
            <a:ext cx="3641725" cy="3078162"/>
          </a:xfrm>
        </p:spPr>
        <p:txBody>
          <a:bodyPr/>
          <a:lstStyle/>
          <a:p>
            <a:r>
              <a:rPr lang="ko-KR" altLang="en-US" dirty="0" smtClean="0"/>
              <a:t>직업적 노출인 경우</a:t>
            </a:r>
            <a:endParaRPr lang="en-US" altLang="ko-KR" dirty="0" smtClean="0"/>
          </a:p>
          <a:p>
            <a:r>
              <a:rPr lang="ko-KR" altLang="en-US" dirty="0" smtClean="0"/>
              <a:t>근로복지공단에서 결정</a:t>
            </a:r>
            <a:endParaRPr lang="en-US" altLang="ko-KR" dirty="0" smtClean="0"/>
          </a:p>
          <a:p>
            <a:r>
              <a:rPr lang="ko-KR" altLang="en-US" dirty="0" smtClean="0"/>
              <a:t>요양급여</a:t>
            </a:r>
            <a:r>
              <a:rPr lang="en-US" altLang="ko-KR" dirty="0" smtClean="0"/>
              <a:t>, </a:t>
            </a:r>
            <a:r>
              <a:rPr lang="ko-KR" altLang="en-US" dirty="0" smtClean="0"/>
              <a:t>휴업급여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장해급여 등 보상</a:t>
            </a:r>
          </a:p>
        </p:txBody>
      </p:sp>
    </p:spTree>
    <p:extLst>
      <p:ext uri="{BB962C8B-B14F-4D97-AF65-F5344CB8AC3E}">
        <p14:creationId xmlns:p14="http://schemas.microsoft.com/office/powerpoint/2010/main" val="27214748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_x79403184" descr="EMB00000c6424e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" b="182"/>
          <a:stretch>
            <a:fillRect/>
          </a:stretch>
        </p:blipFill>
        <p:spPr bwMode="auto">
          <a:xfrm>
            <a:off x="500063" y="1571625"/>
            <a:ext cx="8358187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슬라이드 번호 개체 틀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l"/>
            <a:fld id="{A75A7626-0259-4D20-9302-A7E1682E8A40}" type="slidenum">
              <a:rPr kumimoji="0" lang="en-US" altLang="ko-KR">
                <a:solidFill>
                  <a:srgbClr val="FFFFFF"/>
                </a:solidFill>
                <a:latin typeface="Franklin Gothic Book" panose="020B0503020102020204" pitchFamily="34" charset="0"/>
              </a:rPr>
              <a:pPr algn="l"/>
              <a:t>53</a:t>
            </a:fld>
            <a:endParaRPr kumimoji="0" lang="en-US" altLang="ko-KR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98308" name="그룹 4"/>
          <p:cNvGrpSpPr>
            <a:grpSpLocks/>
          </p:cNvGrpSpPr>
          <p:nvPr/>
        </p:nvGrpSpPr>
        <p:grpSpPr bwMode="auto">
          <a:xfrm>
            <a:off x="285750" y="1038225"/>
            <a:ext cx="6786563" cy="461963"/>
            <a:chOff x="285720" y="1071546"/>
            <a:chExt cx="6786610" cy="461665"/>
          </a:xfrm>
        </p:grpSpPr>
        <p:pic>
          <p:nvPicPr>
            <p:cNvPr id="98311" name="그림 5" descr="글머리기호2-cya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1142984"/>
              <a:ext cx="344873" cy="357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12" name="TextBox 6"/>
            <p:cNvSpPr txBox="1">
              <a:spLocks noChangeArrowheads="1"/>
            </p:cNvSpPr>
            <p:nvPr/>
          </p:nvSpPr>
          <p:spPr bwMode="auto">
            <a:xfrm>
              <a:off x="642910" y="1071546"/>
              <a:ext cx="642942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latinLnBrk="1" hangingPunct="1"/>
              <a:r>
                <a:rPr lang="ko-KR" altLang="en-US" sz="2400"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석면피해 구제절차</a:t>
              </a:r>
            </a:p>
          </p:txBody>
        </p:sp>
      </p:grpSp>
      <p:sp>
        <p:nvSpPr>
          <p:cNvPr id="17451" name="Rectangle 4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latinLnBrk="1" hangingPunct="1">
              <a:defRPr/>
            </a:pPr>
            <a:endParaRPr lang="ko-KR" altLang="en-US"/>
          </a:p>
        </p:txBody>
      </p:sp>
      <p:sp>
        <p:nvSpPr>
          <p:cNvPr id="98310" name="직사각형 7"/>
          <p:cNvSpPr>
            <a:spLocks noChangeArrowheads="1"/>
          </p:cNvSpPr>
          <p:nvPr/>
        </p:nvSpPr>
        <p:spPr bwMode="auto">
          <a:xfrm>
            <a:off x="5489575" y="0"/>
            <a:ext cx="3654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lang="en-US" altLang="ko-KR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4. </a:t>
            </a:r>
            <a:r>
              <a:rPr lang="ko-KR" altLang="en-US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「석면피해구제법」 주요내용</a:t>
            </a:r>
            <a:endParaRPr lang="ko-KR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56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smtClean="0"/>
              <a:t>석면피해구제 석면폐증 영상판독</a:t>
            </a:r>
          </a:p>
        </p:txBody>
      </p:sp>
      <p:pic>
        <p:nvPicPr>
          <p:cNvPr id="99331" name="내용 개체 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" y="2125663"/>
            <a:ext cx="8847138" cy="3721100"/>
          </a:xfrm>
        </p:spPr>
      </p:pic>
      <p:cxnSp>
        <p:nvCxnSpPr>
          <p:cNvPr id="7" name="직선 연결선 6">
            <a:extLst/>
          </p:cNvPr>
          <p:cNvCxnSpPr/>
          <p:nvPr/>
        </p:nvCxnSpPr>
        <p:spPr>
          <a:xfrm>
            <a:off x="1190625" y="3022600"/>
            <a:ext cx="10588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/>
          </p:cNvPr>
          <p:cNvCxnSpPr>
            <a:cxnSpLocks/>
          </p:cNvCxnSpPr>
          <p:nvPr/>
        </p:nvCxnSpPr>
        <p:spPr>
          <a:xfrm>
            <a:off x="1190625" y="3986213"/>
            <a:ext cx="51498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/>
          </p:cNvPr>
          <p:cNvCxnSpPr>
            <a:cxnSpLocks/>
          </p:cNvCxnSpPr>
          <p:nvPr/>
        </p:nvCxnSpPr>
        <p:spPr>
          <a:xfrm>
            <a:off x="1190625" y="4184650"/>
            <a:ext cx="903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6242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제목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3412"/>
          </a:xfrm>
        </p:spPr>
        <p:txBody>
          <a:bodyPr>
            <a:normAutofit fontScale="90000"/>
          </a:bodyPr>
          <a:lstStyle/>
          <a:p>
            <a:r>
              <a:rPr lang="ko-KR" altLang="en-US" smtClean="0"/>
              <a:t>석면피해구제 석면폐증 등급</a:t>
            </a:r>
          </a:p>
        </p:txBody>
      </p:sp>
      <p:pic>
        <p:nvPicPr>
          <p:cNvPr id="101379" name="내용 개체 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325" y="931863"/>
            <a:ext cx="8956675" cy="3138487"/>
          </a:xfrm>
        </p:spPr>
      </p:pic>
      <p:pic>
        <p:nvPicPr>
          <p:cNvPr id="101380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957638"/>
            <a:ext cx="6300787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601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0" y="857250"/>
            <a:ext cx="184150" cy="5143500"/>
          </a:xfrm>
          <a:prstGeom prst="rect">
            <a:avLst/>
          </a:prstGeom>
          <a:solidFill>
            <a:srgbClr val="190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Lato Regular" charset="0"/>
            </a:endParaRPr>
          </a:p>
        </p:txBody>
      </p:sp>
      <p:pic>
        <p:nvPicPr>
          <p:cNvPr id="10342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60338"/>
            <a:ext cx="6354763" cy="669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5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제목 1"/>
          <p:cNvSpPr>
            <a:spLocks noGrp="1"/>
          </p:cNvSpPr>
          <p:nvPr>
            <p:ph type="title"/>
          </p:nvPr>
        </p:nvSpPr>
        <p:spPr>
          <a:xfrm>
            <a:off x="539750" y="228600"/>
            <a:ext cx="7886700" cy="636588"/>
          </a:xfrm>
        </p:spPr>
        <p:txBody>
          <a:bodyPr/>
          <a:lstStyle/>
          <a:p>
            <a:r>
              <a:rPr lang="ko-KR" altLang="en-US" sz="3000" b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석면피해구제</a:t>
            </a:r>
            <a:r>
              <a:rPr lang="en-US" altLang="ko-KR" sz="3000" b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3000" b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악성중피종 </a:t>
            </a:r>
            <a:r>
              <a:rPr lang="en-US" altLang="ko-KR" sz="3000" b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3000" b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원발성폐암</a:t>
            </a:r>
          </a:p>
        </p:txBody>
      </p:sp>
      <p:sp>
        <p:nvSpPr>
          <p:cNvPr id="4" name="Rectangle 12"/>
          <p:cNvSpPr/>
          <p:nvPr/>
        </p:nvSpPr>
        <p:spPr>
          <a:xfrm>
            <a:off x="0" y="857250"/>
            <a:ext cx="184150" cy="5143500"/>
          </a:xfrm>
          <a:prstGeom prst="rect">
            <a:avLst/>
          </a:prstGeom>
          <a:solidFill>
            <a:srgbClr val="190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Lato Regular" charset="0"/>
            </a:endParaRPr>
          </a:p>
        </p:txBody>
      </p:sp>
      <p:pic>
        <p:nvPicPr>
          <p:cNvPr id="105476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103313"/>
            <a:ext cx="6800850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67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0" y="857250"/>
            <a:ext cx="184150" cy="5143500"/>
          </a:xfrm>
          <a:prstGeom prst="rect">
            <a:avLst/>
          </a:prstGeom>
          <a:solidFill>
            <a:srgbClr val="190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Lato Regular" charset="0"/>
            </a:endParaRPr>
          </a:p>
        </p:txBody>
      </p:sp>
      <p:pic>
        <p:nvPicPr>
          <p:cNvPr id="107523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93763"/>
            <a:ext cx="682942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제목 1"/>
          <p:cNvSpPr txBox="1">
            <a:spLocks/>
          </p:cNvSpPr>
          <p:nvPr/>
        </p:nvSpPr>
        <p:spPr bwMode="auto">
          <a:xfrm>
            <a:off x="539750" y="228600"/>
            <a:ext cx="78867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1"/>
            <a:r>
              <a:rPr kumimoji="0" lang="ko-KR" altLang="en-US" sz="3000" b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석면피해구제</a:t>
            </a:r>
            <a:r>
              <a:rPr kumimoji="0" lang="en-US" altLang="ko-KR" sz="3000" b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3000" b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악성중피종 </a:t>
            </a:r>
            <a:r>
              <a:rPr kumimoji="0" lang="en-US" altLang="ko-KR" sz="3000" b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kumimoji="0" lang="ko-KR" altLang="en-US" sz="3000" b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원발성폐암</a:t>
            </a:r>
          </a:p>
        </p:txBody>
      </p:sp>
      <p:pic>
        <p:nvPicPr>
          <p:cNvPr id="107525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63913"/>
            <a:ext cx="6613525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8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제목 1"/>
          <p:cNvSpPr>
            <a:spLocks noGrp="1"/>
          </p:cNvSpPr>
          <p:nvPr>
            <p:ph type="title"/>
          </p:nvPr>
        </p:nvSpPr>
        <p:spPr>
          <a:xfrm>
            <a:off x="628650" y="1076325"/>
            <a:ext cx="7886700" cy="636588"/>
          </a:xfrm>
        </p:spPr>
        <p:txBody>
          <a:bodyPr/>
          <a:lstStyle/>
          <a:p>
            <a:endParaRPr lang="ko-KR" altLang="en-US" sz="3000" b="1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Rectangle 12"/>
          <p:cNvSpPr/>
          <p:nvPr/>
        </p:nvSpPr>
        <p:spPr>
          <a:xfrm>
            <a:off x="0" y="857250"/>
            <a:ext cx="184150" cy="5143500"/>
          </a:xfrm>
          <a:prstGeom prst="rect">
            <a:avLst/>
          </a:prstGeom>
          <a:solidFill>
            <a:srgbClr val="190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Lato Regular" charset="0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414338" y="1685925"/>
            <a:ext cx="84232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57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2174875"/>
            <a:ext cx="6265862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제목 1"/>
          <p:cNvSpPr txBox="1">
            <a:spLocks/>
          </p:cNvSpPr>
          <p:nvPr/>
        </p:nvSpPr>
        <p:spPr bwMode="auto">
          <a:xfrm>
            <a:off x="539750" y="228600"/>
            <a:ext cx="78867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1"/>
            <a:r>
              <a:rPr kumimoji="0" lang="ko-KR" altLang="en-US" sz="3000" b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석면피해구제</a:t>
            </a:r>
            <a:r>
              <a:rPr kumimoji="0" lang="en-US" altLang="ko-KR" sz="3000" b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3000" b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미만성 흉막비후</a:t>
            </a:r>
          </a:p>
        </p:txBody>
      </p:sp>
    </p:spTree>
    <p:extLst>
      <p:ext uri="{BB962C8B-B14F-4D97-AF65-F5344CB8AC3E}">
        <p14:creationId xmlns:p14="http://schemas.microsoft.com/office/powerpoint/2010/main" val="14245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b="1" dirty="0" smtClean="0"/>
              <a:t>오염물질의 </a:t>
            </a:r>
            <a:r>
              <a:rPr lang="ko-KR" altLang="en-US" sz="4000" b="1" dirty="0"/>
              <a:t>종류와 </a:t>
            </a:r>
            <a:r>
              <a:rPr lang="ko-KR" altLang="en-US" sz="4000" b="1" dirty="0" err="1"/>
              <a:t>병리기전</a:t>
            </a:r>
            <a:endParaRPr lang="ko-KR" altLang="en-US" sz="40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81128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ko-KR" altLang="en-US" sz="2000" b="1" dirty="0" smtClean="0"/>
              <a:t>급성 </a:t>
            </a:r>
            <a:r>
              <a:rPr lang="ko-KR" altLang="en-US" sz="2000" b="1" dirty="0" err="1"/>
              <a:t>염증성</a:t>
            </a:r>
            <a:r>
              <a:rPr lang="ko-KR" altLang="en-US" sz="2000" b="1" dirty="0"/>
              <a:t> </a:t>
            </a:r>
            <a:r>
              <a:rPr lang="ko-KR" altLang="en-US" sz="2000" b="1" dirty="0" err="1" smtClean="0"/>
              <a:t>병변</a:t>
            </a:r>
            <a:endParaRPr lang="en-US" altLang="ko-KR" sz="2000" b="1" dirty="0" smtClean="0"/>
          </a:p>
          <a:p>
            <a:pPr marL="457200" indent="-457200">
              <a:buAutoNum type="arabicPeriod"/>
            </a:pPr>
            <a:endParaRPr lang="ko-KR" altLang="en-US" sz="20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ko-KR" altLang="en-US" sz="1800" dirty="0" err="1"/>
              <a:t>반응성이</a:t>
            </a:r>
            <a:r>
              <a:rPr lang="ko-KR" altLang="en-US" sz="1800" dirty="0"/>
              <a:t> 높거나 </a:t>
            </a:r>
            <a:r>
              <a:rPr lang="en-US" altLang="ko-KR" sz="1800" dirty="0"/>
              <a:t>pH</a:t>
            </a:r>
            <a:r>
              <a:rPr lang="ko-KR" altLang="en-US" sz="1800" dirty="0"/>
              <a:t>가 정상범위 벗어난 경우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rgbClr val="FF0000"/>
                </a:solidFill>
              </a:rPr>
              <a:t>세포막 변성 초래 또는 세포 내로 흡수</a:t>
            </a:r>
            <a:r>
              <a:rPr lang="en-US" altLang="ko-KR" sz="1800" dirty="0">
                <a:solidFill>
                  <a:srgbClr val="FF0000"/>
                </a:solidFill>
              </a:rPr>
              <a:t>, </a:t>
            </a:r>
            <a:r>
              <a:rPr lang="ko-KR" altLang="en-US" sz="1800" dirty="0">
                <a:solidFill>
                  <a:srgbClr val="FF0000"/>
                </a:solidFill>
              </a:rPr>
              <a:t>세포 내 </a:t>
            </a:r>
            <a:r>
              <a:rPr lang="ko-KR" altLang="en-US" sz="1800" dirty="0" err="1">
                <a:solidFill>
                  <a:srgbClr val="FF0000"/>
                </a:solidFill>
              </a:rPr>
              <a:t>소기관과</a:t>
            </a:r>
            <a:r>
              <a:rPr lang="ko-KR" altLang="en-US" sz="1800" dirty="0">
                <a:solidFill>
                  <a:srgbClr val="FF0000"/>
                </a:solidFill>
              </a:rPr>
              <a:t> 반응</a:t>
            </a:r>
            <a:r>
              <a:rPr lang="en-US" altLang="ko-KR" sz="1800" dirty="0">
                <a:solidFill>
                  <a:srgbClr val="FF0000"/>
                </a:solidFill>
              </a:rPr>
              <a:t>: </a:t>
            </a:r>
            <a:r>
              <a:rPr lang="ko-KR" altLang="en-US" sz="1800" dirty="0">
                <a:solidFill>
                  <a:srgbClr val="FF0000"/>
                </a:solidFill>
              </a:rPr>
              <a:t>비교적 짧은 시간 내에 기능 손상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ko-KR" altLang="en-US" sz="1800" dirty="0" err="1">
                <a:solidFill>
                  <a:srgbClr val="FF0000"/>
                </a:solidFill>
              </a:rPr>
              <a:t>접촉부위에</a:t>
            </a:r>
            <a:r>
              <a:rPr lang="ko-KR" altLang="en-US" sz="1800" dirty="0">
                <a:solidFill>
                  <a:srgbClr val="FF0000"/>
                </a:solidFill>
              </a:rPr>
              <a:t> 괴사를 동반하는 </a:t>
            </a:r>
            <a:r>
              <a:rPr lang="ko-KR" altLang="en-US" sz="1800" dirty="0" err="1">
                <a:solidFill>
                  <a:srgbClr val="FF0000"/>
                </a:solidFill>
              </a:rPr>
              <a:t>염증성</a:t>
            </a:r>
            <a:r>
              <a:rPr lang="ko-KR" altLang="en-US" sz="1800" dirty="0">
                <a:solidFill>
                  <a:srgbClr val="FF0000"/>
                </a:solidFill>
              </a:rPr>
              <a:t> 반응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rgbClr val="FF0000"/>
                </a:solidFill>
              </a:rPr>
              <a:t>크롬 </a:t>
            </a:r>
            <a:r>
              <a:rPr lang="ko-KR" altLang="en-US" sz="1800" dirty="0" err="1">
                <a:solidFill>
                  <a:srgbClr val="FF0000"/>
                </a:solidFill>
              </a:rPr>
              <a:t>미스트</a:t>
            </a:r>
            <a:r>
              <a:rPr lang="en-US" altLang="ko-KR" sz="1800" dirty="0"/>
              <a:t>: </a:t>
            </a:r>
            <a:r>
              <a:rPr lang="ko-KR" altLang="en-US" sz="1800" dirty="0"/>
              <a:t>비강</a:t>
            </a:r>
            <a:r>
              <a:rPr lang="en-US" altLang="ko-KR" sz="1800" dirty="0"/>
              <a:t>, </a:t>
            </a:r>
            <a:r>
              <a:rPr lang="ko-KR" altLang="en-US" sz="1800" dirty="0" err="1"/>
              <a:t>인후부</a:t>
            </a:r>
            <a:r>
              <a:rPr lang="en-US" altLang="ko-KR" sz="1800" dirty="0"/>
              <a:t>, </a:t>
            </a:r>
            <a:r>
              <a:rPr lang="ko-KR" altLang="en-US" sz="1800" dirty="0"/>
              <a:t>기관지에 염증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ko-KR" altLang="en-US" sz="1800" dirty="0"/>
              <a:t>만성 노출 때 </a:t>
            </a:r>
            <a:r>
              <a:rPr lang="ko-KR" altLang="en-US" sz="1800" dirty="0" err="1"/>
              <a:t>비중격</a:t>
            </a:r>
            <a:r>
              <a:rPr lang="ko-KR" altLang="en-US" sz="1800" dirty="0"/>
              <a:t> 천공 또는 기관지 </a:t>
            </a:r>
            <a:r>
              <a:rPr lang="ko-KR" altLang="en-US" sz="1800" dirty="0" err="1" smtClean="0"/>
              <a:t>확장증</a:t>
            </a:r>
            <a:endParaRPr lang="en-US" altLang="ko-KR" sz="1800" dirty="0" smtClean="0"/>
          </a:p>
          <a:p>
            <a:pPr lvl="1"/>
            <a:endParaRPr lang="en-US" altLang="ko-KR" sz="1900" dirty="0"/>
          </a:p>
          <a:p>
            <a:pPr>
              <a:buNone/>
            </a:pPr>
            <a:r>
              <a:rPr lang="en-US" altLang="ko-KR" sz="2000" b="1" dirty="0"/>
              <a:t>2. </a:t>
            </a:r>
            <a:r>
              <a:rPr lang="ko-KR" altLang="en-US" sz="2000" b="1" dirty="0" err="1"/>
              <a:t>아만성</a:t>
            </a:r>
            <a:r>
              <a:rPr lang="ko-KR" altLang="en-US" sz="2000" b="1" dirty="0"/>
              <a:t> 섬유화 </a:t>
            </a:r>
            <a:r>
              <a:rPr lang="ko-KR" altLang="en-US" sz="2000" b="1" dirty="0" err="1" smtClean="0"/>
              <a:t>병변</a:t>
            </a:r>
            <a:endParaRPr lang="en-US" altLang="ko-KR" sz="2000" b="1" dirty="0" smtClean="0"/>
          </a:p>
          <a:p>
            <a:pPr>
              <a:buNone/>
            </a:pPr>
            <a:endParaRPr lang="ko-KR" altLang="en-US" sz="20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ko-KR" altLang="en-US" sz="1800" dirty="0" err="1"/>
              <a:t>반응성이</a:t>
            </a:r>
            <a:r>
              <a:rPr lang="ko-KR" altLang="en-US" sz="1800" dirty="0"/>
              <a:t> 높지 않은 경우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ko-KR" altLang="en-US" sz="1800" dirty="0"/>
              <a:t>상기도</a:t>
            </a:r>
            <a:r>
              <a:rPr lang="en-US" altLang="ko-KR" sz="1800" dirty="0"/>
              <a:t>: </a:t>
            </a:r>
            <a:r>
              <a:rPr lang="ko-KR" altLang="en-US" sz="1800" dirty="0"/>
              <a:t>급속 제거</a:t>
            </a:r>
            <a:r>
              <a:rPr lang="en-US" altLang="ko-KR" sz="1800" dirty="0">
                <a:solidFill>
                  <a:srgbClr val="FF0000"/>
                </a:solidFill>
              </a:rPr>
              <a:t>, </a:t>
            </a:r>
            <a:r>
              <a:rPr lang="ko-KR" altLang="en-US" sz="1800" dirty="0" err="1">
                <a:solidFill>
                  <a:srgbClr val="FF0000"/>
                </a:solidFill>
              </a:rPr>
              <a:t>하부기도나</a:t>
            </a:r>
            <a:r>
              <a:rPr lang="ko-KR" altLang="en-US" sz="1800" dirty="0">
                <a:solidFill>
                  <a:srgbClr val="FF0000"/>
                </a:solidFill>
              </a:rPr>
              <a:t> </a:t>
            </a:r>
            <a:r>
              <a:rPr lang="ko-KR" altLang="en-US" sz="1800" dirty="0" err="1">
                <a:solidFill>
                  <a:srgbClr val="FF0000"/>
                </a:solidFill>
              </a:rPr>
              <a:t>폐포부위에</a:t>
            </a:r>
            <a:r>
              <a:rPr lang="ko-KR" altLang="en-US" sz="1800" dirty="0">
                <a:solidFill>
                  <a:srgbClr val="FF0000"/>
                </a:solidFill>
              </a:rPr>
              <a:t> 영향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ko-KR" altLang="en-US" sz="1800" dirty="0" err="1"/>
              <a:t>분진표면이</a:t>
            </a:r>
            <a:r>
              <a:rPr lang="ko-KR" altLang="en-US" sz="1800" dirty="0"/>
              <a:t> 조직과 접촉 반응</a:t>
            </a:r>
            <a:r>
              <a:rPr lang="en-US" altLang="ko-KR" sz="1800" dirty="0"/>
              <a:t>: </a:t>
            </a:r>
            <a:r>
              <a:rPr lang="ko-KR" altLang="en-US" sz="1800" dirty="0" err="1">
                <a:solidFill>
                  <a:srgbClr val="FF0000"/>
                </a:solidFill>
              </a:rPr>
              <a:t>산화반응</a:t>
            </a:r>
            <a:r>
              <a:rPr lang="ko-KR" altLang="en-US" sz="1800" dirty="0"/>
              <a:t> 정도에 따라 섬유화 초래 정도 좌우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ko-KR" altLang="en-US" sz="1800" dirty="0" err="1">
                <a:solidFill>
                  <a:srgbClr val="FF0000"/>
                </a:solidFill>
              </a:rPr>
              <a:t>유리규산</a:t>
            </a:r>
            <a:endParaRPr lang="ko-KR" altLang="en-US" sz="1800" dirty="0">
              <a:solidFill>
                <a:srgbClr val="FF0000"/>
              </a:solidFill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56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4. </a:t>
            </a:r>
            <a:r>
              <a:rPr lang="ko-KR" altLang="en-US" dirty="0" err="1" smtClean="0"/>
              <a:t>간질성</a:t>
            </a:r>
            <a:r>
              <a:rPr lang="ko-KR" altLang="en-US" dirty="0" smtClean="0"/>
              <a:t> 폐질환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483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sy\Desktop\캡처.PNG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546994"/>
            <a:ext cx="8192644" cy="425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>International </a:t>
            </a:r>
            <a:r>
              <a:rPr lang="en-US" altLang="ko-KR" sz="3200" dirty="0"/>
              <a:t>Multidisciplinary Classification of </a:t>
            </a:r>
            <a:r>
              <a:rPr lang="en-US" altLang="ko-KR" sz="3200" dirty="0" smtClean="0"/>
              <a:t>the IIP, ATS/ERS 2013</a:t>
            </a:r>
            <a:endParaRPr lang="ko-KR" altLang="en-US" sz="3200" dirty="0"/>
          </a:p>
        </p:txBody>
      </p:sp>
      <p:cxnSp>
        <p:nvCxnSpPr>
          <p:cNvPr id="19" name="직선 연결선 18"/>
          <p:cNvCxnSpPr/>
          <p:nvPr/>
        </p:nvCxnSpPr>
        <p:spPr>
          <a:xfrm>
            <a:off x="611560" y="2852936"/>
            <a:ext cx="403244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678676" y="5661248"/>
            <a:ext cx="460012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678676" y="4797152"/>
            <a:ext cx="38982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sy\Desktop\캡처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477565"/>
            <a:ext cx="8229600" cy="25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 smtClean="0"/>
              <a:t>International </a:t>
            </a:r>
            <a:r>
              <a:rPr lang="en-US" altLang="ko-KR" sz="3200" dirty="0"/>
              <a:t>Multidisciplinary Classification of the </a:t>
            </a:r>
            <a:r>
              <a:rPr lang="en-US" altLang="ko-KR" sz="3200" dirty="0" smtClean="0"/>
              <a:t>major IIP</a:t>
            </a:r>
            <a:r>
              <a:rPr lang="en-US" altLang="ko-KR" sz="3200" dirty="0"/>
              <a:t>, ATS/ERS 2013</a:t>
            </a:r>
            <a:endParaRPr lang="ko-KR" altLang="en-US" sz="3200" dirty="0"/>
          </a:p>
        </p:txBody>
      </p:sp>
      <p:sp>
        <p:nvSpPr>
          <p:cNvPr id="3" name="도넛 2"/>
          <p:cNvSpPr/>
          <p:nvPr/>
        </p:nvSpPr>
        <p:spPr>
          <a:xfrm>
            <a:off x="343953" y="3155813"/>
            <a:ext cx="2016224" cy="576064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55776" y="3573016"/>
            <a:ext cx="20162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48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342900" lvl="1" indent="-342900" fontAlgn="base">
              <a:buFont typeface="Arial" pitchFamily="34" charset="0"/>
              <a:buChar char="•"/>
            </a:pPr>
            <a:r>
              <a:rPr lang="ko-KR" altLang="en-US" sz="3200" dirty="0" smtClean="0"/>
              <a:t>영국의 </a:t>
            </a:r>
            <a:r>
              <a:rPr lang="ko-KR" altLang="en-US" sz="3200" dirty="0" err="1" smtClean="0"/>
              <a:t>코호트</a:t>
            </a:r>
            <a:r>
              <a:rPr lang="ko-KR" altLang="en-US" sz="3200" dirty="0" smtClean="0"/>
              <a:t> 내 환자</a:t>
            </a:r>
            <a:r>
              <a:rPr lang="en-US" altLang="ko-KR" sz="3200" dirty="0"/>
              <a:t>-</a:t>
            </a:r>
            <a:r>
              <a:rPr lang="ko-KR" altLang="en-US" sz="3200" dirty="0" err="1" smtClean="0"/>
              <a:t>대조군연구</a:t>
            </a:r>
            <a:endParaRPr lang="en-US" altLang="ko-KR" sz="3200" dirty="0" smtClean="0"/>
          </a:p>
          <a:p>
            <a:pPr marL="400050" lvl="2" indent="0" fontAlgn="base">
              <a:buNone/>
            </a:pPr>
            <a:r>
              <a:rPr lang="ko-KR" altLang="en-US" dirty="0" smtClean="0"/>
              <a:t> </a:t>
            </a:r>
            <a:r>
              <a:rPr lang="en-US" altLang="ko-KR" dirty="0"/>
              <a:t> </a:t>
            </a:r>
            <a:r>
              <a:rPr lang="ko-KR" altLang="en-US" dirty="0" smtClean="0"/>
              <a:t>금속 </a:t>
            </a:r>
            <a:r>
              <a:rPr lang="ko-KR" altLang="en-US" dirty="0"/>
              <a:t>분진은 </a:t>
            </a:r>
            <a:r>
              <a:rPr lang="en-US" altLang="ko-KR" dirty="0"/>
              <a:t>IPF </a:t>
            </a:r>
            <a:r>
              <a:rPr lang="ko-KR" altLang="en-US" dirty="0"/>
              <a:t>사례의 </a:t>
            </a:r>
            <a:r>
              <a:rPr lang="en-US" altLang="ko-KR" dirty="0"/>
              <a:t>10-13</a:t>
            </a:r>
            <a:r>
              <a:rPr lang="en-US" altLang="ko-KR" dirty="0" smtClean="0"/>
              <a:t>% </a:t>
            </a:r>
          </a:p>
          <a:p>
            <a:pPr marL="400050" lvl="2" indent="0" fontAlgn="base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</a:t>
            </a:r>
            <a:r>
              <a:rPr lang="ko-KR" altLang="en-US" dirty="0" smtClean="0"/>
              <a:t>목재 </a:t>
            </a:r>
            <a:r>
              <a:rPr lang="ko-KR" altLang="en-US" dirty="0"/>
              <a:t>분진은 </a:t>
            </a:r>
            <a:r>
              <a:rPr lang="en-US" altLang="ko-KR" dirty="0"/>
              <a:t>5-10</a:t>
            </a:r>
            <a:r>
              <a:rPr lang="en-US" altLang="ko-KR" dirty="0" smtClean="0"/>
              <a:t>%</a:t>
            </a:r>
            <a:r>
              <a:rPr lang="ko-KR" altLang="en-US" dirty="0" smtClean="0"/>
              <a:t> </a:t>
            </a:r>
            <a:r>
              <a:rPr lang="ko-KR" altLang="en-US" dirty="0"/>
              <a:t>관여하는 것으로 </a:t>
            </a:r>
            <a:r>
              <a:rPr lang="ko-KR" altLang="en-US" dirty="0" smtClean="0"/>
              <a:t>추정</a:t>
            </a:r>
            <a:endParaRPr lang="en-US" altLang="ko-KR" dirty="0" smtClean="0"/>
          </a:p>
          <a:p>
            <a:pPr marL="914400" lvl="2" indent="0" fontAlgn="base">
              <a:buNone/>
            </a:pPr>
            <a:r>
              <a:rPr lang="en-US" altLang="ko-KR" dirty="0" smtClean="0"/>
              <a:t>- </a:t>
            </a:r>
            <a:r>
              <a:rPr lang="ko-KR" altLang="en-US" dirty="0" smtClean="0">
                <a:solidFill>
                  <a:srgbClr val="FF0000"/>
                </a:solidFill>
              </a:rPr>
              <a:t>금속 </a:t>
            </a:r>
            <a:r>
              <a:rPr lang="ko-KR" altLang="en-US" dirty="0">
                <a:solidFill>
                  <a:srgbClr val="FF0000"/>
                </a:solidFill>
              </a:rPr>
              <a:t>분진에 노출되는 기간이 </a:t>
            </a:r>
            <a:r>
              <a:rPr lang="en-US" altLang="ko-KR" dirty="0">
                <a:solidFill>
                  <a:srgbClr val="FF0000"/>
                </a:solidFill>
              </a:rPr>
              <a:t>1</a:t>
            </a:r>
            <a:r>
              <a:rPr lang="ko-KR" altLang="en-US" dirty="0">
                <a:solidFill>
                  <a:srgbClr val="FF0000"/>
                </a:solidFill>
              </a:rPr>
              <a:t>년 늘어날수록 위험도가 </a:t>
            </a:r>
            <a:r>
              <a:rPr lang="en-US" altLang="ko-KR" dirty="0">
                <a:solidFill>
                  <a:srgbClr val="FF0000"/>
                </a:solidFill>
              </a:rPr>
              <a:t>1.11</a:t>
            </a:r>
            <a:r>
              <a:rPr lang="ko-KR" altLang="en-US" dirty="0">
                <a:solidFill>
                  <a:srgbClr val="FF0000"/>
                </a:solidFill>
              </a:rPr>
              <a:t>배</a:t>
            </a:r>
            <a:r>
              <a:rPr lang="en-US" altLang="ko-KR" dirty="0"/>
              <a:t>(1.06-1.16), </a:t>
            </a:r>
            <a:endParaRPr lang="en-US" altLang="ko-KR" dirty="0" smtClean="0"/>
          </a:p>
          <a:p>
            <a:pPr lvl="2" fontAlgn="base">
              <a:buFontTx/>
              <a:buChar char="-"/>
            </a:pPr>
            <a:r>
              <a:rPr lang="ko-KR" altLang="en-US" dirty="0" smtClean="0">
                <a:solidFill>
                  <a:srgbClr val="FF0000"/>
                </a:solidFill>
              </a:rPr>
              <a:t>목재 </a:t>
            </a:r>
            <a:r>
              <a:rPr lang="ko-KR" altLang="en-US" dirty="0">
                <a:solidFill>
                  <a:srgbClr val="FF0000"/>
                </a:solidFill>
              </a:rPr>
              <a:t>분진에 노출되는 기간이 </a:t>
            </a:r>
            <a:r>
              <a:rPr lang="en-US" altLang="ko-KR" dirty="0">
                <a:solidFill>
                  <a:srgbClr val="FF0000"/>
                </a:solidFill>
              </a:rPr>
              <a:t>1</a:t>
            </a:r>
            <a:r>
              <a:rPr lang="ko-KR" altLang="en-US" dirty="0">
                <a:solidFill>
                  <a:srgbClr val="FF0000"/>
                </a:solidFill>
              </a:rPr>
              <a:t>년 늘어날수록 위험도가 </a:t>
            </a:r>
            <a:r>
              <a:rPr lang="en-US" altLang="ko-KR" dirty="0">
                <a:solidFill>
                  <a:srgbClr val="FF0000"/>
                </a:solidFill>
              </a:rPr>
              <a:t>1.12</a:t>
            </a:r>
            <a:r>
              <a:rPr lang="ko-KR" altLang="en-US" dirty="0">
                <a:solidFill>
                  <a:srgbClr val="FF0000"/>
                </a:solidFill>
              </a:rPr>
              <a:t>배</a:t>
            </a:r>
            <a:r>
              <a:rPr lang="en-US" altLang="ko-KR" dirty="0"/>
              <a:t>(1.02-1.24</a:t>
            </a:r>
            <a:r>
              <a:rPr lang="en-US" altLang="ko-KR" dirty="0" smtClean="0"/>
              <a:t>)</a:t>
            </a:r>
          </a:p>
          <a:p>
            <a:pPr lvl="2" fontAlgn="base">
              <a:buFontTx/>
              <a:buChar char="-"/>
            </a:pPr>
            <a:r>
              <a:rPr lang="ko-KR" altLang="en-US" dirty="0"/>
              <a:t>금속 분진의 직업적 노출이나 금속과 관련된 작업이 </a:t>
            </a:r>
            <a:r>
              <a:rPr lang="ko-KR" altLang="en-US" dirty="0" err="1"/>
              <a:t>특발성폐섬유화증의</a:t>
            </a:r>
            <a:r>
              <a:rPr lang="ko-KR" altLang="en-US" dirty="0"/>
              <a:t> </a:t>
            </a:r>
            <a:r>
              <a:rPr lang="ko-KR" altLang="en-US" dirty="0" smtClean="0"/>
              <a:t>위험인자임</a:t>
            </a:r>
            <a:endParaRPr lang="en-US" altLang="ko-KR" dirty="0" smtClean="0"/>
          </a:p>
          <a:p>
            <a:pPr lvl="2" fontAlgn="base">
              <a:buFontTx/>
              <a:buChar char="-"/>
            </a:pPr>
            <a:endParaRPr lang="ko-KR" altLang="en-US" dirty="0"/>
          </a:p>
          <a:p>
            <a:pPr fontAlgn="base"/>
            <a:r>
              <a:rPr lang="ko-KR" altLang="en-US" dirty="0" smtClean="0"/>
              <a:t>미국에서 </a:t>
            </a:r>
            <a:r>
              <a:rPr lang="ko-KR" altLang="en-US" dirty="0"/>
              <a:t>시행한 </a:t>
            </a:r>
            <a:r>
              <a:rPr lang="ko-KR" altLang="en-US" dirty="0" err="1"/>
              <a:t>다기관</a:t>
            </a:r>
            <a:r>
              <a:rPr lang="en-US" altLang="ko-KR" dirty="0"/>
              <a:t>(</a:t>
            </a:r>
            <a:r>
              <a:rPr lang="en-US" altLang="ko-KR" dirty="0" err="1"/>
              <a:t>multicentral</a:t>
            </a:r>
            <a:r>
              <a:rPr lang="en-US" altLang="ko-KR" dirty="0"/>
              <a:t>) </a:t>
            </a:r>
            <a:r>
              <a:rPr lang="ko-KR" altLang="en-US" dirty="0"/>
              <a:t>환자</a:t>
            </a:r>
            <a:r>
              <a:rPr lang="en-US" altLang="ko-KR" dirty="0"/>
              <a:t>-</a:t>
            </a:r>
            <a:r>
              <a:rPr lang="ko-KR" altLang="en-US" dirty="0"/>
              <a:t>대조군 </a:t>
            </a:r>
            <a:r>
              <a:rPr lang="ko-KR" altLang="en-US" dirty="0" smtClean="0"/>
              <a:t>연구 </a:t>
            </a:r>
            <a:r>
              <a:rPr lang="en-US" altLang="ko-KR" dirty="0" smtClean="0"/>
              <a:t>(2000)</a:t>
            </a:r>
          </a:p>
          <a:p>
            <a:pPr lvl="1" fontAlgn="base"/>
            <a:r>
              <a:rPr lang="ko-KR" altLang="en-US" dirty="0" smtClean="0"/>
              <a:t>농업 </a:t>
            </a:r>
            <a:r>
              <a:rPr lang="en-US" altLang="ko-KR" dirty="0"/>
              <a:t>(OR=1.6 95% C.I 1.3-5.5</a:t>
            </a:r>
            <a:r>
              <a:rPr lang="en-US" altLang="ko-KR" dirty="0" smtClean="0"/>
              <a:t>)</a:t>
            </a:r>
          </a:p>
          <a:p>
            <a:pPr lvl="1" fontAlgn="base"/>
            <a:r>
              <a:rPr lang="ko-KR" altLang="en-US" dirty="0" smtClean="0"/>
              <a:t>축산업 </a:t>
            </a:r>
            <a:r>
              <a:rPr lang="en-US" altLang="ko-KR" dirty="0"/>
              <a:t>(OR=2.7, 95% C.I 1.3-5.5</a:t>
            </a:r>
            <a:r>
              <a:rPr lang="en-US" altLang="ko-KR" dirty="0" smtClean="0"/>
              <a:t>)</a:t>
            </a:r>
          </a:p>
          <a:p>
            <a:pPr lvl="1" fontAlgn="base"/>
            <a:r>
              <a:rPr lang="ko-KR" altLang="en-US" dirty="0" err="1" smtClean="0"/>
              <a:t>미용업</a:t>
            </a:r>
            <a:r>
              <a:rPr lang="ko-KR" altLang="en-US" dirty="0" smtClean="0"/>
              <a:t> </a:t>
            </a:r>
            <a:r>
              <a:rPr lang="en-US" altLang="ko-KR" dirty="0"/>
              <a:t>(OR=</a:t>
            </a:r>
            <a:r>
              <a:rPr lang="ko-KR" altLang="en-US" dirty="0"/>
              <a:t>있다</a:t>
            </a:r>
            <a:r>
              <a:rPr lang="en-US" altLang="ko-KR" dirty="0"/>
              <a:t>4, 95% C.I 1.2-16.3), </a:t>
            </a:r>
            <a:endParaRPr lang="en-US" altLang="ko-KR" dirty="0" smtClean="0"/>
          </a:p>
          <a:p>
            <a:pPr lvl="1" fontAlgn="base"/>
            <a:r>
              <a:rPr lang="ko-KR" altLang="en-US" dirty="0" smtClean="0">
                <a:solidFill>
                  <a:srgbClr val="FF0000"/>
                </a:solidFill>
              </a:rPr>
              <a:t>금속분진</a:t>
            </a:r>
            <a:r>
              <a:rPr lang="ko-KR" altLang="en-US" dirty="0" smtClean="0"/>
              <a:t> </a:t>
            </a:r>
            <a:r>
              <a:rPr lang="ko-KR" altLang="en-US" dirty="0"/>
              <a:t>노출 </a:t>
            </a:r>
            <a:r>
              <a:rPr lang="en-US" altLang="ko-KR" dirty="0"/>
              <a:t>(OR=2.0, 95% C.I 1.0-4.0), </a:t>
            </a:r>
            <a:endParaRPr lang="en-US" altLang="ko-KR" dirty="0" smtClean="0"/>
          </a:p>
          <a:p>
            <a:pPr lvl="1" fontAlgn="base"/>
            <a:r>
              <a:rPr lang="ko-KR" altLang="en-US" dirty="0" smtClean="0">
                <a:solidFill>
                  <a:srgbClr val="FF0000"/>
                </a:solidFill>
              </a:rPr>
              <a:t>석재 </a:t>
            </a:r>
            <a:r>
              <a:rPr lang="ko-KR" altLang="en-US" dirty="0">
                <a:solidFill>
                  <a:srgbClr val="FF0000"/>
                </a:solidFill>
              </a:rPr>
              <a:t>절단</a:t>
            </a:r>
            <a:r>
              <a:rPr lang="en-US" altLang="ko-KR" dirty="0">
                <a:solidFill>
                  <a:srgbClr val="FF0000"/>
                </a:solidFill>
              </a:rPr>
              <a:t>/</a:t>
            </a:r>
            <a:r>
              <a:rPr lang="ko-KR" altLang="en-US" dirty="0">
                <a:solidFill>
                  <a:srgbClr val="FF0000"/>
                </a:solidFill>
              </a:rPr>
              <a:t>가공 </a:t>
            </a:r>
            <a:r>
              <a:rPr lang="en-US" altLang="ko-KR" dirty="0"/>
              <a:t>(OR=3.9, 95% C.I 1.2-12.7</a:t>
            </a:r>
            <a:r>
              <a:rPr lang="en-US" altLang="ko-KR" dirty="0" smtClean="0"/>
              <a:t>)</a:t>
            </a:r>
          </a:p>
          <a:p>
            <a:pPr lvl="1" fontAlgn="base"/>
            <a:r>
              <a:rPr lang="ko-KR" altLang="en-US" dirty="0" smtClean="0"/>
              <a:t>식물 </a:t>
            </a:r>
            <a:r>
              <a:rPr lang="ko-KR" altLang="en-US" dirty="0"/>
              <a:t>및 동물 분진 노출</a:t>
            </a:r>
            <a:r>
              <a:rPr lang="en-US" altLang="ko-KR" dirty="0"/>
              <a:t>(OR=</a:t>
            </a:r>
            <a:r>
              <a:rPr lang="ko-KR" altLang="en-US" dirty="0"/>
              <a:t>있다</a:t>
            </a:r>
            <a:r>
              <a:rPr lang="en-US" altLang="ko-KR" dirty="0"/>
              <a:t>7, 95% C.I 2.1-10.4)</a:t>
            </a:r>
            <a:r>
              <a:rPr lang="ko-KR" altLang="en-US" dirty="0"/>
              <a:t>의 경우 </a:t>
            </a:r>
            <a:r>
              <a:rPr lang="en-US" altLang="ko-KR" dirty="0"/>
              <a:t>IPF</a:t>
            </a:r>
            <a:r>
              <a:rPr lang="ko-KR" altLang="en-US" dirty="0"/>
              <a:t>와 유의한 연관성이 나타났다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pPr marL="457200" lvl="1" indent="0" fontAlgn="base">
              <a:buNone/>
            </a:pPr>
            <a:endParaRPr lang="en-US" altLang="ko-KR" sz="1800" dirty="0" smtClean="0"/>
          </a:p>
          <a:p>
            <a:pPr marL="457200" lvl="1" indent="0" fontAlgn="base">
              <a:buNone/>
            </a:pPr>
            <a:endParaRPr lang="en-US" altLang="ko-KR" sz="1800" dirty="0" smtClean="0"/>
          </a:p>
          <a:p>
            <a:pPr marL="457200" lvl="1" indent="0" fontAlgn="base">
              <a:buNone/>
            </a:pPr>
            <a:endParaRPr lang="en-US" altLang="ko-KR" sz="1800" dirty="0"/>
          </a:p>
          <a:p>
            <a:pPr marL="457200" lvl="1" indent="0" fontAlgn="base">
              <a:buNone/>
            </a:pPr>
            <a:r>
              <a:rPr lang="en-US" altLang="ko-KR" sz="1800" dirty="0" smtClean="0"/>
              <a:t>Baumgartner </a:t>
            </a:r>
            <a:r>
              <a:rPr lang="en-US" altLang="ko-KR" sz="1800" dirty="0"/>
              <a:t>KB, </a:t>
            </a:r>
            <a:r>
              <a:rPr lang="en-US" altLang="ko-KR" sz="1800" dirty="0" err="1"/>
              <a:t>Samet</a:t>
            </a:r>
            <a:r>
              <a:rPr lang="en-US" altLang="ko-KR" sz="1800" dirty="0"/>
              <a:t> JM, </a:t>
            </a:r>
            <a:r>
              <a:rPr lang="en-US" altLang="ko-KR" sz="1800" dirty="0" err="1"/>
              <a:t>Coultas</a:t>
            </a:r>
            <a:r>
              <a:rPr lang="en-US" altLang="ko-KR" sz="1800" dirty="0"/>
              <a:t> DB, </a:t>
            </a:r>
            <a:r>
              <a:rPr lang="en-US" altLang="ko-KR" sz="1800" dirty="0" err="1"/>
              <a:t>Stidley</a:t>
            </a:r>
            <a:r>
              <a:rPr lang="en-US" altLang="ko-KR" sz="1800" dirty="0"/>
              <a:t> CA, Hunt WC, Colby TV, Waldron JA. </a:t>
            </a:r>
            <a:r>
              <a:rPr lang="en-US" altLang="ko-KR" sz="1800" dirty="0" err="1"/>
              <a:t>ccupational</a:t>
            </a:r>
            <a:r>
              <a:rPr lang="en-US" altLang="ko-KR" sz="1800" dirty="0"/>
              <a:t> and environmental risk factors for idiopathic pulmonary fibrosis: a multicenter case-control study. Am J </a:t>
            </a:r>
            <a:r>
              <a:rPr lang="en-US" altLang="ko-KR" sz="1800" dirty="0" err="1"/>
              <a:t>Epidemiol</a:t>
            </a:r>
            <a:r>
              <a:rPr lang="en-US" altLang="ko-KR" sz="1800" dirty="0"/>
              <a:t> 2000 15;152(4):307-15</a:t>
            </a:r>
          </a:p>
          <a:p>
            <a:pPr lvl="1" fontAlgn="base"/>
            <a:endParaRPr lang="ko-KR" altLang="en-US" sz="1800" dirty="0"/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Occupational risk factor of IPF</a:t>
            </a:r>
            <a:endParaRPr lang="ko-KR" altLang="en-US" dirty="0"/>
          </a:p>
        </p:txBody>
      </p:sp>
      <p:cxnSp>
        <p:nvCxnSpPr>
          <p:cNvPr id="4" name="직선 연결선 3"/>
          <p:cNvCxnSpPr/>
          <p:nvPr/>
        </p:nvCxnSpPr>
        <p:spPr>
          <a:xfrm>
            <a:off x="179512" y="5157192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20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fontAlgn="base">
              <a:lnSpc>
                <a:spcPct val="120000"/>
              </a:lnSpc>
            </a:pPr>
            <a:r>
              <a:rPr lang="ko-KR" altLang="en-US" dirty="0"/>
              <a:t>직업 및 환경적 요인과 </a:t>
            </a:r>
            <a:r>
              <a:rPr lang="ko-KR" altLang="en-US" dirty="0" err="1"/>
              <a:t>특발성폐섬유화증</a:t>
            </a:r>
            <a:r>
              <a:rPr lang="ko-KR" altLang="en-US" dirty="0"/>
              <a:t> </a:t>
            </a:r>
            <a:r>
              <a:rPr lang="en-US" altLang="ko-KR" dirty="0"/>
              <a:t>(IPF)</a:t>
            </a:r>
            <a:r>
              <a:rPr lang="ko-KR" altLang="en-US" dirty="0"/>
              <a:t>의 연관성에 대한 가장 최근의 환자</a:t>
            </a:r>
            <a:r>
              <a:rPr lang="en-US" altLang="ko-KR" dirty="0"/>
              <a:t>-</a:t>
            </a:r>
            <a:r>
              <a:rPr lang="ko-KR" altLang="en-US" dirty="0"/>
              <a:t>대조군 연구는 이집트에서 이루어진 것으로 </a:t>
            </a:r>
            <a:r>
              <a:rPr lang="en-US" altLang="ko-KR" dirty="0"/>
              <a:t>2010-2011</a:t>
            </a:r>
            <a:r>
              <a:rPr lang="ko-KR" altLang="en-US" dirty="0"/>
              <a:t>년에 이집트의 </a:t>
            </a:r>
            <a:r>
              <a:rPr lang="en-US" altLang="ko-KR" dirty="0"/>
              <a:t>3</a:t>
            </a:r>
            <a:r>
              <a:rPr lang="ko-KR" altLang="en-US" dirty="0"/>
              <a:t>개의 도시에서 </a:t>
            </a:r>
            <a:r>
              <a:rPr lang="en-US" altLang="ko-KR" dirty="0"/>
              <a:t>multicenter-hospital based</a:t>
            </a:r>
            <a:r>
              <a:rPr lang="ko-KR" altLang="en-US" dirty="0"/>
              <a:t>로 진행되었다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pPr lvl="1" fontAlgn="base">
              <a:lnSpc>
                <a:spcPct val="120000"/>
              </a:lnSpc>
            </a:pPr>
            <a:r>
              <a:rPr lang="ko-KR" altLang="en-US" dirty="0" smtClean="0"/>
              <a:t>남성 </a:t>
            </a:r>
            <a:r>
              <a:rPr lang="en-US" altLang="ko-KR" dirty="0" smtClean="0"/>
              <a:t>: </a:t>
            </a:r>
            <a:r>
              <a:rPr lang="ko-KR" altLang="en-US" dirty="0" smtClean="0">
                <a:solidFill>
                  <a:srgbClr val="FF0000"/>
                </a:solidFill>
              </a:rPr>
              <a:t>목수</a:t>
            </a:r>
            <a:r>
              <a:rPr lang="en-US" altLang="ko-KR" dirty="0">
                <a:solidFill>
                  <a:srgbClr val="FF0000"/>
                </a:solidFill>
              </a:rPr>
              <a:t>/</a:t>
            </a:r>
            <a:r>
              <a:rPr lang="ko-KR" altLang="en-US" dirty="0">
                <a:solidFill>
                  <a:srgbClr val="FF0000"/>
                </a:solidFill>
              </a:rPr>
              <a:t>목공 </a:t>
            </a:r>
            <a:r>
              <a:rPr lang="ko-KR" altLang="en-US" dirty="0"/>
              <a:t>근로자</a:t>
            </a:r>
            <a:r>
              <a:rPr lang="en-US" altLang="ko-KR" dirty="0"/>
              <a:t>(OR=2.56, 95% C.I 1.02-7.01), </a:t>
            </a:r>
            <a:endParaRPr lang="en-US" altLang="ko-KR" dirty="0" smtClean="0"/>
          </a:p>
          <a:p>
            <a:pPr marL="457200" lvl="1" indent="0" fontAlgn="base">
              <a:lnSpc>
                <a:spcPct val="120000"/>
              </a:lnSpc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       </a:t>
            </a:r>
            <a:r>
              <a:rPr lang="ko-KR" altLang="en-US" dirty="0" smtClean="0">
                <a:solidFill>
                  <a:srgbClr val="FF0000"/>
                </a:solidFill>
              </a:rPr>
              <a:t>석유화학공정</a:t>
            </a:r>
            <a:r>
              <a:rPr lang="ko-KR" altLang="en-US" dirty="0" smtClean="0"/>
              <a:t> </a:t>
            </a:r>
            <a:r>
              <a:rPr lang="ko-KR" altLang="en-US" dirty="0"/>
              <a:t>근로자</a:t>
            </a:r>
            <a:r>
              <a:rPr lang="en-US" altLang="ko-KR" dirty="0"/>
              <a:t>(OR=6.47, 95% C.I 1.66-25.12), </a:t>
            </a:r>
            <a:endParaRPr lang="en-US" altLang="ko-KR" dirty="0" smtClean="0"/>
          </a:p>
          <a:p>
            <a:pPr marL="457200" lvl="1" indent="0" fontAlgn="base">
              <a:lnSpc>
                <a:spcPct val="120000"/>
              </a:lnSpc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       </a:t>
            </a:r>
            <a:r>
              <a:rPr lang="ko-KR" altLang="en-US" dirty="0" smtClean="0"/>
              <a:t>직업적 </a:t>
            </a:r>
            <a:r>
              <a:rPr lang="ko-KR" altLang="en-US" dirty="0" err="1">
                <a:solidFill>
                  <a:srgbClr val="FF0000"/>
                </a:solidFill>
              </a:rPr>
              <a:t>목분진</a:t>
            </a:r>
            <a:r>
              <a:rPr lang="ko-KR" altLang="en-US" dirty="0">
                <a:solidFill>
                  <a:srgbClr val="FF0000"/>
                </a:solidFill>
              </a:rPr>
              <a:t> 및 </a:t>
            </a:r>
            <a:r>
              <a:rPr lang="ko-KR" altLang="en-US" dirty="0" err="1">
                <a:solidFill>
                  <a:srgbClr val="FF0000"/>
                </a:solidFill>
              </a:rPr>
              <a:t>목재보존재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ko-KR" altLang="en-US" dirty="0"/>
              <a:t>노출</a:t>
            </a:r>
            <a:r>
              <a:rPr lang="en-US" altLang="ko-KR" dirty="0"/>
              <a:t>(OR=2.71, 95% C.I 1.01-7.37), </a:t>
            </a:r>
            <a:endParaRPr lang="en-US" altLang="ko-KR" dirty="0" smtClean="0"/>
          </a:p>
          <a:p>
            <a:pPr lvl="1" fontAlgn="base">
              <a:lnSpc>
                <a:spcPct val="120000"/>
              </a:lnSpc>
            </a:pPr>
            <a:r>
              <a:rPr lang="ko-KR" altLang="en-US" dirty="0" smtClean="0"/>
              <a:t>여성 </a:t>
            </a:r>
            <a:r>
              <a:rPr lang="en-US" altLang="ko-KR" dirty="0" smtClean="0"/>
              <a:t>: </a:t>
            </a:r>
            <a:r>
              <a:rPr lang="ko-KR" altLang="en-US" dirty="0" smtClean="0">
                <a:solidFill>
                  <a:srgbClr val="FF0000"/>
                </a:solidFill>
              </a:rPr>
              <a:t>농업</a:t>
            </a:r>
            <a:r>
              <a:rPr lang="ko-KR" altLang="en-US" dirty="0" smtClean="0"/>
              <a:t> </a:t>
            </a:r>
            <a:r>
              <a:rPr lang="ko-KR" altLang="en-US" dirty="0"/>
              <a:t>근로자</a:t>
            </a:r>
            <a:r>
              <a:rPr lang="en-US" altLang="ko-KR" dirty="0"/>
              <a:t>(OR=3.34, 95% C.I 1.17-10.12), </a:t>
            </a:r>
            <a:endParaRPr lang="en-US" altLang="ko-KR" dirty="0" smtClean="0"/>
          </a:p>
          <a:p>
            <a:pPr marL="457200" lvl="1" indent="0" fontAlgn="base">
              <a:lnSpc>
                <a:spcPct val="120000"/>
              </a:lnSpc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       </a:t>
            </a:r>
            <a:r>
              <a:rPr lang="ko-KR" altLang="en-US" dirty="0" smtClean="0">
                <a:solidFill>
                  <a:srgbClr val="FF0000"/>
                </a:solidFill>
              </a:rPr>
              <a:t>조류 </a:t>
            </a:r>
            <a:r>
              <a:rPr lang="ko-KR" altLang="en-US" dirty="0">
                <a:solidFill>
                  <a:srgbClr val="FF0000"/>
                </a:solidFill>
              </a:rPr>
              <a:t>사육</a:t>
            </a:r>
            <a:r>
              <a:rPr lang="en-US" altLang="ko-KR" dirty="0"/>
              <a:t>(OR=1.82, 95% C.I 1.03-3.85), </a:t>
            </a:r>
            <a:endParaRPr lang="en-US" altLang="ko-KR" dirty="0" smtClean="0"/>
          </a:p>
          <a:p>
            <a:pPr marL="457200" lvl="1" indent="0" fontAlgn="base">
              <a:lnSpc>
                <a:spcPct val="120000"/>
              </a:lnSpc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       </a:t>
            </a:r>
            <a:r>
              <a:rPr lang="ko-KR" altLang="en-US" dirty="0" smtClean="0"/>
              <a:t>직업적으로 </a:t>
            </a:r>
            <a:r>
              <a:rPr lang="ko-KR" altLang="en-US" dirty="0"/>
              <a:t>동물사육</a:t>
            </a:r>
            <a:r>
              <a:rPr lang="en-US" altLang="ko-KR" dirty="0"/>
              <a:t>(OR=1.78, 95% C.I 1.01-3.13</a:t>
            </a:r>
            <a:r>
              <a:rPr lang="en-US" altLang="ko-KR" dirty="0" smtClean="0"/>
              <a:t>)</a:t>
            </a:r>
          </a:p>
          <a:p>
            <a:pPr marL="457200" lvl="1" indent="0" fontAlgn="base">
              <a:lnSpc>
                <a:spcPct val="120000"/>
              </a:lnSpc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       </a:t>
            </a:r>
            <a:r>
              <a:rPr lang="ko-KR" altLang="en-US" dirty="0" smtClean="0"/>
              <a:t>농약</a:t>
            </a:r>
            <a:r>
              <a:rPr lang="en-US" altLang="ko-KR" dirty="0"/>
              <a:t>/</a:t>
            </a:r>
            <a:r>
              <a:rPr lang="ko-KR" altLang="en-US" dirty="0"/>
              <a:t>살충제 노출</a:t>
            </a:r>
            <a:r>
              <a:rPr lang="en-US" altLang="ko-KR" dirty="0"/>
              <a:t>(OR=8.68 95% C.I 1.04-72.17</a:t>
            </a:r>
            <a:r>
              <a:rPr lang="en-US" altLang="ko-KR" dirty="0" smtClean="0"/>
              <a:t>)</a:t>
            </a:r>
            <a:endParaRPr lang="en-US" altLang="ko-KR" dirty="0"/>
          </a:p>
          <a:p>
            <a:pPr marL="457200" lvl="1" indent="0" fontAlgn="base">
              <a:lnSpc>
                <a:spcPct val="120000"/>
              </a:lnSpc>
              <a:buNone/>
            </a:pPr>
            <a:r>
              <a:rPr lang="ko-KR" altLang="en-US" dirty="0" smtClean="0"/>
              <a:t>                                                  </a:t>
            </a:r>
            <a:r>
              <a:rPr lang="en-US" altLang="ko-KR" dirty="0"/>
              <a:t>IPF</a:t>
            </a:r>
            <a:r>
              <a:rPr lang="ko-KR" altLang="en-US" dirty="0"/>
              <a:t>가 유의하게 </a:t>
            </a:r>
            <a:r>
              <a:rPr lang="ko-KR" altLang="en-US" dirty="0" smtClean="0"/>
              <a:t>증가</a:t>
            </a:r>
            <a:r>
              <a:rPr lang="en-US" altLang="ko-KR" dirty="0" smtClean="0"/>
              <a:t>!!</a:t>
            </a:r>
          </a:p>
          <a:p>
            <a:pPr marL="0" indent="0" fontAlgn="base">
              <a:lnSpc>
                <a:spcPct val="120000"/>
              </a:lnSpc>
              <a:buNone/>
            </a:pPr>
            <a:endParaRPr lang="en-US" altLang="ko-KR" sz="2500" dirty="0" smtClean="0"/>
          </a:p>
          <a:p>
            <a:pPr marL="0" indent="0" fontAlgn="base">
              <a:lnSpc>
                <a:spcPct val="120000"/>
              </a:lnSpc>
              <a:buNone/>
            </a:pPr>
            <a:endParaRPr lang="en-US" altLang="ko-KR" sz="2500" dirty="0"/>
          </a:p>
          <a:p>
            <a:pPr marL="0" indent="0" fontAlgn="base">
              <a:lnSpc>
                <a:spcPct val="120000"/>
              </a:lnSpc>
              <a:buNone/>
            </a:pPr>
            <a:r>
              <a:rPr lang="en-US" altLang="ko-KR" sz="1800" dirty="0" err="1" smtClean="0"/>
              <a:t>Awadalla</a:t>
            </a:r>
            <a:r>
              <a:rPr lang="en-US" altLang="ko-KR" sz="1800" dirty="0" smtClean="0"/>
              <a:t> </a:t>
            </a:r>
            <a:r>
              <a:rPr lang="en-US" altLang="ko-KR" sz="1800" dirty="0"/>
              <a:t>NJ1, </a:t>
            </a:r>
            <a:r>
              <a:rPr lang="en-US" altLang="ko-KR" sz="1800" dirty="0" err="1"/>
              <a:t>Hegazy</a:t>
            </a:r>
            <a:r>
              <a:rPr lang="en-US" altLang="ko-KR" sz="1800" dirty="0"/>
              <a:t> A, </a:t>
            </a:r>
            <a:r>
              <a:rPr lang="en-US" altLang="ko-KR" sz="1800" dirty="0" err="1"/>
              <a:t>Elmetwally</a:t>
            </a:r>
            <a:r>
              <a:rPr lang="en-US" altLang="ko-KR" sz="1800" dirty="0"/>
              <a:t> RA, </a:t>
            </a:r>
            <a:r>
              <a:rPr lang="en-US" altLang="ko-KR" sz="1800" dirty="0" err="1"/>
              <a:t>Wahby</a:t>
            </a:r>
            <a:r>
              <a:rPr lang="en-US" altLang="ko-KR" sz="1800" dirty="0"/>
              <a:t> I. Occupational and Environmental risk factors for idiopathic pulmonary fibrosis in Egypt: a multicenter case-control study. </a:t>
            </a:r>
            <a:r>
              <a:rPr lang="en-US" altLang="ko-KR" sz="1800" dirty="0" err="1"/>
              <a:t>Int</a:t>
            </a:r>
            <a:r>
              <a:rPr lang="en-US" altLang="ko-KR" sz="1800" dirty="0"/>
              <a:t> J </a:t>
            </a:r>
            <a:r>
              <a:rPr lang="en-US" altLang="ko-KR" sz="1800" dirty="0" err="1"/>
              <a:t>Occup</a:t>
            </a:r>
            <a:r>
              <a:rPr lang="en-US" altLang="ko-KR" sz="1800" dirty="0"/>
              <a:t> Environ Med. 2012 Jul;3(3):107-16.</a:t>
            </a:r>
          </a:p>
          <a:p>
            <a:pPr fontAlgn="base">
              <a:lnSpc>
                <a:spcPct val="120000"/>
              </a:lnSpc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Occupational risk factor of IPF</a:t>
            </a:r>
            <a:endParaRPr lang="ko-KR" altLang="en-US" dirty="0"/>
          </a:p>
        </p:txBody>
      </p:sp>
      <p:cxnSp>
        <p:nvCxnSpPr>
          <p:cNvPr id="4" name="직선 연결선 3"/>
          <p:cNvCxnSpPr/>
          <p:nvPr/>
        </p:nvCxnSpPr>
        <p:spPr>
          <a:xfrm>
            <a:off x="201115" y="4869160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8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fontAlgn="base">
              <a:lnSpc>
                <a:spcPct val="120000"/>
              </a:lnSpc>
            </a:pPr>
            <a:r>
              <a:rPr lang="en-US" altLang="ko-KR" sz="4200" dirty="0"/>
              <a:t>2007</a:t>
            </a:r>
            <a:r>
              <a:rPr lang="ko-KR" altLang="en-US" sz="4200" dirty="0"/>
              <a:t>년 보고된 스웨덴에서 시행한 환자</a:t>
            </a:r>
            <a:r>
              <a:rPr lang="en-US" altLang="ko-KR" sz="4200" dirty="0"/>
              <a:t>-</a:t>
            </a:r>
            <a:r>
              <a:rPr lang="ko-KR" altLang="en-US" sz="4200" dirty="0"/>
              <a:t>대조군 연구</a:t>
            </a:r>
            <a:endParaRPr lang="en-US" altLang="ko-KR" sz="4200" dirty="0"/>
          </a:p>
          <a:p>
            <a:pPr lvl="1" fontAlgn="base">
              <a:lnSpc>
                <a:spcPct val="120000"/>
              </a:lnSpc>
            </a:pPr>
            <a:r>
              <a:rPr lang="ko-KR" altLang="en-US" sz="4200" dirty="0"/>
              <a:t>남성 </a:t>
            </a:r>
            <a:r>
              <a:rPr lang="en-US" altLang="ko-KR" sz="4200" dirty="0"/>
              <a:t>: </a:t>
            </a:r>
            <a:r>
              <a:rPr lang="ko-KR" altLang="en-US" sz="4200" dirty="0"/>
              <a:t>자작나무분진</a:t>
            </a:r>
            <a:r>
              <a:rPr lang="en-US" altLang="ko-KR" sz="4200" dirty="0"/>
              <a:t>(OR 2.7, 95% CI 1.30-5.65) </a:t>
            </a:r>
            <a:r>
              <a:rPr lang="ko-KR" altLang="en-US" sz="4200" dirty="0"/>
              <a:t>및 </a:t>
            </a:r>
            <a:r>
              <a:rPr lang="ko-KR" altLang="en-US" sz="4200" dirty="0" err="1"/>
              <a:t>경목분진</a:t>
            </a:r>
            <a:r>
              <a:rPr lang="ko-KR" altLang="en-US" sz="4200" dirty="0"/>
              <a:t> </a:t>
            </a:r>
            <a:r>
              <a:rPr lang="en-US" altLang="ko-KR" sz="4200" dirty="0"/>
              <a:t>(OR 2.7, 95% CI 1.</a:t>
            </a:r>
            <a:r>
              <a:rPr lang="ko-KR" altLang="en-US" sz="4200" dirty="0"/>
              <a:t>가공</a:t>
            </a:r>
            <a:r>
              <a:rPr lang="en-US" altLang="ko-KR" sz="4200" dirty="0"/>
              <a:t>-6.52) </a:t>
            </a:r>
            <a:r>
              <a:rPr lang="ko-KR" altLang="en-US" sz="4200" dirty="0"/>
              <a:t>등의 </a:t>
            </a:r>
            <a:r>
              <a:rPr lang="ko-KR" altLang="en-US" sz="4200" b="1" dirty="0"/>
              <a:t>유기분진과 연관성</a:t>
            </a:r>
            <a:r>
              <a:rPr lang="en-US" altLang="ko-KR" sz="4200" b="1" dirty="0"/>
              <a:t>(+)</a:t>
            </a:r>
          </a:p>
          <a:p>
            <a:pPr marL="457200" lvl="1" indent="0" fontAlgn="base">
              <a:lnSpc>
                <a:spcPct val="120000"/>
              </a:lnSpc>
              <a:buNone/>
            </a:pPr>
            <a:r>
              <a:rPr lang="en-US" altLang="ko-KR" sz="4200" dirty="0"/>
              <a:t>              </a:t>
            </a:r>
            <a:r>
              <a:rPr lang="ko-KR" altLang="en-US" sz="4200" b="1" dirty="0"/>
              <a:t>금속분진노출과는 유의한 관련성</a:t>
            </a:r>
            <a:r>
              <a:rPr lang="en-US" altLang="ko-KR" sz="4200" b="1" dirty="0"/>
              <a:t>(-)</a:t>
            </a:r>
          </a:p>
          <a:p>
            <a:pPr marL="457200" lvl="1" indent="0" fontAlgn="base">
              <a:lnSpc>
                <a:spcPct val="120000"/>
              </a:lnSpc>
              <a:buNone/>
            </a:pPr>
            <a:r>
              <a:rPr lang="ko-KR" altLang="en-US" sz="4200" dirty="0"/>
              <a:t>      여성 </a:t>
            </a:r>
            <a:r>
              <a:rPr lang="en-US" altLang="ko-KR" sz="4200" dirty="0"/>
              <a:t>: </a:t>
            </a:r>
            <a:r>
              <a:rPr lang="ko-KR" altLang="en-US" sz="4200" b="1" dirty="0"/>
              <a:t>유기분진</a:t>
            </a:r>
            <a:r>
              <a:rPr lang="en-US" altLang="ko-KR" sz="4200" b="1" dirty="0"/>
              <a:t>, </a:t>
            </a:r>
            <a:r>
              <a:rPr lang="ko-KR" altLang="en-US" sz="4200" b="1" dirty="0"/>
              <a:t>금속분진 모두 관련성</a:t>
            </a:r>
            <a:r>
              <a:rPr lang="en-US" altLang="ko-KR" sz="4200" b="1" dirty="0" smtClean="0"/>
              <a:t>(-)</a:t>
            </a:r>
          </a:p>
          <a:p>
            <a:pPr marL="457200" lvl="1" indent="0" fontAlgn="base">
              <a:lnSpc>
                <a:spcPct val="120000"/>
              </a:lnSpc>
              <a:buNone/>
            </a:pPr>
            <a:endParaRPr lang="en-US" altLang="ko-KR" sz="4200" b="1" dirty="0"/>
          </a:p>
          <a:p>
            <a:pPr fontAlgn="base">
              <a:lnSpc>
                <a:spcPct val="120000"/>
              </a:lnSpc>
            </a:pPr>
            <a:r>
              <a:rPr lang="ko-KR" altLang="en-US" sz="4200" dirty="0" smtClean="0"/>
              <a:t>일본에서 </a:t>
            </a:r>
            <a:r>
              <a:rPr lang="ko-KR" altLang="en-US" sz="4200" dirty="0"/>
              <a:t>시행한 환자</a:t>
            </a:r>
            <a:r>
              <a:rPr lang="en-US" altLang="ko-KR" sz="4200" dirty="0"/>
              <a:t>-</a:t>
            </a:r>
            <a:r>
              <a:rPr lang="ko-KR" altLang="en-US" sz="4200" dirty="0"/>
              <a:t>대조군 </a:t>
            </a:r>
            <a:r>
              <a:rPr lang="ko-KR" altLang="en-US" sz="4200" dirty="0" smtClean="0"/>
              <a:t>연구</a:t>
            </a:r>
            <a:endParaRPr lang="en-US" altLang="ko-KR" sz="4200" dirty="0" smtClean="0"/>
          </a:p>
          <a:p>
            <a:pPr lvl="1" fontAlgn="base">
              <a:lnSpc>
                <a:spcPct val="120000"/>
              </a:lnSpc>
            </a:pPr>
            <a:r>
              <a:rPr lang="ko-KR" altLang="en-US" sz="4200" dirty="0" smtClean="0">
                <a:solidFill>
                  <a:srgbClr val="FF0000"/>
                </a:solidFill>
              </a:rPr>
              <a:t>금속분진</a:t>
            </a:r>
            <a:r>
              <a:rPr lang="ko-KR" altLang="en-US" sz="4200" dirty="0" smtClean="0"/>
              <a:t>에 </a:t>
            </a:r>
            <a:r>
              <a:rPr lang="ko-KR" altLang="en-US" sz="4200" dirty="0"/>
              <a:t>노출된 경우 </a:t>
            </a:r>
            <a:r>
              <a:rPr lang="en-US" altLang="ko-KR" sz="4200" dirty="0"/>
              <a:t>IPF</a:t>
            </a:r>
            <a:r>
              <a:rPr lang="ko-KR" altLang="en-US" sz="4200" dirty="0"/>
              <a:t>가 유의하게 증가하였으며 </a:t>
            </a:r>
            <a:r>
              <a:rPr lang="en-US" altLang="ko-KR" sz="4200" dirty="0"/>
              <a:t>(OR = 9.55; 95% CI = 1.68-181.12) </a:t>
            </a:r>
            <a:endParaRPr lang="en-US" altLang="ko-KR" sz="4200" dirty="0" smtClean="0"/>
          </a:p>
          <a:p>
            <a:pPr lvl="1" fontAlgn="base">
              <a:lnSpc>
                <a:spcPct val="120000"/>
              </a:lnSpc>
            </a:pPr>
            <a:r>
              <a:rPr lang="ko-KR" altLang="en-US" sz="4200" dirty="0" smtClean="0"/>
              <a:t>석재 </a:t>
            </a:r>
            <a:r>
              <a:rPr lang="ko-KR" altLang="en-US" sz="4200" dirty="0"/>
              <a:t>및 살충제와는 관련성이 없는 것으로 나타났다</a:t>
            </a:r>
            <a:r>
              <a:rPr lang="en-US" altLang="ko-KR" sz="4200" dirty="0"/>
              <a:t>. </a:t>
            </a:r>
            <a:endParaRPr lang="en-US" altLang="ko-KR" sz="4200" dirty="0" smtClean="0"/>
          </a:p>
          <a:p>
            <a:pPr lvl="1" fontAlgn="base">
              <a:lnSpc>
                <a:spcPct val="120000"/>
              </a:lnSpc>
            </a:pPr>
            <a:r>
              <a:rPr lang="ko-KR" altLang="en-US" sz="4200" dirty="0" smtClean="0"/>
              <a:t>특히 </a:t>
            </a:r>
            <a:r>
              <a:rPr lang="en-US" altLang="ko-KR" sz="4200" dirty="0"/>
              <a:t>2007</a:t>
            </a:r>
            <a:r>
              <a:rPr lang="ko-KR" altLang="en-US" sz="4200" dirty="0"/>
              <a:t>년 </a:t>
            </a:r>
            <a:r>
              <a:rPr lang="en-US" altLang="ko-KR" sz="4200" dirty="0"/>
              <a:t>Kitamura </a:t>
            </a:r>
            <a:r>
              <a:rPr lang="ko-KR" altLang="en-US" sz="4200" dirty="0"/>
              <a:t>등은 </a:t>
            </a:r>
            <a:r>
              <a:rPr lang="en-US" altLang="ko-KR" sz="4200" dirty="0">
                <a:solidFill>
                  <a:srgbClr val="FF0000"/>
                </a:solidFill>
              </a:rPr>
              <a:t>IPF </a:t>
            </a:r>
            <a:r>
              <a:rPr lang="ko-KR" altLang="en-US" sz="4200" dirty="0" err="1">
                <a:solidFill>
                  <a:srgbClr val="FF0000"/>
                </a:solidFill>
              </a:rPr>
              <a:t>환자군의</a:t>
            </a:r>
            <a:r>
              <a:rPr lang="ko-KR" altLang="en-US" sz="4200" dirty="0">
                <a:solidFill>
                  <a:srgbClr val="FF0000"/>
                </a:solidFill>
              </a:rPr>
              <a:t> 폐문 림프절에 </a:t>
            </a:r>
            <a:r>
              <a:rPr lang="ko-KR" altLang="en-US" sz="4200" dirty="0" err="1">
                <a:solidFill>
                  <a:srgbClr val="FF0000"/>
                </a:solidFill>
              </a:rPr>
              <a:t>실리카와</a:t>
            </a:r>
            <a:r>
              <a:rPr lang="ko-KR" altLang="en-US" sz="4200" dirty="0">
                <a:solidFill>
                  <a:srgbClr val="FF0000"/>
                </a:solidFill>
              </a:rPr>
              <a:t> 알루미늄이 </a:t>
            </a:r>
            <a:r>
              <a:rPr lang="ko-KR" altLang="en-US" sz="4200" dirty="0" err="1">
                <a:solidFill>
                  <a:srgbClr val="FF0000"/>
                </a:solidFill>
              </a:rPr>
              <a:t>대조군에</a:t>
            </a:r>
            <a:r>
              <a:rPr lang="ko-KR" altLang="en-US" sz="4200" dirty="0">
                <a:solidFill>
                  <a:srgbClr val="FF0000"/>
                </a:solidFill>
              </a:rPr>
              <a:t> 비해 유의하게 </a:t>
            </a:r>
            <a:r>
              <a:rPr lang="ko-KR" altLang="en-US" sz="4200" dirty="0" err="1" smtClean="0">
                <a:solidFill>
                  <a:srgbClr val="FF0000"/>
                </a:solidFill>
              </a:rPr>
              <a:t>침착됨</a:t>
            </a:r>
            <a:r>
              <a:rPr lang="ko-KR" altLang="en-US" sz="4200" dirty="0" smtClean="0">
                <a:solidFill>
                  <a:srgbClr val="FF0000"/>
                </a:solidFill>
              </a:rPr>
              <a:t> 보고</a:t>
            </a:r>
            <a:endParaRPr lang="en-US" altLang="ko-KR" sz="4200" dirty="0" smtClean="0">
              <a:solidFill>
                <a:srgbClr val="FF0000"/>
              </a:solidFill>
            </a:endParaRPr>
          </a:p>
          <a:p>
            <a:pPr lvl="1" fontAlgn="base">
              <a:lnSpc>
                <a:spcPct val="120000"/>
              </a:lnSpc>
            </a:pPr>
            <a:endParaRPr lang="en-US" altLang="ko-KR" sz="4200" dirty="0" smtClean="0">
              <a:solidFill>
                <a:srgbClr val="FF0000"/>
              </a:solidFill>
            </a:endParaRPr>
          </a:p>
          <a:p>
            <a:pPr marL="457200" lvl="1" indent="0" fontAlgn="base">
              <a:lnSpc>
                <a:spcPct val="120000"/>
              </a:lnSpc>
              <a:buNone/>
            </a:pPr>
            <a:endParaRPr lang="en-US" altLang="ko-KR" dirty="0" smtClean="0"/>
          </a:p>
          <a:p>
            <a:pPr marL="457200" lvl="1" indent="0" fontAlgn="base">
              <a:lnSpc>
                <a:spcPct val="120000"/>
              </a:lnSpc>
              <a:buNone/>
            </a:pPr>
            <a:endParaRPr lang="en-US" altLang="ko-KR" dirty="0"/>
          </a:p>
          <a:p>
            <a:pPr marL="457200" lvl="1" indent="0" fontAlgn="base">
              <a:lnSpc>
                <a:spcPct val="120000"/>
              </a:lnSpc>
              <a:buNone/>
            </a:pPr>
            <a:endParaRPr lang="en-US" altLang="ko-KR" dirty="0"/>
          </a:p>
          <a:p>
            <a:pPr marL="457200" lvl="1" indent="0" fontAlgn="base">
              <a:lnSpc>
                <a:spcPct val="120000"/>
              </a:lnSpc>
              <a:buNone/>
            </a:pPr>
            <a:endParaRPr lang="en-US" altLang="ko-KR" dirty="0" smtClean="0"/>
          </a:p>
          <a:p>
            <a:pPr marL="457200" lvl="1" indent="0" fontAlgn="base">
              <a:lnSpc>
                <a:spcPct val="120000"/>
              </a:lnSpc>
              <a:buNone/>
            </a:pPr>
            <a:r>
              <a:rPr lang="en-US" altLang="ko-KR" sz="3100" dirty="0" smtClean="0"/>
              <a:t>Gustafson </a:t>
            </a:r>
            <a:r>
              <a:rPr lang="en-US" altLang="ko-KR" sz="3100" dirty="0"/>
              <a:t>T1, </a:t>
            </a:r>
            <a:r>
              <a:rPr lang="en-US" altLang="ko-KR" sz="3100" dirty="0" err="1"/>
              <a:t>Dahlman-Höglund</a:t>
            </a:r>
            <a:r>
              <a:rPr lang="en-US" altLang="ko-KR" sz="3100" dirty="0"/>
              <a:t> A, Nilsson K, </a:t>
            </a:r>
            <a:r>
              <a:rPr lang="en-US" altLang="ko-KR" sz="3100" dirty="0" err="1"/>
              <a:t>Ström</a:t>
            </a:r>
            <a:r>
              <a:rPr lang="en-US" altLang="ko-KR" sz="3100" dirty="0"/>
              <a:t> K, </a:t>
            </a:r>
            <a:r>
              <a:rPr lang="en-US" altLang="ko-KR" sz="3100" dirty="0" err="1"/>
              <a:t>Tornling</a:t>
            </a:r>
            <a:r>
              <a:rPr lang="en-US" altLang="ko-KR" sz="3100" dirty="0"/>
              <a:t> G, </a:t>
            </a:r>
            <a:r>
              <a:rPr lang="en-US" altLang="ko-KR" sz="3100" dirty="0" err="1"/>
              <a:t>Torén</a:t>
            </a:r>
            <a:r>
              <a:rPr lang="en-US" altLang="ko-KR" sz="3100" dirty="0"/>
              <a:t> K. Occupational exposure and severe pulmonary fibrosis. </a:t>
            </a:r>
            <a:r>
              <a:rPr lang="en-US" altLang="ko-KR" sz="3100" dirty="0" err="1"/>
              <a:t>Respir</a:t>
            </a:r>
            <a:r>
              <a:rPr lang="en-US" altLang="ko-KR" sz="3100" dirty="0"/>
              <a:t> Med. 2007 Oct;101(10):2207-12</a:t>
            </a:r>
          </a:p>
          <a:p>
            <a:pPr marL="457200" lvl="1" indent="0" fontAlgn="base">
              <a:lnSpc>
                <a:spcPct val="120000"/>
              </a:lnSpc>
              <a:buNone/>
            </a:pPr>
            <a:r>
              <a:rPr lang="en-US" altLang="ko-KR" sz="3100" dirty="0" smtClean="0"/>
              <a:t>Kitamura </a:t>
            </a:r>
            <a:r>
              <a:rPr lang="en-US" altLang="ko-KR" sz="3100" dirty="0"/>
              <a:t>H1, Ichinose S, </a:t>
            </a:r>
            <a:r>
              <a:rPr lang="en-US" altLang="ko-KR" sz="3100" dirty="0" err="1"/>
              <a:t>Hosoya</a:t>
            </a:r>
            <a:r>
              <a:rPr lang="en-US" altLang="ko-KR" sz="3100" dirty="0"/>
              <a:t> T, Ando T, </a:t>
            </a:r>
            <a:r>
              <a:rPr lang="en-US" altLang="ko-KR" sz="3100" dirty="0" err="1"/>
              <a:t>Ikushima</a:t>
            </a:r>
            <a:r>
              <a:rPr lang="en-US" altLang="ko-KR" sz="3100" dirty="0"/>
              <a:t> S, </a:t>
            </a:r>
            <a:r>
              <a:rPr lang="en-US" altLang="ko-KR" sz="3100" dirty="0" err="1"/>
              <a:t>Oritsu</a:t>
            </a:r>
            <a:r>
              <a:rPr lang="en-US" altLang="ko-KR" sz="3100" dirty="0"/>
              <a:t> M, </a:t>
            </a:r>
            <a:r>
              <a:rPr lang="en-US" altLang="ko-KR" sz="3100" dirty="0" err="1"/>
              <a:t>Takemura</a:t>
            </a:r>
            <a:r>
              <a:rPr lang="en-US" altLang="ko-KR" sz="3100" dirty="0"/>
              <a:t> T. Inhalation of inorganic particles as a risk factor for idiopathic pulmonary fibrosis-elemental microanalysis of pulmonary lymph nodes obtained at autopsy cases. </a:t>
            </a:r>
            <a:r>
              <a:rPr lang="en-US" altLang="ko-KR" sz="3100" dirty="0" err="1"/>
              <a:t>Pathol</a:t>
            </a:r>
            <a:r>
              <a:rPr lang="en-US" altLang="ko-KR" sz="3100" dirty="0"/>
              <a:t> Res </a:t>
            </a:r>
            <a:r>
              <a:rPr lang="en-US" altLang="ko-KR" sz="3100" dirty="0" err="1"/>
              <a:t>Pract</a:t>
            </a:r>
            <a:r>
              <a:rPr lang="en-US" altLang="ko-KR" sz="3100" dirty="0"/>
              <a:t>. 2007;203(8):575-85</a:t>
            </a:r>
          </a:p>
          <a:p>
            <a:pPr lvl="1" fontAlgn="base">
              <a:lnSpc>
                <a:spcPct val="120000"/>
              </a:lnSpc>
            </a:pPr>
            <a:endParaRPr lang="en-US" altLang="ko-KR" sz="3100" dirty="0" smtClean="0">
              <a:solidFill>
                <a:srgbClr val="FF0000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Occupational risk factor of IPF</a:t>
            </a:r>
            <a:endParaRPr lang="ko-KR" altLang="en-US" dirty="0"/>
          </a:p>
        </p:txBody>
      </p:sp>
      <p:cxnSp>
        <p:nvCxnSpPr>
          <p:cNvPr id="4" name="직선 연결선 3"/>
          <p:cNvCxnSpPr/>
          <p:nvPr/>
        </p:nvCxnSpPr>
        <p:spPr>
          <a:xfrm>
            <a:off x="251520" y="4941168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4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fontAlgn="base">
              <a:lnSpc>
                <a:spcPct val="120000"/>
              </a:lnSpc>
            </a:pPr>
            <a:endParaRPr lang="ko-KR" altLang="en-US" dirty="0"/>
          </a:p>
          <a:p>
            <a:pPr lvl="1" fontAlgn="base">
              <a:lnSpc>
                <a:spcPct val="120000"/>
              </a:lnSpc>
            </a:pPr>
            <a:endParaRPr lang="en-US" altLang="ko-KR" dirty="0" smtClean="0">
              <a:solidFill>
                <a:srgbClr val="FF0000"/>
              </a:solidFill>
            </a:endParaRPr>
          </a:p>
          <a:p>
            <a:pPr fontAlgn="base">
              <a:lnSpc>
                <a:spcPct val="120000"/>
              </a:lnSpc>
            </a:pPr>
            <a:r>
              <a:rPr lang="ko-KR" altLang="en-US" sz="5000" b="1" dirty="0">
                <a:solidFill>
                  <a:srgbClr val="FF0000"/>
                </a:solidFill>
              </a:rPr>
              <a:t>결정형 유리규산 분진</a:t>
            </a:r>
            <a:r>
              <a:rPr lang="en-US" altLang="ko-KR" sz="5000" b="1" dirty="0">
                <a:solidFill>
                  <a:srgbClr val="FF0000"/>
                </a:solidFill>
              </a:rPr>
              <a:t>(silica)</a:t>
            </a:r>
            <a:r>
              <a:rPr lang="ko-KR" altLang="en-US" sz="5000" dirty="0"/>
              <a:t>은 오래 전부터 잘 알려진 </a:t>
            </a:r>
            <a:r>
              <a:rPr lang="ko-KR" altLang="en-US" sz="5000" dirty="0" err="1"/>
              <a:t>간질성</a:t>
            </a:r>
            <a:r>
              <a:rPr lang="ko-KR" altLang="en-US" sz="5000" dirty="0"/>
              <a:t> 폐질환인 </a:t>
            </a:r>
            <a:r>
              <a:rPr lang="ko-KR" altLang="en-US" sz="5000" dirty="0" err="1"/>
              <a:t>규폐증을</a:t>
            </a:r>
            <a:r>
              <a:rPr lang="ko-KR" altLang="en-US" sz="5000" dirty="0"/>
              <a:t> 유발할 뿐만 아니라 </a:t>
            </a:r>
            <a:r>
              <a:rPr lang="ko-KR" altLang="en-US" sz="5000" b="1" dirty="0" err="1"/>
              <a:t>규폐증자의</a:t>
            </a:r>
            <a:r>
              <a:rPr lang="ko-KR" altLang="en-US" sz="5000" b="1" dirty="0"/>
              <a:t> </a:t>
            </a:r>
            <a:r>
              <a:rPr lang="en-US" altLang="ko-KR" sz="5000" b="1" dirty="0"/>
              <a:t>17.3-19.3%</a:t>
            </a:r>
            <a:r>
              <a:rPr lang="ko-KR" altLang="en-US" sz="5000" b="1" dirty="0"/>
              <a:t>에서 폐 섬유화</a:t>
            </a:r>
            <a:r>
              <a:rPr lang="ko-KR" altLang="en-US" sz="5000" dirty="0"/>
              <a:t>도 나타나는데</a:t>
            </a:r>
            <a:r>
              <a:rPr lang="en-US" altLang="ko-KR" sz="5000" dirty="0"/>
              <a:t>, </a:t>
            </a:r>
            <a:r>
              <a:rPr lang="ko-KR" altLang="en-US" sz="5000" dirty="0"/>
              <a:t>특히 </a:t>
            </a:r>
            <a:r>
              <a:rPr lang="ko-KR" altLang="en-US" sz="5000" dirty="0" err="1"/>
              <a:t>하엽</a:t>
            </a:r>
            <a:r>
              <a:rPr lang="ko-KR" altLang="en-US" sz="5000" dirty="0"/>
              <a:t> 및 흉막 아래부위에 뚜렷한 </a:t>
            </a:r>
            <a:r>
              <a:rPr lang="en-US" altLang="ko-KR" sz="5000" dirty="0"/>
              <a:t>UIP </a:t>
            </a:r>
            <a:r>
              <a:rPr lang="ko-KR" altLang="en-US" sz="5000" dirty="0"/>
              <a:t>소견이 나타날 수 있다</a:t>
            </a:r>
            <a:r>
              <a:rPr lang="en-US" altLang="ko-KR" sz="5000" dirty="0"/>
              <a:t>. </a:t>
            </a:r>
            <a:endParaRPr lang="en-US" altLang="ko-KR" sz="5000" dirty="0" smtClean="0"/>
          </a:p>
          <a:p>
            <a:pPr fontAlgn="base">
              <a:lnSpc>
                <a:spcPct val="120000"/>
              </a:lnSpc>
            </a:pPr>
            <a:endParaRPr lang="en-US" altLang="ko-KR" sz="5000" dirty="0"/>
          </a:p>
          <a:p>
            <a:pPr marL="457200" lvl="1" indent="0" fontAlgn="base">
              <a:lnSpc>
                <a:spcPct val="120000"/>
              </a:lnSpc>
              <a:buNone/>
            </a:pPr>
            <a:r>
              <a:rPr lang="en-US" altLang="ko-KR" sz="4300" dirty="0" smtClean="0"/>
              <a:t>- </a:t>
            </a:r>
            <a:r>
              <a:rPr lang="ko-KR" altLang="en-US" sz="4300" dirty="0" smtClean="0"/>
              <a:t>일본의 </a:t>
            </a:r>
            <a:r>
              <a:rPr lang="en-US" altLang="ko-KR" sz="4300" dirty="0"/>
              <a:t>243</a:t>
            </a:r>
            <a:r>
              <a:rPr lang="ko-KR" altLang="en-US" sz="4300" dirty="0"/>
              <a:t>명 </a:t>
            </a:r>
            <a:r>
              <a:rPr lang="ko-KR" altLang="en-US" sz="4300" dirty="0" err="1"/>
              <a:t>규폐증자</a:t>
            </a:r>
            <a:r>
              <a:rPr lang="ko-KR" altLang="en-US" sz="4300" dirty="0"/>
              <a:t> 중 </a:t>
            </a:r>
            <a:r>
              <a:rPr lang="en-US" altLang="ko-KR" sz="4300" dirty="0"/>
              <a:t>28</a:t>
            </a:r>
            <a:r>
              <a:rPr lang="ko-KR" altLang="en-US" sz="4300" dirty="0"/>
              <a:t>명</a:t>
            </a:r>
            <a:r>
              <a:rPr lang="en-US" altLang="ko-KR" sz="4300" dirty="0"/>
              <a:t>(11.5%)</a:t>
            </a:r>
            <a:r>
              <a:rPr lang="ko-KR" altLang="en-US" sz="4300" dirty="0"/>
              <a:t>이 </a:t>
            </a:r>
            <a:r>
              <a:rPr lang="en-US" altLang="ko-KR" sz="4300" dirty="0"/>
              <a:t>HRCT</a:t>
            </a:r>
            <a:r>
              <a:rPr lang="ko-KR" altLang="en-US" sz="4300" dirty="0"/>
              <a:t>에서 만성 </a:t>
            </a:r>
            <a:r>
              <a:rPr lang="ko-KR" altLang="en-US" sz="4300" dirty="0" err="1"/>
              <a:t>간질성</a:t>
            </a:r>
            <a:r>
              <a:rPr lang="ko-KR" altLang="en-US" sz="4300" dirty="0"/>
              <a:t> 폐렴 소견이 나타났는데</a:t>
            </a:r>
            <a:r>
              <a:rPr lang="en-US" altLang="ko-KR" sz="4300" dirty="0"/>
              <a:t>, 21</a:t>
            </a:r>
            <a:r>
              <a:rPr lang="ko-KR" altLang="en-US" sz="4300" dirty="0"/>
              <a:t>명은 </a:t>
            </a:r>
            <a:r>
              <a:rPr lang="en-US" altLang="ko-KR" sz="4300" dirty="0"/>
              <a:t>UIP pattern </a:t>
            </a:r>
            <a:r>
              <a:rPr lang="ko-KR" altLang="en-US" sz="4300" dirty="0"/>
              <a:t>이면서 그 중 </a:t>
            </a:r>
            <a:r>
              <a:rPr lang="en-US" altLang="ko-KR" sz="4300" dirty="0"/>
              <a:t>11</a:t>
            </a:r>
            <a:r>
              <a:rPr lang="ko-KR" altLang="en-US" sz="4300" dirty="0"/>
              <a:t>명은 조직검사에서도 </a:t>
            </a:r>
            <a:r>
              <a:rPr lang="en-US" altLang="ko-KR" sz="4300" dirty="0"/>
              <a:t>UIP </a:t>
            </a:r>
            <a:r>
              <a:rPr lang="ko-KR" altLang="en-US" sz="4300" dirty="0"/>
              <a:t>소견으로 확인되었다</a:t>
            </a:r>
            <a:r>
              <a:rPr lang="en-US" altLang="ko-KR" sz="4300" dirty="0"/>
              <a:t>. </a:t>
            </a:r>
          </a:p>
          <a:p>
            <a:pPr marL="0" indent="0" algn="r" fontAlgn="base">
              <a:lnSpc>
                <a:spcPct val="120000"/>
              </a:lnSpc>
              <a:buNone/>
            </a:pPr>
            <a:r>
              <a:rPr lang="en-US" altLang="ko-KR" sz="4300" dirty="0"/>
              <a:t>- Arakawa H et al. Chest 2007;131:1870-6</a:t>
            </a:r>
          </a:p>
          <a:p>
            <a:pPr fontAlgn="base">
              <a:lnSpc>
                <a:spcPct val="120000"/>
              </a:lnSpc>
            </a:pPr>
            <a:endParaRPr lang="ko-KR" altLang="en-US" sz="4300" dirty="0"/>
          </a:p>
          <a:p>
            <a:pPr marL="457200" lvl="1" indent="0" fontAlgn="base">
              <a:lnSpc>
                <a:spcPct val="120000"/>
              </a:lnSpc>
              <a:buNone/>
            </a:pPr>
            <a:r>
              <a:rPr lang="en-US" altLang="ko-KR" sz="4300" dirty="0" smtClean="0"/>
              <a:t>-</a:t>
            </a:r>
            <a:r>
              <a:rPr lang="ko-KR" altLang="en-US" sz="4300" dirty="0" smtClean="0"/>
              <a:t> </a:t>
            </a:r>
            <a:r>
              <a:rPr lang="ko-KR" altLang="en-US" sz="4300" dirty="0"/>
              <a:t>결정형 유리규산 분진에 노출되었으나 </a:t>
            </a:r>
            <a:r>
              <a:rPr lang="ko-KR" altLang="en-US" sz="4300" dirty="0" err="1"/>
              <a:t>규폐</a:t>
            </a:r>
            <a:r>
              <a:rPr lang="ko-KR" altLang="en-US" sz="4300" dirty="0"/>
              <a:t> 소견이 없던 </a:t>
            </a:r>
            <a:r>
              <a:rPr lang="en-US" altLang="ko-KR" sz="4300" dirty="0"/>
              <a:t>14</a:t>
            </a:r>
            <a:r>
              <a:rPr lang="ko-KR" altLang="en-US" sz="4300" dirty="0"/>
              <a:t>명이 </a:t>
            </a:r>
            <a:r>
              <a:rPr lang="en-US" altLang="ko-KR" sz="4300" dirty="0"/>
              <a:t>HRCT</a:t>
            </a:r>
            <a:r>
              <a:rPr lang="ko-KR" altLang="en-US" sz="4300" dirty="0"/>
              <a:t>에서 처음에는 정상이거나</a:t>
            </a:r>
            <a:r>
              <a:rPr lang="en-US" altLang="ko-KR" sz="4300" dirty="0"/>
              <a:t>(2</a:t>
            </a:r>
            <a:r>
              <a:rPr lang="ko-KR" altLang="en-US" sz="4300" dirty="0"/>
              <a:t>명</a:t>
            </a:r>
            <a:r>
              <a:rPr lang="en-US" altLang="ko-KR" sz="4300" dirty="0"/>
              <a:t>), </a:t>
            </a:r>
            <a:r>
              <a:rPr lang="ko-KR" altLang="en-US" sz="4300" dirty="0"/>
              <a:t>망상음영을 동반하거나</a:t>
            </a:r>
            <a:r>
              <a:rPr lang="en-US" altLang="ko-KR" sz="4300" dirty="0"/>
              <a:t>(4</a:t>
            </a:r>
            <a:r>
              <a:rPr lang="ko-KR" altLang="en-US" sz="4300" dirty="0"/>
              <a:t>명</a:t>
            </a:r>
            <a:r>
              <a:rPr lang="en-US" altLang="ko-KR" sz="4300" dirty="0"/>
              <a:t>), </a:t>
            </a:r>
            <a:r>
              <a:rPr lang="ko-KR" altLang="en-US" sz="4300" dirty="0"/>
              <a:t>동반하지 않은</a:t>
            </a:r>
            <a:r>
              <a:rPr lang="en-US" altLang="ko-KR" sz="4300" dirty="0"/>
              <a:t>(7</a:t>
            </a:r>
            <a:r>
              <a:rPr lang="ko-KR" altLang="en-US" sz="4300" dirty="0"/>
              <a:t>명</a:t>
            </a:r>
            <a:r>
              <a:rPr lang="en-US" altLang="ko-KR" sz="4300" dirty="0"/>
              <a:t>) </a:t>
            </a:r>
            <a:r>
              <a:rPr lang="ko-KR" altLang="en-US" sz="4300" dirty="0" err="1"/>
              <a:t>하엽의</a:t>
            </a:r>
            <a:r>
              <a:rPr lang="ko-KR" altLang="en-US" sz="4300" dirty="0"/>
              <a:t> 간유리 음영이 약하게 있거나</a:t>
            </a:r>
            <a:r>
              <a:rPr lang="en-US" altLang="ko-KR" sz="4300" dirty="0"/>
              <a:t>, </a:t>
            </a:r>
            <a:r>
              <a:rPr lang="ko-KR" altLang="en-US" sz="4300" dirty="0" err="1"/>
              <a:t>하엽에</a:t>
            </a:r>
            <a:r>
              <a:rPr lang="ko-KR" altLang="en-US" sz="4300" dirty="0"/>
              <a:t> 망상 음영만 있다가</a:t>
            </a:r>
            <a:r>
              <a:rPr lang="en-US" altLang="ko-KR" sz="4300" dirty="0"/>
              <a:t>(1</a:t>
            </a:r>
            <a:r>
              <a:rPr lang="ko-KR" altLang="en-US" sz="4300" dirty="0"/>
              <a:t>명</a:t>
            </a:r>
            <a:r>
              <a:rPr lang="en-US" altLang="ko-KR" sz="4300" dirty="0"/>
              <a:t>) </a:t>
            </a:r>
            <a:r>
              <a:rPr lang="ko-KR" altLang="en-US" sz="4300" dirty="0"/>
              <a:t>모두 </a:t>
            </a:r>
            <a:r>
              <a:rPr lang="en-US" altLang="ko-KR" sz="4300" dirty="0"/>
              <a:t>12.1</a:t>
            </a:r>
            <a:r>
              <a:rPr lang="ko-KR" altLang="en-US" sz="4300" dirty="0"/>
              <a:t>년</a:t>
            </a:r>
            <a:r>
              <a:rPr lang="en-US" altLang="ko-KR" sz="4300" dirty="0"/>
              <a:t>(</a:t>
            </a:r>
            <a:r>
              <a:rPr lang="ko-KR" altLang="en-US" sz="4300" dirty="0"/>
              <a:t>중앙값</a:t>
            </a:r>
            <a:r>
              <a:rPr lang="en-US" altLang="ko-KR" sz="4300" dirty="0"/>
              <a:t>)</a:t>
            </a:r>
            <a:r>
              <a:rPr lang="ko-KR" altLang="en-US" sz="4300" dirty="0"/>
              <a:t>이 지나서는 벌집모양음영으로 진행 하였다</a:t>
            </a:r>
            <a:r>
              <a:rPr lang="en-US" altLang="ko-KR" sz="4300" dirty="0"/>
              <a:t>.</a:t>
            </a:r>
          </a:p>
          <a:p>
            <a:pPr marL="0" indent="0" algn="r" fontAlgn="base">
              <a:lnSpc>
                <a:spcPct val="120000"/>
              </a:lnSpc>
              <a:buNone/>
            </a:pPr>
            <a:r>
              <a:rPr lang="en-US" altLang="ko-KR" sz="4300" dirty="0"/>
              <a:t>- Arakawa H et al. 2008;191:1040-5</a:t>
            </a:r>
          </a:p>
          <a:p>
            <a:pPr lvl="1" fontAlgn="base">
              <a:lnSpc>
                <a:spcPct val="120000"/>
              </a:lnSpc>
            </a:pPr>
            <a:endParaRPr lang="ko-KR" altLang="en-US" sz="4300" dirty="0">
              <a:solidFill>
                <a:srgbClr val="FF0000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Occupational risk factor of IPF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356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altLang="ko-KR" sz="3100" dirty="0">
                <a:effectLst/>
              </a:rPr>
              <a:t/>
            </a:r>
            <a:br>
              <a:rPr lang="en-US" altLang="ko-KR" sz="3100" dirty="0">
                <a:effectLst/>
              </a:rPr>
            </a:br>
            <a:r>
              <a:rPr lang="en-US" altLang="ko-KR" sz="4800" dirty="0"/>
              <a:t> </a:t>
            </a:r>
            <a:r>
              <a:rPr lang="en-US" altLang="ko-KR" sz="2800" dirty="0"/>
              <a:t>&lt;</a:t>
            </a:r>
            <a:r>
              <a:rPr lang="ko-KR" altLang="en-US" sz="2700" dirty="0" err="1"/>
              <a:t>특발성폐섬유화증</a:t>
            </a:r>
            <a:r>
              <a:rPr lang="en-US" altLang="ko-KR" sz="2700" dirty="0"/>
              <a:t>(IPF)</a:t>
            </a:r>
            <a:r>
              <a:rPr lang="ko-KR" altLang="en-US" sz="2700" dirty="0"/>
              <a:t>의 위험인자로 추정되는 요인</a:t>
            </a:r>
            <a:r>
              <a:rPr lang="en-US" altLang="ko-KR" sz="2700" dirty="0"/>
              <a:t>&gt;</a:t>
            </a:r>
            <a:r>
              <a:rPr lang="ko-KR" altLang="en-US" sz="2700" dirty="0"/>
              <a:t/>
            </a:r>
            <a:br>
              <a:rPr lang="ko-KR" altLang="en-US" sz="2700" dirty="0"/>
            </a:br>
            <a:r>
              <a:rPr lang="en-US" altLang="ko-KR" sz="3100" b="0" dirty="0" smtClean="0">
                <a:effectLst/>
              </a:rPr>
              <a:t>             </a:t>
            </a:r>
            <a:r>
              <a:rPr lang="en-US" altLang="ko-KR" sz="1600" b="0" dirty="0" smtClean="0">
                <a:effectLst/>
              </a:rPr>
              <a:t>&lt;</a:t>
            </a:r>
            <a:r>
              <a:rPr lang="ko-KR" altLang="en-US" dirty="0">
                <a:effectLst/>
              </a:rPr>
              <a:t/>
            </a:r>
            <a:br>
              <a:rPr lang="ko-KR" altLang="en-US" dirty="0">
                <a:effectLst/>
              </a:rPr>
            </a:br>
            <a:endParaRPr lang="ko-KR" alt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63700" y="15287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1043608" y="1196752"/>
          <a:ext cx="7200800" cy="4779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3600400"/>
              </a:tblGrid>
              <a:tr h="291283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Environmental /occupational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Genetic mutations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32528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 smtClean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agriculture/farming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TERT, TERC (telomerase genes)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32528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birds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TERT, TERC (telomerase genes)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32528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hairdressing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SPA2 ( surfactant protein A2)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20683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livestock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MUC5B (</a:t>
                      </a:r>
                      <a:r>
                        <a:rPr lang="en-US" sz="1000" b="1" kern="0" spc="0" dirty="0" err="1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mucin</a:t>
                      </a: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 5B)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32528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animal/vegetable dust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ELMOD2 (ELMO domain-containing 2)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32528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textile dust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TOLLIP ( toll interacting protein)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20683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mold</a:t>
                      </a:r>
                      <a:endParaRPr lang="en-US" sz="10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20683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metal dust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20683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wood dust</a:t>
                      </a:r>
                      <a:endParaRPr lang="en-US" sz="10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20683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stone/sand/silica</a:t>
                      </a:r>
                      <a:endParaRPr lang="en-US" sz="10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20683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wood fires</a:t>
                      </a:r>
                      <a:endParaRPr lang="en-US" sz="10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20683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tobacco smoke</a:t>
                      </a:r>
                      <a:endParaRPr lang="en-US" sz="10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20683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Comorbidity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Infection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>
                    <a:solidFill>
                      <a:schemeClr val="accent1"/>
                    </a:solidFill>
                  </a:tcPr>
                </a:tc>
              </a:tr>
              <a:tr h="32528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gastroesophageal reflux disease</a:t>
                      </a:r>
                      <a:endParaRPr lang="en-US" sz="10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human herpes virus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  <a:tr h="20683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diabetes mellitus</a:t>
                      </a:r>
                      <a:endParaRPr lang="en-US" sz="10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한양신명조"/>
                        </a:rPr>
                        <a:t>hepatitis C virus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2534" marR="62534" marT="17289" marB="17289" anchor="ctr"/>
                </a:tc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1763688" y="6082263"/>
            <a:ext cx="59766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1000" dirty="0" smtClean="0"/>
              <a:t> -&gt; Ley B</a:t>
            </a:r>
            <a:r>
              <a:rPr lang="en-US" altLang="ko-KR" sz="1000" dirty="0"/>
              <a:t> </a:t>
            </a:r>
            <a:r>
              <a:rPr lang="ko-KR" altLang="en-US" sz="1000" dirty="0" smtClean="0"/>
              <a:t>등</a:t>
            </a:r>
            <a:r>
              <a:rPr lang="en-US" altLang="ko-KR" sz="1000" dirty="0" smtClean="0"/>
              <a:t>. </a:t>
            </a:r>
            <a:r>
              <a:rPr lang="en-US" altLang="ko-KR" sz="1000" dirty="0"/>
              <a:t>Epidemiology of idiopathic pulmonary fibrosis. </a:t>
            </a:r>
            <a:r>
              <a:rPr lang="en-US" altLang="ko-KR" sz="1000" dirty="0" err="1"/>
              <a:t>Clin</a:t>
            </a:r>
            <a:r>
              <a:rPr lang="en-US" altLang="ko-KR" sz="1000" dirty="0"/>
              <a:t> </a:t>
            </a:r>
            <a:r>
              <a:rPr lang="en-US" altLang="ko-KR" sz="1000" dirty="0" err="1"/>
              <a:t>Epidemiol</a:t>
            </a:r>
            <a:r>
              <a:rPr lang="en-US" altLang="ko-KR" sz="1000" dirty="0"/>
              <a:t>. 2013 Nov 25;5:483-492</a:t>
            </a:r>
          </a:p>
        </p:txBody>
      </p:sp>
    </p:spTree>
    <p:extLst>
      <p:ext uri="{BB962C8B-B14F-4D97-AF65-F5344CB8AC3E}">
        <p14:creationId xmlns:p14="http://schemas.microsoft.com/office/powerpoint/2010/main" val="369291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3984" y="404664"/>
            <a:ext cx="7499176" cy="418058"/>
          </a:xfrm>
        </p:spPr>
        <p:txBody>
          <a:bodyPr>
            <a:normAutofit fontScale="90000"/>
          </a:bodyPr>
          <a:lstStyle/>
          <a:p>
            <a:r>
              <a:rPr lang="en-US" altLang="ko-KR" sz="3100" dirty="0" smtClean="0">
                <a:effectLst/>
              </a:rPr>
              <a:t/>
            </a:r>
            <a:br>
              <a:rPr lang="en-US" altLang="ko-KR" sz="3100" dirty="0" smtClean="0">
                <a:effectLst/>
              </a:rPr>
            </a:br>
            <a:r>
              <a:rPr lang="en-US" altLang="ko-KR" sz="3100" dirty="0" smtClean="0">
                <a:effectLst/>
              </a:rPr>
              <a:t>&lt;</a:t>
            </a:r>
            <a:r>
              <a:rPr lang="en-US" altLang="ko-KR" sz="2200" dirty="0" smtClean="0">
                <a:effectLst/>
              </a:rPr>
              <a:t>2006</a:t>
            </a:r>
            <a:r>
              <a:rPr lang="ko-KR" altLang="en-US" sz="2200" dirty="0">
                <a:effectLst/>
              </a:rPr>
              <a:t>년 이전 </a:t>
            </a:r>
            <a:r>
              <a:rPr lang="en-US" altLang="ko-KR" sz="2200" dirty="0" smtClean="0"/>
              <a:t>IPF</a:t>
            </a:r>
            <a:r>
              <a:rPr lang="ko-KR" altLang="en-US" sz="2200" dirty="0" smtClean="0"/>
              <a:t>의 직업적 요인 관련 </a:t>
            </a:r>
            <a:r>
              <a:rPr lang="ko-KR" altLang="en-US" sz="2200" dirty="0" smtClean="0">
                <a:effectLst/>
              </a:rPr>
              <a:t>환자</a:t>
            </a:r>
            <a:r>
              <a:rPr lang="en-US" altLang="ko-KR" sz="2200" dirty="0">
                <a:effectLst/>
              </a:rPr>
              <a:t>-</a:t>
            </a:r>
            <a:r>
              <a:rPr lang="ko-KR" altLang="en-US" sz="2200" dirty="0">
                <a:effectLst/>
              </a:rPr>
              <a:t>대조군 </a:t>
            </a:r>
            <a:r>
              <a:rPr lang="ko-KR" altLang="en-US" sz="2200" dirty="0" smtClean="0">
                <a:effectLst/>
              </a:rPr>
              <a:t>연구들</a:t>
            </a:r>
            <a:r>
              <a:rPr lang="en-US" altLang="ko-KR" sz="2200" dirty="0" smtClean="0">
                <a:effectLst/>
              </a:rPr>
              <a:t>&gt;</a:t>
            </a:r>
            <a:r>
              <a:rPr lang="ko-KR" altLang="en-US" dirty="0">
                <a:effectLst/>
              </a:rPr>
              <a:t/>
            </a:r>
            <a:br>
              <a:rPr lang="ko-KR" altLang="en-US" dirty="0">
                <a:effectLst/>
              </a:rPr>
            </a:br>
            <a:endParaRPr lang="ko-KR" alt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35300" y="15732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795002"/>
              </p:ext>
            </p:extLst>
          </p:nvPr>
        </p:nvGraphicFramePr>
        <p:xfrm>
          <a:off x="827584" y="802797"/>
          <a:ext cx="7560840" cy="5555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720080"/>
                <a:gridCol w="864096"/>
                <a:gridCol w="907304"/>
                <a:gridCol w="1108920"/>
                <a:gridCol w="1152128"/>
                <a:gridCol w="1152128"/>
              </a:tblGrid>
              <a:tr h="385634">
                <a:tc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United Kingdom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United States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Japan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652859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저자</a:t>
                      </a:r>
                      <a:endParaRPr lang="en-US" altLang="ko-KR" sz="800" b="1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출판 년도</a:t>
                      </a:r>
                      <a:endParaRPr lang="en-US" altLang="ko-KR" sz="800" b="1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환자군</a:t>
                      </a:r>
                      <a:r>
                        <a:rPr lang="en-US" altLang="ko-KR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대조군</a:t>
                      </a:r>
                      <a:r>
                        <a:rPr lang="en-US" altLang="ko-KR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England 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</a:t>
                      </a:r>
                      <a:endParaRPr lang="en-US" altLang="ko-KR" sz="800" b="1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1990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(40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/106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Trent </a:t>
                      </a:r>
                      <a:r>
                        <a:rPr lang="ko-KR" alt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등</a:t>
                      </a:r>
                      <a:endParaRPr lang="en-US" altLang="ko-KR" sz="800" b="1" kern="0" spc="0" dirty="0" smtClean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1996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(218</a:t>
                      </a:r>
                      <a:r>
                        <a:rPr lang="ko-KR" alt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/569</a:t>
                      </a:r>
                      <a:r>
                        <a:rPr lang="ko-KR" alt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800" b="1" kern="0" spc="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Mullen 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</a:t>
                      </a:r>
                      <a:endParaRPr lang="en-US" altLang="ko-KR" sz="800" b="1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1998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(17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/94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Baumgartner </a:t>
                      </a:r>
                      <a:r>
                        <a:rPr lang="ko-KR" alt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등</a:t>
                      </a:r>
                      <a:endParaRPr lang="en-US" altLang="ko-KR" sz="800" b="1" kern="0" spc="0" dirty="0" smtClean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2000</a:t>
                      </a: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(248</a:t>
                      </a:r>
                      <a:r>
                        <a:rPr lang="ko-KR" alt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/491</a:t>
                      </a:r>
                      <a:r>
                        <a:rPr lang="ko-KR" alt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800" b="1" kern="0" spc="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Iwai 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</a:t>
                      </a:r>
                      <a:endParaRPr lang="en-US" altLang="ko-KR" sz="800" b="1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1994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(86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/172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Miyake 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</a:t>
                      </a:r>
                      <a:endParaRPr lang="en-US" altLang="ko-KR" sz="800" b="1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2005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(102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/59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/>
                </a:tc>
              </a:tr>
              <a:tr h="6821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Agriculture/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Farming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1.60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3.01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</a:tr>
              <a:tr h="4432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Livestock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10.89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2.70 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</a:tr>
              <a:tr h="45284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Wood dust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2.94 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1.71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3.3 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1.60 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6.71 </a:t>
                      </a:r>
                    </a:p>
                  </a:txBody>
                  <a:tcPr marL="46341" marR="46341" marT="23170" marB="23170" anchor="ctr"/>
                </a:tc>
              </a:tr>
              <a:tr h="4432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Textile dust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0.9 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1.80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1.90 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</a:tr>
              <a:tr h="4432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Mold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16.0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0.98 </a:t>
                      </a:r>
                    </a:p>
                  </a:txBody>
                  <a:tcPr marL="46341" marR="46341" marT="23170" marB="23170" anchor="ctr"/>
                </a:tc>
              </a:tr>
              <a:tr h="4432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Metal dust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10.97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1.68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2.00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1.34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9.55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</a:tr>
              <a:tr h="6821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Stone/sand/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silica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1.59 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1.76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11.0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3.90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</a:tr>
              <a:tr h="4432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Wood fires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12.55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0.80 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6341" marR="46341" marT="23170" marB="23170" anchor="ctr"/>
                </a:tc>
              </a:tr>
              <a:tr h="36277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Smoking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1.11 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1.57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　</a:t>
                      </a: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1.60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2.94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3.23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6341" marR="46341" marT="23170" marB="23170" anchor="ctr"/>
                </a:tc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2257456" y="6464370"/>
            <a:ext cx="6462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altLang="ko-KR" sz="1200" dirty="0" err="1"/>
              <a:t>Taskar</a:t>
            </a:r>
            <a:r>
              <a:rPr lang="en-US" altLang="ko-KR" sz="1200" dirty="0"/>
              <a:t> </a:t>
            </a:r>
            <a:r>
              <a:rPr lang="en-US" altLang="ko-KR" sz="1200" dirty="0" smtClean="0"/>
              <a:t>VS et al. </a:t>
            </a:r>
            <a:r>
              <a:rPr lang="en-US" altLang="ko-KR" sz="1200" dirty="0" err="1" smtClean="0"/>
              <a:t>Proc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Am </a:t>
            </a:r>
            <a:r>
              <a:rPr lang="en-US" altLang="ko-KR" sz="1200" dirty="0" err="1"/>
              <a:t>Thorac</a:t>
            </a:r>
            <a:r>
              <a:rPr lang="en-US" altLang="ko-KR" sz="1200" dirty="0"/>
              <a:t> Soc. 2006 Jun;3(4):293-8.</a:t>
            </a:r>
          </a:p>
        </p:txBody>
      </p:sp>
    </p:spTree>
    <p:extLst>
      <p:ext uri="{BB962C8B-B14F-4D97-AF65-F5344CB8AC3E}">
        <p14:creationId xmlns:p14="http://schemas.microsoft.com/office/powerpoint/2010/main" val="249386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214255"/>
              </p:ext>
            </p:extLst>
          </p:nvPr>
        </p:nvGraphicFramePr>
        <p:xfrm>
          <a:off x="539552" y="692695"/>
          <a:ext cx="8136902" cy="5943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0454"/>
                <a:gridCol w="1006627"/>
                <a:gridCol w="1090513"/>
                <a:gridCol w="1090513"/>
                <a:gridCol w="1090513"/>
                <a:gridCol w="1258282"/>
              </a:tblGrid>
              <a:tr h="28108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　</a:t>
                      </a:r>
                    </a:p>
                  </a:txBody>
                  <a:tcPr marL="40786" marR="40786" marT="20393" marB="20393" anchor="ctr"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Egypt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Sweden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Japan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</a:tr>
              <a:tr h="33760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저자</a:t>
                      </a:r>
                      <a:r>
                        <a:rPr lang="en-US" altLang="ko-KR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8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800" b="1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출판년도</a:t>
                      </a:r>
                      <a:endParaRPr lang="en-US" altLang="ko-KR" sz="800" b="1" kern="0" spc="0" baseline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환자군</a:t>
                      </a:r>
                      <a:r>
                        <a:rPr lang="en-US" altLang="ko-KR" sz="8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8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대조군</a:t>
                      </a:r>
                      <a:endParaRPr 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Awadalla</a:t>
                      </a: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</a:t>
                      </a:r>
                      <a:r>
                        <a:rPr lang="en-US" altLang="ko-KR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8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 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(201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/205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Gustafson </a:t>
                      </a:r>
                      <a:r>
                        <a:rPr lang="ko-KR" altLang="en-US" sz="8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등</a:t>
                      </a:r>
                      <a:r>
                        <a:rPr lang="en-US" altLang="ko-KR" sz="8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2007 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(140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/757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Kitamura</a:t>
                      </a:r>
                      <a:r>
                        <a:rPr lang="en-US" sz="8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8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</a:t>
                      </a:r>
                      <a:r>
                        <a:rPr lang="en-US" altLang="ko-KR" sz="8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 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2007 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(23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/23</a:t>
                      </a:r>
                      <a:r>
                        <a:rPr lang="ko-KR" alt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/>
                </a:tc>
              </a:tr>
              <a:tr h="19657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Men</a:t>
                      </a:r>
                      <a:endParaRPr 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Women</a:t>
                      </a:r>
                      <a:endParaRPr 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/>
                </a:tc>
              </a:tr>
              <a:tr h="281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Agriculture/</a:t>
                      </a:r>
                      <a:r>
                        <a:rPr lang="en-US" sz="14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Farming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1.00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3.34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1.1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</a:tr>
              <a:tr h="5655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animal feeds, products </a:t>
                      </a: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and </a:t>
                      </a: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dust</a:t>
                      </a: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0.65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1.78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birds </a:t>
                      </a: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1.7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</a:tr>
              <a:tr h="48970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Wood dust</a:t>
                      </a: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2.71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4.32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birch dust 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2.4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hard wood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2.5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</a:tr>
              <a:tr h="281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Carpentry/</a:t>
                      </a:r>
                      <a:r>
                        <a:rPr lang="en-US" sz="14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woodworking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2.56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3.48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</a:tr>
              <a:tr h="281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Textile dust</a:t>
                      </a: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3.25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0.40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1.3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</a:tr>
              <a:tr h="281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Mold</a:t>
                      </a: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0.68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1.37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</a:tr>
              <a:tr h="48970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Metal dust</a:t>
                      </a: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1.58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Aluminum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57.84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</a:tr>
              <a:tr h="48970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Stone/sand/silica</a:t>
                      </a: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1.11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silicon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2.99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</a:tr>
              <a:tr h="281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Chemical/ petrochemical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6.47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</a:tr>
              <a:tr h="281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Smoking</a:t>
                      </a: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0.9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786" marR="40786" marT="20393" marB="20393" anchor="ctr"/>
                </a:tc>
              </a:tr>
            </a:tbl>
          </a:graphicData>
        </a:graphic>
      </p:graphicFrame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683568" y="116632"/>
            <a:ext cx="7848872" cy="346050"/>
          </a:xfrm>
        </p:spPr>
        <p:txBody>
          <a:bodyPr>
            <a:noAutofit/>
          </a:bodyPr>
          <a:lstStyle/>
          <a:p>
            <a:r>
              <a:rPr lang="en-US" altLang="ko-KR" sz="2000" dirty="0" smtClean="0">
                <a:latin typeface="+mn-lt"/>
              </a:rPr>
              <a:t>&lt;2006</a:t>
            </a:r>
            <a:r>
              <a:rPr lang="ko-KR" altLang="en-US" sz="2000" dirty="0" smtClean="0">
                <a:latin typeface="+mn-lt"/>
              </a:rPr>
              <a:t>년 이후</a:t>
            </a:r>
            <a:r>
              <a:rPr lang="en-US" altLang="ko-KR" sz="2000" dirty="0" smtClean="0">
                <a:latin typeface="+mn-lt"/>
              </a:rPr>
              <a:t>(</a:t>
            </a:r>
            <a:r>
              <a:rPr lang="ko-KR" altLang="en-US" sz="2000" dirty="0" smtClean="0">
                <a:latin typeface="+mn-lt"/>
              </a:rPr>
              <a:t>최근</a:t>
            </a:r>
            <a:r>
              <a:rPr lang="en-US" altLang="ko-KR" sz="2000" dirty="0" smtClean="0">
                <a:latin typeface="+mn-lt"/>
              </a:rPr>
              <a:t>)</a:t>
            </a:r>
            <a:r>
              <a:rPr lang="ko-KR" altLang="en-US" sz="2000" dirty="0" smtClean="0">
                <a:latin typeface="+mn-lt"/>
              </a:rPr>
              <a:t> </a:t>
            </a:r>
            <a:r>
              <a:rPr lang="en-US" altLang="ko-KR" sz="2000" dirty="0"/>
              <a:t>IPF</a:t>
            </a:r>
            <a:r>
              <a:rPr lang="ko-KR" altLang="en-US" sz="2000" dirty="0"/>
              <a:t>의 직업적 요인 관련 환자</a:t>
            </a:r>
            <a:r>
              <a:rPr lang="en-US" altLang="ko-KR" sz="2000" dirty="0"/>
              <a:t>-</a:t>
            </a:r>
            <a:r>
              <a:rPr lang="ko-KR" altLang="en-US" sz="2000" dirty="0"/>
              <a:t>대조군 연구들 </a:t>
            </a:r>
            <a:r>
              <a:rPr lang="en-US" altLang="ko-KR" sz="2000" dirty="0" smtClean="0">
                <a:latin typeface="+mn-lt"/>
              </a:rPr>
              <a:t>&gt;</a:t>
            </a:r>
            <a:endParaRPr lang="ko-KR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19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b="1" dirty="0" smtClean="0"/>
              <a:t>오염물질의 </a:t>
            </a:r>
            <a:r>
              <a:rPr lang="ko-KR" altLang="en-US" sz="4000" b="1" dirty="0"/>
              <a:t>종류와 </a:t>
            </a:r>
            <a:r>
              <a:rPr lang="ko-KR" altLang="en-US" sz="4000" b="1" dirty="0" err="1"/>
              <a:t>병리기전</a:t>
            </a:r>
            <a:endParaRPr lang="ko-KR" altLang="en-US" sz="40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altLang="ko-KR" sz="2000" b="1" dirty="0"/>
              <a:t>3. </a:t>
            </a:r>
            <a:r>
              <a:rPr lang="ko-KR" altLang="en-US" sz="2000" b="1" dirty="0"/>
              <a:t>만성적 퇴행성 </a:t>
            </a:r>
            <a:r>
              <a:rPr lang="ko-KR" altLang="en-US" sz="2000" b="1" dirty="0" err="1"/>
              <a:t>병변</a:t>
            </a:r>
            <a:endParaRPr lang="ko-KR" altLang="en-US" sz="2000" b="1" dirty="0"/>
          </a:p>
          <a:p>
            <a:pPr lvl="2">
              <a:lnSpc>
                <a:spcPct val="90000"/>
              </a:lnSpc>
            </a:pPr>
            <a:r>
              <a:rPr lang="ko-KR" altLang="en-US" sz="1800" dirty="0"/>
              <a:t>반응의 정도가 약함</a:t>
            </a:r>
            <a:r>
              <a:rPr lang="en-US" altLang="ko-KR" sz="1800" dirty="0"/>
              <a:t>. </a:t>
            </a:r>
            <a:r>
              <a:rPr lang="ko-KR" altLang="en-US" sz="1800" dirty="0"/>
              <a:t>살아남은 세포의 퇴행성 변화</a:t>
            </a:r>
          </a:p>
          <a:p>
            <a:pPr lvl="2">
              <a:lnSpc>
                <a:spcPct val="90000"/>
              </a:lnSpc>
            </a:pPr>
            <a:r>
              <a:rPr lang="ko-KR" altLang="en-US" sz="1800" dirty="0">
                <a:solidFill>
                  <a:srgbClr val="FF0000"/>
                </a:solidFill>
              </a:rPr>
              <a:t>비소</a:t>
            </a:r>
            <a:r>
              <a:rPr lang="en-US" altLang="ko-KR" sz="1800" dirty="0">
                <a:solidFill>
                  <a:srgbClr val="FF0000"/>
                </a:solidFill>
              </a:rPr>
              <a:t>, </a:t>
            </a:r>
            <a:r>
              <a:rPr lang="ko-KR" altLang="en-US" sz="1800" dirty="0">
                <a:solidFill>
                  <a:srgbClr val="FF0000"/>
                </a:solidFill>
              </a:rPr>
              <a:t>니켈</a:t>
            </a:r>
            <a:r>
              <a:rPr lang="en-US" altLang="ko-KR" sz="1800" dirty="0"/>
              <a:t>: </a:t>
            </a:r>
            <a:r>
              <a:rPr lang="ko-KR" altLang="en-US" sz="1800" dirty="0"/>
              <a:t>조직 내로 흡수</a:t>
            </a:r>
            <a:r>
              <a:rPr lang="en-US" altLang="ko-KR" sz="1800" dirty="0"/>
              <a:t>, </a:t>
            </a:r>
            <a:r>
              <a:rPr lang="ko-KR" altLang="en-US" sz="1800" dirty="0"/>
              <a:t>세포 내 효소 기능 방해</a:t>
            </a:r>
            <a:r>
              <a:rPr lang="en-US" altLang="ko-KR" sz="1800" dirty="0"/>
              <a:t>/</a:t>
            </a:r>
            <a:r>
              <a:rPr lang="ko-KR" altLang="en-US" sz="1800" dirty="0"/>
              <a:t>저하</a:t>
            </a:r>
            <a:r>
              <a:rPr lang="en-US" altLang="ko-KR" sz="1800" dirty="0"/>
              <a:t>, </a:t>
            </a:r>
            <a:r>
              <a:rPr lang="ko-KR" altLang="en-US" sz="1800" dirty="0" err="1"/>
              <a:t>세포변성</a:t>
            </a:r>
            <a:r>
              <a:rPr lang="ko-KR" altLang="en-US" sz="1800" dirty="0"/>
              <a:t> 초래</a:t>
            </a:r>
            <a:r>
              <a:rPr lang="en-US" altLang="ko-KR" sz="1800" dirty="0"/>
              <a:t>, </a:t>
            </a:r>
            <a:r>
              <a:rPr lang="ko-KR" altLang="en-US" sz="1800" dirty="0">
                <a:solidFill>
                  <a:srgbClr val="FF0000"/>
                </a:solidFill>
              </a:rPr>
              <a:t>악성 </a:t>
            </a:r>
            <a:r>
              <a:rPr lang="ko-KR" altLang="en-US" sz="1800" dirty="0" smtClean="0">
                <a:solidFill>
                  <a:srgbClr val="FF0000"/>
                </a:solidFill>
              </a:rPr>
              <a:t>종양</a:t>
            </a:r>
            <a:endParaRPr lang="en-US" altLang="ko-KR" sz="1800" dirty="0" smtClean="0">
              <a:solidFill>
                <a:srgbClr val="FF0000"/>
              </a:solidFill>
            </a:endParaRPr>
          </a:p>
          <a:p>
            <a:pPr lvl="2">
              <a:lnSpc>
                <a:spcPct val="90000"/>
              </a:lnSpc>
            </a:pPr>
            <a:endParaRPr lang="ko-KR" altLang="en-US" sz="1800" dirty="0"/>
          </a:p>
          <a:p>
            <a:pPr>
              <a:lnSpc>
                <a:spcPct val="90000"/>
              </a:lnSpc>
              <a:buNone/>
            </a:pPr>
            <a:r>
              <a:rPr lang="en-US" altLang="ko-KR" sz="2000" b="1" dirty="0"/>
              <a:t>4. </a:t>
            </a:r>
            <a:r>
              <a:rPr lang="ko-KR" altLang="en-US" sz="2000" b="1" dirty="0"/>
              <a:t>감염성 </a:t>
            </a:r>
            <a:r>
              <a:rPr lang="ko-KR" altLang="en-US" sz="2000" b="1" dirty="0" err="1"/>
              <a:t>병변</a:t>
            </a:r>
            <a:endParaRPr lang="ko-KR" altLang="en-US" sz="2000" b="1" dirty="0"/>
          </a:p>
          <a:p>
            <a:pPr lvl="2">
              <a:lnSpc>
                <a:spcPct val="90000"/>
              </a:lnSpc>
            </a:pPr>
            <a:r>
              <a:rPr lang="ko-KR" altLang="en-US" sz="1800" dirty="0"/>
              <a:t>폐결핵</a:t>
            </a:r>
            <a:r>
              <a:rPr lang="en-US" altLang="ko-KR" sz="1800" dirty="0"/>
              <a:t>, </a:t>
            </a:r>
            <a:r>
              <a:rPr lang="ko-KR" altLang="en-US" sz="1800" dirty="0"/>
              <a:t>탄저병</a:t>
            </a:r>
            <a:r>
              <a:rPr lang="en-US" altLang="ko-KR" sz="1800" dirty="0"/>
              <a:t>, </a:t>
            </a:r>
            <a:r>
              <a:rPr lang="ko-KR" altLang="en-US" sz="1800" dirty="0" err="1"/>
              <a:t>포충낭포증</a:t>
            </a:r>
            <a:r>
              <a:rPr lang="en-US" altLang="ko-KR" sz="1800" dirty="0"/>
              <a:t>, </a:t>
            </a:r>
            <a:r>
              <a:rPr lang="ko-KR" altLang="en-US" sz="1800" dirty="0" err="1"/>
              <a:t>비저병</a:t>
            </a:r>
            <a:r>
              <a:rPr lang="en-US" altLang="ko-KR" sz="1800" dirty="0"/>
              <a:t>, </a:t>
            </a:r>
            <a:r>
              <a:rPr lang="ko-KR" altLang="en-US" sz="1800" dirty="0" err="1"/>
              <a:t>브루셀라병</a:t>
            </a:r>
            <a:r>
              <a:rPr lang="en-US" altLang="ko-KR" sz="1800" dirty="0"/>
              <a:t>, </a:t>
            </a:r>
            <a:r>
              <a:rPr lang="ko-KR" altLang="en-US" sz="1800" dirty="0" err="1"/>
              <a:t>앵무병</a:t>
            </a:r>
            <a:r>
              <a:rPr lang="en-US" altLang="ko-KR" sz="1800" dirty="0"/>
              <a:t>, </a:t>
            </a:r>
            <a:r>
              <a:rPr lang="ko-KR" altLang="en-US" sz="1800" dirty="0" err="1" smtClean="0"/>
              <a:t>레지오낼라</a:t>
            </a:r>
            <a:endParaRPr lang="en-US" altLang="ko-KR" sz="1800" dirty="0" smtClean="0"/>
          </a:p>
          <a:p>
            <a:pPr lvl="2">
              <a:lnSpc>
                <a:spcPct val="90000"/>
              </a:lnSpc>
            </a:pPr>
            <a:endParaRPr lang="ko-KR" altLang="en-US" sz="2200" dirty="0"/>
          </a:p>
          <a:p>
            <a:pPr>
              <a:lnSpc>
                <a:spcPct val="90000"/>
              </a:lnSpc>
              <a:buNone/>
            </a:pPr>
            <a:r>
              <a:rPr lang="en-US" altLang="ko-KR" sz="2000" b="1" dirty="0"/>
              <a:t>5. </a:t>
            </a:r>
            <a:r>
              <a:rPr lang="ko-KR" altLang="en-US" sz="2000" b="1" dirty="0"/>
              <a:t>면역성 </a:t>
            </a:r>
            <a:r>
              <a:rPr lang="ko-KR" altLang="en-US" sz="2000" b="1" dirty="0" err="1"/>
              <a:t>병변</a:t>
            </a:r>
            <a:endParaRPr lang="ko-KR" altLang="en-US" sz="2000" b="1" dirty="0"/>
          </a:p>
          <a:p>
            <a:pPr lvl="2">
              <a:lnSpc>
                <a:spcPct val="90000"/>
              </a:lnSpc>
            </a:pPr>
            <a:r>
              <a:rPr lang="ko-KR" altLang="en-US" sz="1800" dirty="0"/>
              <a:t>분자량 큰 유기물</a:t>
            </a:r>
            <a:r>
              <a:rPr lang="en-US" altLang="ko-KR" sz="1800" dirty="0"/>
              <a:t>, </a:t>
            </a:r>
            <a:r>
              <a:rPr lang="ko-KR" altLang="en-US" sz="1800" dirty="0"/>
              <a:t>또는 작은 무기물</a:t>
            </a:r>
            <a:r>
              <a:rPr lang="en-US" altLang="ko-KR" sz="1800" dirty="0"/>
              <a:t>(</a:t>
            </a:r>
            <a:r>
              <a:rPr lang="en-US" altLang="ko-KR" sz="1800" dirty="0" err="1"/>
              <a:t>Hapten</a:t>
            </a:r>
            <a:r>
              <a:rPr lang="en-US" altLang="ko-KR" sz="1800" dirty="0"/>
              <a:t>)</a:t>
            </a:r>
          </a:p>
          <a:p>
            <a:pPr lvl="2">
              <a:lnSpc>
                <a:spcPct val="90000"/>
              </a:lnSpc>
            </a:pPr>
            <a:r>
              <a:rPr lang="ko-KR" altLang="en-US" sz="1800" dirty="0">
                <a:solidFill>
                  <a:srgbClr val="FF0000"/>
                </a:solidFill>
              </a:rPr>
              <a:t>크기와 반응성에 따라 천식</a:t>
            </a:r>
            <a:r>
              <a:rPr lang="en-US" altLang="ko-KR" sz="1800" dirty="0">
                <a:solidFill>
                  <a:srgbClr val="FF0000"/>
                </a:solidFill>
              </a:rPr>
              <a:t>, </a:t>
            </a:r>
            <a:r>
              <a:rPr lang="ko-KR" altLang="en-US" sz="1800" dirty="0">
                <a:solidFill>
                  <a:srgbClr val="FF0000"/>
                </a:solidFill>
              </a:rPr>
              <a:t>또는 과민성 </a:t>
            </a:r>
            <a:r>
              <a:rPr lang="ko-KR" altLang="en-US" sz="1800" dirty="0" err="1">
                <a:solidFill>
                  <a:srgbClr val="FF0000"/>
                </a:solidFill>
              </a:rPr>
              <a:t>폐장염</a:t>
            </a:r>
            <a:endParaRPr lang="ko-KR" altLang="en-US" sz="1800" dirty="0">
              <a:solidFill>
                <a:srgbClr val="FF0000"/>
              </a:solidFill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55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560" y="1628800"/>
            <a:ext cx="8229600" cy="34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906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/>
          </p:nvPr>
        </p:nvGraphicFramePr>
        <p:xfrm>
          <a:off x="539551" y="980728"/>
          <a:ext cx="7776865" cy="4641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3280"/>
                <a:gridCol w="1183436"/>
                <a:gridCol w="917473"/>
                <a:gridCol w="890669"/>
                <a:gridCol w="890669"/>
                <a:gridCol w="890669"/>
                <a:gridCol w="890669"/>
              </a:tblGrid>
              <a:tr h="816994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Table 4. </a:t>
                      </a:r>
                      <a:r>
                        <a:rPr lang="en-US" sz="2000" b="1" u="none" strike="noStrike" dirty="0" smtClean="0">
                          <a:effectLst/>
                        </a:rPr>
                        <a:t>Conditional logistic </a:t>
                      </a:r>
                      <a:r>
                        <a:rPr lang="en-US" sz="2000" b="1" u="none" strike="noStrike" dirty="0">
                          <a:effectLst/>
                        </a:rPr>
                        <a:t>regression models for the idiopathic interstitial pneumonia according to occupation and occupational exposure adjusted for age, smoking.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38720"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Model Ⅰ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Model Ⅱ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Model Ⅲ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</a:tr>
              <a:tr h="438720">
                <a:tc>
                  <a:txBody>
                    <a:bodyPr/>
                    <a:lstStyle/>
                    <a:p>
                      <a:pPr algn="l" fontAlgn="ctr"/>
                      <a:endParaRPr lang="ko-KR" altLang="en-US" sz="12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OR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95% CI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OR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95% CI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95% CI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</a:tr>
              <a:tr h="6548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Silica/stone/cement</a:t>
                      </a:r>
                      <a:endParaRPr lang="en-US" sz="1200" b="1" i="0" u="none" strike="noStrike" dirty="0">
                        <a:solidFill>
                          <a:srgbClr val="C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4.30 </a:t>
                      </a:r>
                      <a:endParaRPr lang="en-US" altLang="ko-KR" sz="1200" b="0" i="0" u="none" strike="noStrike" dirty="0">
                        <a:solidFill>
                          <a:srgbClr val="C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1.20-15.46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3.97</a:t>
                      </a:r>
                      <a:endParaRPr lang="en-US" altLang="ko-KR" sz="1200" b="0" i="0" u="none" strike="noStrike" dirty="0">
                        <a:solidFill>
                          <a:srgbClr val="C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1.09-14.49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4.08</a:t>
                      </a:r>
                      <a:endParaRPr lang="en-US" altLang="ko-KR" sz="1200" b="0" i="0" u="none" strike="noStrike" dirty="0">
                        <a:solidFill>
                          <a:srgbClr val="C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1.11-14.91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</a:tr>
              <a:tr h="4387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Wood dust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1.70 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</a:rPr>
                        <a:t>0.54-5.36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</a:rPr>
                        <a:t>1.70 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0.51-5.61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</a:rPr>
                        <a:t>1.70 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0.53-5.61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</a:tr>
              <a:tr h="4387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Solvent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1.61 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</a:rPr>
                        <a:t>0.70-3.67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</a:rPr>
                        <a:t>1.59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0.69-3.68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1.62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0.70-3.75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</a:tr>
              <a:tr h="8710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Welding fume/metal dust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1.60 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0.60-4.30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</a:rPr>
                        <a:t>1.59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</a:rPr>
                        <a:t>0.58-4.40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1.62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0.58-4.48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</a:tr>
              <a:tr h="4387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Asestosis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</a:rPr>
                        <a:t>6.12 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</a:rPr>
                        <a:t>0.66-56.77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</a:rPr>
                        <a:t>6.06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</a:rPr>
                        <a:t>0.64-57.67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>
                          <a:effectLst/>
                        </a:rPr>
                        <a:t>7.23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>
                          <a:effectLst/>
                        </a:rPr>
                        <a:t>0.69-75.50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227" marR="7227" marT="7227" marB="0" anchor="ctr"/>
                </a:tc>
              </a:tr>
            </a:tbl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/>
          </p:nvPr>
        </p:nvGraphicFramePr>
        <p:xfrm>
          <a:off x="4716016" y="5675605"/>
          <a:ext cx="3600400" cy="628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0"/>
              </a:tblGrid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u="none" strike="noStrike">
                          <a:effectLst/>
                        </a:rPr>
                        <a:t>model 1 : </a:t>
                      </a:r>
                      <a:r>
                        <a:rPr lang="ko-KR" altLang="en-US" sz="1100" u="none" strike="noStrike">
                          <a:effectLst/>
                        </a:rPr>
                        <a:t>연령</a:t>
                      </a:r>
                      <a:r>
                        <a:rPr lang="en-US" altLang="ko-KR" sz="1100" u="none" strike="noStrike">
                          <a:effectLst/>
                        </a:rPr>
                        <a:t>, </a:t>
                      </a:r>
                      <a:r>
                        <a:rPr lang="ko-KR" altLang="en-US" sz="1100" u="none" strike="noStrike">
                          <a:effectLst/>
                        </a:rPr>
                        <a:t>흡연력 보정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u="none" strike="noStrike">
                          <a:effectLst/>
                        </a:rPr>
                        <a:t>model 2 : </a:t>
                      </a:r>
                      <a:r>
                        <a:rPr lang="ko-KR" altLang="en-US" sz="1100" u="none" strike="noStrike">
                          <a:effectLst/>
                        </a:rPr>
                        <a:t>연령</a:t>
                      </a:r>
                      <a:r>
                        <a:rPr lang="en-US" altLang="ko-KR" sz="1100" u="none" strike="noStrike">
                          <a:effectLst/>
                        </a:rPr>
                        <a:t>, </a:t>
                      </a:r>
                      <a:r>
                        <a:rPr lang="ko-KR" altLang="en-US" sz="1100" u="none" strike="noStrike">
                          <a:effectLst/>
                        </a:rPr>
                        <a:t>흡연력</a:t>
                      </a:r>
                      <a:r>
                        <a:rPr lang="en-US" altLang="ko-KR" sz="1100" u="none" strike="noStrike">
                          <a:effectLst/>
                        </a:rPr>
                        <a:t>, </a:t>
                      </a:r>
                      <a:r>
                        <a:rPr lang="ko-KR" altLang="en-US" sz="1100" u="none" strike="noStrike">
                          <a:effectLst/>
                        </a:rPr>
                        <a:t>환경 노출 보정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u="none" strike="noStrike" dirty="0">
                          <a:effectLst/>
                        </a:rPr>
                        <a:t>model 3 : </a:t>
                      </a:r>
                      <a:r>
                        <a:rPr lang="ko-KR" altLang="en-US" sz="1100" u="none" strike="noStrike" dirty="0">
                          <a:effectLst/>
                        </a:rPr>
                        <a:t>연령</a:t>
                      </a:r>
                      <a:r>
                        <a:rPr lang="en-US" altLang="ko-KR" sz="1100" u="none" strike="noStrike" dirty="0">
                          <a:effectLst/>
                        </a:rPr>
                        <a:t>, </a:t>
                      </a:r>
                      <a:r>
                        <a:rPr lang="ko-KR" altLang="en-US" sz="1100" u="none" strike="noStrike" dirty="0" err="1">
                          <a:effectLst/>
                        </a:rPr>
                        <a:t>흡연력</a:t>
                      </a:r>
                      <a:r>
                        <a:rPr lang="en-US" altLang="ko-KR" sz="1100" u="none" strike="noStrike" dirty="0">
                          <a:effectLst/>
                        </a:rPr>
                        <a:t>, </a:t>
                      </a:r>
                      <a:r>
                        <a:rPr lang="ko-KR" altLang="en-US" sz="1100" u="none" strike="noStrike" dirty="0">
                          <a:effectLst/>
                        </a:rPr>
                        <a:t>환경 노출</a:t>
                      </a:r>
                      <a:r>
                        <a:rPr lang="en-US" altLang="ko-KR" sz="1100" u="none" strike="noStrike" dirty="0">
                          <a:effectLst/>
                        </a:rPr>
                        <a:t>, </a:t>
                      </a:r>
                      <a:r>
                        <a:rPr lang="ko-KR" altLang="en-US" sz="1100" u="none" strike="noStrike" dirty="0">
                          <a:effectLst/>
                        </a:rPr>
                        <a:t>임상적 위험인자 보정 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4716016" y="6326925"/>
          <a:ext cx="3600400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0"/>
              </a:tblGrid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</a:rPr>
                        <a:t>임상적 위험인자</a:t>
                      </a:r>
                      <a:r>
                        <a:rPr lang="en-US" altLang="ko-KR" sz="1100" u="none" strike="noStrike" dirty="0">
                          <a:effectLst/>
                        </a:rPr>
                        <a:t>: </a:t>
                      </a:r>
                      <a:r>
                        <a:rPr lang="ko-KR" altLang="en-US" sz="1100" u="none" strike="noStrike" dirty="0">
                          <a:effectLst/>
                        </a:rPr>
                        <a:t>당뇨</a:t>
                      </a:r>
                      <a:r>
                        <a:rPr lang="en-US" altLang="ko-KR" sz="1100" u="none" strike="noStrike" dirty="0">
                          <a:effectLst/>
                        </a:rPr>
                        <a:t>, GERD, HCV, herpes virus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>
            <p:extLst/>
          </p:nvPr>
        </p:nvGraphicFramePr>
        <p:xfrm>
          <a:off x="4716016" y="6525344"/>
          <a:ext cx="4032448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2448"/>
              </a:tblGrid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 smtClean="0">
                          <a:effectLst/>
                        </a:rPr>
                        <a:t>환경 노출 </a:t>
                      </a:r>
                      <a:r>
                        <a:rPr lang="en-US" altLang="ko-KR" sz="1100" u="none" strike="noStrike" dirty="0" smtClean="0">
                          <a:effectLst/>
                        </a:rPr>
                        <a:t>: </a:t>
                      </a:r>
                      <a:r>
                        <a:rPr lang="ko-KR" altLang="en-US" sz="1100" u="none" strike="noStrike" dirty="0" smtClean="0">
                          <a:effectLst/>
                        </a:rPr>
                        <a:t>곰팡이</a:t>
                      </a:r>
                      <a:r>
                        <a:rPr lang="en-US" altLang="ko-KR" sz="1100" u="none" strike="noStrike" dirty="0">
                          <a:effectLst/>
                        </a:rPr>
                        <a:t>, </a:t>
                      </a:r>
                      <a:r>
                        <a:rPr lang="ko-KR" altLang="en-US" sz="1100" u="none" strike="noStrike" dirty="0">
                          <a:effectLst/>
                        </a:rPr>
                        <a:t>침수</a:t>
                      </a:r>
                      <a:r>
                        <a:rPr lang="en-US" altLang="ko-KR" sz="1100" u="none" strike="noStrike" dirty="0">
                          <a:effectLst/>
                        </a:rPr>
                        <a:t>, </a:t>
                      </a:r>
                      <a:r>
                        <a:rPr lang="ko-KR" altLang="en-US" sz="1100" u="none" strike="noStrike" dirty="0">
                          <a:effectLst/>
                        </a:rPr>
                        <a:t>애완동물</a:t>
                      </a:r>
                      <a:r>
                        <a:rPr lang="en-US" altLang="ko-KR" sz="1100" u="none" strike="noStrike" dirty="0">
                          <a:effectLst/>
                        </a:rPr>
                        <a:t>, </a:t>
                      </a:r>
                      <a:r>
                        <a:rPr lang="ko-KR" altLang="en-US" sz="1100" u="none" strike="noStrike" dirty="0">
                          <a:effectLst/>
                        </a:rPr>
                        <a:t>거주지 인접지역 분진노출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3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천식</a:t>
            </a:r>
            <a:endParaRPr lang="ko-KR" altLang="en-US" dirty="0" smtClean="0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24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Case </a:t>
            </a:r>
            <a:r>
              <a:rPr lang="ko-KR" altLang="en-US" smtClean="0"/>
              <a:t>오</a:t>
            </a:r>
            <a:r>
              <a:rPr lang="en-US" altLang="ko-KR" smtClean="0"/>
              <a:t>**(40/F) </a:t>
            </a:r>
            <a:endParaRPr lang="ko-KR" altLang="en-US" smtClean="0"/>
          </a:p>
        </p:txBody>
      </p:sp>
      <p:sp>
        <p:nvSpPr>
          <p:cNvPr id="146435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sz="2000" b="1" dirty="0" smtClean="0"/>
              <a:t>CC:</a:t>
            </a:r>
            <a:r>
              <a:rPr lang="en-US" altLang="ko-KR" sz="2000" dirty="0" smtClean="0"/>
              <a:t>  1</a:t>
            </a:r>
            <a:r>
              <a:rPr lang="ko-KR" altLang="en-US" sz="2000" dirty="0" smtClean="0"/>
              <a:t>년 전</a:t>
            </a:r>
            <a:r>
              <a:rPr lang="en-US" altLang="ko-KR" sz="2000" dirty="0" smtClean="0"/>
              <a:t>(2010)</a:t>
            </a:r>
            <a:r>
              <a:rPr lang="ko-KR" altLang="en-US" sz="2000" dirty="0" smtClean="0"/>
              <a:t>부터 </a:t>
            </a:r>
            <a:r>
              <a:rPr lang="en-US" altLang="ko-KR" sz="2000" dirty="0" smtClean="0"/>
              <a:t>dyspnea</a:t>
            </a:r>
            <a:r>
              <a:rPr lang="ko-KR" altLang="en-US" sz="2000" dirty="0" smtClean="0"/>
              <a:t> </a:t>
            </a:r>
          </a:p>
          <a:p>
            <a:r>
              <a:rPr lang="en-US" altLang="ko-KR" sz="2000" b="1" dirty="0" smtClean="0"/>
              <a:t>PI</a:t>
            </a:r>
            <a:r>
              <a:rPr lang="en-US" altLang="ko-KR" sz="2000" dirty="0" smtClean="0"/>
              <a:t>   2007</a:t>
            </a:r>
            <a:r>
              <a:rPr lang="ko-KR" altLang="en-US" sz="2000" dirty="0" smtClean="0"/>
              <a:t>년 </a:t>
            </a:r>
            <a:r>
              <a:rPr lang="en-US" altLang="ko-KR" sz="2000" dirty="0" smtClean="0"/>
              <a:t>12</a:t>
            </a:r>
            <a:r>
              <a:rPr lang="ko-KR" altLang="en-US" sz="2000" dirty="0" smtClean="0"/>
              <a:t>월부터 </a:t>
            </a:r>
            <a:endParaRPr lang="en-US" altLang="ko-KR" sz="2000" dirty="0" smtClean="0"/>
          </a:p>
          <a:p>
            <a:pPr>
              <a:buFont typeface="Wingdings 2" panose="05020102010507070707" pitchFamily="18" charset="2"/>
              <a:buNone/>
            </a:pPr>
            <a:r>
              <a:rPr lang="en-US" altLang="ko-KR" sz="2000" dirty="0" smtClean="0"/>
              <a:t>            J</a:t>
            </a:r>
            <a:r>
              <a:rPr lang="ko-KR" altLang="en-US" sz="2000" dirty="0" err="1" smtClean="0"/>
              <a:t>테크주식회사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목형모델을 만드는 회사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에서  일하심</a:t>
            </a:r>
            <a:endParaRPr lang="en-US" altLang="ko-KR" sz="2000" dirty="0" smtClean="0"/>
          </a:p>
          <a:p>
            <a:pPr>
              <a:buFont typeface="Wingdings 2" panose="05020102010507070707" pitchFamily="18" charset="2"/>
              <a:buNone/>
            </a:pPr>
            <a:r>
              <a:rPr lang="ko-KR" altLang="en-US" sz="2000" dirty="0" smtClean="0"/>
              <a:t>            수지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신나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알코올 등 화학약품 사용 </a:t>
            </a:r>
            <a:r>
              <a:rPr lang="en-US" altLang="ko-KR" sz="2000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err="1" smtClean="0">
                <a:solidFill>
                  <a:srgbClr val="FF0000"/>
                </a:solidFill>
              </a:rPr>
              <a:t>에폭시수지</a:t>
            </a:r>
            <a:r>
              <a:rPr lang="en-US" altLang="ko-KR" sz="2000" dirty="0" smtClean="0">
                <a:solidFill>
                  <a:srgbClr val="FF0000"/>
                </a:solidFill>
              </a:rPr>
              <a:t>) </a:t>
            </a:r>
            <a:endParaRPr lang="en-US" altLang="ko-KR" sz="2000" dirty="0" smtClean="0"/>
          </a:p>
          <a:p>
            <a:pPr>
              <a:buFont typeface="Wingdings 2" panose="05020102010507070707" pitchFamily="18" charset="2"/>
              <a:buNone/>
            </a:pPr>
            <a:r>
              <a:rPr lang="ko-KR" altLang="en-US" sz="2000" dirty="0" smtClean="0"/>
              <a:t>             입사 후 </a:t>
            </a:r>
            <a:r>
              <a:rPr lang="en-US" altLang="ko-KR" sz="2000" dirty="0" smtClean="0"/>
              <a:t>6</a:t>
            </a:r>
            <a:r>
              <a:rPr lang="ko-KR" altLang="en-US" sz="2000" dirty="0" smtClean="0"/>
              <a:t>개월 후부터 가끔 호흡곤란시작 </a:t>
            </a:r>
            <a:endParaRPr lang="en-US" altLang="ko-KR" sz="2000" dirty="0" smtClean="0"/>
          </a:p>
          <a:p>
            <a:pPr>
              <a:buFont typeface="Wingdings 2" panose="05020102010507070707" pitchFamily="18" charset="2"/>
              <a:buNone/>
            </a:pPr>
            <a:r>
              <a:rPr lang="en-US" altLang="ko-KR" sz="2000" dirty="0" smtClean="0"/>
              <a:t>             2010.2 </a:t>
            </a:r>
            <a:r>
              <a:rPr lang="en-US" altLang="ko-KR" sz="1800" dirty="0" smtClean="0"/>
              <a:t>nocturnal dyspnea, cough, scanty sputum, wheezing  </a:t>
            </a:r>
            <a:r>
              <a:rPr lang="en-US" altLang="ko-KR" sz="2000" dirty="0" smtClean="0">
                <a:sym typeface="Wingdings" panose="05000000000000000000" pitchFamily="2" charset="2"/>
              </a:rPr>
              <a:t>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아침에 호전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ko-KR" sz="2000" dirty="0" smtClean="0"/>
              <a:t>             2010.2 </a:t>
            </a:r>
            <a:r>
              <a:rPr lang="ko-KR" altLang="en-US" sz="2000" dirty="0" smtClean="0"/>
              <a:t>김해</a:t>
            </a:r>
            <a:r>
              <a:rPr lang="en-US" altLang="ko-KR" sz="2000" dirty="0" smtClean="0"/>
              <a:t>J</a:t>
            </a:r>
            <a:r>
              <a:rPr lang="ko-KR" altLang="en-US" sz="2000" dirty="0" smtClean="0"/>
              <a:t>병원에서 불규칙적으로 </a:t>
            </a:r>
            <a:r>
              <a:rPr lang="en-US" altLang="ko-KR" sz="2000" dirty="0" smtClean="0"/>
              <a:t>Med.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ko-KR" sz="2000" dirty="0" smtClean="0"/>
              <a:t>            </a:t>
            </a:r>
            <a:r>
              <a:rPr lang="ko-KR" altLang="en-US" sz="2000" dirty="0" smtClean="0"/>
              <a:t>수일 전부터 약 중단해 보니 </a:t>
            </a:r>
            <a:r>
              <a:rPr lang="en-US" altLang="ko-KR" sz="2000" dirty="0" err="1" smtClean="0"/>
              <a:t>Sx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악화되어  본원 호흡기내과를 방문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하심</a:t>
            </a:r>
            <a:endParaRPr lang="en-US" altLang="ko-KR" sz="2000" dirty="0" smtClean="0"/>
          </a:p>
          <a:p>
            <a:r>
              <a:rPr lang="en-US" altLang="ko-KR" sz="2000" dirty="0" smtClean="0"/>
              <a:t>non-smoker, allergy </a:t>
            </a:r>
            <a:r>
              <a:rPr lang="en-US" altLang="ko-KR" sz="2000" dirty="0" err="1" smtClean="0"/>
              <a:t>Hx</a:t>
            </a:r>
            <a:r>
              <a:rPr lang="en-US" altLang="ko-KR" sz="2000" dirty="0" smtClean="0"/>
              <a:t>(-) </a:t>
            </a:r>
            <a:r>
              <a:rPr lang="en-US" altLang="ko-KR" sz="2000" dirty="0" err="1" smtClean="0"/>
              <a:t>atopy</a:t>
            </a:r>
            <a:r>
              <a:rPr lang="en-US" altLang="ko-KR" sz="2000" dirty="0" smtClean="0"/>
              <a:t>(-) </a:t>
            </a:r>
          </a:p>
          <a:p>
            <a:r>
              <a:rPr lang="ko-KR" altLang="en-US" sz="2000" dirty="0" smtClean="0"/>
              <a:t>중국동포</a:t>
            </a:r>
            <a:endParaRPr lang="en-US" altLang="ko-KR" sz="2000" dirty="0" smtClean="0"/>
          </a:p>
          <a:p>
            <a:pPr>
              <a:buFont typeface="Wingdings 2" panose="05020102010507070707" pitchFamily="18" charset="2"/>
              <a:buNone/>
            </a:pPr>
            <a:r>
              <a:rPr lang="ko-KR" altLang="en-US" sz="2000" dirty="0" smtClean="0"/>
              <a:t> </a:t>
            </a:r>
            <a:r>
              <a:rPr lang="en-US" altLang="ko-KR" sz="2000" dirty="0" smtClean="0"/>
              <a:t> </a:t>
            </a:r>
          </a:p>
          <a:p>
            <a:endParaRPr lang="ko-KR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649535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ko-KR" altLang="en-US" dirty="0" smtClean="0"/>
              <a:t>본인은 </a:t>
            </a:r>
            <a:endParaRPr lang="en-US" altLang="ko-KR" dirty="0" smtClean="0"/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ko-KR" altLang="en-US" dirty="0" smtClean="0"/>
              <a:t>     목형 만드는 일에서 </a:t>
            </a:r>
            <a:r>
              <a:rPr lang="ko-KR" altLang="en-US" dirty="0" err="1" smtClean="0">
                <a:solidFill>
                  <a:srgbClr val="00B050"/>
                </a:solidFill>
              </a:rPr>
              <a:t>후처리</a:t>
            </a:r>
            <a:r>
              <a:rPr lang="ko-KR" altLang="en-US" dirty="0" err="1" smtClean="0"/>
              <a:t>를</a:t>
            </a:r>
            <a:r>
              <a:rPr lang="ko-KR" altLang="en-US" dirty="0" smtClean="0"/>
              <a:t> 주로 함 </a:t>
            </a:r>
            <a:r>
              <a:rPr lang="en-US" altLang="ko-KR" dirty="0" smtClean="0"/>
              <a:t>.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 smtClean="0"/>
              <a:t>     </a:t>
            </a:r>
            <a:r>
              <a:rPr lang="ko-KR" altLang="en-US" dirty="0" smtClean="0"/>
              <a:t>페인트칠은 </a:t>
            </a:r>
            <a:r>
              <a:rPr lang="ko-KR" altLang="en-US" dirty="0" err="1" smtClean="0"/>
              <a:t>안함</a:t>
            </a:r>
            <a:endParaRPr lang="en-US" altLang="ko-KR" dirty="0" smtClean="0"/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 smtClean="0"/>
              <a:t>     </a:t>
            </a:r>
            <a:r>
              <a:rPr lang="ko-KR" altLang="en-US" dirty="0" smtClean="0"/>
              <a:t>옆에 </a:t>
            </a:r>
            <a:r>
              <a:rPr lang="ko-KR" altLang="en-US" dirty="0"/>
              <a:t>있으면 </a:t>
            </a:r>
            <a:r>
              <a:rPr lang="ko-KR" altLang="en-US" dirty="0">
                <a:solidFill>
                  <a:srgbClr val="00B050"/>
                </a:solidFill>
              </a:rPr>
              <a:t>본인이 가장 </a:t>
            </a:r>
            <a:r>
              <a:rPr lang="ko-KR" altLang="en-US" dirty="0" err="1">
                <a:solidFill>
                  <a:srgbClr val="00B050"/>
                </a:solidFill>
              </a:rPr>
              <a:t>민감</a:t>
            </a:r>
            <a:r>
              <a:rPr lang="ko-KR" altLang="en-US" dirty="0">
                <a:solidFill>
                  <a:srgbClr val="00B050"/>
                </a:solidFill>
              </a:rPr>
              <a:t> </a:t>
            </a:r>
          </a:p>
          <a:p>
            <a:pPr>
              <a:defRPr/>
            </a:pPr>
            <a:endParaRPr lang="en-US" altLang="ko-KR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ko-KR" altLang="en-US" dirty="0" smtClean="0"/>
              <a:t>회사</a:t>
            </a:r>
            <a:r>
              <a:rPr lang="en-US" altLang="ko-KR" dirty="0" smtClean="0"/>
              <a:t>: </a:t>
            </a:r>
            <a:r>
              <a:rPr lang="ko-KR" altLang="en-US" dirty="0" smtClean="0"/>
              <a:t>김해 </a:t>
            </a:r>
            <a:r>
              <a:rPr lang="ko-KR" altLang="en-US" dirty="0" err="1" smtClean="0"/>
              <a:t>생림면</a:t>
            </a:r>
            <a:endParaRPr lang="ko-KR" altLang="en-US" dirty="0" smtClean="0"/>
          </a:p>
          <a:p>
            <a:pPr>
              <a:defRPr/>
            </a:pPr>
            <a:r>
              <a:rPr lang="ko-KR" altLang="en-US" dirty="0" smtClean="0">
                <a:solidFill>
                  <a:srgbClr val="FF0000"/>
                </a:solidFill>
              </a:rPr>
              <a:t>수지</a:t>
            </a:r>
            <a:r>
              <a:rPr lang="en-US" altLang="ko-KR" dirty="0">
                <a:solidFill>
                  <a:srgbClr val="FF0000"/>
                </a:solidFill>
              </a:rPr>
              <a:t>: </a:t>
            </a:r>
            <a:r>
              <a:rPr lang="ko-KR" altLang="en-US" dirty="0" err="1">
                <a:solidFill>
                  <a:srgbClr val="FF0000"/>
                </a:solidFill>
              </a:rPr>
              <a:t>에폭시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en-US" altLang="ko-KR" dirty="0"/>
              <a:t>YD115 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 smtClean="0"/>
              <a:t>     2009</a:t>
            </a:r>
            <a:r>
              <a:rPr lang="ko-KR" altLang="en-US" dirty="0"/>
              <a:t>년 유리섬유 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 smtClean="0"/>
              <a:t> </a:t>
            </a:r>
          </a:p>
          <a:p>
            <a:pPr>
              <a:defRPr/>
            </a:pPr>
            <a:r>
              <a:rPr lang="ko-KR" altLang="en-US" dirty="0" smtClean="0"/>
              <a:t>증상 </a:t>
            </a:r>
            <a:r>
              <a:rPr lang="en-US" altLang="ko-KR" dirty="0" smtClean="0"/>
              <a:t>:</a:t>
            </a:r>
            <a:r>
              <a:rPr lang="ko-KR" altLang="en-US" dirty="0" smtClean="0"/>
              <a:t> 집에 가서 </a:t>
            </a:r>
            <a:r>
              <a:rPr lang="ko-KR" altLang="en-US" dirty="0"/>
              <a:t>밤에 </a:t>
            </a:r>
            <a:r>
              <a:rPr lang="ko-KR" altLang="en-US" dirty="0" smtClean="0"/>
              <a:t>주로 호흡곤란</a:t>
            </a:r>
            <a:r>
              <a:rPr lang="en-US" altLang="ko-KR" dirty="0" smtClean="0"/>
              <a:t> </a:t>
            </a:r>
            <a:endParaRPr lang="en-US" altLang="ko-KR" dirty="0"/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 smtClean="0"/>
              <a:t>     1&gt;2&gt;3 </a:t>
            </a:r>
            <a:r>
              <a:rPr lang="ko-KR" altLang="en-US" dirty="0"/>
              <a:t>순서로 힘들다</a:t>
            </a:r>
            <a:r>
              <a:rPr lang="en-US" altLang="ko-KR" dirty="0"/>
              <a:t>. 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 smtClean="0"/>
              <a:t>     1</a:t>
            </a:r>
            <a:r>
              <a:rPr lang="en-US" altLang="ko-KR" dirty="0"/>
              <a:t>) </a:t>
            </a:r>
            <a:r>
              <a:rPr lang="ko-KR" altLang="en-US" dirty="0">
                <a:solidFill>
                  <a:srgbClr val="FF0000"/>
                </a:solidFill>
              </a:rPr>
              <a:t>레진 </a:t>
            </a:r>
            <a:r>
              <a:rPr lang="ko-KR" altLang="en-US" dirty="0" smtClean="0">
                <a:solidFill>
                  <a:srgbClr val="FF0000"/>
                </a:solidFill>
              </a:rPr>
              <a:t>경화 작업</a:t>
            </a:r>
            <a:r>
              <a:rPr lang="ko-KR" altLang="en-US" dirty="0" smtClean="0"/>
              <a:t>할 </a:t>
            </a:r>
            <a:r>
              <a:rPr lang="ko-KR" altLang="en-US" dirty="0"/>
              <a:t>때 </a:t>
            </a:r>
            <a:r>
              <a:rPr lang="ko-KR" altLang="en-US" dirty="0" smtClean="0"/>
              <a:t>가스 올라올 </a:t>
            </a:r>
            <a:r>
              <a:rPr lang="ko-KR" altLang="en-US" dirty="0"/>
              <a:t>때 힘들다</a:t>
            </a:r>
            <a:r>
              <a:rPr lang="en-US" altLang="ko-KR" dirty="0"/>
              <a:t>. 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 smtClean="0"/>
              <a:t>     2</a:t>
            </a:r>
            <a:r>
              <a:rPr lang="en-US" altLang="ko-KR" dirty="0"/>
              <a:t>) </a:t>
            </a:r>
            <a:r>
              <a:rPr lang="ko-KR" altLang="en-US" dirty="0" err="1" smtClean="0">
                <a:solidFill>
                  <a:srgbClr val="FF0000"/>
                </a:solidFill>
              </a:rPr>
              <a:t>신나칠</a:t>
            </a:r>
            <a:r>
              <a:rPr lang="ko-KR" altLang="en-US" dirty="0" smtClean="0"/>
              <a:t> 할 때 </a:t>
            </a:r>
            <a:r>
              <a:rPr lang="ko-KR" altLang="en-US" dirty="0"/>
              <a:t>페인트 냄새가 나면 힘들다</a:t>
            </a:r>
            <a:r>
              <a:rPr lang="en-US" altLang="ko-KR" dirty="0"/>
              <a:t>. 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 smtClean="0"/>
              <a:t>     3</a:t>
            </a:r>
            <a:r>
              <a:rPr lang="en-US" altLang="ko-KR" dirty="0"/>
              <a:t>) </a:t>
            </a:r>
            <a:r>
              <a:rPr lang="ko-KR" altLang="en-US" dirty="0" err="1">
                <a:solidFill>
                  <a:srgbClr val="FF0000"/>
                </a:solidFill>
              </a:rPr>
              <a:t>샌딩</a:t>
            </a:r>
            <a:r>
              <a:rPr lang="ko-KR" altLang="en-US" dirty="0" err="1"/>
              <a:t>할</a:t>
            </a:r>
            <a:r>
              <a:rPr lang="ko-KR" altLang="en-US" dirty="0"/>
              <a:t> 때 </a:t>
            </a:r>
            <a:r>
              <a:rPr lang="ko-KR" altLang="en-US" dirty="0" err="1"/>
              <a:t>먼지나면</a:t>
            </a:r>
            <a:r>
              <a:rPr lang="ko-KR" altLang="en-US" dirty="0"/>
              <a:t> 힘들다</a:t>
            </a:r>
            <a:r>
              <a:rPr lang="en-US" altLang="ko-KR" dirty="0"/>
              <a:t>. </a:t>
            </a:r>
          </a:p>
          <a:p>
            <a:pPr>
              <a:defRPr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9654315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altLang="ko-KR" dirty="0" smtClean="0"/>
              <a:t>MAST  </a:t>
            </a:r>
            <a:r>
              <a:rPr lang="en-US" altLang="ko-KR" dirty="0" smtClean="0">
                <a:solidFill>
                  <a:srgbClr val="FF0000"/>
                </a:solidFill>
              </a:rPr>
              <a:t>total </a:t>
            </a:r>
            <a:r>
              <a:rPr lang="en-US" altLang="ko-KR" dirty="0" err="1">
                <a:solidFill>
                  <a:srgbClr val="FF0000"/>
                </a:solidFill>
              </a:rPr>
              <a:t>IgE</a:t>
            </a:r>
            <a:r>
              <a:rPr lang="en-US" altLang="ko-KR" dirty="0">
                <a:solidFill>
                  <a:srgbClr val="FF0000"/>
                </a:solidFill>
              </a:rPr>
              <a:t> 1+ 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 smtClean="0">
                <a:solidFill>
                  <a:srgbClr val="FF0000"/>
                </a:solidFill>
              </a:rPr>
              <a:t>                 </a:t>
            </a:r>
            <a:r>
              <a:rPr lang="en-US" altLang="ko-KR" dirty="0" smtClean="0"/>
              <a:t>otherwise </a:t>
            </a:r>
            <a:r>
              <a:rPr lang="en-US" altLang="ko-KR" dirty="0"/>
              <a:t>N-S </a:t>
            </a:r>
          </a:p>
          <a:p>
            <a:pPr>
              <a:defRPr/>
            </a:pPr>
            <a:r>
              <a:rPr lang="en-US" altLang="ko-KR" dirty="0"/>
              <a:t>CBC </a:t>
            </a:r>
            <a:r>
              <a:rPr lang="en-US" altLang="ko-KR" dirty="0" smtClean="0"/>
              <a:t> WBC </a:t>
            </a:r>
            <a:r>
              <a:rPr lang="en-US" altLang="ko-KR" dirty="0"/>
              <a:t>5760 </a:t>
            </a:r>
            <a:endParaRPr lang="en-US" altLang="ko-KR" dirty="0" smtClean="0"/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 smtClean="0">
                <a:solidFill>
                  <a:srgbClr val="FF0000"/>
                </a:solidFill>
              </a:rPr>
              <a:t>              </a:t>
            </a:r>
            <a:r>
              <a:rPr lang="en-US" altLang="ko-KR" dirty="0" err="1" smtClean="0">
                <a:solidFill>
                  <a:srgbClr val="FF0000"/>
                </a:solidFill>
              </a:rPr>
              <a:t>eosinophil</a:t>
            </a:r>
            <a:r>
              <a:rPr lang="en-US" altLang="ko-KR" dirty="0" smtClean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>700/</a:t>
            </a:r>
            <a:r>
              <a:rPr lang="en-US" altLang="ko-KR" dirty="0" err="1">
                <a:solidFill>
                  <a:srgbClr val="FF0000"/>
                </a:solidFill>
              </a:rPr>
              <a:t>ul</a:t>
            </a: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/>
              <a:t>(normal 0~500)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dirty="0" smtClean="0">
                <a:solidFill>
                  <a:srgbClr val="FF0000"/>
                </a:solidFill>
              </a:rPr>
              <a:t>                              12.2% </a:t>
            </a:r>
            <a:r>
              <a:rPr lang="en-US" altLang="ko-KR" dirty="0" smtClean="0"/>
              <a:t>(normal 0~6)</a:t>
            </a:r>
            <a:endParaRPr lang="en-US" altLang="ko-KR" dirty="0"/>
          </a:p>
          <a:p>
            <a:pPr>
              <a:defRPr/>
            </a:pPr>
            <a:r>
              <a:rPr lang="en-US" altLang="ko-KR" dirty="0" smtClean="0"/>
              <a:t>LDH </a:t>
            </a:r>
            <a:r>
              <a:rPr lang="en-US" altLang="ko-KR" dirty="0">
                <a:solidFill>
                  <a:srgbClr val="FF0000"/>
                </a:solidFill>
              </a:rPr>
              <a:t>496 </a:t>
            </a:r>
            <a:r>
              <a:rPr lang="en-US" altLang="ko-KR" dirty="0" smtClean="0">
                <a:solidFill>
                  <a:srgbClr val="FF0000"/>
                </a:solidFill>
              </a:rPr>
              <a:t>↑</a:t>
            </a:r>
            <a:r>
              <a:rPr lang="en-US" altLang="ko-KR" dirty="0" smtClean="0"/>
              <a:t>(218~472)    Ca </a:t>
            </a:r>
            <a:r>
              <a:rPr lang="en-US" altLang="ko-KR" dirty="0">
                <a:solidFill>
                  <a:srgbClr val="FF0000"/>
                </a:solidFill>
              </a:rPr>
              <a:t>10.4 </a:t>
            </a:r>
            <a:r>
              <a:rPr lang="en-US" altLang="ko-KR" dirty="0" smtClean="0">
                <a:solidFill>
                  <a:srgbClr val="FF0000"/>
                </a:solidFill>
              </a:rPr>
              <a:t>↑</a:t>
            </a:r>
            <a:r>
              <a:rPr lang="en-US" altLang="ko-KR" dirty="0" smtClean="0"/>
              <a:t>(8.5~10.3) </a:t>
            </a:r>
            <a:endParaRPr lang="en-US" altLang="ko-KR" dirty="0"/>
          </a:p>
          <a:p>
            <a:pPr>
              <a:defRPr/>
            </a:pPr>
            <a:r>
              <a:rPr lang="en-US" altLang="ko-KR" dirty="0"/>
              <a:t>chest PA </a:t>
            </a:r>
            <a:r>
              <a:rPr lang="en-US" altLang="ko-KR" dirty="0" smtClean="0"/>
              <a:t> U-R </a:t>
            </a:r>
          </a:p>
          <a:p>
            <a:pPr>
              <a:defRPr/>
            </a:pPr>
            <a:r>
              <a:rPr lang="en-US" altLang="ko-KR" dirty="0" smtClean="0"/>
              <a:t>EKG  normal</a:t>
            </a:r>
            <a:endParaRPr lang="en-US" altLang="ko-KR" dirty="0"/>
          </a:p>
          <a:p>
            <a:pPr>
              <a:defRPr/>
            </a:pPr>
            <a:endParaRPr lang="ko-KR" altLang="en-US" dirty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83216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                                    PFT</a:t>
            </a:r>
            <a:endParaRPr lang="ko-KR" altLang="en-US" smtClean="0"/>
          </a:p>
        </p:txBody>
      </p:sp>
      <p:sp>
        <p:nvSpPr>
          <p:cNvPr id="149507" name="내용 개체 틀 4"/>
          <p:cNvSpPr>
            <a:spLocks noGrp="1"/>
          </p:cNvSpPr>
          <p:nvPr>
            <p:ph sz="half" idx="1"/>
          </p:nvPr>
        </p:nvSpPr>
        <p:spPr>
          <a:xfrm>
            <a:off x="914400" y="1447800"/>
            <a:ext cx="3749675" cy="4572000"/>
          </a:xfrm>
        </p:spPr>
        <p:txBody>
          <a:bodyPr/>
          <a:lstStyle/>
          <a:p>
            <a:endParaRPr lang="ko-KR" altLang="en-US" smtClean="0"/>
          </a:p>
          <a:p>
            <a:endParaRPr lang="ko-KR" altLang="en-US" smtClean="0"/>
          </a:p>
        </p:txBody>
      </p:sp>
      <p:sp>
        <p:nvSpPr>
          <p:cNvPr id="149508" name="내용 개체 틀 5"/>
          <p:cNvSpPr>
            <a:spLocks noGrp="1"/>
          </p:cNvSpPr>
          <p:nvPr>
            <p:ph sz="half" idx="2"/>
          </p:nvPr>
        </p:nvSpPr>
        <p:spPr>
          <a:xfrm>
            <a:off x="5414963" y="1268413"/>
            <a:ext cx="3657600" cy="4525962"/>
          </a:xfrm>
        </p:spPr>
        <p:txBody>
          <a:bodyPr/>
          <a:lstStyle/>
          <a:p>
            <a:r>
              <a:rPr lang="en-US" altLang="ko-KR" dirty="0" smtClean="0"/>
              <a:t>Normal</a:t>
            </a:r>
          </a:p>
          <a:p>
            <a:pPr lvl="1"/>
            <a:r>
              <a:rPr lang="en-US" altLang="ko-KR" dirty="0" smtClean="0"/>
              <a:t>FVC 2.36 (86%) </a:t>
            </a:r>
          </a:p>
          <a:p>
            <a:pPr lvl="1"/>
            <a:r>
              <a:rPr lang="en-US" altLang="ko-KR" dirty="0" smtClean="0"/>
              <a:t>FEV1 1.99 (94%) </a:t>
            </a:r>
          </a:p>
          <a:p>
            <a:pPr lvl="1"/>
            <a:r>
              <a:rPr lang="en-US" altLang="ko-KR" dirty="0" smtClean="0"/>
              <a:t>FEV1/FVC 85%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Normal DLCO</a:t>
            </a:r>
          </a:p>
          <a:p>
            <a:endParaRPr lang="en-US" altLang="ko-KR" dirty="0" smtClean="0"/>
          </a:p>
        </p:txBody>
      </p:sp>
      <p:sp>
        <p:nvSpPr>
          <p:cNvPr id="14950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endParaRPr lang="ko-KR" altLang="en-US"/>
          </a:p>
        </p:txBody>
      </p:sp>
      <p:pic>
        <p:nvPicPr>
          <p:cNvPr id="149510" name="_x85411048" descr="EMB0000152c33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4763"/>
            <a:ext cx="542131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2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_x81657752" descr="EMB0000152c33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738"/>
            <a:ext cx="5715000" cy="65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429250" y="274638"/>
            <a:ext cx="32575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ko-KR" sz="3600" dirty="0" smtClean="0"/>
              <a:t>                                             </a:t>
            </a:r>
            <a:r>
              <a:rPr lang="en-US" altLang="ko-KR" sz="3600" dirty="0" err="1" smtClean="0"/>
              <a:t>Methacholine</a:t>
            </a:r>
            <a:r>
              <a:rPr lang="en-US" altLang="ko-KR" sz="3600" dirty="0" smtClean="0"/>
              <a:t>                                    </a:t>
            </a:r>
            <a:br>
              <a:rPr lang="en-US" altLang="ko-KR" sz="3600" dirty="0" smtClean="0"/>
            </a:br>
            <a:r>
              <a:rPr lang="en-US" altLang="ko-KR" sz="3600" dirty="0" smtClean="0"/>
              <a:t> Provocation Test</a:t>
            </a:r>
            <a:endParaRPr lang="ko-KR" altLang="en-US" dirty="0"/>
          </a:p>
        </p:txBody>
      </p:sp>
      <p:sp>
        <p:nvSpPr>
          <p:cNvPr id="150532" name="내용 개체 틀 5"/>
          <p:cNvSpPr>
            <a:spLocks noGrp="1"/>
          </p:cNvSpPr>
          <p:nvPr>
            <p:ph sz="half" idx="2"/>
          </p:nvPr>
        </p:nvSpPr>
        <p:spPr>
          <a:xfrm>
            <a:off x="5229225" y="1874838"/>
            <a:ext cx="3657600" cy="4525962"/>
          </a:xfrm>
        </p:spPr>
        <p:txBody>
          <a:bodyPr/>
          <a:lstStyle/>
          <a:p>
            <a:r>
              <a:rPr lang="en-US" altLang="ko-KR" dirty="0" smtClean="0"/>
              <a:t>PC20 : </a:t>
            </a:r>
            <a:r>
              <a:rPr lang="en-US" altLang="ko-KR" dirty="0" smtClean="0">
                <a:solidFill>
                  <a:srgbClr val="FF0000"/>
                </a:solidFill>
              </a:rPr>
              <a:t>3.32mg/ml </a:t>
            </a:r>
            <a:r>
              <a:rPr lang="en-US" altLang="ko-KR" sz="2000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</a:rPr>
              <a:t>정상</a:t>
            </a:r>
            <a:r>
              <a:rPr lang="en-US" altLang="ko-KR" sz="2000" dirty="0" smtClean="0">
                <a:solidFill>
                  <a:srgbClr val="FF0000"/>
                </a:solidFill>
              </a:rPr>
              <a:t>: 8 </a:t>
            </a:r>
            <a:r>
              <a:rPr lang="ko-KR" altLang="en-US" sz="2000" dirty="0" smtClean="0">
                <a:solidFill>
                  <a:srgbClr val="FF0000"/>
                </a:solidFill>
              </a:rPr>
              <a:t>이상</a:t>
            </a:r>
            <a:r>
              <a:rPr lang="en-US" altLang="ko-KR" sz="2000" dirty="0" smtClean="0">
                <a:solidFill>
                  <a:srgbClr val="FF0000"/>
                </a:solidFill>
              </a:rPr>
              <a:t>)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r>
              <a:rPr lang="en-US" altLang="ko-KR" dirty="0" smtClean="0">
                <a:solidFill>
                  <a:srgbClr val="FF0000"/>
                </a:solidFill>
              </a:rPr>
              <a:t>Positive</a:t>
            </a:r>
          </a:p>
          <a:p>
            <a:r>
              <a:rPr lang="en-US" altLang="ko-KR" dirty="0" smtClean="0"/>
              <a:t>Reversibility short acting beta2 agonist : </a:t>
            </a:r>
            <a:r>
              <a:rPr lang="en-US" altLang="ko-KR" dirty="0" smtClean="0">
                <a:solidFill>
                  <a:srgbClr val="FF0000"/>
                </a:solidFill>
              </a:rPr>
              <a:t>positive</a:t>
            </a:r>
          </a:p>
          <a:p>
            <a:endParaRPr lang="en-US" altLang="ko-KR" dirty="0" smtClean="0">
              <a:solidFill>
                <a:srgbClr val="FF0000"/>
              </a:solidFill>
            </a:endParaRPr>
          </a:p>
          <a:p>
            <a:endParaRPr lang="ko-KR" altLang="en-US" dirty="0" smtClean="0"/>
          </a:p>
        </p:txBody>
      </p:sp>
      <p:sp>
        <p:nvSpPr>
          <p:cNvPr id="1505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563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제목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4214813" cy="1143000"/>
          </a:xfrm>
        </p:spPr>
        <p:txBody>
          <a:bodyPr>
            <a:normAutofit fontScale="90000"/>
          </a:bodyPr>
          <a:lstStyle/>
          <a:p>
            <a:r>
              <a:rPr lang="en-US" altLang="ko-KR" smtClean="0"/>
              <a:t>Patch Test (Korean standard)</a:t>
            </a:r>
            <a:endParaRPr lang="ko-KR" altLang="en-US" smtClean="0"/>
          </a:p>
        </p:txBody>
      </p:sp>
      <p:graphicFrame>
        <p:nvGraphicFramePr>
          <p:cNvPr id="11" name="내용 개체 틀 10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3657600" cy="1371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sz="2400" dirty="0"/>
                    </a:p>
                  </a:txBody>
                  <a:tcPr marL="82814" marR="828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5</a:t>
                      </a:r>
                      <a:endParaRPr lang="ko-KR" altLang="en-US" sz="2400" dirty="0"/>
                    </a:p>
                  </a:txBody>
                  <a:tcPr marL="82814" marR="828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6</a:t>
                      </a:r>
                      <a:endParaRPr lang="ko-KR" altLang="en-US" sz="2400" dirty="0"/>
                    </a:p>
                  </a:txBody>
                  <a:tcPr marL="82814" marR="828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7</a:t>
                      </a:r>
                      <a:endParaRPr lang="ko-KR" altLang="en-US" sz="2400" dirty="0"/>
                    </a:p>
                  </a:txBody>
                  <a:tcPr marL="82814" marR="828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14</a:t>
                      </a:r>
                      <a:endParaRPr lang="ko-KR" altLang="en-US" sz="2400" dirty="0"/>
                    </a:p>
                  </a:txBody>
                  <a:tcPr marL="82814" marR="8281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D2</a:t>
                      </a:r>
                      <a:endParaRPr lang="ko-KR" altLang="en-US" sz="2400" dirty="0"/>
                    </a:p>
                  </a:txBody>
                  <a:tcPr marL="82814" marR="828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2+</a:t>
                      </a:r>
                      <a:endParaRPr lang="ko-KR" altLang="en-US" sz="2400" dirty="0"/>
                    </a:p>
                  </a:txBody>
                  <a:tcPr marL="82814" marR="828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3+</a:t>
                      </a:r>
                      <a:endParaRPr lang="ko-KR" altLang="en-US" sz="2400" dirty="0"/>
                    </a:p>
                  </a:txBody>
                  <a:tcPr marL="82814" marR="828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3+</a:t>
                      </a:r>
                      <a:endParaRPr lang="ko-KR" altLang="en-US" sz="2400" dirty="0"/>
                    </a:p>
                  </a:txBody>
                  <a:tcPr marL="82814" marR="828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3+</a:t>
                      </a:r>
                      <a:endParaRPr lang="ko-KR" altLang="en-US" sz="2400" dirty="0"/>
                    </a:p>
                  </a:txBody>
                  <a:tcPr marL="82814" marR="8281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D4</a:t>
                      </a:r>
                      <a:endParaRPr lang="ko-KR" altLang="en-US" sz="2400" dirty="0"/>
                    </a:p>
                  </a:txBody>
                  <a:tcPr marL="82814" marR="828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1+</a:t>
                      </a:r>
                      <a:endParaRPr lang="ko-KR" altLang="en-US" sz="2400" dirty="0"/>
                    </a:p>
                  </a:txBody>
                  <a:tcPr marL="82814" marR="828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2+</a:t>
                      </a:r>
                      <a:endParaRPr lang="ko-KR" altLang="en-US" sz="2400" dirty="0"/>
                    </a:p>
                  </a:txBody>
                  <a:tcPr marL="82814" marR="828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2+</a:t>
                      </a:r>
                      <a:endParaRPr lang="ko-KR" altLang="en-US" sz="2400" dirty="0"/>
                    </a:p>
                  </a:txBody>
                  <a:tcPr marL="82814" marR="828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2+</a:t>
                      </a:r>
                      <a:endParaRPr lang="ko-KR" altLang="en-US" sz="2400" dirty="0"/>
                    </a:p>
                  </a:txBody>
                  <a:tcPr marL="82814" marR="8281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51577" name="내용 개체 틀 4"/>
          <p:cNvSpPr>
            <a:spLocks noGrp="1"/>
          </p:cNvSpPr>
          <p:nvPr>
            <p:ph sz="half" idx="2"/>
          </p:nvPr>
        </p:nvSpPr>
        <p:spPr>
          <a:xfrm>
            <a:off x="500063" y="3284538"/>
            <a:ext cx="8186737" cy="2841625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5 : Cobalt Dichloride</a:t>
            </a:r>
          </a:p>
          <a:p>
            <a:r>
              <a:rPr lang="en-US" altLang="ko-KR" dirty="0" smtClean="0"/>
              <a:t>6 : Mercury Compounds</a:t>
            </a:r>
          </a:p>
          <a:p>
            <a:r>
              <a:rPr lang="en-US" altLang="ko-KR" dirty="0" smtClean="0"/>
              <a:t>7 : Nickel</a:t>
            </a:r>
          </a:p>
          <a:p>
            <a:r>
              <a:rPr lang="en-US" altLang="ko-KR" dirty="0" smtClean="0"/>
              <a:t>14 : </a:t>
            </a:r>
            <a:r>
              <a:rPr lang="ko-KR" altLang="en-US" dirty="0" err="1" smtClean="0"/>
              <a:t>티메로살</a:t>
            </a:r>
            <a:endParaRPr lang="en-US" altLang="ko-KR" dirty="0" smtClean="0"/>
          </a:p>
          <a:p>
            <a:r>
              <a:rPr lang="en-US" altLang="ko-KR" dirty="0" smtClean="0"/>
              <a:t>TDI </a:t>
            </a:r>
            <a:r>
              <a:rPr lang="ko-KR" altLang="en-US" dirty="0" smtClean="0"/>
              <a:t>에는 </a:t>
            </a:r>
            <a:r>
              <a:rPr lang="ko-KR" altLang="en-US" dirty="0" err="1" smtClean="0"/>
              <a:t>반응없음</a:t>
            </a:r>
            <a:endParaRPr lang="en-US" altLang="ko-KR" dirty="0" smtClean="0"/>
          </a:p>
        </p:txBody>
      </p:sp>
      <p:pic>
        <p:nvPicPr>
          <p:cNvPr id="151578" name="내용 개체 틀 3" descr="IMG_6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89338"/>
            <a:ext cx="4357687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79" name="내용 개체 틀 3" descr="IMG_62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0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80" name="TextBox 7"/>
          <p:cNvSpPr txBox="1">
            <a:spLocks noChangeArrowheads="1"/>
          </p:cNvSpPr>
          <p:nvPr/>
        </p:nvSpPr>
        <p:spPr bwMode="auto">
          <a:xfrm>
            <a:off x="5357813" y="285750"/>
            <a:ext cx="1357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lang="en-US" altLang="ko-KR" sz="2000" b="1"/>
              <a:t>Day 2</a:t>
            </a:r>
            <a:endParaRPr lang="ko-KR" altLang="en-US" sz="2000" b="1"/>
          </a:p>
        </p:txBody>
      </p:sp>
      <p:sp>
        <p:nvSpPr>
          <p:cNvPr id="151581" name="TextBox 8"/>
          <p:cNvSpPr txBox="1">
            <a:spLocks noChangeArrowheads="1"/>
          </p:cNvSpPr>
          <p:nvPr/>
        </p:nvSpPr>
        <p:spPr bwMode="auto">
          <a:xfrm>
            <a:off x="5357813" y="3714750"/>
            <a:ext cx="1357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lang="en-US" altLang="ko-KR" sz="2000" b="1"/>
              <a:t>Day 4</a:t>
            </a:r>
            <a:endParaRPr lang="ko-KR" altLang="en-US" sz="2000" b="1"/>
          </a:p>
        </p:txBody>
      </p:sp>
    </p:spTree>
    <p:extLst>
      <p:ext uri="{BB962C8B-B14F-4D97-AF65-F5344CB8AC3E}">
        <p14:creationId xmlns:p14="http://schemas.microsoft.com/office/powerpoint/2010/main" val="36839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제목 1"/>
          <p:cNvSpPr>
            <a:spLocks noGrp="1"/>
          </p:cNvSpPr>
          <p:nvPr>
            <p:ph type="title"/>
          </p:nvPr>
        </p:nvSpPr>
        <p:spPr>
          <a:xfrm>
            <a:off x="914400" y="1143000"/>
            <a:ext cx="3871913" cy="1143000"/>
          </a:xfrm>
        </p:spPr>
        <p:txBody>
          <a:bodyPr>
            <a:normAutofit fontScale="90000"/>
          </a:bodyPr>
          <a:lstStyle/>
          <a:p>
            <a:r>
              <a:rPr lang="en-US" altLang="ko-KR" smtClean="0"/>
              <a:t>Peak Expiratory Flow Rate</a:t>
            </a:r>
            <a:br>
              <a:rPr lang="en-US" altLang="ko-KR" smtClean="0"/>
            </a:br>
            <a:r>
              <a:rPr lang="en-US" altLang="ko-KR" smtClean="0"/>
              <a:t>(PERF)</a:t>
            </a:r>
            <a:endParaRPr lang="ko-KR" altLang="en-US" smtClean="0"/>
          </a:p>
        </p:txBody>
      </p:sp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86063"/>
            <a:ext cx="87153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그림 3" descr="alt(pefr)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0"/>
            <a:ext cx="4357687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2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/>
              <a:t>직업성 폐질환이 의심되는 환자에서의 </a:t>
            </a:r>
            <a:r>
              <a:rPr lang="ko-KR" altLang="en-US" sz="4000" b="1" dirty="0" smtClean="0"/>
              <a:t>진단</a:t>
            </a:r>
            <a:r>
              <a:rPr lang="ko-KR" altLang="en-US" sz="4000" b="1" dirty="0"/>
              <a:t>법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97152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Wingdings 2" panose="05020102010507070707" pitchFamily="18" charset="2"/>
              <a:buAutoNum type="arabicParenR"/>
            </a:pPr>
            <a:r>
              <a:rPr lang="ko-KR" altLang="en-US" sz="3500" b="1" dirty="0" smtClean="0"/>
              <a:t>병력 </a:t>
            </a:r>
            <a:r>
              <a:rPr lang="ko-KR" altLang="en-US" sz="3500" b="1" dirty="0"/>
              <a:t>청취 및 이학적 </a:t>
            </a:r>
            <a:r>
              <a:rPr lang="ko-KR" altLang="en-US" sz="3500" b="1" dirty="0" smtClean="0"/>
              <a:t>검사</a:t>
            </a:r>
            <a:endParaRPr lang="en-US" altLang="ko-KR" sz="3500" b="1" dirty="0" smtClean="0"/>
          </a:p>
          <a:p>
            <a:pPr marL="514350" indent="-514350">
              <a:lnSpc>
                <a:spcPct val="120000"/>
              </a:lnSpc>
              <a:buFont typeface="Wingdings 2" panose="05020102010507070707" pitchFamily="18" charset="2"/>
              <a:buAutoNum type="arabicParenR"/>
            </a:pPr>
            <a:endParaRPr lang="ko-KR" altLang="en-US" b="1" dirty="0"/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sz="3200" dirty="0"/>
              <a:t>(1) </a:t>
            </a:r>
            <a:r>
              <a:rPr lang="ko-KR" altLang="en-US" sz="3200" dirty="0"/>
              <a:t>직업 </a:t>
            </a:r>
            <a:r>
              <a:rPr lang="en-US" altLang="ko-KR" sz="3200" dirty="0" smtClean="0"/>
              <a:t>or</a:t>
            </a:r>
            <a:r>
              <a:rPr lang="ko-KR" altLang="en-US" sz="3200" dirty="0" smtClean="0"/>
              <a:t> </a:t>
            </a:r>
            <a:r>
              <a:rPr lang="ko-KR" altLang="en-US" sz="3200" dirty="0"/>
              <a:t>환경과의 </a:t>
            </a:r>
            <a:r>
              <a:rPr lang="ko-KR" altLang="en-US" sz="3200" dirty="0" smtClean="0"/>
              <a:t>연관성 판정에 병력은 매우 중요</a:t>
            </a:r>
            <a:endParaRPr lang="ko-KR" altLang="en-US" sz="3200" dirty="0"/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sz="3200" dirty="0"/>
              <a:t>(2) </a:t>
            </a:r>
            <a:r>
              <a:rPr lang="ko-KR" altLang="en-US" sz="3200" dirty="0"/>
              <a:t>기침</a:t>
            </a:r>
            <a:r>
              <a:rPr lang="en-US" altLang="ko-KR" sz="3200" dirty="0"/>
              <a:t>, </a:t>
            </a:r>
            <a:r>
              <a:rPr lang="ko-KR" altLang="en-US" sz="3200" dirty="0"/>
              <a:t>객담</a:t>
            </a:r>
            <a:r>
              <a:rPr lang="en-US" altLang="ko-KR" sz="3200" dirty="0"/>
              <a:t>, </a:t>
            </a:r>
            <a:r>
              <a:rPr lang="ko-KR" altLang="en-US" sz="3200" dirty="0"/>
              <a:t>호흡곤란</a:t>
            </a:r>
            <a:r>
              <a:rPr lang="en-US" altLang="ko-KR" sz="3200" dirty="0"/>
              <a:t>, </a:t>
            </a:r>
            <a:r>
              <a:rPr lang="ko-KR" altLang="en-US" sz="3200" dirty="0" err="1"/>
              <a:t>흉통</a:t>
            </a:r>
            <a:r>
              <a:rPr lang="ko-KR" altLang="en-US" sz="3200" dirty="0"/>
              <a:t> 등의 호흡기 </a:t>
            </a:r>
            <a:r>
              <a:rPr lang="ko-KR" altLang="en-US" sz="3200" dirty="0" smtClean="0"/>
              <a:t>증상 확인</a:t>
            </a:r>
            <a:endParaRPr lang="en-US" altLang="ko-KR" sz="3200" dirty="0" smtClean="0"/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sz="3200" dirty="0"/>
              <a:t> </a:t>
            </a:r>
            <a:r>
              <a:rPr lang="en-US" altLang="ko-KR" sz="3200" dirty="0" smtClean="0"/>
              <a:t>   </a:t>
            </a:r>
            <a:r>
              <a:rPr lang="ko-KR" altLang="en-US" sz="3200" dirty="0">
                <a:solidFill>
                  <a:srgbClr val="FF0000"/>
                </a:solidFill>
              </a:rPr>
              <a:t>유해 환경 노출에 대한 보호 장구 </a:t>
            </a:r>
            <a:r>
              <a:rPr lang="ko-KR" altLang="en-US" sz="3200" dirty="0" smtClean="0">
                <a:solidFill>
                  <a:srgbClr val="FF0000"/>
                </a:solidFill>
              </a:rPr>
              <a:t>착용 </a:t>
            </a:r>
            <a:r>
              <a:rPr lang="en-US" altLang="ko-KR" sz="3200" dirty="0" smtClean="0">
                <a:solidFill>
                  <a:srgbClr val="FF0000"/>
                </a:solidFill>
              </a:rPr>
              <a:t>(</a:t>
            </a:r>
            <a:r>
              <a:rPr lang="ko-KR" altLang="en-US" sz="3200" dirty="0" smtClean="0">
                <a:solidFill>
                  <a:srgbClr val="FF0000"/>
                </a:solidFill>
              </a:rPr>
              <a:t>방진</a:t>
            </a:r>
            <a:r>
              <a:rPr lang="en-US" altLang="ko-KR" sz="3200" dirty="0" smtClean="0">
                <a:solidFill>
                  <a:srgbClr val="FF0000"/>
                </a:solidFill>
              </a:rPr>
              <a:t>/</a:t>
            </a:r>
            <a:r>
              <a:rPr lang="ko-KR" altLang="en-US" sz="3200" dirty="0" smtClean="0">
                <a:solidFill>
                  <a:srgbClr val="FF0000"/>
                </a:solidFill>
              </a:rPr>
              <a:t>방독 마스크</a:t>
            </a:r>
            <a:r>
              <a:rPr lang="en-US" altLang="ko-KR" sz="3200" dirty="0" smtClean="0">
                <a:solidFill>
                  <a:srgbClr val="FF0000"/>
                </a:solidFill>
              </a:rPr>
              <a:t>)</a:t>
            </a:r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3200" dirty="0" smtClean="0">
                <a:solidFill>
                  <a:srgbClr val="FF0000"/>
                </a:solidFill>
              </a:rPr>
              <a:t>   </a:t>
            </a:r>
            <a:r>
              <a:rPr lang="ko-KR" altLang="en-US" sz="3200" dirty="0">
                <a:solidFill>
                  <a:srgbClr val="FF0000"/>
                </a:solidFill>
              </a:rPr>
              <a:t>작업장의 환기 </a:t>
            </a:r>
            <a:r>
              <a:rPr lang="ko-KR" altLang="en-US" sz="3200" dirty="0" smtClean="0">
                <a:solidFill>
                  <a:srgbClr val="FF0000"/>
                </a:solidFill>
              </a:rPr>
              <a:t>정도</a:t>
            </a:r>
            <a:r>
              <a:rPr lang="en-US" altLang="ko-KR" sz="3200" dirty="0" smtClean="0">
                <a:solidFill>
                  <a:srgbClr val="FF0000"/>
                </a:solidFill>
              </a:rPr>
              <a:t>(</a:t>
            </a:r>
            <a:r>
              <a:rPr lang="ko-KR" altLang="en-US" sz="3200" dirty="0" smtClean="0">
                <a:solidFill>
                  <a:srgbClr val="FF0000"/>
                </a:solidFill>
              </a:rPr>
              <a:t>국소</a:t>
            </a:r>
            <a:r>
              <a:rPr lang="en-US" altLang="ko-KR" sz="3200" dirty="0" smtClean="0">
                <a:solidFill>
                  <a:srgbClr val="FF0000"/>
                </a:solidFill>
              </a:rPr>
              <a:t>/</a:t>
            </a:r>
            <a:r>
              <a:rPr lang="ko-KR" altLang="en-US" sz="3200" dirty="0" smtClean="0">
                <a:solidFill>
                  <a:srgbClr val="FF0000"/>
                </a:solidFill>
              </a:rPr>
              <a:t>전체 환기</a:t>
            </a:r>
            <a:r>
              <a:rPr lang="en-US" altLang="ko-KR" sz="3200" dirty="0" smtClean="0">
                <a:solidFill>
                  <a:srgbClr val="FF0000"/>
                </a:solidFill>
              </a:rPr>
              <a:t>)</a:t>
            </a:r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3200" dirty="0" smtClean="0">
                <a:solidFill>
                  <a:srgbClr val="FF0000"/>
                </a:solidFill>
              </a:rPr>
              <a:t>   </a:t>
            </a:r>
            <a:r>
              <a:rPr lang="ko-KR" altLang="en-US" sz="3200" dirty="0" smtClean="0">
                <a:solidFill>
                  <a:srgbClr val="FF0000"/>
                </a:solidFill>
              </a:rPr>
              <a:t>공동 </a:t>
            </a:r>
            <a:r>
              <a:rPr lang="ko-KR" altLang="en-US" sz="3200" dirty="0">
                <a:solidFill>
                  <a:srgbClr val="FF0000"/>
                </a:solidFill>
              </a:rPr>
              <a:t>작업자가 유사한 증상을 나타내는가 여부</a:t>
            </a:r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sz="3200" dirty="0"/>
              <a:t>(3) </a:t>
            </a:r>
            <a:r>
              <a:rPr lang="ko-KR" altLang="en-US" sz="3200" dirty="0"/>
              <a:t>이러한 증상을 일으킬 수 있는 여타 질환의 배제</a:t>
            </a:r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sz="3200" dirty="0"/>
              <a:t>(4) Part-time work</a:t>
            </a:r>
            <a:r>
              <a:rPr lang="ko-KR" altLang="en-US" sz="3200" dirty="0"/>
              <a:t>를 포함한 </a:t>
            </a:r>
            <a:r>
              <a:rPr lang="ko-KR" altLang="en-US" sz="3200" dirty="0" err="1"/>
              <a:t>직업력의</a:t>
            </a:r>
            <a:r>
              <a:rPr lang="ko-KR" altLang="en-US" sz="3200" dirty="0"/>
              <a:t> 청취 및 원인 인자의 추정</a:t>
            </a:r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sz="3200" dirty="0"/>
              <a:t>(5) </a:t>
            </a:r>
            <a:r>
              <a:rPr lang="ko-KR" altLang="en-US" sz="3200" dirty="0" err="1"/>
              <a:t>흡연력</a:t>
            </a:r>
            <a:r>
              <a:rPr lang="ko-KR" altLang="en-US" sz="3200" dirty="0"/>
              <a:t> 청취</a:t>
            </a:r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sz="3200" dirty="0"/>
              <a:t>(6) </a:t>
            </a:r>
            <a:r>
              <a:rPr lang="ko-KR" altLang="en-US" sz="3200" dirty="0"/>
              <a:t>이학적 소견은 특이 원인 인자를 규명하는데 큰 도움이 되지는 않지만</a:t>
            </a:r>
            <a:r>
              <a:rPr lang="en-US" altLang="ko-KR" sz="3200" dirty="0"/>
              <a:t>, </a:t>
            </a:r>
            <a:r>
              <a:rPr lang="en-US" altLang="ko-KR" sz="3200" dirty="0" smtClean="0"/>
              <a:t> </a:t>
            </a:r>
            <a:r>
              <a:rPr lang="ko-KR" altLang="en-US" sz="3200" dirty="0" err="1" smtClean="0"/>
              <a:t>곤봉상</a:t>
            </a:r>
            <a:r>
              <a:rPr lang="ko-KR" altLang="en-US" sz="3200" dirty="0" smtClean="0"/>
              <a:t> </a:t>
            </a:r>
            <a:r>
              <a:rPr lang="ko-KR" altLang="en-US" sz="3200" dirty="0"/>
              <a:t>수지 나 </a:t>
            </a:r>
            <a:r>
              <a:rPr lang="ko-KR" altLang="en-US" sz="3200" dirty="0" err="1"/>
              <a:t>청색증</a:t>
            </a:r>
            <a:r>
              <a:rPr lang="ko-KR" altLang="en-US" sz="3200" dirty="0"/>
              <a:t> 유무</a:t>
            </a:r>
            <a:r>
              <a:rPr lang="en-US" altLang="ko-KR" sz="3200" dirty="0"/>
              <a:t>, </a:t>
            </a:r>
            <a:r>
              <a:rPr lang="ko-KR" altLang="en-US" sz="3200" dirty="0"/>
              <a:t>청진에서 </a:t>
            </a:r>
            <a:r>
              <a:rPr lang="ko-KR" altLang="en-US" sz="3200" dirty="0" err="1"/>
              <a:t>수포음의</a:t>
            </a:r>
            <a:r>
              <a:rPr lang="ko-KR" altLang="en-US" sz="3200" dirty="0"/>
              <a:t> 확인 </a:t>
            </a:r>
            <a:r>
              <a:rPr lang="ko-KR" altLang="en-US" sz="3200" dirty="0" smtClean="0"/>
              <a:t>등은 도움될 수 있음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291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ko-KR" altLang="en-US" sz="3600" smtClean="0"/>
              <a:t>노출물질</a:t>
            </a:r>
            <a:r>
              <a:rPr lang="en-US" altLang="ko-KR" sz="3600" smtClean="0"/>
              <a:t/>
            </a:r>
            <a:br>
              <a:rPr lang="en-US" altLang="ko-KR" sz="3600" smtClean="0"/>
            </a:br>
            <a:endParaRPr lang="ko-KR" altLang="en-US" sz="3600" smtClean="0"/>
          </a:p>
        </p:txBody>
      </p:sp>
      <p:sp>
        <p:nvSpPr>
          <p:cNvPr id="47107" name="내용 개체 틀 2"/>
          <p:cNvSpPr>
            <a:spLocks noGrp="1"/>
          </p:cNvSpPr>
          <p:nvPr>
            <p:ph idx="1"/>
          </p:nvPr>
        </p:nvSpPr>
        <p:spPr>
          <a:xfrm>
            <a:off x="285750" y="5357813"/>
            <a:ext cx="8401050" cy="661987"/>
          </a:xfrm>
        </p:spPr>
        <p:txBody>
          <a:bodyPr>
            <a:normAutofit fontScale="55000" lnSpcReduction="20000"/>
          </a:bodyPr>
          <a:lstStyle/>
          <a:p>
            <a:r>
              <a:rPr lang="en-US" altLang="ko-KR" smtClean="0"/>
              <a:t>Epoxy resin,  Urethane(thinner), </a:t>
            </a:r>
            <a:r>
              <a:rPr lang="ko-KR" altLang="en-US" smtClean="0"/>
              <a:t>크실렌</a:t>
            </a:r>
            <a:r>
              <a:rPr lang="en-US" altLang="ko-KR" smtClean="0"/>
              <a:t>(xylene), </a:t>
            </a:r>
            <a:r>
              <a:rPr lang="ko-KR" altLang="en-US" smtClean="0"/>
              <a:t>톨루엔</a:t>
            </a:r>
            <a:r>
              <a:rPr lang="en-US" altLang="ko-KR" smtClean="0"/>
              <a:t>, </a:t>
            </a:r>
            <a:r>
              <a:rPr lang="ko-KR" altLang="en-US" smtClean="0"/>
              <a:t>에틸아세테이트</a:t>
            </a:r>
            <a:r>
              <a:rPr lang="en-US" altLang="ko-KR" smtClean="0"/>
              <a:t> </a:t>
            </a:r>
          </a:p>
          <a:p>
            <a:r>
              <a:rPr lang="ko-KR" altLang="en-US" smtClean="0">
                <a:solidFill>
                  <a:srgbClr val="FF0000"/>
                </a:solidFill>
              </a:rPr>
              <a:t>무엇을 볼까</a:t>
            </a:r>
            <a:r>
              <a:rPr lang="en-US" altLang="ko-KR" smtClean="0">
                <a:solidFill>
                  <a:srgbClr val="FF0000"/>
                </a:solidFill>
              </a:rPr>
              <a:t>? CAS no, MSDS</a:t>
            </a:r>
            <a:endParaRPr lang="ko-KR" altLang="en-US" smtClean="0">
              <a:solidFill>
                <a:srgbClr val="FF0000"/>
              </a:solidFill>
            </a:endParaRPr>
          </a:p>
        </p:txBody>
      </p:sp>
      <p:pic>
        <p:nvPicPr>
          <p:cNvPr id="154628" name="내용 개체 틀 5" descr="DSC04079.JPG"/>
          <p:cNvPicPr>
            <a:picLocks noChangeAspect="1"/>
          </p:cNvPicPr>
          <p:nvPr/>
        </p:nvPicPr>
        <p:blipFill>
          <a:blip r:embed="rId2">
            <a:lum bright="8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95313"/>
            <a:ext cx="35718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내용 개체 틀 3" descr="DSC04080.JPG"/>
          <p:cNvPicPr>
            <a:picLocks noChangeAspect="1"/>
          </p:cNvPicPr>
          <p:nvPr/>
        </p:nvPicPr>
        <p:blipFill>
          <a:blip r:embed="rId3">
            <a:lum bright="16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715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0" name="내용 개체 틀 3" descr="DSC04085.JPG"/>
          <p:cNvPicPr>
            <a:picLocks noChangeAspect="1"/>
          </p:cNvPicPr>
          <p:nvPr/>
        </p:nvPicPr>
        <p:blipFill>
          <a:blip r:embed="rId4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571500"/>
            <a:ext cx="3143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73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540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ko-KR" dirty="0" smtClean="0"/>
              <a:t>&lt; </a:t>
            </a:r>
            <a:r>
              <a:rPr lang="ko-KR" altLang="en-US" dirty="0" smtClean="0"/>
              <a:t>직업성 천식을 유발시키는 물질 </a:t>
            </a:r>
            <a:r>
              <a:rPr lang="en-US" altLang="ko-KR" dirty="0" smtClean="0"/>
              <a:t>&gt;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68313" y="6143625"/>
            <a:ext cx="8229600" cy="431800"/>
          </a:xfrm>
        </p:spPr>
        <p:txBody>
          <a:bodyPr>
            <a:normAutofit fontScale="77500" lnSpcReduction="20000"/>
          </a:bodyPr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ko-KR" sz="2300" dirty="0" smtClean="0"/>
              <a:t>From 1336 confirmed work-related asthma patients in Michigan 1988-1998</a:t>
            </a:r>
          </a:p>
          <a:p>
            <a:pPr>
              <a:defRPr/>
            </a:pPr>
            <a:endParaRPr lang="ko-KR" altLang="en-US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323528" y="785794"/>
          <a:ext cx="8568953" cy="53578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73000"/>
                    </a:prstClr>
                  </a:outerShdw>
                </a:effectLst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02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31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isocyanate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MWF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welding fume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cleaning solution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31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바탕"/>
                          <a:ea typeface="바탕"/>
                        </a:rPr>
                        <a:t>epoxy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formaldehyde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rubber</a:t>
                      </a:r>
                      <a:endParaRPr lang="en-US" sz="2000" b="1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acrylates</a:t>
                      </a:r>
                      <a:endParaRPr lang="en-US" sz="2000" b="1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31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chlorine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paint fume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styrene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cobalt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31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plastic fume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flour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ammonia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chromium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31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pesticide</a:t>
                      </a:r>
                      <a:endParaRPr lang="en-US" sz="2000" b="1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printing ink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amine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caustics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31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pickling ingredient</a:t>
                      </a:r>
                      <a:endParaRPr lang="en-US" sz="2000" b="1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fiberglass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rose hips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sulfonate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31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111-TCE</a:t>
                      </a:r>
                      <a:endParaRPr lang="en-US" sz="2000" b="1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cement dust</a:t>
                      </a:r>
                      <a:endParaRPr lang="en-US" sz="2000" b="1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nitrogen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nickel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83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glutaraldehyde</a:t>
                      </a:r>
                      <a:endParaRPr lang="en-US" sz="2000" b="1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cadmium solder</a:t>
                      </a:r>
                      <a:endParaRPr lang="en-US" sz="2000" b="1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enzyme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flux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31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reactive dye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wood dust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phthalic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anhyride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바탕"/>
                          <a:ea typeface="바탕"/>
                        </a:rPr>
                        <a:t>latex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556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23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Specific Challenge test</a:t>
            </a:r>
            <a:endParaRPr lang="ko-KR" altLang="en-US" smtClean="0"/>
          </a:p>
        </p:txBody>
      </p:sp>
      <p:graphicFrame>
        <p:nvGraphicFramePr>
          <p:cNvPr id="4" name="차트 3"/>
          <p:cNvGraphicFramePr/>
          <p:nvPr/>
        </p:nvGraphicFramePr>
        <p:xfrm>
          <a:off x="-266700" y="1390649"/>
          <a:ext cx="9410700" cy="5467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495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6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만성폐쇄성폐질환</a:t>
            </a:r>
            <a:r>
              <a:rPr lang="en-US" altLang="ko-KR" b="1" dirty="0" smtClean="0"/>
              <a:t>(COPD)</a:t>
            </a:r>
            <a:endParaRPr lang="ko-KR" altLang="en-US" dirty="0" smtClean="0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042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Case </a:t>
            </a:r>
            <a:r>
              <a:rPr lang="ko-KR" altLang="en-US" smtClean="0"/>
              <a:t>안</a:t>
            </a:r>
            <a:r>
              <a:rPr lang="en-US" altLang="ko-KR" smtClean="0"/>
              <a:t>**(M/65)</a:t>
            </a:r>
            <a:endParaRPr lang="ko-KR" altLang="en-US" smtClean="0"/>
          </a:p>
        </p:txBody>
      </p:sp>
      <p:sp>
        <p:nvSpPr>
          <p:cNvPr id="130051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b="1" dirty="0" smtClean="0"/>
              <a:t>C/C</a:t>
            </a:r>
            <a:r>
              <a:rPr lang="en-US" altLang="ko-KR" dirty="0" smtClean="0"/>
              <a:t>  dyspnea for 5 years</a:t>
            </a:r>
          </a:p>
          <a:p>
            <a:r>
              <a:rPr lang="en-US" altLang="ko-KR" b="1" dirty="0" smtClean="0"/>
              <a:t>P/I 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상기증상으로</a:t>
            </a:r>
            <a:r>
              <a:rPr lang="ko-KR" altLang="en-US" dirty="0" smtClean="0"/>
              <a:t> 본원 </a:t>
            </a:r>
            <a:r>
              <a:rPr lang="ko-KR" altLang="en-US" dirty="0" err="1" smtClean="0"/>
              <a:t>호흡기알레르기클리닉</a:t>
            </a:r>
            <a:r>
              <a:rPr lang="ko-KR" altLang="en-US" dirty="0" smtClean="0"/>
              <a:t> 에서 진료 </a:t>
            </a:r>
            <a:r>
              <a:rPr lang="en-US" altLang="ko-KR" dirty="0" smtClean="0"/>
              <a:t>-&gt;</a:t>
            </a:r>
            <a:r>
              <a:rPr lang="ko-KR" altLang="en-US" dirty="0" smtClean="0"/>
              <a:t> 작업관련성 </a:t>
            </a:r>
            <a:r>
              <a:rPr lang="ko-KR" altLang="en-US" dirty="0" err="1" smtClean="0"/>
              <a:t>평가위해</a:t>
            </a:r>
            <a:r>
              <a:rPr lang="ko-KR" altLang="en-US" dirty="0" smtClean="0"/>
              <a:t> 의뢰</a:t>
            </a:r>
            <a:endParaRPr lang="en-US" altLang="ko-KR" dirty="0" smtClean="0"/>
          </a:p>
          <a:p>
            <a:r>
              <a:rPr lang="en-US" altLang="ko-KR" b="1" dirty="0" smtClean="0"/>
              <a:t>Past </a:t>
            </a:r>
            <a:r>
              <a:rPr lang="en-US" altLang="ko-KR" b="1" dirty="0" err="1" smtClean="0"/>
              <a:t>Hx</a:t>
            </a:r>
            <a:r>
              <a:rPr lang="en-US" altLang="ko-KR" b="1" dirty="0" smtClean="0"/>
              <a:t>.  </a:t>
            </a:r>
            <a:r>
              <a:rPr lang="ko-KR" altLang="en-US" dirty="0" smtClean="0"/>
              <a:t>고혈압</a:t>
            </a:r>
            <a:r>
              <a:rPr lang="en-US" altLang="ko-KR" dirty="0" smtClean="0"/>
              <a:t>, </a:t>
            </a:r>
            <a:r>
              <a:rPr lang="ko-KR" altLang="en-US" dirty="0" smtClean="0"/>
              <a:t>폐결핵</a:t>
            </a:r>
            <a:endParaRPr lang="en-US" altLang="ko-KR" dirty="0" smtClean="0"/>
          </a:p>
          <a:p>
            <a:r>
              <a:rPr lang="en-US" altLang="ko-KR" b="1" dirty="0" smtClean="0"/>
              <a:t>Social </a:t>
            </a:r>
            <a:r>
              <a:rPr lang="en-US" altLang="ko-KR" b="1" dirty="0" err="1" smtClean="0"/>
              <a:t>Hx</a:t>
            </a:r>
            <a:r>
              <a:rPr lang="en-US" altLang="ko-KR" b="1" dirty="0" smtClean="0"/>
              <a:t>.  </a:t>
            </a:r>
            <a:r>
              <a:rPr lang="en-US" altLang="ko-KR" dirty="0" smtClean="0"/>
              <a:t>Smoking ex-smoker                        1pack*40years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ko-KR" dirty="0" smtClean="0"/>
              <a:t>   Drinking (-)</a:t>
            </a:r>
          </a:p>
          <a:p>
            <a:r>
              <a:rPr lang="en-US" altLang="ko-KR" b="1" dirty="0" smtClean="0"/>
              <a:t>Occupational </a:t>
            </a:r>
            <a:r>
              <a:rPr lang="en-US" altLang="ko-KR" b="1" dirty="0" err="1" smtClean="0"/>
              <a:t>Hx</a:t>
            </a:r>
            <a:r>
              <a:rPr lang="en-US" altLang="ko-KR" b="1" dirty="0" smtClean="0"/>
              <a:t>. </a:t>
            </a:r>
            <a:r>
              <a:rPr lang="en-US" altLang="ko-KR" dirty="0" smtClean="0"/>
              <a:t>2004</a:t>
            </a:r>
            <a:r>
              <a:rPr lang="ko-KR" altLang="en-US" dirty="0" smtClean="0"/>
              <a:t>년부터 </a:t>
            </a:r>
            <a:r>
              <a:rPr lang="en-US" altLang="ko-KR" dirty="0" smtClean="0"/>
              <a:t>2016</a:t>
            </a:r>
            <a:r>
              <a:rPr lang="ko-KR" altLang="en-US" dirty="0" smtClean="0"/>
              <a:t>년까지 </a:t>
            </a:r>
            <a:r>
              <a:rPr lang="ko-KR" altLang="en-US" dirty="0" err="1" smtClean="0"/>
              <a:t>주강</a:t>
            </a:r>
            <a:r>
              <a:rPr lang="ko-KR" altLang="en-US" dirty="0" smtClean="0"/>
              <a:t> 공장에서 </a:t>
            </a:r>
            <a:r>
              <a:rPr lang="ko-KR" altLang="en-US" dirty="0" err="1" smtClean="0"/>
              <a:t>가우징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그라인딩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용접 작업</a:t>
            </a:r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56070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13209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32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7991475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7286625" y="642938"/>
            <a:ext cx="571500" cy="500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2364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흉부 촬영소견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sz="1200" dirty="0" smtClean="0"/>
              <a:t>CXR: bullous change in both upper lobe. atherosclerotic heart configuration and chronic bronchitis in BLL.</a:t>
            </a:r>
            <a:br>
              <a:rPr lang="en-US" altLang="ko-KR" sz="1200" dirty="0" smtClean="0"/>
            </a:br>
            <a:r>
              <a:rPr lang="en-US" altLang="ko-KR" sz="1200" dirty="0" smtClean="0"/>
              <a:t>CT: 1. Severe bullous emphysema. 2. LUL </a:t>
            </a:r>
            <a:r>
              <a:rPr lang="en-US" altLang="ko-KR" sz="1200" dirty="0" err="1" smtClean="0"/>
              <a:t>lingular</a:t>
            </a:r>
            <a:r>
              <a:rPr lang="en-US" altLang="ko-KR" sz="1200" dirty="0" smtClean="0"/>
              <a:t> segment and LLL posterior basal segment,  infected bullae.</a:t>
            </a:r>
            <a:endParaRPr lang="ko-KR" altLang="en-US" dirty="0" smtClean="0"/>
          </a:p>
        </p:txBody>
      </p:sp>
      <p:pic>
        <p:nvPicPr>
          <p:cNvPr id="134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43125"/>
            <a:ext cx="4441825" cy="4714875"/>
          </a:xfrm>
        </p:spPr>
      </p:pic>
      <p:pic>
        <p:nvPicPr>
          <p:cNvPr id="1341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143125"/>
            <a:ext cx="47148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2447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&lt; </a:t>
            </a:r>
            <a:r>
              <a:rPr lang="ko-KR" altLang="en-US" b="1" dirty="0" smtClean="0"/>
              <a:t>업무관련성평가 </a:t>
            </a:r>
            <a:r>
              <a:rPr lang="en-US" altLang="ko-KR" b="1" dirty="0" smtClean="0"/>
              <a:t>&gt;</a:t>
            </a:r>
            <a:endParaRPr lang="ko-KR" altLang="en-US" dirty="0" smtClean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lang="ko-KR" altLang="en-US" sz="2600" dirty="0" smtClean="0"/>
              <a:t>① </a:t>
            </a:r>
            <a:r>
              <a:rPr lang="ko-KR" altLang="en-US" sz="2600" dirty="0"/>
              <a:t>흉부</a:t>
            </a:r>
            <a:r>
              <a:rPr lang="en-US" altLang="ko-KR" sz="2600" dirty="0"/>
              <a:t>CT</a:t>
            </a:r>
            <a:r>
              <a:rPr lang="ko-KR" altLang="en-US" sz="2600" dirty="0"/>
              <a:t>검사 및 </a:t>
            </a:r>
            <a:r>
              <a:rPr lang="ko-KR" altLang="en-US" sz="2600" dirty="0" err="1"/>
              <a:t>폐기능검사를</a:t>
            </a:r>
            <a:r>
              <a:rPr lang="ko-KR" altLang="en-US" sz="2600" dirty="0"/>
              <a:t> 통하여 만성폐쇄성폐질환을 진단받았으며 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ko-KR" altLang="en-US" sz="2600" dirty="0"/>
              <a:t>② 환자의 </a:t>
            </a:r>
            <a:r>
              <a:rPr lang="ko-KR" altLang="en-US" sz="2600" dirty="0" err="1"/>
              <a:t>직업력</a:t>
            </a:r>
            <a:r>
              <a:rPr lang="ko-KR" altLang="en-US" sz="2600" dirty="0"/>
              <a:t> 상 </a:t>
            </a:r>
            <a:r>
              <a:rPr lang="ko-KR" altLang="en-US" sz="2600" dirty="0" err="1"/>
              <a:t>철광산에서</a:t>
            </a:r>
            <a:r>
              <a:rPr lang="ko-KR" altLang="en-US" sz="2600" dirty="0"/>
              <a:t> 굴진 작업을 하여 </a:t>
            </a:r>
            <a:r>
              <a:rPr lang="ko-KR" altLang="en-US" sz="2600" dirty="0" err="1"/>
              <a:t>실리카에</a:t>
            </a:r>
            <a:r>
              <a:rPr lang="ko-KR" altLang="en-US" sz="2600" dirty="0"/>
              <a:t> 노출되었음이 확실하고</a:t>
            </a:r>
            <a:r>
              <a:rPr lang="en-US" altLang="ko-KR" sz="2600" dirty="0"/>
              <a:t>, </a:t>
            </a:r>
            <a:r>
              <a:rPr lang="ko-KR" altLang="en-US" sz="2600" dirty="0"/>
              <a:t>이는 여러 문헌 상에서 만성폐쇄성폐질환의 원인이 됨이 증명 되었고</a:t>
            </a:r>
            <a:r>
              <a:rPr lang="en-US" altLang="ko-KR" sz="2600" dirty="0"/>
              <a:t>,</a:t>
            </a:r>
            <a:endParaRPr lang="ko-KR" altLang="en-US" sz="2600" dirty="0"/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ko-KR" altLang="en-US" sz="2600" dirty="0"/>
              <a:t>③ 방사선학적으로 </a:t>
            </a:r>
            <a:r>
              <a:rPr lang="ko-KR" altLang="en-US" sz="2600" dirty="0" err="1"/>
              <a:t>규폐증의</a:t>
            </a:r>
            <a:r>
              <a:rPr lang="ko-KR" altLang="en-US" sz="2600" dirty="0"/>
              <a:t> 소견은 없으나 </a:t>
            </a:r>
            <a:r>
              <a:rPr lang="ko-KR" altLang="en-US" sz="2600" dirty="0" err="1"/>
              <a:t>실리카</a:t>
            </a:r>
            <a:r>
              <a:rPr lang="ko-KR" altLang="en-US" sz="2600" dirty="0"/>
              <a:t> 노출에 의한 만성 폐쇄성 폐질환은 이들 소견과 상관없이 발생한다는 점을 </a:t>
            </a:r>
            <a:r>
              <a:rPr lang="ko-KR" altLang="en-US" sz="2600" dirty="0" smtClean="0"/>
              <a:t>고려하여야 하고</a:t>
            </a:r>
            <a:endParaRPr lang="ko-KR" altLang="en-US" sz="2600" dirty="0"/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ko-KR" altLang="en-US" sz="2600" dirty="0"/>
              <a:t>④ 환자의 </a:t>
            </a:r>
            <a:r>
              <a:rPr lang="ko-KR" altLang="en-US" sz="2600" dirty="0" err="1"/>
              <a:t>흡연력은</a:t>
            </a:r>
            <a:r>
              <a:rPr lang="ko-KR" altLang="en-US" sz="2600" dirty="0"/>
              <a:t> 있으나 흡연과 직업적 유발 물질은 상호 효과를 통해 질환 발생의 빈도를 높이는 점에서 볼 때 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ko-KR" altLang="en-US" sz="2600" dirty="0" smtClean="0"/>
              <a:t>   본 </a:t>
            </a:r>
            <a:r>
              <a:rPr lang="ko-KR" altLang="en-US" sz="2600" dirty="0"/>
              <a:t>재해자의 질환은 직업과 관련되었을 가능성이 </a:t>
            </a:r>
            <a:r>
              <a:rPr lang="ko-KR" altLang="en-US" sz="2600" dirty="0" smtClean="0"/>
              <a:t>높음</a:t>
            </a:r>
            <a:endParaRPr lang="ko-KR" altLang="en-US" sz="2600" dirty="0"/>
          </a:p>
          <a:p>
            <a:pPr>
              <a:buFont typeface="Wingdings 2" panose="05020102010507070707" pitchFamily="18" charset="2"/>
              <a:buNone/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52899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0850" y="620713"/>
            <a:ext cx="8242300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3000" b="1" dirty="0"/>
              <a:t>COPD definition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2000" dirty="0"/>
              <a:t>Common, preventable and treatable disease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2000" b="1" dirty="0">
                <a:solidFill>
                  <a:srgbClr val="FF0000"/>
                </a:solidFill>
              </a:rPr>
              <a:t>Persistent respiratory symptoms </a:t>
            </a:r>
            <a:r>
              <a:rPr lang="en-US" altLang="ko-KR" sz="2000" dirty="0"/>
              <a:t>and </a:t>
            </a:r>
            <a:r>
              <a:rPr lang="en-US" altLang="ko-KR" sz="2000" b="1" dirty="0">
                <a:solidFill>
                  <a:srgbClr val="FF0000"/>
                </a:solidFill>
              </a:rPr>
              <a:t>airflow limitation </a:t>
            </a:r>
            <a:r>
              <a:rPr lang="en-US" altLang="ko-KR" sz="2000" dirty="0"/>
              <a:t>that is due to airway and/or alveolar abnormalities usually caused by significant exposure to noxious particles or gases (GOLD 2018)</a:t>
            </a:r>
          </a:p>
          <a:p>
            <a:pPr>
              <a:lnSpc>
                <a:spcPct val="150000"/>
              </a:lnSpc>
              <a:defRPr/>
            </a:pPr>
            <a:endParaRPr lang="ko-KR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68313" y="3122613"/>
            <a:ext cx="8242300" cy="304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3000" b="1" dirty="0"/>
              <a:t>유병률</a:t>
            </a:r>
            <a:endParaRPr lang="en-US" altLang="ko-KR" sz="3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2000" dirty="0"/>
              <a:t>GOLD </a:t>
            </a:r>
            <a:r>
              <a:rPr lang="ko-KR" altLang="en-US" sz="2000" dirty="0"/>
              <a:t>기준으로 조사한 연구 결과</a:t>
            </a:r>
            <a:r>
              <a:rPr lang="en-US" altLang="ko-KR" sz="2000" dirty="0"/>
              <a:t>,</a:t>
            </a:r>
            <a:r>
              <a:rPr lang="ko-KR" altLang="en-US" sz="2000" dirty="0"/>
              <a:t> 대체적으로 </a:t>
            </a:r>
            <a:r>
              <a:rPr lang="en-US" altLang="ko-KR" sz="2000" dirty="0"/>
              <a:t>10%</a:t>
            </a:r>
            <a:r>
              <a:rPr lang="ko-KR" altLang="en-US" sz="2000" dirty="0"/>
              <a:t>의 유병률을 보였다</a:t>
            </a:r>
            <a:r>
              <a:rPr lang="en-US" altLang="ko-KR" sz="20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2000" dirty="0"/>
              <a:t>흡연자나 과거 흡연자</a:t>
            </a:r>
            <a:r>
              <a:rPr lang="en-US" altLang="ko-KR" sz="2000" dirty="0"/>
              <a:t>, 40</a:t>
            </a:r>
            <a:r>
              <a:rPr lang="ko-KR" altLang="en-US" sz="2000" dirty="0"/>
              <a:t>세 이상 </a:t>
            </a:r>
            <a:r>
              <a:rPr lang="en-US" altLang="ko-KR" sz="2000" dirty="0"/>
              <a:t>, </a:t>
            </a:r>
            <a:r>
              <a:rPr lang="ko-KR" altLang="en-US" sz="2000" dirty="0"/>
              <a:t>남성</a:t>
            </a:r>
            <a:r>
              <a:rPr lang="en-US" altLang="ko-KR" sz="2000" dirty="0"/>
              <a:t>&gt;</a:t>
            </a:r>
            <a:r>
              <a:rPr lang="ko-KR" altLang="en-US" sz="2000" dirty="0"/>
              <a:t>여성</a:t>
            </a:r>
            <a:endParaRPr lang="en-US" altLang="ko-KR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2000" dirty="0"/>
              <a:t>전체 </a:t>
            </a:r>
            <a:r>
              <a:rPr lang="en-US" altLang="ko-KR" sz="2000" dirty="0"/>
              <a:t>COPD </a:t>
            </a:r>
            <a:r>
              <a:rPr lang="ko-KR" altLang="en-US" sz="2000" dirty="0"/>
              <a:t>환자의 약 </a:t>
            </a:r>
            <a:r>
              <a:rPr lang="en-US" altLang="ko-KR" sz="2000" b="1" u="sng" dirty="0"/>
              <a:t>15%</a:t>
            </a:r>
            <a:r>
              <a:rPr lang="ko-KR" altLang="en-US" sz="2000" b="1" u="sng" dirty="0"/>
              <a:t>정도</a:t>
            </a:r>
            <a:r>
              <a:rPr lang="ko-KR" altLang="en-US" sz="2000" dirty="0"/>
              <a:t>가 직업적인 원인에 의해서 발생하지만 </a:t>
            </a:r>
            <a:r>
              <a:rPr lang="en-US" altLang="ko-KR" sz="2000" b="1" u="sng" dirty="0">
                <a:solidFill>
                  <a:srgbClr val="FF0000"/>
                </a:solidFill>
              </a:rPr>
              <a:t>70~80</a:t>
            </a:r>
            <a:r>
              <a:rPr lang="ko-KR" altLang="en-US" sz="2000" b="1" u="sng" dirty="0">
                <a:solidFill>
                  <a:srgbClr val="FF0000"/>
                </a:solidFill>
              </a:rPr>
              <a:t>년대 열악한 사업장환경을 고려하면 직업적인 원인의 기여도는 더 높을 것</a:t>
            </a:r>
            <a:r>
              <a:rPr lang="ko-KR" altLang="en-US" sz="2000" dirty="0"/>
              <a:t>으로 추정된다</a:t>
            </a:r>
            <a:r>
              <a:rPr lang="en-US" altLang="ko-KR" sz="2000" dirty="0"/>
              <a:t>. 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84399256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COPD </a:t>
            </a:r>
            <a:r>
              <a:rPr lang="ko-KR" altLang="en-US" dirty="0" smtClean="0"/>
              <a:t>업무상 질병 판정기준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288" y="1447800"/>
            <a:ext cx="8291512" cy="4572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altLang="ko-KR" sz="2400" b="1" dirty="0"/>
              <a:t>(</a:t>
            </a:r>
            <a:r>
              <a:rPr lang="ko-KR" altLang="en-US" sz="2400" b="1" dirty="0" smtClean="0"/>
              <a:t>산재보상보험법시행령 </a:t>
            </a:r>
            <a:r>
              <a:rPr lang="ko-KR" altLang="en-US" sz="2400" b="1" dirty="0"/>
              <a:t>별표</a:t>
            </a:r>
            <a:r>
              <a:rPr lang="en-US" altLang="ko-KR" sz="2400" b="1" dirty="0"/>
              <a:t>3 </a:t>
            </a:r>
            <a:r>
              <a:rPr lang="ko-KR" altLang="en-US" sz="2400" b="1" dirty="0"/>
              <a:t>제</a:t>
            </a:r>
            <a:r>
              <a:rPr lang="en-US" altLang="ko-KR" sz="2400" b="1" dirty="0"/>
              <a:t>3</a:t>
            </a:r>
            <a:r>
              <a:rPr lang="ko-KR" altLang="en-US" sz="2400" b="1" dirty="0"/>
              <a:t>호 사목</a:t>
            </a:r>
            <a:r>
              <a:rPr lang="en-US" altLang="ko-KR" sz="2400" b="1" dirty="0"/>
              <a:t>)</a:t>
            </a:r>
            <a:r>
              <a:rPr lang="ko-KR" altLang="en-US" sz="2400" dirty="0"/>
              <a:t> 장기간</a:t>
            </a:r>
            <a:r>
              <a:rPr lang="en-US" altLang="ko-KR" sz="2400" dirty="0"/>
              <a:t>․</a:t>
            </a:r>
            <a:r>
              <a:rPr lang="ko-KR" altLang="en-US" sz="2400" dirty="0"/>
              <a:t>고농도의 석탄</a:t>
            </a:r>
            <a:r>
              <a:rPr lang="en-US" altLang="ko-KR" sz="2400" dirty="0"/>
              <a:t>․</a:t>
            </a:r>
            <a:r>
              <a:rPr lang="ko-KR" altLang="en-US" sz="2400" dirty="0"/>
              <a:t>암석 분진</a:t>
            </a:r>
            <a:r>
              <a:rPr lang="en-US" altLang="ko-KR" sz="2400" dirty="0"/>
              <a:t>, </a:t>
            </a:r>
            <a:r>
              <a:rPr lang="ko-KR" altLang="en-US" sz="2400" dirty="0"/>
              <a:t>카드뮴 </a:t>
            </a:r>
            <a:r>
              <a:rPr lang="ko-KR" altLang="en-US" sz="2400" dirty="0" err="1"/>
              <a:t>흄</a:t>
            </a:r>
            <a:r>
              <a:rPr lang="ko-KR" altLang="en-US" sz="2400" dirty="0"/>
              <a:t> 등에 노출되어 발생한 </a:t>
            </a:r>
            <a:r>
              <a:rPr lang="ko-KR" altLang="en-US" sz="2400" dirty="0" smtClean="0"/>
              <a:t>만성폐쇄성폐질환</a:t>
            </a:r>
            <a:r>
              <a:rPr lang="en-US" altLang="ko-KR" sz="2400" dirty="0" smtClean="0"/>
              <a:t>, 2013. 7</a:t>
            </a:r>
            <a:r>
              <a:rPr lang="ko-KR" altLang="en-US" sz="2400" dirty="0" smtClean="0"/>
              <a:t>부터</a:t>
            </a:r>
            <a:endParaRPr lang="en-US" altLang="ko-KR" sz="2400" dirty="0" smtClean="0"/>
          </a:p>
          <a:p>
            <a:pPr>
              <a:defRPr/>
            </a:pPr>
            <a:r>
              <a:rPr lang="ko-KR" altLang="en-US" sz="2400" dirty="0" smtClean="0"/>
              <a:t>노출수준과 진단기준을 만족</a:t>
            </a:r>
            <a:r>
              <a:rPr lang="en-US" altLang="ko-KR" sz="2400" dirty="0" smtClean="0">
                <a:sym typeface="Wingdings" pitchFamily="2" charset="2"/>
              </a:rPr>
              <a:t></a:t>
            </a:r>
            <a:r>
              <a:rPr lang="ko-KR" altLang="en-US" sz="2400" dirty="0" smtClean="0"/>
              <a:t> 업무상 질병으로 판정</a:t>
            </a:r>
            <a:endParaRPr lang="en-US" altLang="ko-KR" sz="2400" dirty="0"/>
          </a:p>
          <a:p>
            <a:pPr>
              <a:defRPr/>
            </a:pPr>
            <a:r>
              <a:rPr lang="ko-KR" altLang="en-US" sz="2000" dirty="0" smtClean="0"/>
              <a:t>다음의 어느 하나에 해당하면 장기간</a:t>
            </a:r>
            <a:r>
              <a:rPr lang="en-US" altLang="ko-KR" sz="2000" dirty="0" smtClean="0"/>
              <a:t>․</a:t>
            </a:r>
            <a:r>
              <a:rPr lang="ko-KR" altLang="en-US" sz="2000" dirty="0" smtClean="0"/>
              <a:t>고농도로 석탄</a:t>
            </a:r>
            <a:r>
              <a:rPr lang="en-US" altLang="ko-KR" sz="2000" dirty="0" smtClean="0"/>
              <a:t>․</a:t>
            </a:r>
            <a:r>
              <a:rPr lang="ko-KR" altLang="en-US" sz="2000" dirty="0" smtClean="0"/>
              <a:t>암석 분진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카드뮴 </a:t>
            </a:r>
            <a:r>
              <a:rPr lang="ko-KR" altLang="en-US" sz="2000" dirty="0" err="1" smtClean="0"/>
              <a:t>흄</a:t>
            </a:r>
            <a:r>
              <a:rPr lang="ko-KR" altLang="en-US" sz="2000" dirty="0" smtClean="0"/>
              <a:t> 등에 노출된 것으로 인정</a:t>
            </a:r>
            <a:endParaRPr lang="en-US" altLang="ko-KR" sz="2000" dirty="0" smtClean="0"/>
          </a:p>
          <a:p>
            <a:pPr lvl="1">
              <a:defRPr/>
            </a:pPr>
            <a:r>
              <a:rPr lang="ko-KR" altLang="en-US" sz="1800" dirty="0" smtClean="0"/>
              <a:t>천식의 악화나 기관지확장증 등 폐쇄성 폐환기능장애를 유발할 수 있는 다른 원인으로 발생한 기류 제한은 제외</a:t>
            </a:r>
          </a:p>
          <a:p>
            <a:pPr marL="514350" indent="-514350">
              <a:buFont typeface="+mj-ea"/>
              <a:buAutoNum type="circleNumDbPlain"/>
              <a:defRPr/>
            </a:pPr>
            <a:r>
              <a:rPr lang="ko-KR" altLang="en-US" sz="2000" dirty="0" smtClean="0"/>
              <a:t>석탄</a:t>
            </a:r>
            <a:r>
              <a:rPr lang="en-US" altLang="ko-KR" sz="2000" dirty="0" smtClean="0"/>
              <a:t>․</a:t>
            </a:r>
            <a:r>
              <a:rPr lang="ko-KR" altLang="en-US" sz="2000" dirty="0" smtClean="0"/>
              <a:t>암석 분진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흄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가스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증기 등에 </a:t>
            </a:r>
            <a:r>
              <a:rPr lang="en-US" altLang="ko-KR" sz="2000" b="1" dirty="0" smtClean="0"/>
              <a:t>20</a:t>
            </a:r>
            <a:r>
              <a:rPr lang="ko-KR" altLang="en-US" sz="2000" b="1" dirty="0" smtClean="0"/>
              <a:t>년 이상 </a:t>
            </a:r>
            <a:r>
              <a:rPr lang="ko-KR" altLang="en-US" sz="2000" dirty="0" smtClean="0"/>
              <a:t>노출되어 만성폐쇄성폐질환이 발생하였다고 인정되는 경우</a:t>
            </a:r>
          </a:p>
          <a:p>
            <a:pPr marL="514350" indent="-514350">
              <a:buFont typeface="+mj-ea"/>
              <a:buAutoNum type="circleNumDbPlain"/>
              <a:defRPr/>
            </a:pPr>
            <a:r>
              <a:rPr lang="ko-KR" altLang="en-US" sz="2000" dirty="0" smtClean="0"/>
              <a:t>석탄</a:t>
            </a:r>
            <a:r>
              <a:rPr lang="en-US" altLang="ko-KR" sz="2000" dirty="0" smtClean="0"/>
              <a:t>․</a:t>
            </a:r>
            <a:r>
              <a:rPr lang="ko-KR" altLang="en-US" sz="2000" dirty="0" smtClean="0"/>
              <a:t>암석 분진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흄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가스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증기 등에 노출된 기간이 </a:t>
            </a:r>
            <a:r>
              <a:rPr lang="en-US" altLang="ko-KR" sz="2000" b="1" dirty="0" smtClean="0"/>
              <a:t>20</a:t>
            </a:r>
            <a:r>
              <a:rPr lang="ko-KR" altLang="en-US" sz="2000" b="1" dirty="0" smtClean="0"/>
              <a:t>년 미만</a:t>
            </a:r>
            <a:endParaRPr lang="en-US" altLang="ko-KR" sz="2000" dirty="0" smtClean="0"/>
          </a:p>
          <a:p>
            <a:pPr marL="914400" lvl="1" indent="-514350">
              <a:defRPr/>
            </a:pPr>
            <a:r>
              <a:rPr lang="ko-KR" altLang="en-US" sz="1800" dirty="0" smtClean="0"/>
              <a:t>지하공간이나 밀폐된 공간 등에서 작업을 수행하여 만성폐쇄성폐질환이 발생하였다고 인정되는 경우</a:t>
            </a:r>
            <a:endParaRPr lang="en-US" altLang="ko-KR" sz="1800" dirty="0" smtClean="0"/>
          </a:p>
          <a:p>
            <a:pPr marL="639762" indent="-514350">
              <a:defRPr/>
            </a:pPr>
            <a:r>
              <a:rPr lang="ko-KR" altLang="en-US" sz="2000" dirty="0" smtClean="0"/>
              <a:t>과거에도 직업성 인정되었으나 간소화됨</a:t>
            </a:r>
            <a:r>
              <a:rPr lang="en-US" altLang="ko-KR" sz="2000" dirty="0" smtClean="0"/>
              <a:t>: </a:t>
            </a:r>
            <a:r>
              <a:rPr lang="ko-KR" altLang="en-US" sz="2000" dirty="0" err="1" smtClean="0"/>
              <a:t>직업력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+ </a:t>
            </a:r>
            <a:r>
              <a:rPr lang="ko-KR" altLang="en-US" sz="2000" dirty="0" err="1" smtClean="0"/>
              <a:t>폐기능</a:t>
            </a:r>
            <a:endParaRPr lang="en-US" altLang="ko-KR" sz="2000" dirty="0" smtClean="0"/>
          </a:p>
          <a:p>
            <a:pPr marL="639762" indent="-514350">
              <a:defRPr/>
            </a:pPr>
            <a:r>
              <a:rPr lang="ko-KR" altLang="en-US" sz="2000" dirty="0" err="1" smtClean="0"/>
              <a:t>탄분진</a:t>
            </a:r>
            <a:r>
              <a:rPr lang="ko-KR" altLang="en-US" sz="2000" dirty="0" smtClean="0"/>
              <a:t> 노출되었으나 진폐 보상 </a:t>
            </a:r>
            <a:r>
              <a:rPr lang="ko-KR" altLang="en-US" sz="2000" dirty="0" err="1" smtClean="0"/>
              <a:t>안되는</a:t>
            </a:r>
            <a:r>
              <a:rPr lang="ko-KR" altLang="en-US" sz="2000" dirty="0" smtClean="0"/>
              <a:t> 경우에 도움</a:t>
            </a:r>
            <a:r>
              <a:rPr lang="en-US" altLang="ko-KR" sz="2000" dirty="0" smtClean="0"/>
              <a:t>: 30%</a:t>
            </a:r>
          </a:p>
        </p:txBody>
      </p:sp>
    </p:spTree>
    <p:extLst>
      <p:ext uri="{BB962C8B-B14F-4D97-AF65-F5344CB8AC3E}">
        <p14:creationId xmlns:p14="http://schemas.microsoft.com/office/powerpoint/2010/main" val="693147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/>
              <a:t>직업성 폐질환이 의심되는 </a:t>
            </a:r>
            <a:r>
              <a:rPr lang="ko-KR" altLang="en-US" sz="4000" b="1"/>
              <a:t>환자에서의 </a:t>
            </a:r>
            <a:r>
              <a:rPr lang="ko-KR" altLang="en-US" sz="4000" b="1" smtClean="0"/>
              <a:t>진단</a:t>
            </a:r>
            <a:r>
              <a:rPr lang="ko-KR" altLang="en-US" sz="4000" b="1"/>
              <a:t>법</a:t>
            </a:r>
            <a:endParaRPr lang="ko-KR" altLang="en-US" sz="40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b="1" dirty="0"/>
              <a:t>2) </a:t>
            </a:r>
            <a:r>
              <a:rPr lang="ko-KR" altLang="en-US" b="1" dirty="0"/>
              <a:t>흉부 방사선 검사</a:t>
            </a:r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sz="2900" dirty="0" smtClean="0"/>
              <a:t>(1) </a:t>
            </a:r>
            <a:r>
              <a:rPr lang="ko-KR" altLang="en-US" sz="2900" dirty="0" smtClean="0"/>
              <a:t>흉부 </a:t>
            </a:r>
            <a:r>
              <a:rPr lang="ko-KR" altLang="en-US" sz="2900" dirty="0"/>
              <a:t>방사선 소견으로 </a:t>
            </a:r>
            <a:r>
              <a:rPr lang="ko-KR" altLang="en-US" sz="2900" dirty="0" err="1"/>
              <a:t>병변의</a:t>
            </a:r>
            <a:r>
              <a:rPr lang="ko-KR" altLang="en-US" sz="2900" dirty="0"/>
              <a:t> 심한 정도를 짐작할 수 있으나</a:t>
            </a:r>
            <a:r>
              <a:rPr lang="en-US" altLang="ko-KR" sz="2900" dirty="0"/>
              <a:t>, </a:t>
            </a:r>
            <a:r>
              <a:rPr lang="ko-KR" altLang="en-US" sz="2900" dirty="0"/>
              <a:t>생리적인 장애 정도와  흉부방사선의 심한 정도가 반드시 일치하는 것은 </a:t>
            </a:r>
            <a:r>
              <a:rPr lang="ko-KR" altLang="en-US" sz="2900" dirty="0" smtClean="0"/>
              <a:t>아님</a:t>
            </a:r>
            <a:r>
              <a:rPr lang="en-US" altLang="ko-KR" sz="2900" dirty="0" smtClean="0"/>
              <a:t>(</a:t>
            </a:r>
            <a:r>
              <a:rPr lang="en-US" altLang="ko-KR" sz="2900" dirty="0"/>
              <a:t>2) </a:t>
            </a:r>
            <a:r>
              <a:rPr lang="ko-KR" altLang="en-US" sz="2900" dirty="0"/>
              <a:t>고해상도 흉부 전산화 단층 </a:t>
            </a:r>
            <a:r>
              <a:rPr lang="ko-KR" altLang="en-US" sz="2900" dirty="0" smtClean="0"/>
              <a:t>촬영</a:t>
            </a:r>
          </a:p>
          <a:p>
            <a:pPr marL="0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b="1" dirty="0" smtClean="0"/>
              <a:t>3) </a:t>
            </a:r>
            <a:r>
              <a:rPr lang="ko-KR" altLang="en-US" b="1" dirty="0" err="1" smtClean="0"/>
              <a:t>폐기능</a:t>
            </a:r>
            <a:r>
              <a:rPr lang="ko-KR" altLang="en-US" b="1" dirty="0" smtClean="0"/>
              <a:t> 검사</a:t>
            </a:r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dirty="0" smtClean="0"/>
              <a:t>(</a:t>
            </a:r>
            <a:r>
              <a:rPr lang="en-US" altLang="ko-KR" dirty="0"/>
              <a:t>1) </a:t>
            </a:r>
            <a:r>
              <a:rPr lang="ko-KR" altLang="en-US" dirty="0" err="1"/>
              <a:t>환기능</a:t>
            </a:r>
            <a:r>
              <a:rPr lang="ko-KR" altLang="en-US" dirty="0"/>
              <a:t> 검사 </a:t>
            </a:r>
            <a:r>
              <a:rPr lang="en-US" altLang="ko-KR" dirty="0"/>
              <a:t>(2) </a:t>
            </a:r>
            <a:r>
              <a:rPr lang="ko-KR" altLang="en-US" dirty="0" err="1"/>
              <a:t>확산능</a:t>
            </a:r>
            <a:r>
              <a:rPr lang="ko-KR" altLang="en-US" dirty="0"/>
              <a:t> 검사 </a:t>
            </a:r>
            <a:r>
              <a:rPr lang="en-US" altLang="ko-KR" dirty="0"/>
              <a:t>(3) </a:t>
            </a:r>
            <a:r>
              <a:rPr lang="ko-KR" altLang="en-US" dirty="0" err="1"/>
              <a:t>운동능</a:t>
            </a:r>
            <a:r>
              <a:rPr lang="ko-KR" altLang="en-US" dirty="0"/>
              <a:t> 검사</a:t>
            </a:r>
          </a:p>
          <a:p>
            <a:pPr marL="0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b="1" dirty="0"/>
              <a:t>4) </a:t>
            </a:r>
            <a:r>
              <a:rPr lang="ko-KR" altLang="en-US" b="1" dirty="0"/>
              <a:t>검사실 소견</a:t>
            </a:r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dirty="0"/>
              <a:t>(1) </a:t>
            </a:r>
            <a:r>
              <a:rPr lang="ko-KR" altLang="en-US" dirty="0"/>
              <a:t>소변내 중금속 측정 </a:t>
            </a:r>
            <a:r>
              <a:rPr lang="en-US" altLang="ko-KR" dirty="0"/>
              <a:t>(2) </a:t>
            </a:r>
            <a:r>
              <a:rPr lang="ko-KR" altLang="en-US" dirty="0"/>
              <a:t>세균학적 검사 </a:t>
            </a:r>
            <a:r>
              <a:rPr lang="en-US" altLang="ko-KR" dirty="0"/>
              <a:t>(3) </a:t>
            </a:r>
            <a:r>
              <a:rPr lang="ko-KR" altLang="en-US" dirty="0"/>
              <a:t>혈청학적 검사</a:t>
            </a:r>
          </a:p>
          <a:p>
            <a:pPr marL="0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b="1" dirty="0"/>
              <a:t>5) </a:t>
            </a:r>
            <a:r>
              <a:rPr lang="ko-KR" altLang="en-US" b="1" dirty="0" err="1"/>
              <a:t>관혈적</a:t>
            </a:r>
            <a:r>
              <a:rPr lang="ko-KR" altLang="en-US" b="1" dirty="0"/>
              <a:t> 검사</a:t>
            </a:r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dirty="0"/>
              <a:t>(1) </a:t>
            </a:r>
            <a:r>
              <a:rPr lang="ko-KR" altLang="en-US" dirty="0"/>
              <a:t>기관지 </a:t>
            </a:r>
            <a:r>
              <a:rPr lang="ko-KR" altLang="en-US" dirty="0" err="1"/>
              <a:t>폐포</a:t>
            </a:r>
            <a:r>
              <a:rPr lang="ko-KR" altLang="en-US" dirty="0"/>
              <a:t> </a:t>
            </a:r>
            <a:r>
              <a:rPr lang="ko-KR" altLang="en-US" dirty="0" err="1"/>
              <a:t>세척술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원인 물질 확인</a:t>
            </a:r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dirty="0"/>
              <a:t>(2) </a:t>
            </a:r>
            <a:r>
              <a:rPr lang="ko-KR" altLang="en-US" dirty="0" err="1"/>
              <a:t>경기관지</a:t>
            </a:r>
            <a:r>
              <a:rPr lang="ko-KR" altLang="en-US" dirty="0"/>
              <a:t> </a:t>
            </a:r>
            <a:r>
              <a:rPr lang="ko-KR" altLang="en-US" dirty="0" err="1"/>
              <a:t>폐생검</a:t>
            </a:r>
            <a:r>
              <a:rPr lang="en-US" altLang="ko-KR" dirty="0"/>
              <a:t>(TBLB)</a:t>
            </a:r>
            <a:endParaRPr lang="ko-KR" altLang="en-US" dirty="0"/>
          </a:p>
          <a:p>
            <a:pPr marL="400050" lvl="1" indent="0">
              <a:lnSpc>
                <a:spcPct val="120000"/>
              </a:lnSpc>
              <a:buFont typeface="Wingdings 2" panose="05020102010507070707" pitchFamily="18" charset="2"/>
              <a:buNone/>
            </a:pPr>
            <a:r>
              <a:rPr lang="en-US" altLang="ko-KR" dirty="0"/>
              <a:t>(3) </a:t>
            </a:r>
            <a:r>
              <a:rPr lang="ko-KR" altLang="en-US" dirty="0"/>
              <a:t>개흉 </a:t>
            </a:r>
            <a:r>
              <a:rPr lang="ko-KR" altLang="en-US" dirty="0" err="1"/>
              <a:t>폐생검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진단이 모호하거나</a:t>
            </a:r>
            <a:r>
              <a:rPr lang="en-US" altLang="ko-KR" dirty="0"/>
              <a:t>, </a:t>
            </a:r>
            <a:r>
              <a:rPr lang="ko-KR" altLang="en-US" dirty="0"/>
              <a:t>법적인 보상 문제가 있을 때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931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제목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90537"/>
          </a:xfrm>
        </p:spPr>
        <p:txBody>
          <a:bodyPr>
            <a:normAutofit fontScale="90000"/>
          </a:bodyPr>
          <a:lstStyle/>
          <a:p>
            <a:r>
              <a:rPr lang="ko-KR" altLang="en-US" smtClean="0"/>
              <a:t>장해기준</a:t>
            </a:r>
          </a:p>
        </p:txBody>
      </p:sp>
      <p:sp>
        <p:nvSpPr>
          <p:cNvPr id="142339" name="내용 개체 틀 2"/>
          <p:cNvSpPr>
            <a:spLocks noGrp="1"/>
          </p:cNvSpPr>
          <p:nvPr>
            <p:ph idx="1"/>
          </p:nvPr>
        </p:nvSpPr>
        <p:spPr>
          <a:xfrm>
            <a:off x="914400" y="765175"/>
            <a:ext cx="7772400" cy="5254625"/>
          </a:xfrm>
        </p:spPr>
        <p:txBody>
          <a:bodyPr/>
          <a:lstStyle/>
          <a:p>
            <a:r>
              <a:rPr lang="en-US" altLang="ko-KR" sz="2400" b="1" smtClean="0"/>
              <a:t>(</a:t>
            </a:r>
            <a:r>
              <a:rPr lang="ko-KR" altLang="en-US" sz="2400" b="1" smtClean="0"/>
              <a:t>폐기능의 판정</a:t>
            </a:r>
            <a:r>
              <a:rPr lang="en-US" altLang="ko-KR" sz="2400" b="1" smtClean="0"/>
              <a:t>)</a:t>
            </a:r>
            <a:r>
              <a:rPr lang="ko-KR" altLang="en-US" sz="2400" smtClean="0"/>
              <a:t> 속효성 기관지확장제 투여 후 </a:t>
            </a:r>
            <a:r>
              <a:rPr lang="en-US" altLang="ko-KR" sz="2400" smtClean="0"/>
              <a:t>1</a:t>
            </a:r>
            <a:r>
              <a:rPr lang="ko-KR" altLang="en-US" sz="2400" smtClean="0"/>
              <a:t>초량</a:t>
            </a:r>
            <a:r>
              <a:rPr lang="en-US" altLang="ko-KR" sz="2400" smtClean="0"/>
              <a:t>(FEV1)</a:t>
            </a:r>
            <a:r>
              <a:rPr lang="ko-KR" altLang="en-US" sz="2400" smtClean="0"/>
              <a:t>에 따라 폐기능을 판정</a:t>
            </a:r>
          </a:p>
          <a:p>
            <a:pPr lvl="1"/>
            <a:r>
              <a:rPr lang="ko-KR" altLang="en-US" sz="2000" smtClean="0"/>
              <a:t>급성 악화 등이 없는 안정된 상태에서 </a:t>
            </a:r>
            <a:r>
              <a:rPr lang="en-US" altLang="ko-KR" sz="2000" smtClean="0"/>
              <a:t>1</a:t>
            </a:r>
            <a:r>
              <a:rPr lang="ko-KR" altLang="en-US" sz="2000" smtClean="0"/>
              <a:t>개월 이상 간격으로 </a:t>
            </a:r>
            <a:r>
              <a:rPr lang="en-US" altLang="ko-KR" sz="2000" smtClean="0"/>
              <a:t>2</a:t>
            </a:r>
            <a:r>
              <a:rPr lang="ko-KR" altLang="en-US" sz="2000" smtClean="0"/>
              <a:t>회 이상 실시한 폐활량 검사 중 더 양호한 결과를 적용</a:t>
            </a:r>
            <a:endParaRPr lang="en-US" altLang="ko-KR" sz="2000" smtClean="0"/>
          </a:p>
          <a:p>
            <a:pPr lvl="1"/>
            <a:r>
              <a:rPr lang="en-US" altLang="ko-KR" sz="2000" b="1" smtClean="0"/>
              <a:t>&lt;</a:t>
            </a:r>
            <a:r>
              <a:rPr lang="ko-KR" altLang="en-US" sz="2000" b="1" smtClean="0"/>
              <a:t>만성폐쇄성폐질환의 장해등급 적용기준</a:t>
            </a:r>
            <a:r>
              <a:rPr lang="en-US" altLang="ko-KR" sz="2000" b="1" smtClean="0"/>
              <a:t>&gt;</a:t>
            </a:r>
            <a:endParaRPr lang="ko-KR" altLang="en-US" sz="2000" smtClean="0"/>
          </a:p>
          <a:p>
            <a:pPr lvl="1"/>
            <a:endParaRPr lang="ko-KR" altLang="en-US" sz="2000" smtClean="0"/>
          </a:p>
        </p:txBody>
      </p:sp>
      <p:graphicFrame>
        <p:nvGraphicFramePr>
          <p:cNvPr id="5" name="내용 개체 틀 3"/>
          <p:cNvGraphicFramePr>
            <a:graphicFrameLocks/>
          </p:cNvGraphicFramePr>
          <p:nvPr/>
        </p:nvGraphicFramePr>
        <p:xfrm>
          <a:off x="971550" y="2708275"/>
          <a:ext cx="7777162" cy="2362264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10389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135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246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281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-90" dirty="0"/>
                        <a:t>장해등급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64788" marR="64788" marT="17915" marB="1791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err="1"/>
                        <a:t>흉복부</a:t>
                      </a:r>
                      <a:r>
                        <a:rPr lang="ko-KR" altLang="en-US" sz="1600" kern="0" spc="0" dirty="0"/>
                        <a:t> 장기의 장해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64788" marR="64788" marT="17915" marB="1791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/>
                        <a:t>만성폐쇄성폐질환 </a:t>
                      </a:r>
                      <a:r>
                        <a:rPr lang="ko-KR" altLang="en-US" sz="1600" kern="0" spc="0" dirty="0" err="1"/>
                        <a:t>폐기능</a:t>
                      </a:r>
                      <a:r>
                        <a:rPr lang="ko-KR" altLang="en-US" sz="1600" kern="0" spc="0" dirty="0"/>
                        <a:t> 장해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64788" marR="64788" marT="17915" marB="17915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97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/>
                        <a:t>제</a:t>
                      </a:r>
                      <a:r>
                        <a:rPr lang="en-US" altLang="ko-KR" sz="1600" kern="0" spc="0" dirty="0"/>
                        <a:t>3</a:t>
                      </a:r>
                      <a:r>
                        <a:rPr lang="ko-KR" altLang="en-US" sz="1600" kern="0" spc="0" dirty="0"/>
                        <a:t>급</a:t>
                      </a:r>
                      <a:endParaRPr lang="ko-KR" altLang="en-US" sz="1100" kern="0" spc="0" dirty="0"/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/>
                        <a:t>(</a:t>
                      </a:r>
                      <a:r>
                        <a:rPr lang="ko-KR" altLang="en-US" sz="1600" kern="0" spc="0" dirty="0"/>
                        <a:t>제</a:t>
                      </a:r>
                      <a:r>
                        <a:rPr lang="en-US" altLang="ko-KR" sz="1600" kern="0" spc="0" dirty="0"/>
                        <a:t>4</a:t>
                      </a:r>
                      <a:r>
                        <a:rPr lang="ko-KR" altLang="en-US" sz="1600" kern="0" spc="0" dirty="0"/>
                        <a:t>호</a:t>
                      </a:r>
                      <a:r>
                        <a:rPr lang="en-US" altLang="ko-KR" sz="1600" kern="0" spc="0" dirty="0"/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64788" marR="64788" marT="17915" marB="17915" anchor="ctr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-100" dirty="0" err="1"/>
                        <a:t>흉복부</a:t>
                      </a:r>
                      <a:r>
                        <a:rPr lang="ko-KR" altLang="en-US" sz="1600" kern="0" spc="-100" dirty="0"/>
                        <a:t> 장기의 기능에 뚜렷한 장해가</a:t>
                      </a:r>
                      <a:r>
                        <a:rPr lang="ko-KR" altLang="en-US" sz="1600" kern="0" spc="0" dirty="0"/>
                        <a:t> 남아 평생 동안 노무에 종사할 수 없는 사람 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64788" marR="64788" marT="17915" marB="17915" anchor="ctr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50"/>
                        <a:t>1</a:t>
                      </a:r>
                      <a:r>
                        <a:rPr lang="ko-KR" altLang="en-US" sz="1600" kern="0" spc="-50"/>
                        <a:t>초량</a:t>
                      </a:r>
                      <a:r>
                        <a:rPr lang="en-US" altLang="ko-KR" sz="1600" kern="0" spc="-50"/>
                        <a:t>(FEV1)</a:t>
                      </a:r>
                      <a:r>
                        <a:rPr lang="ko-KR" altLang="en-US" sz="1600" kern="0" spc="-50"/>
                        <a:t>이 </a:t>
                      </a:r>
                      <a:r>
                        <a:rPr lang="en-US" altLang="ko-KR" sz="1600" kern="0" spc="-50"/>
                        <a:t>30% </a:t>
                      </a:r>
                      <a:r>
                        <a:rPr lang="ko-KR" altLang="en-US" sz="1600" kern="0" spc="-50"/>
                        <a:t>이상 </a:t>
                      </a:r>
                      <a:r>
                        <a:rPr lang="en-US" altLang="ko-KR" sz="1600" kern="0" spc="-50"/>
                        <a:t>55% </a:t>
                      </a:r>
                      <a:r>
                        <a:rPr lang="ko-KR" altLang="en-US" sz="1600" kern="0" spc="-50"/>
                        <a:t>미만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64788" marR="64788" marT="17915" marB="1791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97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/>
                        <a:t>제</a:t>
                      </a:r>
                      <a:r>
                        <a:rPr lang="en-US" altLang="ko-KR" sz="1600" kern="0" spc="0"/>
                        <a:t>7</a:t>
                      </a:r>
                      <a:r>
                        <a:rPr lang="ko-KR" altLang="en-US" sz="1600" kern="0" spc="0"/>
                        <a:t>급</a:t>
                      </a:r>
                      <a:endParaRPr lang="ko-KR" altLang="en-US" sz="1100" kern="0" spc="0"/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/>
                        <a:t>(</a:t>
                      </a:r>
                      <a:r>
                        <a:rPr lang="ko-KR" altLang="en-US" sz="1600" kern="0" spc="0"/>
                        <a:t>제</a:t>
                      </a:r>
                      <a:r>
                        <a:rPr lang="en-US" altLang="ko-KR" sz="1600" kern="0" spc="0"/>
                        <a:t>5</a:t>
                      </a:r>
                      <a:r>
                        <a:rPr lang="ko-KR" altLang="en-US" sz="1600" kern="0" spc="0"/>
                        <a:t>호</a:t>
                      </a:r>
                      <a:r>
                        <a:rPr lang="en-US" altLang="ko-KR" sz="1600" kern="0" spc="0"/>
                        <a:t>)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64788" marR="64788" marT="17915" marB="17915" anchor="ctr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-40"/>
                        <a:t>흉복부 장기의 기능에 장해가 남아</a:t>
                      </a:r>
                      <a:r>
                        <a:rPr lang="ko-KR" altLang="en-US" sz="1600" kern="0" spc="0"/>
                        <a:t> 쉬운 일 외에는 하지 못하는 사람 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64788" marR="64788" marT="17915" marB="17915" anchor="ctr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50"/>
                        <a:t>1</a:t>
                      </a:r>
                      <a:r>
                        <a:rPr lang="ko-KR" altLang="en-US" sz="1600" kern="0" spc="-50"/>
                        <a:t>초량</a:t>
                      </a:r>
                      <a:r>
                        <a:rPr lang="en-US" altLang="ko-KR" sz="1600" kern="0" spc="-50"/>
                        <a:t>(FEV1)</a:t>
                      </a:r>
                      <a:r>
                        <a:rPr lang="ko-KR" altLang="en-US" sz="1600" kern="0" spc="-50"/>
                        <a:t>이 </a:t>
                      </a:r>
                      <a:r>
                        <a:rPr lang="en-US" altLang="ko-KR" sz="1600" kern="0" spc="-50"/>
                        <a:t>55% </a:t>
                      </a:r>
                      <a:r>
                        <a:rPr lang="ko-KR" altLang="en-US" sz="1600" kern="0" spc="-50"/>
                        <a:t>이상 </a:t>
                      </a:r>
                      <a:r>
                        <a:rPr lang="en-US" altLang="ko-KR" sz="1600" kern="0" spc="-50"/>
                        <a:t>70% </a:t>
                      </a:r>
                      <a:r>
                        <a:rPr lang="ko-KR" altLang="en-US" sz="1600" kern="0" spc="-50"/>
                        <a:t>미만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64788" marR="64788" marT="17915" marB="1791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97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/>
                        <a:t>제</a:t>
                      </a:r>
                      <a:r>
                        <a:rPr lang="en-US" altLang="ko-KR" sz="1600" kern="0" spc="0"/>
                        <a:t>11</a:t>
                      </a:r>
                      <a:r>
                        <a:rPr lang="ko-KR" altLang="en-US" sz="1600" kern="0" spc="0"/>
                        <a:t>급</a:t>
                      </a:r>
                      <a:endParaRPr lang="ko-KR" altLang="en-US" sz="1100" kern="0" spc="0"/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/>
                        <a:t>(</a:t>
                      </a:r>
                      <a:r>
                        <a:rPr lang="ko-KR" altLang="en-US" sz="1600" kern="0" spc="0"/>
                        <a:t>제</a:t>
                      </a:r>
                      <a:r>
                        <a:rPr lang="en-US" altLang="ko-KR" sz="1600" kern="0" spc="0"/>
                        <a:t>11</a:t>
                      </a:r>
                      <a:r>
                        <a:rPr lang="ko-KR" altLang="en-US" sz="1600" kern="0" spc="0"/>
                        <a:t>호</a:t>
                      </a:r>
                      <a:r>
                        <a:rPr lang="en-US" altLang="ko-KR" sz="1600" kern="0" spc="0"/>
                        <a:t>)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64788" marR="64788" marT="17915" marB="17915" anchor="ctr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-40"/>
                        <a:t>흉복부 장기의 기능에 장해가 남은</a:t>
                      </a:r>
                      <a:r>
                        <a:rPr lang="ko-KR" altLang="en-US" sz="1600" kern="0" spc="0"/>
                        <a:t> 사람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64788" marR="64788" marT="17915" marB="17915" anchor="ctr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50" dirty="0"/>
                        <a:t>1</a:t>
                      </a:r>
                      <a:r>
                        <a:rPr lang="ko-KR" altLang="en-US" sz="1600" kern="0" spc="-50" dirty="0" err="1"/>
                        <a:t>초량</a:t>
                      </a:r>
                      <a:r>
                        <a:rPr lang="en-US" altLang="ko-KR" sz="1600" kern="0" spc="-50" dirty="0"/>
                        <a:t>(FEV1)</a:t>
                      </a:r>
                      <a:r>
                        <a:rPr lang="ko-KR" altLang="en-US" sz="1600" kern="0" spc="-50" dirty="0"/>
                        <a:t>이 </a:t>
                      </a:r>
                      <a:r>
                        <a:rPr lang="en-US" altLang="ko-KR" sz="1600" kern="0" spc="-50" dirty="0"/>
                        <a:t>70% </a:t>
                      </a:r>
                      <a:r>
                        <a:rPr lang="ko-KR" altLang="en-US" sz="1600" kern="0" spc="-50" dirty="0"/>
                        <a:t>이상 </a:t>
                      </a:r>
                      <a:r>
                        <a:rPr lang="en-US" altLang="ko-KR" sz="1600" kern="0" spc="-50" dirty="0"/>
                        <a:t>80% </a:t>
                      </a:r>
                      <a:r>
                        <a:rPr lang="ko-KR" altLang="en-US" sz="1600" kern="0" spc="-50" dirty="0"/>
                        <a:t>미만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64788" marR="64788" marT="17915" marB="1791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42356" name="TextBox 6"/>
          <p:cNvSpPr txBox="1">
            <a:spLocks noChangeArrowheads="1"/>
          </p:cNvSpPr>
          <p:nvPr/>
        </p:nvSpPr>
        <p:spPr bwMode="auto">
          <a:xfrm>
            <a:off x="0" y="5157788"/>
            <a:ext cx="9074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/>
              <a:t>1-3</a:t>
            </a:r>
            <a:r>
              <a:rPr lang="ko-KR" altLang="en-US" sz="1600"/>
              <a:t>급은 연금으로만 지급</a:t>
            </a:r>
            <a:r>
              <a:rPr lang="en-US" altLang="ko-KR" sz="1600"/>
              <a:t>, 4-7</a:t>
            </a:r>
            <a:r>
              <a:rPr lang="ko-KR" altLang="en-US" sz="1600"/>
              <a:t>급은 연금 또는 일시금 선택 가능</a:t>
            </a:r>
            <a:r>
              <a:rPr lang="en-US" altLang="ko-KR" sz="1600"/>
              <a:t>, 8-14</a:t>
            </a:r>
            <a:r>
              <a:rPr lang="ko-KR" altLang="en-US" sz="1600"/>
              <a:t>급은 일시금으로만 지급</a:t>
            </a:r>
          </a:p>
        </p:txBody>
      </p:sp>
      <p:sp>
        <p:nvSpPr>
          <p:cNvPr id="142357" name="직사각형 1"/>
          <p:cNvSpPr>
            <a:spLocks noChangeArrowheads="1"/>
          </p:cNvSpPr>
          <p:nvPr/>
        </p:nvSpPr>
        <p:spPr bwMode="auto">
          <a:xfrm>
            <a:off x="103188" y="5732463"/>
            <a:ext cx="88677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sz="1400" b="1" dirty="0" smtClean="0">
                <a:latin typeface="+mn-lt"/>
              </a:rPr>
              <a:t>요양대상</a:t>
            </a:r>
            <a:r>
              <a:rPr lang="en-US" altLang="ko-KR" sz="1400" b="1" dirty="0" smtClean="0">
                <a:latin typeface="+mn-lt"/>
              </a:rPr>
              <a:t> </a:t>
            </a:r>
            <a:r>
              <a:rPr lang="en-US" altLang="ko-KR" sz="1400" dirty="0" smtClean="0">
                <a:latin typeface="+mn-lt"/>
              </a:rPr>
              <a:t>1</a:t>
            </a:r>
            <a:r>
              <a:rPr lang="ko-KR" altLang="en-US" sz="1400" dirty="0" err="1">
                <a:latin typeface="+mn-lt"/>
              </a:rPr>
              <a:t>초량</a:t>
            </a:r>
            <a:r>
              <a:rPr lang="en-US" altLang="ko-KR" sz="1400" dirty="0">
                <a:latin typeface="+mn-lt"/>
              </a:rPr>
              <a:t>(FEV1)</a:t>
            </a:r>
            <a:r>
              <a:rPr lang="ko-KR" altLang="en-US" sz="1400" dirty="0">
                <a:latin typeface="+mn-lt"/>
              </a:rPr>
              <a:t>이 </a:t>
            </a:r>
            <a:r>
              <a:rPr lang="en-US" altLang="ko-KR" sz="1400" dirty="0">
                <a:latin typeface="+mn-lt"/>
              </a:rPr>
              <a:t>30% </a:t>
            </a:r>
            <a:r>
              <a:rPr lang="ko-KR" altLang="en-US" sz="1400" dirty="0">
                <a:latin typeface="+mn-lt"/>
              </a:rPr>
              <a:t>미만인 자</a:t>
            </a:r>
          </a:p>
          <a:p>
            <a:pPr lvl="1"/>
            <a:r>
              <a:rPr lang="en-US" altLang="ko-KR" sz="1400" dirty="0" smtClean="0">
                <a:latin typeface="+mn-lt"/>
              </a:rPr>
              <a:t>     </a:t>
            </a:r>
            <a:r>
              <a:rPr lang="ko-KR" altLang="en-US" sz="1400" dirty="0" err="1">
                <a:latin typeface="+mn-lt"/>
              </a:rPr>
              <a:t>울혈성</a:t>
            </a:r>
            <a:r>
              <a:rPr lang="ko-KR" altLang="en-US" sz="1400" dirty="0">
                <a:latin typeface="+mn-lt"/>
              </a:rPr>
              <a:t> 심부전</a:t>
            </a:r>
            <a:r>
              <a:rPr lang="en-US" altLang="ko-KR" sz="1400" dirty="0">
                <a:latin typeface="+mn-lt"/>
              </a:rPr>
              <a:t>, </a:t>
            </a:r>
            <a:r>
              <a:rPr lang="ko-KR" altLang="en-US" sz="1400" dirty="0" err="1">
                <a:latin typeface="+mn-lt"/>
              </a:rPr>
              <a:t>기흉</a:t>
            </a:r>
            <a:r>
              <a:rPr lang="en-US" altLang="ko-KR" sz="1400" dirty="0">
                <a:latin typeface="+mn-lt"/>
              </a:rPr>
              <a:t>, </a:t>
            </a:r>
            <a:r>
              <a:rPr lang="ko-KR" altLang="en-US" sz="1400" dirty="0">
                <a:latin typeface="+mn-lt"/>
              </a:rPr>
              <a:t>흉수</a:t>
            </a:r>
            <a:r>
              <a:rPr lang="en-US" altLang="ko-KR" sz="1400" dirty="0">
                <a:latin typeface="+mn-lt"/>
              </a:rPr>
              <a:t>, </a:t>
            </a:r>
            <a:r>
              <a:rPr lang="ko-KR" altLang="en-US" sz="1400" dirty="0" err="1">
                <a:latin typeface="+mn-lt"/>
              </a:rPr>
              <a:t>폐색전증</a:t>
            </a:r>
            <a:r>
              <a:rPr lang="en-US" altLang="ko-KR" sz="1400" dirty="0">
                <a:latin typeface="+mn-lt"/>
              </a:rPr>
              <a:t>, </a:t>
            </a:r>
            <a:r>
              <a:rPr lang="ko-KR" altLang="en-US" sz="1400" dirty="0">
                <a:latin typeface="+mn-lt"/>
              </a:rPr>
              <a:t>부정맥 등 만성폐쇄성폐질환의 급성 악화와 유사한 </a:t>
            </a:r>
            <a:endParaRPr lang="en-US" altLang="ko-KR" sz="1400" dirty="0" smtClean="0">
              <a:latin typeface="+mn-lt"/>
            </a:endParaRPr>
          </a:p>
          <a:p>
            <a:pPr lvl="1"/>
            <a:r>
              <a:rPr lang="en-US" altLang="ko-KR" sz="1400" dirty="0">
                <a:latin typeface="+mn-lt"/>
              </a:rPr>
              <a:t> </a:t>
            </a:r>
            <a:r>
              <a:rPr lang="en-US" altLang="ko-KR" sz="1400" dirty="0" smtClean="0">
                <a:latin typeface="+mn-lt"/>
              </a:rPr>
              <a:t>    </a:t>
            </a:r>
            <a:r>
              <a:rPr lang="ko-KR" altLang="en-US" sz="1400" dirty="0" smtClean="0">
                <a:latin typeface="+mn-lt"/>
              </a:rPr>
              <a:t>질병에 </a:t>
            </a:r>
            <a:r>
              <a:rPr lang="ko-KR" altLang="en-US" sz="1400" dirty="0">
                <a:latin typeface="+mn-lt"/>
              </a:rPr>
              <a:t>의한 경우는 제외</a:t>
            </a:r>
          </a:p>
        </p:txBody>
      </p:sp>
    </p:spTree>
    <p:extLst>
      <p:ext uri="{BB962C8B-B14F-4D97-AF65-F5344CB8AC3E}">
        <p14:creationId xmlns:p14="http://schemas.microsoft.com/office/powerpoint/2010/main" val="3317378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0850" y="1025525"/>
            <a:ext cx="8242300" cy="3738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3000" b="1" dirty="0"/>
              <a:t>산재 처리 기준</a:t>
            </a:r>
            <a:endParaRPr lang="en-US" altLang="ko-KR" sz="30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2000" b="1" u="sng" dirty="0" err="1"/>
              <a:t>폐기능</a:t>
            </a:r>
            <a:r>
              <a:rPr lang="ko-KR" altLang="en-US" sz="2000" b="1" u="sng" dirty="0"/>
              <a:t> 정도</a:t>
            </a:r>
            <a:r>
              <a:rPr lang="ko-KR" altLang="en-US" sz="2000" dirty="0"/>
              <a:t>에 따라 보상내용이 달라짐</a:t>
            </a:r>
            <a:r>
              <a:rPr lang="en-US" altLang="ko-KR" sz="2000" dirty="0"/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2000" dirty="0" err="1"/>
              <a:t>폐기능</a:t>
            </a:r>
            <a:r>
              <a:rPr lang="ko-KR" altLang="en-US" sz="2000" dirty="0"/>
              <a:t> 정도 판단 </a:t>
            </a:r>
            <a:r>
              <a:rPr lang="en-US" altLang="ko-KR" sz="2000" dirty="0"/>
              <a:t>-&gt; </a:t>
            </a:r>
            <a:r>
              <a:rPr lang="en-US" altLang="ko-KR" sz="2000" b="1" u="sng" dirty="0">
                <a:solidFill>
                  <a:srgbClr val="FF0000"/>
                </a:solidFill>
              </a:rPr>
              <a:t>FEV1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FEV1 &lt; 30% : </a:t>
            </a:r>
            <a:r>
              <a:rPr lang="ko-KR" altLang="en-US" dirty="0"/>
              <a:t>요양급여 및 휴업급여 지급</a:t>
            </a:r>
            <a:endParaRPr lang="en-US" altLang="ko-KR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30 </a:t>
            </a:r>
            <a:r>
              <a:rPr lang="ko-KR" altLang="en-US" dirty="0"/>
              <a:t>≤</a:t>
            </a:r>
            <a:r>
              <a:rPr lang="en-US" altLang="ko-KR" dirty="0"/>
              <a:t> FEV1 &lt; 80% : </a:t>
            </a:r>
            <a:r>
              <a:rPr lang="ko-KR" altLang="en-US" dirty="0"/>
              <a:t>정도에 따라 장해급여</a:t>
            </a:r>
            <a:r>
              <a:rPr lang="en-US" altLang="ko-KR" dirty="0"/>
              <a:t>(</a:t>
            </a:r>
            <a:r>
              <a:rPr lang="ko-KR" altLang="en-US" dirty="0"/>
              <a:t>연급 또는 </a:t>
            </a:r>
            <a:r>
              <a:rPr lang="ko-KR" altLang="en-US" dirty="0" err="1"/>
              <a:t>일시금</a:t>
            </a:r>
            <a:r>
              <a:rPr lang="en-US" altLang="ko-KR" dirty="0"/>
              <a:t>) </a:t>
            </a:r>
            <a:r>
              <a:rPr lang="ko-KR" altLang="en-US" dirty="0"/>
              <a:t>지급</a:t>
            </a:r>
            <a:endParaRPr lang="en-US" altLang="ko-KR" dirty="0"/>
          </a:p>
          <a:p>
            <a:pPr>
              <a:lnSpc>
                <a:spcPct val="150000"/>
              </a:lnSpc>
              <a:defRPr/>
            </a:pPr>
            <a:endParaRPr lang="en-US" altLang="ko-KR" sz="3000" b="1" dirty="0"/>
          </a:p>
          <a:p>
            <a:pPr>
              <a:lnSpc>
                <a:spcPct val="150000"/>
              </a:lnSpc>
              <a:defRPr/>
            </a:pPr>
            <a:endParaRPr lang="en-US" altLang="ko-KR" sz="2000" dirty="0"/>
          </a:p>
        </p:txBody>
      </p:sp>
      <p:pic>
        <p:nvPicPr>
          <p:cNvPr id="143364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616325"/>
            <a:ext cx="4935538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3451225"/>
            <a:ext cx="40036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>
            <a:extLst/>
          </p:cNvPr>
          <p:cNvSpPr/>
          <p:nvPr/>
        </p:nvSpPr>
        <p:spPr>
          <a:xfrm>
            <a:off x="5140325" y="5092700"/>
            <a:ext cx="4003675" cy="2397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1551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145411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45412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860425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내용 개체 틀 4" descr="K-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85"/>
          <a:stretch>
            <a:fillRect/>
          </a:stretch>
        </p:blipFill>
        <p:spPr bwMode="auto">
          <a:xfrm>
            <a:off x="6588125" y="-30163"/>
            <a:ext cx="2476500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2396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3. </a:t>
            </a:r>
            <a:r>
              <a:rPr lang="ko-KR" altLang="en-US" dirty="0" err="1" smtClean="0"/>
              <a:t>산재보상의</a:t>
            </a:r>
            <a:r>
              <a:rPr lang="ko-KR" altLang="en-US" dirty="0" smtClean="0"/>
              <a:t> 이해 </a:t>
            </a: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>   </a:t>
            </a:r>
            <a:endParaRPr lang="ko-KR" altLang="en-US" sz="3200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49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/>
              <a:t>산재보험제도의 개요</a:t>
            </a:r>
            <a:endParaRPr lang="ko-KR" altLang="en-US" b="1" dirty="0"/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438878"/>
              </p:ext>
            </p:extLst>
          </p:nvPr>
        </p:nvGraphicFramePr>
        <p:xfrm>
          <a:off x="457200" y="1268760"/>
          <a:ext cx="8229600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65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/>
              <a:t>산재보험제도의 개요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 fontScale="77500" lnSpcReduction="20000"/>
          </a:bodyPr>
          <a:lstStyle/>
          <a:p>
            <a:r>
              <a:rPr lang="ko-KR" altLang="en-US" b="1" dirty="0" smtClean="0"/>
              <a:t>운영기관</a:t>
            </a:r>
            <a:endParaRPr lang="en-US" altLang="ko-KR" b="1" dirty="0" smtClean="0"/>
          </a:p>
          <a:p>
            <a:pPr lvl="1"/>
            <a:r>
              <a:rPr lang="ko-KR" altLang="en-US" dirty="0" smtClean="0"/>
              <a:t>국가</a:t>
            </a:r>
            <a:r>
              <a:rPr lang="en-US" altLang="ko-KR" dirty="0" smtClean="0"/>
              <a:t>(</a:t>
            </a:r>
            <a:r>
              <a:rPr lang="ko-KR" altLang="en-US" dirty="0" smtClean="0"/>
              <a:t>고용노동부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에서 관장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운영하다가</a:t>
            </a:r>
            <a:r>
              <a:rPr lang="en-US" altLang="ko-KR" dirty="0" smtClean="0"/>
              <a:t>, 1995</a:t>
            </a:r>
            <a:r>
              <a:rPr lang="ko-KR" altLang="en-US" dirty="0" smtClean="0"/>
              <a:t>년부터 근로복지공단에서 위탁 수행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r>
              <a:rPr lang="ko-KR" altLang="en-US" b="1" dirty="0" smtClean="0"/>
              <a:t>고용노동부</a:t>
            </a:r>
            <a:endParaRPr lang="en-US" altLang="ko-KR" b="1" dirty="0" smtClean="0"/>
          </a:p>
          <a:p>
            <a:pPr lvl="1"/>
            <a:r>
              <a:rPr lang="ko-KR" altLang="en-US" dirty="0" smtClean="0"/>
              <a:t>산재보험제도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보험료율</a:t>
            </a:r>
            <a:r>
              <a:rPr lang="ko-KR" altLang="en-US" dirty="0" smtClean="0"/>
              <a:t> 고시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산재보험 및 </a:t>
            </a:r>
            <a:r>
              <a:rPr lang="ko-KR" altLang="en-US" dirty="0" err="1" smtClean="0"/>
              <a:t>예방기금</a:t>
            </a:r>
            <a:r>
              <a:rPr lang="ko-KR" altLang="en-US" dirty="0" smtClean="0"/>
              <a:t> 운용 등 </a:t>
            </a:r>
            <a:r>
              <a:rPr lang="ko-KR" altLang="en-US" dirty="0" err="1" smtClean="0"/>
              <a:t>정책업무</a:t>
            </a:r>
            <a:r>
              <a:rPr lang="ko-KR" altLang="en-US" dirty="0" smtClean="0"/>
              <a:t> 담당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r>
              <a:rPr lang="ko-KR" altLang="en-US" b="1" dirty="0" smtClean="0"/>
              <a:t>근로복지공단</a:t>
            </a:r>
            <a:endParaRPr lang="en-US" altLang="ko-KR" b="1" dirty="0" smtClean="0"/>
          </a:p>
          <a:p>
            <a:pPr lvl="1"/>
            <a:r>
              <a:rPr lang="ko-KR" altLang="en-US" dirty="0" smtClean="0"/>
              <a:t>보험가입 및 보험료 부과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보험급여 지급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재활 및 복지사업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산재보험 의료기관 지정 및 관리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산재병원 등 </a:t>
            </a:r>
            <a:r>
              <a:rPr lang="ko-KR" altLang="en-US" dirty="0" err="1" smtClean="0"/>
              <a:t>보험시설</a:t>
            </a:r>
            <a:r>
              <a:rPr lang="ko-KR" altLang="en-US" dirty="0" smtClean="0"/>
              <a:t> 설치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운영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보험료 징수 업무는 </a:t>
            </a:r>
            <a:r>
              <a:rPr lang="en-US" altLang="ko-KR" dirty="0" smtClean="0"/>
              <a:t>2011.1.1</a:t>
            </a:r>
            <a:r>
              <a:rPr lang="ko-KR" altLang="en-US" dirty="0" smtClean="0"/>
              <a:t>부터 국민건강보험공단에서 수행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787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/>
              <a:t>재해보상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r>
              <a:rPr lang="ko-KR" altLang="en-US" b="1" dirty="0" smtClean="0"/>
              <a:t>업무상 재해</a:t>
            </a:r>
            <a:endParaRPr lang="en-US" altLang="ko-KR" b="1" dirty="0" smtClean="0"/>
          </a:p>
          <a:p>
            <a:pPr lvl="1"/>
            <a:r>
              <a:rPr lang="ko-KR" altLang="en-US" dirty="0" smtClean="0"/>
              <a:t>업무상 사유에 따른 근로자의 부상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질병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장해 또는 사망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업무와 재해 사이의 상당인과관계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근로자의 과실 유무와 무관</a:t>
            </a:r>
            <a:r>
              <a:rPr lang="en-US" altLang="ko-KR" dirty="0" smtClean="0"/>
              <a:t>(</a:t>
            </a:r>
            <a:r>
              <a:rPr lang="ko-KR" altLang="en-US" dirty="0" smtClean="0"/>
              <a:t>무과실 책임</a:t>
            </a:r>
            <a:r>
              <a:rPr lang="en-US" altLang="ko-KR" dirty="0" smtClean="0"/>
              <a:t>)</a:t>
            </a:r>
          </a:p>
          <a:p>
            <a:pPr lvl="2"/>
            <a:r>
              <a:rPr lang="ko-KR" altLang="en-US" dirty="0" smtClean="0"/>
              <a:t>근로자의 고의</a:t>
            </a:r>
            <a:r>
              <a:rPr lang="en-US" altLang="ko-KR" dirty="0" smtClean="0"/>
              <a:t>/</a:t>
            </a:r>
            <a:r>
              <a:rPr lang="ko-KR" altLang="en-US" dirty="0" smtClean="0"/>
              <a:t>자해 또는 범죄행위로 발생한 재해는 제외</a:t>
            </a:r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ko-KR" altLang="en-US" dirty="0" smtClean="0"/>
              <a:t> 업무상 재해</a:t>
            </a:r>
            <a:r>
              <a:rPr lang="en-US" altLang="ko-KR" dirty="0" smtClean="0"/>
              <a:t>= </a:t>
            </a:r>
            <a:r>
              <a:rPr lang="ko-KR" altLang="en-US" dirty="0" smtClean="0"/>
              <a:t>업무상 사고 </a:t>
            </a:r>
            <a:r>
              <a:rPr lang="en-US" altLang="ko-KR" dirty="0" smtClean="0"/>
              <a:t>+ </a:t>
            </a:r>
            <a:r>
              <a:rPr lang="ko-KR" altLang="en-US" dirty="0" smtClean="0"/>
              <a:t>업무상 질병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98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/>
              <a:t>재해보상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r>
              <a:rPr lang="ko-KR" altLang="en-US" b="1" dirty="0" smtClean="0"/>
              <a:t>업무상 사고</a:t>
            </a:r>
            <a:endParaRPr lang="en-US" altLang="ko-KR" b="1" dirty="0" smtClean="0"/>
          </a:p>
          <a:p>
            <a:pPr lvl="1"/>
            <a:r>
              <a:rPr lang="ko-KR" altLang="en-US" dirty="0" smtClean="0"/>
              <a:t>업무수행 중 사고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출</a:t>
            </a:r>
            <a:r>
              <a:rPr lang="en-US" altLang="ko-KR" dirty="0" smtClean="0"/>
              <a:t>/</a:t>
            </a:r>
            <a:r>
              <a:rPr lang="ko-KR" altLang="en-US" dirty="0" smtClean="0"/>
              <a:t>퇴근 중 사고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시설물 하자에 따른 사고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행사 중 사고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휴게시간 중 사고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그 밖에 업무와 관련하여 발생한 사고 </a:t>
            </a:r>
            <a:endParaRPr lang="en-US" altLang="ko-KR" dirty="0" smtClean="0"/>
          </a:p>
          <a:p>
            <a:endParaRPr lang="en-US" altLang="ko-KR" dirty="0" smtClean="0"/>
          </a:p>
          <a:p>
            <a:pPr lvl="1">
              <a:buFont typeface="Wingdings" panose="05000000000000000000" pitchFamily="2" charset="2"/>
              <a:buChar char="v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102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/>
              <a:t>재해보상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r>
              <a:rPr lang="ko-KR" altLang="en-US" b="1" dirty="0" smtClean="0"/>
              <a:t>업무상 질병</a:t>
            </a:r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pPr lvl="2"/>
            <a:r>
              <a:rPr lang="ko-KR" altLang="en-US" b="1" dirty="0" err="1" smtClean="0"/>
              <a:t>유해인자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업무 수행 중 </a:t>
            </a:r>
            <a:r>
              <a:rPr lang="ko-KR" altLang="en-US" b="1" dirty="0" err="1" smtClean="0"/>
              <a:t>유해인자의</a:t>
            </a:r>
            <a:r>
              <a:rPr lang="ko-KR" altLang="en-US" b="1" dirty="0" smtClean="0"/>
              <a:t> 취급 또는 노출</a:t>
            </a:r>
            <a:endParaRPr lang="en-US" altLang="ko-KR" b="1" dirty="0" smtClean="0"/>
          </a:p>
          <a:p>
            <a:pPr lvl="2"/>
            <a:r>
              <a:rPr lang="ko-KR" altLang="en-US" b="1" dirty="0" smtClean="0"/>
              <a:t>노출 </a:t>
            </a:r>
            <a:r>
              <a:rPr lang="en-US" altLang="ko-KR" b="1" dirty="0" smtClean="0"/>
              <a:t>: </a:t>
            </a:r>
            <a:r>
              <a:rPr lang="ko-KR" altLang="en-US" b="1" dirty="0" err="1" smtClean="0"/>
              <a:t>노출수준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농도</a:t>
            </a:r>
            <a:r>
              <a:rPr lang="en-US" altLang="ko-KR" b="1" dirty="0" smtClean="0"/>
              <a:t>), </a:t>
            </a:r>
            <a:r>
              <a:rPr lang="ko-KR" altLang="en-US" b="1" dirty="0" err="1" smtClean="0"/>
              <a:t>노출기간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누적 </a:t>
            </a:r>
            <a:r>
              <a:rPr lang="ko-KR" altLang="en-US" b="1" dirty="0" err="1" smtClean="0"/>
              <a:t>노출량</a:t>
            </a:r>
            <a:r>
              <a:rPr lang="ko-KR" altLang="en-US" b="1" dirty="0" smtClean="0"/>
              <a:t> 등</a:t>
            </a:r>
            <a:endParaRPr lang="en-US" altLang="ko-KR" b="1" dirty="0" smtClean="0"/>
          </a:p>
          <a:p>
            <a:pPr lvl="2"/>
            <a:r>
              <a:rPr lang="ko-KR" altLang="en-US" b="1" dirty="0" smtClean="0"/>
              <a:t>특정질병 </a:t>
            </a:r>
            <a:r>
              <a:rPr lang="en-US" altLang="ko-KR" b="1" dirty="0" smtClean="0"/>
              <a:t>: </a:t>
            </a:r>
            <a:r>
              <a:rPr lang="ko-KR" altLang="en-US" b="1" dirty="0" err="1" smtClean="0"/>
              <a:t>유해인자로</a:t>
            </a:r>
            <a:r>
              <a:rPr lang="ko-KR" altLang="en-US" b="1" dirty="0" smtClean="0"/>
              <a:t> 인하여 의학적으로 발생할 수 있는 질병  </a:t>
            </a:r>
            <a:endParaRPr lang="en-US" altLang="ko-KR" b="1" dirty="0" smtClean="0"/>
          </a:p>
          <a:p>
            <a:endParaRPr lang="en-US" altLang="ko-KR" b="1" dirty="0" smtClean="0"/>
          </a:p>
        </p:txBody>
      </p:sp>
      <p:sp>
        <p:nvSpPr>
          <p:cNvPr id="4" name="직사각형 3"/>
          <p:cNvSpPr/>
          <p:nvPr/>
        </p:nvSpPr>
        <p:spPr>
          <a:xfrm>
            <a:off x="457200" y="2348880"/>
            <a:ext cx="2530624" cy="742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업무상 질병 인정기준</a:t>
            </a:r>
            <a:endParaRPr lang="ko-KR" altLang="en-US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3757624" y="2370934"/>
            <a:ext cx="122413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유해인자</a:t>
            </a:r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5577288" y="2348880"/>
            <a:ext cx="122413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노출</a:t>
            </a:r>
            <a:endParaRPr lang="ko-KR" altLang="en-US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7396952" y="2348880"/>
            <a:ext cx="122413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특정질병</a:t>
            </a:r>
            <a:endParaRPr lang="ko-KR" altLang="en-US" dirty="0"/>
          </a:p>
        </p:txBody>
      </p:sp>
      <p:sp>
        <p:nvSpPr>
          <p:cNvPr id="9" name="덧셈 기호 8"/>
          <p:cNvSpPr/>
          <p:nvPr/>
        </p:nvSpPr>
        <p:spPr>
          <a:xfrm>
            <a:off x="4981760" y="2492896"/>
            <a:ext cx="595528" cy="57606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덧셈 기호 9"/>
          <p:cNvSpPr/>
          <p:nvPr/>
        </p:nvSpPr>
        <p:spPr>
          <a:xfrm>
            <a:off x="6854734" y="2492896"/>
            <a:ext cx="595528" cy="57606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등호 10"/>
          <p:cNvSpPr/>
          <p:nvPr/>
        </p:nvSpPr>
        <p:spPr>
          <a:xfrm>
            <a:off x="3041134" y="2589881"/>
            <a:ext cx="553776" cy="38209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1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/>
              <a:t>재해보상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70000" lnSpcReduction="20000"/>
          </a:bodyPr>
          <a:lstStyle/>
          <a:p>
            <a:r>
              <a:rPr lang="ko-KR" altLang="en-US" b="1" dirty="0" smtClean="0"/>
              <a:t>업무관련성</a:t>
            </a:r>
            <a:endParaRPr lang="en-US" altLang="ko-KR" b="1" dirty="0" smtClean="0"/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r>
              <a:rPr lang="ko-KR" altLang="en-US" b="1" dirty="0" smtClean="0"/>
              <a:t>업무 </a:t>
            </a:r>
            <a:r>
              <a:rPr lang="ko-KR" altLang="en-US" b="1" dirty="0" err="1" smtClean="0"/>
              <a:t>수행성</a:t>
            </a:r>
            <a:endParaRPr lang="en-US" altLang="ko-KR" b="1" dirty="0" smtClean="0"/>
          </a:p>
          <a:p>
            <a:pPr lvl="1"/>
            <a:r>
              <a:rPr lang="ko-KR" altLang="en-US" b="1" dirty="0" smtClean="0"/>
              <a:t>사업주의 지배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관리 하에서 업무에 종사</a:t>
            </a:r>
            <a:endParaRPr lang="en-US" altLang="ko-KR" b="1" dirty="0" smtClean="0"/>
          </a:p>
          <a:p>
            <a:pPr lvl="1"/>
            <a:r>
              <a:rPr lang="ko-KR" altLang="en-US" b="1" dirty="0" smtClean="0"/>
              <a:t>사업주의 지배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관리하에서 업무에 종사하지 않음</a:t>
            </a:r>
            <a:endParaRPr lang="en-US" altLang="ko-KR" b="1" dirty="0" smtClean="0"/>
          </a:p>
          <a:p>
            <a:pPr lvl="1"/>
            <a:r>
              <a:rPr lang="ko-KR" altLang="en-US" b="1" dirty="0" err="1" smtClean="0"/>
              <a:t>휴식중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업무 전후</a:t>
            </a:r>
            <a:endParaRPr lang="en-US" altLang="ko-KR" b="1" dirty="0" smtClean="0"/>
          </a:p>
          <a:p>
            <a:pPr lvl="1"/>
            <a:r>
              <a:rPr lang="ko-KR" altLang="en-US" b="1" dirty="0" smtClean="0"/>
              <a:t>사업주의 지배 하에서 관리를 떠나 업무에 종사</a:t>
            </a:r>
            <a:endParaRPr lang="en-US" altLang="ko-KR" b="1" dirty="0" smtClean="0"/>
          </a:p>
          <a:p>
            <a:pPr lvl="1"/>
            <a:r>
              <a:rPr lang="ko-KR" altLang="en-US" b="1" dirty="0" smtClean="0"/>
              <a:t>운송업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출장중</a:t>
            </a:r>
            <a:r>
              <a:rPr lang="ko-KR" altLang="en-US" b="1" dirty="0" smtClean="0"/>
              <a:t> 업무 </a:t>
            </a:r>
            <a:endParaRPr lang="en-US" altLang="ko-KR" b="1" dirty="0" smtClean="0"/>
          </a:p>
          <a:p>
            <a:pPr lvl="1"/>
            <a:endParaRPr lang="en-US" altLang="ko-KR" b="1" dirty="0" smtClean="0"/>
          </a:p>
          <a:p>
            <a:r>
              <a:rPr lang="ko-KR" altLang="en-US" b="1" dirty="0" err="1" smtClean="0"/>
              <a:t>업무기인성</a:t>
            </a:r>
            <a:endParaRPr lang="en-US" altLang="ko-KR" b="1" dirty="0"/>
          </a:p>
          <a:p>
            <a:pPr lvl="1"/>
            <a:r>
              <a:rPr lang="ko-KR" altLang="en-US" b="1" dirty="0" smtClean="0"/>
              <a:t>상당인과관계설</a:t>
            </a:r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/>
          </a:p>
          <a:p>
            <a:endParaRPr lang="en-US" altLang="ko-KR" b="1" dirty="0" smtClean="0"/>
          </a:p>
        </p:txBody>
      </p:sp>
      <p:sp>
        <p:nvSpPr>
          <p:cNvPr id="4" name="직사각형 3"/>
          <p:cNvSpPr/>
          <p:nvPr/>
        </p:nvSpPr>
        <p:spPr>
          <a:xfrm>
            <a:off x="457200" y="2348880"/>
            <a:ext cx="2530624" cy="742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업무관련성</a:t>
            </a:r>
            <a:endParaRPr lang="ko-KR" altLang="en-US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3757624" y="2370934"/>
            <a:ext cx="203851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업무 </a:t>
            </a:r>
            <a:r>
              <a:rPr lang="ko-KR" altLang="en-US" dirty="0" err="1" smtClean="0"/>
              <a:t>수행성</a:t>
            </a:r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6883234" y="2321346"/>
            <a:ext cx="1972263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업무 </a:t>
            </a:r>
            <a:r>
              <a:rPr lang="ko-KR" altLang="en-US" dirty="0" err="1" smtClean="0"/>
              <a:t>기인성</a:t>
            </a:r>
            <a:endParaRPr lang="ko-KR" altLang="en-US" dirty="0"/>
          </a:p>
        </p:txBody>
      </p:sp>
      <p:sp>
        <p:nvSpPr>
          <p:cNvPr id="9" name="덧셈 기호 8"/>
          <p:cNvSpPr/>
          <p:nvPr/>
        </p:nvSpPr>
        <p:spPr>
          <a:xfrm>
            <a:off x="6043828" y="2465362"/>
            <a:ext cx="595528" cy="57606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등호 10"/>
          <p:cNvSpPr/>
          <p:nvPr/>
        </p:nvSpPr>
        <p:spPr>
          <a:xfrm>
            <a:off x="3041134" y="2589881"/>
            <a:ext cx="553776" cy="38209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0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균형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  <a:fontScheme name="균형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균형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6066</Words>
  <Application>Microsoft Office PowerPoint</Application>
  <PresentationFormat>화면 슬라이드 쇼(4:3)</PresentationFormat>
  <Paragraphs>1209</Paragraphs>
  <Slides>105</Slides>
  <Notes>57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105</vt:i4>
      </vt:variant>
    </vt:vector>
  </HeadingPairs>
  <TitlesOfParts>
    <vt:vector size="123" baseType="lpstr">
      <vt:lpstr>HY견고딕</vt:lpstr>
      <vt:lpstr>HY견명조</vt:lpstr>
      <vt:lpstr>HY헤드라인M</vt:lpstr>
      <vt:lpstr>굴림</vt:lpstr>
      <vt:lpstr>맑은 고딕</vt:lpstr>
      <vt:lpstr>바탕</vt:lpstr>
      <vt:lpstr>한양중고딕</vt:lpstr>
      <vt:lpstr>휴먼둥근헤드라인</vt:lpstr>
      <vt:lpstr>Arial</vt:lpstr>
      <vt:lpstr>Franklin Gothic Book</vt:lpstr>
      <vt:lpstr>Garamond</vt:lpstr>
      <vt:lpstr>Lato Regular</vt:lpstr>
      <vt:lpstr>Monotype Corsiva</vt:lpstr>
      <vt:lpstr>Times New Roman</vt:lpstr>
      <vt:lpstr>Wingdings</vt:lpstr>
      <vt:lpstr>Wingdings 2</vt:lpstr>
      <vt:lpstr>한양신명조</vt:lpstr>
      <vt:lpstr>Office 테마</vt:lpstr>
      <vt:lpstr>직업성 호흡기 질환의 평가 및 산재보상</vt:lpstr>
      <vt:lpstr>목차</vt:lpstr>
      <vt:lpstr>1. Occupational Lung diseases    (총론) </vt:lpstr>
      <vt:lpstr>PowerPoint 프레젠테이션</vt:lpstr>
      <vt:lpstr> Occupational Lung disease </vt:lpstr>
      <vt:lpstr>오염물질의 종류와 병리기전</vt:lpstr>
      <vt:lpstr>오염물질의 종류와 병리기전</vt:lpstr>
      <vt:lpstr>직업성 폐질환이 의심되는 환자에서의 진단법</vt:lpstr>
      <vt:lpstr>직업성 폐질환이 의심되는 환자에서의 진단법</vt:lpstr>
      <vt:lpstr>2. Occupational Lung diseases    (각론)</vt:lpstr>
      <vt:lpstr>1. 폐암( Lung cancer)</vt:lpstr>
      <vt:lpstr>업무관련성 평가 - 폐암</vt:lpstr>
      <vt:lpstr>업무관련성 평가 - 폐암</vt:lpstr>
      <vt:lpstr>업무관련성 평가 - 폐암</vt:lpstr>
      <vt:lpstr>PowerPoint 프레젠테이션</vt:lpstr>
      <vt:lpstr>업무관련성 평가 - 폐암</vt:lpstr>
      <vt:lpstr>업무관련성 평가 - 폐암</vt:lpstr>
      <vt:lpstr>PowerPoint 프레젠테이션</vt:lpstr>
      <vt:lpstr>IARC group1 agent</vt:lpstr>
      <vt:lpstr>IARC group1 job</vt:lpstr>
      <vt:lpstr>IARC group 2A agent</vt:lpstr>
      <vt:lpstr>PowerPoint 프레젠테이션</vt:lpstr>
      <vt:lpstr>PowerPoint 프레젠테이션</vt:lpstr>
      <vt:lpstr>PowerPoint 프레젠테이션</vt:lpstr>
      <vt:lpstr>Asbestos associated lung cancer </vt:lpstr>
      <vt:lpstr>2. 진폐증(PNEUMOCONIOSIS)</vt:lpstr>
      <vt:lpstr>Case 김**(M/64)</vt:lpstr>
      <vt:lpstr>PowerPoint 프레젠테이션</vt:lpstr>
      <vt:lpstr>&lt;흉부 CT 촬영 판독소견&gt; 1. Multiple centrilobular nodule 이 양 폐에 산재하나 양폐상엽에 주로 분포하고 있다.     1 cm 미만의 nodule이 right lung subpleural area 에 3개 있음.  ==&gt;   Compatible coal worker's pneumoconiosis 2. Calicified LN이 mediastinum 및 right hilar area에 있음. Right hilar calcified LN으로 인해  RML, lateral segmental bronchus가 stenosis 되고 이로인해 segmental atelectasis 됨. [Conclusion] 1. Coal worker's pneumoconiosis  2. Anthracofibrosis, lateral segmental bronchus stenosis</vt:lpstr>
      <vt:lpstr>Pathogenesis of pneumoconiosis</vt:lpstr>
      <vt:lpstr>3. 석면관련질환</vt:lpstr>
      <vt:lpstr>asbestos-related pleural Ds</vt:lpstr>
      <vt:lpstr>Lung cancer and asbestos exposure </vt:lpstr>
      <vt:lpstr>Asbestosis</vt:lpstr>
      <vt:lpstr>PowerPoint 프레젠테이션</vt:lpstr>
      <vt:lpstr>Case 문** (M/73) -악성중피종</vt:lpstr>
      <vt:lpstr>PowerPoint 프레젠테이션</vt:lpstr>
      <vt:lpstr>PowerPoint 프레젠테이션</vt:lpstr>
      <vt:lpstr>Mesothelioma</vt:lpstr>
      <vt:lpstr>PowerPoint 프레젠테이션</vt:lpstr>
      <vt:lpstr>PowerPoint 프레젠테이션</vt:lpstr>
      <vt:lpstr> 진폐의 보상관련 제도 </vt:lpstr>
      <vt:lpstr>PowerPoint 프레젠테이션</vt:lpstr>
      <vt:lpstr>진폐의 보상관련 제도</vt:lpstr>
      <vt:lpstr>PowerPoint 프레젠테이션</vt:lpstr>
      <vt:lpstr>진폐 산재보험법 급여 지급 절차</vt:lpstr>
      <vt:lpstr>PowerPoint 프레젠테이션</vt:lpstr>
      <vt:lpstr>합병증 등에 따른 요양대상 인정 기준</vt:lpstr>
      <vt:lpstr>PowerPoint 프레젠테이션</vt:lpstr>
      <vt:lpstr>건강관리수첩(산업안전보건법)</vt:lpstr>
      <vt:lpstr>석면관련 직업성질환 인정기준</vt:lpstr>
      <vt:lpstr>석면 관련법 비교</vt:lpstr>
      <vt:lpstr>PowerPoint 프레젠테이션</vt:lpstr>
      <vt:lpstr>석면피해구제 석면폐증 영상판독</vt:lpstr>
      <vt:lpstr>석면피해구제 석면폐증 등급</vt:lpstr>
      <vt:lpstr>PowerPoint 프레젠테이션</vt:lpstr>
      <vt:lpstr>석면피해구제: 악성중피종 &amp; 원발성폐암</vt:lpstr>
      <vt:lpstr>PowerPoint 프레젠테이션</vt:lpstr>
      <vt:lpstr>PowerPoint 프레젠테이션</vt:lpstr>
      <vt:lpstr>4. 간질성 폐질환</vt:lpstr>
      <vt:lpstr> International Multidisciplinary Classification of the IIP, ATS/ERS 2013</vt:lpstr>
      <vt:lpstr>International Multidisciplinary Classification of the major IIP, ATS/ERS 2013</vt:lpstr>
      <vt:lpstr>Occupational risk factor of IPF</vt:lpstr>
      <vt:lpstr>Occupational risk factor of IPF</vt:lpstr>
      <vt:lpstr>Occupational risk factor of IPF</vt:lpstr>
      <vt:lpstr>Occupational risk factor of IPF</vt:lpstr>
      <vt:lpstr>  &lt;특발성폐섬유화증(IPF)의 위험인자로 추정되는 요인&gt;              &lt; </vt:lpstr>
      <vt:lpstr> &lt;2006년 이전 IPF의 직업적 요인 관련 환자-대조군 연구들&gt; </vt:lpstr>
      <vt:lpstr>&lt;2006년 이후(최근) IPF의 직업적 요인 관련 환자-대조군 연구들 &gt;</vt:lpstr>
      <vt:lpstr>PowerPoint 프레젠테이션</vt:lpstr>
      <vt:lpstr>PowerPoint 프레젠테이션</vt:lpstr>
      <vt:lpstr>5. 천식</vt:lpstr>
      <vt:lpstr>Case 오**(40/F) </vt:lpstr>
      <vt:lpstr>PowerPoint 프레젠테이션</vt:lpstr>
      <vt:lpstr>PowerPoint 프레젠테이션</vt:lpstr>
      <vt:lpstr>                                    PFT</vt:lpstr>
      <vt:lpstr>                                             Methacholine                                      Provocation Test</vt:lpstr>
      <vt:lpstr>Patch Test (Korean standard)</vt:lpstr>
      <vt:lpstr>Peak Expiratory Flow Rate (PERF)</vt:lpstr>
      <vt:lpstr>노출물질 </vt:lpstr>
      <vt:lpstr>&lt; 직업성 천식을 유발시키는 물질 &gt;</vt:lpstr>
      <vt:lpstr>Specific Challenge test</vt:lpstr>
      <vt:lpstr>6. 만성폐쇄성폐질환(COPD)</vt:lpstr>
      <vt:lpstr>Case 안**(M/65)</vt:lpstr>
      <vt:lpstr>PowerPoint 프레젠테이션</vt:lpstr>
      <vt:lpstr>흉부 촬영소견 CXR: bullous change in both upper lobe. atherosclerotic heart configuration and chronic bronchitis in BLL. CT: 1. Severe bullous emphysema. 2. LUL lingular segment and LLL posterior basal segment,  infected bullae.</vt:lpstr>
      <vt:lpstr>&lt; 업무관련성평가 &gt;</vt:lpstr>
      <vt:lpstr>PowerPoint 프레젠테이션</vt:lpstr>
      <vt:lpstr>COPD 업무상 질병 판정기준</vt:lpstr>
      <vt:lpstr>장해기준</vt:lpstr>
      <vt:lpstr>PowerPoint 프레젠테이션</vt:lpstr>
      <vt:lpstr>PowerPoint 프레젠테이션</vt:lpstr>
      <vt:lpstr>3. 산재보상의 이해     </vt:lpstr>
      <vt:lpstr>산재보험제도의 개요</vt:lpstr>
      <vt:lpstr>산재보험제도의 개요</vt:lpstr>
      <vt:lpstr>재해보상</vt:lpstr>
      <vt:lpstr>재해보상</vt:lpstr>
      <vt:lpstr>재해보상</vt:lpstr>
      <vt:lpstr>재해보상</vt:lpstr>
      <vt:lpstr>재해보상</vt:lpstr>
      <vt:lpstr>재해보상</vt:lpstr>
      <vt:lpstr>재해보상</vt:lpstr>
      <vt:lpstr>재해보상</vt:lpstr>
      <vt:lpstr>PowerPoint 프레젠테이션</vt:lpstr>
      <vt:lpstr>경청해주셔서 감사합니다.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석면 관련 폐암에서 관련 석면의 특성과 노출기간, 폐암의 진단기준</dc:title>
  <dc:creator>kangdm</dc:creator>
  <cp:lastModifiedBy>PNUYH</cp:lastModifiedBy>
  <cp:revision>119</cp:revision>
  <dcterms:created xsi:type="dcterms:W3CDTF">2013-10-25T05:51:02Z</dcterms:created>
  <dcterms:modified xsi:type="dcterms:W3CDTF">2019-06-22T06:18:23Z</dcterms:modified>
</cp:coreProperties>
</file>